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sdx" ContentType="application/vnd.ms-visio.drawing"/>
  <Default Extension="wdp" ContentType="image/vnd.ms-photo"/>
  <Default Extension="gif" ContentType="image/gif"/>
  <Default Extension="vml" ContentType="application/vnd.openxmlformats-officedocument.vmlDrawing"/>
  <Default Extension="jpg" ContentType="image/jpeg"/>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2.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82" r:id="rId4"/>
    <p:sldMasterId id="2147484284" r:id="rId5"/>
    <p:sldMasterId id="2147484323" r:id="rId6"/>
  </p:sldMasterIdLst>
  <p:notesMasterIdLst>
    <p:notesMasterId r:id="rId58"/>
  </p:notesMasterIdLst>
  <p:handoutMasterIdLst>
    <p:handoutMasterId r:id="rId59"/>
  </p:handoutMasterIdLst>
  <p:sldIdLst>
    <p:sldId id="309" r:id="rId7"/>
    <p:sldId id="256" r:id="rId8"/>
    <p:sldId id="257" r:id="rId9"/>
    <p:sldId id="258" r:id="rId10"/>
    <p:sldId id="259" r:id="rId11"/>
    <p:sldId id="260" r:id="rId12"/>
    <p:sldId id="261" r:id="rId13"/>
    <p:sldId id="262" r:id="rId14"/>
    <p:sldId id="263" r:id="rId15"/>
    <p:sldId id="264" r:id="rId16"/>
    <p:sldId id="265" r:id="rId17"/>
    <p:sldId id="266" r:id="rId18"/>
    <p:sldId id="267" r:id="rId19"/>
    <p:sldId id="30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2" r:id="rId54"/>
    <p:sldId id="306" r:id="rId55"/>
    <p:sldId id="308" r:id="rId56"/>
    <p:sldId id="305" r:id="rId57"/>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chEd 2014" id="{35FF1B32-12B8-492E-B6DA-DE5AF3A7929F}">
          <p14:sldIdLst>
            <p14:sldId id="309"/>
            <p14:sldId id="256"/>
            <p14:sldId id="257"/>
          </p14:sldIdLst>
        </p14:section>
        <p14:section name="CiB Strategy" id="{8CE8B0A7-3EA0-42DD-B328-F75DA1EB2252}">
          <p14:sldIdLst>
            <p14:sldId id="258"/>
            <p14:sldId id="259"/>
            <p14:sldId id="260"/>
            <p14:sldId id="261"/>
            <p14:sldId id="262"/>
            <p14:sldId id="263"/>
            <p14:sldId id="264"/>
            <p14:sldId id="265"/>
            <p14:sldId id="266"/>
            <p14:sldId id="267"/>
            <p14:sldId id="307"/>
          </p14:sldIdLst>
        </p14:section>
        <p14:section name="New CiB Soutions" id="{710F6F7E-9F50-4595-8845-3B717BA03597}">
          <p14:sldIdLst>
            <p14:sldId id="268"/>
            <p14:sldId id="269"/>
            <p14:sldId id="270"/>
            <p14:sldId id="271"/>
            <p14:sldId id="272"/>
            <p14:sldId id="273"/>
            <p14:sldId id="274"/>
          </p14:sldIdLst>
        </p14:section>
        <p14:section name="CiB Customer Applications" id="{6AFDD460-5188-4F6A-A302-4D98E95D5DD7}">
          <p14:sldIdLst>
            <p14:sldId id="275"/>
            <p14:sldId id="276"/>
            <p14:sldId id="277"/>
            <p14:sldId id="278"/>
            <p14:sldId id="279"/>
            <p14:sldId id="280"/>
            <p14:sldId id="281"/>
            <p14:sldId id="282"/>
            <p14:sldId id="283"/>
            <p14:sldId id="284"/>
            <p14:sldId id="285"/>
            <p14:sldId id="286"/>
            <p14:sldId id="287"/>
            <p14:sldId id="288"/>
          </p14:sldIdLst>
        </p14:section>
        <p14:section name="Datacenter" id="{BB0EFCF6-9AE3-485B-A784-33C2FA95F4E2}">
          <p14:sldIdLst>
            <p14:sldId id="289"/>
            <p14:sldId id="290"/>
            <p14:sldId id="291"/>
            <p14:sldId id="292"/>
            <p14:sldId id="293"/>
            <p14:sldId id="294"/>
            <p14:sldId id="295"/>
            <p14:sldId id="296"/>
            <p14:sldId id="297"/>
            <p14:sldId id="298"/>
          </p14:sldIdLst>
        </p14:section>
        <p14:section name="Summary" id="{2844D473-281D-48D2-80AB-0818E8B183E2}">
          <p14:sldIdLst>
            <p14:sldId id="299"/>
            <p14:sldId id="300"/>
            <p14:sldId id="302"/>
            <p14:sldId id="306"/>
            <p14:sldId id="308"/>
            <p14:sldId id="305"/>
          </p14:sldIdLst>
        </p14:section>
      </p14:sectionLst>
    </p:ext>
    <p:ext uri="{EFAFB233-063F-42B5-8137-9DF3F51BA10A}">
      <p15:sldGuideLst xmlns:p15="http://schemas.microsoft.com/office/powerpoint/2012/main">
        <p15:guide id="1" orient="horz" pos="2203">
          <p15:clr>
            <a:srgbClr val="A4A3A4"/>
          </p15:clr>
        </p15:guide>
        <p15:guide id="2" pos="391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BA00"/>
    <a:srgbClr val="00BCF2"/>
    <a:srgbClr val="FFFFFF"/>
    <a:srgbClr val="000000"/>
    <a:srgbClr val="DC3C00"/>
    <a:srgbClr val="002050"/>
    <a:srgbClr val="009E49"/>
    <a:srgbClr val="0072C6"/>
    <a:srgbClr val="68217A"/>
    <a:srgbClr val="B400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80673" autoAdjust="0"/>
  </p:normalViewPr>
  <p:slideViewPr>
    <p:cSldViewPr snapToObjects="1">
      <p:cViewPr varScale="1">
        <p:scale>
          <a:sx n="60" d="100"/>
          <a:sy n="60" d="100"/>
        </p:scale>
        <p:origin x="732" y="66"/>
      </p:cViewPr>
      <p:guideLst>
        <p:guide orient="horz" pos="2203"/>
        <p:guide pos="3917"/>
      </p:guideLst>
    </p:cSldViewPr>
  </p:slideViewPr>
  <p:outlineViewPr>
    <p:cViewPr>
      <p:scale>
        <a:sx n="33" d="100"/>
        <a:sy n="33" d="100"/>
      </p:scale>
      <p:origin x="0" y="-2862"/>
    </p:cViewPr>
  </p:outlineViewPr>
  <p:notesTextViewPr>
    <p:cViewPr>
      <p:scale>
        <a:sx n="3" d="2"/>
        <a:sy n="3" d="2"/>
      </p:scale>
      <p:origin x="0" y="0"/>
    </p:cViewPr>
  </p:notesTextViewPr>
  <p:sorterViewPr>
    <p:cViewPr>
      <p:scale>
        <a:sx n="25" d="100"/>
        <a:sy n="25" d="100"/>
      </p:scale>
      <p:origin x="0" y="0"/>
    </p:cViewPr>
  </p:sorterViewPr>
  <p:notesViewPr>
    <p:cSldViewPr snapToObjects="1" showGuides="1">
      <p:cViewPr varScale="1">
        <p:scale>
          <a:sx n="81" d="100"/>
          <a:sy n="81" d="100"/>
        </p:scale>
        <p:origin x="317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presProps" Target="presProp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handoutMaster" Target="handoutMasters/handoutMaster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B0CBC0-555D-48C2-99D9-5FF095688220}" type="doc">
      <dgm:prSet loTypeId="urn:microsoft.com/office/officeart/2005/8/layout/arrow2" loCatId="process" qsTypeId="urn:microsoft.com/office/officeart/2005/8/quickstyle/simple1" qsCatId="simple" csTypeId="urn:microsoft.com/office/officeart/2005/8/colors/accent1_2" csCatId="accent1" phldr="1"/>
      <dgm:spPr/>
    </dgm:pt>
    <dgm:pt modelId="{4E3F5BDA-02FC-4773-BBC8-6C3A0B406B9A}">
      <dgm:prSet phldrT="[Text]" custT="1"/>
      <dgm:spPr/>
      <dgm:t>
        <a:bodyPr/>
        <a:lstStyle/>
        <a:p>
          <a:r>
            <a:rPr lang="en-US" sz="1600" dirty="0" smtClean="0"/>
            <a:t>Windows Storage Server 2008 R2</a:t>
          </a:r>
          <a:endParaRPr lang="en-US" sz="1600" dirty="0"/>
        </a:p>
      </dgm:t>
    </dgm:pt>
    <dgm:pt modelId="{27D958C7-7151-40CD-8CEE-F686D3A94686}" type="parTrans" cxnId="{4D44E8B7-981D-4E3B-A84C-15D508BA819D}">
      <dgm:prSet/>
      <dgm:spPr/>
      <dgm:t>
        <a:bodyPr/>
        <a:lstStyle/>
        <a:p>
          <a:endParaRPr lang="en-US"/>
        </a:p>
      </dgm:t>
    </dgm:pt>
    <dgm:pt modelId="{ABDEBEBB-49FF-44DD-832E-4D7F41C40156}" type="sibTrans" cxnId="{4D44E8B7-981D-4E3B-A84C-15D508BA819D}">
      <dgm:prSet/>
      <dgm:spPr/>
      <dgm:t>
        <a:bodyPr/>
        <a:lstStyle/>
        <a:p>
          <a:endParaRPr lang="en-US"/>
        </a:p>
      </dgm:t>
    </dgm:pt>
    <dgm:pt modelId="{FE127EAE-5942-4D1E-80CE-86552FB1476D}">
      <dgm:prSet phldrT="[Text]"/>
      <dgm:spPr/>
      <dgm:t>
        <a:bodyPr/>
        <a:lstStyle/>
        <a:p>
          <a:r>
            <a:rPr lang="en-US" dirty="0" smtClean="0"/>
            <a:t>Windows Server 2012</a:t>
          </a:r>
          <a:endParaRPr lang="en-US" dirty="0"/>
        </a:p>
      </dgm:t>
    </dgm:pt>
    <dgm:pt modelId="{B3A7244A-6347-4591-8960-B01E59D9BBA1}" type="parTrans" cxnId="{15046128-B5F3-4382-8D45-35BDC9DBB70D}">
      <dgm:prSet/>
      <dgm:spPr/>
      <dgm:t>
        <a:bodyPr/>
        <a:lstStyle/>
        <a:p>
          <a:endParaRPr lang="en-US"/>
        </a:p>
      </dgm:t>
    </dgm:pt>
    <dgm:pt modelId="{34561734-7203-4AC9-BDB2-B0CE9608C25C}" type="sibTrans" cxnId="{15046128-B5F3-4382-8D45-35BDC9DBB70D}">
      <dgm:prSet/>
      <dgm:spPr/>
      <dgm:t>
        <a:bodyPr/>
        <a:lstStyle/>
        <a:p>
          <a:endParaRPr lang="en-US"/>
        </a:p>
      </dgm:t>
    </dgm:pt>
    <dgm:pt modelId="{0F437766-F85F-454B-B25D-5E529C157DD0}">
      <dgm:prSet phldrT="[Text]"/>
      <dgm:spPr/>
      <dgm:t>
        <a:bodyPr/>
        <a:lstStyle/>
        <a:p>
          <a:r>
            <a:rPr lang="en-US" dirty="0" smtClean="0"/>
            <a:t>Windows Server 2012 R2</a:t>
          </a:r>
          <a:endParaRPr lang="en-US" dirty="0"/>
        </a:p>
      </dgm:t>
    </dgm:pt>
    <dgm:pt modelId="{3E3D9326-A91C-4C7C-9E06-A4058D4B85EC}" type="parTrans" cxnId="{0DEFBA10-B8AB-4BB9-A665-0EC91B76463F}">
      <dgm:prSet/>
      <dgm:spPr/>
      <dgm:t>
        <a:bodyPr/>
        <a:lstStyle/>
        <a:p>
          <a:endParaRPr lang="en-US"/>
        </a:p>
      </dgm:t>
    </dgm:pt>
    <dgm:pt modelId="{B6C4E01D-1F31-4B3C-B573-359CCFFB09CD}" type="sibTrans" cxnId="{0DEFBA10-B8AB-4BB9-A665-0EC91B76463F}">
      <dgm:prSet/>
      <dgm:spPr/>
      <dgm:t>
        <a:bodyPr/>
        <a:lstStyle/>
        <a:p>
          <a:endParaRPr lang="en-US"/>
        </a:p>
      </dgm:t>
    </dgm:pt>
    <dgm:pt modelId="{A80A896F-ECE1-40C5-935B-B7E57A4DEBB7}">
      <dgm:prSet phldrT="[Text]"/>
      <dgm:spPr/>
      <dgm:t>
        <a:bodyPr/>
        <a:lstStyle/>
        <a:p>
          <a:r>
            <a:rPr lang="en-US" dirty="0" smtClean="0"/>
            <a:t>Beyond CiB</a:t>
          </a:r>
          <a:endParaRPr lang="en-US" dirty="0"/>
        </a:p>
      </dgm:t>
    </dgm:pt>
    <dgm:pt modelId="{F960A8AE-7A95-4BA5-B69E-4907F6AFCAD1}" type="parTrans" cxnId="{2F2D287C-7DF8-480D-A68D-2D4412031D1C}">
      <dgm:prSet/>
      <dgm:spPr/>
      <dgm:t>
        <a:bodyPr/>
        <a:lstStyle/>
        <a:p>
          <a:endParaRPr lang="en-US"/>
        </a:p>
      </dgm:t>
    </dgm:pt>
    <dgm:pt modelId="{4045D1BD-96A8-4199-9EFC-F9CC73D68219}" type="sibTrans" cxnId="{2F2D287C-7DF8-480D-A68D-2D4412031D1C}">
      <dgm:prSet/>
      <dgm:spPr/>
      <dgm:t>
        <a:bodyPr/>
        <a:lstStyle/>
        <a:p>
          <a:endParaRPr lang="en-US"/>
        </a:p>
      </dgm:t>
    </dgm:pt>
    <dgm:pt modelId="{A60516D5-68F4-45CF-8B52-500A32FE9FC8}">
      <dgm:prSet phldrT="[Text]" custT="1"/>
      <dgm:spPr/>
      <dgm:t>
        <a:bodyPr/>
        <a:lstStyle/>
        <a:p>
          <a:r>
            <a:rPr lang="en-US" sz="1400" dirty="0" smtClean="0">
              <a:solidFill>
                <a:srgbClr val="00B0F0"/>
              </a:solidFill>
            </a:rPr>
            <a:t>High availability storage </a:t>
          </a:r>
          <a:r>
            <a:rPr lang="en-US" sz="1400" dirty="0" smtClean="0"/>
            <a:t>simplified</a:t>
          </a:r>
          <a:endParaRPr lang="en-US" sz="1400" dirty="0"/>
        </a:p>
      </dgm:t>
    </dgm:pt>
    <dgm:pt modelId="{D93018F9-E0EC-49FF-9E33-807A6793DFE9}" type="parTrans" cxnId="{3648BCBE-AC6B-436D-B190-95B635C1DA6C}">
      <dgm:prSet/>
      <dgm:spPr/>
      <dgm:t>
        <a:bodyPr/>
        <a:lstStyle/>
        <a:p>
          <a:endParaRPr lang="en-US"/>
        </a:p>
      </dgm:t>
    </dgm:pt>
    <dgm:pt modelId="{8944F674-1870-4E9C-ABA5-88D8A715FE3E}" type="sibTrans" cxnId="{3648BCBE-AC6B-436D-B190-95B635C1DA6C}">
      <dgm:prSet/>
      <dgm:spPr/>
      <dgm:t>
        <a:bodyPr/>
        <a:lstStyle/>
        <a:p>
          <a:endParaRPr lang="en-US"/>
        </a:p>
      </dgm:t>
    </dgm:pt>
    <dgm:pt modelId="{5F2F937C-76C6-483B-8C69-E21BAC0C275F}">
      <dgm:prSet/>
      <dgm:spPr/>
      <dgm:t>
        <a:bodyPr/>
        <a:lstStyle/>
        <a:p>
          <a:r>
            <a:rPr lang="en-US" dirty="0" smtClean="0"/>
            <a:t>CiB debut: 2 node </a:t>
          </a:r>
          <a:r>
            <a:rPr lang="en-US" dirty="0" smtClean="0">
              <a:solidFill>
                <a:srgbClr val="00B0F0"/>
              </a:solidFill>
            </a:rPr>
            <a:t>Hardware + Software</a:t>
          </a:r>
          <a:endParaRPr lang="en-US" dirty="0">
            <a:solidFill>
              <a:srgbClr val="00B0F0"/>
            </a:solidFill>
          </a:endParaRPr>
        </a:p>
      </dgm:t>
    </dgm:pt>
    <dgm:pt modelId="{E45AA816-0DBF-4880-B3CF-49864299B450}" type="parTrans" cxnId="{F4A09BE6-863C-40CB-B561-4C748F855DC2}">
      <dgm:prSet/>
      <dgm:spPr/>
      <dgm:t>
        <a:bodyPr/>
        <a:lstStyle/>
        <a:p>
          <a:endParaRPr lang="en-US"/>
        </a:p>
      </dgm:t>
    </dgm:pt>
    <dgm:pt modelId="{9C5C4C74-E815-400A-8159-52101F644E63}" type="sibTrans" cxnId="{F4A09BE6-863C-40CB-B561-4C748F855DC2}">
      <dgm:prSet/>
      <dgm:spPr/>
      <dgm:t>
        <a:bodyPr/>
        <a:lstStyle/>
        <a:p>
          <a:endParaRPr lang="en-US"/>
        </a:p>
      </dgm:t>
    </dgm:pt>
    <dgm:pt modelId="{08C93121-2AF4-4BC0-B375-B964839C1B9E}">
      <dgm:prSet/>
      <dgm:spPr/>
      <dgm:t>
        <a:bodyPr/>
        <a:lstStyle/>
        <a:p>
          <a:r>
            <a:rPr lang="en-US" dirty="0" smtClean="0">
              <a:solidFill>
                <a:srgbClr val="00B0F0"/>
              </a:solidFill>
            </a:rPr>
            <a:t>Integrated, single-pane server management</a:t>
          </a:r>
          <a:endParaRPr lang="en-US" dirty="0">
            <a:solidFill>
              <a:srgbClr val="00B0F0"/>
            </a:solidFill>
          </a:endParaRPr>
        </a:p>
      </dgm:t>
    </dgm:pt>
    <dgm:pt modelId="{E15372A1-49AB-4803-91A3-537429E28101}" type="parTrans" cxnId="{BFD25E17-C91D-4AE6-BC5A-5D67CFA750DB}">
      <dgm:prSet/>
      <dgm:spPr/>
      <dgm:t>
        <a:bodyPr/>
        <a:lstStyle/>
        <a:p>
          <a:endParaRPr lang="en-US"/>
        </a:p>
      </dgm:t>
    </dgm:pt>
    <dgm:pt modelId="{31445593-92F6-45F5-A09D-EDB9567353A2}" type="sibTrans" cxnId="{BFD25E17-C91D-4AE6-BC5A-5D67CFA750DB}">
      <dgm:prSet/>
      <dgm:spPr/>
      <dgm:t>
        <a:bodyPr/>
        <a:lstStyle/>
        <a:p>
          <a:endParaRPr lang="en-US"/>
        </a:p>
      </dgm:t>
    </dgm:pt>
    <dgm:pt modelId="{11319E04-1982-4AC3-ABC9-26B9939451AD}">
      <dgm:prSet/>
      <dgm:spPr/>
      <dgm:t>
        <a:bodyPr/>
        <a:lstStyle/>
        <a:p>
          <a:r>
            <a:rPr lang="en-US" dirty="0" smtClean="0">
              <a:solidFill>
                <a:srgbClr val="00B0F0"/>
              </a:solidFill>
            </a:rPr>
            <a:t>Scale Out </a:t>
          </a:r>
          <a:r>
            <a:rPr lang="en-US" dirty="0" smtClean="0"/>
            <a:t>File Server</a:t>
          </a:r>
          <a:endParaRPr lang="en-US" dirty="0"/>
        </a:p>
      </dgm:t>
    </dgm:pt>
    <dgm:pt modelId="{8C53149C-877C-4F09-ACF4-C23C2C47933E}" type="parTrans" cxnId="{220AFBB3-5B32-4C64-8E46-856C6E29F97B}">
      <dgm:prSet/>
      <dgm:spPr/>
      <dgm:t>
        <a:bodyPr/>
        <a:lstStyle/>
        <a:p>
          <a:endParaRPr lang="en-US"/>
        </a:p>
      </dgm:t>
    </dgm:pt>
    <dgm:pt modelId="{BDD1996C-7D0D-4A0E-9440-A261E41D192C}" type="sibTrans" cxnId="{220AFBB3-5B32-4C64-8E46-856C6E29F97B}">
      <dgm:prSet/>
      <dgm:spPr/>
      <dgm:t>
        <a:bodyPr/>
        <a:lstStyle/>
        <a:p>
          <a:endParaRPr lang="en-US"/>
        </a:p>
      </dgm:t>
    </dgm:pt>
    <dgm:pt modelId="{49DA6F6D-F9C4-4611-8024-8D4D2D429E8B}">
      <dgm:prSet/>
      <dgm:spPr/>
      <dgm:t>
        <a:bodyPr/>
        <a:lstStyle/>
        <a:p>
          <a:r>
            <a:rPr lang="en-US" dirty="0" smtClean="0">
              <a:solidFill>
                <a:srgbClr val="00B0F0"/>
              </a:solidFill>
            </a:rPr>
            <a:t>Software defined storage </a:t>
          </a:r>
          <a:r>
            <a:rPr lang="en-US" dirty="0" smtClean="0"/>
            <a:t>(Storage Spaces)</a:t>
          </a:r>
          <a:endParaRPr lang="en-US" dirty="0"/>
        </a:p>
      </dgm:t>
    </dgm:pt>
    <dgm:pt modelId="{12154857-B02E-4317-8671-6EF3D136B7B4}" type="parTrans" cxnId="{7E860E5C-23F9-4914-914F-687C08743D59}">
      <dgm:prSet/>
      <dgm:spPr/>
      <dgm:t>
        <a:bodyPr/>
        <a:lstStyle/>
        <a:p>
          <a:endParaRPr lang="en-US"/>
        </a:p>
      </dgm:t>
    </dgm:pt>
    <dgm:pt modelId="{E85E7662-24BC-4999-9E8F-101FE22ADB94}" type="sibTrans" cxnId="{7E860E5C-23F9-4914-914F-687C08743D59}">
      <dgm:prSet/>
      <dgm:spPr/>
      <dgm:t>
        <a:bodyPr/>
        <a:lstStyle/>
        <a:p>
          <a:endParaRPr lang="en-US"/>
        </a:p>
      </dgm:t>
    </dgm:pt>
    <dgm:pt modelId="{11F879F1-FAF0-446A-AF95-5FEEFB068D63}">
      <dgm:prSet/>
      <dgm:spPr/>
      <dgm:t>
        <a:bodyPr/>
        <a:lstStyle/>
        <a:p>
          <a:r>
            <a:rPr lang="en-US" dirty="0" smtClean="0">
              <a:solidFill>
                <a:srgbClr val="00B0F0"/>
              </a:solidFill>
            </a:rPr>
            <a:t>Compute + Storage + Networking</a:t>
          </a:r>
          <a:r>
            <a:rPr lang="en-US" dirty="0" smtClean="0"/>
            <a:t>: First CiB with integrated switch</a:t>
          </a:r>
          <a:endParaRPr lang="en-US" dirty="0"/>
        </a:p>
      </dgm:t>
    </dgm:pt>
    <dgm:pt modelId="{C202BE5F-F884-4C19-BE86-E96987E0BA49}" type="parTrans" cxnId="{45AB73B7-CABC-4F39-97A0-2F0111F6F439}">
      <dgm:prSet/>
      <dgm:spPr/>
      <dgm:t>
        <a:bodyPr/>
        <a:lstStyle/>
        <a:p>
          <a:endParaRPr lang="en-US"/>
        </a:p>
      </dgm:t>
    </dgm:pt>
    <dgm:pt modelId="{5F677A11-ACA4-4024-8E62-2F153E0E9CA2}" type="sibTrans" cxnId="{45AB73B7-CABC-4F39-97A0-2F0111F6F439}">
      <dgm:prSet/>
      <dgm:spPr/>
      <dgm:t>
        <a:bodyPr/>
        <a:lstStyle/>
        <a:p>
          <a:endParaRPr lang="en-US"/>
        </a:p>
      </dgm:t>
    </dgm:pt>
    <dgm:pt modelId="{72C19ED1-98F9-408F-9D8A-9AF92BC05F1A}">
      <dgm:prSet/>
      <dgm:spPr/>
      <dgm:t>
        <a:bodyPr/>
        <a:lstStyle/>
        <a:p>
          <a:r>
            <a:rPr lang="en-US" dirty="0" smtClean="0">
              <a:solidFill>
                <a:srgbClr val="00B0F0"/>
              </a:solidFill>
            </a:rPr>
            <a:t>Scale Out</a:t>
          </a:r>
          <a:r>
            <a:rPr lang="en-US" dirty="0" smtClean="0"/>
            <a:t>: 4 node CiBs and SOFS enhancements</a:t>
          </a:r>
          <a:endParaRPr lang="en-US" dirty="0"/>
        </a:p>
      </dgm:t>
    </dgm:pt>
    <dgm:pt modelId="{D84A0FBD-7594-4315-A3F0-F12D1F4CF02F}" type="parTrans" cxnId="{826E93AD-9193-4821-84DC-2D765DC9FCB8}">
      <dgm:prSet/>
      <dgm:spPr/>
      <dgm:t>
        <a:bodyPr/>
        <a:lstStyle/>
        <a:p>
          <a:endParaRPr lang="en-US"/>
        </a:p>
      </dgm:t>
    </dgm:pt>
    <dgm:pt modelId="{317672BB-55D5-4352-A000-506D8437ED63}" type="sibTrans" cxnId="{826E93AD-9193-4821-84DC-2D765DC9FCB8}">
      <dgm:prSet/>
      <dgm:spPr/>
      <dgm:t>
        <a:bodyPr/>
        <a:lstStyle/>
        <a:p>
          <a:endParaRPr lang="en-US"/>
        </a:p>
      </dgm:t>
    </dgm:pt>
    <dgm:pt modelId="{6498B392-6EDC-43FC-951B-917ECE13C6EA}">
      <dgm:prSet/>
      <dgm:spPr/>
      <dgm:t>
        <a:bodyPr/>
        <a:lstStyle/>
        <a:p>
          <a:endParaRPr lang="en-US" dirty="0"/>
        </a:p>
      </dgm:t>
    </dgm:pt>
    <dgm:pt modelId="{5D2B140F-95BD-4C54-9C6A-AE63DB146953}" type="parTrans" cxnId="{835B52AB-3027-4AD7-94F7-956D94DF48DC}">
      <dgm:prSet/>
      <dgm:spPr/>
      <dgm:t>
        <a:bodyPr/>
        <a:lstStyle/>
        <a:p>
          <a:endParaRPr lang="en-US"/>
        </a:p>
      </dgm:t>
    </dgm:pt>
    <dgm:pt modelId="{9C6F83C4-4C7A-49EF-BE5A-38C8F8897334}" type="sibTrans" cxnId="{835B52AB-3027-4AD7-94F7-956D94DF48DC}">
      <dgm:prSet/>
      <dgm:spPr/>
      <dgm:t>
        <a:bodyPr/>
        <a:lstStyle/>
        <a:p>
          <a:endParaRPr lang="en-US"/>
        </a:p>
      </dgm:t>
    </dgm:pt>
    <dgm:pt modelId="{C318CD31-175F-46DA-A15A-DEBC677A3338}">
      <dgm:prSet/>
      <dgm:spPr/>
      <dgm:t>
        <a:bodyPr/>
        <a:lstStyle/>
        <a:p>
          <a:r>
            <a:rPr lang="en-US" dirty="0" smtClean="0"/>
            <a:t>Microsoft Cloud Platform System</a:t>
          </a:r>
          <a:endParaRPr lang="en-US" dirty="0"/>
        </a:p>
      </dgm:t>
    </dgm:pt>
    <dgm:pt modelId="{36AFD328-CBA9-4283-B510-0E1D45BA1121}" type="parTrans" cxnId="{45DF8F14-38FE-428F-A235-226E0BF07EB0}">
      <dgm:prSet/>
      <dgm:spPr/>
      <dgm:t>
        <a:bodyPr/>
        <a:lstStyle/>
        <a:p>
          <a:endParaRPr lang="en-US"/>
        </a:p>
      </dgm:t>
    </dgm:pt>
    <dgm:pt modelId="{67EC4969-084A-4B2D-97EE-AAF00F7E96EA}" type="sibTrans" cxnId="{45DF8F14-38FE-428F-A235-226E0BF07EB0}">
      <dgm:prSet/>
      <dgm:spPr/>
      <dgm:t>
        <a:bodyPr/>
        <a:lstStyle/>
        <a:p>
          <a:endParaRPr lang="en-US"/>
        </a:p>
      </dgm:t>
    </dgm:pt>
    <dgm:pt modelId="{8F72830A-ED1D-446B-833E-E4ABB165871D}">
      <dgm:prSet/>
      <dgm:spPr/>
      <dgm:t>
        <a:bodyPr/>
        <a:lstStyle/>
        <a:p>
          <a:r>
            <a:rPr lang="en-US" dirty="0" smtClean="0"/>
            <a:t>4 to 8 node enterprise storage systems</a:t>
          </a:r>
          <a:endParaRPr lang="en-US" dirty="0"/>
        </a:p>
      </dgm:t>
    </dgm:pt>
    <dgm:pt modelId="{1F4038AB-D590-4E3C-9574-48880CE966E7}" type="parTrans" cxnId="{C8E44D71-C31D-486B-93CB-29DAEE577B1A}">
      <dgm:prSet/>
      <dgm:spPr/>
      <dgm:t>
        <a:bodyPr/>
        <a:lstStyle/>
        <a:p>
          <a:endParaRPr lang="en-US"/>
        </a:p>
      </dgm:t>
    </dgm:pt>
    <dgm:pt modelId="{E03FB21F-3003-412B-81A8-903F14B8790B}" type="sibTrans" cxnId="{C8E44D71-C31D-486B-93CB-29DAEE577B1A}">
      <dgm:prSet/>
      <dgm:spPr/>
      <dgm:t>
        <a:bodyPr/>
        <a:lstStyle/>
        <a:p>
          <a:endParaRPr lang="en-US"/>
        </a:p>
      </dgm:t>
    </dgm:pt>
    <dgm:pt modelId="{ECEF87C2-3778-446E-8F91-A5B134D4DA0A}">
      <dgm:prSet phldrT="[Text]" custT="1"/>
      <dgm:spPr/>
      <dgm:t>
        <a:bodyPr/>
        <a:lstStyle/>
        <a:p>
          <a:r>
            <a:rPr lang="en-US" sz="1400" dirty="0" smtClean="0">
              <a:solidFill>
                <a:schemeClr val="tx1"/>
              </a:solidFill>
            </a:rPr>
            <a:t>Storage</a:t>
          </a:r>
          <a:r>
            <a:rPr lang="en-US" sz="1400" dirty="0" smtClean="0">
              <a:solidFill>
                <a:srgbClr val="00B0F0"/>
              </a:solidFill>
            </a:rPr>
            <a:t> Hardware + Software</a:t>
          </a:r>
          <a:endParaRPr lang="en-US" sz="1400" dirty="0">
            <a:solidFill>
              <a:srgbClr val="00B0F0"/>
            </a:solidFill>
          </a:endParaRPr>
        </a:p>
      </dgm:t>
    </dgm:pt>
    <dgm:pt modelId="{A7F39195-5089-4752-95F7-1CAC23AC0ADE}" type="parTrans" cxnId="{F19D56F4-D85B-4D3E-9048-A4A9B54D562A}">
      <dgm:prSet/>
      <dgm:spPr/>
      <dgm:t>
        <a:bodyPr/>
        <a:lstStyle/>
        <a:p>
          <a:endParaRPr lang="en-US"/>
        </a:p>
      </dgm:t>
    </dgm:pt>
    <dgm:pt modelId="{AC32A3B9-6152-48AC-868D-179128EE1D92}" type="sibTrans" cxnId="{F19D56F4-D85B-4D3E-9048-A4A9B54D562A}">
      <dgm:prSet/>
      <dgm:spPr/>
      <dgm:t>
        <a:bodyPr/>
        <a:lstStyle/>
        <a:p>
          <a:endParaRPr lang="en-US"/>
        </a:p>
      </dgm:t>
    </dgm:pt>
    <dgm:pt modelId="{E16360E3-E116-4BF6-9054-5A31585DF8B3}">
      <dgm:prSet phldrT="[Text]" custT="1"/>
      <dgm:spPr/>
      <dgm:t>
        <a:bodyPr/>
        <a:lstStyle/>
        <a:p>
          <a:r>
            <a:rPr lang="en-US" sz="1400" dirty="0" smtClean="0"/>
            <a:t>Single pane clustering setup</a:t>
          </a:r>
          <a:endParaRPr lang="en-US" sz="1400" dirty="0"/>
        </a:p>
      </dgm:t>
    </dgm:pt>
    <dgm:pt modelId="{8C7139A5-7DFB-4C83-8170-C83D55C4D4C5}" type="parTrans" cxnId="{465BFA0E-5A3F-4FC2-A321-44129E62FCEB}">
      <dgm:prSet/>
      <dgm:spPr/>
      <dgm:t>
        <a:bodyPr/>
        <a:lstStyle/>
        <a:p>
          <a:endParaRPr lang="en-US"/>
        </a:p>
      </dgm:t>
    </dgm:pt>
    <dgm:pt modelId="{3FF47147-3A7B-4053-A199-663664969DCC}" type="sibTrans" cxnId="{465BFA0E-5A3F-4FC2-A321-44129E62FCEB}">
      <dgm:prSet/>
      <dgm:spPr/>
      <dgm:t>
        <a:bodyPr/>
        <a:lstStyle/>
        <a:p>
          <a:endParaRPr lang="en-US"/>
        </a:p>
      </dgm:t>
    </dgm:pt>
    <dgm:pt modelId="{12B4E25D-FB9B-4AAA-94CB-9F711E529A5C}" type="pres">
      <dgm:prSet presAssocID="{A4B0CBC0-555D-48C2-99D9-5FF095688220}" presName="arrowDiagram" presStyleCnt="0">
        <dgm:presLayoutVars>
          <dgm:chMax val="5"/>
          <dgm:dir/>
          <dgm:resizeHandles val="exact"/>
        </dgm:presLayoutVars>
      </dgm:prSet>
      <dgm:spPr/>
    </dgm:pt>
    <dgm:pt modelId="{305904E7-1CE4-4BB7-92C7-BE9D4FB950EA}" type="pres">
      <dgm:prSet presAssocID="{A4B0CBC0-555D-48C2-99D9-5FF095688220}" presName="arrow" presStyleLbl="bgShp" presStyleIdx="0" presStyleCnt="1" custScaleX="110288" custLinFactNeighborY="-911"/>
      <dgm:spPr>
        <a:solidFill>
          <a:schemeClr val="accent5"/>
        </a:solidFill>
      </dgm:spPr>
    </dgm:pt>
    <dgm:pt modelId="{0E73610C-1FE4-4420-944E-93824F236732}" type="pres">
      <dgm:prSet presAssocID="{A4B0CBC0-555D-48C2-99D9-5FF095688220}" presName="arrowDiagram4" presStyleCnt="0"/>
      <dgm:spPr/>
    </dgm:pt>
    <dgm:pt modelId="{D13113C8-B071-437C-A8AF-B64CF95D9428}" type="pres">
      <dgm:prSet presAssocID="{4E3F5BDA-02FC-4773-BBC8-6C3A0B406B9A}" presName="bullet4a" presStyleLbl="node1" presStyleIdx="0" presStyleCnt="4" custLinFactX="-27454" custLinFactNeighborX="-100000" custLinFactNeighborY="-36664"/>
      <dgm:spPr>
        <a:solidFill>
          <a:schemeClr val="accent5">
            <a:lumMod val="50000"/>
          </a:schemeClr>
        </a:solidFill>
      </dgm:spPr>
    </dgm:pt>
    <dgm:pt modelId="{D6F911E7-8296-4753-A6C7-7E49B7DB0CFC}" type="pres">
      <dgm:prSet presAssocID="{4E3F5BDA-02FC-4773-BBC8-6C3A0B406B9A}" presName="textBox4a" presStyleLbl="revTx" presStyleIdx="0" presStyleCnt="4" custScaleX="120156" custScaleY="165988" custLinFactNeighborX="-3713" custLinFactNeighborY="-10249">
        <dgm:presLayoutVars>
          <dgm:bulletEnabled val="1"/>
        </dgm:presLayoutVars>
      </dgm:prSet>
      <dgm:spPr/>
      <dgm:t>
        <a:bodyPr/>
        <a:lstStyle/>
        <a:p>
          <a:endParaRPr lang="en-US"/>
        </a:p>
      </dgm:t>
    </dgm:pt>
    <dgm:pt modelId="{8B8D38E4-266D-48AB-8877-1DA691F2942F}" type="pres">
      <dgm:prSet presAssocID="{FE127EAE-5942-4D1E-80CE-86552FB1476D}" presName="bullet4b" presStyleLbl="node1" presStyleIdx="1" presStyleCnt="4" custLinFactNeighborY="-10660"/>
      <dgm:spPr>
        <a:solidFill>
          <a:schemeClr val="accent4">
            <a:lumMod val="50000"/>
          </a:schemeClr>
        </a:solidFill>
      </dgm:spPr>
    </dgm:pt>
    <dgm:pt modelId="{5F26057E-D0BB-43CB-B087-B05A611AE01C}" type="pres">
      <dgm:prSet presAssocID="{FE127EAE-5942-4D1E-80CE-86552FB1476D}" presName="textBox4b" presStyleLbl="revTx" presStyleIdx="1" presStyleCnt="4" custScaleX="129767" custLinFactNeighborX="21462" custLinFactNeighborY="-16832">
        <dgm:presLayoutVars>
          <dgm:bulletEnabled val="1"/>
        </dgm:presLayoutVars>
      </dgm:prSet>
      <dgm:spPr/>
      <dgm:t>
        <a:bodyPr/>
        <a:lstStyle/>
        <a:p>
          <a:endParaRPr lang="en-US"/>
        </a:p>
      </dgm:t>
    </dgm:pt>
    <dgm:pt modelId="{CC7E06D9-04C8-4A7B-AE56-6032F1242BD1}" type="pres">
      <dgm:prSet presAssocID="{0F437766-F85F-454B-B25D-5E529C157DD0}" presName="bullet4c" presStyleLbl="node1" presStyleIdx="2" presStyleCnt="4" custLinFactNeighborX="86308" custLinFactNeighborY="-7420"/>
      <dgm:spPr>
        <a:solidFill>
          <a:schemeClr val="accent5">
            <a:lumMod val="50000"/>
          </a:schemeClr>
        </a:solidFill>
      </dgm:spPr>
    </dgm:pt>
    <dgm:pt modelId="{863A0680-5E9A-426C-BDA9-0AB894A39288}" type="pres">
      <dgm:prSet presAssocID="{0F437766-F85F-454B-B25D-5E529C157DD0}" presName="textBox4c" presStyleLbl="revTx" presStyleIdx="2" presStyleCnt="4" custScaleX="105150" custLinFactNeighborX="33677" custLinFactNeighborY="-8274">
        <dgm:presLayoutVars>
          <dgm:bulletEnabled val="1"/>
        </dgm:presLayoutVars>
      </dgm:prSet>
      <dgm:spPr/>
      <dgm:t>
        <a:bodyPr/>
        <a:lstStyle/>
        <a:p>
          <a:endParaRPr lang="en-US"/>
        </a:p>
      </dgm:t>
    </dgm:pt>
    <dgm:pt modelId="{281D513F-A4CD-45EF-B5A9-3C36D0F09D94}" type="pres">
      <dgm:prSet presAssocID="{A80A896F-ECE1-40C5-935B-B7E57A4DEBB7}" presName="bullet4d" presStyleLbl="node1" presStyleIdx="3" presStyleCnt="4" custLinFactNeighborX="93077"/>
      <dgm:spPr>
        <a:solidFill>
          <a:schemeClr val="accent5">
            <a:lumMod val="50000"/>
          </a:schemeClr>
        </a:solidFill>
      </dgm:spPr>
    </dgm:pt>
    <dgm:pt modelId="{EEC57926-F581-444F-B595-E7C29D61F56F}" type="pres">
      <dgm:prSet presAssocID="{A80A896F-ECE1-40C5-935B-B7E57A4DEBB7}" presName="textBox4d" presStyleLbl="revTx" presStyleIdx="3" presStyleCnt="4" custScaleX="113356" custScaleY="81590" custLinFactNeighborX="40759" custLinFactNeighborY="-16601">
        <dgm:presLayoutVars>
          <dgm:bulletEnabled val="1"/>
        </dgm:presLayoutVars>
      </dgm:prSet>
      <dgm:spPr/>
      <dgm:t>
        <a:bodyPr/>
        <a:lstStyle/>
        <a:p>
          <a:endParaRPr lang="en-US"/>
        </a:p>
      </dgm:t>
    </dgm:pt>
  </dgm:ptLst>
  <dgm:cxnLst>
    <dgm:cxn modelId="{93F5C622-79F2-4742-AB36-3BFBFB56AEF6}" type="presOf" srcId="{4E3F5BDA-02FC-4773-BBC8-6C3A0B406B9A}" destId="{D6F911E7-8296-4753-A6C7-7E49B7DB0CFC}" srcOrd="0" destOrd="0" presId="urn:microsoft.com/office/officeart/2005/8/layout/arrow2"/>
    <dgm:cxn modelId="{FCE003B5-ED8F-420D-9F9D-EF3883649E25}" type="presOf" srcId="{72C19ED1-98F9-408F-9D8A-9AF92BC05F1A}" destId="{863A0680-5E9A-426C-BDA9-0AB894A39288}" srcOrd="0" destOrd="2" presId="urn:microsoft.com/office/officeart/2005/8/layout/arrow2"/>
    <dgm:cxn modelId="{C8E44D71-C31D-486B-93CB-29DAEE577B1A}" srcId="{A80A896F-ECE1-40C5-935B-B7E57A4DEBB7}" destId="{8F72830A-ED1D-446B-833E-E4ABB165871D}" srcOrd="1" destOrd="0" parTransId="{1F4038AB-D590-4E3C-9574-48880CE966E7}" sibTransId="{E03FB21F-3003-412B-81A8-903F14B8790B}"/>
    <dgm:cxn modelId="{22C526FA-542A-480A-AA5D-64D3698DE3A9}" type="presOf" srcId="{A80A896F-ECE1-40C5-935B-B7E57A4DEBB7}" destId="{EEC57926-F581-444F-B595-E7C29D61F56F}" srcOrd="0" destOrd="0" presId="urn:microsoft.com/office/officeart/2005/8/layout/arrow2"/>
    <dgm:cxn modelId="{3C328AAC-D73B-41FD-9184-4721F65984FB}" type="presOf" srcId="{8F72830A-ED1D-446B-833E-E4ABB165871D}" destId="{EEC57926-F581-444F-B595-E7C29D61F56F}" srcOrd="0" destOrd="2" presId="urn:microsoft.com/office/officeart/2005/8/layout/arrow2"/>
    <dgm:cxn modelId="{220AFBB3-5B32-4C64-8E46-856C6E29F97B}" srcId="{FE127EAE-5942-4D1E-80CE-86552FB1476D}" destId="{11319E04-1982-4AC3-ABC9-26B9939451AD}" srcOrd="2" destOrd="0" parTransId="{8C53149C-877C-4F09-ACF4-C23C2C47933E}" sibTransId="{BDD1996C-7D0D-4A0E-9440-A261E41D192C}"/>
    <dgm:cxn modelId="{09C04CEC-8149-42B2-811E-19F24D079BCF}" type="presOf" srcId="{E16360E3-E116-4BF6-9054-5A31585DF8B3}" destId="{D6F911E7-8296-4753-A6C7-7E49B7DB0CFC}" srcOrd="0" destOrd="2" presId="urn:microsoft.com/office/officeart/2005/8/layout/arrow2"/>
    <dgm:cxn modelId="{465BFA0E-5A3F-4FC2-A321-44129E62FCEB}" srcId="{4E3F5BDA-02FC-4773-BBC8-6C3A0B406B9A}" destId="{E16360E3-E116-4BF6-9054-5A31585DF8B3}" srcOrd="1" destOrd="0" parTransId="{8C7139A5-7DFB-4C83-8170-C83D55C4D4C5}" sibTransId="{3FF47147-3A7B-4053-A199-663664969DCC}"/>
    <dgm:cxn modelId="{BFD25E17-C91D-4AE6-BC5A-5D67CFA750DB}" srcId="{FE127EAE-5942-4D1E-80CE-86552FB1476D}" destId="{08C93121-2AF4-4BC0-B375-B964839C1B9E}" srcOrd="1" destOrd="0" parTransId="{E15372A1-49AB-4803-91A3-537429E28101}" sibTransId="{31445593-92F6-45F5-A09D-EDB9567353A2}"/>
    <dgm:cxn modelId="{43541C32-2FF8-4AF8-91D3-2F309B494951}" type="presOf" srcId="{A60516D5-68F4-45CF-8B52-500A32FE9FC8}" destId="{D6F911E7-8296-4753-A6C7-7E49B7DB0CFC}" srcOrd="0" destOrd="1" presId="urn:microsoft.com/office/officeart/2005/8/layout/arrow2"/>
    <dgm:cxn modelId="{826E93AD-9193-4821-84DC-2D765DC9FCB8}" srcId="{0F437766-F85F-454B-B25D-5E529C157DD0}" destId="{72C19ED1-98F9-408F-9D8A-9AF92BC05F1A}" srcOrd="1" destOrd="0" parTransId="{D84A0FBD-7594-4315-A3F0-F12D1F4CF02F}" sibTransId="{317672BB-55D5-4352-A000-506D8437ED63}"/>
    <dgm:cxn modelId="{835B52AB-3027-4AD7-94F7-956D94DF48DC}" srcId="{0F437766-F85F-454B-B25D-5E529C157DD0}" destId="{6498B392-6EDC-43FC-951B-917ECE13C6EA}" srcOrd="2" destOrd="0" parTransId="{5D2B140F-95BD-4C54-9C6A-AE63DB146953}" sibTransId="{9C6F83C4-4C7A-49EF-BE5A-38C8F8897334}"/>
    <dgm:cxn modelId="{A4BB8CFE-A9C1-4478-8AF3-CAB15E44C85A}" type="presOf" srcId="{A4B0CBC0-555D-48C2-99D9-5FF095688220}" destId="{12B4E25D-FB9B-4AAA-94CB-9F711E529A5C}" srcOrd="0" destOrd="0" presId="urn:microsoft.com/office/officeart/2005/8/layout/arrow2"/>
    <dgm:cxn modelId="{A57CCA25-2780-4D92-85EA-48DCA4694548}" type="presOf" srcId="{FE127EAE-5942-4D1E-80CE-86552FB1476D}" destId="{5F26057E-D0BB-43CB-B087-B05A611AE01C}" srcOrd="0" destOrd="0" presId="urn:microsoft.com/office/officeart/2005/8/layout/arrow2"/>
    <dgm:cxn modelId="{3648BCBE-AC6B-436D-B190-95B635C1DA6C}" srcId="{4E3F5BDA-02FC-4773-BBC8-6C3A0B406B9A}" destId="{A60516D5-68F4-45CF-8B52-500A32FE9FC8}" srcOrd="0" destOrd="0" parTransId="{D93018F9-E0EC-49FF-9E33-807A6793DFE9}" sibTransId="{8944F674-1870-4E9C-ABA5-88D8A715FE3E}"/>
    <dgm:cxn modelId="{BFF29895-D296-4396-9ABF-D5EB99066D86}" type="presOf" srcId="{C318CD31-175F-46DA-A15A-DEBC677A3338}" destId="{EEC57926-F581-444F-B595-E7C29D61F56F}" srcOrd="0" destOrd="1" presId="urn:microsoft.com/office/officeart/2005/8/layout/arrow2"/>
    <dgm:cxn modelId="{B3DB2DE9-25A3-46F8-A725-B3741AEC471F}" type="presOf" srcId="{0F437766-F85F-454B-B25D-5E529C157DD0}" destId="{863A0680-5E9A-426C-BDA9-0AB894A39288}" srcOrd="0" destOrd="0" presId="urn:microsoft.com/office/officeart/2005/8/layout/arrow2"/>
    <dgm:cxn modelId="{F19D56F4-D85B-4D3E-9048-A4A9B54D562A}" srcId="{4E3F5BDA-02FC-4773-BBC8-6C3A0B406B9A}" destId="{ECEF87C2-3778-446E-8F91-A5B134D4DA0A}" srcOrd="2" destOrd="0" parTransId="{A7F39195-5089-4752-95F7-1CAC23AC0ADE}" sibTransId="{AC32A3B9-6152-48AC-868D-179128EE1D92}"/>
    <dgm:cxn modelId="{4D44E8B7-981D-4E3B-A84C-15D508BA819D}" srcId="{A4B0CBC0-555D-48C2-99D9-5FF095688220}" destId="{4E3F5BDA-02FC-4773-BBC8-6C3A0B406B9A}" srcOrd="0" destOrd="0" parTransId="{27D958C7-7151-40CD-8CEE-F686D3A94686}" sibTransId="{ABDEBEBB-49FF-44DD-832E-4D7F41C40156}"/>
    <dgm:cxn modelId="{2F2D287C-7DF8-480D-A68D-2D4412031D1C}" srcId="{A4B0CBC0-555D-48C2-99D9-5FF095688220}" destId="{A80A896F-ECE1-40C5-935B-B7E57A4DEBB7}" srcOrd="3" destOrd="0" parTransId="{F960A8AE-7A95-4BA5-B69E-4907F6AFCAD1}" sibTransId="{4045D1BD-96A8-4199-9EFC-F9CC73D68219}"/>
    <dgm:cxn modelId="{6268B719-3AEE-4AAC-B349-7AC79E0A4C1D}" type="presOf" srcId="{ECEF87C2-3778-446E-8F91-A5B134D4DA0A}" destId="{D6F911E7-8296-4753-A6C7-7E49B7DB0CFC}" srcOrd="0" destOrd="3" presId="urn:microsoft.com/office/officeart/2005/8/layout/arrow2"/>
    <dgm:cxn modelId="{7E860E5C-23F9-4914-914F-687C08743D59}" srcId="{FE127EAE-5942-4D1E-80CE-86552FB1476D}" destId="{49DA6F6D-F9C4-4611-8024-8D4D2D429E8B}" srcOrd="3" destOrd="0" parTransId="{12154857-B02E-4317-8671-6EF3D136B7B4}" sibTransId="{E85E7662-24BC-4999-9E8F-101FE22ADB94}"/>
    <dgm:cxn modelId="{A9D2F5A5-F412-4320-B926-346AA2FBF6CB}" type="presOf" srcId="{6498B392-6EDC-43FC-951B-917ECE13C6EA}" destId="{863A0680-5E9A-426C-BDA9-0AB894A39288}" srcOrd="0" destOrd="3" presId="urn:microsoft.com/office/officeart/2005/8/layout/arrow2"/>
    <dgm:cxn modelId="{0DEFBA10-B8AB-4BB9-A665-0EC91B76463F}" srcId="{A4B0CBC0-555D-48C2-99D9-5FF095688220}" destId="{0F437766-F85F-454B-B25D-5E529C157DD0}" srcOrd="2" destOrd="0" parTransId="{3E3D9326-A91C-4C7C-9E06-A4058D4B85EC}" sibTransId="{B6C4E01D-1F31-4B3C-B573-359CCFFB09CD}"/>
    <dgm:cxn modelId="{FA180B67-526A-45FB-AFAC-9785D716DB61}" type="presOf" srcId="{08C93121-2AF4-4BC0-B375-B964839C1B9E}" destId="{5F26057E-D0BB-43CB-B087-B05A611AE01C}" srcOrd="0" destOrd="2" presId="urn:microsoft.com/office/officeart/2005/8/layout/arrow2"/>
    <dgm:cxn modelId="{F4A09BE6-863C-40CB-B561-4C748F855DC2}" srcId="{FE127EAE-5942-4D1E-80CE-86552FB1476D}" destId="{5F2F937C-76C6-483B-8C69-E21BAC0C275F}" srcOrd="0" destOrd="0" parTransId="{E45AA816-0DBF-4880-B3CF-49864299B450}" sibTransId="{9C5C4C74-E815-400A-8159-52101F644E63}"/>
    <dgm:cxn modelId="{0DDA5FDF-9B78-4080-9654-F09EB6486F61}" type="presOf" srcId="{5F2F937C-76C6-483B-8C69-E21BAC0C275F}" destId="{5F26057E-D0BB-43CB-B087-B05A611AE01C}" srcOrd="0" destOrd="1" presId="urn:microsoft.com/office/officeart/2005/8/layout/arrow2"/>
    <dgm:cxn modelId="{45DF8F14-38FE-428F-A235-226E0BF07EB0}" srcId="{A80A896F-ECE1-40C5-935B-B7E57A4DEBB7}" destId="{C318CD31-175F-46DA-A15A-DEBC677A3338}" srcOrd="0" destOrd="0" parTransId="{36AFD328-CBA9-4283-B510-0E1D45BA1121}" sibTransId="{67EC4969-084A-4B2D-97EE-AAF00F7E96EA}"/>
    <dgm:cxn modelId="{F8451742-4BA1-4628-B9E4-5B75BB1E3D88}" type="presOf" srcId="{11319E04-1982-4AC3-ABC9-26B9939451AD}" destId="{5F26057E-D0BB-43CB-B087-B05A611AE01C}" srcOrd="0" destOrd="3" presId="urn:microsoft.com/office/officeart/2005/8/layout/arrow2"/>
    <dgm:cxn modelId="{67913D0D-9824-42CC-BBDB-9BAD22047827}" type="presOf" srcId="{49DA6F6D-F9C4-4611-8024-8D4D2D429E8B}" destId="{5F26057E-D0BB-43CB-B087-B05A611AE01C}" srcOrd="0" destOrd="4" presId="urn:microsoft.com/office/officeart/2005/8/layout/arrow2"/>
    <dgm:cxn modelId="{B8842F55-A0A4-4591-8E7E-9DA2C138C561}" type="presOf" srcId="{11F879F1-FAF0-446A-AF95-5FEEFB068D63}" destId="{863A0680-5E9A-426C-BDA9-0AB894A39288}" srcOrd="0" destOrd="1" presId="urn:microsoft.com/office/officeart/2005/8/layout/arrow2"/>
    <dgm:cxn modelId="{15046128-B5F3-4382-8D45-35BDC9DBB70D}" srcId="{A4B0CBC0-555D-48C2-99D9-5FF095688220}" destId="{FE127EAE-5942-4D1E-80CE-86552FB1476D}" srcOrd="1" destOrd="0" parTransId="{B3A7244A-6347-4591-8960-B01E59D9BBA1}" sibTransId="{34561734-7203-4AC9-BDB2-B0CE9608C25C}"/>
    <dgm:cxn modelId="{45AB73B7-CABC-4F39-97A0-2F0111F6F439}" srcId="{0F437766-F85F-454B-B25D-5E529C157DD0}" destId="{11F879F1-FAF0-446A-AF95-5FEEFB068D63}" srcOrd="0" destOrd="0" parTransId="{C202BE5F-F884-4C19-BE86-E96987E0BA49}" sibTransId="{5F677A11-ACA4-4024-8E62-2F153E0E9CA2}"/>
    <dgm:cxn modelId="{5E403825-8A5E-425C-A466-86C8037C6A50}" type="presParOf" srcId="{12B4E25D-FB9B-4AAA-94CB-9F711E529A5C}" destId="{305904E7-1CE4-4BB7-92C7-BE9D4FB950EA}" srcOrd="0" destOrd="0" presId="urn:microsoft.com/office/officeart/2005/8/layout/arrow2"/>
    <dgm:cxn modelId="{E076FF49-7723-4D38-A5FA-DA47C59D98F3}" type="presParOf" srcId="{12B4E25D-FB9B-4AAA-94CB-9F711E529A5C}" destId="{0E73610C-1FE4-4420-944E-93824F236732}" srcOrd="1" destOrd="0" presId="urn:microsoft.com/office/officeart/2005/8/layout/arrow2"/>
    <dgm:cxn modelId="{1E1901E4-8F1F-4B6D-AF1D-716EBC84F826}" type="presParOf" srcId="{0E73610C-1FE4-4420-944E-93824F236732}" destId="{D13113C8-B071-437C-A8AF-B64CF95D9428}" srcOrd="0" destOrd="0" presId="urn:microsoft.com/office/officeart/2005/8/layout/arrow2"/>
    <dgm:cxn modelId="{FA906F8C-6A52-4ACE-9117-097E4E84D508}" type="presParOf" srcId="{0E73610C-1FE4-4420-944E-93824F236732}" destId="{D6F911E7-8296-4753-A6C7-7E49B7DB0CFC}" srcOrd="1" destOrd="0" presId="urn:microsoft.com/office/officeart/2005/8/layout/arrow2"/>
    <dgm:cxn modelId="{61E909BA-CFC0-4F4F-BE42-BDC60F0B2EC4}" type="presParOf" srcId="{0E73610C-1FE4-4420-944E-93824F236732}" destId="{8B8D38E4-266D-48AB-8877-1DA691F2942F}" srcOrd="2" destOrd="0" presId="urn:microsoft.com/office/officeart/2005/8/layout/arrow2"/>
    <dgm:cxn modelId="{6972E344-9F7D-4509-A793-DC4DD0713111}" type="presParOf" srcId="{0E73610C-1FE4-4420-944E-93824F236732}" destId="{5F26057E-D0BB-43CB-B087-B05A611AE01C}" srcOrd="3" destOrd="0" presId="urn:microsoft.com/office/officeart/2005/8/layout/arrow2"/>
    <dgm:cxn modelId="{D3C309C7-AAF8-4CF9-8277-930D22D40DD4}" type="presParOf" srcId="{0E73610C-1FE4-4420-944E-93824F236732}" destId="{CC7E06D9-04C8-4A7B-AE56-6032F1242BD1}" srcOrd="4" destOrd="0" presId="urn:microsoft.com/office/officeart/2005/8/layout/arrow2"/>
    <dgm:cxn modelId="{28CE8FA9-0B88-4EFF-A827-5DB62128BCFF}" type="presParOf" srcId="{0E73610C-1FE4-4420-944E-93824F236732}" destId="{863A0680-5E9A-426C-BDA9-0AB894A39288}" srcOrd="5" destOrd="0" presId="urn:microsoft.com/office/officeart/2005/8/layout/arrow2"/>
    <dgm:cxn modelId="{6AB8A5C5-7A20-4504-9F6F-23B0AA14979C}" type="presParOf" srcId="{0E73610C-1FE4-4420-944E-93824F236732}" destId="{281D513F-A4CD-45EF-B5A9-3C36D0F09D94}" srcOrd="6" destOrd="0" presId="urn:microsoft.com/office/officeart/2005/8/layout/arrow2"/>
    <dgm:cxn modelId="{2AB06C91-2AEF-4AE6-B3A5-A9A90AF8169C}" type="presParOf" srcId="{0E73610C-1FE4-4420-944E-93824F236732}" destId="{EEC57926-F581-444F-B595-E7C29D61F56F}" srcOrd="7"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27AAADD-8F94-4863-AB67-1D448E3F1BC3}" type="datetime1">
              <a:rPr lang="en-US" smtClean="0">
                <a:latin typeface="Segoe UI" pitchFamily="34" charset="0"/>
              </a:rPr>
              <a:t>10/31/2014</a:t>
            </a:fld>
            <a:endParaRPr lang="en-US" dirty="0">
              <a:latin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
        <p:nvSpPr>
          <p:cNvPr id="3" name="Footer Placeholder 2"/>
          <p:cNvSpPr>
            <a:spLocks noGrp="1"/>
          </p:cNvSpPr>
          <p:nvPr>
            <p:ph type="ftr" sz="quarter" idx="2"/>
          </p:nvPr>
        </p:nvSpPr>
        <p:spPr>
          <a:xfrm>
            <a:off x="320074" y="8685213"/>
            <a:ext cx="5463504" cy="458787"/>
          </a:xfrm>
          <a:prstGeom prst="rect">
            <a:avLst/>
          </a:prstGeom>
        </p:spPr>
        <p:txBody>
          <a:bodyPr vert="horz" lIns="91440" tIns="45720" rIns="91440" bIns="45720" rtlCol="0" anchor="b"/>
          <a:lstStyle>
            <a:lvl1pPr algn="l">
              <a:defRPr sz="1200"/>
            </a:lvl1pPr>
          </a:lstStyle>
          <a:p>
            <a:r>
              <a:rPr lang="en-US" sz="500" dirty="0" smtClean="0"/>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E74353ED-ACB2-44BF-A903-985B0AF962B7}" type="datetime1">
              <a:rPr lang="en-US" smtClean="0"/>
              <a:t>10/31/2014</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hdr="0"/>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10/31/2014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11645744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Tech Ready 15</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DF8E914-A25F-4911-BBD4-76579DCD823E}" type="datetime1">
              <a:rPr lang="en-US" smtClean="0">
                <a:solidFill>
                  <a:prstClr val="black"/>
                </a:solidFill>
              </a:rPr>
              <a:pPr/>
              <a:t>10/31/2014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21146547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Tech Ready 15</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5442B088-A453-40BA-AFA3-B74AE11D1EC4}" type="datetime1">
              <a:rPr lang="en-US" smtClean="0">
                <a:solidFill>
                  <a:prstClr val="black"/>
                </a:solidFill>
              </a:rPr>
              <a:pPr/>
              <a:t>10/31/2014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40</a:t>
            </a:fld>
            <a:endParaRPr lang="en-US" dirty="0">
              <a:solidFill>
                <a:prstClr val="black"/>
              </a:solidFill>
            </a:endParaRPr>
          </a:p>
        </p:txBody>
      </p:sp>
    </p:spTree>
    <p:extLst>
      <p:ext uri="{BB962C8B-B14F-4D97-AF65-F5344CB8AC3E}">
        <p14:creationId xmlns:p14="http://schemas.microsoft.com/office/powerpoint/2010/main" val="39108275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Microsoft Cloud Platform System</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2417D941-8620-4558-A25D-564AC550D7F9}" type="datetime1">
              <a:rPr lang="en-US" smtClean="0">
                <a:solidFill>
                  <a:prstClr val="black"/>
                </a:solidFill>
              </a:rPr>
              <a:pPr/>
              <a:t>10/31/2014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42</a:t>
            </a:fld>
            <a:endParaRPr lang="en-US" dirty="0">
              <a:solidFill>
                <a:prstClr val="black"/>
              </a:solidFill>
            </a:endParaRPr>
          </a:p>
        </p:txBody>
      </p:sp>
    </p:spTree>
    <p:extLst>
      <p:ext uri="{BB962C8B-B14F-4D97-AF65-F5344CB8AC3E}">
        <p14:creationId xmlns:p14="http://schemas.microsoft.com/office/powerpoint/2010/main" val="2239741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49F82C-3FD2-4E65-A86B-D1EAA586428D}" type="slidenum">
              <a:rPr lang="en-US" smtClean="0">
                <a:solidFill>
                  <a:prstClr val="black"/>
                </a:solidFill>
              </a:rPr>
              <a:pPr/>
              <a:t>43</a:t>
            </a:fld>
            <a:endParaRPr lang="en-US" dirty="0">
              <a:solidFill>
                <a:prstClr val="black"/>
              </a:solidFill>
            </a:endParaRPr>
          </a:p>
        </p:txBody>
      </p:sp>
    </p:spTree>
    <p:extLst>
      <p:ext uri="{BB962C8B-B14F-4D97-AF65-F5344CB8AC3E}">
        <p14:creationId xmlns:p14="http://schemas.microsoft.com/office/powerpoint/2010/main" val="19556438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1AD1F8-85C8-4BEF-8FD3-D9F35D614EDB}" type="slidenum">
              <a:rPr lang="en-US" smtClean="0">
                <a:solidFill>
                  <a:prstClr val="black"/>
                </a:solidFill>
              </a:rPr>
              <a:pPr/>
              <a:t>44</a:t>
            </a:fld>
            <a:endParaRPr lang="en-US" dirty="0">
              <a:solidFill>
                <a:prstClr val="black"/>
              </a:solidFill>
            </a:endParaRPr>
          </a:p>
        </p:txBody>
      </p:sp>
    </p:spTree>
    <p:extLst>
      <p:ext uri="{BB962C8B-B14F-4D97-AF65-F5344CB8AC3E}">
        <p14:creationId xmlns:p14="http://schemas.microsoft.com/office/powerpoint/2010/main" val="33380251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10/31/2014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47</a:t>
            </a:fld>
            <a:endParaRPr lang="en-US" dirty="0">
              <a:solidFill>
                <a:prstClr val="black"/>
              </a:solidFill>
            </a:endParaRPr>
          </a:p>
        </p:txBody>
      </p:sp>
    </p:spTree>
    <p:extLst>
      <p:ext uri="{BB962C8B-B14F-4D97-AF65-F5344CB8AC3E}">
        <p14:creationId xmlns:p14="http://schemas.microsoft.com/office/powerpoint/2010/main" val="25066132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10/31/2014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48</a:t>
            </a:fld>
            <a:endParaRPr lang="en-US" dirty="0">
              <a:solidFill>
                <a:prstClr val="black"/>
              </a:solidFill>
            </a:endParaRPr>
          </a:p>
        </p:txBody>
      </p:sp>
    </p:spTree>
    <p:extLst>
      <p:ext uri="{BB962C8B-B14F-4D97-AF65-F5344CB8AC3E}">
        <p14:creationId xmlns:p14="http://schemas.microsoft.com/office/powerpoint/2010/main" val="3703751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49</a:t>
            </a:fld>
            <a:endParaRPr lang="en-US" dirty="0">
              <a:solidFill>
                <a:prstClr val="black"/>
              </a:solidFill>
            </a:endParaRPr>
          </a:p>
        </p:txBody>
      </p:sp>
    </p:spTree>
    <p:extLst>
      <p:ext uri="{BB962C8B-B14F-4D97-AF65-F5344CB8AC3E}">
        <p14:creationId xmlns:p14="http://schemas.microsoft.com/office/powerpoint/2010/main" val="36101656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10/31/2014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50</a:t>
            </a:fld>
            <a:endParaRPr lang="en-US" dirty="0">
              <a:solidFill>
                <a:prstClr val="black"/>
              </a:solidFill>
            </a:endParaRPr>
          </a:p>
        </p:txBody>
      </p:sp>
    </p:spTree>
    <p:extLst>
      <p:ext uri="{BB962C8B-B14F-4D97-AF65-F5344CB8AC3E}">
        <p14:creationId xmlns:p14="http://schemas.microsoft.com/office/powerpoint/2010/main" val="31806135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5" name="Date Placeholder 4"/>
          <p:cNvSpPr>
            <a:spLocks noGrp="1"/>
          </p:cNvSpPr>
          <p:nvPr>
            <p:ph type="dt" idx="11"/>
          </p:nvPr>
        </p:nvSpPr>
        <p:spPr/>
        <p:txBody>
          <a:bodyPr/>
          <a:lstStyle/>
          <a:p>
            <a:fld id="{0E82BC82-8750-4FBE-93D3-93C35779230C}" type="datetime1">
              <a:rPr lang="en-US" smtClean="0">
                <a:solidFill>
                  <a:prstClr val="black"/>
                </a:solidFill>
              </a:rPr>
              <a:pPr/>
              <a:t>10/31/2014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51</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220860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10/31/2014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38989990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EA4ABD-046D-4B62-9F3A-DA4F74D4CE05}"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42919626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EAB85300-EB61-435A-AC92-44A9F86EB9B2}" type="datetime1">
              <a:rPr lang="en-US" smtClean="0">
                <a:solidFill>
                  <a:prstClr val="black"/>
                </a:solidFill>
              </a:rPr>
              <a:pPr/>
              <a:t>10/31/2014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10</a:t>
            </a:fld>
            <a:endParaRPr lang="en-US" dirty="0">
              <a:solidFill>
                <a:prstClr val="black"/>
              </a:solidFill>
            </a:endParaRPr>
          </a:p>
        </p:txBody>
      </p:sp>
      <p:sp>
        <p:nvSpPr>
          <p:cNvPr id="8" name="Footer Placeholder 3"/>
          <p:cNvSpPr>
            <a:spLocks noGrp="1"/>
          </p:cNvSpPr>
          <p:nvPr>
            <p:ph type="ftr" sz="quarter" idx="4"/>
          </p:nvPr>
        </p:nvSpPr>
        <p:spPr>
          <a:xfrm>
            <a:off x="0" y="8685213"/>
            <a:ext cx="6248400" cy="457200"/>
          </a:xfrm>
          <a:prstGeom prst="rect">
            <a:avLst/>
          </a:prstGeom>
        </p:spPr>
        <p:txBody>
          <a:bodyPr vert="horz" lIns="91430" tIns="45715" rIns="91430" bIns="45715" rtlCol="0" anchor="b"/>
          <a:lstStyle>
            <a:lvl1pPr algn="l">
              <a:defRPr sz="1200"/>
            </a:lvl1pPr>
          </a:lstStyle>
          <a:p>
            <a:r>
              <a:rPr lang="en-US" sz="500" dirty="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latin typeface="Segoe UI" pitchFamily="34" charset="0"/>
              </a:rPr>
            </a:br>
            <a:r>
              <a:rPr lang="en-US" sz="500" dirty="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2239189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Tech Ready 15</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B5498CF6-BF4A-4AAC-8374-7FC3681575BD}" type="datetime1">
              <a:rPr lang="en-US" smtClean="0">
                <a:solidFill>
                  <a:prstClr val="black"/>
                </a:solidFill>
              </a:rPr>
              <a:pPr/>
              <a:t>10/31/2014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21937374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Date Placeholder 5"/>
          <p:cNvSpPr>
            <a:spLocks noGrp="1"/>
          </p:cNvSpPr>
          <p:nvPr>
            <p:ph type="dt" idx="12"/>
          </p:nvPr>
        </p:nvSpPr>
        <p:spPr/>
        <p:txBody>
          <a:bodyPr/>
          <a:lstStyle/>
          <a:p>
            <a:fld id="{F5444317-81B2-40BD-A901-F59A344CE59F}" type="datetime1">
              <a:rPr lang="en-US" smtClean="0">
                <a:solidFill>
                  <a:prstClr val="black"/>
                </a:solidFill>
              </a:rPr>
              <a:pPr/>
              <a:t>10/31/2014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13</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25583196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10/31/2014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319539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10/31/2014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8900837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10/31/2014 11:17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37</a:t>
            </a:fld>
            <a:endParaRPr lang="en-US" dirty="0">
              <a:solidFill>
                <a:prstClr val="black"/>
              </a:solidFill>
            </a:endParaRPr>
          </a:p>
        </p:txBody>
      </p:sp>
      <p:sp>
        <p:nvSpPr>
          <p:cNvPr id="8" name="Footer Placeholder 3"/>
          <p:cNvSpPr>
            <a:spLocks noGrp="1"/>
          </p:cNvSpPr>
          <p:nvPr>
            <p:ph type="ftr" sz="quarter" idx="4"/>
          </p:nvPr>
        </p:nvSpPr>
        <p:spPr>
          <a:xfrm>
            <a:off x="0" y="8685213"/>
            <a:ext cx="6248400" cy="457200"/>
          </a:xfrm>
          <a:prstGeom prst="rect">
            <a:avLst/>
          </a:prstGeom>
        </p:spPr>
        <p:txBody>
          <a:bodyPr vert="horz" lIns="91430" tIns="45715" rIns="91430" bIns="45715" rtlCol="0" anchor="b"/>
          <a:lstStyle>
            <a:lvl1pPr algn="l">
              <a:defRPr sz="1200"/>
            </a:lvl1pPr>
          </a:lstStyle>
          <a:p>
            <a:r>
              <a:rPr lang="en-US" sz="500" dirty="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latin typeface="Segoe UI" pitchFamily="34" charset="0"/>
              </a:rPr>
            </a:br>
            <a:r>
              <a:rPr lang="en-US" sz="500" dirty="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22799398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9.jpeg"/><Relationship Id="rId4" Type="http://schemas.openxmlformats.org/officeDocument/2006/relationships/image" Target="../media/image8.jpe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0.jpe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11.jpeg"/><Relationship Id="rId4" Type="http://schemas.openxmlformats.org/officeDocument/2006/relationships/image" Target="../media/image8.jpe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16.jpg"/><Relationship Id="rId4" Type="http://schemas.openxmlformats.org/officeDocument/2006/relationships/image" Target="../media/image15.jp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17.jp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bwMode="gray">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407"/>
            <a:ext cx="12436475" cy="6993118"/>
          </a:xfrm>
          <a:prstGeom prst="rect">
            <a:avLst/>
          </a:prstGeom>
        </p:spPr>
      </p:pic>
      <p:pic>
        <p:nvPicPr>
          <p:cNvPr id="4" name="MS logo white"/>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gray">
          <a:xfrm>
            <a:off x="471538" y="483677"/>
            <a:ext cx="1811112" cy="387966"/>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9037637" y="449261"/>
            <a:ext cx="2929050" cy="1344905"/>
          </a:xfrm>
          <a:prstGeom prst="rect">
            <a:avLst/>
          </a:prstGeom>
        </p:spPr>
      </p:pic>
    </p:spTree>
    <p:extLst>
      <p:ext uri="{BB962C8B-B14F-4D97-AF65-F5344CB8AC3E}">
        <p14:creationId xmlns:p14="http://schemas.microsoft.com/office/powerpoint/2010/main" val="1227595789"/>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3448">
                      <a:schemeClr val="tx1"/>
                    </a:gs>
                    <a:gs pos="53000">
                      <a:schemeClr val="tx1"/>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2472271686"/>
      </p:ext>
    </p:extLst>
  </p:cSld>
  <p:clrMapOvr>
    <a:masterClrMapping/>
  </p:clrMapOvr>
  <p:transition>
    <p:fade/>
  </p:transition>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0386296"/>
      </p:ext>
    </p:extLst>
  </p:cSld>
  <p:clrMapOvr>
    <a:masterClrMapping/>
  </p:clrMapOvr>
  <p:transition>
    <p:fade/>
  </p:transition>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4357940"/>
      </p:ext>
    </p:extLst>
  </p:cSld>
  <p:clrMapOvr>
    <a:masterClrMapping/>
  </p:clrMapOvr>
  <p:transition>
    <p:fade/>
  </p:transition>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9589785"/>
      </p:ext>
    </p:extLst>
  </p:cSld>
  <p:clrMapOvr>
    <a:masterClrMapping/>
  </p:clrMapOvr>
  <p:transition>
    <p:fade/>
  </p:transition>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70093604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Black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3462513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43985228"/>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gradFill>
                  <a:gsLst>
                    <a:gs pos="2920">
                      <a:schemeClr val="tx1"/>
                    </a:gs>
                    <a:gs pos="100000">
                      <a:schemeClr val="tx1"/>
                    </a:gs>
                  </a:gsLst>
                  <a:lin ang="5400000" scaled="0"/>
                </a:gradFill>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42648731"/>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53196831"/>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2-color bulleted">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1pPr>
              <a:buClr>
                <a:schemeClr val="tx2"/>
              </a:buClr>
              <a:defRPr>
                <a:gradFill>
                  <a:gsLst>
                    <a:gs pos="0">
                      <a:schemeClr val="tx1"/>
                    </a:gs>
                    <a:gs pos="100000">
                      <a:schemeClr val="tx1"/>
                    </a:gs>
                  </a:gsLst>
                  <a:lin ang="5400000" scaled="0"/>
                </a:gradFill>
              </a:defRPr>
            </a:lvl1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25470771"/>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18839873"/>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 2-color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solidFill>
                  <a:schemeClr val="tx1"/>
                </a:soli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0" indent="0">
              <a:spcBef>
                <a:spcPts val="1224"/>
              </a:spcBef>
              <a:buClr>
                <a:schemeClr val="tx1"/>
              </a:buClr>
              <a:buFont typeface="Wingdings" pitchFamily="2" charset="2"/>
              <a:buNone/>
              <a:defRPr sz="3600">
                <a:solidFill>
                  <a:schemeClr val="tx1"/>
                </a:soli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22516827"/>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9362577"/>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 2-color Bullet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2"/>
              </a:buClr>
              <a:buFontTx/>
              <a:buBlip>
                <a:blip r:embed="rId2"/>
              </a:buBlip>
              <a:defRPr sz="3600">
                <a:solidFill>
                  <a:schemeClr val="tx1"/>
                </a:soli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2"/>
              </a:buClr>
              <a:buFontTx/>
              <a:buBlip>
                <a:blip r:embed="rId2"/>
              </a:buBlip>
              <a:defRPr sz="3600">
                <a:solidFill>
                  <a:schemeClr val="tx1"/>
                </a:soli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6529240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1135705"/>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hoto Layout">
    <p:bg bwMode="gray">
      <p:bgPr>
        <a:solidFill>
          <a:srgbClr val="002050"/>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7938"/>
            <a:ext cx="12466637" cy="7010400"/>
          </a:xfrm>
          <a:prstGeom prst="rect">
            <a:avLst/>
          </a:prstGeom>
        </p:spPr>
      </p:pic>
      <p:sp>
        <p:nvSpPr>
          <p:cNvPr id="19" name="Dark gradation top"/>
          <p:cNvSpPr/>
          <p:nvPr userDrawn="1"/>
        </p:nvSpPr>
        <p:spPr bwMode="gray">
          <a:xfrm>
            <a:off x="0" y="-7938"/>
            <a:ext cx="12348978" cy="6699372"/>
          </a:xfrm>
          <a:prstGeom prst="rect">
            <a:avLst/>
          </a:prstGeom>
          <a:gradFill flip="none" rotWithShape="1">
            <a:gsLst>
              <a:gs pos="0">
                <a:srgbClr val="000000">
                  <a:alpha val="70000"/>
                </a:srgbClr>
              </a:gs>
              <a:gs pos="4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89621" y="449261"/>
            <a:ext cx="2929050" cy="1344905"/>
          </a:xfrm>
          <a:prstGeom prst="rect">
            <a:avLst/>
          </a:prstGeom>
        </p:spPr>
      </p:pic>
      <p:sp>
        <p:nvSpPr>
          <p:cNvPr id="18" name="Rectangle 17"/>
          <p:cNvSpPr/>
          <p:nvPr userDrawn="1"/>
        </p:nvSpPr>
        <p:spPr bwMode="gray">
          <a:xfrm>
            <a:off x="274638" y="2125663"/>
            <a:ext cx="6019799" cy="3657600"/>
          </a:xfrm>
          <a:prstGeom prst="rect">
            <a:avLst/>
          </a:prstGeom>
          <a:solidFill>
            <a:schemeClr val="bg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5661"/>
            <a:ext cx="6021387" cy="2103119"/>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638" y="4228783"/>
            <a:ext cx="6019799" cy="1554478"/>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1" name="MS logo white"/>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spTree>
    <p:extLst>
      <p:ext uri="{BB962C8B-B14F-4D97-AF65-F5344CB8AC3E}">
        <p14:creationId xmlns:p14="http://schemas.microsoft.com/office/powerpoint/2010/main" val="14650036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82576" y="1211263"/>
            <a:ext cx="11889564" cy="917575"/>
          </a:xfrm>
        </p:spPr>
        <p:txBody>
          <a:bodyPr/>
          <a:lstStyle>
            <a:lvl1pPr>
              <a:defRPr sz="7200" baseline="0"/>
            </a:lvl1pPr>
          </a:lstStyle>
          <a:p>
            <a:r>
              <a:rPr lang="en-US" smtClean="0"/>
              <a:t>Click to edit Master title style</a:t>
            </a:r>
            <a:endParaRPr lang="en-US" dirty="0"/>
          </a:p>
        </p:txBody>
      </p:sp>
    </p:spTree>
    <p:extLst>
      <p:ext uri="{BB962C8B-B14F-4D97-AF65-F5344CB8AC3E}">
        <p14:creationId xmlns:p14="http://schemas.microsoft.com/office/powerpoint/2010/main" val="2915293295"/>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2390161380"/>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act Layout_Accent Color 1">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2538603404"/>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1201806"/>
            <a:ext cx="10058399" cy="917575"/>
          </a:xfrm>
        </p:spPr>
        <p:txBody>
          <a:bodyPr/>
          <a:lstStyle>
            <a:lvl1pPr marL="233363" indent="-233363">
              <a:defRPr sz="6000" baseline="0"/>
            </a:lvl1pPr>
          </a:lstStyle>
          <a:p>
            <a:r>
              <a:rPr lang="en-US" dirty="0" smtClean="0"/>
              <a:t>“Sample quote goes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5126038"/>
            <a:ext cx="5486400" cy="1071062"/>
          </a:xfrm>
        </p:spPr>
        <p:txBody>
          <a:bodyPr/>
          <a:lstStyle>
            <a:lvl1pPr marL="0" indent="0">
              <a:spcBef>
                <a:spcPts val="0"/>
              </a:spcBef>
              <a:buNone/>
              <a:defRPr sz="3200" baseline="0">
                <a:latin typeface="+mj-lt"/>
              </a:defRPr>
            </a:lvl1pPr>
          </a:lstStyle>
          <a:p>
            <a:pPr lvl="0"/>
            <a:r>
              <a:rPr lang="en-US" dirty="0" smtClean="0"/>
              <a:t>Author Name</a:t>
            </a:r>
          </a:p>
          <a:p>
            <a:pPr lvl="0"/>
            <a:r>
              <a:rPr lang="en-US" dirty="0" smtClean="0"/>
              <a:t>Title</a:t>
            </a:r>
          </a:p>
        </p:txBody>
      </p:sp>
    </p:spTree>
    <p:extLst>
      <p:ext uri="{BB962C8B-B14F-4D97-AF65-F5344CB8AC3E}">
        <p14:creationId xmlns:p14="http://schemas.microsoft.com/office/powerpoint/2010/main" val="3183363366"/>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Layout_Accent Color 2">
    <p:bg>
      <p:bgPr>
        <a:solidFill>
          <a:schemeClr val="bg2"/>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2125663"/>
            <a:ext cx="10058399" cy="917575"/>
          </a:xfrm>
        </p:spPr>
        <p:txBody>
          <a:bodyPr/>
          <a:lstStyle>
            <a:lvl1pPr marL="282575" indent="-282575">
              <a:tabLst>
                <a:tab pos="282575" algn="l"/>
              </a:tabLst>
              <a:defRPr sz="6000" baseline="0"/>
            </a:lvl1pPr>
          </a:lstStyle>
          <a:p>
            <a:r>
              <a:rPr lang="en-US" dirty="0" smtClean="0"/>
              <a:t>“	Add a quote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4868847"/>
            <a:ext cx="5486400" cy="1071062"/>
          </a:xfrm>
        </p:spPr>
        <p:txBody>
          <a:bodyPr/>
          <a:lstStyle>
            <a:lvl1pPr marL="0" indent="0">
              <a:spcBef>
                <a:spcPts val="0"/>
              </a:spcBef>
              <a:buNone/>
              <a:defRPr sz="3200" baseline="0">
                <a:latin typeface="+mj-lt"/>
              </a:defRPr>
            </a:lvl1pPr>
          </a:lstStyle>
          <a:p>
            <a:pPr lvl="0"/>
            <a:r>
              <a:rPr lang="en-US" dirty="0" smtClean="0"/>
              <a:t>Author’s Name</a:t>
            </a:r>
          </a:p>
          <a:p>
            <a:pPr lvl="0"/>
            <a:r>
              <a:rPr lang="en-US" dirty="0" smtClean="0"/>
              <a:t>Title</a:t>
            </a:r>
          </a:p>
        </p:txBody>
      </p:sp>
    </p:spTree>
    <p:extLst>
      <p:ext uri="{BB962C8B-B14F-4D97-AF65-F5344CB8AC3E}">
        <p14:creationId xmlns:p14="http://schemas.microsoft.com/office/powerpoint/2010/main" val="1243333861"/>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ig Idea &amp; 3 Points">
    <p:bg>
      <p:bgPr>
        <a:solidFill>
          <a:schemeClr val="bg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82576" y="2430462"/>
            <a:ext cx="11887200" cy="932563"/>
          </a:xfrm>
        </p:spPr>
        <p:txBody>
          <a:bodyPr/>
          <a:lstStyle>
            <a:lvl1pPr marL="0" indent="0">
              <a:buNone/>
              <a:defRPr sz="5400">
                <a:gradFill>
                  <a:gsLst>
                    <a:gs pos="3333">
                      <a:schemeClr val="tx1"/>
                    </a:gs>
                    <a:gs pos="3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Click to edit Master text styles</a:t>
            </a:r>
          </a:p>
        </p:txBody>
      </p:sp>
      <p:sp>
        <p:nvSpPr>
          <p:cNvPr id="4" name="Title 1"/>
          <p:cNvSpPr>
            <a:spLocks noGrp="1"/>
          </p:cNvSpPr>
          <p:nvPr>
            <p:ph type="title"/>
          </p:nvPr>
        </p:nvSpPr>
        <p:spPr>
          <a:xfrm>
            <a:off x="282576" y="1211263"/>
            <a:ext cx="11889564" cy="917575"/>
          </a:xfrm>
        </p:spPr>
        <p:txBody>
          <a:bodyPr/>
          <a:lstStyle>
            <a:lvl1pPr>
              <a:defRPr sz="7200" baseline="0">
                <a:gradFill>
                  <a:gsLst>
                    <a:gs pos="1250">
                      <a:schemeClr val="tx1"/>
                    </a:gs>
                    <a:gs pos="100000">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480330917"/>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50-50 Right Photo Layout_02">
    <p:bg bwMode="auto">
      <p:bgPr>
        <a:solidFill>
          <a:schemeClr val="bg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89621" y="449261"/>
            <a:ext cx="2929050" cy="1344905"/>
          </a:xfrm>
          <a:prstGeom prst="rect">
            <a:avLst/>
          </a:prstGeom>
        </p:spPr>
      </p:pic>
      <p:sp>
        <p:nvSpPr>
          <p:cNvPr id="4" name="Title 1"/>
          <p:cNvSpPr>
            <a:spLocks noGrp="1"/>
          </p:cNvSpPr>
          <p:nvPr>
            <p:ph type="title" hasCustomPrompt="1"/>
          </p:nvPr>
        </p:nvSpPr>
        <p:spPr bwMode="invGray">
          <a:xfrm>
            <a:off x="274639" y="2137695"/>
            <a:ext cx="5486400" cy="2731168"/>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Section title</a:t>
            </a:r>
            <a:endParaRPr lang="en-US" dirty="0"/>
          </a:p>
        </p:txBody>
      </p:sp>
      <p:sp>
        <p:nvSpPr>
          <p:cNvPr id="6" name="Text Placeholder 2"/>
          <p:cNvSpPr>
            <a:spLocks noGrp="1"/>
          </p:cNvSpPr>
          <p:nvPr>
            <p:ph type="body" sz="quarter" idx="14" hasCustomPrompt="1"/>
          </p:nvPr>
        </p:nvSpPr>
        <p:spPr bwMode="invGray">
          <a:xfrm>
            <a:off x="276272" y="4868863"/>
            <a:ext cx="5485039" cy="914399"/>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0" name="MS logo white"/>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invGray">
          <a:xfrm>
            <a:off x="457200" y="6182440"/>
            <a:ext cx="1552931" cy="332660"/>
          </a:xfrm>
          <a:prstGeom prst="rect">
            <a:avLst/>
          </a:prstGeom>
        </p:spPr>
      </p:pic>
      <p:pic>
        <p:nvPicPr>
          <p:cNvPr id="8" name="Picture Placeholder 4"/>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6294437" y="0"/>
            <a:ext cx="6172200" cy="6994525"/>
          </a:xfrm>
          <a:prstGeom prst="rect">
            <a:avLst/>
          </a:prstGeom>
        </p:spPr>
      </p:pic>
      <p:pic>
        <p:nvPicPr>
          <p:cNvPr id="9" name="Picture Placeholder 4"/>
          <p:cNvPicPr>
            <a:picLocks noChangeAspect="1"/>
          </p:cNvPicPr>
          <p:nvPr userDrawn="1"/>
        </p:nvPicPr>
        <p:blipFill rotWithShape="1">
          <a:blip r:embed="rId5" cstate="print">
            <a:extLst>
              <a:ext uri="{28A0092B-C50C-407E-A947-70E740481C1C}">
                <a14:useLocalDpi xmlns:a14="http://schemas.microsoft.com/office/drawing/2010/main"/>
              </a:ext>
            </a:extLst>
          </a:blip>
          <a:srcRect l="-503" b="-1"/>
          <a:stretch/>
        </p:blipFill>
        <p:spPr>
          <a:xfrm>
            <a:off x="6270259" y="-7938"/>
            <a:ext cx="6196378" cy="7010400"/>
          </a:xfrm>
          <a:prstGeom prst="rect">
            <a:avLst/>
          </a:prstGeom>
        </p:spPr>
      </p:pic>
    </p:spTree>
    <p:extLst>
      <p:ext uri="{BB962C8B-B14F-4D97-AF65-F5344CB8AC3E}">
        <p14:creationId xmlns:p14="http://schemas.microsoft.com/office/powerpoint/2010/main" val="436985647"/>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50-50 Right Photo Layout_03">
    <p:bg bwMode="auto">
      <p:bgPr>
        <a:solidFill>
          <a:schemeClr val="bg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89621" y="449261"/>
            <a:ext cx="2929050" cy="1344905"/>
          </a:xfrm>
          <a:prstGeom prst="rect">
            <a:avLst/>
          </a:prstGeom>
        </p:spPr>
      </p:pic>
      <p:sp>
        <p:nvSpPr>
          <p:cNvPr id="4" name="Title 1"/>
          <p:cNvSpPr>
            <a:spLocks noGrp="1"/>
          </p:cNvSpPr>
          <p:nvPr>
            <p:ph type="title" hasCustomPrompt="1"/>
          </p:nvPr>
        </p:nvSpPr>
        <p:spPr bwMode="invGray">
          <a:xfrm>
            <a:off x="274639" y="2137695"/>
            <a:ext cx="5486400" cy="2731168"/>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Section title</a:t>
            </a:r>
            <a:endParaRPr lang="en-US" dirty="0"/>
          </a:p>
        </p:txBody>
      </p:sp>
      <p:sp>
        <p:nvSpPr>
          <p:cNvPr id="6" name="Text Placeholder 2"/>
          <p:cNvSpPr>
            <a:spLocks noGrp="1"/>
          </p:cNvSpPr>
          <p:nvPr>
            <p:ph type="body" sz="quarter" idx="14" hasCustomPrompt="1"/>
          </p:nvPr>
        </p:nvSpPr>
        <p:spPr bwMode="invGray">
          <a:xfrm>
            <a:off x="276272" y="4868863"/>
            <a:ext cx="5485039" cy="914399"/>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0" name="MS logo white"/>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invGray">
          <a:xfrm>
            <a:off x="457200" y="6182440"/>
            <a:ext cx="1552931" cy="332660"/>
          </a:xfrm>
          <a:prstGeom prst="rect">
            <a:avLst/>
          </a:prstGeom>
        </p:spPr>
      </p:pic>
      <p:pic>
        <p:nvPicPr>
          <p:cNvPr id="8" name="Picture Placeholder 4"/>
          <p:cNvPicPr>
            <a:picLocks noChangeAspect="1"/>
          </p:cNvPicPr>
          <p:nvPr userDrawn="1"/>
        </p:nvPicPr>
        <p:blipFill rotWithShape="1">
          <a:blip r:embed="rId4" cstate="print">
            <a:extLst>
              <a:ext uri="{28A0092B-C50C-407E-A947-70E740481C1C}">
                <a14:useLocalDpi xmlns:a14="http://schemas.microsoft.com/office/drawing/2010/main"/>
              </a:ext>
            </a:extLst>
          </a:blip>
          <a:srcRect b="-114"/>
          <a:stretch/>
        </p:blipFill>
        <p:spPr>
          <a:xfrm>
            <a:off x="6294436" y="1"/>
            <a:ext cx="6172201" cy="6994524"/>
          </a:xfrm>
          <a:prstGeom prst="rect">
            <a:avLst/>
          </a:prstGeom>
        </p:spPr>
      </p:pic>
    </p:spTree>
    <p:extLst>
      <p:ext uri="{BB962C8B-B14F-4D97-AF65-F5344CB8AC3E}">
        <p14:creationId xmlns:p14="http://schemas.microsoft.com/office/powerpoint/2010/main" val="1297569102"/>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26804"/>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50787"/>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1">
    <p:bg bwMode="auto">
      <p:bgPr>
        <a:solidFill>
          <a:schemeClr val="bg2"/>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89621" y="449261"/>
            <a:ext cx="2929050" cy="1344905"/>
          </a:xfrm>
          <a:prstGeom prst="rect">
            <a:avLst/>
          </a:prstGeom>
        </p:spPr>
      </p:pic>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8229535" cy="1837298"/>
          </a:xfrm>
          <a:noFill/>
        </p:spPr>
        <p:txBody>
          <a:bodyPr lIns="146304" tIns="91440" rIns="146304" bIns="91440" anchor="t" anchorCtr="0"/>
          <a:lstStyle>
            <a:lvl1pPr>
              <a:defRPr sz="60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8" name="MS logo white"/>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spTree>
    <p:extLst>
      <p:ext uri="{BB962C8B-B14F-4D97-AF65-F5344CB8AC3E}">
        <p14:creationId xmlns:p14="http://schemas.microsoft.com/office/powerpoint/2010/main" val="28860535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4" orient="horz" pos="4406" userDrawn="1">
          <p15:clr>
            <a:srgbClr val="C35EA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344578"/>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928305"/>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47896568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ck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93523202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Walkin">
    <p:bg bwMode="gray">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407"/>
            <a:ext cx="12436475" cy="6993118"/>
          </a:xfrm>
          <a:prstGeom prst="rect">
            <a:avLst/>
          </a:prstGeom>
        </p:spPr>
      </p:pic>
      <p:pic>
        <p:nvPicPr>
          <p:cNvPr id="4" name="MS logo white"/>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gray">
          <a:xfrm>
            <a:off x="471538" y="483677"/>
            <a:ext cx="1811112" cy="387966"/>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9037637" y="449261"/>
            <a:ext cx="2929050" cy="1344905"/>
          </a:xfrm>
          <a:prstGeom prst="rect">
            <a:avLst/>
          </a:prstGeom>
        </p:spPr>
      </p:pic>
    </p:spTree>
    <p:extLst>
      <p:ext uri="{BB962C8B-B14F-4D97-AF65-F5344CB8AC3E}">
        <p14:creationId xmlns:p14="http://schemas.microsoft.com/office/powerpoint/2010/main" val="2790229858"/>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hoto Layout">
    <p:bg bwMode="gray">
      <p:bgPr>
        <a:solidFill>
          <a:srgbClr val="002050"/>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7938"/>
            <a:ext cx="12466637" cy="7010400"/>
          </a:xfrm>
          <a:prstGeom prst="rect">
            <a:avLst/>
          </a:prstGeom>
        </p:spPr>
      </p:pic>
      <p:sp>
        <p:nvSpPr>
          <p:cNvPr id="19" name="Dark gradation top"/>
          <p:cNvSpPr/>
          <p:nvPr userDrawn="1"/>
        </p:nvSpPr>
        <p:spPr bwMode="gray">
          <a:xfrm>
            <a:off x="0" y="-7938"/>
            <a:ext cx="12348978" cy="6699372"/>
          </a:xfrm>
          <a:prstGeom prst="rect">
            <a:avLst/>
          </a:prstGeom>
          <a:gradFill flip="none" rotWithShape="1">
            <a:gsLst>
              <a:gs pos="0">
                <a:srgbClr val="000000">
                  <a:alpha val="70000"/>
                </a:srgbClr>
              </a:gs>
              <a:gs pos="4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89621" y="449261"/>
            <a:ext cx="2929050" cy="1344905"/>
          </a:xfrm>
          <a:prstGeom prst="rect">
            <a:avLst/>
          </a:prstGeom>
        </p:spPr>
      </p:pic>
      <p:sp>
        <p:nvSpPr>
          <p:cNvPr id="18" name="Rectangle 17"/>
          <p:cNvSpPr/>
          <p:nvPr userDrawn="1"/>
        </p:nvSpPr>
        <p:spPr bwMode="gray">
          <a:xfrm>
            <a:off x="274638" y="2125663"/>
            <a:ext cx="6019799" cy="3657600"/>
          </a:xfrm>
          <a:prstGeom prst="rect">
            <a:avLst/>
          </a:prstGeom>
          <a:solidFill>
            <a:schemeClr val="bg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5661"/>
            <a:ext cx="6021387" cy="2103119"/>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638" y="4228783"/>
            <a:ext cx="6019799" cy="1554478"/>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1" name="MS logo white"/>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spTree>
    <p:extLst>
      <p:ext uri="{BB962C8B-B14F-4D97-AF65-F5344CB8AC3E}">
        <p14:creationId xmlns:p14="http://schemas.microsoft.com/office/powerpoint/2010/main" val="29784089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1">
    <p:bg bwMode="auto">
      <p:bgPr>
        <a:solidFill>
          <a:schemeClr val="bg2"/>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89621" y="449261"/>
            <a:ext cx="2929050" cy="1344905"/>
          </a:xfrm>
          <a:prstGeom prst="rect">
            <a:avLst/>
          </a:prstGeom>
        </p:spPr>
      </p:pic>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8229535" cy="1837298"/>
          </a:xfrm>
          <a:noFill/>
        </p:spPr>
        <p:txBody>
          <a:bodyPr lIns="146304" tIns="91440" rIns="146304" bIns="91440" anchor="t" anchorCtr="0"/>
          <a:lstStyle>
            <a:lvl1pPr>
              <a:defRPr sz="60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8" name="MS logo white"/>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spTree>
    <p:extLst>
      <p:ext uri="{BB962C8B-B14F-4D97-AF65-F5344CB8AC3E}">
        <p14:creationId xmlns:p14="http://schemas.microsoft.com/office/powerpoint/2010/main" val="16631938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89621" y="449261"/>
            <a:ext cx="2929050" cy="1344905"/>
          </a:xfrm>
          <a:prstGeom prst="rect">
            <a:avLst/>
          </a:prstGeom>
        </p:spPr>
      </p:pic>
      <p:sp>
        <p:nvSpPr>
          <p:cNvPr id="3" name="Rectangle 2"/>
          <p:cNvSpPr/>
          <p:nvPr userDrawn="1"/>
        </p:nvSpPr>
        <p:spPr bwMode="auto">
          <a:xfrm>
            <a:off x="274638" y="2125663"/>
            <a:ext cx="8229600" cy="36576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82295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8229537" cy="1828007"/>
          </a:xfrm>
          <a:noFill/>
        </p:spPr>
        <p:txBody>
          <a:bodyPr lIns="146304" tIns="109728" rIns="146304" bIns="109728">
            <a:noAutofit/>
          </a:bodyPr>
          <a:lstStyle>
            <a:lvl1pPr marL="0" indent="0">
              <a:spcBef>
                <a:spcPts val="0"/>
              </a:spcBef>
              <a:buNone/>
              <a:defRPr sz="3600" spc="0" baseline="0">
                <a:gradFill>
                  <a:gsLst>
                    <a:gs pos="2917">
                      <a:srgbClr val="FFFFFF"/>
                    </a:gs>
                    <a:gs pos="30000">
                      <a:srgbClr val="FFFFFF"/>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invGray">
          <a:xfrm>
            <a:off x="458332" y="6182440"/>
            <a:ext cx="1552931" cy="332660"/>
          </a:xfrm>
          <a:prstGeom prst="rect">
            <a:avLst/>
          </a:prstGeom>
        </p:spPr>
      </p:pic>
    </p:spTree>
    <p:extLst>
      <p:ext uri="{BB962C8B-B14F-4D97-AF65-F5344CB8AC3E}">
        <p14:creationId xmlns:p14="http://schemas.microsoft.com/office/powerpoint/2010/main" val="12802086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emo slide">
    <p:bg bwMode="auto">
      <p:bgPr>
        <a:solidFill>
          <a:schemeClr val="bg2"/>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037637" y="449261"/>
            <a:ext cx="2929050" cy="1344905"/>
          </a:xfrm>
          <a:prstGeom prst="rect">
            <a:avLst/>
          </a:prstGeom>
        </p:spPr>
      </p:pic>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63"/>
            <a:ext cx="8229589" cy="1829593"/>
          </a:xfrm>
          <a:noFill/>
        </p:spPr>
        <p:txBody>
          <a:bodyPr lIns="182880" tIns="146304" rIns="182880" bIns="146304">
            <a:noAutofit/>
          </a:bodyPr>
          <a:lstStyle>
            <a:lvl1pPr marL="0" indent="0">
              <a:spcBef>
                <a:spcPts val="0"/>
              </a:spcBef>
              <a:buNone/>
              <a:defRPr sz="3600" spc="0" baseline="0">
                <a:gradFill>
                  <a:gsLst>
                    <a:gs pos="0">
                      <a:srgbClr val="FFFFFF"/>
                    </a:gs>
                    <a:gs pos="100000">
                      <a:srgbClr val="FFFFFF"/>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356333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bg2"/>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037637" y="449261"/>
            <a:ext cx="2929050" cy="1344905"/>
          </a:xfrm>
          <a:prstGeom prst="rect">
            <a:avLst/>
          </a:prstGeom>
        </p:spPr>
      </p:pic>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11694309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89621" y="449261"/>
            <a:ext cx="2929050" cy="1344905"/>
          </a:xfrm>
          <a:prstGeom prst="rect">
            <a:avLst/>
          </a:prstGeom>
        </p:spPr>
      </p:pic>
      <p:sp>
        <p:nvSpPr>
          <p:cNvPr id="3" name="Rectangle 2"/>
          <p:cNvSpPr/>
          <p:nvPr userDrawn="1"/>
        </p:nvSpPr>
        <p:spPr bwMode="auto">
          <a:xfrm>
            <a:off x="274638" y="2125663"/>
            <a:ext cx="8229600" cy="36576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82295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8229537" cy="1828007"/>
          </a:xfrm>
          <a:noFill/>
        </p:spPr>
        <p:txBody>
          <a:bodyPr lIns="146304" tIns="109728" rIns="146304" bIns="109728">
            <a:noAutofit/>
          </a:bodyPr>
          <a:lstStyle>
            <a:lvl1pPr marL="0" indent="0">
              <a:spcBef>
                <a:spcPts val="0"/>
              </a:spcBef>
              <a:buNone/>
              <a:defRPr sz="3600" spc="0" baseline="0">
                <a:gradFill>
                  <a:gsLst>
                    <a:gs pos="2917">
                      <a:srgbClr val="FFFFFF"/>
                    </a:gs>
                    <a:gs pos="30000">
                      <a:srgbClr val="FFFFFF"/>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invGray">
          <a:xfrm>
            <a:off x="458332" y="6182440"/>
            <a:ext cx="1552931" cy="332660"/>
          </a:xfrm>
          <a:prstGeom prst="rect">
            <a:avLst/>
          </a:prstGeom>
        </p:spPr>
      </p:pic>
    </p:spTree>
    <p:extLst>
      <p:ext uri="{BB962C8B-B14F-4D97-AF65-F5344CB8AC3E}">
        <p14:creationId xmlns:p14="http://schemas.microsoft.com/office/powerpoint/2010/main" val="13412447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352884366"/>
      </p:ext>
    </p:extLst>
  </p:cSld>
  <p:clrMapOvr>
    <a:masterClrMapping/>
  </p:clrMapOvr>
  <p:transition>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841381937"/>
      </p:ext>
    </p:extLst>
  </p:cSld>
  <p:clrMapOvr>
    <a:masterClrMapping/>
  </p:clrMapOvr>
  <p:transition>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4828">
                      <a:srgbClr val="FFFFFF"/>
                    </a:gs>
                    <a:gs pos="59000">
                      <a:srgbClr val="FFFFFF"/>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269021967"/>
      </p:ext>
    </p:extLst>
  </p:cSld>
  <p:clrMapOvr>
    <a:masterClrMapping/>
  </p:clrMapOvr>
  <p:transition>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3448">
                      <a:schemeClr val="tx1"/>
                    </a:gs>
                    <a:gs pos="53000">
                      <a:schemeClr val="tx1"/>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700598096"/>
      </p:ext>
    </p:extLst>
  </p:cSld>
  <p:clrMapOvr>
    <a:masterClrMapping/>
  </p:clrMapOvr>
  <p:transition>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57698383"/>
      </p:ext>
    </p:extLst>
  </p:cSld>
  <p:clrMapOvr>
    <a:masterClrMapping/>
  </p:clrMapOvr>
  <p:transition>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gradFill>
                  <a:gsLst>
                    <a:gs pos="2920">
                      <a:schemeClr val="tx1"/>
                    </a:gs>
                    <a:gs pos="100000">
                      <a:schemeClr val="tx1"/>
                    </a:gs>
                  </a:gsLst>
                  <a:lin ang="5400000" scaled="0"/>
                </a:gradFill>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4866310"/>
      </p:ext>
    </p:extLst>
  </p:cSld>
  <p:clrMapOvr>
    <a:masterClrMapping/>
  </p:clrMapOvr>
  <p:transition>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37990979"/>
      </p:ext>
    </p:extLst>
  </p:cSld>
  <p:clrMapOvr>
    <a:masterClrMapping/>
  </p:clrMapOvr>
  <p:transition>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2-color bulleted">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1pPr>
              <a:buClr>
                <a:schemeClr val="tx2"/>
              </a:buClr>
              <a:defRPr>
                <a:gradFill>
                  <a:gsLst>
                    <a:gs pos="0">
                      <a:schemeClr val="tx1"/>
                    </a:gs>
                    <a:gs pos="100000">
                      <a:schemeClr val="tx1"/>
                    </a:gs>
                  </a:gsLst>
                  <a:lin ang="5400000" scaled="0"/>
                </a:gradFill>
              </a:defRPr>
            </a:lvl1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72292912"/>
      </p:ext>
    </p:extLst>
  </p:cSld>
  <p:clrMapOvr>
    <a:masterClrMapping/>
  </p:clrMapOvr>
  <p:transition>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76939985"/>
      </p:ext>
    </p:extLst>
  </p:cSld>
  <p:clrMapOvr>
    <a:masterClrMapping/>
  </p:clrMapOvr>
  <p:transition>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lumn 2-color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solidFill>
                  <a:schemeClr val="tx1"/>
                </a:soli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0" indent="0">
              <a:spcBef>
                <a:spcPts val="1224"/>
              </a:spcBef>
              <a:buClr>
                <a:schemeClr val="tx1"/>
              </a:buClr>
              <a:buFont typeface="Wingdings" pitchFamily="2" charset="2"/>
              <a:buNone/>
              <a:defRPr sz="3600">
                <a:solidFill>
                  <a:schemeClr val="tx1"/>
                </a:soli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27109911"/>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mo slide">
    <p:bg bwMode="auto">
      <p:bgPr>
        <a:solidFill>
          <a:schemeClr val="bg2"/>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037637" y="449261"/>
            <a:ext cx="2929050" cy="1344905"/>
          </a:xfrm>
          <a:prstGeom prst="rect">
            <a:avLst/>
          </a:prstGeom>
        </p:spPr>
      </p:pic>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63"/>
            <a:ext cx="8229589" cy="1829593"/>
          </a:xfrm>
          <a:noFill/>
        </p:spPr>
        <p:txBody>
          <a:bodyPr lIns="182880" tIns="146304" rIns="182880" bIns="146304">
            <a:noAutofit/>
          </a:bodyPr>
          <a:lstStyle>
            <a:lvl1pPr marL="0" indent="0">
              <a:spcBef>
                <a:spcPts val="0"/>
              </a:spcBef>
              <a:buNone/>
              <a:defRPr sz="3600" spc="0" baseline="0">
                <a:gradFill>
                  <a:gsLst>
                    <a:gs pos="0">
                      <a:srgbClr val="FFFFFF"/>
                    </a:gs>
                    <a:gs pos="100000">
                      <a:srgbClr val="FFFFFF"/>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923861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56885602"/>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Column 2-color Bullet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2"/>
              </a:buClr>
              <a:buFontTx/>
              <a:buBlip>
                <a:blip r:embed="rId2"/>
              </a:buBlip>
              <a:defRPr sz="3600">
                <a:solidFill>
                  <a:schemeClr val="tx1"/>
                </a:soli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2"/>
              </a:buClr>
              <a:buFontTx/>
              <a:buBlip>
                <a:blip r:embed="rId2"/>
              </a:buBlip>
              <a:defRPr sz="3600">
                <a:solidFill>
                  <a:schemeClr val="tx1"/>
                </a:soli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97645263"/>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68142599"/>
      </p:ext>
    </p:extLst>
  </p:cSld>
  <p:clrMapOvr>
    <a:masterClrMapping/>
  </p:clrMapOvr>
  <p:transition>
    <p:fade/>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82576" y="1211263"/>
            <a:ext cx="11889564" cy="917575"/>
          </a:xfrm>
        </p:spPr>
        <p:txBody>
          <a:bodyPr/>
          <a:lstStyle>
            <a:lvl1pPr>
              <a:defRPr sz="7200" baseline="0"/>
            </a:lvl1pPr>
          </a:lstStyle>
          <a:p>
            <a:r>
              <a:rPr lang="en-US" smtClean="0"/>
              <a:t>Click to edit Master title style</a:t>
            </a:r>
            <a:endParaRPr lang="en-US" dirty="0"/>
          </a:p>
        </p:txBody>
      </p:sp>
    </p:spTree>
    <p:extLst>
      <p:ext uri="{BB962C8B-B14F-4D97-AF65-F5344CB8AC3E}">
        <p14:creationId xmlns:p14="http://schemas.microsoft.com/office/powerpoint/2010/main" val="1773133770"/>
      </p:ext>
    </p:extLst>
  </p:cSld>
  <p:clrMapOvr>
    <a:masterClrMapping/>
  </p:clrMapOvr>
  <p:transition>
    <p:fad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1313425838"/>
      </p:ext>
    </p:extLst>
  </p:cSld>
  <p:clrMapOvr>
    <a:masterClrMapping/>
  </p:clrMapOvr>
  <p:transition>
    <p:fade/>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act Layout_Accent Color 1">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179237415"/>
      </p:ext>
    </p:extLst>
  </p:cSld>
  <p:clrMapOvr>
    <a:masterClrMapping/>
  </p:clrMapOvr>
  <p:transition>
    <p:fade/>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1201806"/>
            <a:ext cx="10058399" cy="917575"/>
          </a:xfrm>
        </p:spPr>
        <p:txBody>
          <a:bodyPr/>
          <a:lstStyle>
            <a:lvl1pPr marL="233363" indent="-233363">
              <a:defRPr sz="6000" baseline="0"/>
            </a:lvl1pPr>
          </a:lstStyle>
          <a:p>
            <a:r>
              <a:rPr lang="en-US" dirty="0" smtClean="0"/>
              <a:t>“Sample quote goes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5126038"/>
            <a:ext cx="5486400" cy="1071062"/>
          </a:xfrm>
        </p:spPr>
        <p:txBody>
          <a:bodyPr/>
          <a:lstStyle>
            <a:lvl1pPr marL="0" indent="0">
              <a:spcBef>
                <a:spcPts val="0"/>
              </a:spcBef>
              <a:buNone/>
              <a:defRPr sz="3200" baseline="0">
                <a:latin typeface="+mj-lt"/>
              </a:defRPr>
            </a:lvl1pPr>
          </a:lstStyle>
          <a:p>
            <a:pPr lvl="0"/>
            <a:r>
              <a:rPr lang="en-US" dirty="0" smtClean="0"/>
              <a:t>Author Name</a:t>
            </a:r>
          </a:p>
          <a:p>
            <a:pPr lvl="0"/>
            <a:r>
              <a:rPr lang="en-US" dirty="0" smtClean="0"/>
              <a:t>Title</a:t>
            </a:r>
          </a:p>
        </p:txBody>
      </p:sp>
    </p:spTree>
    <p:extLst>
      <p:ext uri="{BB962C8B-B14F-4D97-AF65-F5344CB8AC3E}">
        <p14:creationId xmlns:p14="http://schemas.microsoft.com/office/powerpoint/2010/main" val="3127907703"/>
      </p:ext>
    </p:extLst>
  </p:cSld>
  <p:clrMapOvr>
    <a:masterClrMapping/>
  </p:clrMapOvr>
  <p:transition>
    <p:fade/>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Quote Layout_Accent Color 2">
    <p:bg>
      <p:bgPr>
        <a:solidFill>
          <a:schemeClr val="bg2"/>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2125663"/>
            <a:ext cx="10058399" cy="917575"/>
          </a:xfrm>
        </p:spPr>
        <p:txBody>
          <a:bodyPr/>
          <a:lstStyle>
            <a:lvl1pPr marL="282575" indent="-282575">
              <a:tabLst>
                <a:tab pos="282575" algn="l"/>
              </a:tabLst>
              <a:defRPr sz="6000" baseline="0"/>
            </a:lvl1pPr>
          </a:lstStyle>
          <a:p>
            <a:r>
              <a:rPr lang="en-US" dirty="0" smtClean="0"/>
              <a:t>“	Add a quote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4868847"/>
            <a:ext cx="5486400" cy="1071062"/>
          </a:xfrm>
        </p:spPr>
        <p:txBody>
          <a:bodyPr/>
          <a:lstStyle>
            <a:lvl1pPr marL="0" indent="0">
              <a:spcBef>
                <a:spcPts val="0"/>
              </a:spcBef>
              <a:buNone/>
              <a:defRPr sz="3200" baseline="0">
                <a:latin typeface="+mj-lt"/>
              </a:defRPr>
            </a:lvl1pPr>
          </a:lstStyle>
          <a:p>
            <a:pPr lvl="0"/>
            <a:r>
              <a:rPr lang="en-US" dirty="0" smtClean="0"/>
              <a:t>Author’s Name</a:t>
            </a:r>
          </a:p>
          <a:p>
            <a:pPr lvl="0"/>
            <a:r>
              <a:rPr lang="en-US" dirty="0" smtClean="0"/>
              <a:t>Title</a:t>
            </a:r>
          </a:p>
        </p:txBody>
      </p:sp>
    </p:spTree>
    <p:extLst>
      <p:ext uri="{BB962C8B-B14F-4D97-AF65-F5344CB8AC3E}">
        <p14:creationId xmlns:p14="http://schemas.microsoft.com/office/powerpoint/2010/main" val="2758775810"/>
      </p:ext>
    </p:extLst>
  </p:cSld>
  <p:clrMapOvr>
    <a:masterClrMapping/>
  </p:clrMapOvr>
  <p:transition>
    <p:fade/>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ig Idea &amp; 3 Points">
    <p:bg>
      <p:bgPr>
        <a:solidFill>
          <a:schemeClr val="bg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82576" y="2430462"/>
            <a:ext cx="11887200" cy="932563"/>
          </a:xfrm>
        </p:spPr>
        <p:txBody>
          <a:bodyPr/>
          <a:lstStyle>
            <a:lvl1pPr marL="0" indent="0">
              <a:buNone/>
              <a:defRPr sz="5400">
                <a:gradFill>
                  <a:gsLst>
                    <a:gs pos="3333">
                      <a:schemeClr val="tx1"/>
                    </a:gs>
                    <a:gs pos="3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Click to edit Master text styles</a:t>
            </a:r>
          </a:p>
        </p:txBody>
      </p:sp>
      <p:sp>
        <p:nvSpPr>
          <p:cNvPr id="4" name="Title 1"/>
          <p:cNvSpPr>
            <a:spLocks noGrp="1"/>
          </p:cNvSpPr>
          <p:nvPr>
            <p:ph type="title"/>
          </p:nvPr>
        </p:nvSpPr>
        <p:spPr>
          <a:xfrm>
            <a:off x="282576" y="1211263"/>
            <a:ext cx="11889564" cy="917575"/>
          </a:xfrm>
        </p:spPr>
        <p:txBody>
          <a:bodyPr/>
          <a:lstStyle>
            <a:lvl1pPr>
              <a:defRPr sz="7200" baseline="0">
                <a:gradFill>
                  <a:gsLst>
                    <a:gs pos="1250">
                      <a:schemeClr val="tx1"/>
                    </a:gs>
                    <a:gs pos="100000">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2853101964"/>
      </p:ext>
    </p:extLst>
  </p:cSld>
  <p:clrMapOvr>
    <a:masterClrMapping/>
  </p:clrMapOvr>
  <p:transition>
    <p:fade/>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50-50 Right Photo Layout_02">
    <p:bg bwMode="auto">
      <p:bgPr>
        <a:solidFill>
          <a:schemeClr val="bg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89621" y="449261"/>
            <a:ext cx="2929050" cy="1344905"/>
          </a:xfrm>
          <a:prstGeom prst="rect">
            <a:avLst/>
          </a:prstGeom>
        </p:spPr>
      </p:pic>
      <p:sp>
        <p:nvSpPr>
          <p:cNvPr id="4" name="Title 1"/>
          <p:cNvSpPr>
            <a:spLocks noGrp="1"/>
          </p:cNvSpPr>
          <p:nvPr>
            <p:ph type="title" hasCustomPrompt="1"/>
          </p:nvPr>
        </p:nvSpPr>
        <p:spPr bwMode="invGray">
          <a:xfrm>
            <a:off x="274639" y="2137695"/>
            <a:ext cx="5486400" cy="2731168"/>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Section title</a:t>
            </a:r>
            <a:endParaRPr lang="en-US" dirty="0"/>
          </a:p>
        </p:txBody>
      </p:sp>
      <p:sp>
        <p:nvSpPr>
          <p:cNvPr id="6" name="Text Placeholder 2"/>
          <p:cNvSpPr>
            <a:spLocks noGrp="1"/>
          </p:cNvSpPr>
          <p:nvPr>
            <p:ph type="body" sz="quarter" idx="14" hasCustomPrompt="1"/>
          </p:nvPr>
        </p:nvSpPr>
        <p:spPr bwMode="invGray">
          <a:xfrm>
            <a:off x="276272" y="4868863"/>
            <a:ext cx="5485039" cy="914399"/>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0" name="MS logo white"/>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invGray">
          <a:xfrm>
            <a:off x="457200" y="6182440"/>
            <a:ext cx="1552931" cy="332660"/>
          </a:xfrm>
          <a:prstGeom prst="rect">
            <a:avLst/>
          </a:prstGeom>
        </p:spPr>
      </p:pic>
      <p:pic>
        <p:nvPicPr>
          <p:cNvPr id="8" name="Picture Placeholder 4"/>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6294437" y="0"/>
            <a:ext cx="6172200" cy="6994525"/>
          </a:xfrm>
          <a:prstGeom prst="rect">
            <a:avLst/>
          </a:prstGeom>
        </p:spPr>
      </p:pic>
      <p:pic>
        <p:nvPicPr>
          <p:cNvPr id="9" name="Picture Placeholder 4"/>
          <p:cNvPicPr>
            <a:picLocks noChangeAspect="1"/>
          </p:cNvPicPr>
          <p:nvPr userDrawn="1"/>
        </p:nvPicPr>
        <p:blipFill rotWithShape="1">
          <a:blip r:embed="rId5" cstate="print">
            <a:extLst>
              <a:ext uri="{28A0092B-C50C-407E-A947-70E740481C1C}">
                <a14:useLocalDpi xmlns:a14="http://schemas.microsoft.com/office/drawing/2010/main"/>
              </a:ext>
            </a:extLst>
          </a:blip>
          <a:srcRect l="-503" b="-1"/>
          <a:stretch/>
        </p:blipFill>
        <p:spPr>
          <a:xfrm>
            <a:off x="6270259" y="-7938"/>
            <a:ext cx="6196378" cy="7010400"/>
          </a:xfrm>
          <a:prstGeom prst="rect">
            <a:avLst/>
          </a:prstGeom>
        </p:spPr>
      </p:pic>
    </p:spTree>
    <p:extLst>
      <p:ext uri="{BB962C8B-B14F-4D97-AF65-F5344CB8AC3E}">
        <p14:creationId xmlns:p14="http://schemas.microsoft.com/office/powerpoint/2010/main" val="3225704299"/>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bg2"/>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037637" y="449261"/>
            <a:ext cx="2929050" cy="1344905"/>
          </a:xfrm>
          <a:prstGeom prst="rect">
            <a:avLst/>
          </a:prstGeom>
        </p:spPr>
      </p:pic>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1594122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50-50 Right Photo Layout_03">
    <p:bg bwMode="auto">
      <p:bgPr>
        <a:solidFill>
          <a:schemeClr val="bg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89621" y="449261"/>
            <a:ext cx="2929050" cy="1344905"/>
          </a:xfrm>
          <a:prstGeom prst="rect">
            <a:avLst/>
          </a:prstGeom>
        </p:spPr>
      </p:pic>
      <p:sp>
        <p:nvSpPr>
          <p:cNvPr id="4" name="Title 1"/>
          <p:cNvSpPr>
            <a:spLocks noGrp="1"/>
          </p:cNvSpPr>
          <p:nvPr>
            <p:ph type="title" hasCustomPrompt="1"/>
          </p:nvPr>
        </p:nvSpPr>
        <p:spPr bwMode="invGray">
          <a:xfrm>
            <a:off x="274639" y="2137695"/>
            <a:ext cx="5486400" cy="2731168"/>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Section title</a:t>
            </a:r>
            <a:endParaRPr lang="en-US" dirty="0"/>
          </a:p>
        </p:txBody>
      </p:sp>
      <p:sp>
        <p:nvSpPr>
          <p:cNvPr id="6" name="Text Placeholder 2"/>
          <p:cNvSpPr>
            <a:spLocks noGrp="1"/>
          </p:cNvSpPr>
          <p:nvPr>
            <p:ph type="body" sz="quarter" idx="14" hasCustomPrompt="1"/>
          </p:nvPr>
        </p:nvSpPr>
        <p:spPr bwMode="invGray">
          <a:xfrm>
            <a:off x="276272" y="4868863"/>
            <a:ext cx="5485039" cy="914399"/>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0" name="MS logo white"/>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invGray">
          <a:xfrm>
            <a:off x="457200" y="6182440"/>
            <a:ext cx="1552931" cy="332660"/>
          </a:xfrm>
          <a:prstGeom prst="rect">
            <a:avLst/>
          </a:prstGeom>
        </p:spPr>
      </p:pic>
      <p:pic>
        <p:nvPicPr>
          <p:cNvPr id="8" name="Picture Placeholder 4"/>
          <p:cNvPicPr>
            <a:picLocks noChangeAspect="1"/>
          </p:cNvPicPr>
          <p:nvPr userDrawn="1"/>
        </p:nvPicPr>
        <p:blipFill rotWithShape="1">
          <a:blip r:embed="rId4" cstate="print">
            <a:extLst>
              <a:ext uri="{28A0092B-C50C-407E-A947-70E740481C1C}">
                <a14:useLocalDpi xmlns:a14="http://schemas.microsoft.com/office/drawing/2010/main"/>
              </a:ext>
            </a:extLst>
          </a:blip>
          <a:srcRect b="-114"/>
          <a:stretch/>
        </p:blipFill>
        <p:spPr>
          <a:xfrm>
            <a:off x="6294436" y="1"/>
            <a:ext cx="6172201" cy="6994524"/>
          </a:xfrm>
          <a:prstGeom prst="rect">
            <a:avLst/>
          </a:prstGeom>
        </p:spPr>
      </p:pic>
    </p:spTree>
    <p:extLst>
      <p:ext uri="{BB962C8B-B14F-4D97-AF65-F5344CB8AC3E}">
        <p14:creationId xmlns:p14="http://schemas.microsoft.com/office/powerpoint/2010/main" val="735090648"/>
      </p:ext>
    </p:extLst>
  </p:cSld>
  <p:clrMapOvr>
    <a:masterClrMapping/>
  </p:clrMapOvr>
  <p:transition>
    <p:fade/>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4145146"/>
      </p:ext>
    </p:extLst>
  </p:cSld>
  <p:clrMapOvr>
    <a:masterClrMapping/>
  </p:clrMapOvr>
  <p:transition>
    <p:fade/>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255355"/>
      </p:ext>
    </p:extLst>
  </p:cSld>
  <p:clrMapOvr>
    <a:masterClrMapping/>
  </p:clrMapOvr>
  <p:transition>
    <p:fade/>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0336857"/>
      </p:ext>
    </p:extLst>
  </p:cSld>
  <p:clrMapOvr>
    <a:masterClrMapping/>
  </p:clrMapOvr>
  <p:transition>
    <p:fade/>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1679369"/>
      </p:ext>
    </p:extLst>
  </p:cSld>
  <p:clrMapOvr>
    <a:masterClrMapping/>
  </p:clrMapOvr>
  <p:transition>
    <p:fade/>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25536267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lack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78449354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1825" y="1632057"/>
            <a:ext cx="5492776" cy="1961371"/>
          </a:xfrm>
        </p:spPr>
        <p:txBody>
          <a:bodyPr/>
          <a:lstStyle>
            <a:lvl1pPr>
              <a:defRPr sz="2855"/>
            </a:lvl1pPr>
            <a:lvl2pPr>
              <a:defRPr sz="2447"/>
            </a:lvl2pPr>
            <a:lvl3pPr>
              <a:defRPr sz="2039"/>
            </a:lvl3pPr>
            <a:lvl4pPr>
              <a:defRPr sz="1835"/>
            </a:lvl4pPr>
            <a:lvl5pPr>
              <a:defRPr sz="1835"/>
            </a:lvl5pPr>
            <a:lvl6pPr>
              <a:defRPr sz="1835"/>
            </a:lvl6pPr>
            <a:lvl7pPr>
              <a:defRPr sz="1835"/>
            </a:lvl7pPr>
            <a:lvl8pPr>
              <a:defRPr sz="1835"/>
            </a:lvl8pPr>
            <a:lvl9pPr>
              <a:defRPr sz="183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321875" y="1632057"/>
            <a:ext cx="5492776" cy="1961371"/>
          </a:xfrm>
        </p:spPr>
        <p:txBody>
          <a:bodyPr/>
          <a:lstStyle>
            <a:lvl1pPr>
              <a:defRPr sz="2855"/>
            </a:lvl1pPr>
            <a:lvl2pPr>
              <a:defRPr sz="2447"/>
            </a:lvl2pPr>
            <a:lvl3pPr>
              <a:defRPr sz="2039"/>
            </a:lvl3pPr>
            <a:lvl4pPr>
              <a:defRPr sz="1835"/>
            </a:lvl4pPr>
            <a:lvl5pPr>
              <a:defRPr sz="1835"/>
            </a:lvl5pPr>
            <a:lvl6pPr>
              <a:defRPr sz="1835"/>
            </a:lvl6pPr>
            <a:lvl7pPr>
              <a:defRPr sz="1835"/>
            </a:lvl7pPr>
            <a:lvl8pPr>
              <a:defRPr sz="1835"/>
            </a:lvl8pPr>
            <a:lvl9pPr>
              <a:defRPr sz="183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6"/>
          <p:cNvSpPr>
            <a:spLocks noGrp="1"/>
          </p:cNvSpPr>
          <p:nvPr>
            <p:ph type="sldNum" sz="quarter" idx="10"/>
          </p:nvPr>
        </p:nvSpPr>
        <p:spPr>
          <a:xfrm>
            <a:off x="8912808" y="6482890"/>
            <a:ext cx="2901844" cy="372394"/>
          </a:xfrm>
          <a:prstGeom prst="rect">
            <a:avLst/>
          </a:prstGeom>
        </p:spPr>
        <p:txBody>
          <a:bodyPr/>
          <a:lstStyle>
            <a:lvl1pPr>
              <a:defRPr/>
            </a:lvl1pPr>
          </a:lstStyle>
          <a:p>
            <a:pPr>
              <a:defRPr/>
            </a:pPr>
            <a:fld id="{C4E1E026-9601-4F9A-8153-ACDB39F0365B}" type="slidenum">
              <a:rPr lang="en-US">
                <a:solidFill>
                  <a:srgbClr val="FFFFFF">
                    <a:tint val="75000"/>
                  </a:srgbClr>
                </a:solidFill>
              </a:rPr>
              <a:pPr>
                <a:defRPr/>
              </a:pPr>
              <a:t>‹#›</a:t>
            </a:fld>
            <a:endParaRPr lang="en-US" dirty="0">
              <a:solidFill>
                <a:srgbClr val="FFFFFF">
                  <a:tint val="75000"/>
                </a:srgbClr>
              </a:solidFill>
            </a:endParaRPr>
          </a:p>
        </p:txBody>
      </p:sp>
      <p:sp>
        <p:nvSpPr>
          <p:cNvPr id="6" name="Footer Placeholder 5"/>
          <p:cNvSpPr>
            <a:spLocks noGrp="1"/>
          </p:cNvSpPr>
          <p:nvPr>
            <p:ph type="ftr" sz="quarter" idx="11"/>
          </p:nvPr>
        </p:nvSpPr>
        <p:spPr>
          <a:xfrm>
            <a:off x="4119563" y="6483350"/>
            <a:ext cx="4197350" cy="371475"/>
          </a:xfrm>
          <a:prstGeom prst="rect">
            <a:avLst/>
          </a:prstGeom>
        </p:spPr>
        <p:txBody>
          <a:bodyPr/>
          <a:lstStyle/>
          <a:p>
            <a:endParaRPr lang="en-US" dirty="0">
              <a:solidFill>
                <a:srgbClr val="FFFFFF">
                  <a:tint val="75000"/>
                </a:srgbClr>
              </a:solidFill>
            </a:endParaRPr>
          </a:p>
        </p:txBody>
      </p:sp>
    </p:spTree>
    <p:extLst>
      <p:ext uri="{BB962C8B-B14F-4D97-AF65-F5344CB8AC3E}">
        <p14:creationId xmlns:p14="http://schemas.microsoft.com/office/powerpoint/2010/main" val="3926499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Title with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quarter" idx="10"/>
          </p:nvPr>
        </p:nvSpPr>
        <p:spPr>
          <a:xfrm>
            <a:off x="529661" y="1088037"/>
            <a:ext cx="11380396" cy="222830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Footer Placeholder 2"/>
          <p:cNvSpPr>
            <a:spLocks noGrp="1"/>
          </p:cNvSpPr>
          <p:nvPr>
            <p:ph type="ftr" sz="quarter" idx="11"/>
          </p:nvPr>
        </p:nvSpPr>
        <p:spPr>
          <a:xfrm>
            <a:off x="4119563" y="6483350"/>
            <a:ext cx="4197350" cy="371475"/>
          </a:xfrm>
          <a:prstGeom prst="rect">
            <a:avLst/>
          </a:prstGeom>
        </p:spPr>
        <p:txBody>
          <a:bodyPr/>
          <a:lstStyle/>
          <a:p>
            <a:endParaRPr lang="en-US" dirty="0">
              <a:solidFill>
                <a:srgbClr val="FFFFFF">
                  <a:tint val="75000"/>
                </a:srgbClr>
              </a:solidFill>
            </a:endParaRPr>
          </a:p>
        </p:txBody>
      </p:sp>
      <p:sp>
        <p:nvSpPr>
          <p:cNvPr id="5" name="Slide Number Placeholder 4"/>
          <p:cNvSpPr>
            <a:spLocks noGrp="1"/>
          </p:cNvSpPr>
          <p:nvPr>
            <p:ph type="sldNum" sz="quarter" idx="12"/>
          </p:nvPr>
        </p:nvSpPr>
        <p:spPr>
          <a:xfrm>
            <a:off x="10028237" y="6483350"/>
            <a:ext cx="1857376" cy="366712"/>
          </a:xfrm>
          <a:prstGeom prst="rect">
            <a:avLst/>
          </a:prstGeom>
        </p:spPr>
        <p:txBody>
          <a:bodyPr/>
          <a:lstStyle/>
          <a:p>
            <a:fld id="{FD80AEDC-42D6-4469-A01A-FC4C69F93ED1}" type="slidenum">
              <a:rPr lang="en-US" smtClean="0">
                <a:solidFill>
                  <a:srgbClr val="FFFFFF">
                    <a:tint val="75000"/>
                  </a:srgbClr>
                </a:solidFill>
              </a:rPr>
              <a:pPr/>
              <a:t>‹#›</a:t>
            </a:fld>
            <a:endParaRPr lang="en-US" dirty="0">
              <a:solidFill>
                <a:srgbClr val="FFFFFF">
                  <a:tint val="75000"/>
                </a:srgbClr>
              </a:solidFill>
            </a:endParaRPr>
          </a:p>
        </p:txBody>
      </p:sp>
    </p:spTree>
    <p:extLst>
      <p:ext uri="{BB962C8B-B14F-4D97-AF65-F5344CB8AC3E}">
        <p14:creationId xmlns:p14="http://schemas.microsoft.com/office/powerpoint/2010/main" val="318423918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Title only">
    <p:bg>
      <p:bgPr>
        <a:solidFill>
          <a:schemeClr val="accent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23181" y="233151"/>
            <a:ext cx="11409551" cy="777169"/>
          </a:xfrm>
        </p:spPr>
        <p:txBody>
          <a:bodyPr/>
          <a:lstStyle>
            <a:lvl1pPr marL="0" indent="0">
              <a:spcBef>
                <a:spcPts val="0"/>
              </a:spcBef>
              <a:buNone/>
              <a:defRPr sz="4080">
                <a:latin typeface="+mj-lt"/>
              </a:defRPr>
            </a:lvl1pPr>
          </a:lstStyle>
          <a:p>
            <a:pPr lvl="0"/>
            <a:r>
              <a:rPr lang="en-US" dirty="0" smtClean="0"/>
              <a:t>Click to edit Title</a:t>
            </a:r>
          </a:p>
        </p:txBody>
      </p:sp>
      <p:sp>
        <p:nvSpPr>
          <p:cNvPr id="9" name="TextBox 8"/>
          <p:cNvSpPr txBox="1"/>
          <p:nvPr userDrawn="1"/>
        </p:nvSpPr>
        <p:spPr>
          <a:xfrm>
            <a:off x="11320787" y="6623751"/>
            <a:ext cx="583113" cy="201683"/>
          </a:xfrm>
          <a:prstGeom prst="rect">
            <a:avLst/>
          </a:prstGeom>
          <a:noFill/>
        </p:spPr>
        <p:txBody>
          <a:bodyPr wrap="square" lIns="0" tIns="0" rIns="0" bIns="0" rtlCol="0">
            <a:spAutoFit/>
          </a:bodyPr>
          <a:lstStyle/>
          <a:p>
            <a:pPr algn="r">
              <a:lnSpc>
                <a:spcPct val="90000"/>
              </a:lnSpc>
            </a:pPr>
            <a:fld id="{192B860A-5E6D-4DA7-8A1F-B1A60E9D955C}" type="slidenum">
              <a:rPr lang="en-US" sz="1428" spc="-51" smtClean="0">
                <a:gradFill>
                  <a:gsLst>
                    <a:gs pos="2917">
                      <a:srgbClr val="FFFFFF"/>
                    </a:gs>
                    <a:gs pos="100000">
                      <a:srgbClr val="FFFFFF"/>
                    </a:gs>
                  </a:gsLst>
                  <a:lin ang="5400000" scaled="0"/>
                </a:gradFill>
              </a:rPr>
              <a:pPr algn="r">
                <a:lnSpc>
                  <a:spcPct val="90000"/>
                </a:lnSpc>
              </a:pPr>
              <a:t>‹#›</a:t>
            </a:fld>
            <a:endParaRPr lang="en-US" sz="1428" spc="-51" dirty="0" smtClean="0">
              <a:gradFill>
                <a:gsLst>
                  <a:gs pos="2917">
                    <a:srgbClr val="FFFFFF"/>
                  </a:gs>
                  <a:gs pos="100000">
                    <a:srgbClr val="FFFFFF"/>
                  </a:gs>
                </a:gsLst>
                <a:lin ang="5400000" scaled="0"/>
              </a:gradFill>
            </a:endParaRPr>
          </a:p>
        </p:txBody>
      </p:sp>
    </p:spTree>
    <p:extLst>
      <p:ext uri="{BB962C8B-B14F-4D97-AF65-F5344CB8AC3E}">
        <p14:creationId xmlns:p14="http://schemas.microsoft.com/office/powerpoint/2010/main" val="32993626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715399378"/>
      </p:ext>
    </p:extLst>
  </p:cSld>
  <p:clrMapOvr>
    <a:masterClrMapping/>
  </p:clrMapOvr>
  <p:transition>
    <p:fade/>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itle">
    <p:bg>
      <p:bgRef idx="1001">
        <a:schemeClr val="bg1"/>
      </p:bgRef>
    </p:bg>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457200" y="6565392"/>
            <a:ext cx="3937000" cy="137160"/>
          </a:xfrm>
          <a:prstGeom prst="rect">
            <a:avLst/>
          </a:prstGeom>
        </p:spPr>
        <p:txBody>
          <a:bodyPr/>
          <a:lstStyle>
            <a:lvl1pPr>
              <a:defRPr>
                <a:solidFill>
                  <a:schemeClr val="tx2"/>
                </a:solidFill>
              </a:defRPr>
            </a:lvl1pPr>
          </a:lstStyle>
          <a:p>
            <a:r>
              <a:rPr dirty="0" smtClean="0">
                <a:solidFill>
                  <a:srgbClr val="505050"/>
                </a:solidFill>
              </a:rPr>
              <a:t>Microsoft Confidential</a:t>
            </a:r>
            <a:endParaRPr dirty="0">
              <a:solidFill>
                <a:srgbClr val="505050"/>
              </a:solidFill>
            </a:endParaRPr>
          </a:p>
        </p:txBody>
      </p:sp>
      <p:sp>
        <p:nvSpPr>
          <p:cNvPr id="6" name="Slide Number Placeholder 5"/>
          <p:cNvSpPr>
            <a:spLocks noGrp="1"/>
          </p:cNvSpPr>
          <p:nvPr>
            <p:ph type="sldNum" sz="quarter" idx="12"/>
          </p:nvPr>
        </p:nvSpPr>
        <p:spPr>
          <a:xfrm>
            <a:off x="11595101" y="6565392"/>
            <a:ext cx="566737" cy="137160"/>
          </a:xfrm>
          <a:prstGeom prst="rect">
            <a:avLst/>
          </a:prstGeom>
        </p:spPr>
        <p:txBody>
          <a:bodyPr/>
          <a:lstStyle>
            <a:lvl1pPr>
              <a:defRPr>
                <a:solidFill>
                  <a:schemeClr val="tx2"/>
                </a:solidFill>
              </a:defRPr>
            </a:lvl1pPr>
          </a:lstStyle>
          <a:p>
            <a:fld id="{27258FFF-F925-446B-8502-81C933981705}" type="slidenum">
              <a:rPr smtClean="0">
                <a:solidFill>
                  <a:srgbClr val="505050"/>
                </a:solidFill>
              </a:rPr>
              <a:pPr/>
              <a:t>‹#›</a:t>
            </a:fld>
            <a:endParaRPr dirty="0">
              <a:solidFill>
                <a:srgbClr val="505050"/>
              </a:solidFill>
            </a:endParaRPr>
          </a:p>
        </p:txBody>
      </p:sp>
      <p:sp>
        <p:nvSpPr>
          <p:cNvPr id="7" name="Text Placeholder 4"/>
          <p:cNvSpPr>
            <a:spLocks noGrp="1"/>
          </p:cNvSpPr>
          <p:nvPr>
            <p:ph type="body" sz="quarter" idx="13"/>
          </p:nvPr>
        </p:nvSpPr>
        <p:spPr>
          <a:xfrm>
            <a:off x="274638" y="369116"/>
            <a:ext cx="10972800" cy="1024684"/>
          </a:xfrm>
          <a:prstGeom prst="rect">
            <a:avLst/>
          </a:prstGeom>
        </p:spPr>
        <p:txBody>
          <a:bodyPr lIns="146304" tIns="91440" rIns="146304" bIns="91440">
            <a:noAutofit/>
          </a:bodyPr>
          <a:lstStyle>
            <a:lvl1pPr marL="0" indent="0">
              <a:lnSpc>
                <a:spcPct val="90000"/>
              </a:lnSpc>
              <a:spcBef>
                <a:spcPts val="1199"/>
              </a:spcBef>
              <a:spcAft>
                <a:spcPts val="2400"/>
              </a:spcAft>
              <a:buFontTx/>
              <a:buNone/>
              <a:defRPr lang="en-US" sz="5303" b="0" i="0" kern="1200" spc="0" baseline="0" dirty="0" smtClean="0">
                <a:solidFill>
                  <a:schemeClr val="tx2"/>
                </a:solidFill>
                <a:latin typeface="+mj-lt"/>
                <a:ea typeface="+mn-ea"/>
                <a:cs typeface="+mn-cs"/>
              </a:defRPr>
            </a:lvl1pPr>
          </a:lstStyle>
          <a:p>
            <a:pPr marL="0" marR="0" lvl="0" indent="0" algn="l" defTabSz="932563" rtl="0" eaLnBrk="1" fontAlgn="auto" latinLnBrk="0" hangingPunct="1">
              <a:lnSpc>
                <a:spcPct val="90000"/>
              </a:lnSpc>
              <a:spcBef>
                <a:spcPts val="1199"/>
              </a:spcBef>
              <a:spcAft>
                <a:spcPts val="2400"/>
              </a:spcAft>
              <a:buClrTx/>
              <a:buSzPct val="90000"/>
              <a:buFontTx/>
              <a:buNone/>
              <a:tabLst/>
            </a:pPr>
            <a:r>
              <a:rPr lang="en-US" dirty="0" smtClean="0"/>
              <a:t>Click to edit Master text</a:t>
            </a:r>
          </a:p>
        </p:txBody>
      </p:sp>
    </p:spTree>
    <p:extLst>
      <p:ext uri="{BB962C8B-B14F-4D97-AF65-F5344CB8AC3E}">
        <p14:creationId xmlns:p14="http://schemas.microsoft.com/office/powerpoint/2010/main" val="4704858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Title Subtitle">
    <p:bg>
      <p:bgRef idx="1001">
        <a:schemeClr val="bg1"/>
      </p:bgRef>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4119583" y="6482889"/>
            <a:ext cx="4197310" cy="372394"/>
          </a:xfrm>
          <a:prstGeom prst="rect">
            <a:avLst/>
          </a:prstGeom>
        </p:spPr>
        <p:txBody>
          <a:bodyPr/>
          <a:lstStyle>
            <a:lvl1pPr>
              <a:defRPr>
                <a:solidFill>
                  <a:schemeClr val="tx2"/>
                </a:solidFill>
              </a:defRPr>
            </a:lvl1pPr>
          </a:lstStyle>
          <a:p>
            <a:r>
              <a:rPr lang="en-US" dirty="0" smtClean="0">
                <a:solidFill>
                  <a:srgbClr val="442359"/>
                </a:solidFill>
              </a:rPr>
              <a:t>Microsoft Confidential</a:t>
            </a:r>
            <a:endParaRPr lang="en-US" dirty="0">
              <a:solidFill>
                <a:srgbClr val="442359"/>
              </a:solidFill>
            </a:endParaRPr>
          </a:p>
        </p:txBody>
      </p:sp>
      <p:sp>
        <p:nvSpPr>
          <p:cNvPr id="4" name="Slide Number Placeholder 3"/>
          <p:cNvSpPr>
            <a:spLocks noGrp="1"/>
          </p:cNvSpPr>
          <p:nvPr>
            <p:ph type="sldNum" sz="quarter" idx="11"/>
          </p:nvPr>
        </p:nvSpPr>
        <p:spPr>
          <a:xfrm>
            <a:off x="8783260" y="6482889"/>
            <a:ext cx="2798207" cy="372394"/>
          </a:xfrm>
          <a:prstGeom prst="rect">
            <a:avLst/>
          </a:prstGeom>
        </p:spPr>
        <p:txBody>
          <a:bodyPr/>
          <a:lstStyle>
            <a:lvl1pPr>
              <a:defRPr>
                <a:solidFill>
                  <a:schemeClr val="tx2"/>
                </a:solidFill>
              </a:defRPr>
            </a:lvl1pPr>
          </a:lstStyle>
          <a:p>
            <a:fld id="{27258FFF-F925-446B-8502-81C933981705}" type="slidenum">
              <a:rPr lang="en-US" smtClean="0">
                <a:solidFill>
                  <a:srgbClr val="442359"/>
                </a:solidFill>
              </a:rPr>
              <a:pPr/>
              <a:t>‹#›</a:t>
            </a:fld>
            <a:endParaRPr lang="en-US" dirty="0">
              <a:solidFill>
                <a:srgbClr val="442359"/>
              </a:solidFill>
            </a:endParaRPr>
          </a:p>
        </p:txBody>
      </p:sp>
      <p:sp>
        <p:nvSpPr>
          <p:cNvPr id="5" name="Text Placeholder 4"/>
          <p:cNvSpPr>
            <a:spLocks noGrp="1"/>
          </p:cNvSpPr>
          <p:nvPr>
            <p:ph type="body" sz="quarter" idx="12"/>
          </p:nvPr>
        </p:nvSpPr>
        <p:spPr>
          <a:xfrm>
            <a:off x="274638" y="369116"/>
            <a:ext cx="10972800" cy="1024684"/>
          </a:xfrm>
          <a:prstGeom prst="rect">
            <a:avLst/>
          </a:prstGeom>
        </p:spPr>
        <p:txBody>
          <a:bodyPr lIns="146304" tIns="91440" rIns="146304" bIns="91440">
            <a:noAutofit/>
          </a:bodyPr>
          <a:lstStyle>
            <a:lvl1pPr marL="0" indent="0">
              <a:lnSpc>
                <a:spcPct val="90000"/>
              </a:lnSpc>
              <a:spcBef>
                <a:spcPts val="1199"/>
              </a:spcBef>
              <a:spcAft>
                <a:spcPts val="2400"/>
              </a:spcAft>
              <a:buFontTx/>
              <a:buNone/>
              <a:defRPr lang="en-US" sz="5199" b="0" i="0" kern="1200" spc="0" baseline="0" dirty="0" smtClean="0">
                <a:solidFill>
                  <a:schemeClr val="tx2"/>
                </a:solidFill>
                <a:latin typeface="+mj-lt"/>
                <a:ea typeface="+mn-ea"/>
                <a:cs typeface="+mn-cs"/>
              </a:defRPr>
            </a:lvl1pPr>
          </a:lstStyle>
          <a:p>
            <a:pPr marL="0" marR="0" lvl="0" indent="0" algn="l" defTabSz="932563" rtl="0" eaLnBrk="1" fontAlgn="auto" latinLnBrk="0" hangingPunct="1">
              <a:lnSpc>
                <a:spcPct val="90000"/>
              </a:lnSpc>
              <a:spcBef>
                <a:spcPts val="1199"/>
              </a:spcBef>
              <a:spcAft>
                <a:spcPts val="2400"/>
              </a:spcAft>
              <a:buClrTx/>
              <a:buSzPct val="90000"/>
              <a:buFontTx/>
              <a:buNone/>
              <a:tabLst/>
            </a:pPr>
            <a:r>
              <a:rPr lang="en-US" dirty="0" smtClean="0"/>
              <a:t>Click to edit Master text</a:t>
            </a:r>
          </a:p>
        </p:txBody>
      </p:sp>
      <p:sp>
        <p:nvSpPr>
          <p:cNvPr id="6" name="Text Placeholder 5"/>
          <p:cNvSpPr>
            <a:spLocks noGrp="1"/>
          </p:cNvSpPr>
          <p:nvPr>
            <p:ph type="body" sz="quarter" idx="13"/>
          </p:nvPr>
        </p:nvSpPr>
        <p:spPr>
          <a:xfrm>
            <a:off x="274639" y="1139825"/>
            <a:ext cx="11033125" cy="600164"/>
          </a:xfrm>
          <a:prstGeom prst="rect">
            <a:avLst/>
          </a:prstGeom>
        </p:spPr>
        <p:txBody>
          <a:bodyPr lIns="192024" anchor="t"/>
          <a:lstStyle>
            <a:lvl1pPr marL="0" indent="0">
              <a:buNone/>
              <a:defRPr lang="en-US" sz="3000" kern="1200" smtClean="0">
                <a:solidFill>
                  <a:schemeClr val="accent1"/>
                </a:solidFill>
                <a:latin typeface="+mj-lt"/>
                <a:ea typeface="+mn-ea"/>
                <a:cs typeface="+mn-cs"/>
              </a:defRPr>
            </a:lvl1pPr>
            <a:lvl2pPr marL="0" indent="0">
              <a:buNone/>
              <a:defRPr lang="en-US" sz="3170" kern="1200" smtClean="0">
                <a:solidFill>
                  <a:schemeClr val="bg1"/>
                </a:solidFill>
                <a:latin typeface="+mj-lt"/>
                <a:ea typeface="+mn-ea"/>
                <a:cs typeface="+mn-cs"/>
              </a:defRPr>
            </a:lvl2pPr>
            <a:lvl3pPr marL="0" indent="0">
              <a:buNone/>
              <a:defRPr lang="en-US" sz="3170" kern="1200" smtClean="0">
                <a:solidFill>
                  <a:schemeClr val="bg1"/>
                </a:solidFill>
                <a:latin typeface="+mj-lt"/>
                <a:ea typeface="+mn-ea"/>
                <a:cs typeface="+mn-cs"/>
              </a:defRPr>
            </a:lvl3pPr>
            <a:lvl4pPr marL="0" indent="0">
              <a:buNone/>
              <a:defRPr lang="en-US" sz="3170" kern="1200" smtClean="0">
                <a:solidFill>
                  <a:schemeClr val="bg1"/>
                </a:solidFill>
                <a:latin typeface="+mj-lt"/>
                <a:ea typeface="+mn-ea"/>
                <a:cs typeface="+mn-cs"/>
              </a:defRPr>
            </a:lvl4pPr>
            <a:lvl5pPr marL="0" indent="0">
              <a:buNone/>
              <a:defRPr lang="en-US" sz="3170" kern="1200">
                <a:solidFill>
                  <a:schemeClr val="bg1"/>
                </a:solidFill>
                <a:latin typeface="+mj-lt"/>
                <a:ea typeface="+mn-ea"/>
                <a:cs typeface="+mn-cs"/>
              </a:defRPr>
            </a:lvl5pPr>
          </a:lstStyle>
          <a:p>
            <a:pPr lvl="0"/>
            <a:r>
              <a:rPr lang="en-US" smtClean="0"/>
              <a:t>Click to edit Master text styles</a:t>
            </a:r>
            <a:endParaRPr lang="en-US"/>
          </a:p>
        </p:txBody>
      </p:sp>
    </p:spTree>
    <p:extLst>
      <p:ext uri="{BB962C8B-B14F-4D97-AF65-F5344CB8AC3E}">
        <p14:creationId xmlns:p14="http://schemas.microsoft.com/office/powerpoint/2010/main" val="5104736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Walkin">
    <p:bg bwMode="gray">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07"/>
            <a:ext cx="12436475" cy="6993118"/>
          </a:xfrm>
          <a:prstGeom prst="rect">
            <a:avLst/>
          </a:prstGeom>
        </p:spPr>
      </p:pic>
      <p:pic>
        <p:nvPicPr>
          <p:cNvPr id="4"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71538" y="483677"/>
            <a:ext cx="1811112" cy="387966"/>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Tree>
    <p:extLst>
      <p:ext uri="{BB962C8B-B14F-4D97-AF65-F5344CB8AC3E}">
        <p14:creationId xmlns:p14="http://schemas.microsoft.com/office/powerpoint/2010/main" val="1944022631"/>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Slide Photo Layout">
    <p:bg bwMode="gray">
      <p:bgPr>
        <a:solidFill>
          <a:srgbClr val="002050"/>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15937" r="3431" b="2608"/>
          <a:stretch/>
        </p:blipFill>
        <p:spPr>
          <a:xfrm>
            <a:off x="0" y="-7938"/>
            <a:ext cx="12466637" cy="7010400"/>
          </a:xfrm>
          <a:prstGeom prst="rect">
            <a:avLst/>
          </a:prstGeom>
        </p:spPr>
      </p:pic>
      <p:sp>
        <p:nvSpPr>
          <p:cNvPr id="19" name="Dark gradation top"/>
          <p:cNvSpPr/>
          <p:nvPr userDrawn="1"/>
        </p:nvSpPr>
        <p:spPr bwMode="gray">
          <a:xfrm>
            <a:off x="0" y="-7938"/>
            <a:ext cx="12348978" cy="6699372"/>
          </a:xfrm>
          <a:prstGeom prst="rect">
            <a:avLst/>
          </a:prstGeom>
          <a:gradFill flip="none" rotWithShape="1">
            <a:gsLst>
              <a:gs pos="0">
                <a:srgbClr val="000000">
                  <a:alpha val="70000"/>
                </a:srgbClr>
              </a:gs>
              <a:gs pos="4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18" name="Rectangle 17"/>
          <p:cNvSpPr/>
          <p:nvPr userDrawn="1"/>
        </p:nvSpPr>
        <p:spPr bwMode="gray">
          <a:xfrm>
            <a:off x="274638" y="2125663"/>
            <a:ext cx="6019799" cy="3657600"/>
          </a:xfrm>
          <a:prstGeom prst="rect">
            <a:avLst/>
          </a:prstGeom>
          <a:solidFill>
            <a:schemeClr val="bg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5661"/>
            <a:ext cx="6021387" cy="2103119"/>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638" y="4228783"/>
            <a:ext cx="6019799" cy="1554478"/>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1" name="MS logo white"/>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spTree>
    <p:extLst>
      <p:ext uri="{BB962C8B-B14F-4D97-AF65-F5344CB8AC3E}">
        <p14:creationId xmlns:p14="http://schemas.microsoft.com/office/powerpoint/2010/main" val="39677264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Slide 1">
    <p:bg bwMode="auto">
      <p:bgPr>
        <a:solidFill>
          <a:schemeClr val="bg2"/>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8229535" cy="1837298"/>
          </a:xfrm>
          <a:noFill/>
        </p:spPr>
        <p:txBody>
          <a:bodyPr lIns="146304" tIns="91440" rIns="146304" bIns="91440" anchor="t" anchorCtr="0"/>
          <a:lstStyle>
            <a:lvl1pPr>
              <a:defRPr sz="60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8"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spTree>
    <p:extLst>
      <p:ext uri="{BB962C8B-B14F-4D97-AF65-F5344CB8AC3E}">
        <p14:creationId xmlns:p14="http://schemas.microsoft.com/office/powerpoint/2010/main" val="25506080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3" name="Rectangle 2"/>
          <p:cNvSpPr/>
          <p:nvPr userDrawn="1"/>
        </p:nvSpPr>
        <p:spPr bwMode="auto">
          <a:xfrm>
            <a:off x="274638" y="2125663"/>
            <a:ext cx="8229600" cy="36576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82295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8229537" cy="1828007"/>
          </a:xfrm>
          <a:noFill/>
        </p:spPr>
        <p:txBody>
          <a:bodyPr lIns="146304" tIns="109728" rIns="146304" bIns="109728">
            <a:noAutofit/>
          </a:bodyPr>
          <a:lstStyle>
            <a:lvl1pPr marL="0" indent="0">
              <a:spcBef>
                <a:spcPts val="0"/>
              </a:spcBef>
              <a:buNone/>
              <a:defRPr sz="3600" spc="0" baseline="0">
                <a:gradFill>
                  <a:gsLst>
                    <a:gs pos="2917">
                      <a:srgbClr val="FFFFFF"/>
                    </a:gs>
                    <a:gs pos="30000">
                      <a:srgbClr val="FFFFFF"/>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bwMode="invGray">
          <a:xfrm>
            <a:off x="458332" y="6182440"/>
            <a:ext cx="1552931" cy="332660"/>
          </a:xfrm>
          <a:prstGeom prst="rect">
            <a:avLst/>
          </a:prstGeom>
        </p:spPr>
      </p:pic>
    </p:spTree>
    <p:extLst>
      <p:ext uri="{BB962C8B-B14F-4D97-AF65-F5344CB8AC3E}">
        <p14:creationId xmlns:p14="http://schemas.microsoft.com/office/powerpoint/2010/main" val="11977154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Demo slide">
    <p:bg bwMode="auto">
      <p:bgPr>
        <a:solidFill>
          <a:schemeClr val="bg2"/>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63"/>
            <a:ext cx="8229589" cy="1829593"/>
          </a:xfrm>
          <a:noFill/>
        </p:spPr>
        <p:txBody>
          <a:bodyPr lIns="182880" tIns="146304" rIns="182880" bIns="146304">
            <a:noAutofit/>
          </a:bodyPr>
          <a:lstStyle>
            <a:lvl1pPr marL="0" indent="0">
              <a:spcBef>
                <a:spcPts val="0"/>
              </a:spcBef>
              <a:buNone/>
              <a:defRPr sz="3600" spc="0" baseline="0">
                <a:gradFill>
                  <a:gsLst>
                    <a:gs pos="0">
                      <a:srgbClr val="FFFFFF"/>
                    </a:gs>
                    <a:gs pos="100000">
                      <a:srgbClr val="FFFFFF"/>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9383462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bg2"/>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8713666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982795431"/>
      </p:ext>
    </p:extLst>
  </p:cSld>
  <p:clrMapOvr>
    <a:masterClrMapping/>
  </p:clrMapOvr>
  <p:transition>
    <p:fade/>
  </p:transition>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024621602"/>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075357253"/>
      </p:ext>
    </p:extLst>
  </p:cSld>
  <p:clrMapOvr>
    <a:masterClrMapping/>
  </p:clrMapOvr>
  <p:transition>
    <p:fade/>
  </p:transition>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4828">
                      <a:srgbClr val="FFFFFF"/>
                    </a:gs>
                    <a:gs pos="59000">
                      <a:srgbClr val="FFFFFF"/>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866710613"/>
      </p:ext>
    </p:extLst>
  </p:cSld>
  <p:clrMapOvr>
    <a:masterClrMapping/>
  </p:clrMapOvr>
  <p:transition>
    <p:fade/>
  </p:transition>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3448">
                      <a:schemeClr val="tx1"/>
                    </a:gs>
                    <a:gs pos="53000">
                      <a:schemeClr val="tx1"/>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1464801266"/>
      </p:ext>
    </p:extLst>
  </p:cSld>
  <p:clrMapOvr>
    <a:masterClrMapping/>
  </p:clrMapOvr>
  <p:transition>
    <p:fade/>
  </p:transition>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79416039"/>
      </p:ext>
    </p:extLst>
  </p:cSld>
  <p:clrMapOvr>
    <a:masterClrMapping/>
  </p:clrMapOvr>
  <p:transition>
    <p:fade/>
  </p:transition>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gradFill>
                  <a:gsLst>
                    <a:gs pos="2920">
                      <a:schemeClr val="tx1"/>
                    </a:gs>
                    <a:gs pos="100000">
                      <a:schemeClr val="tx1"/>
                    </a:gs>
                  </a:gsLst>
                  <a:lin ang="5400000" scaled="0"/>
                </a:gradFill>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40565726"/>
      </p:ext>
    </p:extLst>
  </p:cSld>
  <p:clrMapOvr>
    <a:masterClrMapping/>
  </p:clrMapOvr>
  <p:transition>
    <p:fade/>
  </p:transition>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83156945"/>
      </p:ext>
    </p:extLst>
  </p:cSld>
  <p:clrMapOvr>
    <a:masterClrMapping/>
  </p:clrMapOvr>
  <p:transition>
    <p:fade/>
  </p:transition>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and 2-color bulleted">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1pPr>
              <a:buClr>
                <a:schemeClr val="tx2"/>
              </a:buClr>
              <a:defRPr>
                <a:gradFill>
                  <a:gsLst>
                    <a:gs pos="0">
                      <a:schemeClr val="tx1"/>
                    </a:gs>
                    <a:gs pos="100000">
                      <a:schemeClr val="tx1"/>
                    </a:gs>
                  </a:gsLst>
                  <a:lin ang="5400000" scaled="0"/>
                </a:gradFill>
              </a:defRPr>
            </a:lvl1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95915565"/>
      </p:ext>
    </p:extLst>
  </p:cSld>
  <p:clrMapOvr>
    <a:masterClrMapping/>
  </p:clrMapOvr>
  <p:transition>
    <p:fade/>
  </p:transition>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00614022"/>
      </p:ext>
    </p:extLst>
  </p:cSld>
  <p:clrMapOvr>
    <a:masterClrMapping/>
  </p:clrMapOvr>
  <p:transition>
    <p:fade/>
  </p:transition>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wo Column 2-color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solidFill>
                  <a:schemeClr val="tx1"/>
                </a:soli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0" indent="0">
              <a:spcBef>
                <a:spcPts val="1224"/>
              </a:spcBef>
              <a:buClr>
                <a:schemeClr val="tx1"/>
              </a:buClr>
              <a:buFont typeface="Wingdings" pitchFamily="2" charset="2"/>
              <a:buNone/>
              <a:defRPr sz="3600">
                <a:solidFill>
                  <a:schemeClr val="tx1"/>
                </a:soli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34681565"/>
      </p:ext>
    </p:extLst>
  </p:cSld>
  <p:clrMapOvr>
    <a:masterClrMapping/>
  </p:clrMapOvr>
  <p:transition>
    <p:fade/>
  </p:transition>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34185747"/>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wo Column 2-color Bullet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2"/>
              </a:buClr>
              <a:buFontTx/>
              <a:buBlip>
                <a:blip r:embed="rId2"/>
              </a:buBlip>
              <a:defRPr sz="3600">
                <a:solidFill>
                  <a:schemeClr val="tx1"/>
                </a:soli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2"/>
              </a:buClr>
              <a:buFontTx/>
              <a:buBlip>
                <a:blip r:embed="rId2"/>
              </a:buBlip>
              <a:defRPr sz="3600">
                <a:solidFill>
                  <a:schemeClr val="tx1"/>
                </a:soli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50252093"/>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4828">
                      <a:srgbClr val="FFFFFF"/>
                    </a:gs>
                    <a:gs pos="59000">
                      <a:srgbClr val="FFFFFF"/>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762536910"/>
      </p:ext>
    </p:extLst>
  </p:cSld>
  <p:clrMapOvr>
    <a:masterClrMapping/>
  </p:clrMapOvr>
  <p:transition>
    <p:fade/>
  </p:transition>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97961078"/>
      </p:ext>
    </p:extLst>
  </p:cSld>
  <p:clrMapOvr>
    <a:masterClrMapping/>
  </p:clrMapOvr>
  <p:transition>
    <p:fade/>
  </p:transition>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82576" y="1211263"/>
            <a:ext cx="11889564" cy="917575"/>
          </a:xfrm>
        </p:spPr>
        <p:txBody>
          <a:bodyPr/>
          <a:lstStyle>
            <a:lvl1pPr>
              <a:defRPr sz="7200" baseline="0"/>
            </a:lvl1pPr>
          </a:lstStyle>
          <a:p>
            <a:r>
              <a:rPr lang="en-US" smtClean="0"/>
              <a:t>Click to edit Master title style</a:t>
            </a:r>
            <a:endParaRPr lang="en-US" dirty="0"/>
          </a:p>
        </p:txBody>
      </p:sp>
    </p:spTree>
    <p:extLst>
      <p:ext uri="{BB962C8B-B14F-4D97-AF65-F5344CB8AC3E}">
        <p14:creationId xmlns:p14="http://schemas.microsoft.com/office/powerpoint/2010/main" val="2851659488"/>
      </p:ext>
    </p:extLst>
  </p:cSld>
  <p:clrMapOvr>
    <a:masterClrMapping/>
  </p:clrMapOvr>
  <p:transition>
    <p:fade/>
  </p:transition>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3577227440"/>
      </p:ext>
    </p:extLst>
  </p:cSld>
  <p:clrMapOvr>
    <a:masterClrMapping/>
  </p:clrMapOvr>
  <p:transition>
    <p:fade/>
  </p:transition>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Fact Layout_Accent Color 1">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464972871"/>
      </p:ext>
    </p:extLst>
  </p:cSld>
  <p:clrMapOvr>
    <a:masterClrMapping/>
  </p:clrMapOvr>
  <p:transition>
    <p:fade/>
  </p:transition>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1201806"/>
            <a:ext cx="10058399" cy="917575"/>
          </a:xfrm>
        </p:spPr>
        <p:txBody>
          <a:bodyPr/>
          <a:lstStyle>
            <a:lvl1pPr marL="233363" indent="-233363">
              <a:defRPr sz="6000" baseline="0"/>
            </a:lvl1pPr>
          </a:lstStyle>
          <a:p>
            <a:r>
              <a:rPr lang="en-US" dirty="0" smtClean="0"/>
              <a:t>“Sample quote goes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5126038"/>
            <a:ext cx="5486400" cy="1071062"/>
          </a:xfrm>
        </p:spPr>
        <p:txBody>
          <a:bodyPr/>
          <a:lstStyle>
            <a:lvl1pPr marL="0" indent="0">
              <a:spcBef>
                <a:spcPts val="0"/>
              </a:spcBef>
              <a:buNone/>
              <a:defRPr sz="3200" baseline="0">
                <a:latin typeface="+mj-lt"/>
              </a:defRPr>
            </a:lvl1pPr>
          </a:lstStyle>
          <a:p>
            <a:pPr lvl="0"/>
            <a:r>
              <a:rPr lang="en-US" dirty="0" smtClean="0"/>
              <a:t>Author Name</a:t>
            </a:r>
          </a:p>
          <a:p>
            <a:pPr lvl="0"/>
            <a:r>
              <a:rPr lang="en-US" dirty="0" smtClean="0"/>
              <a:t>Title</a:t>
            </a:r>
          </a:p>
        </p:txBody>
      </p:sp>
    </p:spTree>
    <p:extLst>
      <p:ext uri="{BB962C8B-B14F-4D97-AF65-F5344CB8AC3E}">
        <p14:creationId xmlns:p14="http://schemas.microsoft.com/office/powerpoint/2010/main" val="2851829826"/>
      </p:ext>
    </p:extLst>
  </p:cSld>
  <p:clrMapOvr>
    <a:masterClrMapping/>
  </p:clrMapOvr>
  <p:transition>
    <p:fade/>
  </p:transition>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Quote Layout_Accent Color 2">
    <p:bg>
      <p:bgPr>
        <a:solidFill>
          <a:schemeClr val="bg2"/>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2125663"/>
            <a:ext cx="10058399" cy="917575"/>
          </a:xfrm>
        </p:spPr>
        <p:txBody>
          <a:bodyPr/>
          <a:lstStyle>
            <a:lvl1pPr marL="282575" indent="-282575">
              <a:tabLst>
                <a:tab pos="282575" algn="l"/>
              </a:tabLst>
              <a:defRPr sz="6000" baseline="0"/>
            </a:lvl1pPr>
          </a:lstStyle>
          <a:p>
            <a:r>
              <a:rPr lang="en-US" dirty="0" smtClean="0"/>
              <a:t>“	Add a quote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4868847"/>
            <a:ext cx="5486400" cy="1071062"/>
          </a:xfrm>
        </p:spPr>
        <p:txBody>
          <a:bodyPr/>
          <a:lstStyle>
            <a:lvl1pPr marL="0" indent="0">
              <a:spcBef>
                <a:spcPts val="0"/>
              </a:spcBef>
              <a:buNone/>
              <a:defRPr sz="3200" baseline="0">
                <a:latin typeface="+mj-lt"/>
              </a:defRPr>
            </a:lvl1pPr>
          </a:lstStyle>
          <a:p>
            <a:pPr lvl="0"/>
            <a:r>
              <a:rPr lang="en-US" dirty="0" smtClean="0"/>
              <a:t>Author’s Name</a:t>
            </a:r>
          </a:p>
          <a:p>
            <a:pPr lvl="0"/>
            <a:r>
              <a:rPr lang="en-US" dirty="0" smtClean="0"/>
              <a:t>Title</a:t>
            </a:r>
          </a:p>
        </p:txBody>
      </p:sp>
    </p:spTree>
    <p:extLst>
      <p:ext uri="{BB962C8B-B14F-4D97-AF65-F5344CB8AC3E}">
        <p14:creationId xmlns:p14="http://schemas.microsoft.com/office/powerpoint/2010/main" val="576117011"/>
      </p:ext>
    </p:extLst>
  </p:cSld>
  <p:clrMapOvr>
    <a:masterClrMapping/>
  </p:clrMapOvr>
  <p:transition>
    <p:fade/>
  </p:transition>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ig Idea &amp; 3 Points">
    <p:bg>
      <p:bgPr>
        <a:solidFill>
          <a:schemeClr val="bg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82576" y="2430462"/>
            <a:ext cx="11887200" cy="932563"/>
          </a:xfrm>
        </p:spPr>
        <p:txBody>
          <a:bodyPr/>
          <a:lstStyle>
            <a:lvl1pPr marL="0" indent="0">
              <a:buNone/>
              <a:defRPr sz="5400">
                <a:gradFill>
                  <a:gsLst>
                    <a:gs pos="3333">
                      <a:schemeClr val="tx1"/>
                    </a:gs>
                    <a:gs pos="3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Click to edit Master text styles</a:t>
            </a:r>
          </a:p>
        </p:txBody>
      </p:sp>
      <p:sp>
        <p:nvSpPr>
          <p:cNvPr id="4" name="Title 1"/>
          <p:cNvSpPr>
            <a:spLocks noGrp="1"/>
          </p:cNvSpPr>
          <p:nvPr>
            <p:ph type="title"/>
          </p:nvPr>
        </p:nvSpPr>
        <p:spPr>
          <a:xfrm>
            <a:off x="282576" y="1211263"/>
            <a:ext cx="11889564" cy="917575"/>
          </a:xfrm>
        </p:spPr>
        <p:txBody>
          <a:bodyPr/>
          <a:lstStyle>
            <a:lvl1pPr>
              <a:defRPr sz="7200" baseline="0">
                <a:gradFill>
                  <a:gsLst>
                    <a:gs pos="1250">
                      <a:schemeClr val="tx1"/>
                    </a:gs>
                    <a:gs pos="100000">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2778905528"/>
      </p:ext>
    </p:extLst>
  </p:cSld>
  <p:clrMapOvr>
    <a:masterClrMapping/>
  </p:clrMapOvr>
  <p:transition>
    <p:fade/>
  </p:transition>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50-50 Right Photo Layout_02">
    <p:bg bwMode="auto">
      <p:bgPr>
        <a:solidFill>
          <a:schemeClr val="bg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4" name="Title 1"/>
          <p:cNvSpPr>
            <a:spLocks noGrp="1"/>
          </p:cNvSpPr>
          <p:nvPr>
            <p:ph type="title" hasCustomPrompt="1"/>
          </p:nvPr>
        </p:nvSpPr>
        <p:spPr bwMode="invGray">
          <a:xfrm>
            <a:off x="274639" y="2137695"/>
            <a:ext cx="5486400" cy="2731168"/>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Section title</a:t>
            </a:r>
            <a:endParaRPr lang="en-US" dirty="0"/>
          </a:p>
        </p:txBody>
      </p:sp>
      <p:sp>
        <p:nvSpPr>
          <p:cNvPr id="6" name="Text Placeholder 2"/>
          <p:cNvSpPr>
            <a:spLocks noGrp="1"/>
          </p:cNvSpPr>
          <p:nvPr>
            <p:ph type="body" sz="quarter" idx="14" hasCustomPrompt="1"/>
          </p:nvPr>
        </p:nvSpPr>
        <p:spPr bwMode="invGray">
          <a:xfrm>
            <a:off x="276272" y="4868863"/>
            <a:ext cx="5485039" cy="914399"/>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0"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7200" y="6182440"/>
            <a:ext cx="1552931" cy="332660"/>
          </a:xfrm>
          <a:prstGeom prst="rect">
            <a:avLst/>
          </a:prstGeom>
        </p:spPr>
      </p:pic>
      <p:pic>
        <p:nvPicPr>
          <p:cNvPr id="8" name="Picture Placeholder 4"/>
          <p:cNvPicPr>
            <a:picLocks noChangeAspect="1"/>
          </p:cNvPicPr>
          <p:nvPr userDrawn="1"/>
        </p:nvPicPr>
        <p:blipFill rotWithShape="1">
          <a:blip r:embed="rId4">
            <a:extLst>
              <a:ext uri="{28A0092B-C50C-407E-A947-70E740481C1C}">
                <a14:useLocalDpi xmlns:a14="http://schemas.microsoft.com/office/drawing/2010/main" val="0"/>
              </a:ext>
            </a:extLst>
          </a:blip>
          <a:srcRect l="23279" r="17893"/>
          <a:stretch/>
        </p:blipFill>
        <p:spPr>
          <a:xfrm>
            <a:off x="6294437" y="0"/>
            <a:ext cx="6172200" cy="6994525"/>
          </a:xfrm>
          <a:prstGeom prst="rect">
            <a:avLst/>
          </a:prstGeom>
        </p:spPr>
      </p:pic>
      <p:pic>
        <p:nvPicPr>
          <p:cNvPr id="9" name="Picture Placeholder 4"/>
          <p:cNvPicPr>
            <a:picLocks noChangeAspect="1"/>
          </p:cNvPicPr>
          <p:nvPr userDrawn="1"/>
        </p:nvPicPr>
        <p:blipFill rotWithShape="1">
          <a:blip r:embed="rId5">
            <a:extLst>
              <a:ext uri="{28A0092B-C50C-407E-A947-70E740481C1C}">
                <a14:useLocalDpi xmlns:a14="http://schemas.microsoft.com/office/drawing/2010/main" val="0"/>
              </a:ext>
            </a:extLst>
          </a:blip>
          <a:srcRect l="-503" t="26090" r="67" b="-1"/>
          <a:stretch/>
        </p:blipFill>
        <p:spPr>
          <a:xfrm>
            <a:off x="6270259" y="-7938"/>
            <a:ext cx="6196378" cy="7010400"/>
          </a:xfrm>
          <a:prstGeom prst="rect">
            <a:avLst/>
          </a:prstGeom>
        </p:spPr>
      </p:pic>
    </p:spTree>
    <p:extLst>
      <p:ext uri="{BB962C8B-B14F-4D97-AF65-F5344CB8AC3E}">
        <p14:creationId xmlns:p14="http://schemas.microsoft.com/office/powerpoint/2010/main" val="682904115"/>
      </p:ext>
    </p:extLst>
  </p:cSld>
  <p:clrMapOvr>
    <a:masterClrMapping/>
  </p:clrMapOvr>
  <p:transition>
    <p:fade/>
  </p:transition>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50-50 Right Photo Layout_03">
    <p:bg bwMode="auto">
      <p:bgPr>
        <a:solidFill>
          <a:schemeClr val="bg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4" name="Title 1"/>
          <p:cNvSpPr>
            <a:spLocks noGrp="1"/>
          </p:cNvSpPr>
          <p:nvPr>
            <p:ph type="title" hasCustomPrompt="1"/>
          </p:nvPr>
        </p:nvSpPr>
        <p:spPr bwMode="invGray">
          <a:xfrm>
            <a:off x="274639" y="2137695"/>
            <a:ext cx="5486400" cy="2731168"/>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Section title</a:t>
            </a:r>
            <a:endParaRPr lang="en-US" dirty="0"/>
          </a:p>
        </p:txBody>
      </p:sp>
      <p:sp>
        <p:nvSpPr>
          <p:cNvPr id="6" name="Text Placeholder 2"/>
          <p:cNvSpPr>
            <a:spLocks noGrp="1"/>
          </p:cNvSpPr>
          <p:nvPr>
            <p:ph type="body" sz="quarter" idx="14" hasCustomPrompt="1"/>
          </p:nvPr>
        </p:nvSpPr>
        <p:spPr bwMode="invGray">
          <a:xfrm>
            <a:off x="276272" y="4868863"/>
            <a:ext cx="5485039" cy="914399"/>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0"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7200" y="6182440"/>
            <a:ext cx="1552931" cy="332660"/>
          </a:xfrm>
          <a:prstGeom prst="rect">
            <a:avLst/>
          </a:prstGeom>
        </p:spPr>
      </p:pic>
      <p:pic>
        <p:nvPicPr>
          <p:cNvPr id="8" name="Picture Placeholder 4"/>
          <p:cNvPicPr>
            <a:picLocks noChangeAspect="1"/>
          </p:cNvPicPr>
          <p:nvPr userDrawn="1"/>
        </p:nvPicPr>
        <p:blipFill rotWithShape="1">
          <a:blip r:embed="rId4">
            <a:extLst>
              <a:ext uri="{28A0092B-C50C-407E-A947-70E740481C1C}">
                <a14:useLocalDpi xmlns:a14="http://schemas.microsoft.com/office/drawing/2010/main" val="0"/>
              </a:ext>
            </a:extLst>
          </a:blip>
          <a:srcRect l="1536" t="114" r="36245" b="-114"/>
          <a:stretch/>
        </p:blipFill>
        <p:spPr>
          <a:xfrm>
            <a:off x="6294436" y="1"/>
            <a:ext cx="6172201" cy="6994524"/>
          </a:xfrm>
          <a:prstGeom prst="rect">
            <a:avLst/>
          </a:prstGeom>
        </p:spPr>
      </p:pic>
    </p:spTree>
    <p:extLst>
      <p:ext uri="{BB962C8B-B14F-4D97-AF65-F5344CB8AC3E}">
        <p14:creationId xmlns:p14="http://schemas.microsoft.com/office/powerpoint/2010/main" val="2437933687"/>
      </p:ext>
    </p:extLst>
  </p:cSld>
  <p:clrMapOvr>
    <a:masterClrMapping/>
  </p:clrMapOvr>
  <p:transition>
    <p:fade/>
  </p:transition>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414708"/>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9" Type="http://schemas.openxmlformats.org/officeDocument/2006/relationships/theme" Target="../theme/theme2.xml"/><Relationship Id="rId21" Type="http://schemas.openxmlformats.org/officeDocument/2006/relationships/slideLayout" Target="../slideLayouts/slideLayout54.xml"/><Relationship Id="rId34" Type="http://schemas.openxmlformats.org/officeDocument/2006/relationships/slideLayout" Target="../slideLayouts/slideLayout67.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slideLayout" Target="../slideLayouts/slideLayout62.xml"/><Relationship Id="rId41" Type="http://schemas.openxmlformats.org/officeDocument/2006/relationships/image" Target="../media/image2.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37" Type="http://schemas.openxmlformats.org/officeDocument/2006/relationships/slideLayout" Target="../slideLayouts/slideLayout70.xml"/><Relationship Id="rId40" Type="http://schemas.openxmlformats.org/officeDocument/2006/relationships/image" Target="../media/image1.png"/><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36" Type="http://schemas.openxmlformats.org/officeDocument/2006/relationships/slideLayout" Target="../slideLayouts/slideLayout69.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35" Type="http://schemas.openxmlformats.org/officeDocument/2006/relationships/slideLayout" Target="../slideLayouts/slideLayout68.xml"/><Relationship Id="rId8" Type="http://schemas.openxmlformats.org/officeDocument/2006/relationships/slideLayout" Target="../slideLayouts/slideLayout41.xml"/><Relationship Id="rId3" Type="http://schemas.openxmlformats.org/officeDocument/2006/relationships/slideLayout" Target="../slideLayouts/slideLayout36.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slideLayout" Target="../slideLayouts/slideLayout66.xml"/><Relationship Id="rId38" Type="http://schemas.openxmlformats.org/officeDocument/2006/relationships/slideLayout" Target="../slideLayouts/slideLayout71.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84.xml"/><Relationship Id="rId18" Type="http://schemas.openxmlformats.org/officeDocument/2006/relationships/slideLayout" Target="../slideLayouts/slideLayout89.xml"/><Relationship Id="rId26" Type="http://schemas.openxmlformats.org/officeDocument/2006/relationships/slideLayout" Target="../slideLayouts/slideLayout97.xml"/><Relationship Id="rId3" Type="http://schemas.openxmlformats.org/officeDocument/2006/relationships/slideLayout" Target="../slideLayouts/slideLayout74.xml"/><Relationship Id="rId21" Type="http://schemas.openxmlformats.org/officeDocument/2006/relationships/slideLayout" Target="../slideLayouts/slideLayout92.xml"/><Relationship Id="rId34" Type="http://schemas.openxmlformats.org/officeDocument/2006/relationships/theme" Target="../theme/theme3.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5" Type="http://schemas.openxmlformats.org/officeDocument/2006/relationships/slideLayout" Target="../slideLayouts/slideLayout96.xml"/><Relationship Id="rId33" Type="http://schemas.openxmlformats.org/officeDocument/2006/relationships/slideLayout" Target="../slideLayouts/slideLayout104.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20" Type="http://schemas.openxmlformats.org/officeDocument/2006/relationships/slideLayout" Target="../slideLayouts/slideLayout91.xml"/><Relationship Id="rId29" Type="http://schemas.openxmlformats.org/officeDocument/2006/relationships/slideLayout" Target="../slideLayouts/slideLayout100.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24" Type="http://schemas.openxmlformats.org/officeDocument/2006/relationships/slideLayout" Target="../slideLayouts/slideLayout95.xml"/><Relationship Id="rId32" Type="http://schemas.openxmlformats.org/officeDocument/2006/relationships/slideLayout" Target="../slideLayouts/slideLayout103.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23" Type="http://schemas.openxmlformats.org/officeDocument/2006/relationships/slideLayout" Target="../slideLayouts/slideLayout94.xml"/><Relationship Id="rId28" Type="http://schemas.openxmlformats.org/officeDocument/2006/relationships/slideLayout" Target="../slideLayouts/slideLayout99.xml"/><Relationship Id="rId36" Type="http://schemas.openxmlformats.org/officeDocument/2006/relationships/image" Target="../media/image2.png"/><Relationship Id="rId10" Type="http://schemas.openxmlformats.org/officeDocument/2006/relationships/slideLayout" Target="../slideLayouts/slideLayout81.xml"/><Relationship Id="rId19" Type="http://schemas.openxmlformats.org/officeDocument/2006/relationships/slideLayout" Target="../slideLayouts/slideLayout90.xml"/><Relationship Id="rId31" Type="http://schemas.openxmlformats.org/officeDocument/2006/relationships/slideLayout" Target="../slideLayouts/slideLayout102.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 Id="rId22" Type="http://schemas.openxmlformats.org/officeDocument/2006/relationships/slideLayout" Target="../slideLayouts/slideLayout93.xml"/><Relationship Id="rId27" Type="http://schemas.openxmlformats.org/officeDocument/2006/relationships/slideLayout" Target="../slideLayouts/slideLayout98.xml"/><Relationship Id="rId30" Type="http://schemas.openxmlformats.org/officeDocument/2006/relationships/slideLayout" Target="../slideLayouts/slideLayout101.xml"/><Relationship Id="rId35" Type="http://schemas.openxmlformats.org/officeDocument/2006/relationships/image" Target="../media/image1.png"/><Relationship Id="rId8"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p:nvPicPr>
        <p:blipFill>
          <a:blip r:embed="rId35" cstate="email">
            <a:extLst>
              <a:ext uri="{28A0092B-C50C-407E-A947-70E740481C1C}">
                <a14:useLocalDpi xmlns:a14="http://schemas.microsoft.com/office/drawing/2010/main"/>
              </a:ext>
            </a:extLst>
          </a:blip>
          <a:stretch>
            <a:fillRect/>
          </a:stretch>
        </p:blipFill>
        <p:spPr>
          <a:xfrm rot="5400000">
            <a:off x="10532394" y="1944335"/>
            <a:ext cx="4298019" cy="409351"/>
          </a:xfrm>
          <a:prstGeom prst="rect">
            <a:avLst/>
          </a:prstGeom>
        </p:spPr>
      </p:pic>
    </p:spTree>
    <p:extLst>
      <p:ext uri="{BB962C8B-B14F-4D97-AF65-F5344CB8AC3E}">
        <p14:creationId xmlns:p14="http://schemas.microsoft.com/office/powerpoint/2010/main" val="1790270825"/>
      </p:ext>
    </p:extLst>
  </p:cSld>
  <p:clrMap bg1="dk1" tx1="lt1" bg2="dk2" tx2="lt2" accent1="accent1" accent2="accent2" accent3="accent3" accent4="accent4" accent5="accent5" accent6="accent6" hlink="hlink" folHlink="folHlink"/>
  <p:sldLayoutIdLst>
    <p:sldLayoutId id="2147484205" r:id="rId1"/>
    <p:sldLayoutId id="2147484276" r:id="rId2"/>
    <p:sldLayoutId id="2147484167" r:id="rId3"/>
    <p:sldLayoutId id="2147484166" r:id="rId4"/>
    <p:sldLayoutId id="2147484105" r:id="rId5"/>
    <p:sldLayoutId id="2147484182" r:id="rId6"/>
    <p:sldLayoutId id="2147484277" r:id="rId7"/>
    <p:sldLayoutId id="2147484130" r:id="rId8"/>
    <p:sldLayoutId id="2147484101" r:id="rId9"/>
    <p:sldLayoutId id="2147484102" r:id="rId10"/>
    <p:sldLayoutId id="2147484098" r:id="rId11"/>
    <p:sldLayoutId id="2147484212" r:id="rId12"/>
    <p:sldLayoutId id="2147484086" r:id="rId13"/>
    <p:sldLayoutId id="2147484211" r:id="rId14"/>
    <p:sldLayoutId id="2147484100" r:id="rId15"/>
    <p:sldLayoutId id="2147484213" r:id="rId16"/>
    <p:sldLayoutId id="2147484089" r:id="rId17"/>
    <p:sldLayoutId id="2147484214" r:id="rId18"/>
    <p:sldLayoutId id="2147484092" r:id="rId19"/>
    <p:sldLayoutId id="2147484190" r:id="rId20"/>
    <p:sldLayoutId id="2147484195" r:id="rId21"/>
    <p:sldLayoutId id="2147484209" r:id="rId22"/>
    <p:sldLayoutId id="2147484196" r:id="rId23"/>
    <p:sldLayoutId id="2147484208" r:id="rId24"/>
    <p:sldLayoutId id="2147484192" r:id="rId25"/>
    <p:sldLayoutId id="2147484283" r:id="rId26"/>
    <p:sldLayoutId id="2147484282" r:id="rId27"/>
    <p:sldLayoutId id="2147484093" r:id="rId28"/>
    <p:sldLayoutId id="2147484127" r:id="rId29"/>
    <p:sldLayoutId id="2147484128" r:id="rId30"/>
    <p:sldLayoutId id="2147484129" r:id="rId31"/>
    <p:sldLayoutId id="2147484203" r:id="rId32"/>
    <p:sldLayoutId id="2147484272" r:id="rId33"/>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6"/>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6"/>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6"/>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6"/>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6"/>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pos="7661" userDrawn="1">
          <p15:clr>
            <a:srgbClr val="5ACBF0"/>
          </p15:clr>
        </p15:guide>
        <p15:guide id="4" orient="horz" pos="4219" userDrawn="1">
          <p15:clr>
            <a:srgbClr val="5ACBF0"/>
          </p15:clr>
        </p15:guide>
        <p15:guide id="5" pos="749" userDrawn="1">
          <p15:clr>
            <a:srgbClr val="5ACBF0"/>
          </p15:clr>
        </p15:guide>
        <p15:guide id="6" pos="1325" userDrawn="1">
          <p15:clr>
            <a:srgbClr val="5ACBF0"/>
          </p15:clr>
        </p15:guide>
        <p15:guide id="7" pos="1901" userDrawn="1">
          <p15:clr>
            <a:srgbClr val="5ACBF0"/>
          </p15:clr>
        </p15:guide>
        <p15:guide id="8" pos="2477" userDrawn="1">
          <p15:clr>
            <a:srgbClr val="5ACBF0"/>
          </p15:clr>
        </p15:guide>
        <p15:guide id="9" pos="3053" userDrawn="1">
          <p15:clr>
            <a:srgbClr val="5ACBF0"/>
          </p15:clr>
        </p15:guide>
        <p15:guide id="10" pos="3629" userDrawn="1">
          <p15:clr>
            <a:srgbClr val="5ACBF0"/>
          </p15:clr>
        </p15:guide>
        <p15:guide id="11" pos="4205" userDrawn="1">
          <p15:clr>
            <a:srgbClr val="5ACBF0"/>
          </p15:clr>
        </p15:guide>
        <p15:guide id="12" pos="4781" userDrawn="1">
          <p15:clr>
            <a:srgbClr val="5ACBF0"/>
          </p15:clr>
        </p15:guide>
        <p15:guide id="13" pos="5357" userDrawn="1">
          <p15:clr>
            <a:srgbClr val="5ACBF0"/>
          </p15:clr>
        </p15:guide>
        <p15:guide id="14" pos="5933" userDrawn="1">
          <p15:clr>
            <a:srgbClr val="5ACBF0"/>
          </p15:clr>
        </p15:guide>
        <p15:guide id="15" pos="6509" userDrawn="1">
          <p15:clr>
            <a:srgbClr val="5ACBF0"/>
          </p15:clr>
        </p15:guide>
        <p15:guide id="16" pos="7085" userDrawn="1">
          <p15:clr>
            <a:srgbClr val="5ACBF0"/>
          </p15:clr>
        </p15:guide>
        <p15:guide id="17" orient="horz" pos="763" userDrawn="1">
          <p15:clr>
            <a:srgbClr val="5ACBF0"/>
          </p15:clr>
        </p15:guide>
        <p15:guide id="18" orient="horz" pos="1339" userDrawn="1">
          <p15:clr>
            <a:srgbClr val="5ACBF0"/>
          </p15:clr>
        </p15:guide>
        <p15:guide id="19" orient="horz" pos="1915" userDrawn="1">
          <p15:clr>
            <a:srgbClr val="5ACBF0"/>
          </p15:clr>
        </p15:guide>
        <p15:guide id="20" orient="horz" pos="2491" userDrawn="1">
          <p15:clr>
            <a:srgbClr val="5ACBF0"/>
          </p15:clr>
        </p15:guide>
        <p15:guide id="21" orient="horz" pos="3067" userDrawn="1">
          <p15:clr>
            <a:srgbClr val="5ACBF0"/>
          </p15:clr>
        </p15:guide>
        <p15:guide id="22" orient="horz" pos="3643" userDrawn="1">
          <p15:clr>
            <a:srgbClr val="5ACBF0"/>
          </p15:clr>
        </p15:guide>
        <p15:guide id="23" pos="288" userDrawn="1">
          <p15:clr>
            <a:srgbClr val="C35EA4"/>
          </p15:clr>
        </p15:guide>
        <p15:guide id="24" pos="7546" userDrawn="1">
          <p15:clr>
            <a:srgbClr val="C35EA4"/>
          </p15:clr>
        </p15:guide>
        <p15:guide id="25" orient="horz" pos="302" userDrawn="1">
          <p15:clr>
            <a:srgbClr val="C35EA4"/>
          </p15:clr>
        </p15:guide>
        <p15:guide id="26" orient="horz" pos="4104" userDrawn="1">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p:nvPicPr>
        <p:blipFill>
          <a:blip r:embed="rId40" cstate="email">
            <a:extLst>
              <a:ext uri="{28A0092B-C50C-407E-A947-70E740481C1C}">
                <a14:useLocalDpi xmlns:a14="http://schemas.microsoft.com/office/drawing/2010/main"/>
              </a:ext>
            </a:extLst>
          </a:blip>
          <a:stretch>
            <a:fillRect/>
          </a:stretch>
        </p:blipFill>
        <p:spPr>
          <a:xfrm rot="5400000">
            <a:off x="10532394" y="1944335"/>
            <a:ext cx="4298019" cy="409351"/>
          </a:xfrm>
          <a:prstGeom prst="rect">
            <a:avLst/>
          </a:prstGeom>
        </p:spPr>
      </p:pic>
    </p:spTree>
    <p:extLst>
      <p:ext uri="{BB962C8B-B14F-4D97-AF65-F5344CB8AC3E}">
        <p14:creationId xmlns:p14="http://schemas.microsoft.com/office/powerpoint/2010/main" val="1492568110"/>
      </p:ext>
    </p:extLst>
  </p:cSld>
  <p:clrMap bg1="dk1" tx1="lt1" bg2="dk2" tx2="lt2" accent1="accent1" accent2="accent2" accent3="accent3" accent4="accent4" accent5="accent5" accent6="accent6" hlink="hlink" folHlink="folHlink"/>
  <p:sldLayoutIdLst>
    <p:sldLayoutId id="2147484285" r:id="rId1"/>
    <p:sldLayoutId id="2147484286" r:id="rId2"/>
    <p:sldLayoutId id="2147484287" r:id="rId3"/>
    <p:sldLayoutId id="2147484288" r:id="rId4"/>
    <p:sldLayoutId id="2147484289" r:id="rId5"/>
    <p:sldLayoutId id="2147484290" r:id="rId6"/>
    <p:sldLayoutId id="2147484291" r:id="rId7"/>
    <p:sldLayoutId id="2147484292" r:id="rId8"/>
    <p:sldLayoutId id="2147484293" r:id="rId9"/>
    <p:sldLayoutId id="2147484294" r:id="rId10"/>
    <p:sldLayoutId id="2147484295" r:id="rId11"/>
    <p:sldLayoutId id="2147484296" r:id="rId12"/>
    <p:sldLayoutId id="2147484297" r:id="rId13"/>
    <p:sldLayoutId id="2147484298" r:id="rId14"/>
    <p:sldLayoutId id="2147484299" r:id="rId15"/>
    <p:sldLayoutId id="2147484300" r:id="rId16"/>
    <p:sldLayoutId id="2147484301" r:id="rId17"/>
    <p:sldLayoutId id="2147484302" r:id="rId18"/>
    <p:sldLayoutId id="2147484303" r:id="rId19"/>
    <p:sldLayoutId id="2147484304" r:id="rId20"/>
    <p:sldLayoutId id="2147484305" r:id="rId21"/>
    <p:sldLayoutId id="2147484306" r:id="rId22"/>
    <p:sldLayoutId id="2147484307" r:id="rId23"/>
    <p:sldLayoutId id="2147484308" r:id="rId24"/>
    <p:sldLayoutId id="2147484309" r:id="rId25"/>
    <p:sldLayoutId id="2147484310" r:id="rId26"/>
    <p:sldLayoutId id="2147484311" r:id="rId27"/>
    <p:sldLayoutId id="2147484312" r:id="rId28"/>
    <p:sldLayoutId id="2147484313" r:id="rId29"/>
    <p:sldLayoutId id="2147484314" r:id="rId30"/>
    <p:sldLayoutId id="2147484315" r:id="rId31"/>
    <p:sldLayoutId id="2147484316" r:id="rId32"/>
    <p:sldLayoutId id="2147484317" r:id="rId33"/>
    <p:sldLayoutId id="2147484318" r:id="rId34"/>
    <p:sldLayoutId id="2147484319" r:id="rId35"/>
    <p:sldLayoutId id="2147484320" r:id="rId36"/>
    <p:sldLayoutId id="2147484321" r:id="rId37"/>
    <p:sldLayoutId id="2147484322" r:id="rId38"/>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41"/>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41"/>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41"/>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41"/>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41"/>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p:nvPicPr>
        <p:blipFill>
          <a:blip r:embed="rId35" cstate="email">
            <a:extLst>
              <a:ext uri="{28A0092B-C50C-407E-A947-70E740481C1C}">
                <a14:useLocalDpi xmlns:a14="http://schemas.microsoft.com/office/drawing/2010/main" val="0"/>
              </a:ext>
            </a:extLst>
          </a:blip>
          <a:stretch>
            <a:fillRect/>
          </a:stretch>
        </p:blipFill>
        <p:spPr>
          <a:xfrm rot="5400000">
            <a:off x="10532394" y="1944335"/>
            <a:ext cx="4298019" cy="409351"/>
          </a:xfrm>
          <a:prstGeom prst="rect">
            <a:avLst/>
          </a:prstGeom>
        </p:spPr>
      </p:pic>
    </p:spTree>
    <p:extLst>
      <p:ext uri="{BB962C8B-B14F-4D97-AF65-F5344CB8AC3E}">
        <p14:creationId xmlns:p14="http://schemas.microsoft.com/office/powerpoint/2010/main" val="593322763"/>
      </p:ext>
    </p:extLst>
  </p:cSld>
  <p:clrMap bg1="dk1" tx1="lt1" bg2="dk2" tx2="lt2" accent1="accent1" accent2="accent2" accent3="accent3" accent4="accent4" accent5="accent5" accent6="accent6" hlink="hlink" folHlink="folHlink"/>
  <p:sldLayoutIdLst>
    <p:sldLayoutId id="2147484324" r:id="rId1"/>
    <p:sldLayoutId id="2147484325" r:id="rId2"/>
    <p:sldLayoutId id="2147484326" r:id="rId3"/>
    <p:sldLayoutId id="2147484327" r:id="rId4"/>
    <p:sldLayoutId id="2147484328" r:id="rId5"/>
    <p:sldLayoutId id="2147484329" r:id="rId6"/>
    <p:sldLayoutId id="2147484330" r:id="rId7"/>
    <p:sldLayoutId id="2147484331" r:id="rId8"/>
    <p:sldLayoutId id="2147484332" r:id="rId9"/>
    <p:sldLayoutId id="2147484333" r:id="rId10"/>
    <p:sldLayoutId id="2147484334" r:id="rId11"/>
    <p:sldLayoutId id="2147484335" r:id="rId12"/>
    <p:sldLayoutId id="2147484336" r:id="rId13"/>
    <p:sldLayoutId id="2147484337" r:id="rId14"/>
    <p:sldLayoutId id="2147484338" r:id="rId15"/>
    <p:sldLayoutId id="2147484339" r:id="rId16"/>
    <p:sldLayoutId id="2147484340" r:id="rId17"/>
    <p:sldLayoutId id="2147484341" r:id="rId18"/>
    <p:sldLayoutId id="2147484342" r:id="rId19"/>
    <p:sldLayoutId id="2147484343" r:id="rId20"/>
    <p:sldLayoutId id="2147484344" r:id="rId21"/>
    <p:sldLayoutId id="2147484345" r:id="rId22"/>
    <p:sldLayoutId id="2147484346" r:id="rId23"/>
    <p:sldLayoutId id="2147484347" r:id="rId24"/>
    <p:sldLayoutId id="2147484348" r:id="rId25"/>
    <p:sldLayoutId id="2147484349" r:id="rId26"/>
    <p:sldLayoutId id="2147484350" r:id="rId27"/>
    <p:sldLayoutId id="2147484351" r:id="rId28"/>
    <p:sldLayoutId id="2147484352" r:id="rId29"/>
    <p:sldLayoutId id="2147484353" r:id="rId30"/>
    <p:sldLayoutId id="2147484354" r:id="rId31"/>
    <p:sldLayoutId id="2147484355" r:id="rId32"/>
    <p:sldLayoutId id="2147484356" r:id="rId33"/>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6"/>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6"/>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6"/>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6"/>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6"/>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8.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6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8" Type="http://schemas.openxmlformats.org/officeDocument/2006/relationships/video" Target="../media/media4.wmv"/><Relationship Id="rId13" Type="http://schemas.openxmlformats.org/officeDocument/2006/relationships/image" Target="../media/image33.png"/><Relationship Id="rId3" Type="http://schemas.microsoft.com/office/2007/relationships/media" Target="../media/media2.wmv"/><Relationship Id="rId7" Type="http://schemas.microsoft.com/office/2007/relationships/media" Target="../media/media4.wmv"/><Relationship Id="rId12" Type="http://schemas.openxmlformats.org/officeDocument/2006/relationships/image" Target="../media/image32.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video" Target="../media/media3.wmv"/><Relationship Id="rId11" Type="http://schemas.openxmlformats.org/officeDocument/2006/relationships/image" Target="../media/image31.png"/><Relationship Id="rId5" Type="http://schemas.microsoft.com/office/2007/relationships/media" Target="../media/media3.wmv"/><Relationship Id="rId10" Type="http://schemas.openxmlformats.org/officeDocument/2006/relationships/image" Target="../media/image30.png"/><Relationship Id="rId4" Type="http://schemas.openxmlformats.org/officeDocument/2006/relationships/video" Target="../media/media2.wmv"/><Relationship Id="rId9" Type="http://schemas.openxmlformats.org/officeDocument/2006/relationships/slideLayout" Target="../slideLayouts/slideLayout61.xml"/><Relationship Id="rId14" Type="http://schemas.openxmlformats.org/officeDocument/2006/relationships/hyperlink" Target="http://aka.ms/4nodeOOBE"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52.xml"/><Relationship Id="rId5" Type="http://schemas.openxmlformats.org/officeDocument/2006/relationships/image" Target="../media/image2.png"/><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2.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2.xml"/><Relationship Id="rId5" Type="http://schemas.openxmlformats.org/officeDocument/2006/relationships/hyperlink" Target="http://www.microsoft.com/en-us/download/details.aspx?id=44300" TargetMode="Externa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52.xml"/><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52.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5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1.xml"/><Relationship Id="rId5" Type="http://schemas.openxmlformats.org/officeDocument/2006/relationships/image" Target="../media/image52.pn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52.xml"/><Relationship Id="rId5" Type="http://schemas.openxmlformats.org/officeDocument/2006/relationships/image" Target="../media/image56.png"/><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1.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61.xml"/><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61.xml"/></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52.xml"/><Relationship Id="rId1" Type="http://schemas.openxmlformats.org/officeDocument/2006/relationships/video" Target="https://www.youtube.com/embed/5lIS5uk3SEA" TargetMode="External"/><Relationship Id="rId6" Type="http://schemas.openxmlformats.org/officeDocument/2006/relationships/image" Target="../media/image56.png"/><Relationship Id="rId5" Type="http://schemas.openxmlformats.org/officeDocument/2006/relationships/image" Target="../media/image53.png"/><Relationship Id="rId4" Type="http://schemas.openxmlformats.org/officeDocument/2006/relationships/image" Target="../media/image61.gif"/></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8.png"/><Relationship Id="rId1" Type="http://schemas.openxmlformats.org/officeDocument/2006/relationships/slideLayout" Target="../slideLayouts/slideLayout61.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5.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3.png"/><Relationship Id="rId1" Type="http://schemas.openxmlformats.org/officeDocument/2006/relationships/slideLayout" Target="../slideLayouts/slideLayout52.xml"/><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1.xml"/></Relationships>
</file>

<file path=ppt/slides/_rels/slide32.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58.png"/><Relationship Id="rId1" Type="http://schemas.openxmlformats.org/officeDocument/2006/relationships/slideLayout" Target="../slideLayouts/slideLayout61.xml"/><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3.png"/><Relationship Id="rId1" Type="http://schemas.openxmlformats.org/officeDocument/2006/relationships/slideLayout" Target="../slideLayouts/slideLayout52.xml"/><Relationship Id="rId6" Type="http://schemas.openxmlformats.org/officeDocument/2006/relationships/image" Target="../media/image66.jpeg"/><Relationship Id="rId5" Type="http://schemas.openxmlformats.org/officeDocument/2006/relationships/image" Target="../media/image55.png"/><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6.png"/><Relationship Id="rId1" Type="http://schemas.openxmlformats.org/officeDocument/2006/relationships/slideLayout" Target="../slideLayouts/slideLayout61.xml"/><Relationship Id="rId5" Type="http://schemas.openxmlformats.org/officeDocument/2006/relationships/image" Target="../media/image68.jpeg"/><Relationship Id="rId4" Type="http://schemas.openxmlformats.org/officeDocument/2006/relationships/image" Target="../media/image67.jpeg"/></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52.xml"/><Relationship Id="rId5" Type="http://schemas.openxmlformats.org/officeDocument/2006/relationships/image" Target="../media/image49.png"/><Relationship Id="rId4" Type="http://schemas.openxmlformats.org/officeDocument/2006/relationships/image" Target="../media/image7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xml"/><Relationship Id="rId1" Type="http://schemas.openxmlformats.org/officeDocument/2006/relationships/slideLayout" Target="../slideLayouts/slideLayout52.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4.xml"/><Relationship Id="rId1" Type="http://schemas.openxmlformats.org/officeDocument/2006/relationships/vmlDrawing" Target="../drawings/vmlDrawing1.vml"/><Relationship Id="rId6" Type="http://schemas.openxmlformats.org/officeDocument/2006/relationships/hyperlink" Target="http://www.microsoft.com/en-us/download/details.aspx?id=44300" TargetMode="External"/><Relationship Id="rId5" Type="http://schemas.openxmlformats.org/officeDocument/2006/relationships/image" Target="../media/image73.emf"/><Relationship Id="rId4" Type="http://schemas.openxmlformats.org/officeDocument/2006/relationships/package" Target="../embeddings/Microsoft_Visio_Drawing1111.vsdx"/></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notesSlide" Target="../notesSlides/notesSlide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1.xml"/><Relationship Id="rId1" Type="http://schemas.openxmlformats.org/officeDocument/2006/relationships/slideLayout" Target="../slideLayouts/slideLayout46.xml"/><Relationship Id="rId4" Type="http://schemas.openxmlformats.org/officeDocument/2006/relationships/image" Target="../media/image77.png"/></Relationships>
</file>

<file path=ppt/slides/_rels/slide4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1.xml"/></Relationships>
</file>

<file path=ppt/slides/_rels/slide42.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12.xml"/><Relationship Id="rId1" Type="http://schemas.openxmlformats.org/officeDocument/2006/relationships/slideLayout" Target="../slideLayouts/slideLayout5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43.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13.xml"/><Relationship Id="rId1" Type="http://schemas.openxmlformats.org/officeDocument/2006/relationships/slideLayout" Target="../slideLayouts/slideLayout70.xml"/></Relationships>
</file>

<file path=ppt/slides/_rels/slide4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4.xml"/><Relationship Id="rId1" Type="http://schemas.openxmlformats.org/officeDocument/2006/relationships/slideLayout" Target="../slideLayouts/slideLayout70.xml"/><Relationship Id="rId5" Type="http://schemas.openxmlformats.org/officeDocument/2006/relationships/image" Target="../media/image87.png"/><Relationship Id="rId4" Type="http://schemas.openxmlformats.org/officeDocument/2006/relationships/image" Target="../media/image86.png"/></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46.xml"/><Relationship Id="rId1" Type="http://schemas.openxmlformats.org/officeDocument/2006/relationships/vmlDrawing" Target="../drawings/vmlDrawing2.vml"/><Relationship Id="rId5" Type="http://schemas.openxmlformats.org/officeDocument/2006/relationships/image" Target="../media/image88.emf"/><Relationship Id="rId4" Type="http://schemas.openxmlformats.org/officeDocument/2006/relationships/package" Target="../embeddings/Microsoft_Visio_Drawing2222.vsdx"/></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7.xml"/></Relationships>
</file>

<file path=ppt/slides/_rels/slide48.xml.rels><?xml version="1.0" encoding="UTF-8" standalone="yes"?>
<Relationships xmlns="http://schemas.openxmlformats.org/package/2006/relationships"><Relationship Id="rId3" Type="http://schemas.openxmlformats.org/officeDocument/2006/relationships/hyperlink" Target="http://www.microsoft.com/learning" TargetMode="External"/><Relationship Id="rId7" Type="http://schemas.openxmlformats.org/officeDocument/2006/relationships/hyperlink" Target="http://microsoft.com/msdn" TargetMode="External"/><Relationship Id="rId2" Type="http://schemas.openxmlformats.org/officeDocument/2006/relationships/notesSlide" Target="../notesSlides/notesSlide16.xml"/><Relationship Id="rId1" Type="http://schemas.openxmlformats.org/officeDocument/2006/relationships/slideLayout" Target="../slideLayouts/slideLayout52.xml"/><Relationship Id="rId6" Type="http://schemas.openxmlformats.org/officeDocument/2006/relationships/image" Target="../media/image89.png"/><Relationship Id="rId5" Type="http://schemas.openxmlformats.org/officeDocument/2006/relationships/hyperlink" Target="http://channel9.msdn.com/Events/TechEd" TargetMode="External"/><Relationship Id="rId4" Type="http://schemas.openxmlformats.org/officeDocument/2006/relationships/hyperlink" Target="http://microsoft.com/technet"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hyperlink" Target="http://www.microsoft.com/en-us/server-cloud/products/windows-azure-pack" TargetMode="External"/><Relationship Id="rId2" Type="http://schemas.openxmlformats.org/officeDocument/2006/relationships/notesSlide" Target="../notesSlides/notesSlide17.xml"/><Relationship Id="rId1" Type="http://schemas.openxmlformats.org/officeDocument/2006/relationships/slideLayout" Target="../slideLayouts/slideLayout52.xml"/><Relationship Id="rId6" Type="http://schemas.openxmlformats.org/officeDocument/2006/relationships/hyperlink" Target="http://technet.microsoft.com/en-us/library/hh546785.aspx" TargetMode="External"/><Relationship Id="rId5" Type="http://schemas.openxmlformats.org/officeDocument/2006/relationships/hyperlink" Target="http://azure.microsoft.com/en-us/" TargetMode="External"/><Relationship Id="rId4" Type="http://schemas.openxmlformats.org/officeDocument/2006/relationships/hyperlink" Target="http://technet.microsoft.com/library/dn765472.aspx"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5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8.xml"/><Relationship Id="rId1" Type="http://schemas.openxmlformats.org/officeDocument/2006/relationships/slideLayout" Target="../slideLayouts/slideLayout90.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6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1.xml"/></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tags" Target="../tags/tag3.xml"/><Relationship Id="rId7" Type="http://schemas.openxmlformats.org/officeDocument/2006/relationships/slideLayout" Target="../slideLayouts/slideLayout46.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10" Type="http://schemas.openxmlformats.org/officeDocument/2006/relationships/image" Target="../media/image25.png"/><Relationship Id="rId4" Type="http://schemas.openxmlformats.org/officeDocument/2006/relationships/tags" Target="../tags/tag4.xml"/><Relationship Id="rId9"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2534692"/>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 name="Group 102"/>
          <p:cNvGrpSpPr/>
          <p:nvPr/>
        </p:nvGrpSpPr>
        <p:grpSpPr>
          <a:xfrm>
            <a:off x="1419568" y="1516859"/>
            <a:ext cx="4518339" cy="1564488"/>
            <a:chOff x="322408" y="1859976"/>
            <a:chExt cx="3668066" cy="935870"/>
          </a:xfrm>
        </p:grpSpPr>
        <p:sp>
          <p:nvSpPr>
            <p:cNvPr id="104" name="Rectangle 103"/>
            <p:cNvSpPr/>
            <p:nvPr/>
          </p:nvSpPr>
          <p:spPr bwMode="auto">
            <a:xfrm>
              <a:off x="322408" y="1859976"/>
              <a:ext cx="3668066" cy="935870"/>
            </a:xfrm>
            <a:prstGeom prst="rect">
              <a:avLst/>
            </a:prstGeom>
            <a:solidFill>
              <a:schemeClr val="accent6">
                <a:alpha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9871" tIns="34967" rIns="69933" bIns="34967" numCol="1" rtlCol="0" anchor="ctr" anchorCtr="0" compatLnSpc="1">
              <a:prstTxWarp prst="textNoShape">
                <a:avLst/>
              </a:prstTxWarp>
            </a:bodyPr>
            <a:lstStyle/>
            <a:p>
              <a:pPr defTabSz="932372">
                <a:lnSpc>
                  <a:spcPct val="70000"/>
                </a:lnSpc>
                <a:spcBef>
                  <a:spcPts val="687"/>
                </a:spcBef>
                <a:buSzPct val="90000"/>
              </a:pPr>
              <a:endParaRPr lang="en-US" sz="1531" dirty="0">
                <a:gradFill>
                  <a:gsLst>
                    <a:gs pos="0">
                      <a:srgbClr val="EFEFEF"/>
                    </a:gs>
                    <a:gs pos="100000">
                      <a:srgbClr val="EFEFEF"/>
                    </a:gs>
                  </a:gsLst>
                  <a:lin ang="5400000" scaled="0"/>
                </a:gradFill>
              </a:endParaRPr>
            </a:p>
          </p:txBody>
        </p:sp>
        <p:sp>
          <p:nvSpPr>
            <p:cNvPr id="105" name="TextBox 104"/>
            <p:cNvSpPr txBox="1"/>
            <p:nvPr/>
          </p:nvSpPr>
          <p:spPr>
            <a:xfrm>
              <a:off x="458105" y="1907842"/>
              <a:ext cx="3513976" cy="825822"/>
            </a:xfrm>
            <a:prstGeom prst="rect">
              <a:avLst/>
            </a:prstGeom>
            <a:noFill/>
          </p:spPr>
          <p:txBody>
            <a:bodyPr wrap="square" rtlCol="0">
              <a:spAutoFit/>
            </a:bodyPr>
            <a:lstStyle/>
            <a:p>
              <a:pPr defTabSz="932372"/>
              <a:r>
                <a:rPr lang="en-US" sz="1799" b="1" dirty="0">
                  <a:gradFill>
                    <a:gsLst>
                      <a:gs pos="1250">
                        <a:srgbClr val="FFFFFF"/>
                      </a:gs>
                      <a:gs pos="100000">
                        <a:srgbClr val="FFFFFF"/>
                      </a:gs>
                    </a:gsLst>
                    <a:lin ang="5400000" scaled="0"/>
                  </a:gradFill>
                </a:rPr>
                <a:t>Availability</a:t>
              </a:r>
            </a:p>
            <a:p>
              <a:pPr marL="131138" indent="-131138" defTabSz="699371">
                <a:buFont typeface="Arial" panose="020B0604020202020204" pitchFamily="34" charset="0"/>
                <a:buChar char="•"/>
              </a:pPr>
              <a:r>
                <a:rPr lang="en-US" sz="1599" b="1" dirty="0">
                  <a:gradFill>
                    <a:gsLst>
                      <a:gs pos="1250">
                        <a:srgbClr val="FFFFFF"/>
                      </a:gs>
                      <a:gs pos="100000">
                        <a:srgbClr val="FFFFFF"/>
                      </a:gs>
                    </a:gsLst>
                    <a:lin ang="5400000" scaled="0"/>
                  </a:gradFill>
                  <a:latin typeface="Segoe UI Light"/>
                </a:rPr>
                <a:t>At least one node and storage always available, despite failure or replacement of any component</a:t>
              </a:r>
            </a:p>
            <a:p>
              <a:pPr marL="131138" indent="-131138" defTabSz="699371">
                <a:buFont typeface="Arial" panose="020B0604020202020204" pitchFamily="34" charset="0"/>
                <a:buChar char="•"/>
              </a:pPr>
              <a:r>
                <a:rPr lang="en-US" sz="1599" b="1" dirty="0">
                  <a:gradFill>
                    <a:gsLst>
                      <a:gs pos="1250">
                        <a:srgbClr val="FFFFFF"/>
                      </a:gs>
                      <a:gs pos="100000">
                        <a:srgbClr val="FFFFFF"/>
                      </a:gs>
                    </a:gsLst>
                    <a:lin ang="5400000" scaled="0"/>
                  </a:gradFill>
                  <a:latin typeface="Segoe UI Light"/>
                </a:rPr>
                <a:t>Dual power domains</a:t>
              </a:r>
            </a:p>
          </p:txBody>
        </p:sp>
      </p:grpSp>
      <p:grpSp>
        <p:nvGrpSpPr>
          <p:cNvPr id="115" name="Group 114"/>
          <p:cNvGrpSpPr/>
          <p:nvPr/>
        </p:nvGrpSpPr>
        <p:grpSpPr>
          <a:xfrm>
            <a:off x="1419568" y="3231406"/>
            <a:ext cx="4518339" cy="1438983"/>
            <a:chOff x="322408" y="1859975"/>
            <a:chExt cx="3668066" cy="1067255"/>
          </a:xfrm>
        </p:grpSpPr>
        <p:sp>
          <p:nvSpPr>
            <p:cNvPr id="117" name="Rectangle 116"/>
            <p:cNvSpPr/>
            <p:nvPr/>
          </p:nvSpPr>
          <p:spPr bwMode="auto">
            <a:xfrm>
              <a:off x="322408" y="1859975"/>
              <a:ext cx="3668066" cy="1067255"/>
            </a:xfrm>
            <a:prstGeom prst="rect">
              <a:avLst/>
            </a:prstGeom>
            <a:solidFill>
              <a:schemeClr val="accent6">
                <a:alpha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9871" tIns="34967" rIns="69933" bIns="34967" numCol="1" rtlCol="0" anchor="ctr" anchorCtr="0" compatLnSpc="1">
              <a:prstTxWarp prst="textNoShape">
                <a:avLst/>
              </a:prstTxWarp>
            </a:bodyPr>
            <a:lstStyle/>
            <a:p>
              <a:pPr defTabSz="932372">
                <a:lnSpc>
                  <a:spcPct val="70000"/>
                </a:lnSpc>
                <a:spcBef>
                  <a:spcPts val="687"/>
                </a:spcBef>
                <a:buSzPct val="90000"/>
              </a:pPr>
              <a:endParaRPr lang="en-US" sz="1531" dirty="0">
                <a:gradFill>
                  <a:gsLst>
                    <a:gs pos="0">
                      <a:srgbClr val="EFEFEF"/>
                    </a:gs>
                    <a:gs pos="100000">
                      <a:srgbClr val="EFEFEF"/>
                    </a:gs>
                  </a:gsLst>
                  <a:lin ang="5400000" scaled="0"/>
                </a:gradFill>
              </a:endParaRPr>
            </a:p>
          </p:txBody>
        </p:sp>
        <p:sp>
          <p:nvSpPr>
            <p:cNvPr id="118" name="TextBox 117"/>
            <p:cNvSpPr txBox="1"/>
            <p:nvPr/>
          </p:nvSpPr>
          <p:spPr>
            <a:xfrm>
              <a:off x="470617" y="2007173"/>
              <a:ext cx="3512869" cy="651588"/>
            </a:xfrm>
            <a:prstGeom prst="rect">
              <a:avLst/>
            </a:prstGeom>
            <a:noFill/>
          </p:spPr>
          <p:txBody>
            <a:bodyPr wrap="square" rtlCol="0">
              <a:spAutoFit/>
            </a:bodyPr>
            <a:lstStyle/>
            <a:p>
              <a:pPr defTabSz="932372"/>
              <a:r>
                <a:rPr lang="en-US" sz="1799" b="1" dirty="0">
                  <a:gradFill>
                    <a:gsLst>
                      <a:gs pos="1250">
                        <a:srgbClr val="FFFFFF"/>
                      </a:gs>
                      <a:gs pos="100000">
                        <a:srgbClr val="FFFFFF"/>
                      </a:gs>
                    </a:gsLst>
                    <a:lin ang="5400000" scaled="0"/>
                  </a:gradFill>
                </a:rPr>
                <a:t>Simplicity</a:t>
              </a:r>
            </a:p>
            <a:p>
              <a:pPr marL="218562" indent="-218562" defTabSz="699371">
                <a:buFont typeface="Arial" panose="020B0604020202020204" pitchFamily="34" charset="0"/>
                <a:buChar char="•"/>
              </a:pPr>
              <a:r>
                <a:rPr lang="en-US" sz="1599" b="1" dirty="0">
                  <a:gradFill>
                    <a:gsLst>
                      <a:gs pos="1250">
                        <a:srgbClr val="FFFFFF"/>
                      </a:gs>
                      <a:gs pos="100000">
                        <a:srgbClr val="FFFFFF"/>
                      </a:gs>
                    </a:gsLst>
                    <a:lin ang="5400000" scaled="0"/>
                  </a:gradFill>
                  <a:latin typeface="Segoe UI Light"/>
                </a:rPr>
                <a:t>Pre-wired, internal interconnects between nodes, controllers, and storage</a:t>
              </a:r>
            </a:p>
          </p:txBody>
        </p:sp>
      </p:grpSp>
      <p:grpSp>
        <p:nvGrpSpPr>
          <p:cNvPr id="120" name="Group 119"/>
          <p:cNvGrpSpPr/>
          <p:nvPr/>
        </p:nvGrpSpPr>
        <p:grpSpPr>
          <a:xfrm>
            <a:off x="1419569" y="4868857"/>
            <a:ext cx="4495624" cy="1391587"/>
            <a:chOff x="322408" y="1859974"/>
            <a:chExt cx="3668066" cy="1174867"/>
          </a:xfrm>
        </p:grpSpPr>
        <p:sp>
          <p:nvSpPr>
            <p:cNvPr id="122" name="Rectangle 121"/>
            <p:cNvSpPr/>
            <p:nvPr/>
          </p:nvSpPr>
          <p:spPr bwMode="auto">
            <a:xfrm>
              <a:off x="322408" y="1859974"/>
              <a:ext cx="3668066" cy="1157066"/>
            </a:xfrm>
            <a:prstGeom prst="rect">
              <a:avLst/>
            </a:prstGeom>
            <a:solidFill>
              <a:schemeClr val="accent6">
                <a:alpha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9871" tIns="34967" rIns="69933" bIns="34967" numCol="1" rtlCol="0" anchor="ctr" anchorCtr="0" compatLnSpc="1">
              <a:prstTxWarp prst="textNoShape">
                <a:avLst/>
              </a:prstTxWarp>
            </a:bodyPr>
            <a:lstStyle/>
            <a:p>
              <a:pPr defTabSz="932372">
                <a:lnSpc>
                  <a:spcPct val="70000"/>
                </a:lnSpc>
                <a:spcBef>
                  <a:spcPts val="687"/>
                </a:spcBef>
                <a:buSzPct val="90000"/>
              </a:pPr>
              <a:endParaRPr lang="en-US" sz="1531" dirty="0">
                <a:gradFill>
                  <a:gsLst>
                    <a:gs pos="0">
                      <a:srgbClr val="EFEFEF"/>
                    </a:gs>
                    <a:gs pos="100000">
                      <a:srgbClr val="EFEFEF"/>
                    </a:gs>
                  </a:gsLst>
                  <a:lin ang="5400000" scaled="0"/>
                </a:gradFill>
              </a:endParaRPr>
            </a:p>
          </p:txBody>
        </p:sp>
        <p:sp>
          <p:nvSpPr>
            <p:cNvPr id="123" name="TextBox 122"/>
            <p:cNvSpPr txBox="1"/>
            <p:nvPr/>
          </p:nvSpPr>
          <p:spPr>
            <a:xfrm>
              <a:off x="451464" y="1869316"/>
              <a:ext cx="3521636" cy="1165525"/>
            </a:xfrm>
            <a:prstGeom prst="rect">
              <a:avLst/>
            </a:prstGeom>
            <a:noFill/>
          </p:spPr>
          <p:txBody>
            <a:bodyPr wrap="square" rtlCol="0">
              <a:spAutoFit/>
            </a:bodyPr>
            <a:lstStyle/>
            <a:p>
              <a:pPr defTabSz="932372"/>
              <a:r>
                <a:rPr lang="en-US" sz="1799" b="1" dirty="0">
                  <a:gradFill>
                    <a:gsLst>
                      <a:gs pos="1250">
                        <a:srgbClr val="FFFFFF"/>
                      </a:gs>
                      <a:gs pos="100000">
                        <a:srgbClr val="FFFFFF"/>
                      </a:gs>
                    </a:gsLst>
                    <a:lin ang="5400000" scaled="0"/>
                  </a:gradFill>
                </a:rPr>
                <a:t>Flexibility</a:t>
              </a:r>
            </a:p>
            <a:p>
              <a:pPr marL="218562" indent="-218562" defTabSz="699371">
                <a:buFont typeface="Arial" panose="020B0604020202020204" pitchFamily="34" charset="0"/>
                <a:buChar char="•"/>
              </a:pPr>
              <a:r>
                <a:rPr lang="en-US" sz="1599" b="1" dirty="0">
                  <a:gradFill>
                    <a:gsLst>
                      <a:gs pos="1250">
                        <a:srgbClr val="FFFFFF"/>
                      </a:gs>
                      <a:gs pos="100000">
                        <a:srgbClr val="FFFFFF"/>
                      </a:gs>
                    </a:gsLst>
                    <a:lin ang="5400000" scaled="0"/>
                  </a:gradFill>
                  <a:latin typeface="Segoe UI Light"/>
                </a:rPr>
                <a:t>PCIe slots for flexible LAN options</a:t>
              </a:r>
            </a:p>
            <a:p>
              <a:pPr marL="218562" indent="-218562" defTabSz="699371">
                <a:buFont typeface="Arial" panose="020B0604020202020204" pitchFamily="34" charset="0"/>
                <a:buChar char="•"/>
              </a:pPr>
              <a:r>
                <a:rPr lang="en-US" sz="1599" b="1" dirty="0">
                  <a:gradFill>
                    <a:gsLst>
                      <a:gs pos="1250">
                        <a:srgbClr val="FFFFFF"/>
                      </a:gs>
                      <a:gs pos="100000">
                        <a:srgbClr val="FFFFFF"/>
                      </a:gs>
                    </a:gsLst>
                    <a:lin ang="5400000" scaled="0"/>
                  </a:gradFill>
                  <a:latin typeface="Segoe UI Light"/>
                </a:rPr>
                <a:t>External SAS ports for JBOD expansion</a:t>
              </a:r>
            </a:p>
            <a:p>
              <a:pPr marL="218562" indent="-218562" defTabSz="699371">
                <a:buFont typeface="Arial" panose="020B0604020202020204" pitchFamily="34" charset="0"/>
                <a:buChar char="•"/>
              </a:pPr>
              <a:r>
                <a:rPr lang="en-US" sz="1599" b="1" dirty="0">
                  <a:gradFill>
                    <a:gsLst>
                      <a:gs pos="1250">
                        <a:srgbClr val="FFFFFF"/>
                      </a:gs>
                      <a:gs pos="100000">
                        <a:srgbClr val="FFFFFF"/>
                      </a:gs>
                    </a:gsLst>
                    <a:lin ang="5400000" scaled="0"/>
                  </a:gradFill>
                  <a:latin typeface="Segoe UI Light"/>
                </a:rPr>
                <a:t>Office-level power, cooling, and acoustics </a:t>
              </a:r>
              <a:br>
                <a:rPr lang="en-US" sz="1599" b="1" dirty="0">
                  <a:gradFill>
                    <a:gsLst>
                      <a:gs pos="1250">
                        <a:srgbClr val="FFFFFF"/>
                      </a:gs>
                      <a:gs pos="100000">
                        <a:srgbClr val="FFFFFF"/>
                      </a:gs>
                    </a:gsLst>
                    <a:lin ang="5400000" scaled="0"/>
                  </a:gradFill>
                  <a:latin typeface="Segoe UI Light"/>
                </a:rPr>
              </a:br>
              <a:r>
                <a:rPr lang="en-US" sz="1599" b="1" dirty="0">
                  <a:gradFill>
                    <a:gsLst>
                      <a:gs pos="1250">
                        <a:srgbClr val="FFFFFF"/>
                      </a:gs>
                      <a:gs pos="100000">
                        <a:srgbClr val="FFFFFF"/>
                      </a:gs>
                    </a:gsLst>
                    <a:lin ang="5400000" scaled="0"/>
                  </a:gradFill>
                  <a:latin typeface="Segoe UI Light"/>
                </a:rPr>
                <a:t>to fit under a desk </a:t>
              </a:r>
            </a:p>
          </p:txBody>
        </p:sp>
      </p:grpSp>
      <p:sp>
        <p:nvSpPr>
          <p:cNvPr id="2" name="Title 1"/>
          <p:cNvSpPr>
            <a:spLocks noGrp="1"/>
          </p:cNvSpPr>
          <p:nvPr>
            <p:ph type="title"/>
          </p:nvPr>
        </p:nvSpPr>
        <p:spPr/>
        <p:txBody>
          <a:bodyPr/>
          <a:lstStyle/>
          <a:p>
            <a:r>
              <a:rPr lang="en-US" sz="3998" dirty="0"/>
              <a:t>System Design Considerations for </a:t>
            </a:r>
            <a:r>
              <a:rPr lang="en-US" sz="3998" dirty="0" smtClean="0"/>
              <a:t>CiBs</a:t>
            </a:r>
            <a:endParaRPr lang="en-US" sz="3998" dirty="0"/>
          </a:p>
        </p:txBody>
      </p:sp>
      <p:grpSp>
        <p:nvGrpSpPr>
          <p:cNvPr id="3" name="Group 2"/>
          <p:cNvGrpSpPr/>
          <p:nvPr/>
        </p:nvGrpSpPr>
        <p:grpSpPr>
          <a:xfrm>
            <a:off x="6446745" y="1415239"/>
            <a:ext cx="5255685" cy="4759013"/>
            <a:chOff x="6094411" y="1371199"/>
            <a:chExt cx="5600701" cy="5008811"/>
          </a:xfrm>
        </p:grpSpPr>
        <p:grpSp>
          <p:nvGrpSpPr>
            <p:cNvPr id="190" name="Group 189"/>
            <p:cNvGrpSpPr/>
            <p:nvPr/>
          </p:nvGrpSpPr>
          <p:grpSpPr>
            <a:xfrm>
              <a:off x="6094411" y="1875383"/>
              <a:ext cx="5600701" cy="4504627"/>
              <a:chOff x="4633822" y="1085330"/>
              <a:chExt cx="6156097" cy="5738101"/>
            </a:xfrm>
          </p:grpSpPr>
          <p:sp>
            <p:nvSpPr>
              <p:cNvPr id="191" name="Box: Server enclosure"/>
              <p:cNvSpPr txBox="1">
                <a:spLocks noChangeArrowheads="1"/>
              </p:cNvSpPr>
              <p:nvPr/>
            </p:nvSpPr>
            <p:spPr bwMode="auto">
              <a:xfrm>
                <a:off x="5074919" y="1737360"/>
                <a:ext cx="5394960" cy="3349826"/>
              </a:xfrm>
              <a:prstGeom prst="rect">
                <a:avLst/>
              </a:prstGeom>
              <a:solidFill>
                <a:schemeClr val="accent1">
                  <a:lumMod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69933" tIns="69936" rIns="69933" bIns="34967" numCol="1" rtlCol="0" anchor="t" anchorCtr="0" compatLnSpc="1">
                <a:prstTxWarp prst="textNoShape">
                  <a:avLst/>
                </a:prstTxWarp>
              </a:bodyPr>
              <a:lstStyle>
                <a:defPPr>
                  <a:defRPr lang="en-US"/>
                </a:defPPr>
                <a:lvl1pPr algn="ctr" defTabSz="914099" fontAlgn="base">
                  <a:lnSpc>
                    <a:spcPct val="90000"/>
                  </a:lnSpc>
                  <a:spcBef>
                    <a:spcPct val="0"/>
                  </a:spcBef>
                  <a:spcAft>
                    <a:spcPct val="0"/>
                  </a:spcAft>
                  <a:defRPr sz="2000" spc="-50">
                    <a:gradFill>
                      <a:gsLst>
                        <a:gs pos="0">
                          <a:srgbClr val="EFEFEF"/>
                        </a:gs>
                        <a:gs pos="100000">
                          <a:srgbClr val="EFEFEF"/>
                        </a:gs>
                      </a:gsLst>
                      <a:lin ang="5400000" scaled="0"/>
                    </a:gra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071" b="1" dirty="0">
                    <a:gradFill>
                      <a:gsLst>
                        <a:gs pos="0">
                          <a:srgbClr val="FFFFFF"/>
                        </a:gs>
                        <a:gs pos="100000">
                          <a:srgbClr val="FFFFFF"/>
                        </a:gs>
                      </a:gsLst>
                      <a:lin ang="5400000" scaled="0"/>
                    </a:gradFill>
                  </a:rPr>
                  <a:t>Server Enclosure</a:t>
                </a:r>
              </a:p>
            </p:txBody>
          </p:sp>
          <p:sp>
            <p:nvSpPr>
              <p:cNvPr id="194" name="Text: additional JBODs"/>
              <p:cNvSpPr txBox="1">
                <a:spLocks noChangeArrowheads="1"/>
              </p:cNvSpPr>
              <p:nvPr/>
            </p:nvSpPr>
            <p:spPr bwMode="auto">
              <a:xfrm>
                <a:off x="6583997" y="6494382"/>
                <a:ext cx="2377440" cy="329049"/>
              </a:xfrm>
              <a:prstGeom prst="rect">
                <a:avLst/>
              </a:prstGeom>
              <a:noFill/>
              <a:ln w="9525">
                <a:noFill/>
                <a:miter lim="800000"/>
                <a:headEnd/>
                <a:tailEnd/>
              </a:ln>
            </p:spPr>
            <p:txBody>
              <a:bodyPr wrap="square">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defTabSz="699169">
                  <a:lnSpc>
                    <a:spcPct val="90000"/>
                  </a:lnSpc>
                  <a:defRPr/>
                </a:pPr>
                <a:r>
                  <a:rPr lang="en-US" sz="1071" b="1" spc="-39" dirty="0">
                    <a:gradFill>
                      <a:gsLst>
                        <a:gs pos="0">
                          <a:srgbClr val="FFFFFF"/>
                        </a:gs>
                        <a:gs pos="100000">
                          <a:srgbClr val="FFFFFF"/>
                        </a:gs>
                      </a:gsLst>
                      <a:lin ang="5400000" scaled="0"/>
                    </a:gradFill>
                  </a:rPr>
                  <a:t>Additional JBODs …</a:t>
                </a:r>
              </a:p>
            </p:txBody>
          </p:sp>
          <p:sp>
            <p:nvSpPr>
              <p:cNvPr id="196" name="Label: Disk B ports"/>
              <p:cNvSpPr txBox="1">
                <a:spLocks noChangeArrowheads="1"/>
              </p:cNvSpPr>
              <p:nvPr/>
            </p:nvSpPr>
            <p:spPr bwMode="auto">
              <a:xfrm>
                <a:off x="8196930" y="4241381"/>
                <a:ext cx="457200" cy="140282"/>
              </a:xfrm>
              <a:prstGeom prst="rect">
                <a:avLst/>
              </a:prstGeom>
              <a:noFill/>
              <a:ln w="9525">
                <a:noFill/>
                <a:miter lim="800000"/>
                <a:headEnd/>
                <a:tailEnd/>
              </a:ln>
            </p:spPr>
            <p:txBody>
              <a:bodyPr wrap="square" lIns="0" tIns="0" rIns="0" bIns="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lnSpc>
                    <a:spcPts val="765"/>
                  </a:lnSpc>
                  <a:defRPr/>
                </a:pPr>
                <a:r>
                  <a:rPr lang="en-US" sz="687" b="1" dirty="0">
                    <a:gradFill>
                      <a:gsLst>
                        <a:gs pos="0">
                          <a:srgbClr val="FFFFFF"/>
                        </a:gs>
                        <a:gs pos="100000">
                          <a:srgbClr val="FFFFFF"/>
                        </a:gs>
                      </a:gsLst>
                      <a:lin ang="5400000" scaled="0"/>
                    </a:gradFill>
                  </a:rPr>
                  <a:t>B ports</a:t>
                </a:r>
              </a:p>
            </p:txBody>
          </p:sp>
          <p:sp>
            <p:nvSpPr>
              <p:cNvPr id="197" name="Label: Disk A ports"/>
              <p:cNvSpPr txBox="1">
                <a:spLocks noChangeArrowheads="1"/>
              </p:cNvSpPr>
              <p:nvPr/>
            </p:nvSpPr>
            <p:spPr bwMode="auto">
              <a:xfrm>
                <a:off x="6880756" y="4566736"/>
                <a:ext cx="457200" cy="140282"/>
              </a:xfrm>
              <a:prstGeom prst="rect">
                <a:avLst/>
              </a:prstGeom>
              <a:noFill/>
              <a:ln w="9525">
                <a:noFill/>
                <a:miter lim="800000"/>
                <a:headEnd/>
                <a:tailEnd/>
              </a:ln>
            </p:spPr>
            <p:txBody>
              <a:bodyPr wrap="square" lIns="0" tIns="0" rIns="0" bIns="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lnSpc>
                    <a:spcPts val="765"/>
                  </a:lnSpc>
                  <a:defRPr/>
                </a:pPr>
                <a:r>
                  <a:rPr lang="en-US" sz="687" b="1" dirty="0">
                    <a:gradFill>
                      <a:gsLst>
                        <a:gs pos="0">
                          <a:srgbClr val="FFFFFF"/>
                        </a:gs>
                        <a:gs pos="100000">
                          <a:srgbClr val="FFFFFF"/>
                        </a:gs>
                      </a:gsLst>
                      <a:lin ang="5400000" scaled="0"/>
                    </a:gradFill>
                  </a:rPr>
                  <a:t>A ports</a:t>
                </a:r>
              </a:p>
            </p:txBody>
          </p:sp>
          <p:sp>
            <p:nvSpPr>
              <p:cNvPr id="199" name="Text Box: Server B"/>
              <p:cNvSpPr txBox="1">
                <a:spLocks noChangeArrowheads="1"/>
              </p:cNvSpPr>
              <p:nvPr/>
            </p:nvSpPr>
            <p:spPr bwMode="auto">
              <a:xfrm flipH="1">
                <a:off x="8686800" y="2106640"/>
                <a:ext cx="1645920" cy="2743200"/>
              </a:xfrm>
              <a:prstGeom prst="rect">
                <a:avLst/>
              </a:prstGeom>
              <a:solidFill>
                <a:schemeClr val="accent1">
                  <a:lumMod val="75000"/>
                </a:schemeClr>
              </a:solidFill>
              <a:ln>
                <a:solidFill>
                  <a:srgbClr val="FFFFFF"/>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69933" tIns="34967" rIns="69933" bIns="34967" numCol="1" rtlCol="0" anchor="t" anchorCtr="0" compatLnSpc="1">
                <a:prstTxWarp prst="textNoShape">
                  <a:avLst/>
                </a:prstTxWarp>
              </a:bodyPr>
              <a:lstStyle>
                <a:defPPr>
                  <a:defRPr lang="en-US"/>
                </a:defPPr>
                <a:lvl1pPr algn="ctr" defTabSz="914099" fontAlgn="base">
                  <a:lnSpc>
                    <a:spcPct val="90000"/>
                  </a:lnSpc>
                  <a:spcBef>
                    <a:spcPct val="0"/>
                  </a:spcBef>
                  <a:spcAft>
                    <a:spcPct val="0"/>
                  </a:spcAft>
                  <a:defRPr sz="1600" b="1" spc="-50">
                    <a:gradFill>
                      <a:gsLst>
                        <a:gs pos="0">
                          <a:srgbClr val="FFFFFF"/>
                        </a:gs>
                        <a:gs pos="100000">
                          <a:srgbClr val="FFFFFF"/>
                        </a:gs>
                      </a:gsLst>
                      <a:lin ang="5400000" scaled="0"/>
                    </a:gra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071" dirty="0"/>
                  <a:t>Server B</a:t>
                </a:r>
              </a:p>
            </p:txBody>
          </p:sp>
          <p:sp>
            <p:nvSpPr>
              <p:cNvPr id="200" name="Text Box: Server A"/>
              <p:cNvSpPr txBox="1">
                <a:spLocks noChangeArrowheads="1"/>
              </p:cNvSpPr>
              <p:nvPr/>
            </p:nvSpPr>
            <p:spPr bwMode="auto">
              <a:xfrm>
                <a:off x="5212080" y="2106640"/>
                <a:ext cx="1645920" cy="2743200"/>
              </a:xfrm>
              <a:prstGeom prst="rect">
                <a:avLst/>
              </a:prstGeom>
              <a:solidFill>
                <a:schemeClr val="accent1">
                  <a:lumMod val="75000"/>
                </a:schemeClr>
              </a:solidFill>
              <a:ln>
                <a:solidFill>
                  <a:srgbClr val="FFFFFF"/>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69933" tIns="34967" rIns="69933" bIns="34967" numCol="1" rtlCol="0" anchor="t" anchorCtr="0" compatLnSpc="1">
                <a:prstTxWarp prst="textNoShape">
                  <a:avLst/>
                </a:prstTxWarp>
              </a:bodyPr>
              <a:lstStyle>
                <a:defPPr>
                  <a:defRPr lang="en-US"/>
                </a:defPPr>
                <a:lvl1pPr algn="ctr" defTabSz="914099" fontAlgn="base">
                  <a:lnSpc>
                    <a:spcPct val="90000"/>
                  </a:lnSpc>
                  <a:spcBef>
                    <a:spcPct val="0"/>
                  </a:spcBef>
                  <a:spcAft>
                    <a:spcPct val="0"/>
                  </a:spcAft>
                  <a:defRPr sz="1600" b="1" spc="-50">
                    <a:gradFill>
                      <a:gsLst>
                        <a:gs pos="0">
                          <a:srgbClr val="FFFFFF"/>
                        </a:gs>
                        <a:gs pos="100000">
                          <a:srgbClr val="FFFFFF"/>
                        </a:gs>
                      </a:gsLst>
                      <a:lin ang="5400000" scaled="0"/>
                    </a:gra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071" dirty="0"/>
                  <a:t>Server A</a:t>
                </a:r>
              </a:p>
            </p:txBody>
          </p:sp>
          <p:cxnSp>
            <p:nvCxnSpPr>
              <p:cNvPr id="202" name="Straight Connector 201"/>
              <p:cNvCxnSpPr>
                <a:stCxn id="258" idx="3"/>
              </p:cNvCxnSpPr>
              <p:nvPr/>
            </p:nvCxnSpPr>
            <p:spPr>
              <a:xfrm>
                <a:off x="8143130" y="4617120"/>
                <a:ext cx="2119" cy="201168"/>
              </a:xfrm>
              <a:prstGeom prst="line">
                <a:avLst/>
              </a:prstGeom>
              <a:noFill/>
              <a:ln w="50800" algn="ctr">
                <a:solidFill>
                  <a:schemeClr val="accent2"/>
                </a:solidFill>
                <a:round/>
                <a:headEnd/>
                <a:tailEnd/>
              </a:ln>
            </p:spPr>
          </p:cxnSp>
          <p:cxnSp>
            <p:nvCxnSpPr>
              <p:cNvPr id="203" name="Straight Connector 202"/>
              <p:cNvCxnSpPr>
                <a:stCxn id="260" idx="3"/>
              </p:cNvCxnSpPr>
              <p:nvPr/>
            </p:nvCxnSpPr>
            <p:spPr>
              <a:xfrm flipH="1">
                <a:off x="7650677" y="4617120"/>
                <a:ext cx="1" cy="201168"/>
              </a:xfrm>
              <a:prstGeom prst="line">
                <a:avLst/>
              </a:prstGeom>
              <a:noFill/>
              <a:ln w="50800" algn="ctr">
                <a:solidFill>
                  <a:schemeClr val="accent2"/>
                </a:solidFill>
                <a:round/>
                <a:headEnd/>
                <a:tailEnd/>
              </a:ln>
            </p:spPr>
          </p:cxnSp>
          <p:sp>
            <p:nvSpPr>
              <p:cNvPr id="204" name="Text: PCIe to controller A"/>
              <p:cNvSpPr txBox="1">
                <a:spLocks noChangeArrowheads="1"/>
              </p:cNvSpPr>
              <p:nvPr/>
            </p:nvSpPr>
            <p:spPr bwMode="auto">
              <a:xfrm>
                <a:off x="5216552" y="2906537"/>
                <a:ext cx="698568" cy="169215"/>
              </a:xfrm>
              <a:prstGeom prst="rect">
                <a:avLst/>
              </a:prstGeom>
              <a:noFill/>
              <a:ln w="9525">
                <a:noFill/>
                <a:miter lim="800000"/>
                <a:headEnd/>
                <a:tailEnd/>
              </a:ln>
            </p:spPr>
            <p:txBody>
              <a:bodyPr wrap="square" lIns="13987" tIns="0" rIns="13987" bIns="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defRPr/>
                </a:pPr>
                <a:r>
                  <a:rPr lang="en-US" sz="804" dirty="0">
                    <a:gradFill>
                      <a:gsLst>
                        <a:gs pos="0">
                          <a:srgbClr val="FFFFFF"/>
                        </a:gs>
                        <a:gs pos="100000">
                          <a:srgbClr val="FFFFFF"/>
                        </a:gs>
                      </a:gsLst>
                      <a:lin ang="5400000" scaled="0"/>
                    </a:gradFill>
                  </a:rPr>
                  <a:t>x8 PCIe</a:t>
                </a:r>
              </a:p>
            </p:txBody>
          </p:sp>
          <p:cxnSp>
            <p:nvCxnSpPr>
              <p:cNvPr id="205" name="Connector: to Expander A"/>
              <p:cNvCxnSpPr>
                <a:cxnSpLocks noChangeShapeType="1"/>
                <a:stCxn id="245" idx="2"/>
              </p:cNvCxnSpPr>
              <p:nvPr/>
            </p:nvCxnSpPr>
            <p:spPr bwMode="auto">
              <a:xfrm>
                <a:off x="5852161" y="3706840"/>
                <a:ext cx="0" cy="591183"/>
              </a:xfrm>
              <a:prstGeom prst="line">
                <a:avLst/>
              </a:prstGeom>
              <a:noFill/>
              <a:ln w="50800" algn="ctr">
                <a:solidFill>
                  <a:schemeClr val="accent2"/>
                </a:solidFill>
                <a:round/>
                <a:headEnd/>
                <a:tailEnd/>
              </a:ln>
            </p:spPr>
          </p:cxnSp>
          <p:sp>
            <p:nvSpPr>
              <p:cNvPr id="206" name="Text: SAS to Expander A"/>
              <p:cNvSpPr txBox="1">
                <a:spLocks noChangeArrowheads="1"/>
              </p:cNvSpPr>
              <p:nvPr/>
            </p:nvSpPr>
            <p:spPr bwMode="auto">
              <a:xfrm>
                <a:off x="5199716" y="3763109"/>
                <a:ext cx="716151" cy="169215"/>
              </a:xfrm>
              <a:prstGeom prst="rect">
                <a:avLst/>
              </a:prstGeom>
              <a:noFill/>
              <a:ln w="9525">
                <a:noFill/>
                <a:miter lim="800000"/>
                <a:headEnd/>
                <a:tailEnd/>
              </a:ln>
            </p:spPr>
            <p:txBody>
              <a:bodyPr wrap="square" lIns="13987" tIns="0" rIns="13987" bIns="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defRPr/>
                </a:pPr>
                <a:r>
                  <a:rPr lang="en-US" sz="804" dirty="0">
                    <a:gradFill>
                      <a:gsLst>
                        <a:gs pos="0">
                          <a:srgbClr val="FFFFFF"/>
                        </a:gs>
                        <a:gs pos="100000">
                          <a:srgbClr val="FFFFFF"/>
                        </a:gs>
                      </a:gsLst>
                      <a:lin ang="5400000" scaled="0"/>
                    </a:gradFill>
                  </a:rPr>
                  <a:t>x4 SAS</a:t>
                </a:r>
              </a:p>
            </p:txBody>
          </p:sp>
          <p:cxnSp>
            <p:nvCxnSpPr>
              <p:cNvPr id="207" name="Straight Connector 206"/>
              <p:cNvCxnSpPr>
                <a:stCxn id="242" idx="2"/>
                <a:endCxn id="245" idx="0"/>
              </p:cNvCxnSpPr>
              <p:nvPr/>
            </p:nvCxnSpPr>
            <p:spPr>
              <a:xfrm>
                <a:off x="5852161" y="2883880"/>
                <a:ext cx="0" cy="365760"/>
              </a:xfrm>
              <a:prstGeom prst="line">
                <a:avLst/>
              </a:prstGeom>
              <a:solidFill>
                <a:srgbClr val="CC99FF"/>
              </a:solidFill>
              <a:ln w="50800" cap="flat" cmpd="sng" algn="ctr">
                <a:solidFill>
                  <a:srgbClr val="00B0F0"/>
                </a:solidFill>
                <a:prstDash val="solid"/>
                <a:round/>
                <a:headEnd type="none" w="med" len="med"/>
                <a:tailEnd type="none" w="med" len="med"/>
              </a:ln>
              <a:effectLst/>
            </p:spPr>
          </p:cxnSp>
          <p:sp>
            <p:nvSpPr>
              <p:cNvPr id="208" name="Box: JBOD enclosure"/>
              <p:cNvSpPr txBox="1">
                <a:spLocks noChangeArrowheads="1"/>
              </p:cNvSpPr>
              <p:nvPr/>
            </p:nvSpPr>
            <p:spPr bwMode="auto">
              <a:xfrm>
                <a:off x="5486399" y="5212080"/>
                <a:ext cx="4572000" cy="1097280"/>
              </a:xfrm>
              <a:prstGeom prst="rect">
                <a:avLst/>
              </a:prstGeom>
              <a:solidFill>
                <a:schemeClr val="accent1">
                  <a:lumMod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69933" tIns="34967" rIns="69933" bIns="34967" numCol="1" rtlCol="0" anchor="t" anchorCtr="0" compatLnSpc="1">
                <a:prstTxWarp prst="textNoShape">
                  <a:avLst/>
                </a:prstTxWarp>
              </a:bodyPr>
              <a:lstStyle>
                <a:defPPr>
                  <a:defRPr lang="en-US"/>
                </a:defPPr>
                <a:lvl1pPr algn="ctr" defTabSz="914099" fontAlgn="base">
                  <a:lnSpc>
                    <a:spcPct val="90000"/>
                  </a:lnSpc>
                  <a:spcBef>
                    <a:spcPct val="0"/>
                  </a:spcBef>
                  <a:spcAft>
                    <a:spcPct val="0"/>
                  </a:spcAft>
                  <a:defRPr sz="1600" b="1" spc="-50">
                    <a:gradFill>
                      <a:gsLst>
                        <a:gs pos="0">
                          <a:srgbClr val="FFFFFF"/>
                        </a:gs>
                        <a:gs pos="100000">
                          <a:srgbClr val="FFFFFF"/>
                        </a:gs>
                      </a:gsLst>
                      <a:lin ang="5400000" scaled="0"/>
                    </a:gra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071" dirty="0"/>
                  <a:t>  External JBOD</a:t>
                </a:r>
              </a:p>
            </p:txBody>
          </p:sp>
          <p:cxnSp>
            <p:nvCxnSpPr>
              <p:cNvPr id="209" name="Connector: to Expander B"/>
              <p:cNvCxnSpPr>
                <a:cxnSpLocks noChangeShapeType="1"/>
                <a:stCxn id="254" idx="2"/>
              </p:cNvCxnSpPr>
              <p:nvPr/>
            </p:nvCxnSpPr>
            <p:spPr bwMode="auto">
              <a:xfrm>
                <a:off x="9692640" y="3889720"/>
                <a:ext cx="0" cy="457283"/>
              </a:xfrm>
              <a:prstGeom prst="line">
                <a:avLst/>
              </a:prstGeom>
              <a:noFill/>
              <a:ln w="50800" algn="ctr">
                <a:solidFill>
                  <a:schemeClr val="accent2"/>
                </a:solidFill>
                <a:round/>
                <a:headEnd/>
                <a:tailEnd/>
              </a:ln>
            </p:spPr>
          </p:cxnSp>
          <p:cxnSp>
            <p:nvCxnSpPr>
              <p:cNvPr id="210" name="Shape 124"/>
              <p:cNvCxnSpPr>
                <a:cxnSpLocks noChangeShapeType="1"/>
                <a:endCxn id="258" idx="1"/>
              </p:cNvCxnSpPr>
              <p:nvPr/>
            </p:nvCxnSpPr>
            <p:spPr bwMode="auto">
              <a:xfrm flipV="1">
                <a:off x="6766560" y="4347245"/>
                <a:ext cx="1376570" cy="109728"/>
              </a:xfrm>
              <a:prstGeom prst="bentConnector4">
                <a:avLst>
                  <a:gd name="adj1" fmla="val 24109"/>
                  <a:gd name="adj2" fmla="val 266520"/>
                </a:avLst>
              </a:prstGeom>
              <a:noFill/>
              <a:ln w="50800" algn="ctr">
                <a:solidFill>
                  <a:schemeClr val="accent2"/>
                </a:solidFill>
                <a:round/>
                <a:headEnd/>
                <a:tailEnd/>
              </a:ln>
            </p:spPr>
          </p:cxnSp>
          <p:cxnSp>
            <p:nvCxnSpPr>
              <p:cNvPr id="211" name="Shape 124"/>
              <p:cNvCxnSpPr>
                <a:cxnSpLocks noChangeShapeType="1"/>
              </p:cNvCxnSpPr>
              <p:nvPr/>
            </p:nvCxnSpPr>
            <p:spPr bwMode="auto">
              <a:xfrm flipH="1">
                <a:off x="7395218" y="4499645"/>
                <a:ext cx="1376570" cy="109728"/>
              </a:xfrm>
              <a:prstGeom prst="bentConnector4">
                <a:avLst>
                  <a:gd name="adj1" fmla="val 24109"/>
                  <a:gd name="adj2" fmla="val 266520"/>
                </a:avLst>
              </a:prstGeom>
              <a:noFill/>
              <a:ln w="50800" algn="ctr">
                <a:solidFill>
                  <a:schemeClr val="accent2"/>
                </a:solidFill>
                <a:round/>
                <a:headEnd/>
                <a:tailEnd/>
              </a:ln>
            </p:spPr>
          </p:cxnSp>
          <p:sp>
            <p:nvSpPr>
              <p:cNvPr id="212" name="Label: PCIe to controller B"/>
              <p:cNvSpPr txBox="1">
                <a:spLocks noChangeArrowheads="1"/>
              </p:cNvSpPr>
              <p:nvPr/>
            </p:nvSpPr>
            <p:spPr bwMode="auto">
              <a:xfrm flipH="1">
                <a:off x="9691391" y="2928068"/>
                <a:ext cx="641326" cy="169215"/>
              </a:xfrm>
              <a:prstGeom prst="rect">
                <a:avLst/>
              </a:prstGeom>
              <a:noFill/>
              <a:ln w="9525">
                <a:noFill/>
                <a:miter lim="800000"/>
                <a:headEnd/>
                <a:tailEnd/>
              </a:ln>
            </p:spPr>
            <p:txBody>
              <a:bodyPr wrap="square" lIns="13987" tIns="0" rIns="13987" bIns="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defRPr/>
                </a:pPr>
                <a:r>
                  <a:rPr lang="en-US" sz="804" dirty="0">
                    <a:gradFill>
                      <a:gsLst>
                        <a:gs pos="0">
                          <a:srgbClr val="FFFFFF"/>
                        </a:gs>
                        <a:gs pos="100000">
                          <a:srgbClr val="FFFFFF"/>
                        </a:gs>
                      </a:gsLst>
                      <a:lin ang="5400000" scaled="0"/>
                    </a:gradFill>
                  </a:rPr>
                  <a:t>x8 PCIe</a:t>
                </a:r>
              </a:p>
            </p:txBody>
          </p:sp>
          <p:sp>
            <p:nvSpPr>
              <p:cNvPr id="213" name="Label: SAS to Expander B"/>
              <p:cNvSpPr txBox="1">
                <a:spLocks noChangeArrowheads="1"/>
              </p:cNvSpPr>
              <p:nvPr/>
            </p:nvSpPr>
            <p:spPr bwMode="auto">
              <a:xfrm flipH="1">
                <a:off x="9791571" y="3929341"/>
                <a:ext cx="541147" cy="160974"/>
              </a:xfrm>
              <a:prstGeom prst="rect">
                <a:avLst/>
              </a:prstGeom>
              <a:noFill/>
              <a:ln w="9525">
                <a:noFill/>
                <a:miter lim="800000"/>
                <a:headEnd/>
                <a:tailEnd/>
              </a:ln>
            </p:spPr>
            <p:txBody>
              <a:bodyPr wrap="square" lIns="13987" tIns="0" rIns="13987" bIns="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defRPr/>
                </a:pPr>
                <a:r>
                  <a:rPr lang="en-US" sz="765" dirty="0">
                    <a:gradFill>
                      <a:gsLst>
                        <a:gs pos="0">
                          <a:srgbClr val="FFFFFF"/>
                        </a:gs>
                        <a:gs pos="100000">
                          <a:srgbClr val="FFFFFF"/>
                        </a:gs>
                      </a:gsLst>
                      <a:lin ang="5400000" scaled="0"/>
                    </a:gradFill>
                  </a:rPr>
                  <a:t>x4 SAS</a:t>
                </a:r>
              </a:p>
            </p:txBody>
          </p:sp>
          <p:cxnSp>
            <p:nvCxnSpPr>
              <p:cNvPr id="214" name="Connector: to controller B"/>
              <p:cNvCxnSpPr>
                <a:stCxn id="251" idx="2"/>
                <a:endCxn id="254" idx="0"/>
              </p:cNvCxnSpPr>
              <p:nvPr/>
            </p:nvCxnSpPr>
            <p:spPr>
              <a:xfrm>
                <a:off x="9692640" y="2883880"/>
                <a:ext cx="0" cy="548640"/>
              </a:xfrm>
              <a:prstGeom prst="line">
                <a:avLst/>
              </a:prstGeom>
              <a:solidFill>
                <a:srgbClr val="CC99FF"/>
              </a:solidFill>
              <a:ln w="50800" cap="flat" cmpd="sng" algn="ctr">
                <a:solidFill>
                  <a:srgbClr val="00B0F0"/>
                </a:solidFill>
                <a:prstDash val="solid"/>
                <a:round/>
                <a:headEnd type="none" w="med" len="med"/>
                <a:tailEnd type="none" w="med" len="med"/>
              </a:ln>
              <a:effectLst/>
            </p:spPr>
          </p:cxnSp>
          <p:cxnSp>
            <p:nvCxnSpPr>
              <p:cNvPr id="215" name="Connector: Ethernet interconnect"/>
              <p:cNvCxnSpPr>
                <a:stCxn id="242" idx="3"/>
                <a:endCxn id="251" idx="3"/>
              </p:cNvCxnSpPr>
              <p:nvPr/>
            </p:nvCxnSpPr>
            <p:spPr>
              <a:xfrm>
                <a:off x="6400800" y="2655280"/>
                <a:ext cx="2743200" cy="0"/>
              </a:xfrm>
              <a:prstGeom prst="line">
                <a:avLst/>
              </a:prstGeom>
              <a:solidFill>
                <a:srgbClr val="CC99FF"/>
              </a:solidFill>
              <a:ln w="50800" cap="flat" cmpd="sng" algn="ctr">
                <a:solidFill>
                  <a:schemeClr val="accent6"/>
                </a:solidFill>
                <a:prstDash val="solid"/>
                <a:round/>
                <a:headEnd type="none" w="med" len="med"/>
                <a:tailEnd type="none" w="med" len="med"/>
              </a:ln>
              <a:effectLst/>
            </p:spPr>
          </p:cxnSp>
          <p:cxnSp>
            <p:nvCxnSpPr>
              <p:cNvPr id="216" name="Elbow Connector 215"/>
              <p:cNvCxnSpPr>
                <a:endCxn id="254" idx="3"/>
              </p:cNvCxnSpPr>
              <p:nvPr/>
            </p:nvCxnSpPr>
            <p:spPr>
              <a:xfrm rot="5400000" flipH="1" flipV="1">
                <a:off x="7589520" y="2746720"/>
                <a:ext cx="640080" cy="2468880"/>
              </a:xfrm>
              <a:prstGeom prst="bentConnector2">
                <a:avLst/>
              </a:prstGeom>
              <a:noFill/>
              <a:ln w="50800" algn="ctr">
                <a:solidFill>
                  <a:schemeClr val="accent2"/>
                </a:solidFill>
                <a:round/>
                <a:headEnd/>
                <a:tailEnd/>
              </a:ln>
            </p:spPr>
          </p:cxnSp>
          <p:cxnSp>
            <p:nvCxnSpPr>
              <p:cNvPr id="217" name="Elbow Connector 216"/>
              <p:cNvCxnSpPr/>
              <p:nvPr/>
            </p:nvCxnSpPr>
            <p:spPr>
              <a:xfrm rot="16200000" flipV="1">
                <a:off x="7223760" y="2634757"/>
                <a:ext cx="822960" cy="2468880"/>
              </a:xfrm>
              <a:prstGeom prst="bentConnector2">
                <a:avLst/>
              </a:prstGeom>
              <a:noFill/>
              <a:ln w="50800" algn="ctr">
                <a:solidFill>
                  <a:schemeClr val="accent2"/>
                </a:solidFill>
                <a:round/>
                <a:headEnd/>
                <a:tailEnd/>
              </a:ln>
            </p:spPr>
          </p:cxnSp>
          <p:cxnSp>
            <p:nvCxnSpPr>
              <p:cNvPr id="218" name="Straight Connector 217"/>
              <p:cNvCxnSpPr/>
              <p:nvPr/>
            </p:nvCxnSpPr>
            <p:spPr>
              <a:xfrm flipV="1">
                <a:off x="7644171" y="4146172"/>
                <a:ext cx="0" cy="201168"/>
              </a:xfrm>
              <a:prstGeom prst="line">
                <a:avLst/>
              </a:prstGeom>
              <a:noFill/>
              <a:ln w="50800" algn="ctr">
                <a:solidFill>
                  <a:schemeClr val="accent2"/>
                </a:solidFill>
                <a:round/>
                <a:headEnd/>
                <a:tailEnd/>
              </a:ln>
            </p:spPr>
          </p:cxnSp>
          <p:cxnSp>
            <p:nvCxnSpPr>
              <p:cNvPr id="219" name="Straight Connector 218"/>
              <p:cNvCxnSpPr/>
              <p:nvPr/>
            </p:nvCxnSpPr>
            <p:spPr>
              <a:xfrm flipV="1">
                <a:off x="7395218" y="4146172"/>
                <a:ext cx="0" cy="201168"/>
              </a:xfrm>
              <a:prstGeom prst="line">
                <a:avLst/>
              </a:prstGeom>
              <a:noFill/>
              <a:ln w="50800" algn="ctr">
                <a:solidFill>
                  <a:schemeClr val="accent2"/>
                </a:solidFill>
                <a:round/>
                <a:headEnd/>
                <a:tailEnd/>
              </a:ln>
            </p:spPr>
          </p:cxnSp>
          <p:cxnSp>
            <p:nvCxnSpPr>
              <p:cNvPr id="220" name="Connector: to NIC B"/>
              <p:cNvCxnSpPr>
                <a:stCxn id="231" idx="2"/>
              </p:cNvCxnSpPr>
              <p:nvPr/>
            </p:nvCxnSpPr>
            <p:spPr>
              <a:xfrm>
                <a:off x="9966959" y="1610748"/>
                <a:ext cx="0" cy="815932"/>
              </a:xfrm>
              <a:prstGeom prst="line">
                <a:avLst/>
              </a:prstGeom>
              <a:solidFill>
                <a:srgbClr val="CC99FF"/>
              </a:solidFill>
              <a:ln w="50800" cap="flat" cmpd="sng" algn="ctr">
                <a:solidFill>
                  <a:srgbClr val="00B0F0"/>
                </a:solidFill>
                <a:prstDash val="solid"/>
                <a:round/>
                <a:headEnd type="none" w="med" len="med"/>
                <a:tailEnd type="none" w="med" len="med"/>
              </a:ln>
              <a:effectLst/>
            </p:spPr>
          </p:cxnSp>
          <p:cxnSp>
            <p:nvCxnSpPr>
              <p:cNvPr id="221" name="Connector: to NIC A"/>
              <p:cNvCxnSpPr>
                <a:stCxn id="232" idx="2"/>
              </p:cNvCxnSpPr>
              <p:nvPr/>
            </p:nvCxnSpPr>
            <p:spPr>
              <a:xfrm>
                <a:off x="5577840" y="1610748"/>
                <a:ext cx="0" cy="807282"/>
              </a:xfrm>
              <a:prstGeom prst="line">
                <a:avLst/>
              </a:prstGeom>
              <a:solidFill>
                <a:srgbClr val="CC99FF"/>
              </a:solidFill>
              <a:ln w="50800" cap="flat" cmpd="sng" algn="ctr">
                <a:solidFill>
                  <a:srgbClr val="00B0F0"/>
                </a:solidFill>
                <a:prstDash val="solid"/>
                <a:round/>
                <a:headEnd type="none" w="med" len="med"/>
                <a:tailEnd type="none" w="med" len="med"/>
              </a:ln>
              <a:effectLst/>
            </p:spPr>
          </p:cxnSp>
          <p:cxnSp>
            <p:nvCxnSpPr>
              <p:cNvPr id="223" name="Connector: ext JBOD A"/>
              <p:cNvCxnSpPr>
                <a:cxnSpLocks noChangeShapeType="1"/>
                <a:stCxn id="248" idx="2"/>
                <a:endCxn id="282" idx="0"/>
              </p:cNvCxnSpPr>
              <p:nvPr/>
            </p:nvCxnSpPr>
            <p:spPr bwMode="auto">
              <a:xfrm rot="16200000" flipH="1">
                <a:off x="5769371" y="5161229"/>
                <a:ext cx="897416" cy="316"/>
              </a:xfrm>
              <a:prstGeom prst="bentConnector3">
                <a:avLst>
                  <a:gd name="adj1" fmla="val 50000"/>
                </a:avLst>
              </a:prstGeom>
              <a:noFill/>
              <a:ln w="50800" algn="ctr">
                <a:solidFill>
                  <a:schemeClr val="accent2"/>
                </a:solidFill>
                <a:round/>
                <a:headEnd/>
                <a:tailEnd/>
              </a:ln>
            </p:spPr>
          </p:cxnSp>
          <p:cxnSp>
            <p:nvCxnSpPr>
              <p:cNvPr id="225" name="Connector: add'l JBOD B"/>
              <p:cNvCxnSpPr>
                <a:cxnSpLocks noChangeShapeType="1"/>
                <a:stCxn id="279" idx="2"/>
              </p:cNvCxnSpPr>
              <p:nvPr/>
            </p:nvCxnSpPr>
            <p:spPr bwMode="auto">
              <a:xfrm>
                <a:off x="9327197" y="6067296"/>
                <a:ext cx="0" cy="457200"/>
              </a:xfrm>
              <a:prstGeom prst="line">
                <a:avLst/>
              </a:prstGeom>
              <a:noFill/>
              <a:ln w="50800" algn="ctr">
                <a:solidFill>
                  <a:schemeClr val="accent2"/>
                </a:solidFill>
                <a:round/>
                <a:headEnd/>
                <a:tailEnd/>
              </a:ln>
            </p:spPr>
          </p:cxnSp>
          <p:cxnSp>
            <p:nvCxnSpPr>
              <p:cNvPr id="226" name="Connector: ext JBOD B"/>
              <p:cNvCxnSpPr>
                <a:cxnSpLocks noChangeShapeType="1"/>
                <a:stCxn id="257" idx="2"/>
                <a:endCxn id="279" idx="0"/>
              </p:cNvCxnSpPr>
              <p:nvPr/>
            </p:nvCxnSpPr>
            <p:spPr bwMode="auto">
              <a:xfrm rot="16200000" flipH="1">
                <a:off x="8878329" y="5161229"/>
                <a:ext cx="897416" cy="316"/>
              </a:xfrm>
              <a:prstGeom prst="bentConnector3">
                <a:avLst>
                  <a:gd name="adj1" fmla="val 50000"/>
                </a:avLst>
              </a:prstGeom>
              <a:noFill/>
              <a:ln w="50800" algn="ctr">
                <a:solidFill>
                  <a:schemeClr val="accent2"/>
                </a:solidFill>
                <a:round/>
                <a:headEnd/>
                <a:tailEnd/>
              </a:ln>
            </p:spPr>
          </p:cxnSp>
          <p:cxnSp>
            <p:nvCxnSpPr>
              <p:cNvPr id="227" name="Connector: add'l JBOD A"/>
              <p:cNvCxnSpPr>
                <a:cxnSpLocks noChangeShapeType="1"/>
                <a:stCxn id="282" idx="2"/>
              </p:cNvCxnSpPr>
              <p:nvPr/>
            </p:nvCxnSpPr>
            <p:spPr bwMode="auto">
              <a:xfrm>
                <a:off x="6218237" y="6067296"/>
                <a:ext cx="0" cy="457200"/>
              </a:xfrm>
              <a:prstGeom prst="line">
                <a:avLst/>
              </a:prstGeom>
              <a:noFill/>
              <a:ln w="50800" algn="ctr">
                <a:solidFill>
                  <a:schemeClr val="accent2"/>
                </a:solidFill>
                <a:round/>
                <a:headEnd/>
                <a:tailEnd/>
              </a:ln>
            </p:spPr>
          </p:cxnSp>
          <p:sp>
            <p:nvSpPr>
              <p:cNvPr id="228" name="Network choices A"/>
              <p:cNvSpPr txBox="1">
                <a:spLocks noChangeArrowheads="1"/>
              </p:cNvSpPr>
              <p:nvPr/>
            </p:nvSpPr>
            <p:spPr bwMode="auto">
              <a:xfrm>
                <a:off x="4633822" y="1085330"/>
                <a:ext cx="1888036" cy="176930"/>
              </a:xfrm>
              <a:prstGeom prst="rect">
                <a:avLst/>
              </a:prstGeom>
              <a:noFill/>
              <a:ln w="9525">
                <a:noFill/>
                <a:miter lim="800000"/>
                <a:headEnd/>
                <a:tailEnd/>
              </a:ln>
            </p:spPr>
            <p:txBody>
              <a:bodyPr wrap="square" lIns="13987" tIns="0" rIns="13987" bIns="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defRPr/>
                </a:pPr>
                <a:r>
                  <a:rPr lang="en-US" sz="841" dirty="0">
                    <a:solidFill>
                      <a:srgbClr val="FFFFFF"/>
                    </a:solidFill>
                  </a:rPr>
                  <a:t>1/10G E or  Infiniband</a:t>
                </a:r>
              </a:p>
            </p:txBody>
          </p:sp>
          <p:sp>
            <p:nvSpPr>
              <p:cNvPr id="229" name="Network choices B"/>
              <p:cNvSpPr txBox="1">
                <a:spLocks noChangeArrowheads="1"/>
              </p:cNvSpPr>
              <p:nvPr/>
            </p:nvSpPr>
            <p:spPr bwMode="auto">
              <a:xfrm>
                <a:off x="9143998" y="1086327"/>
                <a:ext cx="1645921" cy="176930"/>
              </a:xfrm>
              <a:prstGeom prst="rect">
                <a:avLst/>
              </a:prstGeom>
              <a:noFill/>
              <a:ln w="9525">
                <a:noFill/>
                <a:miter lim="800000"/>
                <a:headEnd/>
                <a:tailEnd/>
              </a:ln>
            </p:spPr>
            <p:txBody>
              <a:bodyPr wrap="square" lIns="13987" tIns="0" rIns="13987" bIns="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defRPr/>
                </a:pPr>
                <a:r>
                  <a:rPr lang="en-US" sz="841" dirty="0">
                    <a:solidFill>
                      <a:srgbClr val="FFFFFF"/>
                    </a:solidFill>
                  </a:rPr>
                  <a:t>1/10G E or  Infiniband</a:t>
                </a:r>
              </a:p>
            </p:txBody>
          </p:sp>
          <p:grpSp>
            <p:nvGrpSpPr>
              <p:cNvPr id="230" name="JBOD components"/>
              <p:cNvGrpSpPr/>
              <p:nvPr/>
            </p:nvGrpSpPr>
            <p:grpSpPr>
              <a:xfrm>
                <a:off x="5669597" y="5500788"/>
                <a:ext cx="4206240" cy="672116"/>
                <a:chOff x="5716665" y="5775533"/>
                <a:chExt cx="4206240" cy="672116"/>
              </a:xfrm>
            </p:grpSpPr>
            <p:sp>
              <p:nvSpPr>
                <p:cNvPr id="262" name="TextBox 157"/>
                <p:cNvSpPr txBox="1">
                  <a:spLocks noChangeArrowheads="1"/>
                </p:cNvSpPr>
                <p:nvPr/>
              </p:nvSpPr>
              <p:spPr bwMode="auto">
                <a:xfrm>
                  <a:off x="8076664" y="5861082"/>
                  <a:ext cx="875802" cy="140282"/>
                </a:xfrm>
                <a:prstGeom prst="rect">
                  <a:avLst/>
                </a:prstGeom>
                <a:noFill/>
                <a:ln w="9525">
                  <a:noFill/>
                  <a:miter lim="800000"/>
                  <a:headEnd/>
                  <a:tailEnd/>
                </a:ln>
              </p:spPr>
              <p:txBody>
                <a:bodyPr wrap="square" lIns="0" tIns="0" rIns="0" bIns="0" anchor="ctr">
                  <a:spAutoFit/>
                </a:bodyPr>
                <a:lstStyle>
                  <a:defPPr>
                    <a:defRPr lang="en-US"/>
                  </a:defPPr>
                  <a:lvl1pPr marR="0" lvl="0" indent="0" algn="ctr" fontAlgn="auto">
                    <a:lnSpc>
                      <a:spcPct val="100000"/>
                    </a:lnSpc>
                    <a:spcBef>
                      <a:spcPts val="0"/>
                    </a:spcBef>
                    <a:spcAft>
                      <a:spcPts val="0"/>
                    </a:spcAft>
                    <a:buClrTx/>
                    <a:buSzTx/>
                    <a:buFontTx/>
                    <a:buNone/>
                    <a:tabLst/>
                    <a:defRPr kumimoji="0" sz="1200" b="1" i="0" u="none" strike="noStrike" cap="none" spc="0" normalizeH="0" baseline="0">
                      <a:ln>
                        <a:noFill/>
                      </a:ln>
                      <a:gradFill>
                        <a:gsLst>
                          <a:gs pos="0">
                            <a:srgbClr val="FFFFFF"/>
                          </a:gs>
                          <a:gs pos="100000">
                            <a:srgbClr val="FFFFFF"/>
                          </a:gs>
                        </a:gsLst>
                        <a:lin ang="5400000" scaled="0"/>
                      </a:gradFill>
                      <a:effectLst/>
                      <a:uLnTx/>
                      <a:uFillTx/>
                    </a:defRPr>
                  </a:lvl1pPr>
                </a:lstStyle>
                <a:p>
                  <a:pPr defTabSz="699371">
                    <a:lnSpc>
                      <a:spcPts val="765"/>
                    </a:lnSpc>
                  </a:pPr>
                  <a:r>
                    <a:rPr lang="en-US" sz="687" dirty="0"/>
                    <a:t>B ports</a:t>
                  </a:r>
                </a:p>
              </p:txBody>
            </p:sp>
            <p:sp>
              <p:nvSpPr>
                <p:cNvPr id="263" name="TextBox 155"/>
                <p:cNvSpPr txBox="1">
                  <a:spLocks noChangeArrowheads="1"/>
                </p:cNvSpPr>
                <p:nvPr/>
              </p:nvSpPr>
              <p:spPr bwMode="auto">
                <a:xfrm>
                  <a:off x="6835377" y="6211087"/>
                  <a:ext cx="553715" cy="140282"/>
                </a:xfrm>
                <a:prstGeom prst="rect">
                  <a:avLst/>
                </a:prstGeom>
                <a:noFill/>
                <a:ln w="9525">
                  <a:noFill/>
                  <a:miter lim="800000"/>
                  <a:headEnd/>
                  <a:tailEnd/>
                </a:ln>
              </p:spPr>
              <p:txBody>
                <a:bodyPr wrap="square" lIns="0" tIns="0" rIns="0" bIns="0" anchor="ctr">
                  <a:spAutoFit/>
                </a:bodyPr>
                <a:lstStyle>
                  <a:defPPr>
                    <a:defRPr lang="en-US"/>
                  </a:defPPr>
                  <a:lvl1pPr marR="0" lvl="0" indent="0" algn="ctr" fontAlgn="auto">
                    <a:lnSpc>
                      <a:spcPct val="100000"/>
                    </a:lnSpc>
                    <a:spcBef>
                      <a:spcPts val="0"/>
                    </a:spcBef>
                    <a:spcAft>
                      <a:spcPts val="0"/>
                    </a:spcAft>
                    <a:buClrTx/>
                    <a:buSzTx/>
                    <a:buFontTx/>
                    <a:buNone/>
                    <a:tabLst/>
                    <a:defRPr kumimoji="0" sz="1200" b="1" i="0" u="none" strike="noStrike" cap="none" spc="0" normalizeH="0" baseline="0">
                      <a:ln>
                        <a:noFill/>
                      </a:ln>
                      <a:gradFill>
                        <a:gsLst>
                          <a:gs pos="0">
                            <a:srgbClr val="FFFFFF"/>
                          </a:gs>
                          <a:gs pos="100000">
                            <a:srgbClr val="FFFFFF"/>
                          </a:gs>
                        </a:gsLst>
                        <a:lin ang="5400000" scaled="0"/>
                      </a:gradFill>
                      <a:effectLst/>
                      <a:uLnTx/>
                      <a:uFillTx/>
                    </a:defRPr>
                  </a:lvl1pPr>
                </a:lstStyle>
                <a:p>
                  <a:pPr defTabSz="699371">
                    <a:lnSpc>
                      <a:spcPts val="765"/>
                    </a:lnSpc>
                  </a:pPr>
                  <a:r>
                    <a:rPr lang="en-US" sz="687" dirty="0"/>
                    <a:t>A ports</a:t>
                  </a:r>
                </a:p>
              </p:txBody>
            </p:sp>
            <p:cxnSp>
              <p:nvCxnSpPr>
                <p:cNvPr id="264" name="Straight Connector 263"/>
                <p:cNvCxnSpPr/>
                <p:nvPr/>
              </p:nvCxnSpPr>
              <p:spPr>
                <a:xfrm flipV="1">
                  <a:off x="7442603" y="5775533"/>
                  <a:ext cx="0" cy="201168"/>
                </a:xfrm>
                <a:prstGeom prst="line">
                  <a:avLst/>
                </a:prstGeom>
                <a:noFill/>
                <a:ln w="50800" algn="ctr">
                  <a:solidFill>
                    <a:schemeClr val="accent2"/>
                  </a:solidFill>
                  <a:round/>
                  <a:headEnd/>
                  <a:tailEnd/>
                </a:ln>
              </p:spPr>
            </p:cxnSp>
            <p:cxnSp>
              <p:nvCxnSpPr>
                <p:cNvPr id="265" name="Straight Connector 264"/>
                <p:cNvCxnSpPr/>
                <p:nvPr/>
              </p:nvCxnSpPr>
              <p:spPr>
                <a:xfrm flipV="1">
                  <a:off x="7691556" y="5775533"/>
                  <a:ext cx="0" cy="201168"/>
                </a:xfrm>
                <a:prstGeom prst="line">
                  <a:avLst/>
                </a:prstGeom>
                <a:noFill/>
                <a:ln w="50800" algn="ctr">
                  <a:solidFill>
                    <a:schemeClr val="accent2"/>
                  </a:solidFill>
                  <a:round/>
                  <a:headEnd/>
                  <a:tailEnd/>
                </a:ln>
              </p:spPr>
            </p:cxnSp>
            <p:cxnSp>
              <p:nvCxnSpPr>
                <p:cNvPr id="266" name="Straight Connector 265"/>
                <p:cNvCxnSpPr>
                  <a:stCxn id="273" idx="3"/>
                </p:cNvCxnSpPr>
                <p:nvPr/>
              </p:nvCxnSpPr>
              <p:spPr>
                <a:xfrm>
                  <a:off x="8190515" y="6246481"/>
                  <a:ext cx="2119" cy="201168"/>
                </a:xfrm>
                <a:prstGeom prst="line">
                  <a:avLst/>
                </a:prstGeom>
                <a:noFill/>
                <a:ln w="50800" algn="ctr">
                  <a:solidFill>
                    <a:schemeClr val="accent2"/>
                  </a:solidFill>
                  <a:round/>
                  <a:headEnd/>
                  <a:tailEnd/>
                </a:ln>
              </p:spPr>
            </p:cxnSp>
            <p:cxnSp>
              <p:nvCxnSpPr>
                <p:cNvPr id="267" name="Straight Connector 266"/>
                <p:cNvCxnSpPr>
                  <a:stCxn id="275" idx="3"/>
                </p:cNvCxnSpPr>
                <p:nvPr/>
              </p:nvCxnSpPr>
              <p:spPr>
                <a:xfrm flipH="1">
                  <a:off x="7698062" y="6246481"/>
                  <a:ext cx="1" cy="201168"/>
                </a:xfrm>
                <a:prstGeom prst="line">
                  <a:avLst/>
                </a:prstGeom>
                <a:noFill/>
                <a:ln w="50800" algn="ctr">
                  <a:solidFill>
                    <a:schemeClr val="accent2"/>
                  </a:solidFill>
                  <a:round/>
                  <a:headEnd/>
                  <a:tailEnd/>
                </a:ln>
              </p:spPr>
            </p:cxnSp>
            <p:cxnSp>
              <p:nvCxnSpPr>
                <p:cNvPr id="268" name="SAS to JBOD disks A"/>
                <p:cNvCxnSpPr>
                  <a:cxnSpLocks noChangeShapeType="1"/>
                  <a:endCxn id="273" idx="1"/>
                </p:cNvCxnSpPr>
                <p:nvPr/>
              </p:nvCxnSpPr>
              <p:spPr bwMode="auto">
                <a:xfrm flipV="1">
                  <a:off x="6813945" y="5976606"/>
                  <a:ext cx="1376570" cy="109728"/>
                </a:xfrm>
                <a:prstGeom prst="bentConnector4">
                  <a:avLst>
                    <a:gd name="adj1" fmla="val 24109"/>
                    <a:gd name="adj2" fmla="val 266520"/>
                  </a:avLst>
                </a:prstGeom>
                <a:noFill/>
                <a:ln w="50800" algn="ctr">
                  <a:solidFill>
                    <a:schemeClr val="accent2"/>
                  </a:solidFill>
                  <a:round/>
                  <a:headEnd/>
                  <a:tailEnd/>
                </a:ln>
              </p:spPr>
            </p:cxnSp>
            <p:cxnSp>
              <p:nvCxnSpPr>
                <p:cNvPr id="269" name="SAS to JBOD disks B"/>
                <p:cNvCxnSpPr>
                  <a:cxnSpLocks noChangeShapeType="1"/>
                </p:cNvCxnSpPr>
                <p:nvPr/>
              </p:nvCxnSpPr>
              <p:spPr bwMode="auto">
                <a:xfrm flipH="1">
                  <a:off x="7442603" y="6129006"/>
                  <a:ext cx="1376570" cy="109728"/>
                </a:xfrm>
                <a:prstGeom prst="bentConnector4">
                  <a:avLst>
                    <a:gd name="adj1" fmla="val 24109"/>
                    <a:gd name="adj2" fmla="val 266520"/>
                  </a:avLst>
                </a:prstGeom>
                <a:noFill/>
                <a:ln w="50800" algn="ctr">
                  <a:solidFill>
                    <a:schemeClr val="accent2"/>
                  </a:solidFill>
                  <a:round/>
                  <a:headEnd/>
                  <a:tailEnd/>
                </a:ln>
              </p:spPr>
            </p:cxnSp>
            <p:sp>
              <p:nvSpPr>
                <p:cNvPr id="282" name="Box: SAS Expander A"/>
                <p:cNvSpPr txBox="1">
                  <a:spLocks noChangeArrowheads="1"/>
                </p:cNvSpPr>
                <p:nvPr/>
              </p:nvSpPr>
              <p:spPr bwMode="auto">
                <a:xfrm>
                  <a:off x="5716665" y="5884841"/>
                  <a:ext cx="1097280" cy="457200"/>
                </a:xfrm>
                <a:prstGeom prst="rect">
                  <a:avLst/>
                </a:prstGeom>
                <a:solidFill>
                  <a:schemeClr val="accent2"/>
                </a:solidFill>
                <a:ln>
                  <a:noFill/>
                  <a:headEnd/>
                  <a:tailEnd/>
                </a:ln>
                <a:effectLst/>
                <a:scene3d>
                  <a:camera prst="orthographicFront">
                    <a:rot lat="0" lon="0" rev="0"/>
                  </a:camera>
                  <a:lightRig rig="threePt" dir="t">
                    <a:rot lat="0" lon="0" rev="20400000"/>
                  </a:lightRig>
                </a:scene3d>
                <a:sp3d>
                  <a:contourClr>
                    <a:srgbClr val="65BC46">
                      <a:shade val="25000"/>
                      <a:satMod val="150000"/>
                    </a:srgbClr>
                  </a:contourClr>
                </a:sp3d>
              </p:spPr>
              <p:txBody>
                <a:bodyPr lIns="34968" rIns="34968" anchor="ctr"/>
                <a:lstStyle>
                  <a:defPPr>
                    <a:defRPr lang="en-US"/>
                  </a:defPPr>
                  <a:lvl1pPr marR="0" lvl="0" indent="0" algn="ctr" fontAlgn="auto">
                    <a:lnSpc>
                      <a:spcPts val="1400"/>
                    </a:lnSpc>
                    <a:spcBef>
                      <a:spcPts val="0"/>
                    </a:spcBef>
                    <a:spcAft>
                      <a:spcPts val="0"/>
                    </a:spcAft>
                    <a:buClrTx/>
                    <a:buSzTx/>
                    <a:buFontTx/>
                    <a:buNone/>
                    <a:tabLst/>
                    <a:defRPr kumimoji="0" sz="1400" b="1" i="0" u="none" strike="noStrike" cap="none" spc="0" normalizeH="0" baseline="0">
                      <a:ln>
                        <a:noFill/>
                      </a:ln>
                      <a:gradFill>
                        <a:gsLst>
                          <a:gs pos="0">
                            <a:srgbClr val="FFFFFF"/>
                          </a:gs>
                          <a:gs pos="100000">
                            <a:srgbClr val="FFFFFF"/>
                          </a:gs>
                        </a:gsLst>
                        <a:lin ang="16200000" scaled="0"/>
                      </a:gradFill>
                      <a:effectLst/>
                      <a:uLnTx/>
                      <a:uFillTx/>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699371"/>
                  <a:r>
                    <a:rPr lang="en-US" sz="918" dirty="0"/>
                    <a:t>SAS Expander</a:t>
                  </a:r>
                </a:p>
              </p:txBody>
            </p:sp>
            <p:sp>
              <p:nvSpPr>
                <p:cNvPr id="279" name="Box: SAS Expander A"/>
                <p:cNvSpPr txBox="1">
                  <a:spLocks noChangeArrowheads="1"/>
                </p:cNvSpPr>
                <p:nvPr/>
              </p:nvSpPr>
              <p:spPr bwMode="auto">
                <a:xfrm flipH="1">
                  <a:off x="8825625" y="5884841"/>
                  <a:ext cx="1097280" cy="457200"/>
                </a:xfrm>
                <a:prstGeom prst="rect">
                  <a:avLst/>
                </a:prstGeom>
                <a:solidFill>
                  <a:schemeClr val="accent2"/>
                </a:solidFill>
                <a:ln>
                  <a:noFill/>
                  <a:headEnd/>
                  <a:tailEnd/>
                </a:ln>
                <a:effectLst/>
                <a:scene3d>
                  <a:camera prst="orthographicFront">
                    <a:rot lat="0" lon="0" rev="0"/>
                  </a:camera>
                  <a:lightRig rig="threePt" dir="t">
                    <a:rot lat="0" lon="0" rev="20400000"/>
                  </a:lightRig>
                </a:scene3d>
                <a:sp3d>
                  <a:contourClr>
                    <a:srgbClr val="65BC46">
                      <a:shade val="25000"/>
                      <a:satMod val="150000"/>
                    </a:srgbClr>
                  </a:contourClr>
                </a:sp3d>
              </p:spPr>
              <p:txBody>
                <a:bodyPr lIns="34968" rIns="34968" anchor="ctr"/>
                <a:lstStyle>
                  <a:defPPr>
                    <a:defRPr lang="en-US"/>
                  </a:defPPr>
                  <a:lvl1pPr marR="0" lvl="0" indent="0" algn="ctr" fontAlgn="auto">
                    <a:lnSpc>
                      <a:spcPts val="1400"/>
                    </a:lnSpc>
                    <a:spcBef>
                      <a:spcPts val="0"/>
                    </a:spcBef>
                    <a:spcAft>
                      <a:spcPts val="0"/>
                    </a:spcAft>
                    <a:buClrTx/>
                    <a:buSzTx/>
                    <a:buFontTx/>
                    <a:buNone/>
                    <a:tabLst/>
                    <a:defRPr kumimoji="0" sz="1400" b="1" i="0" u="none" strike="noStrike" cap="none" spc="0" normalizeH="0" baseline="0">
                      <a:ln>
                        <a:noFill/>
                      </a:ln>
                      <a:gradFill>
                        <a:gsLst>
                          <a:gs pos="0">
                            <a:srgbClr val="FFFFFF"/>
                          </a:gs>
                          <a:gs pos="100000">
                            <a:srgbClr val="FFFFFF"/>
                          </a:gs>
                        </a:gsLst>
                        <a:lin ang="16200000" scaled="0"/>
                      </a:gradFill>
                      <a:effectLst/>
                      <a:uLnTx/>
                      <a:uFillTx/>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699371"/>
                  <a:r>
                    <a:rPr lang="en-US" sz="918" dirty="0"/>
                    <a:t>SAS Expander</a:t>
                  </a:r>
                </a:p>
              </p:txBody>
            </p:sp>
            <p:grpSp>
              <p:nvGrpSpPr>
                <p:cNvPr id="272" name="JBOD disks"/>
                <p:cNvGrpSpPr/>
                <p:nvPr/>
              </p:nvGrpSpPr>
              <p:grpSpPr>
                <a:xfrm>
                  <a:off x="7339158" y="5976606"/>
                  <a:ext cx="961254" cy="275224"/>
                  <a:chOff x="7254544" y="4014198"/>
                  <a:chExt cx="961254" cy="275224"/>
                </a:xfrm>
              </p:grpSpPr>
              <p:sp>
                <p:nvSpPr>
                  <p:cNvPr id="273" name="JBOD disk 23"/>
                  <p:cNvSpPr>
                    <a:spLocks noChangeArrowheads="1"/>
                  </p:cNvSpPr>
                  <p:nvPr/>
                </p:nvSpPr>
                <p:spPr bwMode="auto">
                  <a:xfrm>
                    <a:off x="7996003" y="4014198"/>
                    <a:ext cx="219795" cy="269875"/>
                  </a:xfrm>
                  <a:prstGeom prst="flowChartMagneticDisk">
                    <a:avLst/>
                  </a:prstGeom>
                  <a:solidFill>
                    <a:srgbClr val="FFFFFF"/>
                  </a:solidFill>
                  <a:ln>
                    <a:solidFill>
                      <a:schemeClr val="accent1"/>
                    </a:solidFill>
                    <a:headEnd/>
                    <a:tailEnd/>
                  </a:ln>
                  <a:effectLst/>
                  <a:scene3d>
                    <a:camera prst="orthographicFront">
                      <a:rot lat="0" lon="0" rev="0"/>
                    </a:camera>
                    <a:lightRig rig="threePt" dir="t">
                      <a:rot lat="0" lon="0" rev="20400000"/>
                    </a:lightRig>
                  </a:scene3d>
                  <a:sp3d>
                    <a:contourClr>
                      <a:srgbClr val="232323">
                        <a:shade val="25000"/>
                        <a:satMod val="150000"/>
                      </a:srgbClr>
                    </a:contourClr>
                  </a:sp3d>
                </p:spPr>
                <p:txBody>
                  <a:bodyPr wrap="none" anchor="ctr"/>
                  <a:lstStyle/>
                  <a:p>
                    <a:pPr algn="ctr" defTabSz="932372"/>
                    <a:r>
                      <a:rPr lang="en-US" sz="841" b="1" kern="0" dirty="0">
                        <a:gradFill>
                          <a:gsLst>
                            <a:gs pos="0">
                              <a:srgbClr val="EFEFEF">
                                <a:lumMod val="10000"/>
                              </a:srgbClr>
                            </a:gs>
                            <a:gs pos="100000">
                              <a:srgbClr val="EFEFEF">
                                <a:lumMod val="10000"/>
                              </a:srgbClr>
                            </a:gs>
                          </a:gsLst>
                          <a:lin ang="16200000" scaled="0"/>
                        </a:gradFill>
                      </a:rPr>
                      <a:t>23</a:t>
                    </a:r>
                  </a:p>
                </p:txBody>
              </p:sp>
              <p:sp>
                <p:nvSpPr>
                  <p:cNvPr id="274" name="JBOD disks ..."/>
                  <p:cNvSpPr txBox="1">
                    <a:spLocks noChangeArrowheads="1"/>
                  </p:cNvSpPr>
                  <p:nvPr/>
                </p:nvSpPr>
                <p:spPr bwMode="auto">
                  <a:xfrm>
                    <a:off x="7754112" y="4105656"/>
                    <a:ext cx="251830" cy="183766"/>
                  </a:xfrm>
                  <a:prstGeom prst="rect">
                    <a:avLst/>
                  </a:prstGeom>
                  <a:noFill/>
                  <a:ln w="9525">
                    <a:noFill/>
                    <a:miter lim="800000"/>
                    <a:headEnd/>
                    <a:tailEnd/>
                  </a:ln>
                </p:spPr>
                <p:txBody>
                  <a:bodyPr wrap="square" lIns="13987" tIns="0" rIns="13987" bIns="0" anchor="b">
                    <a:noAutofit/>
                  </a:bodyPr>
                  <a:lstStyle>
                    <a:defPPr>
                      <a:defRPr lang="en-US"/>
                    </a:defPPr>
                    <a:lvl1pPr marR="0" lvl="0" indent="0" defTabSz="914400" fontAlgn="auto">
                      <a:lnSpc>
                        <a:spcPct val="100000"/>
                      </a:lnSpc>
                      <a:spcBef>
                        <a:spcPts val="0"/>
                      </a:spcBef>
                      <a:spcAft>
                        <a:spcPts val="0"/>
                      </a:spcAft>
                      <a:buClrTx/>
                      <a:buSzTx/>
                      <a:buFontTx/>
                      <a:buNone/>
                      <a:tabLst/>
                      <a:defRPr kumimoji="0" sz="2000" b="0" i="0" u="none" strike="noStrike" kern="0" cap="none" spc="0" normalizeH="0" baseline="0">
                        <a:ln>
                          <a:noFill/>
                        </a:ln>
                        <a:gradFill>
                          <a:gsLst>
                            <a:gs pos="0">
                              <a:srgbClr val="FFFFFF"/>
                            </a:gs>
                            <a:gs pos="100000">
                              <a:srgbClr val="FFFFFF"/>
                            </a:gs>
                          </a:gsLst>
                          <a:lin ang="16200000" scaled="0"/>
                        </a:gradFill>
                        <a:effectLst/>
                        <a:uLnTx/>
                        <a:uFillTx/>
                        <a:latin typeface="Segoe UI Light"/>
                      </a:defRPr>
                    </a:lvl1pPr>
                  </a:lstStyle>
                  <a:p>
                    <a:r>
                      <a:rPr lang="en-US" sz="1377" dirty="0"/>
                      <a:t>…</a:t>
                    </a:r>
                  </a:p>
                </p:txBody>
              </p:sp>
              <p:sp>
                <p:nvSpPr>
                  <p:cNvPr id="275" name="JBOD disk 1"/>
                  <p:cNvSpPr>
                    <a:spLocks noChangeArrowheads="1"/>
                  </p:cNvSpPr>
                  <p:nvPr/>
                </p:nvSpPr>
                <p:spPr bwMode="auto">
                  <a:xfrm>
                    <a:off x="7503551" y="4014198"/>
                    <a:ext cx="219795" cy="269875"/>
                  </a:xfrm>
                  <a:prstGeom prst="flowChartMagneticDisk">
                    <a:avLst/>
                  </a:prstGeom>
                  <a:solidFill>
                    <a:srgbClr val="FFFFFF"/>
                  </a:solidFill>
                  <a:ln>
                    <a:solidFill>
                      <a:schemeClr val="accent1"/>
                    </a:solidFill>
                    <a:headEnd/>
                    <a:tailEnd/>
                  </a:ln>
                  <a:effectLst/>
                  <a:scene3d>
                    <a:camera prst="orthographicFront">
                      <a:rot lat="0" lon="0" rev="0"/>
                    </a:camera>
                    <a:lightRig rig="threePt" dir="t">
                      <a:rot lat="0" lon="0" rev="20400000"/>
                    </a:lightRig>
                  </a:scene3d>
                  <a:sp3d>
                    <a:contourClr>
                      <a:srgbClr val="232323">
                        <a:shade val="25000"/>
                        <a:satMod val="150000"/>
                      </a:srgbClr>
                    </a:contourClr>
                  </a:sp3d>
                </p:spPr>
                <p:txBody>
                  <a:bodyPr wrap="none" anchor="ctr"/>
                  <a:lstStyle/>
                  <a:p>
                    <a:pPr algn="ctr" defTabSz="932372"/>
                    <a:r>
                      <a:rPr lang="en-US" sz="841" b="1" kern="0" dirty="0">
                        <a:gradFill>
                          <a:gsLst>
                            <a:gs pos="0">
                              <a:srgbClr val="EFEFEF">
                                <a:lumMod val="10000"/>
                              </a:srgbClr>
                            </a:gs>
                            <a:gs pos="100000">
                              <a:srgbClr val="EFEFEF">
                                <a:lumMod val="10000"/>
                              </a:srgbClr>
                            </a:gs>
                          </a:gsLst>
                          <a:lin ang="16200000" scaled="0"/>
                        </a:gradFill>
                      </a:rPr>
                      <a:t>1</a:t>
                    </a:r>
                  </a:p>
                </p:txBody>
              </p:sp>
              <p:sp>
                <p:nvSpPr>
                  <p:cNvPr id="276" name="JBOD disk 0"/>
                  <p:cNvSpPr>
                    <a:spLocks noChangeArrowheads="1"/>
                  </p:cNvSpPr>
                  <p:nvPr/>
                </p:nvSpPr>
                <p:spPr bwMode="auto">
                  <a:xfrm>
                    <a:off x="7254544" y="4014893"/>
                    <a:ext cx="219795" cy="274320"/>
                  </a:xfrm>
                  <a:prstGeom prst="flowChartMagneticDisk">
                    <a:avLst/>
                  </a:prstGeom>
                  <a:solidFill>
                    <a:srgbClr val="FFFFFF"/>
                  </a:solidFill>
                  <a:ln>
                    <a:solidFill>
                      <a:schemeClr val="accent1"/>
                    </a:solidFill>
                    <a:headEnd/>
                    <a:tailEnd/>
                  </a:ln>
                  <a:effectLst/>
                  <a:scene3d>
                    <a:camera prst="orthographicFront">
                      <a:rot lat="0" lon="0" rev="0"/>
                    </a:camera>
                    <a:lightRig rig="threePt" dir="t">
                      <a:rot lat="0" lon="0" rev="20400000"/>
                    </a:lightRig>
                  </a:scene3d>
                  <a:sp3d>
                    <a:contourClr>
                      <a:srgbClr val="232323">
                        <a:shade val="25000"/>
                        <a:satMod val="150000"/>
                      </a:srgbClr>
                    </a:contourClr>
                  </a:sp3d>
                </p:spPr>
                <p:txBody>
                  <a:bodyPr wrap="none" anchor="ctr"/>
                  <a:lstStyle/>
                  <a:p>
                    <a:pPr algn="ctr" defTabSz="932372"/>
                    <a:r>
                      <a:rPr lang="en-US" sz="841" b="1" kern="0" dirty="0">
                        <a:gradFill>
                          <a:gsLst>
                            <a:gs pos="0">
                              <a:srgbClr val="EFEFEF">
                                <a:lumMod val="10000"/>
                              </a:srgbClr>
                            </a:gs>
                            <a:gs pos="100000">
                              <a:srgbClr val="EFEFEF">
                                <a:lumMod val="10000"/>
                              </a:srgbClr>
                            </a:gs>
                          </a:gsLst>
                          <a:lin ang="16200000" scaled="0"/>
                        </a:gradFill>
                      </a:rPr>
                      <a:t>0</a:t>
                    </a:r>
                  </a:p>
                </p:txBody>
              </p:sp>
            </p:grpSp>
          </p:grpSp>
          <p:sp>
            <p:nvSpPr>
              <p:cNvPr id="231" name="Box: Network B"/>
              <p:cNvSpPr txBox="1">
                <a:spLocks noChangeArrowheads="1"/>
              </p:cNvSpPr>
              <p:nvPr/>
            </p:nvSpPr>
            <p:spPr bwMode="auto">
              <a:xfrm flipH="1">
                <a:off x="9601200" y="1382148"/>
                <a:ext cx="731520" cy="228600"/>
              </a:xfrm>
              <a:prstGeom prst="rect">
                <a:avLst/>
              </a:prstGeom>
              <a:solidFill>
                <a:schemeClr val="accent6"/>
              </a:solidFill>
              <a:ln>
                <a:noFill/>
                <a:headEnd/>
                <a:tailEnd/>
              </a:ln>
              <a:effectLst/>
              <a:scene3d>
                <a:camera prst="orthographicFront">
                  <a:rot lat="0" lon="0" rev="0"/>
                </a:camera>
                <a:lightRig rig="threePt" dir="t">
                  <a:rot lat="0" lon="0" rev="1200000"/>
                </a:lightRig>
              </a:scene3d>
              <a:sp3d/>
            </p:spPr>
            <p:txBody>
              <a:bodyPr lIns="34968" tIns="0" rIns="34968" bIns="0"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defTabSz="699399">
                  <a:defRPr/>
                </a:pPr>
                <a:r>
                  <a:rPr lang="en-US" sz="804" kern="0" dirty="0">
                    <a:gradFill>
                      <a:gsLst>
                        <a:gs pos="1250">
                          <a:srgbClr val="EFEFEF">
                            <a:lumMod val="10000"/>
                          </a:srgbClr>
                        </a:gs>
                        <a:gs pos="100000">
                          <a:srgbClr val="EFEFEF">
                            <a:lumMod val="10000"/>
                          </a:srgbClr>
                        </a:gs>
                      </a:gsLst>
                      <a:lin ang="5400000" scaled="0"/>
                    </a:gradFill>
                    <a:cs typeface="Arial"/>
                  </a:rPr>
                  <a:t>Network</a:t>
                </a:r>
              </a:p>
            </p:txBody>
          </p:sp>
          <p:sp>
            <p:nvSpPr>
              <p:cNvPr id="232" name="Box: Network A"/>
              <p:cNvSpPr txBox="1">
                <a:spLocks noChangeArrowheads="1"/>
              </p:cNvSpPr>
              <p:nvPr/>
            </p:nvSpPr>
            <p:spPr bwMode="auto">
              <a:xfrm>
                <a:off x="5212080" y="1382148"/>
                <a:ext cx="731520" cy="228600"/>
              </a:xfrm>
              <a:prstGeom prst="rect">
                <a:avLst/>
              </a:prstGeom>
              <a:solidFill>
                <a:schemeClr val="accent6"/>
              </a:solidFill>
              <a:ln>
                <a:noFill/>
                <a:headEnd/>
                <a:tailEnd/>
              </a:ln>
              <a:effectLst/>
              <a:scene3d>
                <a:camera prst="orthographicFront">
                  <a:rot lat="0" lon="0" rev="0"/>
                </a:camera>
                <a:lightRig rig="threePt" dir="t">
                  <a:rot lat="0" lon="0" rev="1200000"/>
                </a:lightRig>
              </a:scene3d>
              <a:sp3d/>
            </p:spPr>
            <p:txBody>
              <a:bodyPr lIns="34968" tIns="0" rIns="34968" bIns="0"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defTabSz="699399">
                  <a:defRPr/>
                </a:pPr>
                <a:r>
                  <a:rPr lang="en-US" sz="804" kern="0" dirty="0">
                    <a:gradFill>
                      <a:gsLst>
                        <a:gs pos="1250">
                          <a:srgbClr val="EFEFEF">
                            <a:lumMod val="10000"/>
                          </a:srgbClr>
                        </a:gs>
                        <a:gs pos="100000">
                          <a:srgbClr val="EFEFEF">
                            <a:lumMod val="10000"/>
                          </a:srgbClr>
                        </a:gs>
                      </a:gsLst>
                      <a:lin ang="5400000" scaled="0"/>
                    </a:gradFill>
                    <a:cs typeface="Arial"/>
                  </a:rPr>
                  <a:t>Network</a:t>
                </a:r>
              </a:p>
            </p:txBody>
          </p:sp>
          <p:grpSp>
            <p:nvGrpSpPr>
              <p:cNvPr id="233" name="Internal disks"/>
              <p:cNvGrpSpPr/>
              <p:nvPr/>
            </p:nvGrpSpPr>
            <p:grpSpPr>
              <a:xfrm>
                <a:off x="7291773" y="4347245"/>
                <a:ext cx="961254" cy="285613"/>
                <a:chOff x="7254544" y="4154878"/>
                <a:chExt cx="961254" cy="285613"/>
              </a:xfrm>
            </p:grpSpPr>
            <p:sp>
              <p:nvSpPr>
                <p:cNvPr id="258" name="Internal disk 23"/>
                <p:cNvSpPr>
                  <a:spLocks noChangeArrowheads="1"/>
                </p:cNvSpPr>
                <p:nvPr/>
              </p:nvSpPr>
              <p:spPr bwMode="auto">
                <a:xfrm>
                  <a:off x="7996003" y="4154878"/>
                  <a:ext cx="219795" cy="269875"/>
                </a:xfrm>
                <a:prstGeom prst="flowChartMagneticDisk">
                  <a:avLst/>
                </a:prstGeom>
                <a:solidFill>
                  <a:srgbClr val="FFFFFF"/>
                </a:solidFill>
                <a:ln>
                  <a:solidFill>
                    <a:schemeClr val="accent1"/>
                  </a:solidFill>
                  <a:headEnd/>
                  <a:tailEnd/>
                </a:ln>
                <a:effectLst/>
                <a:scene3d>
                  <a:camera prst="orthographicFront">
                    <a:rot lat="0" lon="0" rev="0"/>
                  </a:camera>
                  <a:lightRig rig="threePt" dir="t">
                    <a:rot lat="0" lon="0" rev="20400000"/>
                  </a:lightRig>
                </a:scene3d>
                <a:sp3d>
                  <a:contourClr>
                    <a:srgbClr val="232323">
                      <a:shade val="25000"/>
                      <a:satMod val="150000"/>
                    </a:srgbClr>
                  </a:contourClr>
                </a:sp3d>
              </p:spPr>
              <p:txBody>
                <a:bodyPr wrap="none" anchor="ct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defTabSz="699399">
                    <a:defRPr/>
                  </a:pPr>
                  <a:r>
                    <a:rPr lang="en-US" sz="841" b="1" kern="0" dirty="0">
                      <a:gradFill>
                        <a:gsLst>
                          <a:gs pos="0">
                            <a:srgbClr val="EFEFEF">
                              <a:lumMod val="10000"/>
                            </a:srgbClr>
                          </a:gs>
                          <a:gs pos="100000">
                            <a:srgbClr val="EFEFEF">
                              <a:lumMod val="10000"/>
                            </a:srgbClr>
                          </a:gs>
                        </a:gsLst>
                        <a:lin ang="16200000" scaled="0"/>
                      </a:gradFill>
                    </a:rPr>
                    <a:t>23</a:t>
                  </a:r>
                </a:p>
              </p:txBody>
            </p:sp>
            <p:sp>
              <p:nvSpPr>
                <p:cNvPr id="259" name="Internal disks ..."/>
                <p:cNvSpPr txBox="1">
                  <a:spLocks noChangeArrowheads="1"/>
                </p:cNvSpPr>
                <p:nvPr/>
              </p:nvSpPr>
              <p:spPr bwMode="auto">
                <a:xfrm>
                  <a:off x="7754112" y="4256725"/>
                  <a:ext cx="251830" cy="183766"/>
                </a:xfrm>
                <a:prstGeom prst="rect">
                  <a:avLst/>
                </a:prstGeom>
                <a:noFill/>
                <a:ln w="9525">
                  <a:noFill/>
                  <a:miter lim="800000"/>
                  <a:headEnd/>
                  <a:tailEnd/>
                </a:ln>
              </p:spPr>
              <p:txBody>
                <a:bodyPr wrap="square" lIns="13987" tIns="0" rIns="13987" bIns="0" anchor="b">
                  <a:no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699399">
                    <a:defRPr/>
                  </a:pPr>
                  <a:r>
                    <a:rPr lang="en-US" sz="1377" kern="0" dirty="0">
                      <a:gradFill>
                        <a:gsLst>
                          <a:gs pos="0">
                            <a:srgbClr val="FFFFFF"/>
                          </a:gs>
                          <a:gs pos="100000">
                            <a:srgbClr val="FFFFFF"/>
                          </a:gs>
                        </a:gsLst>
                        <a:lin ang="16200000" scaled="0"/>
                      </a:gradFill>
                      <a:latin typeface="Segoe UI Light"/>
                    </a:rPr>
                    <a:t>…</a:t>
                  </a:r>
                </a:p>
              </p:txBody>
            </p:sp>
            <p:sp>
              <p:nvSpPr>
                <p:cNvPr id="260" name="Internal disk 1"/>
                <p:cNvSpPr>
                  <a:spLocks noChangeArrowheads="1"/>
                </p:cNvSpPr>
                <p:nvPr/>
              </p:nvSpPr>
              <p:spPr bwMode="auto">
                <a:xfrm>
                  <a:off x="7503551" y="4154878"/>
                  <a:ext cx="219795" cy="269875"/>
                </a:xfrm>
                <a:prstGeom prst="flowChartMagneticDisk">
                  <a:avLst/>
                </a:prstGeom>
                <a:solidFill>
                  <a:srgbClr val="FFFFFF"/>
                </a:solidFill>
                <a:ln>
                  <a:solidFill>
                    <a:schemeClr val="accent1"/>
                  </a:solidFill>
                  <a:headEnd/>
                  <a:tailEnd/>
                </a:ln>
                <a:effectLst/>
                <a:scene3d>
                  <a:camera prst="orthographicFront">
                    <a:rot lat="0" lon="0" rev="0"/>
                  </a:camera>
                  <a:lightRig rig="threePt" dir="t">
                    <a:rot lat="0" lon="0" rev="20400000"/>
                  </a:lightRig>
                </a:scene3d>
                <a:sp3d>
                  <a:contourClr>
                    <a:srgbClr val="232323">
                      <a:shade val="25000"/>
                      <a:satMod val="150000"/>
                    </a:srgbClr>
                  </a:contourClr>
                </a:sp3d>
              </p:spPr>
              <p:txBody>
                <a:bodyPr wrap="none" anchor="ct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defTabSz="699399">
                    <a:defRPr/>
                  </a:pPr>
                  <a:r>
                    <a:rPr lang="en-US" sz="841" b="1" kern="0" dirty="0">
                      <a:gradFill>
                        <a:gsLst>
                          <a:gs pos="0">
                            <a:srgbClr val="EFEFEF">
                              <a:lumMod val="10000"/>
                            </a:srgbClr>
                          </a:gs>
                          <a:gs pos="100000">
                            <a:srgbClr val="EFEFEF">
                              <a:lumMod val="10000"/>
                            </a:srgbClr>
                          </a:gs>
                        </a:gsLst>
                        <a:lin ang="16200000" scaled="0"/>
                      </a:gradFill>
                    </a:rPr>
                    <a:t>1</a:t>
                  </a:r>
                </a:p>
              </p:txBody>
            </p:sp>
            <p:sp>
              <p:nvSpPr>
                <p:cNvPr id="261" name="Internal disk 0"/>
                <p:cNvSpPr>
                  <a:spLocks noChangeArrowheads="1"/>
                </p:cNvSpPr>
                <p:nvPr/>
              </p:nvSpPr>
              <p:spPr bwMode="auto">
                <a:xfrm>
                  <a:off x="7254544" y="4155573"/>
                  <a:ext cx="219795" cy="274320"/>
                </a:xfrm>
                <a:prstGeom prst="flowChartMagneticDisk">
                  <a:avLst/>
                </a:prstGeom>
                <a:solidFill>
                  <a:srgbClr val="FFFFFF"/>
                </a:solidFill>
                <a:ln>
                  <a:solidFill>
                    <a:schemeClr val="accent1"/>
                  </a:solidFill>
                  <a:headEnd/>
                  <a:tailEnd/>
                </a:ln>
                <a:effectLst/>
                <a:scene3d>
                  <a:camera prst="orthographicFront">
                    <a:rot lat="0" lon="0" rev="0"/>
                  </a:camera>
                  <a:lightRig rig="threePt" dir="t">
                    <a:rot lat="0" lon="0" rev="20400000"/>
                  </a:lightRig>
                </a:scene3d>
                <a:sp3d>
                  <a:contourClr>
                    <a:srgbClr val="232323">
                      <a:shade val="25000"/>
                      <a:satMod val="150000"/>
                    </a:srgbClr>
                  </a:contourClr>
                </a:sp3d>
              </p:spPr>
              <p:txBody>
                <a:bodyPr wrap="none" anchor="ct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defTabSz="699399">
                    <a:defRPr/>
                  </a:pPr>
                  <a:r>
                    <a:rPr lang="en-US" sz="841" b="1" kern="0" dirty="0">
                      <a:gradFill>
                        <a:gsLst>
                          <a:gs pos="0">
                            <a:srgbClr val="EFEFEF">
                              <a:lumMod val="10000"/>
                            </a:srgbClr>
                          </a:gs>
                          <a:gs pos="100000">
                            <a:srgbClr val="EFEFEF">
                              <a:lumMod val="10000"/>
                            </a:srgbClr>
                          </a:gs>
                        </a:gsLst>
                        <a:lin ang="16200000" scaled="0"/>
                      </a:gradFill>
                    </a:rPr>
                    <a:t>0</a:t>
                  </a:r>
                </a:p>
              </p:txBody>
            </p:sp>
          </p:grpSp>
          <p:sp>
            <p:nvSpPr>
              <p:cNvPr id="257" name="Box: SAS Expander A"/>
              <p:cNvSpPr txBox="1">
                <a:spLocks noChangeArrowheads="1"/>
              </p:cNvSpPr>
              <p:nvPr/>
            </p:nvSpPr>
            <p:spPr bwMode="auto">
              <a:xfrm flipH="1">
                <a:off x="8778240" y="4255480"/>
                <a:ext cx="1097280" cy="457200"/>
              </a:xfrm>
              <a:prstGeom prst="rect">
                <a:avLst/>
              </a:prstGeom>
              <a:solidFill>
                <a:schemeClr val="accent2"/>
              </a:solidFill>
              <a:ln>
                <a:noFill/>
                <a:headEnd/>
                <a:tailEnd/>
              </a:ln>
              <a:effectLst/>
              <a:scene3d>
                <a:camera prst="orthographicFront">
                  <a:rot lat="0" lon="0" rev="0"/>
                </a:camera>
                <a:lightRig rig="threePt" dir="t">
                  <a:rot lat="0" lon="0" rev="20400000"/>
                </a:lightRig>
              </a:scene3d>
              <a:sp3d>
                <a:contourClr>
                  <a:srgbClr val="65BC46">
                    <a:shade val="25000"/>
                    <a:satMod val="150000"/>
                  </a:srgbClr>
                </a:contourClr>
              </a:sp3d>
            </p:spPr>
            <p:txBody>
              <a:bodyPr lIns="34968" rIns="34968" anchor="ct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a:lnSpc>
                    <a:spcPts val="1071"/>
                  </a:lnSpc>
                  <a:defRPr/>
                </a:pPr>
                <a:r>
                  <a:rPr lang="en-US" sz="918" b="1" dirty="0">
                    <a:gradFill>
                      <a:gsLst>
                        <a:gs pos="0">
                          <a:srgbClr val="FFFFFF"/>
                        </a:gs>
                        <a:gs pos="100000">
                          <a:srgbClr val="FFFFFF"/>
                        </a:gs>
                      </a:gsLst>
                      <a:lin ang="16200000" scaled="0"/>
                    </a:gradFill>
                  </a:rPr>
                  <a:t>SAS Expander</a:t>
                </a:r>
              </a:p>
            </p:txBody>
          </p:sp>
          <p:sp>
            <p:nvSpPr>
              <p:cNvPr id="254" name="Box: Controller B"/>
              <p:cNvSpPr txBox="1">
                <a:spLocks noChangeArrowheads="1"/>
              </p:cNvSpPr>
              <p:nvPr/>
            </p:nvSpPr>
            <p:spPr bwMode="auto">
              <a:xfrm flipH="1">
                <a:off x="9144000" y="3432520"/>
                <a:ext cx="1097280" cy="457200"/>
              </a:xfrm>
              <a:prstGeom prst="rect">
                <a:avLst/>
              </a:prstGeom>
              <a:solidFill>
                <a:srgbClr val="00B050"/>
              </a:solidFill>
              <a:ln>
                <a:noFill/>
                <a:headEnd/>
                <a:tailEnd/>
              </a:ln>
              <a:effectLst/>
              <a:scene3d>
                <a:camera prst="orthographicFront">
                  <a:rot lat="0" lon="0" rev="0"/>
                </a:camera>
                <a:lightRig rig="threePt" dir="t">
                  <a:rot lat="0" lon="0" rev="20400000"/>
                </a:lightRig>
              </a:scene3d>
              <a:sp3d>
                <a:contourClr>
                  <a:srgbClr val="457EC1">
                    <a:shade val="25000"/>
                    <a:satMod val="150000"/>
                  </a:srgbClr>
                </a:contourClr>
              </a:sp3d>
            </p:spPr>
            <p:txBody>
              <a:bodyPr lIns="34968" tIns="0" rIns="34968" bIns="0" anchor="ctr" anchorCtr="0"/>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defTabSz="699399">
                  <a:lnSpc>
                    <a:spcPts val="1071"/>
                  </a:lnSpc>
                  <a:defRPr/>
                </a:pPr>
                <a:r>
                  <a:rPr lang="en-US" sz="918" kern="0" dirty="0">
                    <a:gradFill>
                      <a:gsLst>
                        <a:gs pos="0">
                          <a:srgbClr val="FFFFFF"/>
                        </a:gs>
                        <a:gs pos="100000">
                          <a:srgbClr val="FFFFFF"/>
                        </a:gs>
                      </a:gsLst>
                      <a:lin ang="16200000" scaled="0"/>
                    </a:gradFill>
                    <a:cs typeface="Arial"/>
                  </a:rPr>
                  <a:t>Storage Controller</a:t>
                </a:r>
              </a:p>
            </p:txBody>
          </p:sp>
          <p:sp>
            <p:nvSpPr>
              <p:cNvPr id="251" name="Box: CPU B"/>
              <p:cNvSpPr txBox="1">
                <a:spLocks noChangeArrowheads="1"/>
              </p:cNvSpPr>
              <p:nvPr/>
            </p:nvSpPr>
            <p:spPr bwMode="auto">
              <a:xfrm flipH="1">
                <a:off x="9144000" y="2426680"/>
                <a:ext cx="1097280" cy="457200"/>
              </a:xfrm>
              <a:prstGeom prst="rect">
                <a:avLst/>
              </a:prstGeom>
              <a:solidFill>
                <a:schemeClr val="bg2"/>
              </a:solidFill>
              <a:ln>
                <a:noFill/>
                <a:headEnd/>
                <a:tailEnd/>
              </a:ln>
              <a:effectLst/>
              <a:scene3d>
                <a:camera prst="orthographicFront">
                  <a:rot lat="0" lon="0" rev="0"/>
                </a:camera>
                <a:lightRig rig="threePt" dir="t">
                  <a:rot lat="0" lon="0" rev="20400000"/>
                </a:lightRig>
              </a:scene3d>
              <a:sp3d contourW="6350">
                <a:contourClr>
                  <a:srgbClr val="EF4423">
                    <a:shade val="25000"/>
                    <a:satMod val="150000"/>
                  </a:srgbClr>
                </a:contourClr>
              </a:sp3d>
            </p:spPr>
            <p:txBody>
              <a:bodyPr lIns="34968" tIns="0" rIns="34968" bIns="0" anchor="ctr"/>
              <a:lstStyle>
                <a:defPPr>
                  <a:defRPr lang="en-US"/>
                </a:defPPr>
                <a:lvl1pPr marR="0" lvl="0" indent="0" algn="ctr" defTabSz="914400" fontAlgn="auto">
                  <a:lnSpc>
                    <a:spcPct val="100000"/>
                  </a:lnSpc>
                  <a:spcBef>
                    <a:spcPts val="0"/>
                  </a:spcBef>
                  <a:spcAft>
                    <a:spcPts val="0"/>
                  </a:spcAft>
                  <a:buClrTx/>
                  <a:buSzTx/>
                  <a:buFontTx/>
                  <a:buNone/>
                  <a:tabLst/>
                  <a:defRPr kumimoji="0" sz="1600" b="0" i="0" u="none" strike="noStrike" kern="0" cap="none" spc="0" normalizeH="0" baseline="0">
                    <a:ln>
                      <a:noFill/>
                    </a:ln>
                    <a:solidFill>
                      <a:srgbClr val="FFFFFF"/>
                    </a:solidFill>
                    <a:effectLst/>
                    <a:uLnTx/>
                    <a:uFillTx/>
                    <a:latin typeface="Arial"/>
                    <a:cs typeface="Aria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071" dirty="0">
                    <a:gradFill>
                      <a:gsLst>
                        <a:gs pos="0">
                          <a:srgbClr val="FFFFFF"/>
                        </a:gs>
                        <a:gs pos="100000">
                          <a:srgbClr val="FFFFFF"/>
                        </a:gs>
                      </a:gsLst>
                      <a:lin ang="16200000" scaled="0"/>
                    </a:gradFill>
                    <a:latin typeface="Segoe UI"/>
                  </a:rPr>
                  <a:t>CPU</a:t>
                </a:r>
              </a:p>
            </p:txBody>
          </p:sp>
          <p:sp>
            <p:nvSpPr>
              <p:cNvPr id="248" name="Box: SAS Expander A"/>
              <p:cNvSpPr txBox="1">
                <a:spLocks noChangeArrowheads="1"/>
              </p:cNvSpPr>
              <p:nvPr/>
            </p:nvSpPr>
            <p:spPr bwMode="auto">
              <a:xfrm>
                <a:off x="5669280" y="4255480"/>
                <a:ext cx="1097280" cy="457200"/>
              </a:xfrm>
              <a:prstGeom prst="rect">
                <a:avLst/>
              </a:prstGeom>
              <a:solidFill>
                <a:schemeClr val="accent2"/>
              </a:solidFill>
              <a:ln>
                <a:noFill/>
                <a:headEnd/>
                <a:tailEnd/>
              </a:ln>
              <a:effectLst/>
              <a:scene3d>
                <a:camera prst="orthographicFront">
                  <a:rot lat="0" lon="0" rev="0"/>
                </a:camera>
                <a:lightRig rig="threePt" dir="t">
                  <a:rot lat="0" lon="0" rev="20400000"/>
                </a:lightRig>
              </a:scene3d>
              <a:sp3d>
                <a:contourClr>
                  <a:srgbClr val="65BC46">
                    <a:shade val="25000"/>
                    <a:satMod val="150000"/>
                  </a:srgbClr>
                </a:contourClr>
              </a:sp3d>
            </p:spPr>
            <p:txBody>
              <a:bodyPr lIns="34968" rIns="34968" anchor="ct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a:lnSpc>
                    <a:spcPts val="1071"/>
                  </a:lnSpc>
                  <a:defRPr/>
                </a:pPr>
                <a:r>
                  <a:rPr lang="en-US" sz="918" b="1" dirty="0">
                    <a:gradFill>
                      <a:gsLst>
                        <a:gs pos="0">
                          <a:srgbClr val="FFFFFF"/>
                        </a:gs>
                        <a:gs pos="100000">
                          <a:srgbClr val="FFFFFF"/>
                        </a:gs>
                      </a:gsLst>
                      <a:lin ang="16200000" scaled="0"/>
                    </a:gradFill>
                  </a:rPr>
                  <a:t>SAS Expander</a:t>
                </a:r>
              </a:p>
            </p:txBody>
          </p:sp>
          <p:sp>
            <p:nvSpPr>
              <p:cNvPr id="245" name="Box: Storage Controller A"/>
              <p:cNvSpPr txBox="1">
                <a:spLocks noChangeArrowheads="1"/>
              </p:cNvSpPr>
              <p:nvPr/>
            </p:nvSpPr>
            <p:spPr bwMode="auto">
              <a:xfrm>
                <a:off x="5303520" y="3249640"/>
                <a:ext cx="1097280" cy="457200"/>
              </a:xfrm>
              <a:prstGeom prst="rect">
                <a:avLst/>
              </a:prstGeom>
              <a:solidFill>
                <a:srgbClr val="00B050"/>
              </a:solidFill>
              <a:ln>
                <a:noFill/>
                <a:headEnd/>
                <a:tailEnd/>
              </a:ln>
              <a:effectLst/>
              <a:scene3d>
                <a:camera prst="orthographicFront">
                  <a:rot lat="0" lon="0" rev="0"/>
                </a:camera>
                <a:lightRig rig="threePt" dir="t">
                  <a:rot lat="0" lon="0" rev="20400000"/>
                </a:lightRig>
              </a:scene3d>
              <a:sp3d>
                <a:contourClr>
                  <a:srgbClr val="457EC1">
                    <a:shade val="25000"/>
                    <a:satMod val="150000"/>
                  </a:srgbClr>
                </a:contourClr>
              </a:sp3d>
            </p:spPr>
            <p:txBody>
              <a:bodyPr lIns="34968" tIns="0" rIns="34968" bIns="0" anchor="ctr" anchorCtr="0"/>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defTabSz="699399">
                  <a:lnSpc>
                    <a:spcPts val="1071"/>
                  </a:lnSpc>
                  <a:defRPr/>
                </a:pPr>
                <a:r>
                  <a:rPr lang="en-US" sz="918" kern="0" dirty="0">
                    <a:gradFill>
                      <a:gsLst>
                        <a:gs pos="0">
                          <a:srgbClr val="FFFFFF"/>
                        </a:gs>
                        <a:gs pos="100000">
                          <a:srgbClr val="FFFFFF"/>
                        </a:gs>
                      </a:gsLst>
                      <a:lin ang="16200000" scaled="0"/>
                    </a:gradFill>
                    <a:cs typeface="Arial"/>
                  </a:rPr>
                  <a:t>Storage Controller</a:t>
                </a:r>
              </a:p>
            </p:txBody>
          </p:sp>
          <p:sp>
            <p:nvSpPr>
              <p:cNvPr id="242" name="Box: CPU A"/>
              <p:cNvSpPr txBox="1">
                <a:spLocks noChangeArrowheads="1"/>
              </p:cNvSpPr>
              <p:nvPr/>
            </p:nvSpPr>
            <p:spPr bwMode="auto">
              <a:xfrm>
                <a:off x="5303521" y="2426680"/>
                <a:ext cx="1097280" cy="457200"/>
              </a:xfrm>
              <a:prstGeom prst="rect">
                <a:avLst/>
              </a:prstGeom>
              <a:solidFill>
                <a:schemeClr val="bg2"/>
              </a:solidFill>
              <a:ln>
                <a:noFill/>
                <a:headEnd/>
                <a:tailEnd/>
              </a:ln>
              <a:effectLst/>
              <a:scene3d>
                <a:camera prst="orthographicFront">
                  <a:rot lat="0" lon="0" rev="0"/>
                </a:camera>
                <a:lightRig rig="threePt" dir="t">
                  <a:rot lat="0" lon="0" rev="20400000"/>
                </a:lightRig>
              </a:scene3d>
              <a:sp3d contourW="6350">
                <a:contourClr>
                  <a:srgbClr val="EF4423">
                    <a:shade val="25000"/>
                    <a:satMod val="150000"/>
                  </a:srgbClr>
                </a:contourClr>
              </a:sp3d>
            </p:spPr>
            <p:txBody>
              <a:bodyPr lIns="34968" tIns="0" rIns="34968" bIns="0" anchor="ct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defTabSz="699399">
                  <a:defRPr/>
                </a:pPr>
                <a:r>
                  <a:rPr lang="en-US" sz="1071" kern="0" dirty="0">
                    <a:gradFill>
                      <a:gsLst>
                        <a:gs pos="0">
                          <a:srgbClr val="FFFFFF"/>
                        </a:gs>
                        <a:gs pos="100000">
                          <a:srgbClr val="FFFFFF"/>
                        </a:gs>
                      </a:gsLst>
                      <a:lin ang="16200000" scaled="0"/>
                    </a:gradFill>
                    <a:cs typeface="Arial"/>
                  </a:rPr>
                  <a:t>CPU</a:t>
                </a:r>
              </a:p>
            </p:txBody>
          </p:sp>
          <p:sp>
            <p:nvSpPr>
              <p:cNvPr id="198" name="PCIe to network A"/>
              <p:cNvSpPr txBox="1">
                <a:spLocks noChangeArrowheads="1"/>
              </p:cNvSpPr>
              <p:nvPr/>
            </p:nvSpPr>
            <p:spPr bwMode="auto">
              <a:xfrm>
                <a:off x="5652594" y="1804277"/>
                <a:ext cx="1051561" cy="176930"/>
              </a:xfrm>
              <a:prstGeom prst="rect">
                <a:avLst/>
              </a:prstGeom>
              <a:noFill/>
              <a:ln w="9525">
                <a:noFill/>
                <a:miter lim="800000"/>
                <a:headEnd/>
                <a:tailEnd/>
              </a:ln>
            </p:spPr>
            <p:txBody>
              <a:bodyPr wrap="square" lIns="13987" tIns="0" rIns="13987" bIns="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r>
                  <a:rPr lang="en-US" sz="841" dirty="0">
                    <a:gradFill>
                      <a:gsLst>
                        <a:gs pos="0">
                          <a:srgbClr val="FFFFFF"/>
                        </a:gs>
                        <a:gs pos="100000">
                          <a:srgbClr val="FFFFFF"/>
                        </a:gs>
                      </a:gsLst>
                      <a:lin ang="5400000" scaled="0"/>
                    </a:gradFill>
                  </a:rPr>
                  <a:t>x8 PCIe</a:t>
                </a:r>
              </a:p>
            </p:txBody>
          </p:sp>
          <p:sp>
            <p:nvSpPr>
              <p:cNvPr id="222" name="Label: PCIe to network B"/>
              <p:cNvSpPr txBox="1">
                <a:spLocks noChangeArrowheads="1"/>
              </p:cNvSpPr>
              <p:nvPr/>
            </p:nvSpPr>
            <p:spPr bwMode="auto">
              <a:xfrm>
                <a:off x="9036284" y="1804277"/>
                <a:ext cx="861186" cy="176930"/>
              </a:xfrm>
              <a:prstGeom prst="rect">
                <a:avLst/>
              </a:prstGeom>
              <a:noFill/>
              <a:ln w="9525">
                <a:noFill/>
                <a:miter lim="800000"/>
                <a:headEnd/>
                <a:tailEnd/>
              </a:ln>
            </p:spPr>
            <p:txBody>
              <a:bodyPr wrap="square" lIns="13987" tIns="0" rIns="13987" bIns="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r">
                  <a:defRPr/>
                </a:pPr>
                <a:r>
                  <a:rPr lang="en-US" sz="841" dirty="0">
                    <a:gradFill>
                      <a:gsLst>
                        <a:gs pos="0">
                          <a:srgbClr val="FFFFFF"/>
                        </a:gs>
                        <a:gs pos="100000">
                          <a:srgbClr val="FFFFFF"/>
                        </a:gs>
                      </a:gsLst>
                      <a:lin ang="5400000" scaled="0"/>
                    </a:gradFill>
                  </a:rPr>
                  <a:t>x8 PCIe</a:t>
                </a:r>
              </a:p>
            </p:txBody>
          </p:sp>
        </p:grpSp>
        <p:sp>
          <p:nvSpPr>
            <p:cNvPr id="107" name="Text: midplane SAS B"/>
            <p:cNvSpPr txBox="1">
              <a:spLocks noChangeArrowheads="1"/>
            </p:cNvSpPr>
            <p:nvPr/>
          </p:nvSpPr>
          <p:spPr bwMode="auto">
            <a:xfrm>
              <a:off x="8120836" y="3700671"/>
              <a:ext cx="1689548" cy="225485"/>
            </a:xfrm>
            <a:prstGeom prst="rect">
              <a:avLst/>
            </a:prstGeom>
            <a:noFill/>
            <a:ln w="9525">
              <a:noFill/>
              <a:miter lim="800000"/>
              <a:headEnd/>
              <a:tailEnd/>
            </a:ln>
          </p:spPr>
          <p:txBody>
            <a:bodyPr wrap="square" lIns="34968" rIns="34968"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defRPr/>
              </a:pPr>
              <a:r>
                <a:rPr lang="en-US" sz="765" dirty="0">
                  <a:gradFill>
                    <a:gsLst>
                      <a:gs pos="0">
                        <a:srgbClr val="FFFFFF"/>
                      </a:gs>
                      <a:gs pos="100000">
                        <a:srgbClr val="FFFFFF"/>
                      </a:gs>
                    </a:gsLst>
                    <a:lin ang="5400000" scaled="0"/>
                  </a:gradFill>
                </a:rPr>
                <a:t>x4 SAS (through midplane)</a:t>
              </a:r>
            </a:p>
          </p:txBody>
        </p:sp>
        <p:sp>
          <p:nvSpPr>
            <p:cNvPr id="108" name="Text: cluster connect"/>
            <p:cNvSpPr txBox="1">
              <a:spLocks noChangeArrowheads="1"/>
            </p:cNvSpPr>
            <p:nvPr/>
          </p:nvSpPr>
          <p:spPr bwMode="auto">
            <a:xfrm>
              <a:off x="8041108" y="2914463"/>
              <a:ext cx="1856106" cy="363418"/>
            </a:xfrm>
            <a:prstGeom prst="rect">
              <a:avLst/>
            </a:prstGeom>
            <a:noFill/>
            <a:ln w="9525">
              <a:noFill/>
              <a:miter lim="800000"/>
              <a:headEnd/>
              <a:tailEnd/>
            </a:ln>
          </p:spPr>
          <p:txBody>
            <a:bodyPr wrap="square" lIns="34968" rIns="34968"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defTabSz="699399">
                <a:defRPr/>
              </a:pPr>
              <a:r>
                <a:rPr lang="en-US" sz="800" kern="0" dirty="0">
                  <a:gradFill>
                    <a:gsLst>
                      <a:gs pos="0">
                        <a:srgbClr val="FFFFFF"/>
                      </a:gs>
                      <a:gs pos="100000">
                        <a:srgbClr val="FFFFFF"/>
                      </a:gs>
                    </a:gsLst>
                    <a:lin ang="5400000" scaled="0"/>
                  </a:gradFill>
                </a:rPr>
                <a:t>1/10G Ethernet cluster </a:t>
              </a:r>
            </a:p>
            <a:p>
              <a:pPr algn="ctr" defTabSz="699399">
                <a:defRPr/>
              </a:pPr>
              <a:r>
                <a:rPr lang="en-US" sz="800" kern="0" dirty="0">
                  <a:gradFill>
                    <a:gsLst>
                      <a:gs pos="0">
                        <a:srgbClr val="FFFFFF"/>
                      </a:gs>
                      <a:gs pos="100000">
                        <a:srgbClr val="FFFFFF"/>
                      </a:gs>
                    </a:gsLst>
                    <a:lin ang="5400000" scaled="0"/>
                  </a:gradFill>
                </a:rPr>
                <a:t>connect (through midplane</a:t>
              </a:r>
              <a:r>
                <a:rPr lang="en-US" sz="765" kern="0" dirty="0">
                  <a:gradFill>
                    <a:gsLst>
                      <a:gs pos="0">
                        <a:srgbClr val="FFFFFF"/>
                      </a:gs>
                      <a:gs pos="100000">
                        <a:srgbClr val="FFFFFF"/>
                      </a:gs>
                    </a:gsLst>
                    <a:lin ang="5400000" scaled="0"/>
                  </a:gradFill>
                </a:rPr>
                <a:t>)</a:t>
              </a:r>
            </a:p>
          </p:txBody>
        </p:sp>
        <p:sp>
          <p:nvSpPr>
            <p:cNvPr id="7" name="Rectangle 6"/>
            <p:cNvSpPr/>
            <p:nvPr/>
          </p:nvSpPr>
          <p:spPr>
            <a:xfrm>
              <a:off x="6246813" y="1371199"/>
              <a:ext cx="5448299" cy="356325"/>
            </a:xfrm>
            <a:prstGeom prst="rect">
              <a:avLst/>
            </a:prstGeom>
          </p:spPr>
          <p:txBody>
            <a:bodyPr wrap="square">
              <a:spAutoFit/>
            </a:bodyPr>
            <a:lstStyle/>
            <a:p>
              <a:pPr algn="ctr" defTabSz="932372"/>
              <a:r>
                <a:rPr lang="en-US" sz="1600" b="1" dirty="0">
                  <a:solidFill>
                    <a:srgbClr val="FFFFFF"/>
                  </a:solidFill>
                </a:rPr>
                <a:t>2-node Design Example (with Direct-Attached SAS) </a:t>
              </a:r>
            </a:p>
          </p:txBody>
        </p:sp>
      </p:grpSp>
      <p:sp>
        <p:nvSpPr>
          <p:cNvPr id="5" name="Slide Number Placeholder 4"/>
          <p:cNvSpPr>
            <a:spLocks noGrp="1"/>
          </p:cNvSpPr>
          <p:nvPr>
            <p:ph type="sldNum" sz="quarter" idx="4294967295"/>
          </p:nvPr>
        </p:nvSpPr>
        <p:spPr>
          <a:xfrm>
            <a:off x="10026705" y="6483350"/>
            <a:ext cx="1856629" cy="366712"/>
          </a:xfrm>
          <a:prstGeom prst="rect">
            <a:avLst/>
          </a:prstGeom>
        </p:spPr>
        <p:txBody>
          <a:bodyPr/>
          <a:lstStyle/>
          <a:p>
            <a:fld id="{FD80AEDC-42D6-4469-A01A-FC4C69F93ED1}" type="slidenum">
              <a:rPr lang="en-US" smtClean="0">
                <a:solidFill>
                  <a:srgbClr val="FFFFFF">
                    <a:tint val="75000"/>
                  </a:srgbClr>
                </a:solidFill>
              </a:rPr>
              <a:pPr/>
              <a:t>10</a:t>
            </a:fld>
            <a:endParaRPr lang="en-US" dirty="0">
              <a:solidFill>
                <a:srgbClr val="FFFFFF">
                  <a:tint val="75000"/>
                </a:srgbClr>
              </a:solidFill>
            </a:endParaRPr>
          </a:p>
        </p:txBody>
      </p:sp>
    </p:spTree>
    <p:extLst>
      <p:ext uri="{BB962C8B-B14F-4D97-AF65-F5344CB8AC3E}">
        <p14:creationId xmlns:p14="http://schemas.microsoft.com/office/powerpoint/2010/main" val="1009410359"/>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afterEffect">
                                  <p:stCondLst>
                                    <p:cond delay="0"/>
                                  </p:stCondLst>
                                  <p:childTnLst>
                                    <p:set>
                                      <p:cBhvr>
                                        <p:cTn id="6" dur="1" fill="hold">
                                          <p:stCondLst>
                                            <p:cond delay="0"/>
                                          </p:stCondLst>
                                        </p:cTn>
                                        <p:tgtEl>
                                          <p:spTgt spid="103"/>
                                        </p:tgtEl>
                                        <p:attrNameLst>
                                          <p:attrName>style.visibility</p:attrName>
                                        </p:attrNameLst>
                                      </p:cBhvr>
                                      <p:to>
                                        <p:strVal val="visible"/>
                                      </p:to>
                                    </p:set>
                                    <p:anim calcmode="lin" valueType="num">
                                      <p:cBhvr additive="base">
                                        <p:cTn id="7" dur="500" fill="hold"/>
                                        <p:tgtEl>
                                          <p:spTgt spid="103"/>
                                        </p:tgtEl>
                                        <p:attrNameLst>
                                          <p:attrName>ppt_x</p:attrName>
                                        </p:attrNameLst>
                                      </p:cBhvr>
                                      <p:tavLst>
                                        <p:tav tm="0">
                                          <p:val>
                                            <p:strVal val="0-#ppt_w/2"/>
                                          </p:val>
                                        </p:tav>
                                        <p:tav tm="100000">
                                          <p:val>
                                            <p:strVal val="#ppt_x"/>
                                          </p:val>
                                        </p:tav>
                                      </p:tavLst>
                                    </p:anim>
                                    <p:anim calcmode="lin" valueType="num">
                                      <p:cBhvr additive="base">
                                        <p:cTn id="8" dur="500" fill="hold"/>
                                        <p:tgtEl>
                                          <p:spTgt spid="103"/>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250"/>
                                  </p:stCondLst>
                                  <p:childTnLst>
                                    <p:set>
                                      <p:cBhvr>
                                        <p:cTn id="10" dur="1" fill="hold">
                                          <p:stCondLst>
                                            <p:cond delay="0"/>
                                          </p:stCondLst>
                                        </p:cTn>
                                        <p:tgtEl>
                                          <p:spTgt spid="115"/>
                                        </p:tgtEl>
                                        <p:attrNameLst>
                                          <p:attrName>style.visibility</p:attrName>
                                        </p:attrNameLst>
                                      </p:cBhvr>
                                      <p:to>
                                        <p:strVal val="visible"/>
                                      </p:to>
                                    </p:set>
                                    <p:anim calcmode="lin" valueType="num">
                                      <p:cBhvr additive="base">
                                        <p:cTn id="11" dur="500" fill="hold"/>
                                        <p:tgtEl>
                                          <p:spTgt spid="115"/>
                                        </p:tgtEl>
                                        <p:attrNameLst>
                                          <p:attrName>ppt_x</p:attrName>
                                        </p:attrNameLst>
                                      </p:cBhvr>
                                      <p:tavLst>
                                        <p:tav tm="0">
                                          <p:val>
                                            <p:strVal val="0-#ppt_w/2"/>
                                          </p:val>
                                        </p:tav>
                                        <p:tav tm="100000">
                                          <p:val>
                                            <p:strVal val="#ppt_x"/>
                                          </p:val>
                                        </p:tav>
                                      </p:tavLst>
                                    </p:anim>
                                    <p:anim calcmode="lin" valueType="num">
                                      <p:cBhvr additive="base">
                                        <p:cTn id="12" dur="500" fill="hold"/>
                                        <p:tgtEl>
                                          <p:spTgt spid="115"/>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500"/>
                                  </p:stCondLst>
                                  <p:childTnLst>
                                    <p:set>
                                      <p:cBhvr>
                                        <p:cTn id="14" dur="1" fill="hold">
                                          <p:stCondLst>
                                            <p:cond delay="0"/>
                                          </p:stCondLst>
                                        </p:cTn>
                                        <p:tgtEl>
                                          <p:spTgt spid="120"/>
                                        </p:tgtEl>
                                        <p:attrNameLst>
                                          <p:attrName>style.visibility</p:attrName>
                                        </p:attrNameLst>
                                      </p:cBhvr>
                                      <p:to>
                                        <p:strVal val="visible"/>
                                      </p:to>
                                    </p:set>
                                    <p:anim calcmode="lin" valueType="num">
                                      <p:cBhvr additive="base">
                                        <p:cTn id="15" dur="500" fill="hold"/>
                                        <p:tgtEl>
                                          <p:spTgt spid="120"/>
                                        </p:tgtEl>
                                        <p:attrNameLst>
                                          <p:attrName>ppt_x</p:attrName>
                                        </p:attrNameLst>
                                      </p:cBhvr>
                                      <p:tavLst>
                                        <p:tav tm="0">
                                          <p:val>
                                            <p:strVal val="0-#ppt_w/2"/>
                                          </p:val>
                                        </p:tav>
                                        <p:tav tm="100000">
                                          <p:val>
                                            <p:strVal val="#ppt_x"/>
                                          </p:val>
                                        </p:tav>
                                      </p:tavLst>
                                    </p:anim>
                                    <p:anim calcmode="lin" valueType="num">
                                      <p:cBhvr additive="base">
                                        <p:cTn id="16" dur="500" fill="hold"/>
                                        <p:tgtEl>
                                          <p:spTgt spid="120"/>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10" presetClass="entr" presetSubtype="0" fill="hold" nodeType="afterEffect">
                                  <p:stCondLst>
                                    <p:cond delay="75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TextBox 71"/>
          <p:cNvSpPr txBox="1"/>
          <p:nvPr/>
        </p:nvSpPr>
        <p:spPr>
          <a:xfrm>
            <a:off x="8637427" y="1335883"/>
            <a:ext cx="1570846" cy="194555"/>
          </a:xfrm>
          <a:prstGeom prst="rect">
            <a:avLst/>
          </a:prstGeom>
          <a:noFill/>
        </p:spPr>
        <p:txBody>
          <a:bodyPr wrap="square" lIns="0" tIns="0" rIns="0" bIns="0" rtlCol="0">
            <a:spAutoFit/>
          </a:bodyPr>
          <a:lstStyle/>
          <a:p>
            <a:pPr defTabSz="699371">
              <a:lnSpc>
                <a:spcPct val="90000"/>
              </a:lnSpc>
            </a:pPr>
            <a:r>
              <a:rPr lang="en-US" sz="1377" b="1" spc="-39" dirty="0" smtClean="0">
                <a:solidFill>
                  <a:srgbClr val="FFFFFF"/>
                </a:solidFill>
              </a:rPr>
              <a:t>Hyper-V</a:t>
            </a:r>
            <a:endParaRPr lang="en-US" sz="1377" b="1" spc="-39" dirty="0">
              <a:solidFill>
                <a:srgbClr val="FFFFFF"/>
              </a:solidFill>
            </a:endParaRPr>
          </a:p>
        </p:txBody>
      </p:sp>
      <p:sp>
        <p:nvSpPr>
          <p:cNvPr id="4" name="Title 3"/>
          <p:cNvSpPr>
            <a:spLocks noGrp="1"/>
          </p:cNvSpPr>
          <p:nvPr>
            <p:ph type="title"/>
          </p:nvPr>
        </p:nvSpPr>
        <p:spPr>
          <a:xfrm>
            <a:off x="277028" y="237114"/>
            <a:ext cx="11730081" cy="1148248"/>
          </a:xfrm>
        </p:spPr>
        <p:txBody>
          <a:bodyPr/>
          <a:lstStyle/>
          <a:p>
            <a:pPr>
              <a:lnSpc>
                <a:spcPct val="100000"/>
              </a:lnSpc>
              <a:spcBef>
                <a:spcPts val="600"/>
              </a:spcBef>
            </a:pPr>
            <a:r>
              <a:rPr lang="en-US" sz="4398" dirty="0" smtClean="0">
                <a:solidFill>
                  <a:schemeClr val="tx1"/>
                </a:solidFill>
              </a:rPr>
              <a:t>Component-level recommendations </a:t>
            </a:r>
            <a:r>
              <a:rPr lang="en-US" sz="4398" dirty="0">
                <a:solidFill>
                  <a:schemeClr val="tx1"/>
                </a:solidFill>
              </a:rPr>
              <a:t>*</a:t>
            </a:r>
            <a:br>
              <a:rPr lang="en-US" sz="4398" dirty="0">
                <a:solidFill>
                  <a:schemeClr val="tx1"/>
                </a:solidFill>
              </a:rPr>
            </a:br>
            <a:r>
              <a:rPr lang="en-US" sz="2799" dirty="0">
                <a:solidFill>
                  <a:schemeClr val="tx1"/>
                </a:solidFill>
              </a:rPr>
              <a:t>Storage vs. </a:t>
            </a:r>
            <a:r>
              <a:rPr lang="en-US" sz="2799" dirty="0" smtClean="0">
                <a:solidFill>
                  <a:schemeClr val="tx1"/>
                </a:solidFill>
              </a:rPr>
              <a:t>Hyper-V Server</a:t>
            </a:r>
            <a:endParaRPr lang="en-US" sz="4398" dirty="0">
              <a:solidFill>
                <a:schemeClr val="tx1"/>
              </a:solidFill>
            </a:endParaRPr>
          </a:p>
        </p:txBody>
      </p:sp>
      <p:grpSp>
        <p:nvGrpSpPr>
          <p:cNvPr id="96" name="Group 95"/>
          <p:cNvGrpSpPr/>
          <p:nvPr/>
        </p:nvGrpSpPr>
        <p:grpSpPr>
          <a:xfrm>
            <a:off x="4507967" y="1643219"/>
            <a:ext cx="2853270" cy="1200197"/>
            <a:chOff x="3600370" y="1305602"/>
            <a:chExt cx="3726968" cy="1188720"/>
          </a:xfrm>
        </p:grpSpPr>
        <p:sp>
          <p:nvSpPr>
            <p:cNvPr id="41" name="Rectangle 40"/>
            <p:cNvSpPr/>
            <p:nvPr/>
          </p:nvSpPr>
          <p:spPr bwMode="auto">
            <a:xfrm>
              <a:off x="3600370" y="1305602"/>
              <a:ext cx="3646511" cy="1188720"/>
            </a:xfrm>
            <a:prstGeom prst="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69933" tIns="34967" rIns="69933" bIns="34967" numCol="1" rtlCol="0" anchor="ctr" anchorCtr="0" compatLnSpc="1">
              <a:prstTxWarp prst="textNoShape">
                <a:avLst/>
              </a:prstTxWarp>
            </a:bodyPr>
            <a:lstStyle/>
            <a:p>
              <a:pPr algn="ctr" defTabSz="699169">
                <a:lnSpc>
                  <a:spcPct val="90000"/>
                </a:lnSpc>
              </a:pPr>
              <a:endParaRPr lang="en-US" sz="1531" spc="-39" dirty="0">
                <a:gradFill>
                  <a:gsLst>
                    <a:gs pos="0">
                      <a:srgbClr val="EFEFEF"/>
                    </a:gs>
                    <a:gs pos="100000">
                      <a:srgbClr val="EFEFEF"/>
                    </a:gs>
                  </a:gsLst>
                  <a:lin ang="5400000" scaled="0"/>
                </a:gradFill>
              </a:endParaRPr>
            </a:p>
          </p:txBody>
        </p:sp>
        <p:sp>
          <p:nvSpPr>
            <p:cNvPr id="53" name="TextBox 52"/>
            <p:cNvSpPr txBox="1"/>
            <p:nvPr/>
          </p:nvSpPr>
          <p:spPr>
            <a:xfrm>
              <a:off x="3625682" y="1334540"/>
              <a:ext cx="3701656" cy="1116785"/>
            </a:xfrm>
            <a:prstGeom prst="rect">
              <a:avLst/>
            </a:prstGeom>
            <a:noFill/>
          </p:spPr>
          <p:txBody>
            <a:bodyPr wrap="square" tIns="0" rtlCol="0">
              <a:spAutoFit/>
            </a:bodyPr>
            <a:lstStyle/>
            <a:p>
              <a:pPr marL="87425" indent="-87425" defTabSz="699371">
                <a:buFont typeface="Arial" panose="020B0604020202020204" pitchFamily="34" charset="0"/>
                <a:buChar char="•"/>
              </a:pPr>
              <a:r>
                <a:rPr lang="en-US" sz="1071" dirty="0">
                  <a:solidFill>
                    <a:srgbClr val="FFFFFF"/>
                  </a:solidFill>
                </a:rPr>
                <a:t>Entry to Medium: Single CPU/node</a:t>
              </a:r>
            </a:p>
            <a:p>
              <a:pPr marL="87425" indent="-87425" defTabSz="699371">
                <a:buFont typeface="Arial" panose="020B0604020202020204" pitchFamily="34" charset="0"/>
                <a:buChar char="•"/>
              </a:pPr>
              <a:r>
                <a:rPr lang="en-US" sz="1071" dirty="0">
                  <a:solidFill>
                    <a:srgbClr val="FFFFFF"/>
                  </a:solidFill>
                </a:rPr>
                <a:t>Performance with Dedup</a:t>
              </a:r>
            </a:p>
            <a:p>
              <a:pPr marL="437111" lvl="1" indent="-87425" defTabSz="699371">
                <a:buFont typeface="Arial" panose="020B0604020202020204" pitchFamily="34" charset="0"/>
                <a:buChar char="•"/>
              </a:pPr>
              <a:r>
                <a:rPr lang="en-US" sz="918" b="1" dirty="0">
                  <a:solidFill>
                    <a:srgbClr val="FFFFFF"/>
                  </a:solidFill>
                </a:rPr>
                <a:t>Consider 2</a:t>
              </a:r>
              <a:r>
                <a:rPr lang="en-US" sz="918" b="1" baseline="30000" dirty="0">
                  <a:solidFill>
                    <a:srgbClr val="FFFFFF"/>
                  </a:solidFill>
                </a:rPr>
                <a:t>nd</a:t>
              </a:r>
              <a:r>
                <a:rPr lang="en-US" sz="918" b="1" dirty="0">
                  <a:solidFill>
                    <a:srgbClr val="FFFFFF"/>
                  </a:solidFill>
                </a:rPr>
                <a:t> CPU for large, active datasets (&gt;1GB/s throughput)</a:t>
              </a:r>
            </a:p>
            <a:p>
              <a:pPr marL="87425" indent="-87425" defTabSz="699371">
                <a:buFont typeface="Arial" panose="020B0604020202020204" pitchFamily="34" charset="0"/>
                <a:buChar char="•"/>
              </a:pPr>
              <a:r>
                <a:rPr lang="en-US" sz="1071" dirty="0">
                  <a:solidFill>
                    <a:srgbClr val="FFFFFF"/>
                  </a:solidFill>
                </a:rPr>
                <a:t>PCIe</a:t>
              </a:r>
            </a:p>
            <a:p>
              <a:pPr marL="437125" lvl="1" indent="-88638" defTabSz="699371">
                <a:buFont typeface="Arial" panose="020B0604020202020204" pitchFamily="34" charset="0"/>
                <a:buChar char="•"/>
              </a:pPr>
              <a:r>
                <a:rPr lang="en-US" sz="918" dirty="0">
                  <a:solidFill>
                    <a:srgbClr val="FFFFFF"/>
                  </a:solidFill>
                </a:rPr>
                <a:t>Entry: 1 available x8 slot</a:t>
              </a:r>
            </a:p>
            <a:p>
              <a:pPr marL="437125" lvl="1" indent="-88638" defTabSz="699371">
                <a:buFont typeface="Arial" panose="020B0604020202020204" pitchFamily="34" charset="0"/>
                <a:buChar char="•"/>
              </a:pPr>
              <a:r>
                <a:rPr lang="en-US" sz="918" b="1" dirty="0">
                  <a:solidFill>
                    <a:srgbClr val="FFFFFF"/>
                  </a:solidFill>
                </a:rPr>
                <a:t>Performance: 2-3 available x8 slots</a:t>
              </a:r>
            </a:p>
          </p:txBody>
        </p:sp>
      </p:grpSp>
      <p:grpSp>
        <p:nvGrpSpPr>
          <p:cNvPr id="65" name="Group 64"/>
          <p:cNvGrpSpPr/>
          <p:nvPr/>
        </p:nvGrpSpPr>
        <p:grpSpPr>
          <a:xfrm>
            <a:off x="2040309" y="1643217"/>
            <a:ext cx="2104768" cy="1200198"/>
            <a:chOff x="890199" y="1018925"/>
            <a:chExt cx="2303150" cy="1188720"/>
          </a:xfrm>
        </p:grpSpPr>
        <p:sp>
          <p:nvSpPr>
            <p:cNvPr id="55" name="Rectangle 54"/>
            <p:cNvSpPr/>
            <p:nvPr/>
          </p:nvSpPr>
          <p:spPr bwMode="auto">
            <a:xfrm>
              <a:off x="890199" y="1018925"/>
              <a:ext cx="2303150" cy="1188720"/>
            </a:xfrm>
            <a:prstGeom prst="rect">
              <a:avLst/>
            </a:prstGeom>
            <a:solidFill>
              <a:schemeClr val="accent6">
                <a:alpha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9871" tIns="34967" rIns="69933" bIns="34967" numCol="1" rtlCol="0" anchor="ctr" anchorCtr="0" compatLnSpc="1">
              <a:prstTxWarp prst="textNoShape">
                <a:avLst/>
              </a:prstTxWarp>
            </a:bodyPr>
            <a:lstStyle/>
            <a:p>
              <a:pPr defTabSz="932372">
                <a:lnSpc>
                  <a:spcPct val="70000"/>
                </a:lnSpc>
                <a:spcBef>
                  <a:spcPts val="687"/>
                </a:spcBef>
                <a:buSzPct val="90000"/>
              </a:pPr>
              <a:endParaRPr lang="en-US" sz="1531" dirty="0">
                <a:gradFill>
                  <a:gsLst>
                    <a:gs pos="0">
                      <a:srgbClr val="EFEFEF"/>
                    </a:gs>
                    <a:gs pos="100000">
                      <a:srgbClr val="EFEFEF"/>
                    </a:gs>
                  </a:gsLst>
                  <a:lin ang="5400000" scaled="0"/>
                </a:gradFill>
              </a:endParaRPr>
            </a:p>
          </p:txBody>
        </p:sp>
        <p:sp>
          <p:nvSpPr>
            <p:cNvPr id="42" name="TextBox 41"/>
            <p:cNvSpPr txBox="1"/>
            <p:nvPr/>
          </p:nvSpPr>
          <p:spPr>
            <a:xfrm>
              <a:off x="1983906" y="1425646"/>
              <a:ext cx="1088379" cy="378695"/>
            </a:xfrm>
            <a:prstGeom prst="rect">
              <a:avLst/>
            </a:prstGeom>
            <a:noFill/>
          </p:spPr>
          <p:txBody>
            <a:bodyPr wrap="square" rtlCol="0">
              <a:spAutoFit/>
            </a:bodyPr>
            <a:lstStyle/>
            <a:p>
              <a:pPr algn="ctr" defTabSz="932372"/>
              <a:r>
                <a:rPr lang="en-US" sz="1836" b="1" dirty="0">
                  <a:gradFill>
                    <a:gsLst>
                      <a:gs pos="0">
                        <a:srgbClr val="EFEFEF"/>
                      </a:gs>
                      <a:gs pos="100000">
                        <a:srgbClr val="EFEFEF"/>
                      </a:gs>
                    </a:gsLst>
                    <a:path path="circle">
                      <a:fillToRect l="50000" t="50000" r="50000" b="50000"/>
                    </a:path>
                  </a:gradFill>
                  <a:latin typeface="Segoe UI Semibold" panose="020B0702040204020203" pitchFamily="34" charset="0"/>
                  <a:cs typeface="Segoe UI Semibold" panose="020B0702040204020203" pitchFamily="34" charset="0"/>
                </a:rPr>
                <a:t>CPU</a:t>
              </a:r>
            </a:p>
          </p:txBody>
        </p:sp>
        <p:pic>
          <p:nvPicPr>
            <p:cNvPr id="57" name="Picture 56"/>
            <p:cNvPicPr>
              <a:picLocks noChangeAspect="1"/>
            </p:cNvPicPr>
            <p:nvPr/>
          </p:nvPicPr>
          <p:blipFill>
            <a:blip r:embed="rId2" cstate="print">
              <a:clrChange>
                <a:clrFrom>
                  <a:srgbClr val="00188F"/>
                </a:clrFrom>
                <a:clrTo>
                  <a:srgbClr val="00188F">
                    <a:alpha val="0"/>
                  </a:srgbClr>
                </a:clrTo>
              </a:clrChange>
              <a:extLst>
                <a:ext uri="{28A0092B-C50C-407E-A947-70E740481C1C}">
                  <a14:useLocalDpi xmlns:a14="http://schemas.microsoft.com/office/drawing/2010/main"/>
                </a:ext>
              </a:extLst>
            </a:blip>
            <a:stretch>
              <a:fillRect/>
            </a:stretch>
          </p:blipFill>
          <p:spPr>
            <a:xfrm>
              <a:off x="1091623" y="1249179"/>
              <a:ext cx="917641" cy="722447"/>
            </a:xfrm>
            <a:prstGeom prst="rect">
              <a:avLst/>
            </a:prstGeom>
          </p:spPr>
        </p:pic>
      </p:grpSp>
      <p:grpSp>
        <p:nvGrpSpPr>
          <p:cNvPr id="66" name="Group 65"/>
          <p:cNvGrpSpPr/>
          <p:nvPr/>
        </p:nvGrpSpPr>
        <p:grpSpPr>
          <a:xfrm>
            <a:off x="2034777" y="5276545"/>
            <a:ext cx="2116283" cy="1011047"/>
            <a:chOff x="890199" y="3851482"/>
            <a:chExt cx="2303149" cy="1188720"/>
          </a:xfrm>
        </p:grpSpPr>
        <p:sp>
          <p:nvSpPr>
            <p:cNvPr id="60" name="Rectangle 59"/>
            <p:cNvSpPr/>
            <p:nvPr/>
          </p:nvSpPr>
          <p:spPr bwMode="auto">
            <a:xfrm>
              <a:off x="890199" y="3851482"/>
              <a:ext cx="2303149" cy="1188720"/>
            </a:xfrm>
            <a:prstGeom prst="rect">
              <a:avLst/>
            </a:prstGeom>
            <a:solidFill>
              <a:schemeClr val="accent6">
                <a:alpha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9871" tIns="34967" rIns="69933" bIns="34967" numCol="1" rtlCol="0" anchor="ctr" anchorCtr="0" compatLnSpc="1">
              <a:prstTxWarp prst="textNoShape">
                <a:avLst/>
              </a:prstTxWarp>
            </a:bodyPr>
            <a:lstStyle/>
            <a:p>
              <a:pPr algn="ctr" defTabSz="932372"/>
              <a:endParaRPr lang="en-US" sz="1531" dirty="0">
                <a:gradFill>
                  <a:gsLst>
                    <a:gs pos="0">
                      <a:srgbClr val="EFEFEF"/>
                    </a:gs>
                    <a:gs pos="100000">
                      <a:srgbClr val="EFEFEF"/>
                    </a:gs>
                  </a:gsLst>
                  <a:path path="circle">
                    <a:fillToRect l="50000" t="50000" r="50000" b="50000"/>
                  </a:path>
                </a:gradFill>
              </a:endParaRPr>
            </a:p>
          </p:txBody>
        </p:sp>
        <p:sp>
          <p:nvSpPr>
            <p:cNvPr id="5" name="Freeform 79"/>
            <p:cNvSpPr>
              <a:spLocks noEditPoints="1"/>
            </p:cNvSpPr>
            <p:nvPr/>
          </p:nvSpPr>
          <p:spPr bwMode="black">
            <a:xfrm>
              <a:off x="1164417" y="4129505"/>
              <a:ext cx="541661" cy="701868"/>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FFFFFF"/>
            </a:solidFill>
            <a:ln>
              <a:noFill/>
            </a:ln>
          </p:spPr>
          <p:txBody>
            <a:bodyPr vert="horz" wrap="square" lIns="62949" tIns="31475" rIns="62949" bIns="31475" numCol="1" anchor="t" anchorCtr="0" compatLnSpc="1">
              <a:prstTxWarp prst="textNoShape">
                <a:avLst/>
              </a:prstTxWarp>
            </a:bodyPr>
            <a:lstStyle/>
            <a:p>
              <a:pPr defTabSz="699371"/>
              <a:endParaRPr lang="en-US" sz="1224" dirty="0">
                <a:solidFill>
                  <a:srgbClr val="505050"/>
                </a:solidFill>
              </a:endParaRPr>
            </a:p>
          </p:txBody>
        </p:sp>
        <p:sp>
          <p:nvSpPr>
            <p:cNvPr id="61" name="TextBox 60"/>
            <p:cNvSpPr txBox="1"/>
            <p:nvPr/>
          </p:nvSpPr>
          <p:spPr>
            <a:xfrm>
              <a:off x="1936154" y="4171585"/>
              <a:ext cx="1088379" cy="449542"/>
            </a:xfrm>
            <a:prstGeom prst="rect">
              <a:avLst/>
            </a:prstGeom>
            <a:noFill/>
          </p:spPr>
          <p:txBody>
            <a:bodyPr wrap="square" rtlCol="0">
              <a:spAutoFit/>
            </a:bodyPr>
            <a:lstStyle/>
            <a:p>
              <a:pPr algn="ctr" defTabSz="932372"/>
              <a:r>
                <a:rPr lang="en-US" sz="1836" dirty="0">
                  <a:gradFill>
                    <a:gsLst>
                      <a:gs pos="0">
                        <a:srgbClr val="EFEFEF"/>
                      </a:gs>
                      <a:gs pos="100000">
                        <a:srgbClr val="EFEFEF"/>
                      </a:gs>
                    </a:gsLst>
                    <a:path path="circle">
                      <a:fillToRect l="50000" t="50000" r="50000" b="50000"/>
                    </a:path>
                  </a:gradFill>
                  <a:latin typeface="Segoe UI Semibold" panose="020B0702040204020203" pitchFamily="34" charset="0"/>
                  <a:cs typeface="Segoe UI Semibold" panose="020B0702040204020203" pitchFamily="34" charset="0"/>
                </a:rPr>
                <a:t>Drives</a:t>
              </a:r>
            </a:p>
          </p:txBody>
        </p:sp>
      </p:grpSp>
      <p:grpSp>
        <p:nvGrpSpPr>
          <p:cNvPr id="84" name="Group 83"/>
          <p:cNvGrpSpPr/>
          <p:nvPr/>
        </p:nvGrpSpPr>
        <p:grpSpPr>
          <a:xfrm>
            <a:off x="2035563" y="4115183"/>
            <a:ext cx="2109514" cy="1094371"/>
            <a:chOff x="876173" y="5092616"/>
            <a:chExt cx="2306672" cy="1188720"/>
          </a:xfrm>
        </p:grpSpPr>
        <p:sp>
          <p:nvSpPr>
            <p:cNvPr id="62" name="Rectangle 61"/>
            <p:cNvSpPr/>
            <p:nvPr/>
          </p:nvSpPr>
          <p:spPr bwMode="auto">
            <a:xfrm>
              <a:off x="876173" y="5092616"/>
              <a:ext cx="2303149" cy="1188720"/>
            </a:xfrm>
            <a:prstGeom prst="rect">
              <a:avLst/>
            </a:prstGeom>
            <a:solidFill>
              <a:schemeClr val="accent6">
                <a:alpha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9871" tIns="34967" rIns="69933" bIns="34967" numCol="1" rtlCol="0" anchor="ctr" anchorCtr="0" compatLnSpc="1">
              <a:prstTxWarp prst="textNoShape">
                <a:avLst/>
              </a:prstTxWarp>
            </a:bodyPr>
            <a:lstStyle/>
            <a:p>
              <a:pPr algn="ctr" defTabSz="932372"/>
              <a:endParaRPr lang="en-US" sz="1531" dirty="0">
                <a:gradFill>
                  <a:gsLst>
                    <a:gs pos="0">
                      <a:srgbClr val="EFEFEF"/>
                    </a:gs>
                    <a:gs pos="100000">
                      <a:srgbClr val="EFEFEF"/>
                    </a:gs>
                  </a:gsLst>
                  <a:path path="circle">
                    <a:fillToRect l="50000" t="50000" r="50000" b="50000"/>
                  </a:path>
                </a:gradFill>
              </a:endParaRPr>
            </a:p>
          </p:txBody>
        </p:sp>
        <p:grpSp>
          <p:nvGrpSpPr>
            <p:cNvPr id="32" name="Group 31"/>
            <p:cNvGrpSpPr/>
            <p:nvPr/>
          </p:nvGrpSpPr>
          <p:grpSpPr>
            <a:xfrm>
              <a:off x="922586" y="5323409"/>
              <a:ext cx="979675" cy="715786"/>
              <a:chOff x="4289022" y="2409063"/>
              <a:chExt cx="1015247" cy="948152"/>
            </a:xfrm>
          </p:grpSpPr>
          <p:pic>
            <p:nvPicPr>
              <p:cNvPr id="33" name="Picture 2" descr="\\MAGNUM\Projects\Microsoft\Cloud Power FY12\Design\Icons\PNGs\Server_2.png"/>
              <p:cNvPicPr>
                <a:picLocks noChangeAspect="1" noChangeArrowheads="1"/>
              </p:cNvPicPr>
              <p:nvPr/>
            </p:nvPicPr>
            <p:blipFill>
              <a:blip r:embed="rId3" cstate="print">
                <a:lum bright="100000"/>
                <a:extLst>
                  <a:ext uri="{28A0092B-C50C-407E-A947-70E740481C1C}">
                    <a14:useLocalDpi xmlns:a14="http://schemas.microsoft.com/office/drawing/2010/main"/>
                  </a:ext>
                </a:extLst>
              </a:blip>
              <a:srcRect/>
              <a:stretch>
                <a:fillRect/>
              </a:stretch>
            </p:blipFill>
            <p:spPr bwMode="auto">
              <a:xfrm>
                <a:off x="4289022" y="2863497"/>
                <a:ext cx="481445" cy="481445"/>
              </a:xfrm>
              <a:prstGeom prst="rect">
                <a:avLst/>
              </a:prstGeom>
              <a:noFill/>
            </p:spPr>
          </p:pic>
          <p:pic>
            <p:nvPicPr>
              <p:cNvPr id="34" name="Picture 2" descr="\\MAGNUM\Projects\Microsoft\Cloud Power FY12\Design\Icons\PNGs\Server_2.png"/>
              <p:cNvPicPr>
                <a:picLocks noChangeAspect="1" noChangeArrowheads="1"/>
              </p:cNvPicPr>
              <p:nvPr/>
            </p:nvPicPr>
            <p:blipFill>
              <a:blip r:embed="rId3" cstate="print">
                <a:lum bright="100000"/>
                <a:extLst>
                  <a:ext uri="{28A0092B-C50C-407E-A947-70E740481C1C}">
                    <a14:useLocalDpi xmlns:a14="http://schemas.microsoft.com/office/drawing/2010/main"/>
                  </a:ext>
                </a:extLst>
              </a:blip>
              <a:srcRect/>
              <a:stretch>
                <a:fillRect/>
              </a:stretch>
            </p:blipFill>
            <p:spPr bwMode="auto">
              <a:xfrm>
                <a:off x="4553792" y="2409063"/>
                <a:ext cx="481445" cy="481445"/>
              </a:xfrm>
              <a:prstGeom prst="rect">
                <a:avLst/>
              </a:prstGeom>
              <a:noFill/>
            </p:spPr>
          </p:pic>
          <p:pic>
            <p:nvPicPr>
              <p:cNvPr id="35" name="Picture 2" descr="\\MAGNUM\Projects\Microsoft\Cloud Power FY12\Design\Icons\PNGs\Server_2.png"/>
              <p:cNvPicPr>
                <a:picLocks noChangeAspect="1" noChangeArrowheads="1"/>
              </p:cNvPicPr>
              <p:nvPr/>
            </p:nvPicPr>
            <p:blipFill>
              <a:blip r:embed="rId3" cstate="print">
                <a:lum bright="100000"/>
                <a:extLst>
                  <a:ext uri="{28A0092B-C50C-407E-A947-70E740481C1C}">
                    <a14:useLocalDpi xmlns:a14="http://schemas.microsoft.com/office/drawing/2010/main"/>
                  </a:ext>
                </a:extLst>
              </a:blip>
              <a:srcRect/>
              <a:stretch>
                <a:fillRect/>
              </a:stretch>
            </p:blipFill>
            <p:spPr bwMode="auto">
              <a:xfrm>
                <a:off x="4822824" y="2875770"/>
                <a:ext cx="481445" cy="481445"/>
              </a:xfrm>
              <a:prstGeom prst="rect">
                <a:avLst/>
              </a:prstGeom>
              <a:noFill/>
            </p:spPr>
          </p:pic>
          <p:cxnSp>
            <p:nvCxnSpPr>
              <p:cNvPr id="36" name="Straight Connector 35"/>
              <p:cNvCxnSpPr/>
              <p:nvPr/>
            </p:nvCxnSpPr>
            <p:spPr>
              <a:xfrm flipH="1">
                <a:off x="4570413" y="2819400"/>
                <a:ext cx="126205" cy="152400"/>
              </a:xfrm>
              <a:prstGeom prst="line">
                <a:avLst/>
              </a:prstGeom>
              <a:ln w="3175">
                <a:solidFill>
                  <a:schemeClr val="bg1"/>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4633515" y="3065171"/>
                <a:ext cx="344496" cy="0"/>
              </a:xfrm>
              <a:prstGeom prst="line">
                <a:avLst/>
              </a:prstGeom>
              <a:ln w="3175">
                <a:solidFill>
                  <a:schemeClr val="bg1"/>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4833570" y="2773128"/>
                <a:ext cx="177854" cy="176015"/>
              </a:xfrm>
              <a:prstGeom prst="line">
                <a:avLst/>
              </a:prstGeom>
              <a:ln w="3175">
                <a:solidFill>
                  <a:schemeClr val="bg1"/>
                </a:solidFill>
                <a:prstDash val="dash"/>
                <a:headEnd type="none"/>
                <a:tailEnd type="none"/>
              </a:ln>
            </p:spPr>
            <p:style>
              <a:lnRef idx="1">
                <a:schemeClr val="accent1"/>
              </a:lnRef>
              <a:fillRef idx="0">
                <a:schemeClr val="accent1"/>
              </a:fillRef>
              <a:effectRef idx="0">
                <a:schemeClr val="accent1"/>
              </a:effectRef>
              <a:fontRef idx="minor">
                <a:schemeClr val="tx1"/>
              </a:fontRef>
            </p:style>
          </p:cxnSp>
        </p:grpSp>
        <p:sp>
          <p:nvSpPr>
            <p:cNvPr id="63" name="TextBox 62"/>
            <p:cNvSpPr txBox="1"/>
            <p:nvPr/>
          </p:nvSpPr>
          <p:spPr>
            <a:xfrm>
              <a:off x="1749792" y="5450469"/>
              <a:ext cx="1433053" cy="415315"/>
            </a:xfrm>
            <a:prstGeom prst="rect">
              <a:avLst/>
            </a:prstGeom>
            <a:noFill/>
          </p:spPr>
          <p:txBody>
            <a:bodyPr wrap="square" rtlCol="0">
              <a:spAutoFit/>
            </a:bodyPr>
            <a:lstStyle/>
            <a:p>
              <a:pPr algn="ctr" defTabSz="932372"/>
              <a:r>
                <a:rPr lang="en-US" sz="1836" dirty="0">
                  <a:gradFill>
                    <a:gsLst>
                      <a:gs pos="0">
                        <a:srgbClr val="EFEFEF"/>
                      </a:gs>
                      <a:gs pos="100000">
                        <a:srgbClr val="EFEFEF"/>
                      </a:gs>
                    </a:gsLst>
                    <a:path path="circle">
                      <a:fillToRect l="50000" t="50000" r="50000" b="50000"/>
                    </a:path>
                  </a:gradFill>
                  <a:latin typeface="Segoe UI Semibold" panose="020B0702040204020203" pitchFamily="34" charset="0"/>
                  <a:cs typeface="Segoe UI Semibold" panose="020B0702040204020203" pitchFamily="34" charset="0"/>
                </a:rPr>
                <a:t>Network</a:t>
              </a:r>
            </a:p>
          </p:txBody>
        </p:sp>
      </p:grpSp>
      <p:grpSp>
        <p:nvGrpSpPr>
          <p:cNvPr id="100" name="Group 99"/>
          <p:cNvGrpSpPr/>
          <p:nvPr/>
        </p:nvGrpSpPr>
        <p:grpSpPr>
          <a:xfrm>
            <a:off x="7620305" y="1643217"/>
            <a:ext cx="2788932" cy="1257615"/>
            <a:chOff x="7475481" y="1305601"/>
            <a:chExt cx="3646511" cy="1240755"/>
          </a:xfrm>
        </p:grpSpPr>
        <p:sp>
          <p:nvSpPr>
            <p:cNvPr id="71" name="Rectangle 70"/>
            <p:cNvSpPr/>
            <p:nvPr/>
          </p:nvSpPr>
          <p:spPr bwMode="auto">
            <a:xfrm>
              <a:off x="7475481" y="1305601"/>
              <a:ext cx="3646511" cy="1188720"/>
            </a:xfrm>
            <a:prstGeom prst="rect">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69933" tIns="34967" rIns="69933" bIns="34967" numCol="1" rtlCol="0" anchor="ctr" anchorCtr="0" compatLnSpc="1">
              <a:prstTxWarp prst="textNoShape">
                <a:avLst/>
              </a:prstTxWarp>
            </a:bodyPr>
            <a:lstStyle/>
            <a:p>
              <a:pPr algn="ctr" defTabSz="699169">
                <a:lnSpc>
                  <a:spcPct val="90000"/>
                </a:lnSpc>
              </a:pPr>
              <a:endParaRPr lang="en-US" sz="1531" spc="-39" dirty="0">
                <a:gradFill>
                  <a:gsLst>
                    <a:gs pos="0">
                      <a:srgbClr val="EFEFEF"/>
                    </a:gs>
                    <a:gs pos="100000">
                      <a:srgbClr val="EFEFEF"/>
                    </a:gs>
                  </a:gsLst>
                  <a:lin ang="5400000" scaled="0"/>
                </a:gradFill>
              </a:endParaRPr>
            </a:p>
          </p:txBody>
        </p:sp>
        <p:sp>
          <p:nvSpPr>
            <p:cNvPr id="73" name="TextBox 72"/>
            <p:cNvSpPr txBox="1"/>
            <p:nvPr/>
          </p:nvSpPr>
          <p:spPr>
            <a:xfrm>
              <a:off x="7556016" y="1340092"/>
              <a:ext cx="3553979" cy="1206264"/>
            </a:xfrm>
            <a:prstGeom prst="rect">
              <a:avLst/>
            </a:prstGeom>
            <a:noFill/>
          </p:spPr>
          <p:txBody>
            <a:bodyPr wrap="square" rtlCol="0">
              <a:spAutoFit/>
            </a:bodyPr>
            <a:lstStyle/>
            <a:p>
              <a:pPr marL="87425" indent="-87425" defTabSz="699371">
                <a:buFont typeface="Arial" panose="020B0604020202020204" pitchFamily="34" charset="0"/>
                <a:buChar char="•"/>
              </a:pPr>
              <a:r>
                <a:rPr lang="en-US" sz="1071" dirty="0">
                  <a:solidFill>
                    <a:srgbClr val="FFFFFF"/>
                  </a:solidFill>
                </a:rPr>
                <a:t>Entry: 8 cores (per server node)</a:t>
              </a:r>
            </a:p>
            <a:p>
              <a:pPr marL="87425" indent="-87425" defTabSz="699371">
                <a:buFont typeface="Arial" panose="020B0604020202020204" pitchFamily="34" charset="0"/>
                <a:buChar char="•"/>
              </a:pPr>
              <a:r>
                <a:rPr lang="en-US" sz="1071" dirty="0">
                  <a:solidFill>
                    <a:srgbClr val="FFFFFF"/>
                  </a:solidFill>
                </a:rPr>
                <a:t>For large capacity: 16+ cores (per server node)</a:t>
              </a:r>
            </a:p>
            <a:p>
              <a:pPr marL="87425" indent="-87425" defTabSz="699371">
                <a:buFont typeface="Arial" panose="020B0604020202020204" pitchFamily="34" charset="0"/>
                <a:buChar char="•"/>
              </a:pPr>
              <a:r>
                <a:rPr lang="en-US" sz="1071" dirty="0">
                  <a:solidFill>
                    <a:srgbClr val="FFFFFF"/>
                  </a:solidFill>
                </a:rPr>
                <a:t>PCIe</a:t>
              </a:r>
            </a:p>
            <a:p>
              <a:pPr marL="437125" lvl="2" indent="-88638" defTabSz="699371">
                <a:buFont typeface="Arial" panose="020B0604020202020204" pitchFamily="34" charset="0"/>
                <a:buChar char="•"/>
              </a:pPr>
              <a:r>
                <a:rPr lang="en-US" sz="918" dirty="0">
                  <a:solidFill>
                    <a:srgbClr val="FFFFFF"/>
                  </a:solidFill>
                </a:rPr>
                <a:t>Entry to medium capacity: 1 available x8 slot</a:t>
              </a:r>
            </a:p>
            <a:p>
              <a:pPr defTabSz="932372"/>
              <a:endParaRPr lang="en-US" sz="1071" dirty="0">
                <a:gradFill>
                  <a:gsLst>
                    <a:gs pos="0">
                      <a:srgbClr val="EFEFEF"/>
                    </a:gs>
                    <a:gs pos="100000">
                      <a:srgbClr val="EFEFEF"/>
                    </a:gs>
                  </a:gsLst>
                  <a:path path="circle">
                    <a:fillToRect l="50000" t="50000" r="50000" b="50000"/>
                  </a:path>
                </a:gradFill>
              </a:endParaRPr>
            </a:p>
          </p:txBody>
        </p:sp>
      </p:grpSp>
      <p:grpSp>
        <p:nvGrpSpPr>
          <p:cNvPr id="97" name="Group 96"/>
          <p:cNvGrpSpPr/>
          <p:nvPr/>
        </p:nvGrpSpPr>
        <p:grpSpPr>
          <a:xfrm>
            <a:off x="4507966" y="2909818"/>
            <a:ext cx="2788932" cy="1146672"/>
            <a:chOff x="3600370" y="2565019"/>
            <a:chExt cx="3646511" cy="1188720"/>
          </a:xfrm>
        </p:grpSpPr>
        <p:sp>
          <p:nvSpPr>
            <p:cNvPr id="75" name="Rectangle 74"/>
            <p:cNvSpPr/>
            <p:nvPr/>
          </p:nvSpPr>
          <p:spPr bwMode="auto">
            <a:xfrm>
              <a:off x="3600370" y="2565019"/>
              <a:ext cx="3646511" cy="1188720"/>
            </a:xfrm>
            <a:prstGeom prst="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69933" tIns="34967" rIns="69933" bIns="34967" numCol="1" rtlCol="0" anchor="ctr" anchorCtr="0" compatLnSpc="1">
              <a:prstTxWarp prst="textNoShape">
                <a:avLst/>
              </a:prstTxWarp>
            </a:bodyPr>
            <a:lstStyle/>
            <a:p>
              <a:pPr algn="ctr" defTabSz="699169">
                <a:lnSpc>
                  <a:spcPct val="90000"/>
                </a:lnSpc>
              </a:pPr>
              <a:endParaRPr lang="en-US" sz="1531" spc="-39" dirty="0">
                <a:gradFill>
                  <a:gsLst>
                    <a:gs pos="0">
                      <a:srgbClr val="EFEFEF"/>
                    </a:gs>
                    <a:gs pos="100000">
                      <a:srgbClr val="EFEFEF"/>
                    </a:gs>
                  </a:gsLst>
                  <a:lin ang="5400000" scaled="0"/>
                </a:gradFill>
              </a:endParaRPr>
            </a:p>
          </p:txBody>
        </p:sp>
        <p:sp>
          <p:nvSpPr>
            <p:cNvPr id="76" name="TextBox 75"/>
            <p:cNvSpPr txBox="1"/>
            <p:nvPr/>
          </p:nvSpPr>
          <p:spPr>
            <a:xfrm>
              <a:off x="3625682" y="2580043"/>
              <a:ext cx="3544999" cy="1043496"/>
            </a:xfrm>
            <a:prstGeom prst="rect">
              <a:avLst/>
            </a:prstGeom>
            <a:noFill/>
          </p:spPr>
          <p:txBody>
            <a:bodyPr wrap="square" rtlCol="0" anchor="ctr">
              <a:spAutoFit/>
            </a:bodyPr>
            <a:lstStyle/>
            <a:p>
              <a:pPr marL="87425" indent="-87425" defTabSz="699371">
                <a:buFont typeface="Arial" panose="020B0604020202020204" pitchFamily="34" charset="0"/>
                <a:buChar char="•"/>
              </a:pPr>
              <a:r>
                <a:rPr lang="en-US" sz="1071" b="1" dirty="0">
                  <a:solidFill>
                    <a:srgbClr val="FFFFFF"/>
                  </a:solidFill>
                </a:rPr>
                <a:t>Recommend 64GB per node</a:t>
              </a:r>
            </a:p>
            <a:p>
              <a:pPr marL="437110" lvl="2" indent="-87425" defTabSz="699371">
                <a:buFont typeface="Arial" panose="020B0604020202020204" pitchFamily="34" charset="0"/>
                <a:buChar char="•"/>
              </a:pPr>
              <a:r>
                <a:rPr lang="en-US" sz="918" dirty="0">
                  <a:solidFill>
                    <a:srgbClr val="FFFFFF"/>
                  </a:solidFill>
                </a:rPr>
                <a:t>Entry configuration: 32GB</a:t>
              </a:r>
            </a:p>
            <a:p>
              <a:pPr marL="87425" indent="-87425" defTabSz="699371">
                <a:buFont typeface="Arial" panose="020B0604020202020204" pitchFamily="34" charset="0"/>
                <a:buChar char="•"/>
              </a:pPr>
              <a:r>
                <a:rPr lang="en-US" sz="1071" dirty="0">
                  <a:solidFill>
                    <a:srgbClr val="FFFFFF"/>
                  </a:solidFill>
                </a:rPr>
                <a:t>Performance with dedup</a:t>
              </a:r>
            </a:p>
            <a:p>
              <a:pPr marL="466298" lvl="1" indent="-85812" defTabSz="699371">
                <a:buFont typeface="Arial" panose="020B0604020202020204" pitchFamily="34" charset="0"/>
                <a:buChar char="•"/>
              </a:pPr>
              <a:r>
                <a:rPr lang="en-US" sz="918" b="1" dirty="0">
                  <a:solidFill>
                    <a:srgbClr val="FFFFFF"/>
                  </a:solidFill>
                </a:rPr>
                <a:t>Consider additional memory for large, active datasets (&gt;1GB/s throughput)</a:t>
              </a:r>
            </a:p>
          </p:txBody>
        </p:sp>
      </p:grpSp>
      <p:grpSp>
        <p:nvGrpSpPr>
          <p:cNvPr id="101" name="Group 100"/>
          <p:cNvGrpSpPr/>
          <p:nvPr/>
        </p:nvGrpSpPr>
        <p:grpSpPr>
          <a:xfrm>
            <a:off x="7620305" y="2889717"/>
            <a:ext cx="2788932" cy="1166771"/>
            <a:chOff x="7475481" y="2556599"/>
            <a:chExt cx="3646511" cy="1188720"/>
          </a:xfrm>
        </p:grpSpPr>
        <p:sp>
          <p:nvSpPr>
            <p:cNvPr id="77" name="Rectangle 76"/>
            <p:cNvSpPr/>
            <p:nvPr/>
          </p:nvSpPr>
          <p:spPr bwMode="auto">
            <a:xfrm>
              <a:off x="7475481" y="2556599"/>
              <a:ext cx="3646511" cy="1188720"/>
            </a:xfrm>
            <a:prstGeom prst="rect">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69933" tIns="34967" rIns="69933" bIns="34967" numCol="1" rtlCol="0" anchor="ctr" anchorCtr="0" compatLnSpc="1">
              <a:prstTxWarp prst="textNoShape">
                <a:avLst/>
              </a:prstTxWarp>
            </a:bodyPr>
            <a:lstStyle/>
            <a:p>
              <a:pPr algn="ctr" defTabSz="699169">
                <a:lnSpc>
                  <a:spcPct val="90000"/>
                </a:lnSpc>
              </a:pPr>
              <a:endParaRPr lang="en-US" sz="1531" spc="-39" dirty="0">
                <a:gradFill>
                  <a:gsLst>
                    <a:gs pos="0">
                      <a:srgbClr val="EFEFEF"/>
                    </a:gs>
                    <a:gs pos="100000">
                      <a:srgbClr val="EFEFEF"/>
                    </a:gs>
                  </a:gsLst>
                  <a:lin ang="5400000" scaled="0"/>
                </a:gradFill>
              </a:endParaRPr>
            </a:p>
          </p:txBody>
        </p:sp>
        <p:sp>
          <p:nvSpPr>
            <p:cNvPr id="78" name="TextBox 77"/>
            <p:cNvSpPr txBox="1"/>
            <p:nvPr/>
          </p:nvSpPr>
          <p:spPr>
            <a:xfrm>
              <a:off x="7487477" y="2599509"/>
              <a:ext cx="3500864" cy="609635"/>
            </a:xfrm>
            <a:prstGeom prst="rect">
              <a:avLst/>
            </a:prstGeom>
            <a:noFill/>
          </p:spPr>
          <p:txBody>
            <a:bodyPr wrap="square" rtlCol="0">
              <a:spAutoFit/>
            </a:bodyPr>
            <a:lstStyle/>
            <a:p>
              <a:pPr marL="87425" indent="-87425" defTabSz="699371">
                <a:buFont typeface="Arial" panose="020B0604020202020204" pitchFamily="34" charset="0"/>
                <a:buChar char="•"/>
              </a:pPr>
              <a:r>
                <a:rPr lang="en-US" sz="1071" dirty="0">
                  <a:solidFill>
                    <a:srgbClr val="FFFFFF"/>
                  </a:solidFill>
                </a:rPr>
                <a:t>Entry: 128GB</a:t>
              </a:r>
            </a:p>
            <a:p>
              <a:pPr marL="87425" indent="-87425" defTabSz="699371">
                <a:buFont typeface="Arial" panose="020B0604020202020204" pitchFamily="34" charset="0"/>
                <a:buChar char="•"/>
              </a:pPr>
              <a:r>
                <a:rPr lang="en-US" sz="1071" dirty="0">
                  <a:solidFill>
                    <a:srgbClr val="FFFFFF"/>
                  </a:solidFill>
                </a:rPr>
                <a:t>For large capacity:  &gt;128GB </a:t>
              </a:r>
            </a:p>
            <a:p>
              <a:pPr defTabSz="932372"/>
              <a:endParaRPr lang="en-US" sz="1071" dirty="0">
                <a:gradFill>
                  <a:gsLst>
                    <a:gs pos="0">
                      <a:srgbClr val="EFEFEF"/>
                    </a:gs>
                    <a:gs pos="100000">
                      <a:srgbClr val="EFEFEF"/>
                    </a:gs>
                  </a:gsLst>
                  <a:path path="circle">
                    <a:fillToRect l="50000" t="50000" r="50000" b="50000"/>
                  </a:path>
                </a:gradFill>
              </a:endParaRPr>
            </a:p>
          </p:txBody>
        </p:sp>
      </p:grpSp>
      <p:grpSp>
        <p:nvGrpSpPr>
          <p:cNvPr id="98" name="Group 97"/>
          <p:cNvGrpSpPr/>
          <p:nvPr/>
        </p:nvGrpSpPr>
        <p:grpSpPr>
          <a:xfrm>
            <a:off x="4507966" y="5275679"/>
            <a:ext cx="2788932" cy="1018268"/>
            <a:chOff x="3601990" y="3838450"/>
            <a:chExt cx="3646511" cy="1188720"/>
          </a:xfrm>
        </p:grpSpPr>
        <p:sp>
          <p:nvSpPr>
            <p:cNvPr id="79" name="Rectangle 78"/>
            <p:cNvSpPr/>
            <p:nvPr/>
          </p:nvSpPr>
          <p:spPr bwMode="auto">
            <a:xfrm>
              <a:off x="3601990" y="3838450"/>
              <a:ext cx="3646511" cy="1188720"/>
            </a:xfrm>
            <a:prstGeom prst="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69933" tIns="34967" rIns="69933" bIns="34967" numCol="1" rtlCol="0" anchor="ctr" anchorCtr="0" compatLnSpc="1">
              <a:prstTxWarp prst="textNoShape">
                <a:avLst/>
              </a:prstTxWarp>
            </a:bodyPr>
            <a:lstStyle/>
            <a:p>
              <a:pPr algn="ctr" defTabSz="699169">
                <a:lnSpc>
                  <a:spcPct val="90000"/>
                </a:lnSpc>
              </a:pPr>
              <a:endParaRPr lang="en-US" sz="1531" spc="-39" dirty="0">
                <a:gradFill>
                  <a:gsLst>
                    <a:gs pos="0">
                      <a:srgbClr val="EFEFEF"/>
                    </a:gs>
                    <a:gs pos="100000">
                      <a:srgbClr val="EFEFEF"/>
                    </a:gs>
                  </a:gsLst>
                  <a:lin ang="5400000" scaled="0"/>
                </a:gradFill>
              </a:endParaRPr>
            </a:p>
          </p:txBody>
        </p:sp>
        <p:sp>
          <p:nvSpPr>
            <p:cNvPr id="80" name="TextBox 79"/>
            <p:cNvSpPr txBox="1"/>
            <p:nvPr/>
          </p:nvSpPr>
          <p:spPr>
            <a:xfrm>
              <a:off x="3631169" y="3867387"/>
              <a:ext cx="3541132" cy="698543"/>
            </a:xfrm>
            <a:prstGeom prst="rect">
              <a:avLst/>
            </a:prstGeom>
            <a:noFill/>
          </p:spPr>
          <p:txBody>
            <a:bodyPr wrap="square" rtlCol="0">
              <a:spAutoFit/>
            </a:bodyPr>
            <a:lstStyle/>
            <a:p>
              <a:pPr marL="87425" indent="-87425" defTabSz="699371">
                <a:buFont typeface="Arial" panose="020B0604020202020204" pitchFamily="34" charset="0"/>
                <a:buChar char="•"/>
              </a:pPr>
              <a:r>
                <a:rPr lang="en-US" sz="1071" dirty="0">
                  <a:solidFill>
                    <a:srgbClr val="FFFFFF"/>
                  </a:solidFill>
                </a:rPr>
                <a:t>SAS</a:t>
              </a:r>
            </a:p>
            <a:p>
              <a:pPr marL="87425" indent="-87425" defTabSz="699371">
                <a:buFont typeface="Arial" panose="020B0604020202020204" pitchFamily="34" charset="0"/>
                <a:buChar char="•"/>
              </a:pPr>
              <a:r>
                <a:rPr lang="en-US" sz="1071" dirty="0">
                  <a:solidFill>
                    <a:srgbClr val="FFFFFF"/>
                  </a:solidFill>
                </a:rPr>
                <a:t>Entry: HDDs acceptable</a:t>
              </a:r>
            </a:p>
            <a:p>
              <a:pPr marL="87425" indent="-87425" defTabSz="699371">
                <a:buFont typeface="Arial" panose="020B0604020202020204" pitchFamily="34" charset="0"/>
                <a:buChar char="•"/>
              </a:pPr>
              <a:r>
                <a:rPr lang="en-US" sz="1071" b="1" dirty="0">
                  <a:solidFill>
                    <a:srgbClr val="FFFFFF"/>
                  </a:solidFill>
                </a:rPr>
                <a:t>Recommend addition of SSDs</a:t>
              </a:r>
            </a:p>
          </p:txBody>
        </p:sp>
      </p:grpSp>
      <p:grpSp>
        <p:nvGrpSpPr>
          <p:cNvPr id="102" name="Group 101"/>
          <p:cNvGrpSpPr/>
          <p:nvPr/>
        </p:nvGrpSpPr>
        <p:grpSpPr>
          <a:xfrm>
            <a:off x="7620305" y="5273768"/>
            <a:ext cx="2788932" cy="1013740"/>
            <a:chOff x="7477101" y="3830030"/>
            <a:chExt cx="3646511" cy="1188720"/>
          </a:xfrm>
        </p:grpSpPr>
        <p:sp>
          <p:nvSpPr>
            <p:cNvPr id="81" name="Rectangle 80"/>
            <p:cNvSpPr/>
            <p:nvPr/>
          </p:nvSpPr>
          <p:spPr bwMode="auto">
            <a:xfrm>
              <a:off x="7477101" y="3830030"/>
              <a:ext cx="3646511" cy="1188720"/>
            </a:xfrm>
            <a:prstGeom prst="rect">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69933" tIns="34967" rIns="69933" bIns="34967" numCol="1" rtlCol="0" anchor="ctr" anchorCtr="0" compatLnSpc="1">
              <a:prstTxWarp prst="textNoShape">
                <a:avLst/>
              </a:prstTxWarp>
            </a:bodyPr>
            <a:lstStyle/>
            <a:p>
              <a:pPr algn="ctr" defTabSz="699169">
                <a:lnSpc>
                  <a:spcPct val="90000"/>
                </a:lnSpc>
              </a:pPr>
              <a:endParaRPr lang="en-US" sz="1531" spc="-39" dirty="0">
                <a:gradFill>
                  <a:gsLst>
                    <a:gs pos="0">
                      <a:srgbClr val="EFEFEF"/>
                    </a:gs>
                    <a:gs pos="100000">
                      <a:srgbClr val="EFEFEF"/>
                    </a:gs>
                  </a:gsLst>
                  <a:lin ang="5400000" scaled="0"/>
                </a:gradFill>
              </a:endParaRPr>
            </a:p>
          </p:txBody>
        </p:sp>
        <p:sp>
          <p:nvSpPr>
            <p:cNvPr id="82" name="TextBox 81"/>
            <p:cNvSpPr txBox="1"/>
            <p:nvPr/>
          </p:nvSpPr>
          <p:spPr>
            <a:xfrm>
              <a:off x="7489096" y="3872940"/>
              <a:ext cx="3500864" cy="898744"/>
            </a:xfrm>
            <a:prstGeom prst="rect">
              <a:avLst/>
            </a:prstGeom>
            <a:noFill/>
          </p:spPr>
          <p:txBody>
            <a:bodyPr wrap="square" rtlCol="0">
              <a:spAutoFit/>
            </a:bodyPr>
            <a:lstStyle/>
            <a:p>
              <a:pPr marL="87425" indent="-87425" defTabSz="699371">
                <a:buFont typeface="Arial" panose="020B0604020202020204" pitchFamily="34" charset="0"/>
                <a:buChar char="•"/>
              </a:pPr>
              <a:r>
                <a:rPr lang="en-US" sz="1071" dirty="0">
                  <a:solidFill>
                    <a:srgbClr val="FFFFFF"/>
                  </a:solidFill>
                </a:rPr>
                <a:t>SAS</a:t>
              </a:r>
            </a:p>
            <a:p>
              <a:pPr marL="87425" indent="-87425" defTabSz="699371">
                <a:buFont typeface="Arial" panose="020B0604020202020204" pitchFamily="34" charset="0"/>
                <a:buChar char="•"/>
              </a:pPr>
              <a:r>
                <a:rPr lang="en-US" sz="1071" dirty="0">
                  <a:solidFill>
                    <a:srgbClr val="FFFFFF"/>
                  </a:solidFill>
                </a:rPr>
                <a:t>HDDs acceptable</a:t>
              </a:r>
            </a:p>
            <a:p>
              <a:pPr marL="87425" indent="-87425" defTabSz="699371">
                <a:buFont typeface="Arial" panose="020B0604020202020204" pitchFamily="34" charset="0"/>
                <a:buChar char="•"/>
              </a:pPr>
              <a:r>
                <a:rPr lang="en-US" sz="1071" dirty="0">
                  <a:solidFill>
                    <a:srgbClr val="FFFFFF"/>
                  </a:solidFill>
                </a:rPr>
                <a:t>Consider SSDs for I/O intensive workloads</a:t>
              </a:r>
            </a:p>
          </p:txBody>
        </p:sp>
      </p:grpSp>
      <p:grpSp>
        <p:nvGrpSpPr>
          <p:cNvPr id="99" name="Group 98"/>
          <p:cNvGrpSpPr/>
          <p:nvPr/>
        </p:nvGrpSpPr>
        <p:grpSpPr>
          <a:xfrm>
            <a:off x="4507966" y="4106797"/>
            <a:ext cx="2788932" cy="1090556"/>
            <a:chOff x="3600370" y="5110789"/>
            <a:chExt cx="3646511" cy="1188720"/>
          </a:xfrm>
        </p:grpSpPr>
        <p:sp>
          <p:nvSpPr>
            <p:cNvPr id="85" name="Rectangle 84"/>
            <p:cNvSpPr/>
            <p:nvPr/>
          </p:nvSpPr>
          <p:spPr bwMode="auto">
            <a:xfrm>
              <a:off x="3600370" y="5110789"/>
              <a:ext cx="3646511" cy="1188720"/>
            </a:xfrm>
            <a:prstGeom prst="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69933" tIns="34967" rIns="69933" bIns="34967" numCol="1" rtlCol="0" anchor="ctr" anchorCtr="0" compatLnSpc="1">
              <a:prstTxWarp prst="textNoShape">
                <a:avLst/>
              </a:prstTxWarp>
            </a:bodyPr>
            <a:lstStyle/>
            <a:p>
              <a:pPr algn="ctr" defTabSz="699169">
                <a:lnSpc>
                  <a:spcPct val="90000"/>
                </a:lnSpc>
              </a:pPr>
              <a:endParaRPr lang="en-US" sz="1531" spc="-39" dirty="0">
                <a:gradFill>
                  <a:gsLst>
                    <a:gs pos="0">
                      <a:srgbClr val="EFEFEF"/>
                    </a:gs>
                    <a:gs pos="100000">
                      <a:srgbClr val="EFEFEF"/>
                    </a:gs>
                  </a:gsLst>
                  <a:lin ang="5400000" scaled="0"/>
                </a:gradFill>
              </a:endParaRPr>
            </a:p>
          </p:txBody>
        </p:sp>
        <p:sp>
          <p:nvSpPr>
            <p:cNvPr id="86" name="TextBox 85"/>
            <p:cNvSpPr txBox="1"/>
            <p:nvPr/>
          </p:nvSpPr>
          <p:spPr>
            <a:xfrm>
              <a:off x="3612829" y="5123046"/>
              <a:ext cx="3634052" cy="1097189"/>
            </a:xfrm>
            <a:prstGeom prst="rect">
              <a:avLst/>
            </a:prstGeom>
            <a:noFill/>
          </p:spPr>
          <p:txBody>
            <a:bodyPr wrap="square" rtlCol="0">
              <a:spAutoFit/>
            </a:bodyPr>
            <a:lstStyle/>
            <a:p>
              <a:pPr marL="131138" indent="-131138" defTabSz="699371">
                <a:buFont typeface="Arial" panose="020B0604020202020204" pitchFamily="34" charset="0"/>
                <a:buChar char="•"/>
              </a:pPr>
              <a:r>
                <a:rPr lang="en-US" sz="1071" dirty="0">
                  <a:solidFill>
                    <a:srgbClr val="FFFFFF"/>
                  </a:solidFill>
                </a:rPr>
                <a:t>Heartbeat connection</a:t>
              </a:r>
            </a:p>
            <a:p>
              <a:pPr marL="480824" lvl="1" indent="-131138" defTabSz="699371">
                <a:buFont typeface="Arial" panose="020B0604020202020204" pitchFamily="34" charset="0"/>
                <a:buChar char="•"/>
              </a:pPr>
              <a:r>
                <a:rPr lang="en-US" sz="918" b="1" dirty="0">
                  <a:solidFill>
                    <a:srgbClr val="FFFFFF"/>
                  </a:solidFill>
                </a:rPr>
                <a:t>Recommend 10GbE</a:t>
              </a:r>
            </a:p>
            <a:p>
              <a:pPr marL="480824" lvl="1" indent="-131138" defTabSz="699371">
                <a:buFont typeface="Arial" panose="020B0604020202020204" pitchFamily="34" charset="0"/>
                <a:buChar char="•"/>
              </a:pPr>
              <a:r>
                <a:rPr lang="en-US" sz="918" dirty="0">
                  <a:solidFill>
                    <a:srgbClr val="FFFFFF"/>
                  </a:solidFill>
                </a:rPr>
                <a:t>Entry: 1GbE</a:t>
              </a:r>
            </a:p>
            <a:p>
              <a:pPr marL="131138" indent="-131138" defTabSz="699371">
                <a:buFont typeface="Arial" panose="020B0604020202020204" pitchFamily="34" charset="0"/>
                <a:buChar char="•"/>
              </a:pPr>
              <a:r>
                <a:rPr lang="en-US" sz="1071" dirty="0">
                  <a:solidFill>
                    <a:srgbClr val="FFFFFF"/>
                  </a:solidFill>
                </a:rPr>
                <a:t>External </a:t>
              </a:r>
            </a:p>
            <a:p>
              <a:pPr marL="480824" lvl="1" indent="-131138" defTabSz="699371">
                <a:buFont typeface="Arial" panose="020B0604020202020204" pitchFamily="34" charset="0"/>
                <a:buChar char="•"/>
              </a:pPr>
              <a:r>
                <a:rPr lang="en-US" sz="918" dirty="0">
                  <a:solidFill>
                    <a:srgbClr val="FFFFFF"/>
                  </a:solidFill>
                </a:rPr>
                <a:t>10+GbE or IB, </a:t>
              </a:r>
              <a:r>
                <a:rPr lang="en-US" sz="918" b="1" dirty="0">
                  <a:solidFill>
                    <a:srgbClr val="FFFFFF"/>
                  </a:solidFill>
                </a:rPr>
                <a:t>with RDMA</a:t>
              </a:r>
            </a:p>
            <a:p>
              <a:pPr marL="480824" lvl="1" indent="-131138" defTabSz="699371">
                <a:buFont typeface="Arial" panose="020B0604020202020204" pitchFamily="34" charset="0"/>
                <a:buChar char="•"/>
              </a:pPr>
              <a:r>
                <a:rPr lang="en-US" sz="918" dirty="0">
                  <a:solidFill>
                    <a:srgbClr val="FFFFFF"/>
                  </a:solidFill>
                </a:rPr>
                <a:t>2x per server node</a:t>
              </a:r>
            </a:p>
          </p:txBody>
        </p:sp>
      </p:grpSp>
      <p:grpSp>
        <p:nvGrpSpPr>
          <p:cNvPr id="103" name="Group 102"/>
          <p:cNvGrpSpPr/>
          <p:nvPr/>
        </p:nvGrpSpPr>
        <p:grpSpPr>
          <a:xfrm>
            <a:off x="7620305" y="4100363"/>
            <a:ext cx="2788932" cy="1143122"/>
            <a:chOff x="7475481" y="5102369"/>
            <a:chExt cx="3646511" cy="1240072"/>
          </a:xfrm>
        </p:grpSpPr>
        <p:sp>
          <p:nvSpPr>
            <p:cNvPr id="87" name="Rectangle 86"/>
            <p:cNvSpPr/>
            <p:nvPr/>
          </p:nvSpPr>
          <p:spPr bwMode="auto">
            <a:xfrm>
              <a:off x="7475481" y="5102369"/>
              <a:ext cx="3646511" cy="1188720"/>
            </a:xfrm>
            <a:prstGeom prst="rect">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69933" tIns="34967" rIns="69933" bIns="34967" numCol="1" rtlCol="0" anchor="ctr" anchorCtr="0" compatLnSpc="1">
              <a:prstTxWarp prst="textNoShape">
                <a:avLst/>
              </a:prstTxWarp>
            </a:bodyPr>
            <a:lstStyle/>
            <a:p>
              <a:pPr algn="ctr" defTabSz="699169">
                <a:lnSpc>
                  <a:spcPct val="90000"/>
                </a:lnSpc>
              </a:pPr>
              <a:endParaRPr lang="en-US" sz="1531" spc="-39" dirty="0">
                <a:gradFill>
                  <a:gsLst>
                    <a:gs pos="0">
                      <a:srgbClr val="EFEFEF"/>
                    </a:gs>
                    <a:gs pos="100000">
                      <a:srgbClr val="EFEFEF"/>
                    </a:gs>
                  </a:gsLst>
                  <a:lin ang="5400000" scaled="0"/>
                </a:gradFill>
              </a:endParaRPr>
            </a:p>
          </p:txBody>
        </p:sp>
        <p:sp>
          <p:nvSpPr>
            <p:cNvPr id="88" name="TextBox 87"/>
            <p:cNvSpPr txBox="1"/>
            <p:nvPr/>
          </p:nvSpPr>
          <p:spPr>
            <a:xfrm>
              <a:off x="7487477" y="5145279"/>
              <a:ext cx="3630647" cy="1197162"/>
            </a:xfrm>
            <a:prstGeom prst="rect">
              <a:avLst/>
            </a:prstGeom>
            <a:noFill/>
          </p:spPr>
          <p:txBody>
            <a:bodyPr wrap="square" tIns="0" rtlCol="0">
              <a:spAutoFit/>
            </a:bodyPr>
            <a:lstStyle/>
            <a:p>
              <a:pPr marL="131138" indent="-131138" defTabSz="699371">
                <a:buFont typeface="Arial" panose="020B0604020202020204" pitchFamily="34" charset="0"/>
                <a:buChar char="•"/>
              </a:pPr>
              <a:r>
                <a:rPr lang="en-US" sz="1071" dirty="0">
                  <a:solidFill>
                    <a:srgbClr val="FFFFFF"/>
                  </a:solidFill>
                </a:rPr>
                <a:t>Heartbeat connection</a:t>
              </a:r>
            </a:p>
            <a:p>
              <a:pPr marL="480824" lvl="1" indent="-131138" defTabSz="699371">
                <a:buFont typeface="Arial" panose="020B0604020202020204" pitchFamily="34" charset="0"/>
                <a:buChar char="•"/>
              </a:pPr>
              <a:r>
                <a:rPr lang="en-US" sz="918" dirty="0">
                  <a:solidFill>
                    <a:srgbClr val="FFFFFF"/>
                  </a:solidFill>
                </a:rPr>
                <a:t>Recommend 10GbE</a:t>
              </a:r>
            </a:p>
            <a:p>
              <a:pPr marL="480824" lvl="1" indent="-131138" defTabSz="699371">
                <a:buFont typeface="Arial" panose="020B0604020202020204" pitchFamily="34" charset="0"/>
                <a:buChar char="•"/>
              </a:pPr>
              <a:r>
                <a:rPr lang="en-US" sz="918" dirty="0">
                  <a:solidFill>
                    <a:srgbClr val="FFFFFF"/>
                  </a:solidFill>
                </a:rPr>
                <a:t>Entry: 1GbE</a:t>
              </a:r>
            </a:p>
            <a:p>
              <a:pPr marL="131138" indent="-131138" defTabSz="699371">
                <a:buFont typeface="Arial" panose="020B0604020202020204" pitchFamily="34" charset="0"/>
                <a:buChar char="•"/>
              </a:pPr>
              <a:r>
                <a:rPr lang="en-US" sz="1071" dirty="0">
                  <a:solidFill>
                    <a:srgbClr val="FFFFFF"/>
                  </a:solidFill>
                </a:rPr>
                <a:t>External </a:t>
              </a:r>
            </a:p>
            <a:p>
              <a:pPr marL="480824" lvl="1" indent="-131138" defTabSz="699371">
                <a:buFont typeface="Arial" panose="020B0604020202020204" pitchFamily="34" charset="0"/>
                <a:buChar char="•"/>
              </a:pPr>
              <a:r>
                <a:rPr lang="en-US" sz="918" dirty="0">
                  <a:solidFill>
                    <a:srgbClr val="FFFFFF"/>
                  </a:solidFill>
                </a:rPr>
                <a:t>Entry: 2x 1GbE </a:t>
              </a:r>
            </a:p>
            <a:p>
              <a:pPr marL="480824" lvl="1" indent="-131138" defTabSz="699371">
                <a:buFont typeface="Arial" panose="020B0604020202020204" pitchFamily="34" charset="0"/>
                <a:buChar char="•"/>
              </a:pPr>
              <a:r>
                <a:rPr lang="en-US" sz="918" dirty="0">
                  <a:solidFill>
                    <a:srgbClr val="FFFFFF"/>
                  </a:solidFill>
                </a:rPr>
                <a:t>Large capacity: 2x 10GbE (also for scale out)</a:t>
              </a:r>
            </a:p>
          </p:txBody>
        </p:sp>
      </p:grpSp>
      <p:sp>
        <p:nvSpPr>
          <p:cNvPr id="69" name="TextBox 68"/>
          <p:cNvSpPr txBox="1"/>
          <p:nvPr/>
        </p:nvSpPr>
        <p:spPr>
          <a:xfrm>
            <a:off x="5541119" y="1337199"/>
            <a:ext cx="1236625" cy="194556"/>
          </a:xfrm>
          <a:prstGeom prst="rect">
            <a:avLst/>
          </a:prstGeom>
          <a:noFill/>
        </p:spPr>
        <p:txBody>
          <a:bodyPr wrap="square" lIns="0" tIns="0" rIns="0" bIns="0" rtlCol="0">
            <a:spAutoFit/>
          </a:bodyPr>
          <a:lstStyle/>
          <a:p>
            <a:pPr defTabSz="699371">
              <a:lnSpc>
                <a:spcPct val="90000"/>
              </a:lnSpc>
            </a:pPr>
            <a:r>
              <a:rPr lang="en-US" sz="1377" b="1" spc="-39" dirty="0">
                <a:solidFill>
                  <a:srgbClr val="FFFFFF"/>
                </a:solidFill>
              </a:rPr>
              <a:t>Storage</a:t>
            </a:r>
          </a:p>
        </p:txBody>
      </p:sp>
      <p:sp>
        <p:nvSpPr>
          <p:cNvPr id="91" name="TextBox 90"/>
          <p:cNvSpPr txBox="1"/>
          <p:nvPr/>
        </p:nvSpPr>
        <p:spPr>
          <a:xfrm>
            <a:off x="6552069" y="6353633"/>
            <a:ext cx="3520548" cy="345947"/>
          </a:xfrm>
          <a:prstGeom prst="rect">
            <a:avLst/>
          </a:prstGeom>
          <a:noFill/>
        </p:spPr>
        <p:txBody>
          <a:bodyPr wrap="square" lIns="0" tIns="0" rIns="0" bIns="0" rtlCol="0">
            <a:spAutoFit/>
          </a:bodyPr>
          <a:lstStyle/>
          <a:p>
            <a:pPr marL="87425" indent="-87425" defTabSz="699371">
              <a:lnSpc>
                <a:spcPct val="90000"/>
              </a:lnSpc>
            </a:pPr>
            <a:r>
              <a:rPr lang="en-US" sz="1531" spc="-39" dirty="0">
                <a:solidFill>
                  <a:srgbClr val="FFFFFF"/>
                </a:solidFill>
                <a:latin typeface="Segoe UI Semibold" panose="020B0702040204020203" pitchFamily="34" charset="0"/>
                <a:cs typeface="Segoe UI Semibold" panose="020B0702040204020203" pitchFamily="34" charset="0"/>
              </a:rPr>
              <a:t>*</a:t>
            </a:r>
            <a:r>
              <a:rPr lang="en-US" sz="918" spc="-39" dirty="0">
                <a:solidFill>
                  <a:srgbClr val="FFFFFF"/>
                </a:solidFill>
                <a:latin typeface="Segoe UI Semibold" panose="020B0702040204020203" pitchFamily="34" charset="0"/>
                <a:cs typeface="Segoe UI Semibold" panose="020B0702040204020203" pitchFamily="34" charset="0"/>
              </a:rPr>
              <a:t> Note</a:t>
            </a:r>
            <a:r>
              <a:rPr lang="en-US" sz="918" spc="-39" dirty="0">
                <a:solidFill>
                  <a:srgbClr val="FFFFFF"/>
                </a:solidFill>
              </a:rPr>
              <a:t>: </a:t>
            </a:r>
            <a:r>
              <a:rPr lang="en-US" sz="918" i="1" spc="-39" dirty="0">
                <a:solidFill>
                  <a:srgbClr val="FFFFFF"/>
                </a:solidFill>
                <a:latin typeface="Segoe UI Semibold" panose="020B0702040204020203" pitchFamily="34" charset="0"/>
                <a:cs typeface="Segoe UI Semibold" panose="020B0702040204020203" pitchFamily="34" charset="0"/>
              </a:rPr>
              <a:t>These are guidelines only</a:t>
            </a:r>
            <a:r>
              <a:rPr lang="en-US" sz="918" spc="-39" dirty="0">
                <a:solidFill>
                  <a:srgbClr val="FFFFFF"/>
                </a:solidFill>
                <a:latin typeface="Segoe UI Semibold" panose="020B0702040204020203" pitchFamily="34" charset="0"/>
                <a:cs typeface="Segoe UI Semibold" panose="020B0702040204020203" pitchFamily="34" charset="0"/>
              </a:rPr>
              <a:t>. </a:t>
            </a:r>
            <a:r>
              <a:rPr lang="en-US" sz="918" spc="-39" dirty="0">
                <a:solidFill>
                  <a:srgbClr val="FFFFFF"/>
                </a:solidFill>
              </a:rPr>
              <a:t>System results are significantly dependent on the specific workloads and overall system configurations.</a:t>
            </a:r>
          </a:p>
        </p:txBody>
      </p:sp>
      <p:grpSp>
        <p:nvGrpSpPr>
          <p:cNvPr id="95" name="Group 94"/>
          <p:cNvGrpSpPr/>
          <p:nvPr/>
        </p:nvGrpSpPr>
        <p:grpSpPr>
          <a:xfrm>
            <a:off x="2027238" y="2898846"/>
            <a:ext cx="2181284" cy="1149345"/>
            <a:chOff x="961843" y="2568537"/>
            <a:chExt cx="2373889" cy="1188720"/>
          </a:xfrm>
        </p:grpSpPr>
        <p:grpSp>
          <p:nvGrpSpPr>
            <p:cNvPr id="64" name="Group 63"/>
            <p:cNvGrpSpPr/>
            <p:nvPr/>
          </p:nvGrpSpPr>
          <p:grpSpPr>
            <a:xfrm>
              <a:off x="961843" y="2568537"/>
              <a:ext cx="2373889" cy="1188720"/>
              <a:chOff x="890200" y="2432569"/>
              <a:chExt cx="2373889" cy="1188720"/>
            </a:xfrm>
          </p:grpSpPr>
          <p:sp>
            <p:nvSpPr>
              <p:cNvPr id="58" name="Rectangle 57"/>
              <p:cNvSpPr/>
              <p:nvPr/>
            </p:nvSpPr>
            <p:spPr bwMode="auto">
              <a:xfrm>
                <a:off x="890200" y="2432569"/>
                <a:ext cx="2303149" cy="1188720"/>
              </a:xfrm>
              <a:prstGeom prst="rect">
                <a:avLst/>
              </a:prstGeom>
              <a:solidFill>
                <a:schemeClr val="accent6">
                  <a:alpha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9871" tIns="34967" rIns="69933" bIns="34967" numCol="1" rtlCol="0" anchor="ctr" anchorCtr="0" compatLnSpc="1">
                <a:prstTxWarp prst="textNoShape">
                  <a:avLst/>
                </a:prstTxWarp>
              </a:bodyPr>
              <a:lstStyle/>
              <a:p>
                <a:pPr defTabSz="932372">
                  <a:lnSpc>
                    <a:spcPct val="70000"/>
                  </a:lnSpc>
                  <a:spcBef>
                    <a:spcPts val="687"/>
                  </a:spcBef>
                  <a:buSzPct val="90000"/>
                </a:pPr>
                <a:endParaRPr lang="en-US" sz="1531" dirty="0">
                  <a:gradFill>
                    <a:gsLst>
                      <a:gs pos="0">
                        <a:srgbClr val="EFEFEF"/>
                      </a:gs>
                      <a:gs pos="100000">
                        <a:srgbClr val="EFEFEF"/>
                      </a:gs>
                    </a:gsLst>
                    <a:lin ang="5400000" scaled="0"/>
                  </a:gradFill>
                </a:endParaRPr>
              </a:p>
            </p:txBody>
          </p:sp>
          <p:sp>
            <p:nvSpPr>
              <p:cNvPr id="59" name="TextBox 58"/>
              <p:cNvSpPr txBox="1"/>
              <p:nvPr/>
            </p:nvSpPr>
            <p:spPr>
              <a:xfrm>
                <a:off x="1784609" y="2796953"/>
                <a:ext cx="1479480" cy="395450"/>
              </a:xfrm>
              <a:prstGeom prst="rect">
                <a:avLst/>
              </a:prstGeom>
              <a:noFill/>
            </p:spPr>
            <p:txBody>
              <a:bodyPr wrap="square" rtlCol="0">
                <a:spAutoFit/>
              </a:bodyPr>
              <a:lstStyle/>
              <a:p>
                <a:pPr algn="ctr" defTabSz="932372"/>
                <a:r>
                  <a:rPr lang="en-US" sz="1836" dirty="0">
                    <a:gradFill>
                      <a:gsLst>
                        <a:gs pos="0">
                          <a:srgbClr val="EFEFEF"/>
                        </a:gs>
                        <a:gs pos="100000">
                          <a:srgbClr val="EFEFEF"/>
                        </a:gs>
                      </a:gsLst>
                      <a:path path="circle">
                        <a:fillToRect l="50000" t="50000" r="50000" b="50000"/>
                      </a:path>
                    </a:gradFill>
                    <a:latin typeface="Segoe UI Semibold" panose="020B0702040204020203" pitchFamily="34" charset="0"/>
                    <a:cs typeface="Segoe UI Semibold" panose="020B0702040204020203" pitchFamily="34" charset="0"/>
                  </a:rPr>
                  <a:t>Memory</a:t>
                </a:r>
              </a:p>
            </p:txBody>
          </p:sp>
        </p:grpSp>
        <p:pic>
          <p:nvPicPr>
            <p:cNvPr id="94" name="Picture 93"/>
            <p:cNvPicPr>
              <a:picLocks noChangeAspect="1"/>
            </p:cNvPicPr>
            <p:nvPr/>
          </p:nvPicPr>
          <p:blipFill>
            <a:blip r:embed="rId4" cstate="print">
              <a:clrChange>
                <a:clrFrom>
                  <a:srgbClr val="00188F"/>
                </a:clrFrom>
                <a:clrTo>
                  <a:srgbClr val="00188F">
                    <a:alpha val="0"/>
                  </a:srgbClr>
                </a:clrTo>
              </a:clrChange>
              <a:extLst>
                <a:ext uri="{28A0092B-C50C-407E-A947-70E740481C1C}">
                  <a14:useLocalDpi xmlns:a14="http://schemas.microsoft.com/office/drawing/2010/main"/>
                </a:ext>
              </a:extLst>
            </a:blip>
            <a:stretch>
              <a:fillRect/>
            </a:stretch>
          </p:blipFill>
          <p:spPr>
            <a:xfrm>
              <a:off x="1084210" y="2899856"/>
              <a:ext cx="821832" cy="502746"/>
            </a:xfrm>
            <a:prstGeom prst="rect">
              <a:avLst/>
            </a:prstGeom>
          </p:spPr>
        </p:pic>
      </p:grpSp>
      <p:sp>
        <p:nvSpPr>
          <p:cNvPr id="3" name="Slide Number Placeholder 2"/>
          <p:cNvSpPr>
            <a:spLocks noGrp="1"/>
          </p:cNvSpPr>
          <p:nvPr>
            <p:ph type="sldNum" sz="quarter" idx="12"/>
          </p:nvPr>
        </p:nvSpPr>
        <p:spPr/>
        <p:txBody>
          <a:bodyPr/>
          <a:lstStyle/>
          <a:p>
            <a:fld id="{FD80AEDC-42D6-4469-A01A-FC4C69F93ED1}" type="slidenum">
              <a:rPr lang="en-US" smtClean="0">
                <a:solidFill>
                  <a:srgbClr val="FFFFFF">
                    <a:tint val="75000"/>
                  </a:srgbClr>
                </a:solidFill>
              </a:rPr>
              <a:pPr/>
              <a:t>11</a:t>
            </a:fld>
            <a:endParaRPr lang="en-US" dirty="0">
              <a:solidFill>
                <a:srgbClr val="FFFFFF">
                  <a:tint val="75000"/>
                </a:srgbClr>
              </a:solidFill>
            </a:endParaRPr>
          </a:p>
        </p:txBody>
      </p:sp>
    </p:spTree>
    <p:extLst>
      <p:ext uri="{BB962C8B-B14F-4D97-AF65-F5344CB8AC3E}">
        <p14:creationId xmlns:p14="http://schemas.microsoft.com/office/powerpoint/2010/main" val="35686500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250" fill="hold"/>
                                        <p:tgtEl>
                                          <p:spTgt spid="65"/>
                                        </p:tgtEl>
                                        <p:attrNameLst>
                                          <p:attrName>ppt_x</p:attrName>
                                        </p:attrNameLst>
                                      </p:cBhvr>
                                      <p:tavLst>
                                        <p:tav tm="0">
                                          <p:val>
                                            <p:strVal val="0-#ppt_w/2"/>
                                          </p:val>
                                        </p:tav>
                                        <p:tav tm="100000">
                                          <p:val>
                                            <p:strVal val="#ppt_x"/>
                                          </p:val>
                                        </p:tav>
                                      </p:tavLst>
                                    </p:anim>
                                    <p:anim calcmode="lin" valueType="num">
                                      <p:cBhvr additive="base">
                                        <p:cTn id="8" dur="250" fill="hold"/>
                                        <p:tgtEl>
                                          <p:spTgt spid="6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250"/>
                                  </p:stCondLst>
                                  <p:childTnLst>
                                    <p:set>
                                      <p:cBhvr>
                                        <p:cTn id="10" dur="1" fill="hold">
                                          <p:stCondLst>
                                            <p:cond delay="0"/>
                                          </p:stCondLst>
                                        </p:cTn>
                                        <p:tgtEl>
                                          <p:spTgt spid="95"/>
                                        </p:tgtEl>
                                        <p:attrNameLst>
                                          <p:attrName>style.visibility</p:attrName>
                                        </p:attrNameLst>
                                      </p:cBhvr>
                                      <p:to>
                                        <p:strVal val="visible"/>
                                      </p:to>
                                    </p:set>
                                    <p:anim calcmode="lin" valueType="num">
                                      <p:cBhvr additive="base">
                                        <p:cTn id="11" dur="250" fill="hold"/>
                                        <p:tgtEl>
                                          <p:spTgt spid="95"/>
                                        </p:tgtEl>
                                        <p:attrNameLst>
                                          <p:attrName>ppt_x</p:attrName>
                                        </p:attrNameLst>
                                      </p:cBhvr>
                                      <p:tavLst>
                                        <p:tav tm="0">
                                          <p:val>
                                            <p:strVal val="0-#ppt_w/2"/>
                                          </p:val>
                                        </p:tav>
                                        <p:tav tm="100000">
                                          <p:val>
                                            <p:strVal val="#ppt_x"/>
                                          </p:val>
                                        </p:tav>
                                      </p:tavLst>
                                    </p:anim>
                                    <p:anim calcmode="lin" valueType="num">
                                      <p:cBhvr additive="base">
                                        <p:cTn id="12" dur="250" fill="hold"/>
                                        <p:tgtEl>
                                          <p:spTgt spid="95"/>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500"/>
                                  </p:stCondLst>
                                  <p:childTnLst>
                                    <p:set>
                                      <p:cBhvr>
                                        <p:cTn id="14" dur="1" fill="hold">
                                          <p:stCondLst>
                                            <p:cond delay="0"/>
                                          </p:stCondLst>
                                        </p:cTn>
                                        <p:tgtEl>
                                          <p:spTgt spid="84"/>
                                        </p:tgtEl>
                                        <p:attrNameLst>
                                          <p:attrName>style.visibility</p:attrName>
                                        </p:attrNameLst>
                                      </p:cBhvr>
                                      <p:to>
                                        <p:strVal val="visible"/>
                                      </p:to>
                                    </p:set>
                                    <p:anim calcmode="lin" valueType="num">
                                      <p:cBhvr additive="base">
                                        <p:cTn id="15" dur="250" fill="hold"/>
                                        <p:tgtEl>
                                          <p:spTgt spid="84"/>
                                        </p:tgtEl>
                                        <p:attrNameLst>
                                          <p:attrName>ppt_x</p:attrName>
                                        </p:attrNameLst>
                                      </p:cBhvr>
                                      <p:tavLst>
                                        <p:tav tm="0">
                                          <p:val>
                                            <p:strVal val="0-#ppt_w/2"/>
                                          </p:val>
                                        </p:tav>
                                        <p:tav tm="100000">
                                          <p:val>
                                            <p:strVal val="#ppt_x"/>
                                          </p:val>
                                        </p:tav>
                                      </p:tavLst>
                                    </p:anim>
                                    <p:anim calcmode="lin" valueType="num">
                                      <p:cBhvr additive="base">
                                        <p:cTn id="16" dur="250" fill="hold"/>
                                        <p:tgtEl>
                                          <p:spTgt spid="84"/>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750"/>
                                  </p:stCondLst>
                                  <p:childTnLst>
                                    <p:set>
                                      <p:cBhvr>
                                        <p:cTn id="18" dur="1" fill="hold">
                                          <p:stCondLst>
                                            <p:cond delay="0"/>
                                          </p:stCondLst>
                                        </p:cTn>
                                        <p:tgtEl>
                                          <p:spTgt spid="66"/>
                                        </p:tgtEl>
                                        <p:attrNameLst>
                                          <p:attrName>style.visibility</p:attrName>
                                        </p:attrNameLst>
                                      </p:cBhvr>
                                      <p:to>
                                        <p:strVal val="visible"/>
                                      </p:to>
                                    </p:set>
                                    <p:anim calcmode="lin" valueType="num">
                                      <p:cBhvr additive="base">
                                        <p:cTn id="19" dur="250" fill="hold"/>
                                        <p:tgtEl>
                                          <p:spTgt spid="66"/>
                                        </p:tgtEl>
                                        <p:attrNameLst>
                                          <p:attrName>ppt_x</p:attrName>
                                        </p:attrNameLst>
                                      </p:cBhvr>
                                      <p:tavLst>
                                        <p:tav tm="0">
                                          <p:val>
                                            <p:strVal val="0-#ppt_w/2"/>
                                          </p:val>
                                        </p:tav>
                                        <p:tav tm="100000">
                                          <p:val>
                                            <p:strVal val="#ppt_x"/>
                                          </p:val>
                                        </p:tav>
                                      </p:tavLst>
                                    </p:anim>
                                    <p:anim calcmode="lin" valueType="num">
                                      <p:cBhvr additive="base">
                                        <p:cTn id="20" dur="250" fill="hold"/>
                                        <p:tgtEl>
                                          <p:spTgt spid="66"/>
                                        </p:tgtEl>
                                        <p:attrNameLst>
                                          <p:attrName>ppt_y</p:attrName>
                                        </p:attrNameLst>
                                      </p:cBhvr>
                                      <p:tavLst>
                                        <p:tav tm="0">
                                          <p:val>
                                            <p:strVal val="#ppt_y"/>
                                          </p:val>
                                        </p:tav>
                                        <p:tav tm="100000">
                                          <p:val>
                                            <p:strVal val="#ppt_y"/>
                                          </p:val>
                                        </p:tav>
                                      </p:tavLst>
                                    </p:anim>
                                  </p:childTnLst>
                                </p:cTn>
                              </p:par>
                            </p:childTnLst>
                          </p:cTn>
                        </p:par>
                        <p:par>
                          <p:cTn id="21" fill="hold">
                            <p:stCondLst>
                              <p:cond delay="1000"/>
                            </p:stCondLst>
                            <p:childTnLst>
                              <p:par>
                                <p:cTn id="22" presetID="2" presetClass="entr" presetSubtype="2" decel="100000" fill="hold" nodeType="afterEffect">
                                  <p:stCondLst>
                                    <p:cond delay="500"/>
                                  </p:stCondLst>
                                  <p:childTnLst>
                                    <p:set>
                                      <p:cBhvr>
                                        <p:cTn id="23" dur="1" fill="hold">
                                          <p:stCondLst>
                                            <p:cond delay="0"/>
                                          </p:stCondLst>
                                        </p:cTn>
                                        <p:tgtEl>
                                          <p:spTgt spid="96"/>
                                        </p:tgtEl>
                                        <p:attrNameLst>
                                          <p:attrName>style.visibility</p:attrName>
                                        </p:attrNameLst>
                                      </p:cBhvr>
                                      <p:to>
                                        <p:strVal val="visible"/>
                                      </p:to>
                                    </p:set>
                                    <p:anim calcmode="lin" valueType="num">
                                      <p:cBhvr additive="base">
                                        <p:cTn id="24" dur="250" fill="hold"/>
                                        <p:tgtEl>
                                          <p:spTgt spid="96"/>
                                        </p:tgtEl>
                                        <p:attrNameLst>
                                          <p:attrName>ppt_x</p:attrName>
                                        </p:attrNameLst>
                                      </p:cBhvr>
                                      <p:tavLst>
                                        <p:tav tm="0">
                                          <p:val>
                                            <p:strVal val="1+#ppt_w/2"/>
                                          </p:val>
                                        </p:tav>
                                        <p:tav tm="100000">
                                          <p:val>
                                            <p:strVal val="#ppt_x"/>
                                          </p:val>
                                        </p:tav>
                                      </p:tavLst>
                                    </p:anim>
                                    <p:anim calcmode="lin" valueType="num">
                                      <p:cBhvr additive="base">
                                        <p:cTn id="25" dur="250" fill="hold"/>
                                        <p:tgtEl>
                                          <p:spTgt spid="96"/>
                                        </p:tgtEl>
                                        <p:attrNameLst>
                                          <p:attrName>ppt_y</p:attrName>
                                        </p:attrNameLst>
                                      </p:cBhvr>
                                      <p:tavLst>
                                        <p:tav tm="0">
                                          <p:val>
                                            <p:strVal val="#ppt_y"/>
                                          </p:val>
                                        </p:tav>
                                        <p:tav tm="100000">
                                          <p:val>
                                            <p:strVal val="#ppt_y"/>
                                          </p:val>
                                        </p:tav>
                                      </p:tavLst>
                                    </p:anim>
                                  </p:childTnLst>
                                </p:cTn>
                              </p:par>
                              <p:par>
                                <p:cTn id="26" presetID="2" presetClass="entr" presetSubtype="2" decel="100000" fill="hold" nodeType="withEffect">
                                  <p:stCondLst>
                                    <p:cond delay="750"/>
                                  </p:stCondLst>
                                  <p:childTnLst>
                                    <p:set>
                                      <p:cBhvr>
                                        <p:cTn id="27" dur="1" fill="hold">
                                          <p:stCondLst>
                                            <p:cond delay="0"/>
                                          </p:stCondLst>
                                        </p:cTn>
                                        <p:tgtEl>
                                          <p:spTgt spid="97"/>
                                        </p:tgtEl>
                                        <p:attrNameLst>
                                          <p:attrName>style.visibility</p:attrName>
                                        </p:attrNameLst>
                                      </p:cBhvr>
                                      <p:to>
                                        <p:strVal val="visible"/>
                                      </p:to>
                                    </p:set>
                                    <p:anim calcmode="lin" valueType="num">
                                      <p:cBhvr additive="base">
                                        <p:cTn id="28" dur="250" fill="hold"/>
                                        <p:tgtEl>
                                          <p:spTgt spid="97"/>
                                        </p:tgtEl>
                                        <p:attrNameLst>
                                          <p:attrName>ppt_x</p:attrName>
                                        </p:attrNameLst>
                                      </p:cBhvr>
                                      <p:tavLst>
                                        <p:tav tm="0">
                                          <p:val>
                                            <p:strVal val="1+#ppt_w/2"/>
                                          </p:val>
                                        </p:tav>
                                        <p:tav tm="100000">
                                          <p:val>
                                            <p:strVal val="#ppt_x"/>
                                          </p:val>
                                        </p:tav>
                                      </p:tavLst>
                                    </p:anim>
                                    <p:anim calcmode="lin" valueType="num">
                                      <p:cBhvr additive="base">
                                        <p:cTn id="29" dur="250" fill="hold"/>
                                        <p:tgtEl>
                                          <p:spTgt spid="97"/>
                                        </p:tgtEl>
                                        <p:attrNameLst>
                                          <p:attrName>ppt_y</p:attrName>
                                        </p:attrNameLst>
                                      </p:cBhvr>
                                      <p:tavLst>
                                        <p:tav tm="0">
                                          <p:val>
                                            <p:strVal val="#ppt_y"/>
                                          </p:val>
                                        </p:tav>
                                        <p:tav tm="100000">
                                          <p:val>
                                            <p:strVal val="#ppt_y"/>
                                          </p:val>
                                        </p:tav>
                                      </p:tavLst>
                                    </p:anim>
                                  </p:childTnLst>
                                </p:cTn>
                              </p:par>
                              <p:par>
                                <p:cTn id="30" presetID="2" presetClass="entr" presetSubtype="2" decel="100000" fill="hold" nodeType="withEffect">
                                  <p:stCondLst>
                                    <p:cond delay="1000"/>
                                  </p:stCondLst>
                                  <p:childTnLst>
                                    <p:set>
                                      <p:cBhvr>
                                        <p:cTn id="31" dur="1" fill="hold">
                                          <p:stCondLst>
                                            <p:cond delay="0"/>
                                          </p:stCondLst>
                                        </p:cTn>
                                        <p:tgtEl>
                                          <p:spTgt spid="99"/>
                                        </p:tgtEl>
                                        <p:attrNameLst>
                                          <p:attrName>style.visibility</p:attrName>
                                        </p:attrNameLst>
                                      </p:cBhvr>
                                      <p:to>
                                        <p:strVal val="visible"/>
                                      </p:to>
                                    </p:set>
                                    <p:anim calcmode="lin" valueType="num">
                                      <p:cBhvr additive="base">
                                        <p:cTn id="32" dur="250" fill="hold"/>
                                        <p:tgtEl>
                                          <p:spTgt spid="99"/>
                                        </p:tgtEl>
                                        <p:attrNameLst>
                                          <p:attrName>ppt_x</p:attrName>
                                        </p:attrNameLst>
                                      </p:cBhvr>
                                      <p:tavLst>
                                        <p:tav tm="0">
                                          <p:val>
                                            <p:strVal val="1+#ppt_w/2"/>
                                          </p:val>
                                        </p:tav>
                                        <p:tav tm="100000">
                                          <p:val>
                                            <p:strVal val="#ppt_x"/>
                                          </p:val>
                                        </p:tav>
                                      </p:tavLst>
                                    </p:anim>
                                    <p:anim calcmode="lin" valueType="num">
                                      <p:cBhvr additive="base">
                                        <p:cTn id="33" dur="250" fill="hold"/>
                                        <p:tgtEl>
                                          <p:spTgt spid="99"/>
                                        </p:tgtEl>
                                        <p:attrNameLst>
                                          <p:attrName>ppt_y</p:attrName>
                                        </p:attrNameLst>
                                      </p:cBhvr>
                                      <p:tavLst>
                                        <p:tav tm="0">
                                          <p:val>
                                            <p:strVal val="#ppt_y"/>
                                          </p:val>
                                        </p:tav>
                                        <p:tav tm="100000">
                                          <p:val>
                                            <p:strVal val="#ppt_y"/>
                                          </p:val>
                                        </p:tav>
                                      </p:tavLst>
                                    </p:anim>
                                  </p:childTnLst>
                                </p:cTn>
                              </p:par>
                              <p:par>
                                <p:cTn id="34" presetID="2" presetClass="entr" presetSubtype="2" decel="100000" fill="hold" nodeType="withEffect">
                                  <p:stCondLst>
                                    <p:cond delay="1250"/>
                                  </p:stCondLst>
                                  <p:childTnLst>
                                    <p:set>
                                      <p:cBhvr>
                                        <p:cTn id="35" dur="1" fill="hold">
                                          <p:stCondLst>
                                            <p:cond delay="0"/>
                                          </p:stCondLst>
                                        </p:cTn>
                                        <p:tgtEl>
                                          <p:spTgt spid="98"/>
                                        </p:tgtEl>
                                        <p:attrNameLst>
                                          <p:attrName>style.visibility</p:attrName>
                                        </p:attrNameLst>
                                      </p:cBhvr>
                                      <p:to>
                                        <p:strVal val="visible"/>
                                      </p:to>
                                    </p:set>
                                    <p:anim calcmode="lin" valueType="num">
                                      <p:cBhvr additive="base">
                                        <p:cTn id="36" dur="250" fill="hold"/>
                                        <p:tgtEl>
                                          <p:spTgt spid="98"/>
                                        </p:tgtEl>
                                        <p:attrNameLst>
                                          <p:attrName>ppt_x</p:attrName>
                                        </p:attrNameLst>
                                      </p:cBhvr>
                                      <p:tavLst>
                                        <p:tav tm="0">
                                          <p:val>
                                            <p:strVal val="1+#ppt_w/2"/>
                                          </p:val>
                                        </p:tav>
                                        <p:tav tm="100000">
                                          <p:val>
                                            <p:strVal val="#ppt_x"/>
                                          </p:val>
                                        </p:tav>
                                      </p:tavLst>
                                    </p:anim>
                                    <p:anim calcmode="lin" valueType="num">
                                      <p:cBhvr additive="base">
                                        <p:cTn id="37" dur="250" fill="hold"/>
                                        <p:tgtEl>
                                          <p:spTgt spid="98"/>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stCondLst>
                                    <p:cond delay="750"/>
                                  </p:stCondLst>
                                  <p:childTnLst>
                                    <p:set>
                                      <p:cBhvr>
                                        <p:cTn id="39" dur="1" fill="hold">
                                          <p:stCondLst>
                                            <p:cond delay="0"/>
                                          </p:stCondLst>
                                        </p:cTn>
                                        <p:tgtEl>
                                          <p:spTgt spid="100"/>
                                        </p:tgtEl>
                                        <p:attrNameLst>
                                          <p:attrName>style.visibility</p:attrName>
                                        </p:attrNameLst>
                                      </p:cBhvr>
                                      <p:to>
                                        <p:strVal val="visible"/>
                                      </p:to>
                                    </p:set>
                                    <p:anim calcmode="lin" valueType="num">
                                      <p:cBhvr additive="base">
                                        <p:cTn id="40" dur="250" fill="hold"/>
                                        <p:tgtEl>
                                          <p:spTgt spid="100"/>
                                        </p:tgtEl>
                                        <p:attrNameLst>
                                          <p:attrName>ppt_x</p:attrName>
                                        </p:attrNameLst>
                                      </p:cBhvr>
                                      <p:tavLst>
                                        <p:tav tm="0">
                                          <p:val>
                                            <p:strVal val="1+#ppt_w/2"/>
                                          </p:val>
                                        </p:tav>
                                        <p:tav tm="100000">
                                          <p:val>
                                            <p:strVal val="#ppt_x"/>
                                          </p:val>
                                        </p:tav>
                                      </p:tavLst>
                                    </p:anim>
                                    <p:anim calcmode="lin" valueType="num">
                                      <p:cBhvr additive="base">
                                        <p:cTn id="41" dur="250" fill="hold"/>
                                        <p:tgtEl>
                                          <p:spTgt spid="100"/>
                                        </p:tgtEl>
                                        <p:attrNameLst>
                                          <p:attrName>ppt_y</p:attrName>
                                        </p:attrNameLst>
                                      </p:cBhvr>
                                      <p:tavLst>
                                        <p:tav tm="0">
                                          <p:val>
                                            <p:strVal val="#ppt_y"/>
                                          </p:val>
                                        </p:tav>
                                        <p:tav tm="100000">
                                          <p:val>
                                            <p:strVal val="#ppt_y"/>
                                          </p:val>
                                        </p:tav>
                                      </p:tavLst>
                                    </p:anim>
                                  </p:childTnLst>
                                </p:cTn>
                              </p:par>
                              <p:par>
                                <p:cTn id="42" presetID="2" presetClass="entr" presetSubtype="2" fill="hold" nodeType="withEffect">
                                  <p:stCondLst>
                                    <p:cond delay="1000"/>
                                  </p:stCondLst>
                                  <p:childTnLst>
                                    <p:set>
                                      <p:cBhvr>
                                        <p:cTn id="43" dur="1" fill="hold">
                                          <p:stCondLst>
                                            <p:cond delay="0"/>
                                          </p:stCondLst>
                                        </p:cTn>
                                        <p:tgtEl>
                                          <p:spTgt spid="101"/>
                                        </p:tgtEl>
                                        <p:attrNameLst>
                                          <p:attrName>style.visibility</p:attrName>
                                        </p:attrNameLst>
                                      </p:cBhvr>
                                      <p:to>
                                        <p:strVal val="visible"/>
                                      </p:to>
                                    </p:set>
                                    <p:anim calcmode="lin" valueType="num">
                                      <p:cBhvr additive="base">
                                        <p:cTn id="44" dur="250" fill="hold"/>
                                        <p:tgtEl>
                                          <p:spTgt spid="101"/>
                                        </p:tgtEl>
                                        <p:attrNameLst>
                                          <p:attrName>ppt_x</p:attrName>
                                        </p:attrNameLst>
                                      </p:cBhvr>
                                      <p:tavLst>
                                        <p:tav tm="0">
                                          <p:val>
                                            <p:strVal val="1+#ppt_w/2"/>
                                          </p:val>
                                        </p:tav>
                                        <p:tav tm="100000">
                                          <p:val>
                                            <p:strVal val="#ppt_x"/>
                                          </p:val>
                                        </p:tav>
                                      </p:tavLst>
                                    </p:anim>
                                    <p:anim calcmode="lin" valueType="num">
                                      <p:cBhvr additive="base">
                                        <p:cTn id="45" dur="250" fill="hold"/>
                                        <p:tgtEl>
                                          <p:spTgt spid="101"/>
                                        </p:tgtEl>
                                        <p:attrNameLst>
                                          <p:attrName>ppt_y</p:attrName>
                                        </p:attrNameLst>
                                      </p:cBhvr>
                                      <p:tavLst>
                                        <p:tav tm="0">
                                          <p:val>
                                            <p:strVal val="#ppt_y"/>
                                          </p:val>
                                        </p:tav>
                                        <p:tav tm="100000">
                                          <p:val>
                                            <p:strVal val="#ppt_y"/>
                                          </p:val>
                                        </p:tav>
                                      </p:tavLst>
                                    </p:anim>
                                  </p:childTnLst>
                                </p:cTn>
                              </p:par>
                              <p:par>
                                <p:cTn id="46" presetID="2" presetClass="entr" presetSubtype="2" fill="hold" nodeType="withEffect">
                                  <p:stCondLst>
                                    <p:cond delay="1250"/>
                                  </p:stCondLst>
                                  <p:childTnLst>
                                    <p:set>
                                      <p:cBhvr>
                                        <p:cTn id="47" dur="1" fill="hold">
                                          <p:stCondLst>
                                            <p:cond delay="0"/>
                                          </p:stCondLst>
                                        </p:cTn>
                                        <p:tgtEl>
                                          <p:spTgt spid="103"/>
                                        </p:tgtEl>
                                        <p:attrNameLst>
                                          <p:attrName>style.visibility</p:attrName>
                                        </p:attrNameLst>
                                      </p:cBhvr>
                                      <p:to>
                                        <p:strVal val="visible"/>
                                      </p:to>
                                    </p:set>
                                    <p:anim calcmode="lin" valueType="num">
                                      <p:cBhvr additive="base">
                                        <p:cTn id="48" dur="250" fill="hold"/>
                                        <p:tgtEl>
                                          <p:spTgt spid="103"/>
                                        </p:tgtEl>
                                        <p:attrNameLst>
                                          <p:attrName>ppt_x</p:attrName>
                                        </p:attrNameLst>
                                      </p:cBhvr>
                                      <p:tavLst>
                                        <p:tav tm="0">
                                          <p:val>
                                            <p:strVal val="1+#ppt_w/2"/>
                                          </p:val>
                                        </p:tav>
                                        <p:tav tm="100000">
                                          <p:val>
                                            <p:strVal val="#ppt_x"/>
                                          </p:val>
                                        </p:tav>
                                      </p:tavLst>
                                    </p:anim>
                                    <p:anim calcmode="lin" valueType="num">
                                      <p:cBhvr additive="base">
                                        <p:cTn id="49" dur="250" fill="hold"/>
                                        <p:tgtEl>
                                          <p:spTgt spid="103"/>
                                        </p:tgtEl>
                                        <p:attrNameLst>
                                          <p:attrName>ppt_y</p:attrName>
                                        </p:attrNameLst>
                                      </p:cBhvr>
                                      <p:tavLst>
                                        <p:tav tm="0">
                                          <p:val>
                                            <p:strVal val="#ppt_y"/>
                                          </p:val>
                                        </p:tav>
                                        <p:tav tm="100000">
                                          <p:val>
                                            <p:strVal val="#ppt_y"/>
                                          </p:val>
                                        </p:tav>
                                      </p:tavLst>
                                    </p:anim>
                                  </p:childTnLst>
                                </p:cTn>
                              </p:par>
                              <p:par>
                                <p:cTn id="50" presetID="2" presetClass="entr" presetSubtype="2" fill="hold" nodeType="withEffect">
                                  <p:stCondLst>
                                    <p:cond delay="1500"/>
                                  </p:stCondLst>
                                  <p:childTnLst>
                                    <p:set>
                                      <p:cBhvr>
                                        <p:cTn id="51" dur="1" fill="hold">
                                          <p:stCondLst>
                                            <p:cond delay="0"/>
                                          </p:stCondLst>
                                        </p:cTn>
                                        <p:tgtEl>
                                          <p:spTgt spid="102"/>
                                        </p:tgtEl>
                                        <p:attrNameLst>
                                          <p:attrName>style.visibility</p:attrName>
                                        </p:attrNameLst>
                                      </p:cBhvr>
                                      <p:to>
                                        <p:strVal val="visible"/>
                                      </p:to>
                                    </p:set>
                                    <p:anim calcmode="lin" valueType="num">
                                      <p:cBhvr additive="base">
                                        <p:cTn id="52" dur="250" fill="hold"/>
                                        <p:tgtEl>
                                          <p:spTgt spid="102"/>
                                        </p:tgtEl>
                                        <p:attrNameLst>
                                          <p:attrName>ppt_x</p:attrName>
                                        </p:attrNameLst>
                                      </p:cBhvr>
                                      <p:tavLst>
                                        <p:tav tm="0">
                                          <p:val>
                                            <p:strVal val="1+#ppt_w/2"/>
                                          </p:val>
                                        </p:tav>
                                        <p:tav tm="100000">
                                          <p:val>
                                            <p:strVal val="#ppt_x"/>
                                          </p:val>
                                        </p:tav>
                                      </p:tavLst>
                                    </p:anim>
                                    <p:anim calcmode="lin" valueType="num">
                                      <p:cBhvr additive="base">
                                        <p:cTn id="53" dur="250" fill="hold"/>
                                        <p:tgtEl>
                                          <p:spTgt spid="102"/>
                                        </p:tgtEl>
                                        <p:attrNameLst>
                                          <p:attrName>ppt_y</p:attrName>
                                        </p:attrNameLst>
                                      </p:cBhvr>
                                      <p:tavLst>
                                        <p:tav tm="0">
                                          <p:val>
                                            <p:strVal val="#ppt_y"/>
                                          </p:val>
                                        </p:tav>
                                        <p:tav tm="100000">
                                          <p:val>
                                            <p:strVal val="#ppt_y"/>
                                          </p:val>
                                        </p:tav>
                                      </p:tavLst>
                                    </p:anim>
                                  </p:childTnLst>
                                </p:cTn>
                              </p:par>
                            </p:childTnLst>
                          </p:cTn>
                        </p:par>
                        <p:par>
                          <p:cTn id="54" fill="hold">
                            <p:stCondLst>
                              <p:cond delay="2750"/>
                            </p:stCondLst>
                            <p:childTnLst>
                              <p:par>
                                <p:cTn id="55" presetID="31" presetClass="entr" presetSubtype="0" fill="hold" grpId="0" nodeType="afterEffect">
                                  <p:stCondLst>
                                    <p:cond delay="0"/>
                                  </p:stCondLst>
                                  <p:childTnLst>
                                    <p:set>
                                      <p:cBhvr>
                                        <p:cTn id="56" dur="1" fill="hold">
                                          <p:stCondLst>
                                            <p:cond delay="0"/>
                                          </p:stCondLst>
                                        </p:cTn>
                                        <p:tgtEl>
                                          <p:spTgt spid="91"/>
                                        </p:tgtEl>
                                        <p:attrNameLst>
                                          <p:attrName>style.visibility</p:attrName>
                                        </p:attrNameLst>
                                      </p:cBhvr>
                                      <p:to>
                                        <p:strVal val="visible"/>
                                      </p:to>
                                    </p:set>
                                    <p:anim calcmode="lin" valueType="num">
                                      <p:cBhvr>
                                        <p:cTn id="57" dur="1000" fill="hold"/>
                                        <p:tgtEl>
                                          <p:spTgt spid="91"/>
                                        </p:tgtEl>
                                        <p:attrNameLst>
                                          <p:attrName>ppt_w</p:attrName>
                                        </p:attrNameLst>
                                      </p:cBhvr>
                                      <p:tavLst>
                                        <p:tav tm="0">
                                          <p:val>
                                            <p:fltVal val="0"/>
                                          </p:val>
                                        </p:tav>
                                        <p:tav tm="100000">
                                          <p:val>
                                            <p:strVal val="#ppt_w"/>
                                          </p:val>
                                        </p:tav>
                                      </p:tavLst>
                                    </p:anim>
                                    <p:anim calcmode="lin" valueType="num">
                                      <p:cBhvr>
                                        <p:cTn id="58" dur="1000" fill="hold"/>
                                        <p:tgtEl>
                                          <p:spTgt spid="91"/>
                                        </p:tgtEl>
                                        <p:attrNameLst>
                                          <p:attrName>ppt_h</p:attrName>
                                        </p:attrNameLst>
                                      </p:cBhvr>
                                      <p:tavLst>
                                        <p:tav tm="0">
                                          <p:val>
                                            <p:fltVal val="0"/>
                                          </p:val>
                                        </p:tav>
                                        <p:tav tm="100000">
                                          <p:val>
                                            <p:strVal val="#ppt_h"/>
                                          </p:val>
                                        </p:tav>
                                      </p:tavLst>
                                    </p:anim>
                                    <p:anim calcmode="lin" valueType="num">
                                      <p:cBhvr>
                                        <p:cTn id="59" dur="1000" fill="hold"/>
                                        <p:tgtEl>
                                          <p:spTgt spid="91"/>
                                        </p:tgtEl>
                                        <p:attrNameLst>
                                          <p:attrName>style.rotation</p:attrName>
                                        </p:attrNameLst>
                                      </p:cBhvr>
                                      <p:tavLst>
                                        <p:tav tm="0">
                                          <p:val>
                                            <p:fltVal val="90"/>
                                          </p:val>
                                        </p:tav>
                                        <p:tav tm="100000">
                                          <p:val>
                                            <p:fltVal val="0"/>
                                          </p:val>
                                        </p:tav>
                                      </p:tavLst>
                                    </p:anim>
                                    <p:animEffect transition="in" filter="fade">
                                      <p:cBhvr>
                                        <p:cTn id="60" dur="10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541" y="272793"/>
            <a:ext cx="11889564" cy="917575"/>
          </a:xfrm>
        </p:spPr>
        <p:txBody>
          <a:bodyPr/>
          <a:lstStyle/>
          <a:p>
            <a:r>
              <a:rPr lang="en-US" dirty="0" smtClean="0"/>
              <a:t>Out of Box Experience (OOBE)</a:t>
            </a:r>
            <a:endParaRPr lang="en-US" dirty="0"/>
          </a:p>
        </p:txBody>
      </p:sp>
      <p:sp>
        <p:nvSpPr>
          <p:cNvPr id="4" name="Rectangle 3"/>
          <p:cNvSpPr/>
          <p:nvPr/>
        </p:nvSpPr>
        <p:spPr>
          <a:xfrm>
            <a:off x="427037" y="1009793"/>
            <a:ext cx="10801072" cy="478376"/>
          </a:xfrm>
          <a:prstGeom prst="rect">
            <a:avLst/>
          </a:prstGeom>
        </p:spPr>
        <p:txBody>
          <a:bodyPr wrap="square">
            <a:spAutoFit/>
          </a:bodyPr>
          <a:lstStyle/>
          <a:p>
            <a:r>
              <a:rPr lang="en-US" sz="2448" dirty="0">
                <a:solidFill>
                  <a:srgbClr val="FFFFFF"/>
                </a:solidFill>
              </a:rPr>
              <a:t>Easy setup of </a:t>
            </a:r>
            <a:r>
              <a:rPr lang="en-US" sz="2448" dirty="0" smtClean="0">
                <a:solidFill>
                  <a:srgbClr val="FFFFFF"/>
                </a:solidFill>
              </a:rPr>
              <a:t>Cluster in a Box systems</a:t>
            </a:r>
            <a:endParaRPr lang="en-US" sz="2448" dirty="0">
              <a:solidFill>
                <a:srgbClr val="FFFFFF"/>
              </a:solidFill>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56437" y="1199099"/>
            <a:ext cx="5027487" cy="5047661"/>
          </a:xfrm>
          <a:prstGeom prst="rect">
            <a:avLst/>
          </a:prstGeom>
          <a:noFill/>
          <a:ln>
            <a:noFill/>
          </a:ln>
        </p:spPr>
      </p:pic>
      <p:sp>
        <p:nvSpPr>
          <p:cNvPr id="6" name="Text Placeholder 4"/>
          <p:cNvSpPr txBox="1">
            <a:spLocks/>
          </p:cNvSpPr>
          <p:nvPr/>
        </p:nvSpPr>
        <p:spPr>
          <a:xfrm>
            <a:off x="341311" y="1449602"/>
            <a:ext cx="6715126" cy="5032147"/>
          </a:xfrm>
          <a:prstGeom prst="rect">
            <a:avLst/>
          </a:prstGeom>
        </p:spPr>
        <p:txBody>
          <a:bodyPr vert="horz" wrap="square" lIns="146304" tIns="91440" rIns="146304" bIns="91440" rtlCol="0">
            <a:spAutoFit/>
          </a:bodyPr>
          <a:lstStyle>
            <a:lvl1pPr marR="0" indent="0" fontAlgn="auto">
              <a:lnSpc>
                <a:spcPct val="90000"/>
              </a:lnSpc>
              <a:spcBef>
                <a:spcPct val="20000"/>
              </a:spcBef>
              <a:spcAft>
                <a:spcPts val="0"/>
              </a:spcAft>
              <a:buClr>
                <a:schemeClr val="tx1"/>
              </a:buClr>
              <a:buSzPct val="100000"/>
              <a:buFontTx/>
              <a:buNone/>
              <a:tabLst/>
              <a:defRPr sz="4000" spc="0" baseline="0">
                <a:gradFill>
                  <a:gsLst>
                    <a:gs pos="2920">
                      <a:schemeClr val="tx2"/>
                    </a:gs>
                    <a:gs pos="39000">
                      <a:schemeClr val="tx2"/>
                    </a:gs>
                  </a:gsLst>
                  <a:lin ang="5400000" scaled="0"/>
                </a:gradFill>
                <a:latin typeface="+mj-lt"/>
              </a:defRPr>
            </a:lvl1pPr>
            <a:lvl2pPr marL="28575" marR="0" lvl="1" indent="0" fontAlgn="auto">
              <a:lnSpc>
                <a:spcPct val="90000"/>
              </a:lnSpc>
              <a:spcBef>
                <a:spcPct val="20000"/>
              </a:spcBef>
              <a:spcAft>
                <a:spcPts val="0"/>
              </a:spcAft>
              <a:buClr>
                <a:schemeClr val="tx1"/>
              </a:buClr>
              <a:buSzPct val="100000"/>
              <a:buFontTx/>
              <a:buNone/>
              <a:tabLst/>
              <a:defRPr sz="2400" spc="0" baseline="0">
                <a:gradFill>
                  <a:gsLst>
                    <a:gs pos="1250">
                      <a:schemeClr val="tx1"/>
                    </a:gs>
                    <a:gs pos="100000">
                      <a:schemeClr val="tx1"/>
                    </a:gs>
                  </a:gsLst>
                  <a:lin ang="5400000" scaled="0"/>
                </a:gradFill>
              </a:defRPr>
            </a:lvl2pPr>
            <a:lvl3pPr marL="223838" marR="0" indent="0" fontAlgn="auto">
              <a:lnSpc>
                <a:spcPct val="90000"/>
              </a:lnSpc>
              <a:spcBef>
                <a:spcPct val="20000"/>
              </a:spcBef>
              <a:spcAft>
                <a:spcPts val="0"/>
              </a:spcAft>
              <a:buClr>
                <a:schemeClr val="tx1"/>
              </a:buClr>
              <a:buSzPct val="100000"/>
              <a:buFontTx/>
              <a:buNone/>
              <a:tabLst/>
              <a:defRPr sz="2000" spc="0" baseline="0">
                <a:gradFill>
                  <a:gsLst>
                    <a:gs pos="1250">
                      <a:schemeClr val="tx1"/>
                    </a:gs>
                    <a:gs pos="100000">
                      <a:schemeClr val="tx1"/>
                    </a:gs>
                  </a:gsLst>
                  <a:lin ang="5400000" scaled="0"/>
                </a:gradFill>
              </a:defRPr>
            </a:lvl3pPr>
            <a:lvl4pPr marL="476250" marR="0" indent="0" fontAlgn="auto">
              <a:lnSpc>
                <a:spcPct val="90000"/>
              </a:lnSpc>
              <a:spcBef>
                <a:spcPct val="20000"/>
              </a:spcBef>
              <a:spcAft>
                <a:spcPts val="0"/>
              </a:spcAft>
              <a:buClr>
                <a:schemeClr val="tx1"/>
              </a:buClr>
              <a:buSzPct val="100000"/>
              <a:buFontTx/>
              <a:buNone/>
              <a:tabLst/>
              <a:defRPr spc="0" baseline="0">
                <a:gradFill>
                  <a:gsLst>
                    <a:gs pos="1250">
                      <a:schemeClr val="tx1"/>
                    </a:gs>
                    <a:gs pos="100000">
                      <a:schemeClr val="tx1"/>
                    </a:gs>
                  </a:gsLst>
                  <a:lin ang="5400000" scaled="0"/>
                </a:gradFill>
              </a:defRPr>
            </a:lvl4pPr>
            <a:lvl5pPr marL="739775" marR="0" indent="0" fontAlgn="auto">
              <a:lnSpc>
                <a:spcPct val="90000"/>
              </a:lnSpc>
              <a:spcBef>
                <a:spcPct val="20000"/>
              </a:spcBef>
              <a:spcAft>
                <a:spcPts val="0"/>
              </a:spcAft>
              <a:buClr>
                <a:schemeClr val="tx1"/>
              </a:buClr>
              <a:buSzPct val="100000"/>
              <a:buFontTx/>
              <a:buNone/>
              <a:tabLst/>
              <a:defRPr spc="0" baseline="0">
                <a:gradFill>
                  <a:gsLst>
                    <a:gs pos="1250">
                      <a:schemeClr val="tx1"/>
                    </a:gs>
                    <a:gs pos="100000">
                      <a:schemeClr val="tx1"/>
                    </a:gs>
                  </a:gsLst>
                  <a:lin ang="5400000" scaled="0"/>
                </a:gradFill>
              </a:defRPr>
            </a:lvl5pPr>
            <a:lvl6pPr marL="2565040" indent="-233186">
              <a:spcBef>
                <a:spcPct val="20000"/>
              </a:spcBef>
              <a:buFont typeface="Arial" pitchFamily="34" charset="0"/>
              <a:buChar char="•"/>
              <a:defRPr sz="2000"/>
            </a:lvl6pPr>
            <a:lvl7pPr marL="3031412" indent="-233186">
              <a:spcBef>
                <a:spcPct val="20000"/>
              </a:spcBef>
              <a:buFont typeface="Arial" pitchFamily="34" charset="0"/>
              <a:buChar char="•"/>
              <a:defRPr sz="2000"/>
            </a:lvl7pPr>
            <a:lvl8pPr marL="3497783" indent="-233186">
              <a:spcBef>
                <a:spcPct val="20000"/>
              </a:spcBef>
              <a:buFont typeface="Arial" pitchFamily="34" charset="0"/>
              <a:buChar char="•"/>
              <a:defRPr sz="2000"/>
            </a:lvl8pPr>
            <a:lvl9pPr marL="3964155" indent="-233186">
              <a:spcBef>
                <a:spcPct val="20000"/>
              </a:spcBef>
              <a:buFont typeface="Arial" pitchFamily="34" charset="0"/>
              <a:buChar char="•"/>
              <a:defRPr sz="2000"/>
            </a:lvl9pPr>
          </a:lstStyle>
          <a:p>
            <a:pPr>
              <a:buClr>
                <a:srgbClr val="FFFFFF"/>
              </a:buClr>
            </a:pPr>
            <a:r>
              <a:rPr lang="en-US" dirty="0">
                <a:solidFill>
                  <a:srgbClr val="00B0F0"/>
                </a:solidFill>
              </a:rPr>
              <a:t>Fast</a:t>
            </a:r>
          </a:p>
          <a:p>
            <a:pPr lvl="1">
              <a:buClr>
                <a:srgbClr val="FFFFFF"/>
              </a:buClr>
            </a:pPr>
            <a:r>
              <a:rPr lang="en-US" dirty="0">
                <a:gradFill>
                  <a:gsLst>
                    <a:gs pos="1250">
                      <a:srgbClr val="FFFFFF"/>
                    </a:gs>
                    <a:gs pos="100000">
                      <a:srgbClr val="FFFFFF"/>
                    </a:gs>
                  </a:gsLst>
                  <a:lin ang="5400000" scaled="0"/>
                </a:gradFill>
              </a:rPr>
              <a:t>~10-40 minutes from power-on to </a:t>
            </a:r>
            <a:r>
              <a:rPr lang="en-US" dirty="0" smtClean="0">
                <a:gradFill>
                  <a:gsLst>
                    <a:gs pos="1250">
                      <a:srgbClr val="FFFFFF"/>
                    </a:gs>
                    <a:gs pos="100000">
                      <a:srgbClr val="FFFFFF"/>
                    </a:gs>
                  </a:gsLst>
                  <a:lin ang="5400000" scaled="0"/>
                </a:gradFill>
              </a:rPr>
              <a:t>operation</a:t>
            </a:r>
            <a:endParaRPr lang="en-US" dirty="0">
              <a:gradFill>
                <a:gsLst>
                  <a:gs pos="1250">
                    <a:srgbClr val="FFFFFF"/>
                  </a:gs>
                  <a:gs pos="100000">
                    <a:srgbClr val="FFFFFF"/>
                  </a:gs>
                </a:gsLst>
                <a:lin ang="5400000" scaled="0"/>
              </a:gradFill>
            </a:endParaRPr>
          </a:p>
          <a:p>
            <a:pPr lvl="1">
              <a:buClr>
                <a:srgbClr val="FFFFFF"/>
              </a:buClr>
            </a:pPr>
            <a:endParaRPr lang="en-US" sz="600" dirty="0">
              <a:gradFill>
                <a:gsLst>
                  <a:gs pos="1250">
                    <a:srgbClr val="FFFFFF"/>
                  </a:gs>
                  <a:gs pos="100000">
                    <a:srgbClr val="FFFFFF"/>
                  </a:gs>
                </a:gsLst>
                <a:lin ang="5400000" scaled="0"/>
              </a:gradFill>
            </a:endParaRPr>
          </a:p>
          <a:p>
            <a:pPr>
              <a:buClr>
                <a:srgbClr val="FFFFFF"/>
              </a:buClr>
            </a:pPr>
            <a:r>
              <a:rPr lang="en-US" dirty="0" smtClean="0">
                <a:solidFill>
                  <a:srgbClr val="00B0F0"/>
                </a:solidFill>
              </a:rPr>
              <a:t>Simple</a:t>
            </a:r>
          </a:p>
          <a:p>
            <a:pPr lvl="1">
              <a:buClr>
                <a:srgbClr val="FFFFFF"/>
              </a:buClr>
            </a:pPr>
            <a:r>
              <a:rPr lang="en-US" dirty="0" smtClean="0">
                <a:gradFill>
                  <a:gsLst>
                    <a:gs pos="1250">
                      <a:srgbClr val="FFFFFF"/>
                    </a:gs>
                    <a:gs pos="100000">
                      <a:srgbClr val="FFFFFF"/>
                    </a:gs>
                  </a:gsLst>
                  <a:lin ang="5400000" scaled="0"/>
                </a:gradFill>
              </a:rPr>
              <a:t>Minimal </a:t>
            </a:r>
            <a:r>
              <a:rPr lang="en-US" dirty="0">
                <a:gradFill>
                  <a:gsLst>
                    <a:gs pos="1250">
                      <a:srgbClr val="FFFFFF"/>
                    </a:gs>
                    <a:gs pos="100000">
                      <a:srgbClr val="FFFFFF"/>
                    </a:gs>
                  </a:gsLst>
                  <a:lin ang="5400000" scaled="0"/>
                </a:gradFill>
              </a:rPr>
              <a:t>steps with guided workflow</a:t>
            </a:r>
          </a:p>
          <a:p>
            <a:pPr lvl="1">
              <a:buClr>
                <a:srgbClr val="FFFFFF"/>
              </a:buClr>
            </a:pPr>
            <a:endParaRPr lang="en-US" sz="600" dirty="0">
              <a:gradFill>
                <a:gsLst>
                  <a:gs pos="1250">
                    <a:srgbClr val="FFFFFF"/>
                  </a:gs>
                  <a:gs pos="100000">
                    <a:srgbClr val="FFFFFF"/>
                  </a:gs>
                </a:gsLst>
                <a:lin ang="5400000" scaled="0"/>
              </a:gradFill>
            </a:endParaRPr>
          </a:p>
          <a:p>
            <a:pPr>
              <a:buClr>
                <a:srgbClr val="FFFFFF"/>
              </a:buClr>
            </a:pPr>
            <a:r>
              <a:rPr lang="en-US" dirty="0">
                <a:solidFill>
                  <a:srgbClr val="00B0F0"/>
                </a:solidFill>
              </a:rPr>
              <a:t>Single </a:t>
            </a:r>
            <a:r>
              <a:rPr lang="en-US" dirty="0" smtClean="0">
                <a:solidFill>
                  <a:srgbClr val="00B0F0"/>
                </a:solidFill>
              </a:rPr>
              <a:t>console</a:t>
            </a:r>
          </a:p>
          <a:p>
            <a:pPr lvl="1">
              <a:buClr>
                <a:srgbClr val="FFFFFF"/>
              </a:buClr>
            </a:pPr>
            <a:r>
              <a:rPr lang="en-US" dirty="0" smtClean="0">
                <a:gradFill>
                  <a:gsLst>
                    <a:gs pos="1250">
                      <a:srgbClr val="FFFFFF"/>
                    </a:gs>
                    <a:gs pos="100000">
                      <a:srgbClr val="FFFFFF"/>
                    </a:gs>
                  </a:gsLst>
                  <a:lin ang="5400000" scaled="0"/>
                </a:gradFill>
              </a:rPr>
              <a:t>Configure CiB’s from </a:t>
            </a:r>
            <a:r>
              <a:rPr lang="en-US" dirty="0">
                <a:gradFill>
                  <a:gsLst>
                    <a:gs pos="1250">
                      <a:srgbClr val="FFFFFF"/>
                    </a:gs>
                    <a:gs pos="100000">
                      <a:srgbClr val="FFFFFF"/>
                    </a:gs>
                  </a:gsLst>
                  <a:lin ang="5400000" scaled="0"/>
                </a:gradFill>
              </a:rPr>
              <a:t>only one node</a:t>
            </a:r>
          </a:p>
          <a:p>
            <a:pPr lvl="1">
              <a:buClr>
                <a:srgbClr val="FFFFFF"/>
              </a:buClr>
            </a:pPr>
            <a:endParaRPr lang="en-US" sz="600" dirty="0">
              <a:gradFill>
                <a:gsLst>
                  <a:gs pos="1250">
                    <a:srgbClr val="FFFFFF"/>
                  </a:gs>
                  <a:gs pos="100000">
                    <a:srgbClr val="FFFFFF"/>
                  </a:gs>
                </a:gsLst>
                <a:lin ang="5400000" scaled="0"/>
              </a:gradFill>
            </a:endParaRPr>
          </a:p>
          <a:p>
            <a:pPr>
              <a:buClr>
                <a:srgbClr val="FFFFFF"/>
              </a:buClr>
            </a:pPr>
            <a:r>
              <a:rPr lang="en-US" dirty="0" smtClean="0">
                <a:solidFill>
                  <a:srgbClr val="00B0F0"/>
                </a:solidFill>
              </a:rPr>
              <a:t>Extensible</a:t>
            </a:r>
            <a:endParaRPr lang="en-US" dirty="0">
              <a:solidFill>
                <a:srgbClr val="00B0F0"/>
              </a:solidFill>
            </a:endParaRPr>
          </a:p>
          <a:p>
            <a:pPr lvl="1">
              <a:buClr>
                <a:srgbClr val="FFFFFF"/>
              </a:buClr>
            </a:pPr>
            <a:r>
              <a:rPr lang="en-US" dirty="0" smtClean="0">
                <a:gradFill>
                  <a:gsLst>
                    <a:gs pos="1250">
                      <a:srgbClr val="FFFFFF"/>
                    </a:gs>
                    <a:gs pos="100000">
                      <a:srgbClr val="FFFFFF"/>
                    </a:gs>
                  </a:gsLst>
                  <a:lin ang="5400000" scaled="0"/>
                </a:gradFill>
              </a:rPr>
              <a:t>Customization </a:t>
            </a:r>
            <a:r>
              <a:rPr lang="en-US" dirty="0">
                <a:gradFill>
                  <a:gsLst>
                    <a:gs pos="1250">
                      <a:srgbClr val="FFFFFF"/>
                    </a:gs>
                    <a:gs pos="100000">
                      <a:srgbClr val="FFFFFF"/>
                    </a:gs>
                  </a:gsLst>
                  <a:lin ang="5400000" scaled="0"/>
                </a:gradFill>
              </a:rPr>
              <a:t>framework enables unique OEM tasks that can include proprietary tools.</a:t>
            </a:r>
          </a:p>
        </p:txBody>
      </p:sp>
    </p:spTree>
    <p:extLst>
      <p:ext uri="{BB962C8B-B14F-4D97-AF65-F5344CB8AC3E}">
        <p14:creationId xmlns:p14="http://schemas.microsoft.com/office/powerpoint/2010/main" val="34930459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4639" y="1209973"/>
            <a:ext cx="9905998" cy="2751698"/>
          </a:xfrm>
        </p:spPr>
        <p:txBody>
          <a:bodyPr/>
          <a:lstStyle/>
          <a:p>
            <a:r>
              <a:rPr lang="en-US" dirty="0" smtClean="0"/>
              <a:t>Video</a:t>
            </a:r>
            <a:br>
              <a:rPr lang="en-US" dirty="0" smtClean="0"/>
            </a:br>
            <a:r>
              <a:rPr lang="en-US" dirty="0" smtClean="0"/>
              <a:t/>
            </a:r>
            <a:br>
              <a:rPr lang="en-US" dirty="0" smtClean="0"/>
            </a:br>
            <a:r>
              <a:rPr lang="en-US" sz="5400" dirty="0" smtClean="0">
                <a:solidFill>
                  <a:srgbClr val="00B0F0"/>
                </a:solidFill>
              </a:rPr>
              <a:t>Setting up a cluster in minutes using the Windows Server OOBE </a:t>
            </a:r>
            <a:r>
              <a:rPr lang="en-US" sz="5400" dirty="0" smtClean="0"/>
              <a:t/>
            </a:r>
            <a:br>
              <a:rPr lang="en-US" sz="5400" dirty="0" smtClean="0"/>
            </a:br>
            <a:endParaRPr lang="en-US" dirty="0"/>
          </a:p>
        </p:txBody>
      </p:sp>
    </p:spTree>
    <p:extLst>
      <p:ext uri="{BB962C8B-B14F-4D97-AF65-F5344CB8AC3E}">
        <p14:creationId xmlns:p14="http://schemas.microsoft.com/office/powerpoint/2010/main" val="1056081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ntagon 3"/>
          <p:cNvSpPr/>
          <p:nvPr/>
        </p:nvSpPr>
        <p:spPr bwMode="auto">
          <a:xfrm>
            <a:off x="3740508" y="525462"/>
            <a:ext cx="2438400" cy="1219200"/>
          </a:xfrm>
          <a:prstGeom prst="homePlate">
            <a:avLst>
              <a:gd name="adj" fmla="val 2788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dirty="0" smtClean="0">
                <a:gradFill>
                  <a:gsLst>
                    <a:gs pos="0">
                      <a:srgbClr val="FFFFFF"/>
                    </a:gs>
                    <a:gs pos="100000">
                      <a:srgbClr val="FFFFFF"/>
                    </a:gs>
                  </a:gsLst>
                  <a:lin ang="5400000" scaled="0"/>
                </a:gradFill>
                <a:ea typeface="Segoe UI" pitchFamily="34" charset="0"/>
                <a:cs typeface="Segoe UI" pitchFamily="34" charset="0"/>
              </a:rPr>
              <a:t>Node discovery and initial settings</a:t>
            </a:r>
          </a:p>
        </p:txBody>
      </p:sp>
      <p:sp>
        <p:nvSpPr>
          <p:cNvPr id="5" name="Pentagon 4"/>
          <p:cNvSpPr/>
          <p:nvPr/>
        </p:nvSpPr>
        <p:spPr bwMode="auto">
          <a:xfrm>
            <a:off x="3740508" y="2096628"/>
            <a:ext cx="2438400" cy="1219200"/>
          </a:xfrm>
          <a:prstGeom prst="homePlate">
            <a:avLst>
              <a:gd name="adj" fmla="val 23272"/>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dirty="0" smtClean="0">
                <a:gradFill>
                  <a:gsLst>
                    <a:gs pos="0">
                      <a:srgbClr val="FFFFFF"/>
                    </a:gs>
                    <a:gs pos="100000">
                      <a:srgbClr val="FFFFFF"/>
                    </a:gs>
                  </a:gsLst>
                  <a:lin ang="5400000" scaled="0"/>
                </a:gradFill>
                <a:ea typeface="Segoe UI" pitchFamily="34" charset="0"/>
                <a:cs typeface="Segoe UI" pitchFamily="34" charset="0"/>
              </a:rPr>
              <a:t>Domain and cluster settings</a:t>
            </a:r>
          </a:p>
        </p:txBody>
      </p:sp>
      <p:sp>
        <p:nvSpPr>
          <p:cNvPr id="6" name="Pentagon 5"/>
          <p:cNvSpPr/>
          <p:nvPr/>
        </p:nvSpPr>
        <p:spPr bwMode="auto">
          <a:xfrm>
            <a:off x="3740508" y="3681630"/>
            <a:ext cx="2424984" cy="1143000"/>
          </a:xfrm>
          <a:prstGeom prst="homePlate">
            <a:avLst>
              <a:gd name="adj" fmla="val 2788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dirty="0" smtClean="0">
                <a:gradFill>
                  <a:gsLst>
                    <a:gs pos="0">
                      <a:srgbClr val="FFFFFF"/>
                    </a:gs>
                    <a:gs pos="100000">
                      <a:srgbClr val="FFFFFF"/>
                    </a:gs>
                  </a:gsLst>
                  <a:lin ang="5400000" scaled="0"/>
                </a:gradFill>
                <a:ea typeface="Segoe UI" pitchFamily="34" charset="0"/>
                <a:cs typeface="Segoe UI" pitchFamily="34" charset="0"/>
              </a:rPr>
              <a:t>Provision clustered storage</a:t>
            </a:r>
          </a:p>
        </p:txBody>
      </p:sp>
      <p:sp>
        <p:nvSpPr>
          <p:cNvPr id="7" name="Pentagon 6"/>
          <p:cNvSpPr/>
          <p:nvPr/>
        </p:nvSpPr>
        <p:spPr bwMode="auto">
          <a:xfrm>
            <a:off x="3740508" y="5137773"/>
            <a:ext cx="2399071" cy="1101777"/>
          </a:xfrm>
          <a:prstGeom prst="homePlate">
            <a:avLst>
              <a:gd name="adj" fmla="val 2788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dirty="0" smtClean="0">
                <a:gradFill>
                  <a:gsLst>
                    <a:gs pos="0">
                      <a:srgbClr val="FFFFFF"/>
                    </a:gs>
                    <a:gs pos="100000">
                      <a:srgbClr val="FFFFFF"/>
                    </a:gs>
                  </a:gsLst>
                  <a:lin ang="5400000" scaled="0"/>
                </a:gradFill>
                <a:ea typeface="Segoe UI" pitchFamily="34" charset="0"/>
                <a:cs typeface="Segoe UI" pitchFamily="34" charset="0"/>
              </a:rPr>
              <a:t>Deploy cluster</a:t>
            </a:r>
          </a:p>
        </p:txBody>
      </p:sp>
      <p:sp>
        <p:nvSpPr>
          <p:cNvPr id="8" name="TextBox 7"/>
          <p:cNvSpPr txBox="1"/>
          <p:nvPr/>
        </p:nvSpPr>
        <p:spPr>
          <a:xfrm>
            <a:off x="2864771" y="821130"/>
            <a:ext cx="1143000"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0:00</a:t>
            </a:r>
          </a:p>
        </p:txBody>
      </p:sp>
      <p:sp>
        <p:nvSpPr>
          <p:cNvPr id="9" name="TextBox 8"/>
          <p:cNvSpPr txBox="1"/>
          <p:nvPr/>
        </p:nvSpPr>
        <p:spPr>
          <a:xfrm>
            <a:off x="6178908" y="855679"/>
            <a:ext cx="1143000"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smtClean="0">
                <a:solidFill>
                  <a:srgbClr val="00BCF2"/>
                </a:solidFill>
              </a:rPr>
              <a:t>0:04</a:t>
            </a:r>
          </a:p>
        </p:txBody>
      </p:sp>
      <p:sp>
        <p:nvSpPr>
          <p:cNvPr id="10" name="TextBox 9"/>
          <p:cNvSpPr txBox="1"/>
          <p:nvPr/>
        </p:nvSpPr>
        <p:spPr>
          <a:xfrm>
            <a:off x="7023149" y="561660"/>
            <a:ext cx="4833888" cy="1037207"/>
          </a:xfrm>
          <a:prstGeom prst="rect">
            <a:avLst/>
          </a:prstGeom>
          <a:noFill/>
        </p:spPr>
        <p:txBody>
          <a:bodyPr wrap="square" lIns="182880" tIns="146304" rIns="182880" bIns="146304" rtlCol="0">
            <a:spAutoFit/>
          </a:bodyPr>
          <a:lstStyle/>
          <a:p>
            <a:pPr>
              <a:lnSpc>
                <a:spcPct val="90000"/>
              </a:lnSpc>
              <a:spcAft>
                <a:spcPts val="600"/>
              </a:spcAft>
            </a:pPr>
            <a:r>
              <a:rPr lang="en-US" sz="2400" dirty="0" smtClean="0">
                <a:solidFill>
                  <a:srgbClr val="00BCF2"/>
                </a:solidFill>
              </a:rPr>
              <a:t>Automated node discovery</a:t>
            </a:r>
          </a:p>
          <a:p>
            <a:pPr>
              <a:lnSpc>
                <a:spcPct val="90000"/>
              </a:lnSpc>
              <a:spcAft>
                <a:spcPts val="600"/>
              </a:spcAft>
            </a:pPr>
            <a:r>
              <a:rPr lang="en-US" sz="2400" dirty="0" smtClean="0">
                <a:solidFill>
                  <a:srgbClr val="00BCF2"/>
                </a:solidFill>
              </a:rPr>
              <a:t>Welcome Windows settings</a:t>
            </a:r>
          </a:p>
        </p:txBody>
      </p:sp>
      <p:sp>
        <p:nvSpPr>
          <p:cNvPr id="11" name="TextBox 10"/>
          <p:cNvSpPr txBox="1"/>
          <p:nvPr/>
        </p:nvSpPr>
        <p:spPr>
          <a:xfrm>
            <a:off x="6178908" y="2377098"/>
            <a:ext cx="1143000"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smtClean="0">
                <a:solidFill>
                  <a:srgbClr val="00BCF2"/>
                </a:solidFill>
              </a:rPr>
              <a:t>0:14</a:t>
            </a:r>
          </a:p>
        </p:txBody>
      </p:sp>
      <p:sp>
        <p:nvSpPr>
          <p:cNvPr id="12" name="TextBox 11"/>
          <p:cNvSpPr txBox="1"/>
          <p:nvPr/>
        </p:nvSpPr>
        <p:spPr>
          <a:xfrm>
            <a:off x="7023149" y="1963446"/>
            <a:ext cx="5088526" cy="1446550"/>
          </a:xfrm>
          <a:prstGeom prst="rect">
            <a:avLst/>
          </a:prstGeom>
          <a:noFill/>
        </p:spPr>
        <p:txBody>
          <a:bodyPr wrap="square" lIns="182880" tIns="146304" rIns="182880" bIns="146304" rtlCol="0">
            <a:spAutoFit/>
          </a:bodyPr>
          <a:lstStyle/>
          <a:p>
            <a:pPr>
              <a:lnSpc>
                <a:spcPct val="90000"/>
              </a:lnSpc>
              <a:spcAft>
                <a:spcPts val="600"/>
              </a:spcAft>
            </a:pPr>
            <a:r>
              <a:rPr lang="en-US" sz="2400" dirty="0" smtClean="0">
                <a:solidFill>
                  <a:srgbClr val="00BCF2"/>
                </a:solidFill>
              </a:rPr>
              <a:t>Domain joined</a:t>
            </a:r>
          </a:p>
          <a:p>
            <a:pPr>
              <a:lnSpc>
                <a:spcPct val="90000"/>
              </a:lnSpc>
              <a:spcAft>
                <a:spcPts val="600"/>
              </a:spcAft>
            </a:pPr>
            <a:r>
              <a:rPr lang="en-US" sz="2400" dirty="0" smtClean="0">
                <a:solidFill>
                  <a:srgbClr val="00BCF2"/>
                </a:solidFill>
              </a:rPr>
              <a:t>Cluster settings updated</a:t>
            </a:r>
          </a:p>
          <a:p>
            <a:pPr>
              <a:lnSpc>
                <a:spcPct val="90000"/>
              </a:lnSpc>
              <a:spcAft>
                <a:spcPts val="600"/>
              </a:spcAft>
            </a:pPr>
            <a:r>
              <a:rPr lang="en-US" sz="2400" dirty="0" smtClean="0">
                <a:solidFill>
                  <a:srgbClr val="00BCF2"/>
                </a:solidFill>
              </a:rPr>
              <a:t>All nodes rebooted automatically</a:t>
            </a:r>
          </a:p>
        </p:txBody>
      </p:sp>
      <p:sp>
        <p:nvSpPr>
          <p:cNvPr id="13" name="TextBox 12"/>
          <p:cNvSpPr txBox="1"/>
          <p:nvPr/>
        </p:nvSpPr>
        <p:spPr>
          <a:xfrm>
            <a:off x="6178908" y="3975991"/>
            <a:ext cx="1143000"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smtClean="0">
                <a:solidFill>
                  <a:srgbClr val="00BCF2"/>
                </a:solidFill>
              </a:rPr>
              <a:t>0:19</a:t>
            </a:r>
          </a:p>
        </p:txBody>
      </p:sp>
      <p:sp>
        <p:nvSpPr>
          <p:cNvPr id="14" name="TextBox 13"/>
          <p:cNvSpPr txBox="1"/>
          <p:nvPr/>
        </p:nvSpPr>
        <p:spPr>
          <a:xfrm>
            <a:off x="7023149" y="3802868"/>
            <a:ext cx="5088860" cy="960263"/>
          </a:xfrm>
          <a:prstGeom prst="rect">
            <a:avLst/>
          </a:prstGeom>
          <a:noFill/>
        </p:spPr>
        <p:txBody>
          <a:bodyPr wrap="square" lIns="182880" tIns="146304" rIns="182880" bIns="146304" rtlCol="0">
            <a:spAutoFit/>
          </a:bodyPr>
          <a:lstStyle/>
          <a:p>
            <a:pPr>
              <a:lnSpc>
                <a:spcPct val="90000"/>
              </a:lnSpc>
              <a:spcAft>
                <a:spcPts val="600"/>
              </a:spcAft>
            </a:pPr>
            <a:r>
              <a:rPr lang="en-US" sz="2400" dirty="0" smtClean="0">
                <a:solidFill>
                  <a:srgbClr val="00BCF2"/>
                </a:solidFill>
              </a:rPr>
              <a:t>Data </a:t>
            </a:r>
            <a:r>
              <a:rPr lang="en-US" sz="2400" dirty="0">
                <a:solidFill>
                  <a:srgbClr val="00BCF2"/>
                </a:solidFill>
              </a:rPr>
              <a:t>&amp; witness </a:t>
            </a:r>
            <a:r>
              <a:rPr lang="en-US" sz="2400" dirty="0" smtClean="0">
                <a:solidFill>
                  <a:srgbClr val="00BCF2"/>
                </a:solidFill>
              </a:rPr>
              <a:t>disks created &amp; </a:t>
            </a:r>
            <a:r>
              <a:rPr lang="en-US" sz="2400" dirty="0" err="1" smtClean="0">
                <a:solidFill>
                  <a:srgbClr val="00BCF2"/>
                </a:solidFill>
              </a:rPr>
              <a:t>formated</a:t>
            </a:r>
            <a:endParaRPr lang="en-US" sz="2400" dirty="0" smtClean="0">
              <a:solidFill>
                <a:srgbClr val="00BCF2"/>
              </a:solidFill>
            </a:endParaRPr>
          </a:p>
        </p:txBody>
      </p:sp>
      <p:sp>
        <p:nvSpPr>
          <p:cNvPr id="16" name="TextBox 15"/>
          <p:cNvSpPr txBox="1"/>
          <p:nvPr/>
        </p:nvSpPr>
        <p:spPr>
          <a:xfrm>
            <a:off x="7371987" y="5438229"/>
            <a:ext cx="5088860"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smtClean="0"/>
              <a:t>Cluster created and ready!</a:t>
            </a:r>
          </a:p>
        </p:txBody>
      </p:sp>
      <p:pic>
        <p:nvPicPr>
          <p:cNvPr id="17" name="1 -- OOBE for Clusters - Discovery and Autom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578428" y="700269"/>
            <a:ext cx="2287009" cy="1138833"/>
          </a:xfrm>
          <a:prstGeom prst="rect">
            <a:avLst/>
          </a:prstGeom>
        </p:spPr>
      </p:pic>
      <p:pic>
        <p:nvPicPr>
          <p:cNvPr id="18" name="2 -- OOBE for Clusters - Domain Join">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578428" y="2147168"/>
            <a:ext cx="2287009" cy="1138833"/>
          </a:xfrm>
          <a:prstGeom prst="rect">
            <a:avLst/>
          </a:prstGeom>
        </p:spPr>
      </p:pic>
      <p:pic>
        <p:nvPicPr>
          <p:cNvPr id="19" name="3 -- OOBE for Clusters - Create Volumes">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2"/>
          <a:stretch>
            <a:fillRect/>
          </a:stretch>
        </p:blipFill>
        <p:spPr>
          <a:xfrm>
            <a:off x="576961" y="3638299"/>
            <a:ext cx="2287008" cy="1138833"/>
          </a:xfrm>
          <a:prstGeom prst="rect">
            <a:avLst/>
          </a:prstGeom>
        </p:spPr>
      </p:pic>
      <p:pic>
        <p:nvPicPr>
          <p:cNvPr id="20" name="4 -- OOBE for Clusters - Create Cluster">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a:blip r:embed="rId13"/>
          <a:stretch>
            <a:fillRect/>
          </a:stretch>
        </p:blipFill>
        <p:spPr>
          <a:xfrm>
            <a:off x="578428" y="5129430"/>
            <a:ext cx="2285541" cy="1138103"/>
          </a:xfrm>
          <a:prstGeom prst="rect">
            <a:avLst/>
          </a:prstGeom>
        </p:spPr>
      </p:pic>
      <p:sp>
        <p:nvSpPr>
          <p:cNvPr id="21" name="Explosion 1 20"/>
          <p:cNvSpPr/>
          <p:nvPr/>
        </p:nvSpPr>
        <p:spPr bwMode="auto">
          <a:xfrm>
            <a:off x="6168105" y="5254221"/>
            <a:ext cx="1241885" cy="1049741"/>
          </a:xfrm>
          <a:prstGeom prst="irregularSeal1">
            <a:avLst/>
          </a:prstGeom>
          <a:solidFill>
            <a:srgbClr val="FFFF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1" forceAA="0" compatLnSpc="1">
            <a:prstTxWarp prst="textNoShape">
              <a:avLst/>
            </a:prstTxWarp>
            <a:noAutofit/>
          </a:bodyPr>
          <a:lstStyle/>
          <a:p>
            <a:pPr algn="ctr" defTabSz="932472" fontAlgn="base">
              <a:lnSpc>
                <a:spcPct val="90000"/>
              </a:lnSpc>
              <a:spcBef>
                <a:spcPct val="0"/>
              </a:spcBef>
              <a:spcAft>
                <a:spcPct val="0"/>
              </a:spcAft>
            </a:pPr>
            <a:r>
              <a:rPr lang="en-US" sz="2000" b="1" dirty="0" smtClean="0">
                <a:solidFill>
                  <a:srgbClr val="505050"/>
                </a:solidFill>
                <a:ea typeface="Segoe UI" pitchFamily="34" charset="0"/>
                <a:cs typeface="Segoe UI" pitchFamily="34" charset="0"/>
              </a:rPr>
              <a:t>0:21</a:t>
            </a:r>
          </a:p>
        </p:txBody>
      </p:sp>
      <p:sp>
        <p:nvSpPr>
          <p:cNvPr id="22" name="Rectangle 21"/>
          <p:cNvSpPr/>
          <p:nvPr/>
        </p:nvSpPr>
        <p:spPr>
          <a:xfrm>
            <a:off x="2874554" y="6436436"/>
            <a:ext cx="6687367" cy="369332"/>
          </a:xfrm>
          <a:prstGeom prst="rect">
            <a:avLst/>
          </a:prstGeom>
          <a:ln w="12700">
            <a:solidFill>
              <a:schemeClr val="tx1"/>
            </a:solidFill>
          </a:ln>
        </p:spPr>
        <p:txBody>
          <a:bodyPr wrap="square">
            <a:spAutoFit/>
          </a:bodyPr>
          <a:lstStyle/>
          <a:p>
            <a:pPr marL="0" lvl="2"/>
            <a:r>
              <a:rPr lang="en-US" dirty="0" smtClean="0">
                <a:solidFill>
                  <a:srgbClr val="00B0F0"/>
                </a:solidFill>
              </a:rPr>
              <a:t>See step-by-step article on Technet: </a:t>
            </a:r>
            <a:r>
              <a:rPr lang="en-US" dirty="0" smtClean="0">
                <a:solidFill>
                  <a:srgbClr val="00B0F0"/>
                </a:solidFill>
                <a:hlinkClick r:id="rId14"/>
              </a:rPr>
              <a:t>http</a:t>
            </a:r>
            <a:r>
              <a:rPr lang="en-US" dirty="0">
                <a:solidFill>
                  <a:srgbClr val="00B0F0"/>
                </a:solidFill>
                <a:hlinkClick r:id="rId14"/>
              </a:rPr>
              <a:t>://</a:t>
            </a:r>
            <a:r>
              <a:rPr lang="en-US" dirty="0" smtClean="0">
                <a:solidFill>
                  <a:srgbClr val="00B0F0"/>
                </a:solidFill>
                <a:hlinkClick r:id="rId14"/>
              </a:rPr>
              <a:t>aka.ms/4nodeOOBE </a:t>
            </a:r>
            <a:endParaRPr lang="en-US" sz="1050" dirty="0">
              <a:solidFill>
                <a:srgbClr val="FF0000"/>
              </a:solidFill>
            </a:endParaRPr>
          </a:p>
        </p:txBody>
      </p:sp>
      <p:cxnSp>
        <p:nvCxnSpPr>
          <p:cNvPr id="24" name="Straight Arrow Connector 23"/>
          <p:cNvCxnSpPr>
            <a:endCxn id="11" idx="0"/>
          </p:cNvCxnSpPr>
          <p:nvPr/>
        </p:nvCxnSpPr>
        <p:spPr>
          <a:xfrm>
            <a:off x="6750408" y="1470843"/>
            <a:ext cx="0" cy="906255"/>
          </a:xfrm>
          <a:prstGeom prst="straightConnector1">
            <a:avLst/>
          </a:prstGeom>
          <a:ln w="38100">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6750408" y="3018936"/>
            <a:ext cx="0" cy="906255"/>
          </a:xfrm>
          <a:prstGeom prst="straightConnector1">
            <a:avLst/>
          </a:prstGeom>
          <a:ln w="38100">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6750408" y="4523166"/>
            <a:ext cx="0" cy="815596"/>
          </a:xfrm>
          <a:prstGeom prst="straightConnector1">
            <a:avLst/>
          </a:prstGeom>
          <a:ln w="38100">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06609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43364" fill="hold"/>
                                        <p:tgtEl>
                                          <p:spTgt spid="17"/>
                                        </p:tgtEl>
                                      </p:cBhvr>
                                    </p:cmd>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500"/>
                                        <p:tgtEl>
                                          <p:spTgt spid="10">
                                            <p:txEl>
                                              <p:pRg st="0" end="0"/>
                                            </p:txEl>
                                          </p:spTgt>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0">
                                            <p:txEl>
                                              <p:pRg st="1" end="1"/>
                                            </p:txEl>
                                          </p:spTgt>
                                        </p:tgtEl>
                                        <p:attrNameLst>
                                          <p:attrName>style.visibility</p:attrName>
                                        </p:attrNameLst>
                                      </p:cBhvr>
                                      <p:to>
                                        <p:strVal val="visible"/>
                                      </p:to>
                                    </p:set>
                                    <p:animEffect transition="in" filter="fade">
                                      <p:cBhvr>
                                        <p:cTn id="29" dur="500"/>
                                        <p:tgtEl>
                                          <p:spTgt spid="10">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49474" fill="hold"/>
                                        <p:tgtEl>
                                          <p:spTgt spid="18"/>
                                        </p:tgtEl>
                                      </p:cBhvr>
                                    </p:cmd>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ipe(up)">
                                      <p:cBhvr>
                                        <p:cTn id="46" dur="500"/>
                                        <p:tgtEl>
                                          <p:spTgt spid="24"/>
                                        </p:tgtEl>
                                      </p:cBhvr>
                                    </p:animEffect>
                                  </p:child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500"/>
                                        <p:tgtEl>
                                          <p:spTgt spid="11"/>
                                        </p:tgtEl>
                                      </p:cBhvr>
                                    </p:animEffect>
                                  </p:childTnLst>
                                </p:cTn>
                              </p:par>
                            </p:childTnLst>
                          </p:cTn>
                        </p:par>
                        <p:par>
                          <p:cTn id="51" fill="hold">
                            <p:stCondLst>
                              <p:cond delay="1000"/>
                            </p:stCondLst>
                            <p:childTnLst>
                              <p:par>
                                <p:cTn id="52" presetID="10" presetClass="entr" presetSubtype="0" fill="hold" grpId="0" nodeType="afterEffect">
                                  <p:stCondLst>
                                    <p:cond delay="0"/>
                                  </p:stCondLst>
                                  <p:childTnLst>
                                    <p:set>
                                      <p:cBhvr>
                                        <p:cTn id="53" dur="1" fill="hold">
                                          <p:stCondLst>
                                            <p:cond delay="0"/>
                                          </p:stCondLst>
                                        </p:cTn>
                                        <p:tgtEl>
                                          <p:spTgt spid="12">
                                            <p:txEl>
                                              <p:pRg st="0" end="0"/>
                                            </p:txEl>
                                          </p:spTgt>
                                        </p:tgtEl>
                                        <p:attrNameLst>
                                          <p:attrName>style.visibility</p:attrName>
                                        </p:attrNameLst>
                                      </p:cBhvr>
                                      <p:to>
                                        <p:strVal val="visible"/>
                                      </p:to>
                                    </p:set>
                                    <p:animEffect transition="in" filter="fade">
                                      <p:cBhvr>
                                        <p:cTn id="54" dur="500"/>
                                        <p:tgtEl>
                                          <p:spTgt spid="12">
                                            <p:txEl>
                                              <p:pRg st="0" end="0"/>
                                            </p:txEl>
                                          </p:spTgt>
                                        </p:tgtEl>
                                      </p:cBhvr>
                                    </p:animEffect>
                                  </p:childTnLst>
                                </p:cTn>
                              </p:par>
                            </p:childTnLst>
                          </p:cTn>
                        </p:par>
                        <p:par>
                          <p:cTn id="55" fill="hold">
                            <p:stCondLst>
                              <p:cond delay="1500"/>
                            </p:stCondLst>
                            <p:childTnLst>
                              <p:par>
                                <p:cTn id="56" presetID="10" presetClass="entr" presetSubtype="0" fill="hold" grpId="0" nodeType="afterEffect">
                                  <p:stCondLst>
                                    <p:cond delay="0"/>
                                  </p:stCondLst>
                                  <p:childTnLst>
                                    <p:set>
                                      <p:cBhvr>
                                        <p:cTn id="57" dur="1" fill="hold">
                                          <p:stCondLst>
                                            <p:cond delay="0"/>
                                          </p:stCondLst>
                                        </p:cTn>
                                        <p:tgtEl>
                                          <p:spTgt spid="12">
                                            <p:txEl>
                                              <p:pRg st="1" end="1"/>
                                            </p:txEl>
                                          </p:spTgt>
                                        </p:tgtEl>
                                        <p:attrNameLst>
                                          <p:attrName>style.visibility</p:attrName>
                                        </p:attrNameLst>
                                      </p:cBhvr>
                                      <p:to>
                                        <p:strVal val="visible"/>
                                      </p:to>
                                    </p:set>
                                    <p:animEffect transition="in" filter="fade">
                                      <p:cBhvr>
                                        <p:cTn id="58" dur="500"/>
                                        <p:tgtEl>
                                          <p:spTgt spid="12">
                                            <p:txEl>
                                              <p:pRg st="1" end="1"/>
                                            </p:txEl>
                                          </p:spTgt>
                                        </p:tgtEl>
                                      </p:cBhvr>
                                    </p:animEffect>
                                  </p:childTnLst>
                                </p:cTn>
                              </p:par>
                            </p:childTnLst>
                          </p:cTn>
                        </p:par>
                        <p:par>
                          <p:cTn id="59" fill="hold">
                            <p:stCondLst>
                              <p:cond delay="2000"/>
                            </p:stCondLst>
                            <p:childTnLst>
                              <p:par>
                                <p:cTn id="60" presetID="10" presetClass="entr" presetSubtype="0" fill="hold" grpId="0" nodeType="afterEffect">
                                  <p:stCondLst>
                                    <p:cond delay="0"/>
                                  </p:stCondLst>
                                  <p:childTnLst>
                                    <p:set>
                                      <p:cBhvr>
                                        <p:cTn id="61" dur="1" fill="hold">
                                          <p:stCondLst>
                                            <p:cond delay="0"/>
                                          </p:stCondLst>
                                        </p:cTn>
                                        <p:tgtEl>
                                          <p:spTgt spid="12">
                                            <p:txEl>
                                              <p:pRg st="2" end="2"/>
                                            </p:txEl>
                                          </p:spTgt>
                                        </p:tgtEl>
                                        <p:attrNameLst>
                                          <p:attrName>style.visibility</p:attrName>
                                        </p:attrNameLst>
                                      </p:cBhvr>
                                      <p:to>
                                        <p:strVal val="visible"/>
                                      </p:to>
                                    </p:set>
                                    <p:animEffect transition="in" filter="fade">
                                      <p:cBhvr>
                                        <p:cTn id="62" dur="500"/>
                                        <p:tgtEl>
                                          <p:spTgt spid="12">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fade">
                                      <p:cBhvr>
                                        <p:cTn id="67" dur="500"/>
                                        <p:tgtEl>
                                          <p:spTgt spid="19"/>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6"/>
                                        </p:tgtEl>
                                        <p:attrNameLst>
                                          <p:attrName>style.visibility</p:attrName>
                                        </p:attrNameLst>
                                      </p:cBhvr>
                                      <p:to>
                                        <p:strVal val="visible"/>
                                      </p:to>
                                    </p:set>
                                    <p:animEffect transition="in" filter="fade">
                                      <p:cBhvr>
                                        <p:cTn id="70" dur="500"/>
                                        <p:tgtEl>
                                          <p:spTgt spid="6"/>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mediacall" presetSubtype="0" fill="hold" nodeType="clickEffect">
                                  <p:stCondLst>
                                    <p:cond delay="0"/>
                                  </p:stCondLst>
                                  <p:childTnLst>
                                    <p:cmd type="call" cmd="playFrom(0.0)">
                                      <p:cBhvr>
                                        <p:cTn id="74" dur="68908" fill="hold"/>
                                        <p:tgtEl>
                                          <p:spTgt spid="19"/>
                                        </p:tgtEl>
                                      </p:cBhvr>
                                    </p:cmd>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nodeType="clickEffect">
                                  <p:stCondLst>
                                    <p:cond delay="0"/>
                                  </p:stCondLst>
                                  <p:childTnLst>
                                    <p:set>
                                      <p:cBhvr>
                                        <p:cTn id="78" dur="1" fill="hold">
                                          <p:stCondLst>
                                            <p:cond delay="0"/>
                                          </p:stCondLst>
                                        </p:cTn>
                                        <p:tgtEl>
                                          <p:spTgt spid="25"/>
                                        </p:tgtEl>
                                        <p:attrNameLst>
                                          <p:attrName>style.visibility</p:attrName>
                                        </p:attrNameLst>
                                      </p:cBhvr>
                                      <p:to>
                                        <p:strVal val="visible"/>
                                      </p:to>
                                    </p:set>
                                    <p:animEffect transition="in" filter="wipe(up)">
                                      <p:cBhvr>
                                        <p:cTn id="79" dur="500"/>
                                        <p:tgtEl>
                                          <p:spTgt spid="25"/>
                                        </p:tgtEl>
                                      </p:cBhvr>
                                    </p:animEffect>
                                  </p:childTnLst>
                                </p:cTn>
                              </p:par>
                            </p:childTnLst>
                          </p:cTn>
                        </p:par>
                        <p:par>
                          <p:cTn id="80" fill="hold">
                            <p:stCondLst>
                              <p:cond delay="500"/>
                            </p:stCondLst>
                            <p:childTnLst>
                              <p:par>
                                <p:cTn id="81" presetID="10" presetClass="entr" presetSubtype="0" fill="hold" grpId="0" nodeType="after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fade">
                                      <p:cBhvr>
                                        <p:cTn id="83" dur="500"/>
                                        <p:tgtEl>
                                          <p:spTgt spid="13"/>
                                        </p:tgtEl>
                                      </p:cBhvr>
                                    </p:animEffect>
                                  </p:childTnLst>
                                </p:cTn>
                              </p:par>
                            </p:childTnLst>
                          </p:cTn>
                        </p:par>
                        <p:par>
                          <p:cTn id="84" fill="hold">
                            <p:stCondLst>
                              <p:cond delay="1000"/>
                            </p:stCondLst>
                            <p:childTnLst>
                              <p:par>
                                <p:cTn id="85" presetID="10" presetClass="entr" presetSubtype="0" fill="hold" grpId="0" nodeType="afterEffect">
                                  <p:stCondLst>
                                    <p:cond delay="0"/>
                                  </p:stCondLst>
                                  <p:childTnLst>
                                    <p:set>
                                      <p:cBhvr>
                                        <p:cTn id="86" dur="1" fill="hold">
                                          <p:stCondLst>
                                            <p:cond delay="0"/>
                                          </p:stCondLst>
                                        </p:cTn>
                                        <p:tgtEl>
                                          <p:spTgt spid="14"/>
                                        </p:tgtEl>
                                        <p:attrNameLst>
                                          <p:attrName>style.visibility</p:attrName>
                                        </p:attrNameLst>
                                      </p:cBhvr>
                                      <p:to>
                                        <p:strVal val="visible"/>
                                      </p:to>
                                    </p:set>
                                    <p:animEffect transition="in" filter="fade">
                                      <p:cBhvr>
                                        <p:cTn id="87" dur="500"/>
                                        <p:tgtEl>
                                          <p:spTgt spid="14"/>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20"/>
                                        </p:tgtEl>
                                        <p:attrNameLst>
                                          <p:attrName>style.visibility</p:attrName>
                                        </p:attrNameLst>
                                      </p:cBhvr>
                                      <p:to>
                                        <p:strVal val="visible"/>
                                      </p:to>
                                    </p:set>
                                    <p:animEffect transition="in" filter="fade">
                                      <p:cBhvr>
                                        <p:cTn id="92" dur="500"/>
                                        <p:tgtEl>
                                          <p:spTgt spid="20"/>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7"/>
                                        </p:tgtEl>
                                        <p:attrNameLst>
                                          <p:attrName>style.visibility</p:attrName>
                                        </p:attrNameLst>
                                      </p:cBhvr>
                                      <p:to>
                                        <p:strVal val="visible"/>
                                      </p:to>
                                    </p:set>
                                    <p:animEffect transition="in" filter="fade">
                                      <p:cBhvr>
                                        <p:cTn id="95" dur="500"/>
                                        <p:tgtEl>
                                          <p:spTgt spid="7"/>
                                        </p:tgtEl>
                                      </p:cBhvr>
                                    </p:animEffect>
                                  </p:childTnLst>
                                </p:cTn>
                              </p:par>
                            </p:childTnLst>
                          </p:cTn>
                        </p:par>
                      </p:childTnLst>
                    </p:cTn>
                  </p:par>
                  <p:par>
                    <p:cTn id="96" fill="hold">
                      <p:stCondLst>
                        <p:cond delay="indefinite"/>
                      </p:stCondLst>
                      <p:childTnLst>
                        <p:par>
                          <p:cTn id="97" fill="hold">
                            <p:stCondLst>
                              <p:cond delay="0"/>
                            </p:stCondLst>
                            <p:childTnLst>
                              <p:par>
                                <p:cTn id="98" presetID="1" presetClass="mediacall" presetSubtype="0" fill="hold" nodeType="clickEffect">
                                  <p:stCondLst>
                                    <p:cond delay="0"/>
                                  </p:stCondLst>
                                  <p:childTnLst>
                                    <p:cmd type="call" cmd="playFrom(0.0)">
                                      <p:cBhvr>
                                        <p:cTn id="99" dur="35529" fill="hold"/>
                                        <p:tgtEl>
                                          <p:spTgt spid="20"/>
                                        </p:tgtEl>
                                      </p:cBhvr>
                                    </p:cmd>
                                  </p:childTnLst>
                                </p:cTn>
                              </p:par>
                            </p:childTnLst>
                          </p:cTn>
                        </p:par>
                      </p:childTnLst>
                    </p:cTn>
                  </p:par>
                  <p:par>
                    <p:cTn id="100" fill="hold">
                      <p:stCondLst>
                        <p:cond delay="indefinite"/>
                      </p:stCondLst>
                      <p:childTnLst>
                        <p:par>
                          <p:cTn id="101" fill="hold">
                            <p:stCondLst>
                              <p:cond delay="0"/>
                            </p:stCondLst>
                            <p:childTnLst>
                              <p:par>
                                <p:cTn id="102" presetID="22" presetClass="entr" presetSubtype="1" fill="hold" nodeType="clickEffect">
                                  <p:stCondLst>
                                    <p:cond delay="0"/>
                                  </p:stCondLst>
                                  <p:childTnLst>
                                    <p:set>
                                      <p:cBhvr>
                                        <p:cTn id="103" dur="1" fill="hold">
                                          <p:stCondLst>
                                            <p:cond delay="0"/>
                                          </p:stCondLst>
                                        </p:cTn>
                                        <p:tgtEl>
                                          <p:spTgt spid="26"/>
                                        </p:tgtEl>
                                        <p:attrNameLst>
                                          <p:attrName>style.visibility</p:attrName>
                                        </p:attrNameLst>
                                      </p:cBhvr>
                                      <p:to>
                                        <p:strVal val="visible"/>
                                      </p:to>
                                    </p:set>
                                    <p:animEffect transition="in" filter="wipe(up)">
                                      <p:cBhvr>
                                        <p:cTn id="104" dur="500"/>
                                        <p:tgtEl>
                                          <p:spTgt spid="26"/>
                                        </p:tgtEl>
                                      </p:cBhvr>
                                    </p:animEffect>
                                  </p:childTnLst>
                                </p:cTn>
                              </p:par>
                            </p:childTnLst>
                          </p:cTn>
                        </p:par>
                        <p:par>
                          <p:cTn id="105" fill="hold">
                            <p:stCondLst>
                              <p:cond delay="500"/>
                            </p:stCondLst>
                            <p:childTnLst>
                              <p:par>
                                <p:cTn id="106" presetID="10" presetClass="entr" presetSubtype="0" fill="hold" grpId="0" nodeType="afterEffect">
                                  <p:stCondLst>
                                    <p:cond delay="0"/>
                                  </p:stCondLst>
                                  <p:childTnLst>
                                    <p:set>
                                      <p:cBhvr>
                                        <p:cTn id="107" dur="1" fill="hold">
                                          <p:stCondLst>
                                            <p:cond delay="0"/>
                                          </p:stCondLst>
                                        </p:cTn>
                                        <p:tgtEl>
                                          <p:spTgt spid="21"/>
                                        </p:tgtEl>
                                        <p:attrNameLst>
                                          <p:attrName>style.visibility</p:attrName>
                                        </p:attrNameLst>
                                      </p:cBhvr>
                                      <p:to>
                                        <p:strVal val="visible"/>
                                      </p:to>
                                    </p:set>
                                    <p:animEffect transition="in" filter="fade">
                                      <p:cBhvr>
                                        <p:cTn id="108" dur="500"/>
                                        <p:tgtEl>
                                          <p:spTgt spid="21"/>
                                        </p:tgtEl>
                                      </p:cBhvr>
                                    </p:animEffect>
                                  </p:childTnLst>
                                </p:cTn>
                              </p:par>
                            </p:childTnLst>
                          </p:cTn>
                        </p:par>
                        <p:par>
                          <p:cTn id="109" fill="hold">
                            <p:stCondLst>
                              <p:cond delay="1000"/>
                            </p:stCondLst>
                            <p:childTnLst>
                              <p:par>
                                <p:cTn id="110" presetID="10" presetClass="entr" presetSubtype="0" fill="hold" grpId="0" nodeType="afterEffect">
                                  <p:stCondLst>
                                    <p:cond delay="0"/>
                                  </p:stCondLst>
                                  <p:childTnLst>
                                    <p:set>
                                      <p:cBhvr>
                                        <p:cTn id="111" dur="1" fill="hold">
                                          <p:stCondLst>
                                            <p:cond delay="0"/>
                                          </p:stCondLst>
                                        </p:cTn>
                                        <p:tgtEl>
                                          <p:spTgt spid="16"/>
                                        </p:tgtEl>
                                        <p:attrNameLst>
                                          <p:attrName>style.visibility</p:attrName>
                                        </p:attrNameLst>
                                      </p:cBhvr>
                                      <p:to>
                                        <p:strVal val="visible"/>
                                      </p:to>
                                    </p:set>
                                    <p:animEffect transition="in" filter="fade">
                                      <p:cBhvr>
                                        <p:cTn id="112" dur="500"/>
                                        <p:tgtEl>
                                          <p:spTgt spid="16"/>
                                        </p:tgtEl>
                                      </p:cBhvr>
                                    </p:animEffect>
                                  </p:childTnLst>
                                </p:cTn>
                              </p:par>
                            </p:childTnLst>
                          </p:cTn>
                        </p:par>
                        <p:par>
                          <p:cTn id="113" fill="hold">
                            <p:stCondLst>
                              <p:cond delay="1500"/>
                            </p:stCondLst>
                            <p:childTnLst>
                              <p:par>
                                <p:cTn id="114" presetID="10" presetClass="entr" presetSubtype="0" fill="hold" grpId="0" nodeType="afterEffect">
                                  <p:stCondLst>
                                    <p:cond delay="500"/>
                                  </p:stCondLst>
                                  <p:childTnLst>
                                    <p:set>
                                      <p:cBhvr>
                                        <p:cTn id="115" dur="1" fill="hold">
                                          <p:stCondLst>
                                            <p:cond delay="0"/>
                                          </p:stCondLst>
                                        </p:cTn>
                                        <p:tgtEl>
                                          <p:spTgt spid="22"/>
                                        </p:tgtEl>
                                        <p:attrNameLst>
                                          <p:attrName>style.visibility</p:attrName>
                                        </p:attrNameLst>
                                      </p:cBhvr>
                                      <p:to>
                                        <p:strVal val="visible"/>
                                      </p:to>
                                    </p:set>
                                    <p:animEffect transition="in" filter="fade">
                                      <p:cBhvr>
                                        <p:cTn id="11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17" fill="remove" display="0">
                  <p:stCondLst>
                    <p:cond delay="indefinite"/>
                  </p:stCondLst>
                </p:cTn>
                <p:tgtEl>
                  <p:spTgt spid="17"/>
                </p:tgtEl>
              </p:cMediaNode>
            </p:video>
            <p:video fullScrn="1">
              <p:cMediaNode vol="80000">
                <p:cTn id="118" fill="remove" display="0">
                  <p:stCondLst>
                    <p:cond delay="indefinite"/>
                  </p:stCondLst>
                </p:cTn>
                <p:tgtEl>
                  <p:spTgt spid="18"/>
                </p:tgtEl>
              </p:cMediaNode>
            </p:video>
            <p:video fullScrn="1">
              <p:cMediaNode vol="80000">
                <p:cTn id="119" fill="remove" display="0">
                  <p:stCondLst>
                    <p:cond delay="indefinite"/>
                  </p:stCondLst>
                </p:cTn>
                <p:tgtEl>
                  <p:spTgt spid="19"/>
                </p:tgtEl>
              </p:cMediaNode>
            </p:video>
            <p:video fullScrn="1">
              <p:cMediaNode vol="80000">
                <p:cTn id="120" fill="remove" display="0">
                  <p:stCondLst>
                    <p:cond delay="indefinite"/>
                  </p:stCondLst>
                </p:cTn>
                <p:tgtEl>
                  <p:spTgt spid="20"/>
                </p:tgtEl>
              </p:cMediaNode>
            </p:video>
          </p:childTnLst>
        </p:cTn>
      </p:par>
    </p:tnLst>
    <p:bldLst>
      <p:bldP spid="4" grpId="0" animBg="1"/>
      <p:bldP spid="5" grpId="0" animBg="1"/>
      <p:bldP spid="6" grpId="0" animBg="1"/>
      <p:bldP spid="7" grpId="0" animBg="1"/>
      <p:bldP spid="8" grpId="0"/>
      <p:bldP spid="9" grpId="0"/>
      <p:bldP spid="10" grpId="0" uiExpand="1" build="p"/>
      <p:bldP spid="11" grpId="0"/>
      <p:bldP spid="12" grpId="0" uiExpand="1" build="p"/>
      <p:bldP spid="13" grpId="0"/>
      <p:bldP spid="14" grpId="0"/>
      <p:bldP spid="16" grpId="0"/>
      <p:bldP spid="21" grpId="0" animBg="1"/>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638" y="1973262"/>
            <a:ext cx="10820399" cy="1831975"/>
          </a:xfrm>
        </p:spPr>
        <p:txBody>
          <a:bodyPr/>
          <a:lstStyle/>
          <a:p>
            <a:r>
              <a:rPr lang="en-US" dirty="0"/>
              <a:t>New CiB Solutions</a:t>
            </a:r>
            <a:br>
              <a:rPr lang="en-US" dirty="0"/>
            </a:br>
            <a:r>
              <a:rPr lang="en-US" sz="4000" dirty="0"/>
              <a:t/>
            </a:r>
            <a:br>
              <a:rPr lang="en-US" sz="4000" dirty="0"/>
            </a:br>
            <a:r>
              <a:rPr lang="en-US" sz="5400" b="1" dirty="0"/>
              <a:t>New generations of hardware and new product offerings</a:t>
            </a:r>
            <a:r>
              <a:rPr lang="en-US" sz="16600" dirty="0"/>
              <a:t/>
            </a:r>
            <a:br>
              <a:rPr lang="en-US" sz="16600" dirty="0"/>
            </a:br>
            <a:r>
              <a:rPr lang="en-US" sz="16600" dirty="0"/>
              <a:t/>
            </a:r>
            <a:br>
              <a:rPr lang="en-US" sz="16600" dirty="0"/>
            </a:br>
            <a:endParaRPr lang="en-US" dirty="0"/>
          </a:p>
        </p:txBody>
      </p:sp>
    </p:spTree>
    <p:extLst>
      <p:ext uri="{BB962C8B-B14F-4D97-AF65-F5344CB8AC3E}">
        <p14:creationId xmlns:p14="http://schemas.microsoft.com/office/powerpoint/2010/main" val="3475945420"/>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bwMode="auto">
          <a:xfrm>
            <a:off x="440267" y="2066396"/>
            <a:ext cx="8060266" cy="3945466"/>
          </a:xfrm>
          <a:prstGeom prst="rect">
            <a:avLst/>
          </a:prstGeom>
          <a:solidFill>
            <a:schemeClr val="tx1"/>
          </a:solidFill>
          <a:ln>
            <a:noFill/>
            <a:headEnd type="none" w="med" len="med"/>
            <a:tailEnd type="none" w="med" len="med"/>
          </a:ln>
          <a:effectLst/>
          <a:scene3d>
            <a:camera prst="orthographicFront"/>
            <a:lightRig rig="threePt" dir="t"/>
          </a:scene3d>
          <a:sp3d>
            <a:bevelT w="127000"/>
            <a:bevelB w="3175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Title 2"/>
          <p:cNvSpPr>
            <a:spLocks noGrp="1"/>
          </p:cNvSpPr>
          <p:nvPr>
            <p:ph type="title"/>
          </p:nvPr>
        </p:nvSpPr>
        <p:spPr/>
        <p:txBody>
          <a:bodyPr/>
          <a:lstStyle/>
          <a:p>
            <a:r>
              <a:rPr lang="en-US" dirty="0" smtClean="0"/>
              <a:t>Dell PowerEdge VRTX</a:t>
            </a:r>
            <a:br>
              <a:rPr lang="en-US" dirty="0" smtClean="0"/>
            </a:br>
            <a:r>
              <a:rPr lang="en-US" sz="3600" dirty="0" smtClean="0"/>
              <a:t>Shipping optional </a:t>
            </a:r>
            <a:r>
              <a:rPr lang="en-US" sz="3600" dirty="0"/>
              <a:t>redundant PowerEdge Raid Controller (PERC</a:t>
            </a:r>
            <a:r>
              <a:rPr lang="en-US" sz="3600" dirty="0" smtClean="0"/>
              <a:t>) </a:t>
            </a:r>
            <a:endParaRPr lang="en-US" sz="3600" dirty="0"/>
          </a:p>
        </p:txBody>
      </p:sp>
      <p:pic>
        <p:nvPicPr>
          <p:cNvPr id="7" name="Picture 3"/>
          <p:cNvPicPr>
            <a:picLocks noChangeAspect="1" noChangeArrowheads="1"/>
          </p:cNvPicPr>
          <p:nvPr/>
        </p:nvPicPr>
        <p:blipFill rotWithShape="1">
          <a:blip r:embed="rId2">
            <a:extLst>
              <a:ext uri="{28A0092B-C50C-407E-A947-70E740481C1C}">
                <a14:useLocalDpi xmlns:a14="http://schemas.microsoft.com/office/drawing/2010/main"/>
              </a:ext>
            </a:extLst>
          </a:blip>
          <a:srcRect/>
          <a:stretch/>
        </p:blipFill>
        <p:spPr bwMode="auto">
          <a:xfrm>
            <a:off x="503237" y="2157194"/>
            <a:ext cx="1676400" cy="2467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descr="C:\Users\BRADLEY_LAWRENCE\Desktop\Plasma\EDG\Plasma_Standard_012213-14.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561358" y="2161254"/>
            <a:ext cx="3658063" cy="248194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BRADLEY_LAWRENCE\Desktop\Plasma\EDG\Plasma_Standard_012213-14.jpg"/>
          <p:cNvPicPr>
            <a:picLocks noChangeAspect="1" noChangeArrowheads="1"/>
          </p:cNvPicPr>
          <p:nvPr/>
        </p:nvPicPr>
        <p:blipFill rotWithShape="1">
          <a:blip r:embed="rId4">
            <a:extLst>
              <a:ext uri="{28A0092B-C50C-407E-A947-70E740481C1C}">
                <a14:useLocalDpi xmlns:a14="http://schemas.microsoft.com/office/drawing/2010/main"/>
              </a:ext>
            </a:extLst>
          </a:blip>
          <a:srcRect/>
          <a:stretch/>
        </p:blipFill>
        <p:spPr bwMode="auto">
          <a:xfrm>
            <a:off x="6601141" y="2161253"/>
            <a:ext cx="1750695" cy="3698737"/>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p:cNvCxnSpPr/>
          <p:nvPr/>
        </p:nvCxnSpPr>
        <p:spPr>
          <a:xfrm flipH="1">
            <a:off x="4942349" y="2223875"/>
            <a:ext cx="1658793" cy="1178349"/>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flipV="1">
            <a:off x="4942349" y="4465413"/>
            <a:ext cx="1658793" cy="1371596"/>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4360226" y="3377941"/>
            <a:ext cx="582123" cy="1110344"/>
          </a:xfrm>
          <a:prstGeom prst="rect">
            <a:avLst/>
          </a:prstGeom>
          <a:solidFill>
            <a:srgbClr val="FFFF00">
              <a:alpha val="24000"/>
            </a:srgbClr>
          </a:solidFill>
          <a:ln w="22225">
            <a:solidFill>
              <a:schemeClr val="accent1"/>
            </a:solidFill>
          </a:ln>
          <a:effectLst/>
        </p:spPr>
        <p:txBody>
          <a:bodyPr wrap="square" rtlCol="0" anchor="t">
            <a:normAutofit/>
          </a:bodyPr>
          <a:lstStyle/>
          <a:p>
            <a:pPr algn="ctr">
              <a:lnSpc>
                <a:spcPct val="90000"/>
              </a:lnSpc>
              <a:spcBef>
                <a:spcPts val="100"/>
              </a:spcBef>
              <a:spcAft>
                <a:spcPts val="100"/>
              </a:spcAft>
            </a:pPr>
            <a:endParaRPr lang="en-US" sz="2000" dirty="0" smtClean="0">
              <a:solidFill>
                <a:srgbClr val="68217A"/>
              </a:solidFill>
            </a:endParaRPr>
          </a:p>
        </p:txBody>
      </p:sp>
      <p:sp>
        <p:nvSpPr>
          <p:cNvPr id="23" name="Content Placeholder 2"/>
          <p:cNvSpPr txBox="1">
            <a:spLocks/>
          </p:cNvSpPr>
          <p:nvPr/>
        </p:nvSpPr>
        <p:spPr>
          <a:xfrm>
            <a:off x="8733556" y="2430989"/>
            <a:ext cx="3430648" cy="3580873"/>
          </a:xfrm>
          <a:prstGeom prst="rect">
            <a:avLst/>
          </a:prstGeom>
        </p:spPr>
        <p:txBody>
          <a:bodyPr>
            <a:normAutofit fontScale="92500" lnSpcReduction="20000"/>
          </a:bodyPr>
          <a:lst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5"/>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5"/>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5"/>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5"/>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5"/>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Clr>
                <a:srgbClr val="FFFFFF"/>
              </a:buClr>
              <a:buFontTx/>
              <a:buNone/>
            </a:pPr>
            <a:r>
              <a:rPr lang="en-US" dirty="0" smtClean="0">
                <a:gradFill>
                  <a:gsLst>
                    <a:gs pos="1250">
                      <a:srgbClr val="FFFFFF"/>
                    </a:gs>
                    <a:gs pos="100000">
                      <a:srgbClr val="FFFFFF"/>
                    </a:gs>
                  </a:gsLst>
                  <a:lin ang="5400000" scaled="0"/>
                </a:gradFill>
              </a:rPr>
              <a:t>Provides fault tolerance within the chassis</a:t>
            </a:r>
          </a:p>
          <a:p>
            <a:pPr marL="0" lvl="1" indent="0">
              <a:buClr>
                <a:srgbClr val="FFFFFF"/>
              </a:buClr>
              <a:buFontTx/>
              <a:buNone/>
            </a:pPr>
            <a:endParaRPr lang="en-US" sz="1600" dirty="0" smtClean="0">
              <a:gradFill>
                <a:gsLst>
                  <a:gs pos="1250">
                    <a:srgbClr val="FFFFFF"/>
                  </a:gs>
                  <a:gs pos="100000">
                    <a:srgbClr val="FFFFFF"/>
                  </a:gs>
                </a:gsLst>
                <a:lin ang="5400000" scaled="0"/>
              </a:gradFill>
            </a:endParaRPr>
          </a:p>
          <a:p>
            <a:pPr marL="0" lvl="1" indent="0">
              <a:buClr>
                <a:srgbClr val="FFFFFF"/>
              </a:buClr>
              <a:buFontTx/>
              <a:buNone/>
            </a:pPr>
            <a:r>
              <a:rPr lang="en-US" dirty="0" smtClean="0">
                <a:gradFill>
                  <a:gsLst>
                    <a:gs pos="1250">
                      <a:srgbClr val="FFFFFF"/>
                    </a:gs>
                    <a:gs pos="100000">
                      <a:srgbClr val="FFFFFF"/>
                    </a:gs>
                  </a:gsLst>
                  <a:lin ang="5400000" scaled="0"/>
                </a:gradFill>
              </a:rPr>
              <a:t>Active-Passive configuration</a:t>
            </a:r>
          </a:p>
          <a:p>
            <a:pPr marL="0" lvl="2" indent="0">
              <a:buClr>
                <a:srgbClr val="FFFFFF"/>
              </a:buClr>
              <a:buFontTx/>
              <a:buNone/>
            </a:pPr>
            <a:endParaRPr lang="en-US" sz="1600" dirty="0" smtClean="0">
              <a:gradFill>
                <a:gsLst>
                  <a:gs pos="1250">
                    <a:srgbClr val="FFFFFF"/>
                  </a:gs>
                  <a:gs pos="100000">
                    <a:srgbClr val="FFFFFF"/>
                  </a:gs>
                </a:gsLst>
                <a:lin ang="5400000" scaled="0"/>
              </a:gradFill>
            </a:endParaRPr>
          </a:p>
          <a:p>
            <a:pPr marL="0" lvl="2" indent="0">
              <a:buClr>
                <a:srgbClr val="FFFFFF"/>
              </a:buClr>
              <a:buFontTx/>
              <a:buNone/>
            </a:pPr>
            <a:r>
              <a:rPr lang="en-US" dirty="0" smtClean="0">
                <a:gradFill>
                  <a:gsLst>
                    <a:gs pos="1250">
                      <a:srgbClr val="FFFFFF"/>
                    </a:gs>
                    <a:gs pos="100000">
                      <a:srgbClr val="FFFFFF"/>
                    </a:gs>
                  </a:gsLst>
                  <a:lin ang="5400000" scaled="0"/>
                </a:gradFill>
              </a:rPr>
              <a:t>If the Active PERC fails, the Passive PERC will become Active with no user intervention</a:t>
            </a:r>
          </a:p>
          <a:p>
            <a:pPr marL="0" lvl="2" indent="0">
              <a:buClr>
                <a:srgbClr val="FFFFFF"/>
              </a:buClr>
              <a:buFontTx/>
              <a:buNone/>
            </a:pPr>
            <a:endParaRPr lang="en-US" dirty="0">
              <a:gradFill>
                <a:gsLst>
                  <a:gs pos="1250">
                    <a:srgbClr val="FFFFFF"/>
                  </a:gs>
                  <a:gs pos="100000">
                    <a:srgbClr val="FFFFFF"/>
                  </a:gs>
                </a:gsLst>
                <a:lin ang="5400000" scaled="0"/>
              </a:gradFill>
            </a:endParaRPr>
          </a:p>
          <a:p>
            <a:pPr marL="0" lvl="2" indent="0">
              <a:buClr>
                <a:srgbClr val="FFFFFF"/>
              </a:buClr>
              <a:buFontTx/>
              <a:buNone/>
            </a:pPr>
            <a:r>
              <a:rPr lang="en-US" dirty="0" smtClean="0">
                <a:solidFill>
                  <a:srgbClr val="00B0F0"/>
                </a:solidFill>
              </a:rPr>
              <a:t>At TechEd TechExpo</a:t>
            </a:r>
          </a:p>
          <a:p>
            <a:pPr marL="0" lvl="2" indent="0">
              <a:buClr>
                <a:srgbClr val="FFFFFF"/>
              </a:buClr>
              <a:buFontTx/>
              <a:buNone/>
            </a:pPr>
            <a:r>
              <a:rPr lang="en-US" dirty="0" smtClean="0">
                <a:solidFill>
                  <a:srgbClr val="00B0F0"/>
                </a:solidFill>
              </a:rPr>
              <a:t> Booth </a:t>
            </a:r>
            <a:r>
              <a:rPr lang="en-US" b="1" dirty="0" smtClean="0">
                <a:solidFill>
                  <a:srgbClr val="00BCF2"/>
                </a:solidFill>
              </a:rPr>
              <a:t>201</a:t>
            </a:r>
          </a:p>
        </p:txBody>
      </p:sp>
      <p:sp>
        <p:nvSpPr>
          <p:cNvPr id="24" name="Text Placeholder 1"/>
          <p:cNvSpPr txBox="1">
            <a:spLocks/>
          </p:cNvSpPr>
          <p:nvPr/>
        </p:nvSpPr>
        <p:spPr>
          <a:xfrm>
            <a:off x="168832" y="4683856"/>
            <a:ext cx="6315797" cy="1289240"/>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5"/>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5"/>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5"/>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5"/>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5"/>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lnSpc>
                <a:spcPct val="100000"/>
              </a:lnSpc>
              <a:spcBef>
                <a:spcPts val="0"/>
              </a:spcBef>
              <a:buClr>
                <a:srgbClr val="FFFFFF"/>
              </a:buClr>
            </a:pPr>
            <a:r>
              <a:rPr lang="en-US" sz="2800" b="1" dirty="0" smtClean="0">
                <a:solidFill>
                  <a:srgbClr val="442359"/>
                </a:solidFill>
              </a:rPr>
              <a:t>Dell PowerEdge VRTX</a:t>
            </a:r>
          </a:p>
          <a:p>
            <a:pPr algn="ctr">
              <a:lnSpc>
                <a:spcPct val="100000"/>
              </a:lnSpc>
              <a:spcBef>
                <a:spcPts val="0"/>
              </a:spcBef>
              <a:buClr>
                <a:srgbClr val="FFFFFF"/>
              </a:buClr>
            </a:pPr>
            <a:r>
              <a:rPr lang="en-US" sz="2400" b="1" dirty="0" smtClean="0">
                <a:solidFill>
                  <a:srgbClr val="442359"/>
                </a:solidFill>
              </a:rPr>
              <a:t>4-node Windows Server Cluster in a Box</a:t>
            </a:r>
          </a:p>
          <a:p>
            <a:pPr algn="ctr">
              <a:lnSpc>
                <a:spcPct val="100000"/>
              </a:lnSpc>
              <a:spcBef>
                <a:spcPts val="0"/>
              </a:spcBef>
              <a:buClr>
                <a:srgbClr val="FFFFFF"/>
              </a:buClr>
            </a:pPr>
            <a:r>
              <a:rPr lang="en-US" sz="2400" b="1" dirty="0" smtClean="0">
                <a:solidFill>
                  <a:srgbClr val="442359"/>
                </a:solidFill>
              </a:rPr>
              <a:t>Office level acoustics and power</a:t>
            </a:r>
            <a:endParaRPr lang="en-US" sz="2400" b="1" dirty="0">
              <a:solidFill>
                <a:srgbClr val="442359"/>
              </a:solidFill>
            </a:endParaRPr>
          </a:p>
        </p:txBody>
      </p:sp>
    </p:spTree>
    <p:extLst>
      <p:ext uri="{BB962C8B-B14F-4D97-AF65-F5344CB8AC3E}">
        <p14:creationId xmlns:p14="http://schemas.microsoft.com/office/powerpoint/2010/main" val="29767702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fltVal val="0"/>
                                          </p:val>
                                        </p:tav>
                                        <p:tav tm="100000">
                                          <p:val>
                                            <p:strVal val="#ppt_h"/>
                                          </p:val>
                                        </p:tav>
                                      </p:tavLst>
                                    </p:anim>
                                    <p:animEffect transition="in" filter="fade">
                                      <p:cBhvr>
                                        <p:cTn id="13" dur="500"/>
                                        <p:tgtEl>
                                          <p:spTgt spid="12"/>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22" presetClass="entr" presetSubtype="8"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9" y="217487"/>
            <a:ext cx="11889564" cy="917575"/>
          </a:xfrm>
        </p:spPr>
        <p:txBody>
          <a:bodyPr/>
          <a:lstStyle/>
          <a:p>
            <a:r>
              <a:rPr lang="en-US" dirty="0" smtClean="0"/>
              <a:t>DataON</a:t>
            </a:r>
            <a:br>
              <a:rPr lang="en-US" dirty="0" smtClean="0"/>
            </a:br>
            <a:r>
              <a:rPr lang="en-US" sz="3600" dirty="0" smtClean="0">
                <a:gradFill>
                  <a:gsLst>
                    <a:gs pos="1250">
                      <a:srgbClr val="FFFFFF"/>
                    </a:gs>
                    <a:gs pos="100000">
                      <a:srgbClr val="FFFFFF"/>
                    </a:gs>
                  </a:gsLst>
                  <a:lin ang="5400000" scaled="0"/>
                </a:gradFill>
              </a:rPr>
              <a:t>New CiB solutions for 2014</a:t>
            </a:r>
            <a:endParaRPr lang="en-US"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7311347" y="1870320"/>
            <a:ext cx="3810002" cy="884465"/>
          </a:xfrm>
          <a:prstGeom prst="trapezoid">
            <a:avLst>
              <a:gd name="adj" fmla="val 0"/>
            </a:avLst>
          </a:prstGeom>
        </p:spPr>
      </p:pic>
      <p:sp>
        <p:nvSpPr>
          <p:cNvPr id="6" name="TextBox 5"/>
          <p:cNvSpPr txBox="1"/>
          <p:nvPr/>
        </p:nvSpPr>
        <p:spPr>
          <a:xfrm>
            <a:off x="731839" y="1592262"/>
            <a:ext cx="6400798" cy="1652760"/>
          </a:xfrm>
          <a:prstGeom prst="rect">
            <a:avLst/>
          </a:prstGeom>
          <a:noFill/>
        </p:spPr>
        <p:txBody>
          <a:bodyPr wrap="square" lIns="182880" tIns="146304" rIns="182880" bIns="146304" rtlCol="0">
            <a:spAutoFit/>
          </a:bodyPr>
          <a:lstStyle/>
          <a:p>
            <a:pPr>
              <a:lnSpc>
                <a:spcPct val="90000"/>
              </a:lnSpc>
              <a:spcBef>
                <a:spcPct val="20000"/>
              </a:spcBef>
              <a:buClr>
                <a:srgbClr val="FFFFFF"/>
              </a:buClr>
              <a:buSzPct val="100000"/>
            </a:pPr>
            <a:r>
              <a:rPr lang="en-US" sz="3200" dirty="0">
                <a:solidFill>
                  <a:srgbClr val="00B0F0"/>
                </a:solidFill>
                <a:latin typeface="Segoe UI Light"/>
              </a:rPr>
              <a:t>CiB-9224 Cluster-in-a-Box</a:t>
            </a:r>
          </a:p>
          <a:p>
            <a:pPr marL="28575" lvl="1">
              <a:lnSpc>
                <a:spcPct val="90000"/>
              </a:lnSpc>
              <a:spcBef>
                <a:spcPct val="20000"/>
              </a:spcBef>
              <a:buClr>
                <a:srgbClr val="FFFFFF"/>
              </a:buClr>
              <a:buSzPct val="100000"/>
            </a:pPr>
            <a:r>
              <a:rPr lang="pt-BR" dirty="0" smtClean="0">
                <a:gradFill>
                  <a:gsLst>
                    <a:gs pos="1250">
                      <a:srgbClr val="FFFFFF"/>
                    </a:gs>
                    <a:gs pos="100000">
                      <a:srgbClr val="FFFFFF"/>
                    </a:gs>
                  </a:gsLst>
                  <a:lin ang="5400000" scaled="0"/>
                </a:gradFill>
              </a:rPr>
              <a:t>2U, 24-bay </a:t>
            </a:r>
            <a:r>
              <a:rPr lang="pt-BR" dirty="0">
                <a:gradFill>
                  <a:gsLst>
                    <a:gs pos="1250">
                      <a:srgbClr val="FFFFFF"/>
                    </a:gs>
                    <a:gs pos="100000">
                      <a:srgbClr val="FFFFFF"/>
                    </a:gs>
                  </a:gsLst>
                  <a:lin ang="5400000" scaled="0"/>
                </a:gradFill>
              </a:rPr>
              <a:t>2.5” </a:t>
            </a:r>
            <a:r>
              <a:rPr lang="pt-BR" dirty="0" smtClean="0">
                <a:gradFill>
                  <a:gsLst>
                    <a:gs pos="1250">
                      <a:srgbClr val="FFFFFF"/>
                    </a:gs>
                    <a:gs pos="100000">
                      <a:srgbClr val="FFFFFF"/>
                    </a:gs>
                  </a:gsLst>
                  <a:lin ang="5400000" scaled="0"/>
                </a:gradFill>
              </a:rPr>
              <a:t>Dual Node</a:t>
            </a:r>
          </a:p>
          <a:p>
            <a:pPr marL="28575" lvl="1">
              <a:lnSpc>
                <a:spcPct val="90000"/>
              </a:lnSpc>
              <a:spcBef>
                <a:spcPct val="20000"/>
              </a:spcBef>
              <a:buClr>
                <a:srgbClr val="FFFFFF"/>
              </a:buClr>
              <a:buSzPct val="100000"/>
            </a:pPr>
            <a:r>
              <a:rPr lang="pt-BR" dirty="0" smtClean="0">
                <a:gradFill>
                  <a:gsLst>
                    <a:gs pos="1250">
                      <a:srgbClr val="FFFFFF"/>
                    </a:gs>
                    <a:gs pos="100000">
                      <a:srgbClr val="FFFFFF"/>
                    </a:gs>
                  </a:gsLst>
                  <a:lin ang="5400000" scaled="0"/>
                </a:gradFill>
              </a:rPr>
              <a:t>Next-generation </a:t>
            </a:r>
            <a:r>
              <a:rPr lang="pt-BR" dirty="0">
                <a:gradFill>
                  <a:gsLst>
                    <a:gs pos="1250">
                      <a:srgbClr val="FFFFFF"/>
                    </a:gs>
                    <a:gs pos="100000">
                      <a:srgbClr val="FFFFFF"/>
                    </a:gs>
                  </a:gsLst>
                  <a:lin ang="5400000" scaled="0"/>
                </a:gradFill>
              </a:rPr>
              <a:t>Intel Xeon platform</a:t>
            </a:r>
            <a:endParaRPr lang="pt-BR" dirty="0" smtClean="0">
              <a:gradFill>
                <a:gsLst>
                  <a:gs pos="1250">
                    <a:srgbClr val="FFFFFF"/>
                  </a:gs>
                  <a:gs pos="100000">
                    <a:srgbClr val="FFFFFF"/>
                  </a:gs>
                </a:gsLst>
                <a:lin ang="5400000" scaled="0"/>
              </a:gradFill>
            </a:endParaRPr>
          </a:p>
          <a:p>
            <a:pPr marL="28575" lvl="1">
              <a:lnSpc>
                <a:spcPct val="90000"/>
              </a:lnSpc>
              <a:spcBef>
                <a:spcPct val="20000"/>
              </a:spcBef>
              <a:buClr>
                <a:srgbClr val="FFFFFF"/>
              </a:buClr>
              <a:buSzPct val="100000"/>
            </a:pPr>
            <a:r>
              <a:rPr lang="pt-BR" dirty="0" smtClean="0">
                <a:gradFill>
                  <a:gsLst>
                    <a:gs pos="1250">
                      <a:srgbClr val="FFFFFF"/>
                    </a:gs>
                    <a:gs pos="100000">
                      <a:srgbClr val="FFFFFF"/>
                    </a:gs>
                  </a:gsLst>
                  <a:lin ang="5400000" scaled="0"/>
                </a:gradFill>
              </a:rPr>
              <a:t>12Gb/s </a:t>
            </a:r>
            <a:r>
              <a:rPr lang="pt-BR" dirty="0">
                <a:gradFill>
                  <a:gsLst>
                    <a:gs pos="1250">
                      <a:srgbClr val="FFFFFF"/>
                    </a:gs>
                    <a:gs pos="100000">
                      <a:srgbClr val="FFFFFF"/>
                    </a:gs>
                  </a:gsLst>
                  <a:lin ang="5400000" scaled="0"/>
                </a:gradFill>
              </a:rPr>
              <a:t>SAS</a:t>
            </a:r>
            <a:endParaRPr lang="en-US" dirty="0">
              <a:gradFill>
                <a:gsLst>
                  <a:gs pos="1250">
                    <a:srgbClr val="FFFFFF"/>
                  </a:gs>
                  <a:gs pos="100000">
                    <a:srgbClr val="FFFFFF"/>
                  </a:gs>
                </a:gsLst>
                <a:lin ang="5400000" scaled="0"/>
              </a:gradFill>
            </a:endParaRP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189787" y="2811462"/>
            <a:ext cx="4057650" cy="2475167"/>
          </a:xfrm>
          <a:prstGeom prst="rect">
            <a:avLst/>
          </a:prstGeom>
        </p:spPr>
      </p:pic>
      <p:sp>
        <p:nvSpPr>
          <p:cNvPr id="8" name="TextBox 7"/>
          <p:cNvSpPr txBox="1"/>
          <p:nvPr/>
        </p:nvSpPr>
        <p:spPr>
          <a:xfrm>
            <a:off x="731839" y="3198624"/>
            <a:ext cx="6400798" cy="1652760"/>
          </a:xfrm>
          <a:prstGeom prst="rect">
            <a:avLst/>
          </a:prstGeom>
          <a:noFill/>
        </p:spPr>
        <p:txBody>
          <a:bodyPr wrap="square" lIns="182880" tIns="146304" rIns="182880" bIns="146304" rtlCol="0">
            <a:spAutoFit/>
          </a:bodyPr>
          <a:lstStyle/>
          <a:p>
            <a:pPr>
              <a:lnSpc>
                <a:spcPct val="90000"/>
              </a:lnSpc>
              <a:spcBef>
                <a:spcPct val="20000"/>
              </a:spcBef>
              <a:buClr>
                <a:srgbClr val="FFFFFF"/>
              </a:buClr>
              <a:buSzPct val="100000"/>
            </a:pPr>
            <a:r>
              <a:rPr lang="en-US" sz="3200" dirty="0" smtClean="0">
                <a:solidFill>
                  <a:srgbClr val="00B0F0"/>
                </a:solidFill>
                <a:latin typeface="Segoe UI Light"/>
              </a:rPr>
              <a:t>CiB-9740v2 </a:t>
            </a:r>
            <a:r>
              <a:rPr lang="en-US" sz="3200" dirty="0">
                <a:solidFill>
                  <a:srgbClr val="00B0F0"/>
                </a:solidFill>
                <a:latin typeface="Segoe UI Light"/>
              </a:rPr>
              <a:t>Cluster-in-a-Box</a:t>
            </a:r>
          </a:p>
          <a:p>
            <a:pPr marL="28575" lvl="1">
              <a:lnSpc>
                <a:spcPct val="90000"/>
              </a:lnSpc>
              <a:spcBef>
                <a:spcPct val="20000"/>
              </a:spcBef>
              <a:buClr>
                <a:srgbClr val="FFFFFF"/>
              </a:buClr>
              <a:buSzPct val="100000"/>
            </a:pPr>
            <a:r>
              <a:rPr lang="en-US" dirty="0" smtClean="0">
                <a:gradFill>
                  <a:gsLst>
                    <a:gs pos="1250">
                      <a:srgbClr val="FFFFFF"/>
                    </a:gs>
                    <a:gs pos="100000">
                      <a:srgbClr val="FFFFFF"/>
                    </a:gs>
                  </a:gsLst>
                  <a:lin ang="5400000" scaled="0"/>
                </a:gradFill>
              </a:rPr>
              <a:t>4U </a:t>
            </a:r>
            <a:r>
              <a:rPr lang="en-US" dirty="0">
                <a:gradFill>
                  <a:gsLst>
                    <a:gs pos="1250">
                      <a:srgbClr val="FFFFFF"/>
                    </a:gs>
                    <a:gs pos="100000">
                      <a:srgbClr val="FFFFFF"/>
                    </a:gs>
                  </a:gsLst>
                  <a:lin ang="5400000" scaled="0"/>
                </a:gradFill>
              </a:rPr>
              <a:t>70-bay 3.5</a:t>
            </a:r>
            <a:r>
              <a:rPr lang="en-US" dirty="0" smtClean="0">
                <a:gradFill>
                  <a:gsLst>
                    <a:gs pos="1250">
                      <a:srgbClr val="FFFFFF"/>
                    </a:gs>
                    <a:gs pos="100000">
                      <a:srgbClr val="FFFFFF"/>
                    </a:gs>
                  </a:gsLst>
                  <a:lin ang="5400000" scaled="0"/>
                </a:gradFill>
              </a:rPr>
              <a:t>” Dual Node</a:t>
            </a:r>
          </a:p>
          <a:p>
            <a:pPr marL="28575" lvl="1">
              <a:lnSpc>
                <a:spcPct val="90000"/>
              </a:lnSpc>
              <a:spcBef>
                <a:spcPct val="20000"/>
              </a:spcBef>
              <a:buClr>
                <a:srgbClr val="FFFFFF"/>
              </a:buClr>
              <a:buSzPct val="100000"/>
            </a:pPr>
            <a:r>
              <a:rPr lang="pt-BR" dirty="0">
                <a:gradFill>
                  <a:gsLst>
                    <a:gs pos="1250">
                      <a:srgbClr val="FFFFFF"/>
                    </a:gs>
                    <a:gs pos="100000">
                      <a:srgbClr val="FFFFFF"/>
                    </a:gs>
                  </a:gsLst>
                  <a:lin ang="5400000" scaled="0"/>
                </a:gradFill>
              </a:rPr>
              <a:t>12Gb/s SAS</a:t>
            </a:r>
            <a:endParaRPr lang="en-US" dirty="0">
              <a:gradFill>
                <a:gsLst>
                  <a:gs pos="1250">
                    <a:srgbClr val="FFFFFF"/>
                  </a:gs>
                  <a:gs pos="100000">
                    <a:srgbClr val="FFFFFF"/>
                  </a:gs>
                </a:gsLst>
                <a:lin ang="5400000" scaled="0"/>
              </a:gradFill>
            </a:endParaRPr>
          </a:p>
          <a:p>
            <a:pPr marL="28575" lvl="1">
              <a:lnSpc>
                <a:spcPct val="90000"/>
              </a:lnSpc>
              <a:spcBef>
                <a:spcPct val="20000"/>
              </a:spcBef>
              <a:buClr>
                <a:srgbClr val="FFFFFF"/>
              </a:buClr>
              <a:buSzPct val="100000"/>
            </a:pPr>
            <a:r>
              <a:rPr lang="en-US" dirty="0" smtClean="0">
                <a:gradFill>
                  <a:gsLst>
                    <a:gs pos="1250">
                      <a:srgbClr val="FFFFFF"/>
                    </a:gs>
                    <a:gs pos="100000">
                      <a:srgbClr val="FFFFFF"/>
                    </a:gs>
                  </a:gsLst>
                  <a:lin ang="5400000" scaled="0"/>
                </a:gradFill>
              </a:rPr>
              <a:t>420TB </a:t>
            </a:r>
            <a:r>
              <a:rPr lang="en-US" dirty="0">
                <a:gradFill>
                  <a:gsLst>
                    <a:gs pos="1250">
                      <a:srgbClr val="FFFFFF"/>
                    </a:gs>
                    <a:gs pos="100000">
                      <a:srgbClr val="FFFFFF"/>
                    </a:gs>
                  </a:gsLst>
                  <a:lin ang="5400000" scaled="0"/>
                </a:gradFill>
              </a:rPr>
              <a:t>capacity in a </a:t>
            </a:r>
            <a:r>
              <a:rPr lang="en-US" dirty="0" smtClean="0">
                <a:gradFill>
                  <a:gsLst>
                    <a:gs pos="1250">
                      <a:srgbClr val="FFFFFF"/>
                    </a:gs>
                    <a:gs pos="100000">
                      <a:srgbClr val="FFFFFF"/>
                    </a:gs>
                  </a:gsLst>
                  <a:lin ang="5400000" scaled="0"/>
                </a:gradFill>
              </a:rPr>
              <a:t>4U (with supported </a:t>
            </a:r>
            <a:r>
              <a:rPr lang="en-US" dirty="0">
                <a:gradFill>
                  <a:gsLst>
                    <a:gs pos="1250">
                      <a:srgbClr val="FFFFFF"/>
                    </a:gs>
                    <a:gs pos="100000">
                      <a:srgbClr val="FFFFFF"/>
                    </a:gs>
                  </a:gsLst>
                  <a:lin ang="5400000" scaled="0"/>
                </a:gradFill>
              </a:rPr>
              <a:t>6TB </a:t>
            </a:r>
            <a:r>
              <a:rPr lang="en-US" dirty="0" smtClean="0">
                <a:gradFill>
                  <a:gsLst>
                    <a:gs pos="1250">
                      <a:srgbClr val="FFFFFF"/>
                    </a:gs>
                    <a:gs pos="100000">
                      <a:srgbClr val="FFFFFF"/>
                    </a:gs>
                  </a:gsLst>
                  <a:lin ang="5400000" scaled="0"/>
                </a:gradFill>
              </a:rPr>
              <a:t>drives) </a:t>
            </a:r>
            <a:endParaRPr lang="en-US" dirty="0">
              <a:gradFill>
                <a:gsLst>
                  <a:gs pos="1250">
                    <a:srgbClr val="FFFFFF"/>
                  </a:gs>
                  <a:gs pos="100000">
                    <a:srgbClr val="FFFFFF"/>
                  </a:gs>
                </a:gsLst>
                <a:lin ang="5400000" scaled="0"/>
              </a:gradFill>
            </a:endParaRPr>
          </a:p>
        </p:txBody>
      </p:sp>
      <p:sp>
        <p:nvSpPr>
          <p:cNvPr id="9" name="TextBox 8"/>
          <p:cNvSpPr txBox="1"/>
          <p:nvPr/>
        </p:nvSpPr>
        <p:spPr>
          <a:xfrm>
            <a:off x="731839" y="4875150"/>
            <a:ext cx="9220198" cy="1985159"/>
          </a:xfrm>
          <a:prstGeom prst="rect">
            <a:avLst/>
          </a:prstGeom>
          <a:noFill/>
        </p:spPr>
        <p:txBody>
          <a:bodyPr wrap="square" lIns="182880" tIns="146304" rIns="182880" bIns="146304" rtlCol="0">
            <a:spAutoFit/>
          </a:bodyPr>
          <a:lstStyle/>
          <a:p>
            <a:pPr fontAlgn="t">
              <a:lnSpc>
                <a:spcPct val="90000"/>
              </a:lnSpc>
              <a:spcBef>
                <a:spcPct val="20000"/>
              </a:spcBef>
              <a:buClr>
                <a:srgbClr val="FFFFFF"/>
              </a:buClr>
              <a:buSzPct val="100000"/>
            </a:pPr>
            <a:r>
              <a:rPr lang="en-US" sz="3200" dirty="0">
                <a:solidFill>
                  <a:srgbClr val="00B0F0"/>
                </a:solidFill>
                <a:latin typeface="Segoe UI Light"/>
              </a:rPr>
              <a:t>DataON Management Utility Setup Tool (MUST™</a:t>
            </a:r>
            <a:r>
              <a:rPr lang="en-US" sz="3200" dirty="0" smtClean="0">
                <a:solidFill>
                  <a:srgbClr val="00B0F0"/>
                </a:solidFill>
                <a:latin typeface="Segoe UI Light"/>
              </a:rPr>
              <a:t>)</a:t>
            </a:r>
            <a:endParaRPr lang="en-US" sz="3200" dirty="0">
              <a:solidFill>
                <a:srgbClr val="00B0F0"/>
              </a:solidFill>
              <a:latin typeface="Segoe UI Light"/>
            </a:endParaRPr>
          </a:p>
          <a:p>
            <a:pPr fontAlgn="t"/>
            <a:r>
              <a:rPr lang="en-US" sz="900" dirty="0">
                <a:solidFill>
                  <a:srgbClr val="FFFFFF"/>
                </a:solidFill>
              </a:rPr>
              <a:t>  </a:t>
            </a:r>
          </a:p>
          <a:p>
            <a:pPr fontAlgn="t"/>
            <a:r>
              <a:rPr lang="en-US" dirty="0">
                <a:gradFill>
                  <a:gsLst>
                    <a:gs pos="1250">
                      <a:srgbClr val="FFFFFF"/>
                    </a:gs>
                    <a:gs pos="100000">
                      <a:srgbClr val="FFFFFF"/>
                    </a:gs>
                  </a:gsLst>
                  <a:lin ang="5400000" scaled="0"/>
                </a:gradFill>
              </a:rPr>
              <a:t>OOBE setup wizard </a:t>
            </a:r>
          </a:p>
          <a:p>
            <a:pPr fontAlgn="t"/>
            <a:r>
              <a:rPr lang="en-US" dirty="0">
                <a:gradFill>
                  <a:gsLst>
                    <a:gs pos="1250">
                      <a:srgbClr val="FFFFFF"/>
                    </a:gs>
                    <a:gs pos="100000">
                      <a:srgbClr val="FFFFFF"/>
                    </a:gs>
                  </a:gsLst>
                  <a:lin ang="5400000" scaled="0"/>
                </a:gradFill>
              </a:rPr>
              <a:t>Storage/hardware status monitoring, event logs, alert notification</a:t>
            </a:r>
          </a:p>
          <a:p>
            <a:pPr fontAlgn="t"/>
            <a:r>
              <a:rPr lang="en-US" dirty="0" smtClean="0">
                <a:gradFill>
                  <a:gsLst>
                    <a:gs pos="1250">
                      <a:srgbClr val="FFFFFF"/>
                    </a:gs>
                    <a:gs pos="100000">
                      <a:srgbClr val="FFFFFF"/>
                    </a:gs>
                  </a:gsLst>
                  <a:lin ang="5400000" scaled="0"/>
                </a:gradFill>
              </a:rPr>
              <a:t>Recovery, including re-installation</a:t>
            </a:r>
            <a:endParaRPr lang="en-US" dirty="0">
              <a:gradFill>
                <a:gsLst>
                  <a:gs pos="1250">
                    <a:srgbClr val="FFFFFF"/>
                  </a:gs>
                  <a:gs pos="100000">
                    <a:srgbClr val="FFFFFF"/>
                  </a:gs>
                </a:gsLst>
                <a:lin ang="5400000" scaled="0"/>
              </a:gradFill>
            </a:endParaRPr>
          </a:p>
          <a:p>
            <a:pPr fontAlgn="t"/>
            <a:r>
              <a:rPr lang="en-US" dirty="0">
                <a:gradFill>
                  <a:gsLst>
                    <a:gs pos="1250">
                      <a:srgbClr val="FFFFFF"/>
                    </a:gs>
                    <a:gs pos="100000">
                      <a:srgbClr val="FFFFFF"/>
                    </a:gs>
                  </a:gsLst>
                  <a:lin ang="5400000" scaled="0"/>
                </a:gradFill>
              </a:rPr>
              <a:t>Performance </a:t>
            </a:r>
            <a:r>
              <a:rPr lang="en-US" dirty="0" smtClean="0">
                <a:gradFill>
                  <a:gsLst>
                    <a:gs pos="1250">
                      <a:srgbClr val="FFFFFF"/>
                    </a:gs>
                    <a:gs pos="100000">
                      <a:srgbClr val="FFFFFF"/>
                    </a:gs>
                  </a:gsLst>
                  <a:lin ang="5400000" scaled="0"/>
                </a:gradFill>
              </a:rPr>
              <a:t>, with data collection and analysis</a:t>
            </a:r>
            <a:r>
              <a:rPr lang="en-US" dirty="0">
                <a:gradFill>
                  <a:gsLst>
                    <a:gs pos="1250">
                      <a:srgbClr val="FFFFFF"/>
                    </a:gs>
                    <a:gs pos="100000">
                      <a:srgbClr val="FFFFFF"/>
                    </a:gs>
                  </a:gsLst>
                  <a:lin ang="5400000" scaled="0"/>
                </a:gradFill>
              </a:rPr>
              <a:t> </a:t>
            </a:r>
            <a:r>
              <a:rPr lang="en-US" sz="800" dirty="0">
                <a:solidFill>
                  <a:srgbClr val="FFFFFF"/>
                </a:solidFill>
              </a:rPr>
              <a:t> </a:t>
            </a:r>
            <a:endParaRPr lang="en-US" sz="900" dirty="0">
              <a:solidFill>
                <a:srgbClr val="FFFFFF"/>
              </a:solidFill>
            </a:endParaRPr>
          </a:p>
        </p:txBody>
      </p:sp>
      <p:sp>
        <p:nvSpPr>
          <p:cNvPr id="4" name="Rectangle 3"/>
          <p:cNvSpPr/>
          <p:nvPr/>
        </p:nvSpPr>
        <p:spPr>
          <a:xfrm>
            <a:off x="8656637" y="5868263"/>
            <a:ext cx="3507566" cy="830997"/>
          </a:xfrm>
          <a:prstGeom prst="rect">
            <a:avLst/>
          </a:prstGeom>
        </p:spPr>
        <p:txBody>
          <a:bodyPr wrap="square">
            <a:spAutoFit/>
          </a:bodyPr>
          <a:lstStyle/>
          <a:p>
            <a:pPr marL="0" lvl="2"/>
            <a:r>
              <a:rPr lang="en-US" sz="2400" dirty="0">
                <a:solidFill>
                  <a:srgbClr val="00B0F0"/>
                </a:solidFill>
              </a:rPr>
              <a:t>At TechEd TechExpo</a:t>
            </a:r>
          </a:p>
          <a:p>
            <a:pPr marL="0" lvl="2"/>
            <a:r>
              <a:rPr lang="en-US" sz="2400" dirty="0">
                <a:solidFill>
                  <a:srgbClr val="00B0F0"/>
                </a:solidFill>
              </a:rPr>
              <a:t> Booth </a:t>
            </a:r>
            <a:r>
              <a:rPr lang="en-US" sz="2400" b="1" dirty="0" smtClean="0">
                <a:solidFill>
                  <a:srgbClr val="00BCF2"/>
                </a:solidFill>
              </a:rPr>
              <a:t>10</a:t>
            </a:r>
            <a:endParaRPr lang="en-US" sz="2400" b="1" dirty="0">
              <a:solidFill>
                <a:srgbClr val="00BCF2"/>
              </a:solidFill>
            </a:endParaRPr>
          </a:p>
        </p:txBody>
      </p:sp>
    </p:spTree>
    <p:extLst>
      <p:ext uri="{BB962C8B-B14F-4D97-AF65-F5344CB8AC3E}">
        <p14:creationId xmlns:p14="http://schemas.microsoft.com/office/powerpoint/2010/main" val="1948525801"/>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2">
            <a:extLst>
              <a:ext uri="{28A0092B-C50C-407E-A947-70E740481C1C}">
                <a14:useLocalDpi xmlns:a14="http://schemas.microsoft.com/office/drawing/2010/main"/>
              </a:ext>
            </a:extLst>
          </a:blip>
          <a:stretch>
            <a:fillRect/>
          </a:stretch>
        </p:blipFill>
        <p:spPr>
          <a:xfrm>
            <a:off x="7742237" y="2008344"/>
            <a:ext cx="2559367" cy="2883156"/>
          </a:xfrm>
          <a:prstGeom prst="rect">
            <a:avLst/>
          </a:prstGeom>
          <a:ln w="12700">
            <a:solidFill>
              <a:schemeClr val="tx1"/>
            </a:solidFill>
          </a:ln>
        </p:spPr>
      </p:pic>
      <p:sp>
        <p:nvSpPr>
          <p:cNvPr id="2" name="Title 1"/>
          <p:cNvSpPr>
            <a:spLocks noGrp="1"/>
          </p:cNvSpPr>
          <p:nvPr>
            <p:ph type="title"/>
          </p:nvPr>
        </p:nvSpPr>
        <p:spPr>
          <a:xfrm>
            <a:off x="274639" y="147274"/>
            <a:ext cx="11889564" cy="917575"/>
          </a:xfrm>
        </p:spPr>
        <p:txBody>
          <a:bodyPr/>
          <a:lstStyle/>
          <a:p>
            <a:r>
              <a:rPr lang="en-US" dirty="0" smtClean="0"/>
              <a:t>Violin Memory</a:t>
            </a:r>
            <a:br>
              <a:rPr lang="en-US" dirty="0" smtClean="0"/>
            </a:br>
            <a:r>
              <a:rPr lang="en-US" sz="3600" dirty="0">
                <a:gradFill>
                  <a:gsLst>
                    <a:gs pos="1250">
                      <a:srgbClr val="FFFFFF"/>
                    </a:gs>
                    <a:gs pos="100000">
                      <a:srgbClr val="FFFFFF"/>
                    </a:gs>
                  </a:gsLst>
                  <a:lin ang="5400000" scaled="0"/>
                </a:gradFill>
              </a:rPr>
              <a:t>Shipping </a:t>
            </a:r>
            <a:r>
              <a:rPr lang="en-US" sz="3600" dirty="0" smtClean="0">
                <a:gradFill>
                  <a:gsLst>
                    <a:gs pos="1250">
                      <a:srgbClr val="FFFFFF"/>
                    </a:gs>
                    <a:gs pos="100000">
                      <a:srgbClr val="FFFFFF"/>
                    </a:gs>
                  </a:gsLst>
                  <a:lin ang="5400000" scaled="0"/>
                </a:gradFill>
              </a:rPr>
              <a:t>Windows Flash Array (WFA)</a:t>
            </a:r>
            <a:endParaRPr lang="en-US" dirty="0"/>
          </a:p>
        </p:txBody>
      </p:sp>
      <p:grpSp>
        <p:nvGrpSpPr>
          <p:cNvPr id="11" name="Group 10"/>
          <p:cNvGrpSpPr/>
          <p:nvPr/>
        </p:nvGrpSpPr>
        <p:grpSpPr>
          <a:xfrm>
            <a:off x="7865206" y="496175"/>
            <a:ext cx="2293692" cy="1476793"/>
            <a:chOff x="7791060" y="325855"/>
            <a:chExt cx="3181394" cy="2133600"/>
          </a:xfrm>
        </p:grpSpPr>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818437" y="325855"/>
              <a:ext cx="3154017" cy="2133600"/>
            </a:xfrm>
            <a:prstGeom prst="rect">
              <a:avLst/>
            </a:prstGeom>
          </p:spPr>
        </p:pic>
        <p:sp>
          <p:nvSpPr>
            <p:cNvPr id="9" name="Rectangle 8"/>
            <p:cNvSpPr/>
            <p:nvPr/>
          </p:nvSpPr>
          <p:spPr bwMode="auto">
            <a:xfrm rot="1891891">
              <a:off x="7791060" y="1703267"/>
              <a:ext cx="1270020" cy="313831"/>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0" name="Rectangle 9"/>
            <p:cNvSpPr/>
            <p:nvPr/>
          </p:nvSpPr>
          <p:spPr bwMode="auto">
            <a:xfrm rot="18460840">
              <a:off x="9629179" y="1546047"/>
              <a:ext cx="1401707" cy="20356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pic>
        <p:nvPicPr>
          <p:cNvPr id="12" name="Picture 11"/>
          <p:cNvPicPr/>
          <p:nvPr/>
        </p:nvPicPr>
        <p:blipFill>
          <a:blip r:embed="rId4">
            <a:extLst>
              <a:ext uri="{28A0092B-C50C-407E-A947-70E740481C1C}">
                <a14:useLocalDpi xmlns:a14="http://schemas.microsoft.com/office/drawing/2010/main"/>
              </a:ext>
            </a:extLst>
          </a:blip>
          <a:stretch>
            <a:fillRect/>
          </a:stretch>
        </p:blipFill>
        <p:spPr>
          <a:xfrm>
            <a:off x="504421" y="4541515"/>
            <a:ext cx="5715000" cy="2275840"/>
          </a:xfrm>
          <a:prstGeom prst="rect">
            <a:avLst/>
          </a:prstGeom>
        </p:spPr>
      </p:pic>
      <p:sp>
        <p:nvSpPr>
          <p:cNvPr id="4" name="Rectangle 3"/>
          <p:cNvSpPr/>
          <p:nvPr/>
        </p:nvSpPr>
        <p:spPr>
          <a:xfrm>
            <a:off x="350837" y="1516062"/>
            <a:ext cx="6858000" cy="3041858"/>
          </a:xfrm>
          <a:prstGeom prst="rect">
            <a:avLst/>
          </a:prstGeom>
        </p:spPr>
        <p:txBody>
          <a:bodyPr wrap="square">
            <a:spAutoFit/>
          </a:bodyPr>
          <a:lstStyle/>
          <a:p>
            <a:pPr algn="just">
              <a:lnSpc>
                <a:spcPts val="1600"/>
              </a:lnSpc>
              <a:spcAft>
                <a:spcPts val="600"/>
              </a:spcAft>
            </a:pPr>
            <a:r>
              <a:rPr lang="en-US" dirty="0">
                <a:solidFill>
                  <a:srgbClr val="00B0F0"/>
                </a:solidFill>
                <a:ea typeface="Calibri" panose="020F0502020204030204" pitchFamily="34" charset="0"/>
                <a:cs typeface="Times New Roman" panose="02020603050405020304" pitchFamily="18" charset="0"/>
              </a:rPr>
              <a:t>Windows Storage Server 2012 </a:t>
            </a:r>
            <a:r>
              <a:rPr lang="en-US" dirty="0" smtClean="0">
                <a:solidFill>
                  <a:srgbClr val="00B0F0"/>
                </a:solidFill>
                <a:ea typeface="Calibri" panose="020F0502020204030204" pitchFamily="34" charset="0"/>
                <a:cs typeface="Times New Roman" panose="02020603050405020304" pitchFamily="18" charset="0"/>
              </a:rPr>
              <a:t>R2</a:t>
            </a:r>
          </a:p>
          <a:p>
            <a:pPr>
              <a:lnSpc>
                <a:spcPts val="1600"/>
              </a:lnSpc>
              <a:spcAft>
                <a:spcPts val="600"/>
              </a:spcAft>
            </a:pPr>
            <a:r>
              <a:rPr lang="en-US" dirty="0" smtClean="0">
                <a:solidFill>
                  <a:srgbClr val="00B0F0"/>
                </a:solidFill>
              </a:rPr>
              <a:t>Dual compute </a:t>
            </a:r>
            <a:r>
              <a:rPr lang="en-US" dirty="0">
                <a:solidFill>
                  <a:srgbClr val="00B0F0"/>
                </a:solidFill>
              </a:rPr>
              <a:t>nodes (memory gateways</a:t>
            </a:r>
            <a:r>
              <a:rPr lang="en-US" dirty="0" smtClean="0">
                <a:solidFill>
                  <a:srgbClr val="00B0F0"/>
                </a:solidFill>
              </a:rPr>
              <a:t>)</a:t>
            </a:r>
          </a:p>
          <a:p>
            <a:pPr lvl="1">
              <a:lnSpc>
                <a:spcPts val="1600"/>
              </a:lnSpc>
              <a:spcAft>
                <a:spcPts val="600"/>
              </a:spcAft>
            </a:pPr>
            <a:r>
              <a:rPr lang="en-US" sz="1600" dirty="0" smtClean="0">
                <a:gradFill>
                  <a:gsLst>
                    <a:gs pos="1250">
                      <a:srgbClr val="FFFFFF"/>
                    </a:gs>
                    <a:gs pos="100000">
                      <a:srgbClr val="FFFFFF"/>
                    </a:gs>
                  </a:gsLst>
                  <a:lin ang="5400000" scaled="0"/>
                </a:gradFill>
              </a:rPr>
              <a:t>Each </a:t>
            </a:r>
            <a:r>
              <a:rPr lang="en-US" sz="1600" dirty="0">
                <a:gradFill>
                  <a:gsLst>
                    <a:gs pos="1250">
                      <a:srgbClr val="FFFFFF"/>
                    </a:gs>
                    <a:gs pos="100000">
                      <a:srgbClr val="FFFFFF"/>
                    </a:gs>
                  </a:gsLst>
                  <a:lin ang="5400000" scaled="0"/>
                </a:gradFill>
              </a:rPr>
              <a:t>compute node has:</a:t>
            </a:r>
          </a:p>
          <a:p>
            <a:pPr lvl="1">
              <a:lnSpc>
                <a:spcPts val="1600"/>
              </a:lnSpc>
              <a:spcAft>
                <a:spcPts val="600"/>
              </a:spcAft>
            </a:pPr>
            <a:r>
              <a:rPr lang="en-US" sz="1400" dirty="0">
                <a:gradFill>
                  <a:gsLst>
                    <a:gs pos="1250">
                      <a:srgbClr val="FFFFFF"/>
                    </a:gs>
                    <a:gs pos="100000">
                      <a:srgbClr val="FFFFFF"/>
                    </a:gs>
                  </a:gsLst>
                  <a:lin ang="5400000" scaled="0"/>
                </a:gradFill>
              </a:rPr>
              <a:t>Two Intel Xeon E5-2448L </a:t>
            </a:r>
            <a:r>
              <a:rPr lang="en-US" sz="1400" dirty="0" smtClean="0">
                <a:gradFill>
                  <a:gsLst>
                    <a:gs pos="1250">
                      <a:srgbClr val="FFFFFF"/>
                    </a:gs>
                    <a:gs pos="100000">
                      <a:srgbClr val="FFFFFF"/>
                    </a:gs>
                  </a:gsLst>
                  <a:lin ang="5400000" scaled="0"/>
                </a:gradFill>
              </a:rPr>
              <a:t>processors (8 cores, 20MB </a:t>
            </a:r>
            <a:r>
              <a:rPr lang="en-US" sz="1400" dirty="0">
                <a:gradFill>
                  <a:gsLst>
                    <a:gs pos="1250">
                      <a:srgbClr val="FFFFFF"/>
                    </a:gs>
                    <a:gs pos="100000">
                      <a:srgbClr val="FFFFFF"/>
                    </a:gs>
                  </a:gsLst>
                  <a:lin ang="5400000" scaled="0"/>
                </a:gradFill>
              </a:rPr>
              <a:t>L3 </a:t>
            </a:r>
            <a:r>
              <a:rPr lang="en-US" sz="1400" dirty="0" smtClean="0">
                <a:gradFill>
                  <a:gsLst>
                    <a:gs pos="1250">
                      <a:srgbClr val="FFFFFF"/>
                    </a:gs>
                    <a:gs pos="100000">
                      <a:srgbClr val="FFFFFF"/>
                    </a:gs>
                  </a:gsLst>
                  <a:lin ang="5400000" scaled="0"/>
                </a:gradFill>
              </a:rPr>
              <a:t>cache)</a:t>
            </a:r>
            <a:endParaRPr lang="en-US" sz="1400" dirty="0">
              <a:gradFill>
                <a:gsLst>
                  <a:gs pos="1250">
                    <a:srgbClr val="FFFFFF"/>
                  </a:gs>
                  <a:gs pos="100000">
                    <a:srgbClr val="FFFFFF"/>
                  </a:gs>
                </a:gsLst>
                <a:lin ang="5400000" scaled="0"/>
              </a:gradFill>
            </a:endParaRPr>
          </a:p>
          <a:p>
            <a:pPr lvl="1">
              <a:lnSpc>
                <a:spcPts val="1600"/>
              </a:lnSpc>
              <a:spcAft>
                <a:spcPts val="600"/>
              </a:spcAft>
            </a:pPr>
            <a:r>
              <a:rPr lang="en-US" sz="1400" dirty="0">
                <a:gradFill>
                  <a:gsLst>
                    <a:gs pos="1250">
                      <a:srgbClr val="FFFFFF"/>
                    </a:gs>
                    <a:gs pos="100000">
                      <a:srgbClr val="FFFFFF"/>
                    </a:gs>
                  </a:gsLst>
                  <a:lin ang="5400000" scaled="0"/>
                </a:gradFill>
              </a:rPr>
              <a:t>24GB of memory (upgradeable to </a:t>
            </a:r>
            <a:r>
              <a:rPr lang="en-US" sz="1400" dirty="0" smtClean="0">
                <a:gradFill>
                  <a:gsLst>
                    <a:gs pos="1250">
                      <a:srgbClr val="FFFFFF"/>
                    </a:gs>
                    <a:gs pos="100000">
                      <a:srgbClr val="FFFFFF"/>
                    </a:gs>
                  </a:gsLst>
                  <a:lin ang="5400000" scaled="0"/>
                </a:gradFill>
              </a:rPr>
              <a:t>48GB)</a:t>
            </a:r>
          </a:p>
          <a:p>
            <a:pPr>
              <a:lnSpc>
                <a:spcPts val="1600"/>
              </a:lnSpc>
              <a:spcAft>
                <a:spcPts val="600"/>
              </a:spcAft>
            </a:pPr>
            <a:r>
              <a:rPr lang="en-US" dirty="0">
                <a:solidFill>
                  <a:srgbClr val="00B0F0"/>
                </a:solidFill>
              </a:rPr>
              <a:t>Storage</a:t>
            </a:r>
          </a:p>
          <a:p>
            <a:pPr lvl="1">
              <a:lnSpc>
                <a:spcPts val="1600"/>
              </a:lnSpc>
              <a:spcAft>
                <a:spcPts val="600"/>
              </a:spcAft>
            </a:pPr>
            <a:r>
              <a:rPr lang="en-US" sz="1600" dirty="0" smtClean="0">
                <a:gradFill>
                  <a:gsLst>
                    <a:gs pos="1250">
                      <a:srgbClr val="FFFFFF"/>
                    </a:gs>
                    <a:gs pos="100000">
                      <a:srgbClr val="FFFFFF"/>
                    </a:gs>
                  </a:gsLst>
                  <a:lin ang="5400000" scaled="0"/>
                </a:gradFill>
              </a:rPr>
              <a:t>Violin Intelligent Memory Modules (VIMMs)</a:t>
            </a:r>
          </a:p>
          <a:p>
            <a:pPr>
              <a:lnSpc>
                <a:spcPts val="1600"/>
              </a:lnSpc>
              <a:spcAft>
                <a:spcPts val="600"/>
              </a:spcAft>
            </a:pPr>
            <a:r>
              <a:rPr lang="en-US" dirty="0" smtClean="0">
                <a:solidFill>
                  <a:srgbClr val="00B0F0"/>
                </a:solidFill>
              </a:rPr>
              <a:t>RDMA NIC options</a:t>
            </a:r>
          </a:p>
          <a:p>
            <a:pPr lvl="1">
              <a:lnSpc>
                <a:spcPts val="1600"/>
              </a:lnSpc>
              <a:spcAft>
                <a:spcPts val="600"/>
              </a:spcAft>
            </a:pPr>
            <a:r>
              <a:rPr lang="en-US" sz="1400" dirty="0" smtClean="0">
                <a:gradFill>
                  <a:gsLst>
                    <a:gs pos="1250">
                      <a:srgbClr val="FFFFFF"/>
                    </a:gs>
                    <a:gs pos="100000">
                      <a:srgbClr val="FFFFFF"/>
                    </a:gs>
                  </a:gsLst>
                  <a:lin ang="5400000" scaled="0"/>
                </a:gradFill>
              </a:rPr>
              <a:t>Chelsio T-520CR  Dual-Port 10 Gigabit Ethernet adapters</a:t>
            </a:r>
          </a:p>
          <a:p>
            <a:pPr lvl="1">
              <a:lnSpc>
                <a:spcPts val="1600"/>
              </a:lnSpc>
              <a:spcAft>
                <a:spcPts val="600"/>
              </a:spcAft>
            </a:pPr>
            <a:r>
              <a:rPr lang="en-US" sz="1400" dirty="0" smtClean="0">
                <a:gradFill>
                  <a:gsLst>
                    <a:gs pos="1250">
                      <a:srgbClr val="FFFFFF"/>
                    </a:gs>
                    <a:gs pos="100000">
                      <a:srgbClr val="FFFFFF"/>
                    </a:gs>
                  </a:gsLst>
                  <a:lin ang="5400000" scaled="0"/>
                </a:gradFill>
              </a:rPr>
              <a:t>Mellanox </a:t>
            </a:r>
            <a:r>
              <a:rPr lang="en-US" sz="1400" dirty="0">
                <a:gradFill>
                  <a:gsLst>
                    <a:gs pos="1250">
                      <a:srgbClr val="FFFFFF"/>
                    </a:gs>
                    <a:gs pos="100000">
                      <a:srgbClr val="FFFFFF"/>
                    </a:gs>
                  </a:gsLst>
                  <a:lin ang="5400000" scaled="0"/>
                </a:gradFill>
              </a:rPr>
              <a:t>ConnectX-3 Dual-Port VPI adapters (MCX354A-FCBT), </a:t>
            </a:r>
            <a:r>
              <a:rPr lang="en-US" sz="1400" dirty="0" smtClean="0">
                <a:gradFill>
                  <a:gsLst>
                    <a:gs pos="1250">
                      <a:srgbClr val="FFFFFF"/>
                    </a:gs>
                    <a:gs pos="100000">
                      <a:srgbClr val="FFFFFF"/>
                    </a:gs>
                  </a:gsLst>
                  <a:lin ang="5400000" scaled="0"/>
                </a:gradFill>
              </a:rPr>
              <a:t>56Gb/s </a:t>
            </a:r>
            <a:r>
              <a:rPr lang="en-US" sz="1400" dirty="0">
                <a:gradFill>
                  <a:gsLst>
                    <a:gs pos="1250">
                      <a:srgbClr val="FFFFFF"/>
                    </a:gs>
                    <a:gs pos="100000">
                      <a:srgbClr val="FFFFFF"/>
                    </a:gs>
                  </a:gsLst>
                  <a:lin ang="5400000" scaled="0"/>
                </a:gradFill>
              </a:rPr>
              <a:t>Infiniband or 40/56 Gigabit Ethernet per </a:t>
            </a:r>
            <a:r>
              <a:rPr lang="en-US" sz="1400" dirty="0" smtClean="0">
                <a:gradFill>
                  <a:gsLst>
                    <a:gs pos="1250">
                      <a:srgbClr val="FFFFFF"/>
                    </a:gs>
                    <a:gs pos="100000">
                      <a:srgbClr val="FFFFFF"/>
                    </a:gs>
                  </a:gsLst>
                  <a:lin ang="5400000" scaled="0"/>
                </a:gradFill>
              </a:rPr>
              <a:t>port</a:t>
            </a:r>
            <a:endParaRPr lang="en-US" sz="1400" dirty="0">
              <a:gradFill>
                <a:gsLst>
                  <a:gs pos="1250">
                    <a:srgbClr val="FFFFFF"/>
                  </a:gs>
                  <a:gs pos="100000">
                    <a:srgbClr val="FFFFFF"/>
                  </a:gs>
                </a:gsLst>
                <a:lin ang="5400000" scaled="0"/>
              </a:gradFill>
            </a:endParaRPr>
          </a:p>
        </p:txBody>
      </p:sp>
      <p:sp>
        <p:nvSpPr>
          <p:cNvPr id="13" name="Rectangle 12"/>
          <p:cNvSpPr/>
          <p:nvPr/>
        </p:nvSpPr>
        <p:spPr>
          <a:xfrm>
            <a:off x="9875837" y="1265082"/>
            <a:ext cx="2454879" cy="707886"/>
          </a:xfrm>
          <a:prstGeom prst="rect">
            <a:avLst/>
          </a:prstGeom>
        </p:spPr>
        <p:txBody>
          <a:bodyPr wrap="square">
            <a:spAutoFit/>
          </a:bodyPr>
          <a:lstStyle/>
          <a:p>
            <a:pPr marL="0" lvl="2"/>
            <a:r>
              <a:rPr lang="en-US" sz="2000" dirty="0">
                <a:solidFill>
                  <a:srgbClr val="00B0F0"/>
                </a:solidFill>
              </a:rPr>
              <a:t>At TechEd TechExpo</a:t>
            </a:r>
          </a:p>
          <a:p>
            <a:pPr marL="0" lvl="2"/>
            <a:r>
              <a:rPr lang="en-US" sz="2000" dirty="0">
                <a:solidFill>
                  <a:srgbClr val="00B0F0"/>
                </a:solidFill>
              </a:rPr>
              <a:t> Booth </a:t>
            </a:r>
            <a:r>
              <a:rPr lang="en-US" sz="2000" b="1" dirty="0" smtClean="0">
                <a:solidFill>
                  <a:srgbClr val="00BCF2"/>
                </a:solidFill>
              </a:rPr>
              <a:t>66</a:t>
            </a:r>
            <a:endParaRPr lang="en-US" sz="2000" b="1" dirty="0">
              <a:solidFill>
                <a:srgbClr val="00BCF2"/>
              </a:solidFill>
            </a:endParaRPr>
          </a:p>
        </p:txBody>
      </p:sp>
      <p:sp>
        <p:nvSpPr>
          <p:cNvPr id="14" name="Rectangle 13"/>
          <p:cNvSpPr/>
          <p:nvPr/>
        </p:nvSpPr>
        <p:spPr>
          <a:xfrm>
            <a:off x="6553147" y="5151546"/>
            <a:ext cx="5239298" cy="1569660"/>
          </a:xfrm>
          <a:prstGeom prst="rect">
            <a:avLst/>
          </a:prstGeom>
          <a:ln w="12700">
            <a:solidFill>
              <a:schemeClr val="tx1"/>
            </a:solidFill>
          </a:ln>
        </p:spPr>
        <p:txBody>
          <a:bodyPr wrap="square">
            <a:spAutoFit/>
          </a:bodyPr>
          <a:lstStyle/>
          <a:p>
            <a:pPr marL="0" lvl="2"/>
            <a:r>
              <a:rPr lang="en-US" sz="2400" dirty="0" smtClean="0">
                <a:solidFill>
                  <a:srgbClr val="00B0F0"/>
                </a:solidFill>
              </a:rPr>
              <a:t>Download new Microsoft whitepaper: </a:t>
            </a:r>
          </a:p>
          <a:p>
            <a:pPr marL="0" lvl="2"/>
            <a:r>
              <a:rPr lang="en-US" sz="2000" dirty="0" smtClean="0">
                <a:solidFill>
                  <a:srgbClr val="FFFFFF"/>
                </a:solidFill>
              </a:rPr>
              <a:t>Building </a:t>
            </a:r>
            <a:r>
              <a:rPr lang="en-US" sz="2000" dirty="0">
                <a:solidFill>
                  <a:srgbClr val="FFFFFF"/>
                </a:solidFill>
              </a:rPr>
              <a:t>High Performance Storage for Hyper-V Cluster on Scale-Out File Servers using Violin Windows Flash Arrays</a:t>
            </a:r>
            <a:r>
              <a:rPr lang="en-US" sz="2000" dirty="0" smtClean="0">
                <a:solidFill>
                  <a:srgbClr val="00B0F0"/>
                </a:solidFill>
              </a:rPr>
              <a:t> </a:t>
            </a:r>
          </a:p>
          <a:p>
            <a:pPr marL="0" lvl="2"/>
            <a:r>
              <a:rPr lang="en-US" sz="1200" dirty="0">
                <a:solidFill>
                  <a:srgbClr val="FF0000"/>
                </a:solidFill>
                <a:hlinkClick r:id="rId5"/>
              </a:rPr>
              <a:t>http://</a:t>
            </a:r>
            <a:r>
              <a:rPr lang="en-US" sz="1200" dirty="0" smtClean="0">
                <a:solidFill>
                  <a:srgbClr val="FF0000"/>
                </a:solidFill>
                <a:hlinkClick r:id="rId5"/>
              </a:rPr>
              <a:t>www.microsoft.com/en-us/download/details.aspx?id=44300</a:t>
            </a:r>
            <a:r>
              <a:rPr lang="en-US" sz="1200" dirty="0" smtClean="0">
                <a:solidFill>
                  <a:srgbClr val="FF0000"/>
                </a:solidFill>
              </a:rPr>
              <a:t> </a:t>
            </a:r>
            <a:endParaRPr lang="en-US" sz="1200" dirty="0">
              <a:solidFill>
                <a:srgbClr val="FF0000"/>
              </a:solidFill>
            </a:endParaRPr>
          </a:p>
        </p:txBody>
      </p:sp>
    </p:spTree>
    <p:extLst>
      <p:ext uri="{BB962C8B-B14F-4D97-AF65-F5344CB8AC3E}">
        <p14:creationId xmlns:p14="http://schemas.microsoft.com/office/powerpoint/2010/main" val="2313662286"/>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SuperMicro</a:t>
            </a:r>
            <a:br>
              <a:rPr lang="en-US" dirty="0" smtClean="0"/>
            </a:br>
            <a:r>
              <a:rPr lang="en-US" sz="3200" dirty="0">
                <a:gradFill>
                  <a:gsLst>
                    <a:gs pos="1250">
                      <a:srgbClr val="FFFFFF"/>
                    </a:gs>
                    <a:gs pos="100000">
                      <a:srgbClr val="FFFFFF"/>
                    </a:gs>
                  </a:gsLst>
                  <a:lin ang="5400000" scaled="0"/>
                </a:gradFill>
              </a:rPr>
              <a:t>Shipping two new </a:t>
            </a:r>
            <a:r>
              <a:rPr lang="en-US" sz="3200" dirty="0" smtClean="0">
                <a:gradFill>
                  <a:gsLst>
                    <a:gs pos="1250">
                      <a:srgbClr val="FFFFFF"/>
                    </a:gs>
                    <a:gs pos="100000">
                      <a:srgbClr val="FFFFFF"/>
                    </a:gs>
                  </a:gsLst>
                  <a:lin ang="5400000" scaled="0"/>
                </a:gradFill>
              </a:rPr>
              <a:t>Windows Storage Server 2012 R2 CiB </a:t>
            </a:r>
            <a:r>
              <a:rPr lang="en-US" sz="3200" dirty="0">
                <a:gradFill>
                  <a:gsLst>
                    <a:gs pos="1250">
                      <a:srgbClr val="FFFFFF"/>
                    </a:gs>
                    <a:gs pos="100000">
                      <a:srgbClr val="FFFFFF"/>
                    </a:gs>
                  </a:gsLst>
                  <a:lin ang="5400000" scaled="0"/>
                </a:gradFill>
              </a:rPr>
              <a:t>storage solutions</a:t>
            </a:r>
          </a:p>
        </p:txBody>
      </p:sp>
      <p:grpSp>
        <p:nvGrpSpPr>
          <p:cNvPr id="10" name="Group 9"/>
          <p:cNvGrpSpPr/>
          <p:nvPr/>
        </p:nvGrpSpPr>
        <p:grpSpPr>
          <a:xfrm>
            <a:off x="519109" y="3497262"/>
            <a:ext cx="5186365" cy="2667000"/>
            <a:chOff x="519109" y="3116262"/>
            <a:chExt cx="5186365" cy="2667000"/>
          </a:xfrm>
        </p:grpSpPr>
        <p:sp>
          <p:nvSpPr>
            <p:cNvPr id="9" name="Rectangle 8"/>
            <p:cNvSpPr/>
            <p:nvPr/>
          </p:nvSpPr>
          <p:spPr bwMode="auto">
            <a:xfrm>
              <a:off x="519109" y="3116262"/>
              <a:ext cx="5186365" cy="2667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00074" y="3218391"/>
              <a:ext cx="5105400" cy="1187714"/>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66207" y="4683124"/>
              <a:ext cx="5105400" cy="1045011"/>
            </a:xfrm>
            <a:prstGeom prst="rect">
              <a:avLst/>
            </a:prstGeom>
          </p:spPr>
        </p:pic>
      </p:grpSp>
      <p:grpSp>
        <p:nvGrpSpPr>
          <p:cNvPr id="12" name="Group 11"/>
          <p:cNvGrpSpPr/>
          <p:nvPr/>
        </p:nvGrpSpPr>
        <p:grpSpPr>
          <a:xfrm>
            <a:off x="6261249" y="3488855"/>
            <a:ext cx="5564966" cy="2675407"/>
            <a:chOff x="6355670" y="3260256"/>
            <a:chExt cx="5564966" cy="2675407"/>
          </a:xfrm>
        </p:grpSpPr>
        <p:sp>
          <p:nvSpPr>
            <p:cNvPr id="11" name="Rectangle 10"/>
            <p:cNvSpPr/>
            <p:nvPr/>
          </p:nvSpPr>
          <p:spPr bwMode="auto">
            <a:xfrm>
              <a:off x="6355670" y="3260257"/>
              <a:ext cx="5564966" cy="2675406"/>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55670" y="3260256"/>
              <a:ext cx="5564966" cy="1052126"/>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376307" y="4612607"/>
              <a:ext cx="5449908" cy="1115528"/>
            </a:xfrm>
            <a:prstGeom prst="rect">
              <a:avLst/>
            </a:prstGeom>
          </p:spPr>
        </p:pic>
      </p:grpSp>
      <p:sp>
        <p:nvSpPr>
          <p:cNvPr id="7" name="Rectangle 6"/>
          <p:cNvSpPr/>
          <p:nvPr/>
        </p:nvSpPr>
        <p:spPr>
          <a:xfrm>
            <a:off x="519110" y="1809882"/>
            <a:ext cx="5105400" cy="1292662"/>
          </a:xfrm>
          <a:prstGeom prst="rect">
            <a:avLst/>
          </a:prstGeom>
        </p:spPr>
        <p:txBody>
          <a:bodyPr wrap="square">
            <a:spAutoFit/>
          </a:bodyPr>
          <a:lstStyle/>
          <a:p>
            <a:r>
              <a:rPr lang="en-US" sz="2400" b="1" dirty="0" smtClean="0">
                <a:solidFill>
                  <a:srgbClr val="00B0F0"/>
                </a:solidFill>
                <a:latin typeface="Segoe UI Light"/>
              </a:rPr>
              <a:t>Capacity: SSG-6037B-CIB032</a:t>
            </a:r>
            <a:endParaRPr lang="en-US" sz="2400" b="1" dirty="0">
              <a:solidFill>
                <a:srgbClr val="00B0F0"/>
              </a:solidFill>
              <a:latin typeface="Segoe UI Light"/>
            </a:endParaRPr>
          </a:p>
          <a:p>
            <a:r>
              <a:rPr lang="en-US" dirty="0" smtClean="0">
                <a:solidFill>
                  <a:srgbClr val="FFFFFF"/>
                </a:solidFill>
              </a:rPr>
              <a:t>3U</a:t>
            </a:r>
            <a:r>
              <a:rPr lang="en-US" dirty="0">
                <a:solidFill>
                  <a:srgbClr val="FFFFFF"/>
                </a:solidFill>
              </a:rPr>
              <a:t>, </a:t>
            </a:r>
            <a:r>
              <a:rPr lang="en-US" dirty="0" smtClean="0">
                <a:solidFill>
                  <a:srgbClr val="FFFFFF"/>
                </a:solidFill>
              </a:rPr>
              <a:t>16-bay, supports </a:t>
            </a:r>
            <a:r>
              <a:rPr lang="en-US" dirty="0">
                <a:solidFill>
                  <a:srgbClr val="FFFFFF"/>
                </a:solidFill>
              </a:rPr>
              <a:t>16x 3.5" hot-swap drives (SAS1/SAS2) </a:t>
            </a:r>
            <a:r>
              <a:rPr lang="en-US" dirty="0" smtClean="0">
                <a:solidFill>
                  <a:srgbClr val="FFFFFF"/>
                </a:solidFill>
              </a:rPr>
              <a:t>Raw </a:t>
            </a:r>
            <a:r>
              <a:rPr lang="en-US" dirty="0">
                <a:solidFill>
                  <a:srgbClr val="FFFFFF"/>
                </a:solidFill>
              </a:rPr>
              <a:t>capacity of 64 terabytes (TB) when fully populated with 4TB 3.5” SAS drives</a:t>
            </a:r>
          </a:p>
        </p:txBody>
      </p:sp>
      <p:sp>
        <p:nvSpPr>
          <p:cNvPr id="8" name="Rectangle 7"/>
          <p:cNvSpPr/>
          <p:nvPr/>
        </p:nvSpPr>
        <p:spPr>
          <a:xfrm>
            <a:off x="6170378" y="1815248"/>
            <a:ext cx="5561416" cy="1015663"/>
          </a:xfrm>
          <a:prstGeom prst="rect">
            <a:avLst/>
          </a:prstGeom>
        </p:spPr>
        <p:txBody>
          <a:bodyPr wrap="square">
            <a:spAutoFit/>
          </a:bodyPr>
          <a:lstStyle/>
          <a:p>
            <a:r>
              <a:rPr lang="en-US" sz="2400" b="1" dirty="0" smtClean="0">
                <a:solidFill>
                  <a:srgbClr val="00B0F0"/>
                </a:solidFill>
                <a:latin typeface="Segoe UI Light"/>
              </a:rPr>
              <a:t>Performance: SSG-2027B-CIB020H</a:t>
            </a:r>
          </a:p>
          <a:p>
            <a:r>
              <a:rPr lang="en-US" dirty="0" smtClean="0">
                <a:solidFill>
                  <a:srgbClr val="FFFFFF"/>
                </a:solidFill>
              </a:rPr>
              <a:t>2U</a:t>
            </a:r>
            <a:r>
              <a:rPr lang="en-US" dirty="0">
                <a:solidFill>
                  <a:srgbClr val="FFFFFF"/>
                </a:solidFill>
              </a:rPr>
              <a:t>, </a:t>
            </a:r>
            <a:r>
              <a:rPr lang="en-US" dirty="0" smtClean="0">
                <a:solidFill>
                  <a:srgbClr val="FFFFFF"/>
                </a:solidFill>
              </a:rPr>
              <a:t>24-bay, ships </a:t>
            </a:r>
            <a:r>
              <a:rPr lang="en-US" dirty="0">
                <a:solidFill>
                  <a:srgbClr val="FFFFFF"/>
                </a:solidFill>
              </a:rPr>
              <a:t>with 20x 1TB 2.5” hot-swap nearline SAS drives and 4x 200GB SAS SSDs. </a:t>
            </a:r>
          </a:p>
        </p:txBody>
      </p:sp>
    </p:spTree>
    <p:extLst>
      <p:ext uri="{BB962C8B-B14F-4D97-AF65-F5344CB8AC3E}">
        <p14:creationId xmlns:p14="http://schemas.microsoft.com/office/powerpoint/2010/main" val="3827093306"/>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340" y="2125661"/>
            <a:ext cx="6021387" cy="2103119"/>
          </a:xfrm>
        </p:spPr>
        <p:txBody>
          <a:bodyPr/>
          <a:lstStyle/>
          <a:p>
            <a:r>
              <a:rPr lang="en-US" sz="3600" dirty="0"/>
              <a:t>Cluster-in-a-Box Meets Datacenter </a:t>
            </a:r>
            <a:r>
              <a:rPr lang="en-US" sz="3600" dirty="0" smtClean="0"/>
              <a:t>Convergence: Redefining </a:t>
            </a:r>
            <a:r>
              <a:rPr lang="en-US" sz="3600" dirty="0"/>
              <a:t>Successful Private Cloud Deployments</a:t>
            </a:r>
          </a:p>
        </p:txBody>
      </p:sp>
      <p:sp>
        <p:nvSpPr>
          <p:cNvPr id="3" name="Text Placeholder 2"/>
          <p:cNvSpPr>
            <a:spLocks noGrp="1"/>
          </p:cNvSpPr>
          <p:nvPr>
            <p:ph type="body" sz="quarter" idx="14"/>
          </p:nvPr>
        </p:nvSpPr>
        <p:spPr>
          <a:xfrm>
            <a:off x="274638" y="4545044"/>
            <a:ext cx="5791199" cy="1981202"/>
          </a:xfrm>
        </p:spPr>
        <p:txBody>
          <a:bodyPr/>
          <a:lstStyle/>
          <a:p>
            <a:r>
              <a:rPr lang="en-US" dirty="0" smtClean="0"/>
              <a:t>John Loveall</a:t>
            </a:r>
          </a:p>
          <a:p>
            <a:r>
              <a:rPr lang="en-US" sz="2400" dirty="0" smtClean="0"/>
              <a:t>Principal Program Manager</a:t>
            </a:r>
          </a:p>
          <a:p>
            <a:r>
              <a:rPr lang="en-US" sz="2400" dirty="0" smtClean="0"/>
              <a:t>Microsoft</a:t>
            </a:r>
            <a:endParaRPr lang="en-US" sz="2400" dirty="0"/>
          </a:p>
        </p:txBody>
      </p:sp>
      <p:sp>
        <p:nvSpPr>
          <p:cNvPr id="4" name="Text Placeholder 2"/>
          <p:cNvSpPr txBox="1">
            <a:spLocks/>
          </p:cNvSpPr>
          <p:nvPr/>
        </p:nvSpPr>
        <p:spPr bwMode="ltGray">
          <a:xfrm>
            <a:off x="4465637" y="5160182"/>
            <a:ext cx="6400800" cy="1554478"/>
          </a:xfrm>
          <a:prstGeom prst="rect">
            <a:avLst/>
          </a:prstGeom>
        </p:spPr>
        <p:txBody>
          <a:bodyPr vert="horz" wrap="square" lIns="146304" tIns="109728" rIns="146304" bIns="109728" rtlCol="0">
            <a:noAutofit/>
          </a:bodyPr>
          <a:lstStyle>
            <a:lvl1pPr marL="0" marR="0" indent="0" algn="l" defTabSz="932742" rtl="0" eaLnBrk="1" fontAlgn="auto" latinLnBrk="0" hangingPunct="1">
              <a:lnSpc>
                <a:spcPct val="90000"/>
              </a:lnSpc>
              <a:spcBef>
                <a:spcPts val="0"/>
              </a:spcBef>
              <a:spcAft>
                <a:spcPts val="0"/>
              </a:spcAft>
              <a:buClr>
                <a:schemeClr val="tx1"/>
              </a:buClr>
              <a:buSzPct val="100000"/>
              <a:buFontTx/>
              <a:buNone/>
              <a:tabLst/>
              <a:defRPr sz="3200" kern="1200" spc="0" baseline="0">
                <a:gradFill>
                  <a:gsLst>
                    <a:gs pos="1250">
                      <a:srgbClr val="FFFFFF"/>
                    </a:gs>
                    <a:gs pos="99000">
                      <a:srgbClr val="FFFFFF"/>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FFFFFF"/>
              </a:buClr>
            </a:pPr>
            <a:r>
              <a:rPr lang="en-US" sz="2800" dirty="0"/>
              <a:t>CDP-B321</a:t>
            </a:r>
          </a:p>
        </p:txBody>
      </p:sp>
    </p:spTree>
    <p:extLst>
      <p:ext uri="{BB962C8B-B14F-4D97-AF65-F5344CB8AC3E}">
        <p14:creationId xmlns:p14="http://schemas.microsoft.com/office/powerpoint/2010/main" val="2745136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Quanta</a:t>
            </a:r>
            <a:br>
              <a:rPr lang="en-US" dirty="0" smtClean="0"/>
            </a:br>
            <a:r>
              <a:rPr lang="en-US" sz="4000" dirty="0" smtClean="0"/>
              <a:t>Shipping upgraded Windows Storage Server 2012 R2 CiB</a:t>
            </a:r>
            <a:endParaRPr lang="en-US" sz="4000"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589837" y="1760584"/>
            <a:ext cx="4232167" cy="2487827"/>
          </a:xfrm>
          <a:prstGeom prst="rect">
            <a:avLst/>
          </a:prstGeom>
        </p:spPr>
      </p:pic>
      <p:sp>
        <p:nvSpPr>
          <p:cNvPr id="5" name="Rectangle 4"/>
          <p:cNvSpPr/>
          <p:nvPr/>
        </p:nvSpPr>
        <p:spPr>
          <a:xfrm>
            <a:off x="534983" y="1760584"/>
            <a:ext cx="6156328" cy="2677656"/>
          </a:xfrm>
          <a:prstGeom prst="rect">
            <a:avLst/>
          </a:prstGeom>
        </p:spPr>
        <p:txBody>
          <a:bodyPr wrap="square">
            <a:spAutoFit/>
          </a:bodyPr>
          <a:lstStyle/>
          <a:p>
            <a:r>
              <a:rPr lang="en-US" sz="2400" b="1" dirty="0" smtClean="0">
                <a:solidFill>
                  <a:srgbClr val="00B0F0"/>
                </a:solidFill>
                <a:latin typeface="Segoe UI Light"/>
              </a:rPr>
              <a:t>CB220</a:t>
            </a:r>
            <a:endParaRPr lang="en-US" sz="2400" b="1" dirty="0">
              <a:solidFill>
                <a:srgbClr val="00B0F0"/>
              </a:solidFill>
              <a:latin typeface="Segoe UI Light"/>
            </a:endParaRPr>
          </a:p>
          <a:p>
            <a:r>
              <a:rPr lang="en-US" dirty="0">
                <a:solidFill>
                  <a:srgbClr val="FFFFFF"/>
                </a:solidFill>
              </a:rPr>
              <a:t>Windows Storage Server 2012 R2 Standard Edition </a:t>
            </a:r>
          </a:p>
          <a:p>
            <a:r>
              <a:rPr lang="en-US" dirty="0" smtClean="0">
                <a:solidFill>
                  <a:srgbClr val="FFFFFF"/>
                </a:solidFill>
              </a:rPr>
              <a:t>2U Chassis, 2 nodes</a:t>
            </a:r>
            <a:endParaRPr lang="en-US" dirty="0">
              <a:solidFill>
                <a:srgbClr val="FFFFFF"/>
              </a:solidFill>
            </a:endParaRPr>
          </a:p>
          <a:p>
            <a:r>
              <a:rPr lang="en-US" dirty="0" smtClean="0">
                <a:solidFill>
                  <a:srgbClr val="FFFFFF"/>
                </a:solidFill>
              </a:rPr>
              <a:t>(</a:t>
            </a:r>
            <a:r>
              <a:rPr lang="en-US" dirty="0">
                <a:solidFill>
                  <a:srgbClr val="FFFFFF"/>
                </a:solidFill>
              </a:rPr>
              <a:t>2) Intel® Xeon® E5-2609 per </a:t>
            </a:r>
            <a:r>
              <a:rPr lang="en-US" dirty="0" smtClean="0">
                <a:solidFill>
                  <a:srgbClr val="FFFFFF"/>
                </a:solidFill>
              </a:rPr>
              <a:t>node</a:t>
            </a:r>
          </a:p>
          <a:p>
            <a:r>
              <a:rPr lang="en-US" dirty="0">
                <a:solidFill>
                  <a:srgbClr val="FFFFFF"/>
                </a:solidFill>
              </a:rPr>
              <a:t>(12) 2.5" or 3.5" SASII hot-plug HDDs per system</a:t>
            </a:r>
          </a:p>
          <a:p>
            <a:r>
              <a:rPr lang="en-US" dirty="0">
                <a:solidFill>
                  <a:srgbClr val="FFFFFF"/>
                </a:solidFill>
              </a:rPr>
              <a:t>(2) 2.5" internal SATA for OS installation per node </a:t>
            </a:r>
          </a:p>
          <a:p>
            <a:r>
              <a:rPr lang="en-US" dirty="0" smtClean="0">
                <a:solidFill>
                  <a:srgbClr val="FFFFFF"/>
                </a:solidFill>
              </a:rPr>
              <a:t>Up </a:t>
            </a:r>
            <a:r>
              <a:rPr lang="en-US" dirty="0">
                <a:solidFill>
                  <a:srgbClr val="FFFFFF"/>
                </a:solidFill>
              </a:rPr>
              <a:t>to 48 </a:t>
            </a:r>
            <a:r>
              <a:rPr lang="en-US" dirty="0" smtClean="0">
                <a:solidFill>
                  <a:srgbClr val="FFFFFF"/>
                </a:solidFill>
              </a:rPr>
              <a:t>TB (raw) internal capacity</a:t>
            </a:r>
          </a:p>
          <a:p>
            <a:r>
              <a:rPr lang="en-US" dirty="0" smtClean="0">
                <a:solidFill>
                  <a:srgbClr val="FFFFFF"/>
                </a:solidFill>
              </a:rPr>
              <a:t>(</a:t>
            </a:r>
            <a:r>
              <a:rPr lang="en-US" dirty="0">
                <a:solidFill>
                  <a:srgbClr val="FFFFFF"/>
                </a:solidFill>
              </a:rPr>
              <a:t>1) PCIe G3 x8 riser card </a:t>
            </a:r>
            <a:r>
              <a:rPr lang="en-US" dirty="0" smtClean="0">
                <a:solidFill>
                  <a:srgbClr val="FFFFFF"/>
                </a:solidFill>
              </a:rPr>
              <a:t>for (</a:t>
            </a:r>
            <a:r>
              <a:rPr lang="en-US" dirty="0">
                <a:solidFill>
                  <a:srgbClr val="FFFFFF"/>
                </a:solidFill>
              </a:rPr>
              <a:t>1) PCIe slot and (1) Mezz slot </a:t>
            </a:r>
          </a:p>
          <a:p>
            <a:r>
              <a:rPr lang="en-US" dirty="0" smtClean="0">
                <a:solidFill>
                  <a:srgbClr val="FFFFFF"/>
                </a:solidFill>
              </a:rPr>
              <a:t> </a:t>
            </a:r>
          </a:p>
        </p:txBody>
      </p:sp>
      <p:sp>
        <p:nvSpPr>
          <p:cNvPr id="7" name="Rectangle 6"/>
          <p:cNvSpPr/>
          <p:nvPr/>
        </p:nvSpPr>
        <p:spPr>
          <a:xfrm>
            <a:off x="548213" y="4335991"/>
            <a:ext cx="5365224" cy="1846659"/>
          </a:xfrm>
          <a:prstGeom prst="rect">
            <a:avLst/>
          </a:prstGeom>
        </p:spPr>
        <p:txBody>
          <a:bodyPr wrap="square">
            <a:spAutoFit/>
          </a:bodyPr>
          <a:lstStyle/>
          <a:p>
            <a:r>
              <a:rPr lang="en-US" sz="2400" b="1" dirty="0" smtClean="0">
                <a:solidFill>
                  <a:srgbClr val="00B0F0"/>
                </a:solidFill>
                <a:latin typeface="Segoe UI Light"/>
              </a:rPr>
              <a:t>Value SKU</a:t>
            </a:r>
            <a:endParaRPr lang="en-US" sz="2400" b="1" dirty="0">
              <a:solidFill>
                <a:srgbClr val="00B0F0"/>
              </a:solidFill>
              <a:latin typeface="Segoe UI Light"/>
            </a:endParaRPr>
          </a:p>
          <a:p>
            <a:r>
              <a:rPr lang="en-US" dirty="0">
                <a:solidFill>
                  <a:srgbClr val="FFFFFF"/>
                </a:solidFill>
              </a:rPr>
              <a:t>32 GB 1333MHz DDR3 RDIMM per node </a:t>
            </a:r>
            <a:endParaRPr lang="en-US" dirty="0" smtClean="0">
              <a:solidFill>
                <a:srgbClr val="FFFFFF"/>
              </a:solidFill>
            </a:endParaRPr>
          </a:p>
          <a:p>
            <a:r>
              <a:rPr lang="en-US" dirty="0" smtClean="0">
                <a:solidFill>
                  <a:srgbClr val="FFFFFF"/>
                </a:solidFill>
              </a:rPr>
              <a:t>Storage controller</a:t>
            </a:r>
          </a:p>
          <a:p>
            <a:pPr lvl="1"/>
            <a:r>
              <a:rPr lang="en-US" dirty="0" smtClean="0">
                <a:solidFill>
                  <a:srgbClr val="FFFFFF"/>
                </a:solidFill>
              </a:rPr>
              <a:t>LSI </a:t>
            </a:r>
            <a:r>
              <a:rPr lang="en-US" dirty="0">
                <a:solidFill>
                  <a:srgbClr val="FFFFFF"/>
                </a:solidFill>
              </a:rPr>
              <a:t>SAS HBA </a:t>
            </a:r>
            <a:r>
              <a:rPr lang="en-US" dirty="0" smtClean="0">
                <a:solidFill>
                  <a:srgbClr val="FFFFFF"/>
                </a:solidFill>
              </a:rPr>
              <a:t>9211-8i</a:t>
            </a:r>
          </a:p>
          <a:p>
            <a:r>
              <a:rPr lang="sv-SE" dirty="0" smtClean="0">
                <a:solidFill>
                  <a:srgbClr val="FFFFFF"/>
                </a:solidFill>
              </a:rPr>
              <a:t>NICs:</a:t>
            </a:r>
          </a:p>
          <a:p>
            <a:pPr lvl="1"/>
            <a:r>
              <a:rPr lang="sv-SE" dirty="0" smtClean="0">
                <a:solidFill>
                  <a:srgbClr val="FFFFFF"/>
                </a:solidFill>
              </a:rPr>
              <a:t>(2</a:t>
            </a:r>
            <a:r>
              <a:rPr lang="sv-SE" dirty="0">
                <a:solidFill>
                  <a:srgbClr val="FFFFFF"/>
                </a:solidFill>
              </a:rPr>
              <a:t>) Intel® I350 GbE RJ45 ports per node</a:t>
            </a:r>
            <a:endParaRPr lang="en-US" dirty="0">
              <a:solidFill>
                <a:srgbClr val="FFFFFF"/>
              </a:solidFill>
            </a:endParaRPr>
          </a:p>
        </p:txBody>
      </p:sp>
      <p:sp>
        <p:nvSpPr>
          <p:cNvPr id="10" name="Rectangle 9"/>
          <p:cNvSpPr/>
          <p:nvPr/>
        </p:nvSpPr>
        <p:spPr>
          <a:xfrm>
            <a:off x="6065837" y="4335991"/>
            <a:ext cx="5486400" cy="2123658"/>
          </a:xfrm>
          <a:prstGeom prst="rect">
            <a:avLst/>
          </a:prstGeom>
        </p:spPr>
        <p:txBody>
          <a:bodyPr wrap="square">
            <a:spAutoFit/>
          </a:bodyPr>
          <a:lstStyle/>
          <a:p>
            <a:r>
              <a:rPr lang="en-US" sz="2400" b="1" dirty="0" smtClean="0">
                <a:solidFill>
                  <a:srgbClr val="00B0F0"/>
                </a:solidFill>
                <a:latin typeface="Segoe UI Light"/>
              </a:rPr>
              <a:t>Performance SKU</a:t>
            </a:r>
            <a:endParaRPr lang="en-US" sz="2400" b="1" dirty="0">
              <a:solidFill>
                <a:srgbClr val="00B0F0"/>
              </a:solidFill>
              <a:latin typeface="Segoe UI Light"/>
            </a:endParaRPr>
          </a:p>
          <a:p>
            <a:r>
              <a:rPr lang="en-US" dirty="0" smtClean="0">
                <a:solidFill>
                  <a:srgbClr val="FFFFFF"/>
                </a:solidFill>
              </a:rPr>
              <a:t>64 </a:t>
            </a:r>
            <a:r>
              <a:rPr lang="en-US" dirty="0">
                <a:solidFill>
                  <a:srgbClr val="FFFFFF"/>
                </a:solidFill>
              </a:rPr>
              <a:t>GB 1333MHz DDR3 RDIMM per node </a:t>
            </a:r>
          </a:p>
          <a:p>
            <a:r>
              <a:rPr lang="en-US" dirty="0" smtClean="0">
                <a:solidFill>
                  <a:srgbClr val="FFFFFF"/>
                </a:solidFill>
              </a:rPr>
              <a:t>Storage controller</a:t>
            </a:r>
          </a:p>
          <a:p>
            <a:pPr lvl="1"/>
            <a:r>
              <a:rPr lang="en-US" dirty="0" smtClean="0">
                <a:solidFill>
                  <a:srgbClr val="FFFFFF"/>
                </a:solidFill>
              </a:rPr>
              <a:t>LSI Syncro CS</a:t>
            </a:r>
          </a:p>
          <a:p>
            <a:r>
              <a:rPr lang="en-US" dirty="0" smtClean="0">
                <a:solidFill>
                  <a:srgbClr val="FFFFFF"/>
                </a:solidFill>
              </a:rPr>
              <a:t>NICs:</a:t>
            </a:r>
          </a:p>
          <a:p>
            <a:pPr lvl="1"/>
            <a:r>
              <a:rPr lang="en-US" dirty="0" smtClean="0">
                <a:solidFill>
                  <a:srgbClr val="FFFFFF"/>
                </a:solidFill>
              </a:rPr>
              <a:t>(2</a:t>
            </a:r>
            <a:r>
              <a:rPr lang="en-US" dirty="0">
                <a:solidFill>
                  <a:srgbClr val="FFFFFF"/>
                </a:solidFill>
              </a:rPr>
              <a:t>) Intel® I350 GbE RJ45 ports per node and (2) Intel® 10GbE SFP+ ports per node</a:t>
            </a:r>
          </a:p>
        </p:txBody>
      </p:sp>
    </p:spTree>
    <p:extLst>
      <p:ext uri="{BB962C8B-B14F-4D97-AF65-F5344CB8AC3E}">
        <p14:creationId xmlns:p14="http://schemas.microsoft.com/office/powerpoint/2010/main" val="365691047"/>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Lenovo</a:t>
            </a:r>
            <a:br>
              <a:rPr lang="en-US" dirty="0" smtClean="0"/>
            </a:br>
            <a:r>
              <a:rPr lang="en-US" sz="3600" dirty="0" smtClean="0"/>
              <a:t>Shipping CA storage and </a:t>
            </a:r>
            <a:r>
              <a:rPr lang="en-US" sz="3600" dirty="0"/>
              <a:t>a</a:t>
            </a:r>
            <a:r>
              <a:rPr lang="en-US" sz="3600" dirty="0" smtClean="0"/>
              <a:t>pplication server configurations based on Windows Server 2012 R2 and LSI Syncro CS clustered RAID</a:t>
            </a:r>
            <a:endParaRPr lang="en-US" sz="3600" dirty="0"/>
          </a:p>
        </p:txBody>
      </p:sp>
      <p:sp>
        <p:nvSpPr>
          <p:cNvPr id="4" name="TextBox 3"/>
          <p:cNvSpPr txBox="1"/>
          <p:nvPr/>
        </p:nvSpPr>
        <p:spPr>
          <a:xfrm>
            <a:off x="5684837" y="4071402"/>
            <a:ext cx="6339136" cy="2708434"/>
          </a:xfrm>
          <a:prstGeom prst="rect">
            <a:avLst/>
          </a:prstGeom>
          <a:noFill/>
        </p:spPr>
        <p:txBody>
          <a:bodyPr wrap="square" lIns="182880" tIns="146304" rIns="182880" bIns="146304" rtlCol="0">
            <a:spAutoFit/>
          </a:bodyPr>
          <a:lstStyle/>
          <a:p>
            <a:pPr>
              <a:lnSpc>
                <a:spcPct val="90000"/>
              </a:lnSpc>
              <a:spcBef>
                <a:spcPct val="20000"/>
              </a:spcBef>
              <a:buClr>
                <a:srgbClr val="FFFFFF"/>
              </a:buClr>
              <a:buSzPct val="100000"/>
            </a:pPr>
            <a:r>
              <a:rPr lang="en-US" sz="2800" dirty="0">
                <a:solidFill>
                  <a:srgbClr val="7FBA00"/>
                </a:solidFill>
                <a:latin typeface="Segoe UI Light"/>
              </a:rPr>
              <a:t>“Microsoft® Windows® Server 2012 </a:t>
            </a:r>
            <a:r>
              <a:rPr lang="en-US" sz="2800" dirty="0" smtClean="0">
                <a:solidFill>
                  <a:srgbClr val="7FBA00"/>
                </a:solidFill>
                <a:latin typeface="Segoe UI Light"/>
              </a:rPr>
              <a:t>R2 features </a:t>
            </a:r>
            <a:r>
              <a:rPr lang="en-US" sz="2800" dirty="0">
                <a:solidFill>
                  <a:srgbClr val="7FBA00"/>
                </a:solidFill>
                <a:latin typeface="Segoe UI Light"/>
              </a:rPr>
              <a:t>robust management tools </a:t>
            </a:r>
            <a:r>
              <a:rPr lang="en-US" sz="2800" dirty="0" smtClean="0">
                <a:solidFill>
                  <a:srgbClr val="7FBA00"/>
                </a:solidFill>
                <a:latin typeface="Segoe UI Light"/>
              </a:rPr>
              <a:t>and sophisticated </a:t>
            </a:r>
            <a:r>
              <a:rPr lang="en-US" sz="2800" dirty="0">
                <a:solidFill>
                  <a:srgbClr val="7FBA00"/>
                </a:solidFill>
                <a:latin typeface="Segoe UI Light"/>
              </a:rPr>
              <a:t>virtualization </a:t>
            </a:r>
            <a:r>
              <a:rPr lang="en-US" sz="2800" dirty="0" smtClean="0">
                <a:solidFill>
                  <a:srgbClr val="7FBA00"/>
                </a:solidFill>
                <a:latin typeface="Segoe UI Light"/>
              </a:rPr>
              <a:t>features … for </a:t>
            </a:r>
            <a:r>
              <a:rPr lang="en-US" sz="2800" dirty="0">
                <a:solidFill>
                  <a:srgbClr val="7FBA00"/>
                </a:solidFill>
                <a:latin typeface="Segoe UI Light"/>
              </a:rPr>
              <a:t>storage </a:t>
            </a:r>
            <a:r>
              <a:rPr lang="en-US" sz="2800" dirty="0" smtClean="0">
                <a:solidFill>
                  <a:srgbClr val="7FBA00"/>
                </a:solidFill>
                <a:latin typeface="Segoe UI Light"/>
              </a:rPr>
              <a:t>cluster deployments </a:t>
            </a:r>
            <a:r>
              <a:rPr lang="en-US" sz="2800" dirty="0">
                <a:solidFill>
                  <a:srgbClr val="7FBA00"/>
                </a:solidFill>
                <a:latin typeface="Segoe UI Light"/>
              </a:rPr>
              <a:t>or </a:t>
            </a:r>
            <a:r>
              <a:rPr lang="en-US" sz="2800" dirty="0" smtClean="0">
                <a:solidFill>
                  <a:srgbClr val="7FBA00"/>
                </a:solidFill>
                <a:latin typeface="Segoe UI Light"/>
              </a:rPr>
              <a:t>… for </a:t>
            </a:r>
            <a:r>
              <a:rPr lang="en-US" sz="2800" dirty="0">
                <a:solidFill>
                  <a:srgbClr val="7FBA00"/>
                </a:solidFill>
                <a:latin typeface="Segoe UI Light"/>
              </a:rPr>
              <a:t>application cluster failover</a:t>
            </a:r>
            <a:r>
              <a:rPr lang="en-US" sz="2800" dirty="0" smtClean="0">
                <a:solidFill>
                  <a:srgbClr val="7FBA00"/>
                </a:solidFill>
                <a:latin typeface="Segoe UI Light"/>
              </a:rPr>
              <a:t>.”</a:t>
            </a:r>
          </a:p>
          <a:p>
            <a:pPr algn="r">
              <a:lnSpc>
                <a:spcPct val="90000"/>
              </a:lnSpc>
              <a:spcBef>
                <a:spcPct val="20000"/>
              </a:spcBef>
              <a:buClr>
                <a:srgbClr val="FFFFFF"/>
              </a:buClr>
              <a:buSzPct val="100000"/>
            </a:pPr>
            <a:r>
              <a:rPr lang="en-US" sz="2800" dirty="0" smtClean="0">
                <a:solidFill>
                  <a:srgbClr val="FFFFFF"/>
                </a:solidFill>
                <a:latin typeface="Segoe UI Light"/>
              </a:rPr>
              <a:t>Lenovo</a:t>
            </a:r>
            <a:endParaRPr lang="en-US" sz="1600" dirty="0">
              <a:solidFill>
                <a:srgbClr val="FFFFFF"/>
              </a:solidFill>
            </a:endParaRPr>
          </a:p>
        </p:txBody>
      </p:sp>
      <p:grpSp>
        <p:nvGrpSpPr>
          <p:cNvPr id="11" name="Group 10"/>
          <p:cNvGrpSpPr/>
          <p:nvPr/>
        </p:nvGrpSpPr>
        <p:grpSpPr>
          <a:xfrm>
            <a:off x="324840" y="2725102"/>
            <a:ext cx="4457697" cy="4571340"/>
            <a:chOff x="236540" y="2023539"/>
            <a:chExt cx="5379718" cy="5806303"/>
          </a:xfrm>
        </p:grpSpPr>
        <p:pic>
          <p:nvPicPr>
            <p:cNvPr id="9" name="Picture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4639" y="2495842"/>
              <a:ext cx="5334000" cy="5334000"/>
            </a:xfrm>
            <a:prstGeom prst="rect">
              <a:avLst/>
            </a:prstGeom>
          </p:spPr>
        </p:pic>
        <p:pic>
          <p:nvPicPr>
            <p:cNvPr id="10" name="Picture 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82257" y="2023539"/>
              <a:ext cx="5334001" cy="5334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6540" y="4439488"/>
              <a:ext cx="5379718" cy="3286125"/>
            </a:xfrm>
            <a:prstGeom prst="rect">
              <a:avLst/>
            </a:prstGeom>
          </p:spPr>
        </p:pic>
      </p:grpSp>
      <p:sp>
        <p:nvSpPr>
          <p:cNvPr id="3" name="TextBox 2"/>
          <p:cNvSpPr txBox="1"/>
          <p:nvPr/>
        </p:nvSpPr>
        <p:spPr>
          <a:xfrm>
            <a:off x="274639" y="2364282"/>
            <a:ext cx="8229598" cy="1625060"/>
          </a:xfrm>
          <a:prstGeom prst="rect">
            <a:avLst/>
          </a:prstGeom>
          <a:noFill/>
        </p:spPr>
        <p:txBody>
          <a:bodyPr wrap="square" lIns="182880" tIns="146304" rIns="182880" bIns="146304" rtlCol="0">
            <a:spAutoFit/>
          </a:bodyPr>
          <a:lstStyle/>
          <a:p>
            <a:pPr>
              <a:lnSpc>
                <a:spcPct val="90000"/>
              </a:lnSpc>
              <a:spcBef>
                <a:spcPct val="20000"/>
              </a:spcBef>
              <a:buClr>
                <a:srgbClr val="FFFFFF"/>
              </a:buClr>
              <a:buSzPct val="100000"/>
            </a:pPr>
            <a:r>
              <a:rPr lang="en-US" sz="3200" dirty="0">
                <a:solidFill>
                  <a:srgbClr val="00B0F0"/>
                </a:solidFill>
                <a:latin typeface="Segoe UI Light"/>
              </a:rPr>
              <a:t>ThinkServer RD340 / RD640 </a:t>
            </a:r>
            <a:r>
              <a:rPr lang="en-US" sz="3200" dirty="0" smtClean="0">
                <a:solidFill>
                  <a:srgbClr val="00B0F0"/>
                </a:solidFill>
                <a:latin typeface="Segoe UI Light"/>
              </a:rPr>
              <a:t>+ SA120 </a:t>
            </a:r>
            <a:endParaRPr lang="en-US" sz="3200" dirty="0">
              <a:solidFill>
                <a:srgbClr val="00B0F0"/>
              </a:solidFill>
              <a:latin typeface="Segoe UI Light"/>
            </a:endParaRPr>
          </a:p>
          <a:p>
            <a:pPr>
              <a:lnSpc>
                <a:spcPct val="90000"/>
              </a:lnSpc>
              <a:spcBef>
                <a:spcPct val="20000"/>
              </a:spcBef>
              <a:buClr>
                <a:srgbClr val="FFFFFF"/>
              </a:buClr>
              <a:buSzPct val="100000"/>
            </a:pPr>
            <a:r>
              <a:rPr lang="pt-BR" dirty="0" smtClean="0">
                <a:gradFill>
                  <a:gsLst>
                    <a:gs pos="1250">
                      <a:srgbClr val="FFFFFF"/>
                    </a:gs>
                    <a:gs pos="100000">
                      <a:srgbClr val="FFFFFF"/>
                    </a:gs>
                  </a:gsLst>
                  <a:lin ang="5400000" scaled="0"/>
                </a:gradFill>
              </a:rPr>
              <a:t>1U or 2U servers </a:t>
            </a:r>
          </a:p>
          <a:p>
            <a:pPr marL="28575" lvl="1">
              <a:lnSpc>
                <a:spcPct val="90000"/>
              </a:lnSpc>
              <a:spcBef>
                <a:spcPct val="20000"/>
              </a:spcBef>
              <a:buClr>
                <a:srgbClr val="FFFFFF"/>
              </a:buClr>
              <a:buSzPct val="100000"/>
            </a:pPr>
            <a:r>
              <a:rPr lang="en-US" dirty="0">
                <a:gradFill>
                  <a:gsLst>
                    <a:gs pos="1250">
                      <a:srgbClr val="FFFFFF"/>
                    </a:gs>
                    <a:gs pos="100000">
                      <a:srgbClr val="FFFFFF"/>
                    </a:gs>
                  </a:gsLst>
                  <a:lin ang="5400000" scaled="0"/>
                </a:gradFill>
              </a:rPr>
              <a:t>2U rack-mountable disk array with 12 x 3.5" hot-swap HDD </a:t>
            </a:r>
            <a:r>
              <a:rPr lang="en-US" dirty="0" smtClean="0">
                <a:gradFill>
                  <a:gsLst>
                    <a:gs pos="1250">
                      <a:srgbClr val="FFFFFF"/>
                    </a:gs>
                    <a:gs pos="100000">
                      <a:srgbClr val="FFFFFF"/>
                    </a:gs>
                  </a:gsLst>
                  <a:lin ang="5400000" scaled="0"/>
                </a:gradFill>
              </a:rPr>
              <a:t>bays</a:t>
            </a:r>
          </a:p>
          <a:p>
            <a:r>
              <a:rPr lang="en-US" dirty="0" smtClean="0">
                <a:gradFill>
                  <a:gsLst>
                    <a:gs pos="1250">
                      <a:srgbClr val="FFFFFF"/>
                    </a:gs>
                    <a:gs pos="100000">
                      <a:srgbClr val="FFFFFF"/>
                    </a:gs>
                  </a:gsLst>
                  <a:lin ang="5400000" scaled="0"/>
                </a:gradFill>
              </a:rPr>
              <a:t>ThinkServer </a:t>
            </a:r>
            <a:r>
              <a:rPr lang="en-US" dirty="0">
                <a:gradFill>
                  <a:gsLst>
                    <a:gs pos="1250">
                      <a:srgbClr val="FFFFFF"/>
                    </a:gs>
                    <a:gs pos="100000">
                      <a:srgbClr val="FFFFFF"/>
                    </a:gs>
                  </a:gsLst>
                  <a:lin ang="5400000" scaled="0"/>
                </a:gradFill>
              </a:rPr>
              <a:t>Syncro CS 9286-8e 6Gb High Availability Enablement Kit by LSI®</a:t>
            </a:r>
            <a:endParaRPr lang="pt-BR" dirty="0">
              <a:gradFill>
                <a:gsLst>
                  <a:gs pos="1250">
                    <a:srgbClr val="FFFFFF"/>
                  </a:gs>
                  <a:gs pos="100000">
                    <a:srgbClr val="FFFFFF"/>
                  </a:gs>
                </a:gsLst>
                <a:lin ang="5400000" scaled="0"/>
              </a:gradFill>
            </a:endParaRPr>
          </a:p>
        </p:txBody>
      </p:sp>
    </p:spTree>
    <p:extLst>
      <p:ext uri="{BB962C8B-B14F-4D97-AF65-F5344CB8AC3E}">
        <p14:creationId xmlns:p14="http://schemas.microsoft.com/office/powerpoint/2010/main" val="1482260809"/>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638" y="2125662"/>
            <a:ext cx="11887200" cy="1831975"/>
          </a:xfrm>
        </p:spPr>
        <p:txBody>
          <a:bodyPr/>
          <a:lstStyle/>
          <a:p>
            <a:r>
              <a:rPr lang="en-US" sz="8000" dirty="0" smtClean="0"/>
              <a:t>CiB Customer Applications</a:t>
            </a:r>
            <a:r>
              <a:rPr lang="en-US" dirty="0" smtClean="0"/>
              <a:t/>
            </a:r>
            <a:br>
              <a:rPr lang="en-US" dirty="0" smtClean="0"/>
            </a:br>
            <a:r>
              <a:rPr lang="en-US" sz="4800" dirty="0" smtClean="0"/>
              <a:t/>
            </a:r>
            <a:br>
              <a:rPr lang="en-US" sz="4800" dirty="0" smtClean="0"/>
            </a:br>
            <a:r>
              <a:rPr lang="en-US" sz="4800" dirty="0" smtClean="0"/>
              <a:t>B</a:t>
            </a:r>
            <a:r>
              <a:rPr lang="en-US" sz="4800" b="1" dirty="0" smtClean="0"/>
              <a:t>usinesses </a:t>
            </a:r>
            <a:r>
              <a:rPr lang="en-US" sz="4800" b="1" dirty="0"/>
              <a:t>building converged datacenters with CiB systems</a:t>
            </a:r>
            <a:br>
              <a:rPr lang="en-US" sz="4800" b="1" dirty="0"/>
            </a:br>
            <a:r>
              <a:rPr lang="en-US" dirty="0" smtClean="0"/>
              <a:t/>
            </a:r>
            <a:br>
              <a:rPr lang="en-US" dirty="0" smtClean="0"/>
            </a:br>
            <a:r>
              <a:rPr lang="en-US" dirty="0" smtClean="0"/>
              <a:t/>
            </a:r>
            <a:br>
              <a:rPr lang="en-US" dirty="0" smtClean="0"/>
            </a:br>
            <a:endParaRPr lang="en-US" dirty="0"/>
          </a:p>
        </p:txBody>
      </p:sp>
    </p:spTree>
    <p:extLst>
      <p:ext uri="{BB962C8B-B14F-4D97-AF65-F5344CB8AC3E}">
        <p14:creationId xmlns:p14="http://schemas.microsoft.com/office/powerpoint/2010/main" val="1499494392"/>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523036" y="3656249"/>
            <a:ext cx="4953000" cy="2743200"/>
            <a:chOff x="6525531" y="3674675"/>
            <a:chExt cx="4953000" cy="2743200"/>
          </a:xfrm>
        </p:grpSpPr>
        <p:sp>
          <p:nvSpPr>
            <p:cNvPr id="11" name="Rectangle 10"/>
            <p:cNvSpPr/>
            <p:nvPr/>
          </p:nvSpPr>
          <p:spPr bwMode="auto">
            <a:xfrm>
              <a:off x="6525531" y="3674675"/>
              <a:ext cx="4953000" cy="2743200"/>
            </a:xfrm>
            <a:prstGeom prst="rect">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6637" rIns="1737360" bIns="46637" numCol="1" rtlCol="0" anchor="t" anchorCtr="0" compatLnSpc="1">
              <a:prstTxWarp prst="textNoShape">
                <a:avLst/>
              </a:prstTxWarp>
            </a:bodyPr>
            <a:lstStyle/>
            <a:p>
              <a:pPr defTabSz="932472" fontAlgn="base">
                <a:spcBef>
                  <a:spcPct val="0"/>
                </a:spcBef>
                <a:spcAft>
                  <a:spcPct val="0"/>
                </a:spcAft>
              </a:pPr>
              <a:r>
                <a:rPr lang="en-US" sz="3200" b="1" dirty="0" smtClean="0">
                  <a:gradFill>
                    <a:gsLst>
                      <a:gs pos="0">
                        <a:srgbClr val="FFFFFF"/>
                      </a:gs>
                      <a:gs pos="100000">
                        <a:srgbClr val="FFFFFF"/>
                      </a:gs>
                    </a:gsLst>
                    <a:lin ang="5400000" scaled="0"/>
                  </a:gradFill>
                </a:rPr>
                <a:t>Case 4</a:t>
              </a:r>
            </a:p>
            <a:p>
              <a:pPr algn="ctr" defTabSz="932472" fontAlgn="base">
                <a:spcBef>
                  <a:spcPct val="0"/>
                </a:spcBef>
                <a:spcAft>
                  <a:spcPct val="0"/>
                </a:spcAft>
              </a:pPr>
              <a:endParaRPr lang="en-US" sz="1600" b="1" dirty="0">
                <a:gradFill>
                  <a:gsLst>
                    <a:gs pos="0">
                      <a:srgbClr val="FFFFFF"/>
                    </a:gs>
                    <a:gs pos="100000">
                      <a:srgbClr val="FFFFFF"/>
                    </a:gs>
                  </a:gsLst>
                  <a:lin ang="5400000" scaled="0"/>
                </a:gradFill>
              </a:endParaRPr>
            </a:p>
            <a:p>
              <a:pPr defTabSz="932472" fontAlgn="base">
                <a:spcBef>
                  <a:spcPct val="0"/>
                </a:spcBef>
                <a:spcAft>
                  <a:spcPct val="0"/>
                </a:spcAft>
              </a:pPr>
              <a:r>
                <a:rPr lang="en-US" sz="2400" b="1" dirty="0">
                  <a:gradFill>
                    <a:gsLst>
                      <a:gs pos="0">
                        <a:srgbClr val="FFFFFF"/>
                      </a:gs>
                      <a:gs pos="100000">
                        <a:srgbClr val="FFFFFF"/>
                      </a:gs>
                    </a:gsLst>
                    <a:lin ang="5400000" scaled="0"/>
                  </a:gradFill>
                </a:rPr>
                <a:t>10,000+ VMs a day, every day</a:t>
              </a:r>
            </a:p>
            <a:p>
              <a:pPr defTabSz="932472" fontAlgn="base">
                <a:spcBef>
                  <a:spcPct val="0"/>
                </a:spcBef>
                <a:spcAft>
                  <a:spcPct val="0"/>
                </a:spcAft>
              </a:pPr>
              <a:endParaRPr lang="en-US" sz="2000" dirty="0">
                <a:gradFill>
                  <a:gsLst>
                    <a:gs pos="0">
                      <a:srgbClr val="FFFFFF"/>
                    </a:gs>
                    <a:gs pos="100000">
                      <a:srgbClr val="FFFFFF"/>
                    </a:gs>
                  </a:gsLst>
                  <a:lin ang="5400000" scaled="0"/>
                </a:gradFill>
              </a:endParaRPr>
            </a:p>
            <a:p>
              <a:pPr defTabSz="932472" fontAlgn="base">
                <a:spcBef>
                  <a:spcPct val="0"/>
                </a:spcBef>
                <a:spcAft>
                  <a:spcPct val="0"/>
                </a:spcAft>
              </a:pPr>
              <a:r>
                <a:rPr lang="en-US" sz="2000" dirty="0" smtClean="0">
                  <a:gradFill>
                    <a:gsLst>
                      <a:gs pos="0">
                        <a:srgbClr val="FFFFFF"/>
                      </a:gs>
                      <a:gs pos="100000">
                        <a:srgbClr val="FFFFFF"/>
                      </a:gs>
                    </a:gsLst>
                    <a:lin ang="5400000" scaled="0"/>
                  </a:gradFill>
                </a:rPr>
                <a:t>High-availability storage for the TechEd Hands-On Labs</a:t>
              </a:r>
              <a:endParaRPr lang="en-US" sz="2000" dirty="0">
                <a:gradFill>
                  <a:gsLst>
                    <a:gs pos="0">
                      <a:srgbClr val="FFFFFF"/>
                    </a:gs>
                    <a:gs pos="100000">
                      <a:srgbClr val="FFFFFF"/>
                    </a:gs>
                  </a:gsLst>
                  <a:lin ang="5400000" scaled="0"/>
                </a:gradFill>
              </a:endParaRPr>
            </a:p>
          </p:txBody>
        </p:sp>
        <p:pic>
          <p:nvPicPr>
            <p:cNvPr id="17" name="Picture 16"/>
            <p:cNvPicPr>
              <a:picLocks noChangeAspect="1"/>
            </p:cNvPicPr>
            <p:nvPr/>
          </p:nvPicPr>
          <p:blipFill>
            <a:blip r:embed="rId2"/>
            <a:stretch>
              <a:fillRect/>
            </a:stretch>
          </p:blipFill>
          <p:spPr>
            <a:xfrm>
              <a:off x="9494837" y="3954462"/>
              <a:ext cx="1795438" cy="1121483"/>
            </a:xfrm>
            <a:prstGeom prst="rect">
              <a:avLst/>
            </a:prstGeom>
          </p:spPr>
        </p:pic>
      </p:grpSp>
      <p:grpSp>
        <p:nvGrpSpPr>
          <p:cNvPr id="3" name="Group 2"/>
          <p:cNvGrpSpPr/>
          <p:nvPr/>
        </p:nvGrpSpPr>
        <p:grpSpPr>
          <a:xfrm>
            <a:off x="6523037" y="561744"/>
            <a:ext cx="4953000" cy="2743200"/>
            <a:chOff x="6523037" y="561744"/>
            <a:chExt cx="4953000" cy="2743200"/>
          </a:xfrm>
        </p:grpSpPr>
        <p:sp>
          <p:nvSpPr>
            <p:cNvPr id="5" name="Rectangle 4"/>
            <p:cNvSpPr/>
            <p:nvPr/>
          </p:nvSpPr>
          <p:spPr bwMode="auto">
            <a:xfrm>
              <a:off x="6523037" y="561744"/>
              <a:ext cx="4953000" cy="2743200"/>
            </a:xfrm>
            <a:prstGeom prst="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6637" rIns="365760" bIns="46637" numCol="1" rtlCol="0" anchor="t" anchorCtr="0" compatLnSpc="1">
              <a:prstTxWarp prst="textNoShape">
                <a:avLst/>
              </a:prstTxWarp>
            </a:bodyPr>
            <a:lstStyle/>
            <a:p>
              <a:pPr defTabSz="932472" fontAlgn="base">
                <a:spcBef>
                  <a:spcPct val="0"/>
                </a:spcBef>
                <a:spcAft>
                  <a:spcPct val="0"/>
                </a:spcAft>
              </a:pPr>
              <a:r>
                <a:rPr lang="en-US" sz="3200" b="1" dirty="0" smtClean="0">
                  <a:gradFill>
                    <a:gsLst>
                      <a:gs pos="0">
                        <a:srgbClr val="FFFFFF"/>
                      </a:gs>
                      <a:gs pos="100000">
                        <a:srgbClr val="FFFFFF"/>
                      </a:gs>
                    </a:gsLst>
                    <a:lin ang="5400000" scaled="0"/>
                  </a:gradFill>
                </a:rPr>
                <a:t>Case 2</a:t>
              </a:r>
            </a:p>
            <a:p>
              <a:pPr defTabSz="932472" fontAlgn="base">
                <a:spcBef>
                  <a:spcPct val="0"/>
                </a:spcBef>
                <a:spcAft>
                  <a:spcPct val="0"/>
                </a:spcAft>
              </a:pPr>
              <a:endParaRPr lang="en-US" sz="1100" b="1" dirty="0">
                <a:gradFill>
                  <a:gsLst>
                    <a:gs pos="0">
                      <a:srgbClr val="FFFFFF"/>
                    </a:gs>
                    <a:gs pos="100000">
                      <a:srgbClr val="FFFFFF"/>
                    </a:gs>
                  </a:gsLst>
                  <a:lin ang="5400000" scaled="0"/>
                </a:gradFill>
              </a:endParaRPr>
            </a:p>
            <a:p>
              <a:pPr defTabSz="932472" fontAlgn="base">
                <a:spcBef>
                  <a:spcPct val="0"/>
                </a:spcBef>
                <a:spcAft>
                  <a:spcPct val="0"/>
                </a:spcAft>
              </a:pPr>
              <a:r>
                <a:rPr lang="en-US" sz="2400" b="1" dirty="0">
                  <a:gradFill>
                    <a:gsLst>
                      <a:gs pos="0">
                        <a:srgbClr val="FFFFFF"/>
                      </a:gs>
                      <a:gs pos="100000">
                        <a:srgbClr val="FFFFFF"/>
                      </a:gs>
                    </a:gsLst>
                    <a:lin ang="5400000" scaled="0"/>
                  </a:gradFill>
                </a:rPr>
                <a:t>Make new deployments simple</a:t>
              </a:r>
              <a:endParaRPr lang="en-US" sz="2400" b="1" dirty="0" smtClean="0">
                <a:gradFill>
                  <a:gsLst>
                    <a:gs pos="0">
                      <a:srgbClr val="FFFFFF"/>
                    </a:gs>
                    <a:gs pos="100000">
                      <a:srgbClr val="FFFFFF"/>
                    </a:gs>
                  </a:gsLst>
                  <a:lin ang="5400000" scaled="0"/>
                </a:gradFill>
              </a:endParaRPr>
            </a:p>
            <a:p>
              <a:pPr algn="ctr" defTabSz="932472" fontAlgn="base">
                <a:spcBef>
                  <a:spcPct val="0"/>
                </a:spcBef>
                <a:spcAft>
                  <a:spcPct val="0"/>
                </a:spcAft>
              </a:pPr>
              <a:endParaRPr lang="en-US" sz="1100" dirty="0">
                <a:gradFill>
                  <a:gsLst>
                    <a:gs pos="0">
                      <a:srgbClr val="FFFFFF"/>
                    </a:gs>
                    <a:gs pos="100000">
                      <a:srgbClr val="FFFFFF"/>
                    </a:gs>
                  </a:gsLst>
                  <a:lin ang="5400000" scaled="0"/>
                </a:gradFill>
              </a:endParaRPr>
            </a:p>
            <a:p>
              <a:pPr defTabSz="932472" fontAlgn="base">
                <a:spcBef>
                  <a:spcPct val="0"/>
                </a:spcBef>
                <a:spcAft>
                  <a:spcPct val="0"/>
                </a:spcAft>
              </a:pPr>
              <a:r>
                <a:rPr lang="en-US" sz="2000" dirty="0" smtClean="0">
                  <a:gradFill>
                    <a:gsLst>
                      <a:gs pos="0">
                        <a:srgbClr val="FFFFFF"/>
                      </a:gs>
                      <a:gs pos="100000">
                        <a:srgbClr val="FFFFFF"/>
                      </a:gs>
                    </a:gsLst>
                    <a:lin ang="5400000" scaled="0"/>
                  </a:gradFill>
                </a:rPr>
                <a:t>Deploying new datacenters for multiple clients</a:t>
              </a:r>
            </a:p>
          </p:txBody>
        </p:sp>
        <p:pic>
          <p:nvPicPr>
            <p:cNvPr id="26" name="Picture 2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361139" y="2178440"/>
              <a:ext cx="1943100" cy="1054292"/>
            </a:xfrm>
            <a:prstGeom prst="rect">
              <a:avLst/>
            </a:prstGeom>
          </p:spPr>
        </p:pic>
      </p:grpSp>
      <p:sp>
        <p:nvSpPr>
          <p:cNvPr id="24" name="Rectangle 23"/>
          <p:cNvSpPr/>
          <p:nvPr/>
        </p:nvSpPr>
        <p:spPr bwMode="auto">
          <a:xfrm>
            <a:off x="0" y="296862"/>
            <a:ext cx="6523037" cy="3200400"/>
          </a:xfrm>
          <a:prstGeom prst="rect">
            <a:avLst/>
          </a:prstGeom>
          <a:solidFill>
            <a:srgbClr val="44235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5" name="Rectangle 24"/>
          <p:cNvSpPr/>
          <p:nvPr/>
        </p:nvSpPr>
        <p:spPr bwMode="auto">
          <a:xfrm>
            <a:off x="-1" y="3497262"/>
            <a:ext cx="6523037" cy="3200400"/>
          </a:xfrm>
          <a:prstGeom prst="rect">
            <a:avLst/>
          </a:prstGeom>
          <a:solidFill>
            <a:srgbClr val="44235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21" name="Group 20"/>
          <p:cNvGrpSpPr/>
          <p:nvPr/>
        </p:nvGrpSpPr>
        <p:grpSpPr>
          <a:xfrm>
            <a:off x="960437" y="3674675"/>
            <a:ext cx="5029200" cy="2706349"/>
            <a:chOff x="960437" y="3674675"/>
            <a:chExt cx="5029200" cy="2706349"/>
          </a:xfrm>
        </p:grpSpPr>
        <p:sp>
          <p:nvSpPr>
            <p:cNvPr id="14" name="Rectangle 13"/>
            <p:cNvSpPr/>
            <p:nvPr/>
          </p:nvSpPr>
          <p:spPr bwMode="auto">
            <a:xfrm>
              <a:off x="960437" y="3674675"/>
              <a:ext cx="5029200" cy="2706349"/>
            </a:xfrm>
            <a:prstGeom prst="rect">
              <a:avLst/>
            </a:pr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6637" rIns="1645920" bIns="46637" numCol="1" rtlCol="0" anchor="t" anchorCtr="0" compatLnSpc="1">
              <a:prstTxWarp prst="textNoShape">
                <a:avLst/>
              </a:prstTxWarp>
            </a:bodyPr>
            <a:lstStyle/>
            <a:p>
              <a:pPr defTabSz="932472" fontAlgn="base">
                <a:spcBef>
                  <a:spcPct val="0"/>
                </a:spcBef>
                <a:spcAft>
                  <a:spcPct val="0"/>
                </a:spcAft>
              </a:pPr>
              <a:r>
                <a:rPr lang="en-US" sz="3200" b="1" dirty="0" smtClean="0">
                  <a:gradFill>
                    <a:gsLst>
                      <a:gs pos="0">
                        <a:srgbClr val="FFFFFF"/>
                      </a:gs>
                      <a:gs pos="100000">
                        <a:srgbClr val="FFFFFF"/>
                      </a:gs>
                    </a:gsLst>
                    <a:lin ang="5400000" scaled="0"/>
                  </a:gradFill>
                </a:rPr>
                <a:t>Case 3</a:t>
              </a:r>
              <a:endParaRPr lang="en-US" sz="3200" b="1" dirty="0">
                <a:gradFill>
                  <a:gsLst>
                    <a:gs pos="0">
                      <a:srgbClr val="FFFFFF"/>
                    </a:gs>
                    <a:gs pos="100000">
                      <a:srgbClr val="FFFFFF"/>
                    </a:gs>
                  </a:gsLst>
                  <a:lin ang="5400000" scaled="0"/>
                </a:gradFill>
              </a:endParaRPr>
            </a:p>
            <a:p>
              <a:pPr defTabSz="932472" fontAlgn="base">
                <a:spcBef>
                  <a:spcPct val="0"/>
                </a:spcBef>
                <a:spcAft>
                  <a:spcPct val="0"/>
                </a:spcAft>
              </a:pPr>
              <a:endParaRPr lang="en-US" sz="1600" dirty="0" smtClean="0">
                <a:gradFill>
                  <a:gsLst>
                    <a:gs pos="0">
                      <a:srgbClr val="FFFFFF"/>
                    </a:gs>
                    <a:gs pos="100000">
                      <a:srgbClr val="FFFFFF"/>
                    </a:gs>
                  </a:gsLst>
                  <a:lin ang="5400000" scaled="0"/>
                </a:gradFill>
              </a:endParaRPr>
            </a:p>
            <a:p>
              <a:pPr defTabSz="932472" fontAlgn="base">
                <a:spcBef>
                  <a:spcPct val="0"/>
                </a:spcBef>
                <a:spcAft>
                  <a:spcPct val="0"/>
                </a:spcAft>
              </a:pPr>
              <a:r>
                <a:rPr lang="en-US" sz="2400" b="1" dirty="0">
                  <a:gradFill>
                    <a:gsLst>
                      <a:gs pos="0">
                        <a:srgbClr val="FFFFFF"/>
                      </a:gs>
                      <a:gs pos="100000">
                        <a:srgbClr val="FFFFFF"/>
                      </a:gs>
                    </a:gsLst>
                    <a:lin ang="5400000" scaled="0"/>
                  </a:gradFill>
                </a:rPr>
                <a:t>The need for speed</a:t>
              </a:r>
            </a:p>
            <a:p>
              <a:pPr defTabSz="932472" fontAlgn="base">
                <a:spcBef>
                  <a:spcPct val="0"/>
                </a:spcBef>
                <a:spcAft>
                  <a:spcPct val="0"/>
                </a:spcAft>
              </a:pPr>
              <a:endParaRPr lang="en-US" sz="2000" dirty="0" smtClean="0">
                <a:gradFill>
                  <a:gsLst>
                    <a:gs pos="0">
                      <a:srgbClr val="FFFFFF"/>
                    </a:gs>
                    <a:gs pos="100000">
                      <a:srgbClr val="FFFFFF"/>
                    </a:gs>
                  </a:gsLst>
                  <a:lin ang="5400000" scaled="0"/>
                </a:gradFill>
              </a:endParaRPr>
            </a:p>
            <a:p>
              <a:pPr defTabSz="932472" fontAlgn="base">
                <a:spcBef>
                  <a:spcPct val="0"/>
                </a:spcBef>
                <a:spcAft>
                  <a:spcPct val="0"/>
                </a:spcAft>
              </a:pPr>
              <a:r>
                <a:rPr lang="en-US" sz="2000" dirty="0" smtClean="0">
                  <a:gradFill>
                    <a:gsLst>
                      <a:gs pos="0">
                        <a:srgbClr val="FFFFFF"/>
                      </a:gs>
                      <a:gs pos="100000">
                        <a:srgbClr val="FFFFFF"/>
                      </a:gs>
                    </a:gsLst>
                    <a:lin ang="5400000" scaled="0"/>
                  </a:gradFill>
                </a:rPr>
                <a:t>Using </a:t>
              </a:r>
              <a:r>
                <a:rPr lang="en-US" sz="2000" dirty="0">
                  <a:gradFill>
                    <a:gsLst>
                      <a:gs pos="0">
                        <a:srgbClr val="FFFFFF"/>
                      </a:gs>
                      <a:gs pos="100000">
                        <a:srgbClr val="FFFFFF"/>
                      </a:gs>
                    </a:gsLst>
                    <a:lin ang="5400000" scaled="0"/>
                  </a:gradFill>
                </a:rPr>
                <a:t>high-performance </a:t>
              </a:r>
              <a:r>
                <a:rPr lang="en-US" sz="2000" dirty="0" smtClean="0">
                  <a:gradFill>
                    <a:gsLst>
                      <a:gs pos="0">
                        <a:srgbClr val="FFFFFF"/>
                      </a:gs>
                      <a:gs pos="100000">
                        <a:srgbClr val="FFFFFF"/>
                      </a:gs>
                    </a:gsLst>
                    <a:lin ang="5400000" scaled="0"/>
                  </a:gradFill>
                </a:rPr>
                <a:t>Windows storage </a:t>
              </a:r>
              <a:r>
                <a:rPr lang="en-US" sz="2000" dirty="0">
                  <a:gradFill>
                    <a:gsLst>
                      <a:gs pos="0">
                        <a:srgbClr val="FFFFFF"/>
                      </a:gs>
                      <a:gs pos="100000">
                        <a:srgbClr val="FFFFFF"/>
                      </a:gs>
                    </a:gsLst>
                    <a:lin ang="5400000" scaled="0"/>
                  </a:gradFill>
                </a:rPr>
                <a:t>for demanding datacenter requirements</a:t>
              </a:r>
            </a:p>
          </p:txBody>
        </p:sp>
        <p:pic>
          <p:nvPicPr>
            <p:cNvPr id="18" name="Picture 1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104913" y="4409275"/>
              <a:ext cx="1673798" cy="1167325"/>
            </a:xfrm>
            <a:prstGeom prst="rect">
              <a:avLst/>
            </a:prstGeom>
            <a:scene3d>
              <a:camera prst="orthographicFront"/>
              <a:lightRig rig="threePt" dir="t"/>
            </a:scene3d>
            <a:sp3d>
              <a:bevelT/>
            </a:sp3d>
          </p:spPr>
        </p:pic>
      </p:grpSp>
      <p:grpSp>
        <p:nvGrpSpPr>
          <p:cNvPr id="20" name="Group 19"/>
          <p:cNvGrpSpPr/>
          <p:nvPr/>
        </p:nvGrpSpPr>
        <p:grpSpPr>
          <a:xfrm>
            <a:off x="960437" y="601661"/>
            <a:ext cx="5029200" cy="2706350"/>
            <a:chOff x="960437" y="601661"/>
            <a:chExt cx="5029200" cy="2706350"/>
          </a:xfrm>
        </p:grpSpPr>
        <p:sp>
          <p:nvSpPr>
            <p:cNvPr id="8" name="Rectangle 7"/>
            <p:cNvSpPr/>
            <p:nvPr/>
          </p:nvSpPr>
          <p:spPr bwMode="auto">
            <a:xfrm>
              <a:off x="960437" y="601661"/>
              <a:ext cx="5029200" cy="270635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6637" rIns="1463040" bIns="46637" numCol="1" rtlCol="0" anchor="t" anchorCtr="0" compatLnSpc="1">
              <a:prstTxWarp prst="textNoShape">
                <a:avLst/>
              </a:prstTxWarp>
            </a:bodyPr>
            <a:lstStyle/>
            <a:p>
              <a:pPr defTabSz="932472" fontAlgn="base">
                <a:spcBef>
                  <a:spcPct val="0"/>
                </a:spcBef>
                <a:spcAft>
                  <a:spcPct val="0"/>
                </a:spcAft>
              </a:pPr>
              <a:r>
                <a:rPr lang="en-US" sz="3200" b="1" dirty="0" smtClean="0">
                  <a:gradFill>
                    <a:gsLst>
                      <a:gs pos="0">
                        <a:srgbClr val="FFFFFF"/>
                      </a:gs>
                      <a:gs pos="100000">
                        <a:srgbClr val="FFFFFF"/>
                      </a:gs>
                    </a:gsLst>
                    <a:lin ang="5400000" scaled="0"/>
                  </a:gradFill>
                </a:rPr>
                <a:t>Case 1</a:t>
              </a:r>
            </a:p>
            <a:p>
              <a:pPr defTabSz="932472" fontAlgn="base">
                <a:spcBef>
                  <a:spcPct val="0"/>
                </a:spcBef>
                <a:spcAft>
                  <a:spcPct val="0"/>
                </a:spcAft>
              </a:pPr>
              <a:endParaRPr lang="en-US" sz="1100" b="1" dirty="0" smtClean="0">
                <a:gradFill>
                  <a:gsLst>
                    <a:gs pos="0">
                      <a:srgbClr val="FFFFFF"/>
                    </a:gs>
                    <a:gs pos="100000">
                      <a:srgbClr val="FFFFFF"/>
                    </a:gs>
                  </a:gsLst>
                  <a:lin ang="5400000" scaled="0"/>
                </a:gradFill>
              </a:endParaRPr>
            </a:p>
            <a:p>
              <a:pPr defTabSz="932472" fontAlgn="base">
                <a:spcBef>
                  <a:spcPct val="0"/>
                </a:spcBef>
                <a:spcAft>
                  <a:spcPct val="0"/>
                </a:spcAft>
              </a:pPr>
              <a:r>
                <a:rPr lang="en-US" sz="2400" b="1" dirty="0" smtClean="0">
                  <a:gradFill>
                    <a:gsLst>
                      <a:gs pos="0">
                        <a:srgbClr val="FFFFFF"/>
                      </a:gs>
                      <a:gs pos="100000">
                        <a:srgbClr val="FFFFFF"/>
                      </a:gs>
                    </a:gsLst>
                    <a:lin ang="5400000" scaled="0"/>
                  </a:gradFill>
                </a:rPr>
                <a:t>Getting </a:t>
              </a:r>
              <a:r>
                <a:rPr lang="en-US" sz="2400" b="1" dirty="0">
                  <a:gradFill>
                    <a:gsLst>
                      <a:gs pos="0">
                        <a:srgbClr val="FFFFFF"/>
                      </a:gs>
                      <a:gs pos="100000">
                        <a:srgbClr val="FFFFFF"/>
                      </a:gs>
                    </a:gsLst>
                    <a:lin ang="5400000" scaled="0"/>
                  </a:gradFill>
                </a:rPr>
                <a:t>aging infrastructure under control</a:t>
              </a:r>
              <a:endParaRPr lang="en-US" sz="2400" b="1" dirty="0" smtClean="0">
                <a:gradFill>
                  <a:gsLst>
                    <a:gs pos="0">
                      <a:srgbClr val="FFFFFF"/>
                    </a:gs>
                    <a:gs pos="100000">
                      <a:srgbClr val="FFFFFF"/>
                    </a:gs>
                  </a:gsLst>
                  <a:lin ang="5400000" scaled="0"/>
                </a:gradFill>
              </a:endParaRPr>
            </a:p>
            <a:p>
              <a:pPr defTabSz="932472" fontAlgn="base">
                <a:spcBef>
                  <a:spcPct val="0"/>
                </a:spcBef>
                <a:spcAft>
                  <a:spcPct val="0"/>
                </a:spcAft>
              </a:pPr>
              <a:endParaRPr lang="en-US" sz="1050" dirty="0">
                <a:gradFill>
                  <a:gsLst>
                    <a:gs pos="0">
                      <a:srgbClr val="FFFFFF"/>
                    </a:gs>
                    <a:gs pos="100000">
                      <a:srgbClr val="FFFFFF"/>
                    </a:gs>
                  </a:gsLst>
                  <a:lin ang="5400000" scaled="0"/>
                </a:gradFill>
              </a:endParaRPr>
            </a:p>
            <a:p>
              <a:pPr defTabSz="932472" fontAlgn="base">
                <a:spcBef>
                  <a:spcPct val="0"/>
                </a:spcBef>
                <a:spcAft>
                  <a:spcPct val="0"/>
                </a:spcAft>
              </a:pPr>
              <a:r>
                <a:rPr lang="en-US" sz="2000" dirty="0" smtClean="0">
                  <a:gradFill>
                    <a:gsLst>
                      <a:gs pos="0">
                        <a:srgbClr val="FFFFFF"/>
                      </a:gs>
                      <a:gs pos="100000">
                        <a:srgbClr val="FFFFFF"/>
                      </a:gs>
                    </a:gsLst>
                    <a:lin ang="5400000" scaled="0"/>
                  </a:gradFill>
                </a:rPr>
                <a:t>Upgrading the datacenter for a medium-sized business</a:t>
              </a:r>
            </a:p>
            <a:p>
              <a:pPr defTabSz="932472" fontAlgn="base">
                <a:spcBef>
                  <a:spcPct val="0"/>
                </a:spcBef>
                <a:spcAft>
                  <a:spcPct val="0"/>
                </a:spcAft>
              </a:pPr>
              <a:endParaRPr lang="en-US" sz="1200" dirty="0">
                <a:gradFill>
                  <a:gsLst>
                    <a:gs pos="0">
                      <a:srgbClr val="FFFFFF"/>
                    </a:gs>
                    <a:gs pos="100000">
                      <a:srgbClr val="FFFFFF"/>
                    </a:gs>
                  </a:gsLst>
                  <a:lin ang="5400000" scaled="0"/>
                </a:gradFill>
              </a:endParaRPr>
            </a:p>
          </p:txBody>
        </p:sp>
        <p:pic>
          <p:nvPicPr>
            <p:cNvPr id="16" name="Picture 15"/>
            <p:cNvPicPr/>
            <p:nvPr/>
          </p:nvPicPr>
          <p:blipFill rotWithShape="1">
            <a:blip r:embed="rId5" cstate="print">
              <a:extLst>
                <a:ext uri="{28A0092B-C50C-407E-A947-70E740481C1C}">
                  <a14:useLocalDpi xmlns:a14="http://schemas.microsoft.com/office/drawing/2010/main"/>
                </a:ext>
              </a:extLst>
            </a:blip>
            <a:srcRect/>
            <a:stretch/>
          </p:blipFill>
          <p:spPr bwMode="auto">
            <a:xfrm>
              <a:off x="4491079" y="916761"/>
              <a:ext cx="1313074" cy="2106401"/>
            </a:xfrm>
            <a:prstGeom prst="rect">
              <a:avLst/>
            </a:prstGeom>
            <a:ln>
              <a:noFill/>
            </a:ln>
            <a:extLst>
              <a:ext uri="{53640926-AAD7-44d8-BBD7-CCE9431645EC}">
                <a14:shadowObscured xmlns:lc="http://schemas.openxmlformats.org/drawingml/2006/lockedCanvas" xmlns:a14="http://schemas.microsoft.com/office/drawing/2010/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v="urn:schemas-microsoft-com:mac:vml" xmlns:mc="http://schemas.openxmlformats.org/markup-compatibility/2006" xmlns:mo="http://schemas.microsoft.com/office/mac/office/2008/main" xmlns:wpc="http://schemas.microsoft.com/office/word/2010/wordprocessingCanvas" xmlns=""/>
              </a:ext>
            </a:extLst>
          </p:spPr>
        </p:pic>
      </p:grpSp>
    </p:spTree>
    <p:extLst>
      <p:ext uri="{BB962C8B-B14F-4D97-AF65-F5344CB8AC3E}">
        <p14:creationId xmlns:p14="http://schemas.microsoft.com/office/powerpoint/2010/main" val="1569950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0-#ppt_w/2"/>
                                          </p:val>
                                        </p:tav>
                                        <p:tav tm="100000">
                                          <p:val>
                                            <p:strVal val="#ppt_x"/>
                                          </p:val>
                                        </p:tav>
                                      </p:tavLst>
                                    </p:anim>
                                    <p:anim calcmode="lin" valueType="num">
                                      <p:cBhvr additive="base">
                                        <p:cTn id="20"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0-#ppt_w/2"/>
                                          </p:val>
                                        </p:tav>
                                        <p:tav tm="100000">
                                          <p:val>
                                            <p:strVal val="#ppt_x"/>
                                          </p:val>
                                        </p:tav>
                                      </p:tavLst>
                                    </p:anim>
                                    <p:anim calcmode="lin" valueType="num">
                                      <p:cBhvr additive="base">
                                        <p:cTn id="26"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9" y="227538"/>
            <a:ext cx="11889564" cy="917575"/>
          </a:xfrm>
        </p:spPr>
        <p:txBody>
          <a:bodyPr/>
          <a:lstStyle/>
          <a:p>
            <a:r>
              <a:rPr lang="en-US" dirty="0" smtClean="0"/>
              <a:t>Case 1: Virtualization server</a:t>
            </a:r>
            <a:br>
              <a:rPr lang="en-US" dirty="0" smtClean="0"/>
            </a:br>
            <a:r>
              <a:rPr lang="en-US" sz="4000" i="1" dirty="0" smtClean="0">
                <a:solidFill>
                  <a:schemeClr val="accent2"/>
                </a:solidFill>
              </a:rPr>
              <a:t>Getting aging infrastructure under control</a:t>
            </a:r>
            <a:endParaRPr lang="en-US" sz="4000" i="1" dirty="0">
              <a:solidFill>
                <a:schemeClr val="accent2"/>
              </a:solidFill>
            </a:endParaRPr>
          </a:p>
        </p:txBody>
      </p:sp>
      <p:sp>
        <p:nvSpPr>
          <p:cNvPr id="3" name="Rectangle 2"/>
          <p:cNvSpPr/>
          <p:nvPr/>
        </p:nvSpPr>
        <p:spPr bwMode="auto">
          <a:xfrm>
            <a:off x="11780837" y="0"/>
            <a:ext cx="655638" cy="6994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3600" dirty="0" smtClean="0">
                <a:gradFill>
                  <a:gsLst>
                    <a:gs pos="0">
                      <a:srgbClr val="FFFFFF"/>
                    </a:gs>
                    <a:gs pos="100000">
                      <a:srgbClr val="FFFFFF"/>
                    </a:gs>
                  </a:gsLst>
                  <a:lin ang="5400000" scaled="0"/>
                </a:gradFill>
                <a:latin typeface="Segoe UI Light"/>
                <a:ea typeface="Segoe UI" pitchFamily="34" charset="0"/>
                <a:cs typeface="Segoe UI" pitchFamily="34" charset="0"/>
              </a:rPr>
              <a:t>Biotech – Aaron Marks (DataON)</a:t>
            </a:r>
          </a:p>
        </p:txBody>
      </p:sp>
      <p:pic>
        <p:nvPicPr>
          <p:cNvPr id="5" name="Picture 6" descr="\\MAGNUM\Projects\Microsoft\Cloud Power FY12\Design\ICONS_PNG\Professionals.png"/>
          <p:cNvPicPr>
            <a:picLocks noChangeAspect="1" noChangeArrowheads="1"/>
          </p:cNvPicPr>
          <p:nvPr/>
        </p:nvPicPr>
        <p:blipFill>
          <a:blip r:embed="rId2" cstate="screen">
            <a:lum bright="100000"/>
            <a:extLst>
              <a:ext uri="{28A0092B-C50C-407E-A947-70E740481C1C}">
                <a14:useLocalDpi xmlns:a14="http://schemas.microsoft.com/office/drawing/2010/main"/>
              </a:ext>
            </a:extLst>
          </a:blip>
          <a:srcRect/>
          <a:stretch>
            <a:fillRect/>
          </a:stretch>
        </p:blipFill>
        <p:spPr bwMode="auto">
          <a:xfrm>
            <a:off x="637948" y="1705598"/>
            <a:ext cx="1244765" cy="1244765"/>
          </a:xfrm>
          <a:prstGeom prst="rect">
            <a:avLst/>
          </a:prstGeom>
          <a:noFill/>
        </p:spPr>
      </p:pic>
      <p:sp>
        <p:nvSpPr>
          <p:cNvPr id="7" name="TextBox 6"/>
          <p:cNvSpPr txBox="1"/>
          <p:nvPr/>
        </p:nvSpPr>
        <p:spPr>
          <a:xfrm>
            <a:off x="1936252" y="4516372"/>
            <a:ext cx="8549186" cy="2409890"/>
          </a:xfrm>
          <a:prstGeom prst="rect">
            <a:avLst/>
          </a:prstGeom>
          <a:noFill/>
        </p:spPr>
        <p:txBody>
          <a:bodyPr wrap="square" lIns="182880" tIns="146304" rIns="182880" bIns="146304" rtlCol="0">
            <a:spAutoFit/>
          </a:bodyPr>
          <a:lstStyle/>
          <a:p>
            <a:pPr>
              <a:lnSpc>
                <a:spcPct val="90000"/>
              </a:lnSpc>
            </a:pPr>
            <a:r>
              <a:rPr lang="en-US" sz="3600" dirty="0" smtClean="0">
                <a:solidFill>
                  <a:srgbClr val="00B0F0"/>
                </a:solidFill>
                <a:latin typeface="Segoe UI Light"/>
              </a:rPr>
              <a:t>Problem</a:t>
            </a:r>
            <a:endParaRPr lang="en-US" sz="3600" dirty="0">
              <a:solidFill>
                <a:srgbClr val="00B0F0"/>
              </a:solidFill>
              <a:latin typeface="Segoe UI Light"/>
            </a:endParaRPr>
          </a:p>
          <a:p>
            <a:pPr>
              <a:spcBef>
                <a:spcPts val="800"/>
              </a:spcBef>
            </a:pPr>
            <a:r>
              <a:rPr lang="en-US" sz="2000" dirty="0">
                <a:gradFill>
                  <a:gsLst>
                    <a:gs pos="1250">
                      <a:srgbClr val="FFFFFF"/>
                    </a:gs>
                    <a:gs pos="100000">
                      <a:srgbClr val="FFFFFF"/>
                    </a:gs>
                  </a:gsLst>
                  <a:lin ang="5400000" scaled="0"/>
                </a:gradFill>
              </a:rPr>
              <a:t>Current production servers </a:t>
            </a:r>
            <a:r>
              <a:rPr lang="en-US" sz="2000" dirty="0" smtClean="0">
                <a:gradFill>
                  <a:gsLst>
                    <a:gs pos="1250">
                      <a:srgbClr val="FFFFFF"/>
                    </a:gs>
                    <a:gs pos="100000">
                      <a:srgbClr val="FFFFFF"/>
                    </a:gs>
                  </a:gsLst>
                  <a:lin ang="5400000" scaled="0"/>
                </a:gradFill>
              </a:rPr>
              <a:t>aging, ranging in age from </a:t>
            </a:r>
            <a:r>
              <a:rPr lang="en-US" sz="2000" dirty="0">
                <a:gradFill>
                  <a:gsLst>
                    <a:gs pos="1250">
                      <a:srgbClr val="FFFFFF"/>
                    </a:gs>
                    <a:gs pos="100000">
                      <a:srgbClr val="FFFFFF"/>
                    </a:gs>
                  </a:gsLst>
                  <a:lin ang="5400000" scaled="0"/>
                </a:gradFill>
              </a:rPr>
              <a:t>4-10 years </a:t>
            </a:r>
            <a:r>
              <a:rPr lang="en-US" sz="2000" dirty="0" smtClean="0">
                <a:gradFill>
                  <a:gsLst>
                    <a:gs pos="1250">
                      <a:srgbClr val="FFFFFF"/>
                    </a:gs>
                    <a:gs pos="100000">
                      <a:srgbClr val="FFFFFF"/>
                    </a:gs>
                  </a:gsLst>
                  <a:lin ang="5400000" scaled="0"/>
                </a:gradFill>
              </a:rPr>
              <a:t>old</a:t>
            </a:r>
            <a:endParaRPr lang="en-US" sz="2000" dirty="0">
              <a:gradFill>
                <a:gsLst>
                  <a:gs pos="1250">
                    <a:srgbClr val="FFFFFF"/>
                  </a:gs>
                  <a:gs pos="100000">
                    <a:srgbClr val="FFFFFF"/>
                  </a:gs>
                </a:gsLst>
                <a:lin ang="5400000" scaled="0"/>
              </a:gradFill>
            </a:endParaRPr>
          </a:p>
          <a:p>
            <a:pPr>
              <a:spcBef>
                <a:spcPts val="800"/>
              </a:spcBef>
            </a:pPr>
            <a:r>
              <a:rPr lang="en-US" sz="2000" dirty="0" smtClean="0">
                <a:gradFill>
                  <a:gsLst>
                    <a:gs pos="1250">
                      <a:srgbClr val="FFFFFF"/>
                    </a:gs>
                    <a:gs pos="100000">
                      <a:srgbClr val="FFFFFF"/>
                    </a:gs>
                  </a:gsLst>
                  <a:lin ang="5400000" scaled="0"/>
                </a:gradFill>
              </a:rPr>
              <a:t>Need for </a:t>
            </a:r>
            <a:r>
              <a:rPr lang="en-US" sz="2000" dirty="0">
                <a:gradFill>
                  <a:gsLst>
                    <a:gs pos="1250">
                      <a:srgbClr val="FFFFFF"/>
                    </a:gs>
                    <a:gs pos="100000">
                      <a:srgbClr val="FFFFFF"/>
                    </a:gs>
                  </a:gsLst>
                  <a:lin ang="5400000" scaled="0"/>
                </a:gradFill>
              </a:rPr>
              <a:t>modernization and infrastructure </a:t>
            </a:r>
            <a:r>
              <a:rPr lang="en-US" sz="2000" dirty="0" smtClean="0">
                <a:gradFill>
                  <a:gsLst>
                    <a:gs pos="1250">
                      <a:srgbClr val="FFFFFF"/>
                    </a:gs>
                    <a:gs pos="100000">
                      <a:srgbClr val="FFFFFF"/>
                    </a:gs>
                  </a:gsLst>
                  <a:lin ang="5400000" scaled="0"/>
                </a:gradFill>
              </a:rPr>
              <a:t>restructuring</a:t>
            </a:r>
          </a:p>
          <a:p>
            <a:pPr>
              <a:spcBef>
                <a:spcPts val="800"/>
              </a:spcBef>
            </a:pPr>
            <a:r>
              <a:rPr lang="en-US" sz="2000" dirty="0" smtClean="0">
                <a:gradFill>
                  <a:gsLst>
                    <a:gs pos="1250">
                      <a:srgbClr val="FFFFFF"/>
                    </a:gs>
                    <a:gs pos="100000">
                      <a:srgbClr val="FFFFFF"/>
                    </a:gs>
                  </a:gsLst>
                  <a:lin ang="5400000" scaled="0"/>
                </a:gradFill>
              </a:rPr>
              <a:t>Upgrades needed for performance</a:t>
            </a:r>
            <a:r>
              <a:rPr lang="en-US" sz="2000" dirty="0">
                <a:gradFill>
                  <a:gsLst>
                    <a:gs pos="1250">
                      <a:srgbClr val="FFFFFF"/>
                    </a:gs>
                    <a:gs pos="100000">
                      <a:srgbClr val="FFFFFF"/>
                    </a:gs>
                  </a:gsLst>
                  <a:lin ang="5400000" scaled="0"/>
                </a:gradFill>
              </a:rPr>
              <a:t>, security, compliance, and to enable the implementation of new technology solutions.</a:t>
            </a:r>
          </a:p>
        </p:txBody>
      </p:sp>
      <p:grpSp>
        <p:nvGrpSpPr>
          <p:cNvPr id="13" name="Group 12"/>
          <p:cNvGrpSpPr/>
          <p:nvPr/>
        </p:nvGrpSpPr>
        <p:grpSpPr>
          <a:xfrm>
            <a:off x="8077082" y="1433481"/>
            <a:ext cx="1463583" cy="910229"/>
            <a:chOff x="389205" y="3783220"/>
            <a:chExt cx="3050381" cy="1934757"/>
          </a:xfrm>
        </p:grpSpPr>
        <p:pic>
          <p:nvPicPr>
            <p:cNvPr id="11" name="Picture 9" descr="\\MAGNUM\Projects\Microsoft\Cloud Power FY12\Design\Icons\PNGs\Optimized.png"/>
            <p:cNvPicPr>
              <a:picLocks noChangeAspect="1" noChangeArrowheads="1"/>
            </p:cNvPicPr>
            <p:nvPr/>
          </p:nvPicPr>
          <p:blipFill>
            <a:blip r:embed="rId3" cstate="screen">
              <a:lum bright="100000"/>
              <a:extLst>
                <a:ext uri="{28A0092B-C50C-407E-A947-70E740481C1C}">
                  <a14:useLocalDpi xmlns:a14="http://schemas.microsoft.com/office/drawing/2010/main"/>
                </a:ext>
              </a:extLst>
            </a:blip>
            <a:stretch>
              <a:fillRect/>
            </a:stretch>
          </p:blipFill>
          <p:spPr bwMode="auto">
            <a:xfrm>
              <a:off x="389205" y="3889177"/>
              <a:ext cx="1828800" cy="1828800"/>
            </a:xfrm>
            <a:prstGeom prst="rect">
              <a:avLst/>
            </a:prstGeom>
            <a:noFill/>
          </p:spPr>
        </p:pic>
        <p:pic>
          <p:nvPicPr>
            <p:cNvPr id="12" name="Picture 3" descr="\\MAGNUM\Projects\Microsoft\Cloud Power FY12\Design\ICONS_PNG\User.png"/>
            <p:cNvPicPr>
              <a:picLocks noChangeAspect="1" noChangeArrowheads="1"/>
            </p:cNvPicPr>
            <p:nvPr/>
          </p:nvPicPr>
          <p:blipFill>
            <a:blip r:embed="rId4" cstate="screen">
              <a:lum bright="100000"/>
              <a:extLst>
                <a:ext uri="{28A0092B-C50C-407E-A947-70E740481C1C}">
                  <a14:useLocalDpi xmlns:a14="http://schemas.microsoft.com/office/drawing/2010/main"/>
                </a:ext>
              </a:extLst>
            </a:blip>
            <a:srcRect/>
            <a:stretch>
              <a:fillRect/>
            </a:stretch>
          </p:blipFill>
          <p:spPr bwMode="auto">
            <a:xfrm>
              <a:off x="1610786" y="3783220"/>
              <a:ext cx="1828800" cy="1828800"/>
            </a:xfrm>
            <a:prstGeom prst="rect">
              <a:avLst/>
            </a:prstGeom>
            <a:noFill/>
          </p:spPr>
        </p:pic>
      </p:grpSp>
      <p:sp>
        <p:nvSpPr>
          <p:cNvPr id="14" name="TextBox 13"/>
          <p:cNvSpPr txBox="1"/>
          <p:nvPr/>
        </p:nvSpPr>
        <p:spPr>
          <a:xfrm>
            <a:off x="8077082" y="2260654"/>
            <a:ext cx="3627555" cy="1391150"/>
          </a:xfrm>
          <a:prstGeom prst="rect">
            <a:avLst/>
          </a:prstGeom>
          <a:noFill/>
        </p:spPr>
        <p:txBody>
          <a:bodyPr wrap="square" lIns="182880" tIns="146304" rIns="182880" bIns="146304" rtlCol="0">
            <a:spAutoFit/>
          </a:bodyPr>
          <a:lstStyle/>
          <a:p>
            <a:pPr>
              <a:lnSpc>
                <a:spcPct val="90000"/>
              </a:lnSpc>
              <a:spcAft>
                <a:spcPts val="600"/>
              </a:spcAft>
            </a:pPr>
            <a:r>
              <a:rPr lang="en-US" sz="3200" dirty="0">
                <a:solidFill>
                  <a:srgbClr val="00B0F0"/>
                </a:solidFill>
                <a:latin typeface="Segoe UI Light"/>
              </a:rPr>
              <a:t>IT Provider</a:t>
            </a:r>
          </a:p>
          <a:p>
            <a:pPr>
              <a:lnSpc>
                <a:spcPct val="90000"/>
              </a:lnSpc>
              <a:spcAft>
                <a:spcPts val="600"/>
              </a:spcAft>
            </a:pPr>
            <a:r>
              <a:rPr lang="en-US" dirty="0">
                <a:gradFill>
                  <a:gsLst>
                    <a:gs pos="2917">
                      <a:srgbClr val="FFFFFF"/>
                    </a:gs>
                    <a:gs pos="30000">
                      <a:srgbClr val="FFFFFF"/>
                    </a:gs>
                  </a:gsLst>
                  <a:lin ang="5400000" scaled="0"/>
                </a:gradFill>
              </a:rPr>
              <a:t>Aaron Marks IT </a:t>
            </a:r>
            <a:r>
              <a:rPr lang="en-US" dirty="0" smtClean="0">
                <a:gradFill>
                  <a:gsLst>
                    <a:gs pos="2917">
                      <a:srgbClr val="FFFFFF"/>
                    </a:gs>
                    <a:gs pos="30000">
                      <a:srgbClr val="FFFFFF"/>
                    </a:gs>
                  </a:gsLst>
                  <a:lin ang="5400000" scaled="0"/>
                </a:gradFill>
              </a:rPr>
              <a:t>Consulting,</a:t>
            </a:r>
          </a:p>
          <a:p>
            <a:pPr>
              <a:lnSpc>
                <a:spcPct val="90000"/>
              </a:lnSpc>
              <a:spcAft>
                <a:spcPts val="600"/>
              </a:spcAft>
            </a:pPr>
            <a:r>
              <a:rPr lang="en-US" dirty="0" smtClean="0">
                <a:gradFill>
                  <a:gsLst>
                    <a:gs pos="2917">
                      <a:srgbClr val="FFFFFF"/>
                    </a:gs>
                    <a:gs pos="30000">
                      <a:srgbClr val="FFFFFF"/>
                    </a:gs>
                  </a:gsLst>
                  <a:lin ang="5400000" scaled="0"/>
                </a:gradFill>
              </a:rPr>
              <a:t>IT services and solution provider </a:t>
            </a:r>
          </a:p>
        </p:txBody>
      </p:sp>
      <p:pic>
        <p:nvPicPr>
          <p:cNvPr id="15" name="Picture 7" descr="\\MAGNUM\Projects\Microsoft\Cloud Power FY12\Design\ICONS_PNG\Gears.png"/>
          <p:cNvPicPr>
            <a:picLocks noChangeAspect="1" noChangeArrowheads="1"/>
          </p:cNvPicPr>
          <p:nvPr/>
        </p:nvPicPr>
        <p:blipFill>
          <a:blip r:embed="rId5" cstate="screen">
            <a:lum bright="100000"/>
            <a:extLst>
              <a:ext uri="{28A0092B-C50C-407E-A947-70E740481C1C}">
                <a14:useLocalDpi xmlns:a14="http://schemas.microsoft.com/office/drawing/2010/main"/>
              </a:ext>
            </a:extLst>
          </a:blip>
          <a:srcRect/>
          <a:stretch>
            <a:fillRect/>
          </a:stretch>
        </p:blipFill>
        <p:spPr bwMode="auto">
          <a:xfrm>
            <a:off x="415739" y="4269118"/>
            <a:ext cx="1676400" cy="1676400"/>
          </a:xfrm>
          <a:prstGeom prst="rect">
            <a:avLst/>
          </a:prstGeom>
          <a:noFill/>
        </p:spPr>
      </p:pic>
      <p:sp>
        <p:nvSpPr>
          <p:cNvPr id="16" name="TextBox 15"/>
          <p:cNvSpPr txBox="1"/>
          <p:nvPr/>
        </p:nvSpPr>
        <p:spPr>
          <a:xfrm>
            <a:off x="1936251" y="1547889"/>
            <a:ext cx="6110619" cy="3117777"/>
          </a:xfrm>
          <a:prstGeom prst="rect">
            <a:avLst/>
          </a:prstGeom>
          <a:noFill/>
        </p:spPr>
        <p:txBody>
          <a:bodyPr wrap="square" lIns="182880" tIns="146304" rIns="182880" bIns="146304" rtlCol="0">
            <a:spAutoFit/>
          </a:bodyPr>
          <a:lstStyle/>
          <a:p>
            <a:pPr>
              <a:lnSpc>
                <a:spcPct val="90000"/>
              </a:lnSpc>
            </a:pPr>
            <a:r>
              <a:rPr lang="en-US" sz="3600" dirty="0">
                <a:solidFill>
                  <a:srgbClr val="00B0F0"/>
                </a:solidFill>
                <a:latin typeface="Segoe UI Light"/>
              </a:rPr>
              <a:t>Customer</a:t>
            </a:r>
          </a:p>
          <a:p>
            <a:pPr marL="28575" lvl="1">
              <a:lnSpc>
                <a:spcPct val="90000"/>
              </a:lnSpc>
              <a:spcBef>
                <a:spcPts val="800"/>
              </a:spcBef>
              <a:buClr>
                <a:srgbClr val="FFFFFF"/>
              </a:buClr>
              <a:buSzPct val="100000"/>
            </a:pPr>
            <a:r>
              <a:rPr lang="en-US" sz="2000" dirty="0" smtClean="0">
                <a:gradFill>
                  <a:gsLst>
                    <a:gs pos="1250">
                      <a:srgbClr val="FFFFFF"/>
                    </a:gs>
                    <a:gs pos="100000">
                      <a:srgbClr val="FFFFFF"/>
                    </a:gs>
                  </a:gsLst>
                  <a:lin ang="5400000" scaled="0"/>
                </a:gradFill>
              </a:rPr>
              <a:t>Biotech </a:t>
            </a:r>
            <a:r>
              <a:rPr lang="en-US" sz="2000" dirty="0">
                <a:gradFill>
                  <a:gsLst>
                    <a:gs pos="1250">
                      <a:srgbClr val="FFFFFF"/>
                    </a:gs>
                    <a:gs pos="100000">
                      <a:srgbClr val="FFFFFF"/>
                    </a:gs>
                  </a:gsLst>
                  <a:lin ang="5400000" scaled="0"/>
                </a:gradFill>
              </a:rPr>
              <a:t>company </a:t>
            </a:r>
            <a:r>
              <a:rPr lang="en-US" sz="2000" dirty="0" smtClean="0">
                <a:gradFill>
                  <a:gsLst>
                    <a:gs pos="1250">
                      <a:srgbClr val="FFFFFF"/>
                    </a:gs>
                    <a:gs pos="100000">
                      <a:srgbClr val="FFFFFF"/>
                    </a:gs>
                  </a:gsLst>
                  <a:lin ang="5400000" scaled="0"/>
                </a:gradFill>
              </a:rPr>
              <a:t>(Seattle-based, </a:t>
            </a:r>
            <a:r>
              <a:rPr lang="en-US" sz="2000" dirty="0">
                <a:gradFill>
                  <a:gsLst>
                    <a:gs pos="1250">
                      <a:srgbClr val="FFFFFF"/>
                    </a:gs>
                    <a:gs pos="100000">
                      <a:srgbClr val="FFFFFF"/>
                    </a:gs>
                  </a:gsLst>
                  <a:lin ang="5400000" scaled="0"/>
                </a:gradFill>
              </a:rPr>
              <a:t>publically traded) </a:t>
            </a:r>
            <a:r>
              <a:rPr lang="en-US" sz="2000" dirty="0" smtClean="0">
                <a:gradFill>
                  <a:gsLst>
                    <a:gs pos="1250">
                      <a:srgbClr val="FFFFFF"/>
                    </a:gs>
                    <a:gs pos="100000">
                      <a:srgbClr val="FFFFFF"/>
                    </a:gs>
                  </a:gsLst>
                  <a:lin ang="5400000" scaled="0"/>
                </a:gradFill>
              </a:rPr>
              <a:t>creating oncology </a:t>
            </a:r>
            <a:r>
              <a:rPr lang="en-US" sz="2000" dirty="0">
                <a:gradFill>
                  <a:gsLst>
                    <a:gs pos="1250">
                      <a:srgbClr val="FFFFFF"/>
                    </a:gs>
                    <a:gs pos="100000">
                      <a:srgbClr val="FFFFFF"/>
                    </a:gs>
                  </a:gsLst>
                  <a:lin ang="5400000" scaled="0"/>
                </a:gradFill>
              </a:rPr>
              <a:t>products that improve the lives and outcomes of cancer patients. </a:t>
            </a:r>
            <a:endParaRPr lang="en-US" sz="2000" dirty="0" smtClean="0">
              <a:gradFill>
                <a:gsLst>
                  <a:gs pos="1250">
                    <a:srgbClr val="FFFFFF"/>
                  </a:gs>
                  <a:gs pos="100000">
                    <a:srgbClr val="FFFFFF"/>
                  </a:gs>
                </a:gsLst>
                <a:lin ang="5400000" scaled="0"/>
              </a:gradFill>
            </a:endParaRPr>
          </a:p>
          <a:p>
            <a:pPr marL="28575" lvl="1">
              <a:lnSpc>
                <a:spcPct val="90000"/>
              </a:lnSpc>
              <a:spcBef>
                <a:spcPts val="800"/>
              </a:spcBef>
              <a:buClr>
                <a:srgbClr val="FFFFFF"/>
              </a:buClr>
              <a:buSzPct val="100000"/>
            </a:pPr>
            <a:r>
              <a:rPr lang="en-US" sz="2000" dirty="0" smtClean="0">
                <a:gradFill>
                  <a:gsLst>
                    <a:gs pos="1250">
                      <a:srgbClr val="FFFFFF"/>
                    </a:gs>
                    <a:gs pos="100000">
                      <a:srgbClr val="FFFFFF"/>
                    </a:gs>
                  </a:gsLst>
                  <a:lin ang="5400000" scaled="0"/>
                </a:gradFill>
              </a:rPr>
              <a:t>Focus </a:t>
            </a:r>
            <a:r>
              <a:rPr lang="en-US" sz="2000" dirty="0">
                <a:gradFill>
                  <a:gsLst>
                    <a:gs pos="1250">
                      <a:srgbClr val="FFFFFF"/>
                    </a:gs>
                    <a:gs pos="100000">
                      <a:srgbClr val="FFFFFF"/>
                    </a:gs>
                  </a:gsLst>
                  <a:lin ang="5400000" scaled="0"/>
                </a:gradFill>
              </a:rPr>
              <a:t>on therapeutic candidates aimed at targeting cancer in specific/effective </a:t>
            </a:r>
            <a:r>
              <a:rPr lang="en-US" sz="2000" dirty="0" smtClean="0">
                <a:gradFill>
                  <a:gsLst>
                    <a:gs pos="1250">
                      <a:srgbClr val="FFFFFF"/>
                    </a:gs>
                    <a:gs pos="100000">
                      <a:srgbClr val="FFFFFF"/>
                    </a:gs>
                  </a:gsLst>
                  <a:lin ang="5400000" scaled="0"/>
                </a:gradFill>
              </a:rPr>
              <a:t>ways</a:t>
            </a:r>
          </a:p>
          <a:p>
            <a:pPr marL="28575" lvl="1">
              <a:lnSpc>
                <a:spcPct val="90000"/>
              </a:lnSpc>
              <a:spcBef>
                <a:spcPts val="800"/>
              </a:spcBef>
              <a:buClr>
                <a:srgbClr val="FFFFFF"/>
              </a:buClr>
              <a:buSzPct val="100000"/>
            </a:pPr>
            <a:r>
              <a:rPr lang="en-US" sz="2000" dirty="0" smtClean="0">
                <a:gradFill>
                  <a:gsLst>
                    <a:gs pos="1250">
                      <a:srgbClr val="FFFFFF"/>
                    </a:gs>
                    <a:gs pos="100000">
                      <a:srgbClr val="FFFFFF"/>
                    </a:gs>
                  </a:gsLst>
                  <a:lin ang="5400000" scaled="0"/>
                </a:gradFill>
              </a:rPr>
              <a:t>Pipeline </a:t>
            </a:r>
            <a:r>
              <a:rPr lang="en-US" sz="2000" dirty="0">
                <a:gradFill>
                  <a:gsLst>
                    <a:gs pos="1250">
                      <a:srgbClr val="FFFFFF"/>
                    </a:gs>
                    <a:gs pos="100000">
                      <a:srgbClr val="FFFFFF"/>
                    </a:gs>
                  </a:gsLst>
                  <a:lin ang="5400000" scaled="0"/>
                </a:gradFill>
              </a:rPr>
              <a:t>includes synthetic vaccines for a variety of cancer </a:t>
            </a:r>
            <a:r>
              <a:rPr lang="en-US" sz="2000" dirty="0" smtClean="0">
                <a:gradFill>
                  <a:gsLst>
                    <a:gs pos="1250">
                      <a:srgbClr val="FFFFFF"/>
                    </a:gs>
                    <a:gs pos="100000">
                      <a:srgbClr val="FFFFFF"/>
                    </a:gs>
                  </a:gsLst>
                  <a:lin ang="5400000" scaled="0"/>
                </a:gradFill>
              </a:rPr>
              <a:t>indications </a:t>
            </a:r>
            <a:endParaRPr lang="en-US" sz="2000" dirty="0">
              <a:gradFill>
                <a:gsLst>
                  <a:gs pos="1250">
                    <a:srgbClr val="FFFFFF"/>
                  </a:gs>
                  <a:gs pos="100000">
                    <a:srgbClr val="FFFFFF"/>
                  </a:gs>
                </a:gsLst>
                <a:lin ang="5400000" scaled="0"/>
              </a:gradFill>
            </a:endParaRPr>
          </a:p>
        </p:txBody>
      </p:sp>
    </p:spTree>
    <p:extLst>
      <p:ext uri="{BB962C8B-B14F-4D97-AF65-F5344CB8AC3E}">
        <p14:creationId xmlns:p14="http://schemas.microsoft.com/office/powerpoint/2010/main" val="781206283"/>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11780837" y="0"/>
            <a:ext cx="655638" cy="6994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3600" dirty="0" smtClean="0">
                <a:gradFill>
                  <a:gsLst>
                    <a:gs pos="0">
                      <a:srgbClr val="FFFFFF"/>
                    </a:gs>
                    <a:gs pos="100000">
                      <a:srgbClr val="FFFFFF"/>
                    </a:gs>
                  </a:gsLst>
                  <a:lin ang="5400000" scaled="0"/>
                </a:gradFill>
                <a:latin typeface="Segoe UI Light"/>
                <a:ea typeface="Segoe UI" pitchFamily="34" charset="0"/>
                <a:cs typeface="Segoe UI" pitchFamily="34" charset="0"/>
              </a:rPr>
              <a:t>Biotech – Aaron Marks (DataON)</a:t>
            </a:r>
          </a:p>
        </p:txBody>
      </p:sp>
      <p:pic>
        <p:nvPicPr>
          <p:cNvPr id="6" name="Picture 7" descr="\\MAGNUM\Projects\Microsoft\Cloud Power FY12\Design\ICONS_PNG\Gears.png"/>
          <p:cNvPicPr>
            <a:picLocks noChangeAspect="1" noChangeArrowheads="1"/>
          </p:cNvPicPr>
          <p:nvPr/>
        </p:nvPicPr>
        <p:blipFill>
          <a:blip r:embed="rId2" cstate="screen">
            <a:lum bright="100000"/>
            <a:extLst>
              <a:ext uri="{28A0092B-C50C-407E-A947-70E740481C1C}">
                <a14:useLocalDpi xmlns:a14="http://schemas.microsoft.com/office/drawing/2010/main"/>
              </a:ext>
            </a:extLst>
          </a:blip>
          <a:srcRect/>
          <a:stretch>
            <a:fillRect/>
          </a:stretch>
        </p:blipFill>
        <p:spPr bwMode="auto">
          <a:xfrm>
            <a:off x="9865695" y="-84138"/>
            <a:ext cx="1676400" cy="1676400"/>
          </a:xfrm>
          <a:prstGeom prst="rect">
            <a:avLst/>
          </a:prstGeom>
          <a:noFill/>
        </p:spPr>
      </p:pic>
      <p:pic>
        <p:nvPicPr>
          <p:cNvPr id="15" name="Picture 14"/>
          <p:cNvPicPr/>
          <p:nvPr/>
        </p:nvPicPr>
        <p:blipFill rotWithShape="1">
          <a:blip r:embed="rId3" cstate="screen">
            <a:extLst>
              <a:ext uri="{28A0092B-C50C-407E-A947-70E740481C1C}">
                <a14:useLocalDpi xmlns:a14="http://schemas.microsoft.com/office/drawing/2010/main"/>
              </a:ext>
            </a:extLst>
          </a:blip>
          <a:srcRect/>
          <a:stretch/>
        </p:blipFill>
        <p:spPr bwMode="auto">
          <a:xfrm>
            <a:off x="8122303" y="1639162"/>
            <a:ext cx="3181050" cy="4685470"/>
          </a:xfrm>
          <a:prstGeom prst="rect">
            <a:avLst/>
          </a:prstGeom>
          <a:ln>
            <a:noFill/>
          </a:ln>
          <a:extLst>
            <a:ext uri="{53640926-AAD7-44d8-BBD7-CCE9431645EC}">
              <a14:shadowObscured xmlns:lc="http://schemas.openxmlformats.org/drawingml/2006/lockedCanvas" xmlns:a14="http://schemas.microsoft.com/office/drawing/2010/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v="urn:schemas-microsoft-com:mac:vml" xmlns:mc="http://schemas.openxmlformats.org/markup-compatibility/2006" xmlns:mo="http://schemas.microsoft.com/office/mac/office/2008/main" xmlns:wpc="http://schemas.microsoft.com/office/word/2010/wordprocessingCanvas" xmlns=""/>
            </a:ext>
          </a:extLst>
        </p:spPr>
      </p:pic>
      <p:sp>
        <p:nvSpPr>
          <p:cNvPr id="16" name="TextBox 15"/>
          <p:cNvSpPr txBox="1"/>
          <p:nvPr/>
        </p:nvSpPr>
        <p:spPr>
          <a:xfrm>
            <a:off x="221367" y="296862"/>
            <a:ext cx="3558470" cy="7297382"/>
          </a:xfrm>
          <a:prstGeom prst="rect">
            <a:avLst/>
          </a:prstGeom>
          <a:noFill/>
        </p:spPr>
        <p:txBody>
          <a:bodyPr wrap="square" lIns="182880" tIns="146304" rIns="182880" bIns="146304" rtlCol="0">
            <a:spAutoFit/>
          </a:bodyPr>
          <a:lstStyle/>
          <a:p>
            <a:pPr marL="228600" indent="-228600">
              <a:lnSpc>
                <a:spcPct val="90000"/>
              </a:lnSpc>
              <a:spcAft>
                <a:spcPts val="600"/>
              </a:spcAft>
            </a:pPr>
            <a:r>
              <a:rPr lang="en-US" sz="4000" dirty="0" smtClean="0">
                <a:solidFill>
                  <a:srgbClr val="00B0F0"/>
                </a:solidFill>
                <a:latin typeface="Segoe UI Light"/>
              </a:rPr>
              <a:t>Workloads</a:t>
            </a:r>
            <a:endParaRPr lang="en-US" sz="3600" dirty="0">
              <a:solidFill>
                <a:srgbClr val="00B0F0"/>
              </a:solidFill>
              <a:latin typeface="Segoe UI Light"/>
            </a:endParaRPr>
          </a:p>
          <a:p>
            <a:pPr marL="228600" indent="-228600"/>
            <a:r>
              <a:rPr lang="en-US" sz="1400" dirty="0">
                <a:solidFill>
                  <a:srgbClr val="00B0F0"/>
                </a:solidFill>
                <a:latin typeface="Segoe UI Light"/>
              </a:rPr>
              <a:t>Virtualized</a:t>
            </a:r>
          </a:p>
          <a:p>
            <a:pPr marL="228600" indent="-228600"/>
            <a:r>
              <a:rPr lang="en-US" sz="1200" dirty="0" smtClean="0">
                <a:solidFill>
                  <a:srgbClr val="FFFFFF"/>
                </a:solidFill>
              </a:rPr>
              <a:t>AD FS 2.0 Proxy Server</a:t>
            </a:r>
          </a:p>
          <a:p>
            <a:pPr marL="228600" indent="-228600"/>
            <a:r>
              <a:rPr lang="en-US" sz="1200" dirty="0" smtClean="0">
                <a:solidFill>
                  <a:srgbClr val="FFFFFF"/>
                </a:solidFill>
              </a:rPr>
              <a:t>AD Server – Tertiary (DC/GC/DNS)</a:t>
            </a:r>
          </a:p>
          <a:p>
            <a:pPr marL="228600" indent="-228600"/>
            <a:r>
              <a:rPr lang="en-US" sz="1200" dirty="0" smtClean="0">
                <a:solidFill>
                  <a:srgbClr val="FFFFFF"/>
                </a:solidFill>
              </a:rPr>
              <a:t>Azure Active Directory (AAD) Sync + AD FS 2.0</a:t>
            </a:r>
          </a:p>
          <a:p>
            <a:pPr marL="228600" indent="-228600"/>
            <a:r>
              <a:rPr lang="en-US" sz="1200" dirty="0" smtClean="0">
                <a:solidFill>
                  <a:srgbClr val="FFFFFF"/>
                </a:solidFill>
              </a:rPr>
              <a:t>BES 5 Server (Windows Server 2008)</a:t>
            </a:r>
          </a:p>
          <a:p>
            <a:pPr marL="228600" indent="-228600"/>
            <a:r>
              <a:rPr lang="en-US" sz="1200" dirty="0" smtClean="0">
                <a:solidFill>
                  <a:srgbClr val="FFFFFF"/>
                </a:solidFill>
              </a:rPr>
              <a:t>CentOS Linux: Asterisk Server for VoIP conference phones</a:t>
            </a:r>
          </a:p>
          <a:p>
            <a:pPr marL="228600" indent="-228600"/>
            <a:r>
              <a:rPr lang="en-US" sz="1200" dirty="0" smtClean="0">
                <a:solidFill>
                  <a:srgbClr val="FFFFFF"/>
                </a:solidFill>
              </a:rPr>
              <a:t>Exchange </a:t>
            </a:r>
            <a:r>
              <a:rPr lang="en-US" sz="1200" dirty="0">
                <a:solidFill>
                  <a:srgbClr val="FFFFFF"/>
                </a:solidFill>
              </a:rPr>
              <a:t>2013 Hybrid Coexistence Server</a:t>
            </a:r>
          </a:p>
          <a:p>
            <a:pPr marL="228600" indent="-228600"/>
            <a:r>
              <a:rPr lang="en-US" sz="1200" dirty="0" smtClean="0">
                <a:solidFill>
                  <a:srgbClr val="FFFFFF"/>
                </a:solidFill>
              </a:rPr>
              <a:t>Linux: VMware vCenter 4.1 Server</a:t>
            </a:r>
          </a:p>
          <a:p>
            <a:pPr marL="228600" indent="-228600"/>
            <a:r>
              <a:rPr lang="en-US" sz="1200" dirty="0" smtClean="0">
                <a:solidFill>
                  <a:srgbClr val="FFFFFF"/>
                </a:solidFill>
              </a:rPr>
              <a:t>Management Server (RSAT + Other Tools)</a:t>
            </a:r>
          </a:p>
          <a:p>
            <a:pPr marL="228600" indent="-228600"/>
            <a:r>
              <a:rPr lang="en-US" sz="1200" dirty="0" smtClean="0">
                <a:solidFill>
                  <a:srgbClr val="FFFFFF"/>
                </a:solidFill>
              </a:rPr>
              <a:t>Server 2008 R2 SSTP/PPTP VPN + ‘Remote Desktop Gateway’ Server</a:t>
            </a:r>
          </a:p>
          <a:p>
            <a:pPr marL="228600" indent="-228600"/>
            <a:r>
              <a:rPr lang="en-US" sz="1200" dirty="0" smtClean="0">
                <a:solidFill>
                  <a:srgbClr val="FFFFFF"/>
                </a:solidFill>
              </a:rPr>
              <a:t>SharePoint </a:t>
            </a:r>
            <a:r>
              <a:rPr lang="en-US" sz="1200" dirty="0">
                <a:solidFill>
                  <a:srgbClr val="FFFFFF"/>
                </a:solidFill>
              </a:rPr>
              <a:t>2007 Server</a:t>
            </a:r>
          </a:p>
          <a:p>
            <a:pPr marL="228600" indent="-228600"/>
            <a:r>
              <a:rPr lang="en-US" sz="1200" dirty="0" smtClean="0">
                <a:solidFill>
                  <a:srgbClr val="FFFFFF"/>
                </a:solidFill>
              </a:rPr>
              <a:t>SharePoint </a:t>
            </a:r>
            <a:r>
              <a:rPr lang="en-US" sz="1200" dirty="0">
                <a:solidFill>
                  <a:srgbClr val="FFFFFF"/>
                </a:solidFill>
              </a:rPr>
              <a:t>2010 Server</a:t>
            </a:r>
          </a:p>
          <a:p>
            <a:pPr marL="228600" indent="-228600"/>
            <a:r>
              <a:rPr lang="en-US" sz="1200" dirty="0" smtClean="0">
                <a:solidFill>
                  <a:srgbClr val="FFFFFF"/>
                </a:solidFill>
              </a:rPr>
              <a:t>SharePoint </a:t>
            </a:r>
            <a:r>
              <a:rPr lang="en-US" sz="1200" dirty="0">
                <a:solidFill>
                  <a:srgbClr val="FFFFFF"/>
                </a:solidFill>
              </a:rPr>
              <a:t>2013 Server</a:t>
            </a:r>
          </a:p>
          <a:p>
            <a:pPr marL="228600" indent="-228600"/>
            <a:r>
              <a:rPr lang="en-US" sz="1200" dirty="0" smtClean="0">
                <a:solidFill>
                  <a:srgbClr val="FFFFFF"/>
                </a:solidFill>
              </a:rPr>
              <a:t>SQL </a:t>
            </a:r>
            <a:r>
              <a:rPr lang="en-US" sz="1200" dirty="0">
                <a:solidFill>
                  <a:srgbClr val="FFFFFF"/>
                </a:solidFill>
              </a:rPr>
              <a:t>Server 2008 R2 Standard</a:t>
            </a:r>
          </a:p>
          <a:p>
            <a:pPr marL="228600" indent="-228600"/>
            <a:r>
              <a:rPr lang="en-US" sz="1200" dirty="0" smtClean="0">
                <a:solidFill>
                  <a:srgbClr val="FFFFFF"/>
                </a:solidFill>
              </a:rPr>
              <a:t>Ubuntu Linux: Clinical MySQL Database</a:t>
            </a:r>
          </a:p>
          <a:p>
            <a:pPr marL="228600" indent="-228600"/>
            <a:r>
              <a:rPr lang="en-US" sz="1200" dirty="0" smtClean="0">
                <a:solidFill>
                  <a:srgbClr val="FFFFFF"/>
                </a:solidFill>
              </a:rPr>
              <a:t>Ubuntu Linux: Lab backups</a:t>
            </a:r>
          </a:p>
          <a:p>
            <a:pPr marL="228600" indent="-228600"/>
            <a:r>
              <a:rPr lang="en-US" sz="1200" dirty="0" smtClean="0">
                <a:solidFill>
                  <a:srgbClr val="FFFFFF"/>
                </a:solidFill>
              </a:rPr>
              <a:t>Ubuntu </a:t>
            </a:r>
            <a:r>
              <a:rPr lang="en-US" sz="1200" dirty="0">
                <a:solidFill>
                  <a:srgbClr val="FFFFFF"/>
                </a:solidFill>
              </a:rPr>
              <a:t>Linux: Lab Freezer Monitoring</a:t>
            </a:r>
          </a:p>
          <a:p>
            <a:pPr marL="228600" indent="-228600"/>
            <a:r>
              <a:rPr lang="en-US" sz="1200" dirty="0" smtClean="0">
                <a:solidFill>
                  <a:srgbClr val="FFFFFF"/>
                </a:solidFill>
              </a:rPr>
              <a:t>Ubuntu </a:t>
            </a:r>
            <a:r>
              <a:rPr lang="en-US" sz="1200" dirty="0">
                <a:solidFill>
                  <a:srgbClr val="FFFFFF"/>
                </a:solidFill>
              </a:rPr>
              <a:t>Linux: Lab MySQL </a:t>
            </a:r>
            <a:r>
              <a:rPr lang="en-US" sz="1200" dirty="0" smtClean="0">
                <a:solidFill>
                  <a:srgbClr val="FFFFFF"/>
                </a:solidFill>
              </a:rPr>
              <a:t>Database</a:t>
            </a:r>
          </a:p>
          <a:p>
            <a:pPr marL="228600" indent="-228600"/>
            <a:endParaRPr lang="en-US" sz="700" dirty="0" smtClean="0">
              <a:gradFill>
                <a:gsLst>
                  <a:gs pos="2920">
                    <a:srgbClr val="68217A"/>
                  </a:gs>
                  <a:gs pos="39000">
                    <a:srgbClr val="68217A"/>
                  </a:gs>
                </a:gsLst>
                <a:lin ang="5400000" scaled="0"/>
              </a:gradFill>
              <a:latin typeface="Segoe UI Light"/>
            </a:endParaRPr>
          </a:p>
          <a:p>
            <a:pPr marL="228600" indent="-228600"/>
            <a:r>
              <a:rPr lang="en-US" sz="1400" dirty="0" smtClean="0">
                <a:solidFill>
                  <a:srgbClr val="00B0F0"/>
                </a:solidFill>
                <a:latin typeface="Segoe UI Light"/>
              </a:rPr>
              <a:t>Physical</a:t>
            </a:r>
            <a:endParaRPr lang="en-US" sz="1400" dirty="0">
              <a:solidFill>
                <a:srgbClr val="00B0F0"/>
              </a:solidFill>
              <a:latin typeface="Segoe UI Light"/>
            </a:endParaRPr>
          </a:p>
          <a:p>
            <a:pPr marL="228600" indent="-228600"/>
            <a:r>
              <a:rPr lang="en-US" sz="1200" dirty="0" smtClean="0">
                <a:solidFill>
                  <a:srgbClr val="FFFFFF"/>
                </a:solidFill>
              </a:rPr>
              <a:t>AD (DC/GC, DHCP)</a:t>
            </a:r>
          </a:p>
          <a:p>
            <a:pPr marL="228600" indent="-228600"/>
            <a:r>
              <a:rPr lang="en-US" sz="1200" dirty="0" smtClean="0">
                <a:solidFill>
                  <a:srgbClr val="FFFFFF"/>
                </a:solidFill>
              </a:rPr>
              <a:t>AD (DC/GC, NPS, AD CS)</a:t>
            </a:r>
          </a:p>
          <a:p>
            <a:pPr marL="228600" indent="-228600"/>
            <a:r>
              <a:rPr lang="en-US" sz="1200" dirty="0" smtClean="0">
                <a:solidFill>
                  <a:srgbClr val="FFFFFF"/>
                </a:solidFill>
              </a:rPr>
              <a:t>BackupExec 2010 R3</a:t>
            </a:r>
          </a:p>
          <a:p>
            <a:pPr marL="228600" indent="-228600"/>
            <a:r>
              <a:rPr lang="en-US" sz="1200" dirty="0" smtClean="0">
                <a:solidFill>
                  <a:srgbClr val="FFFFFF"/>
                </a:solidFill>
              </a:rPr>
              <a:t>ERP application</a:t>
            </a:r>
          </a:p>
          <a:p>
            <a:pPr marL="228600" indent="-228600"/>
            <a:r>
              <a:rPr lang="en-US" sz="1200" dirty="0" smtClean="0">
                <a:solidFill>
                  <a:srgbClr val="FFFFFF"/>
                </a:solidFill>
              </a:rPr>
              <a:t>ERP Terminal Server</a:t>
            </a:r>
          </a:p>
          <a:p>
            <a:pPr marL="228600" indent="-228600"/>
            <a:r>
              <a:rPr lang="en-US" sz="1200" dirty="0" smtClean="0">
                <a:solidFill>
                  <a:srgbClr val="FFFFFF"/>
                </a:solidFill>
              </a:rPr>
              <a:t>Exchange 2007 Server</a:t>
            </a:r>
          </a:p>
          <a:p>
            <a:pPr marL="228600" indent="-228600"/>
            <a:r>
              <a:rPr lang="en-US" sz="1200" dirty="0" smtClean="0">
                <a:solidFill>
                  <a:srgbClr val="FFFFFF"/>
                </a:solidFill>
              </a:rPr>
              <a:t>File servers (2) </a:t>
            </a:r>
          </a:p>
          <a:p>
            <a:pPr marL="228600" indent="-228600"/>
            <a:r>
              <a:rPr lang="en-US" sz="1200" dirty="0" smtClean="0">
                <a:solidFill>
                  <a:srgbClr val="FFFFFF"/>
                </a:solidFill>
              </a:rPr>
              <a:t>Print server</a:t>
            </a:r>
          </a:p>
          <a:p>
            <a:pPr marL="228600" indent="-228600"/>
            <a:r>
              <a:rPr lang="en-US" sz="1200" dirty="0" smtClean="0">
                <a:solidFill>
                  <a:srgbClr val="FFFFFF"/>
                </a:solidFill>
              </a:rPr>
              <a:t>SQL </a:t>
            </a:r>
            <a:r>
              <a:rPr lang="en-US" sz="1200" dirty="0">
                <a:solidFill>
                  <a:srgbClr val="FFFFFF"/>
                </a:solidFill>
              </a:rPr>
              <a:t>Server 2005 </a:t>
            </a:r>
            <a:r>
              <a:rPr lang="en-US" sz="1200" dirty="0" smtClean="0">
                <a:solidFill>
                  <a:srgbClr val="FFFFFF"/>
                </a:solidFill>
              </a:rPr>
              <a:t>Standard (ERP SQL)</a:t>
            </a:r>
          </a:p>
          <a:p>
            <a:pPr marL="694971" lvl="1" indent="-228600"/>
            <a:endParaRPr lang="en-US" sz="1200" dirty="0">
              <a:solidFill>
                <a:srgbClr val="FFFFFF"/>
              </a:solidFill>
            </a:endParaRPr>
          </a:p>
          <a:p>
            <a:pPr marL="694971" lvl="1" indent="-228600"/>
            <a:endParaRPr lang="en-US" sz="1200" dirty="0">
              <a:solidFill>
                <a:srgbClr val="FFFFFF"/>
              </a:solidFill>
            </a:endParaRPr>
          </a:p>
          <a:p>
            <a:pPr marL="694971" lvl="1" indent="-228600"/>
            <a:endParaRPr lang="en-US" sz="1200" dirty="0">
              <a:solidFill>
                <a:srgbClr val="FFFFFF"/>
              </a:solidFill>
            </a:endParaRPr>
          </a:p>
        </p:txBody>
      </p:sp>
      <p:sp>
        <p:nvSpPr>
          <p:cNvPr id="17" name="TextBox 16"/>
          <p:cNvSpPr txBox="1"/>
          <p:nvPr/>
        </p:nvSpPr>
        <p:spPr>
          <a:xfrm>
            <a:off x="3664876" y="296862"/>
            <a:ext cx="4400639" cy="4865947"/>
          </a:xfrm>
          <a:prstGeom prst="rect">
            <a:avLst/>
          </a:prstGeom>
          <a:noFill/>
        </p:spPr>
        <p:txBody>
          <a:bodyPr wrap="square" lIns="182880" tIns="146304" rIns="182880" bIns="146304" rtlCol="0">
            <a:spAutoFit/>
          </a:bodyPr>
          <a:lstStyle/>
          <a:p>
            <a:pPr marL="228600" indent="-228600">
              <a:lnSpc>
                <a:spcPct val="90000"/>
              </a:lnSpc>
              <a:spcAft>
                <a:spcPts val="600"/>
              </a:spcAft>
            </a:pPr>
            <a:r>
              <a:rPr lang="en-US" sz="4000" dirty="0" smtClean="0">
                <a:solidFill>
                  <a:srgbClr val="00B0F0"/>
                </a:solidFill>
                <a:latin typeface="Segoe UI Light"/>
              </a:rPr>
              <a:t>Previous hardware</a:t>
            </a:r>
          </a:p>
          <a:p>
            <a:pPr marL="228600" indent="-228600">
              <a:lnSpc>
                <a:spcPct val="90000"/>
              </a:lnSpc>
              <a:spcAft>
                <a:spcPts val="600"/>
              </a:spcAft>
            </a:pPr>
            <a:r>
              <a:rPr lang="en-US" sz="1400" dirty="0">
                <a:solidFill>
                  <a:srgbClr val="00B0F0"/>
                </a:solidFill>
                <a:latin typeface="Segoe UI Light"/>
              </a:rPr>
              <a:t>Virtualization servers, vSphere 4.1 (2)</a:t>
            </a:r>
          </a:p>
          <a:p>
            <a:pPr marL="228600" indent="-228600"/>
            <a:r>
              <a:rPr lang="en-US" sz="1200" dirty="0" smtClean="0">
                <a:solidFill>
                  <a:srgbClr val="FFFFFF"/>
                </a:solidFill>
              </a:rPr>
              <a:t>Dell R610, 64GB RAM, </a:t>
            </a:r>
            <a:r>
              <a:rPr lang="en-US" sz="1200" dirty="0">
                <a:solidFill>
                  <a:srgbClr val="FFFFFF"/>
                </a:solidFill>
              </a:rPr>
              <a:t>RAID1 146GB 15k </a:t>
            </a:r>
            <a:r>
              <a:rPr lang="en-US" sz="1200" dirty="0" smtClean="0">
                <a:solidFill>
                  <a:srgbClr val="FFFFFF"/>
                </a:solidFill>
              </a:rPr>
              <a:t>SAS, 8x1GbE</a:t>
            </a:r>
          </a:p>
          <a:p>
            <a:pPr marL="228600" indent="-228600"/>
            <a:r>
              <a:rPr lang="en-US" sz="1200" dirty="0" smtClean="0">
                <a:solidFill>
                  <a:srgbClr val="FFFFFF"/>
                </a:solidFill>
              </a:rPr>
              <a:t>Dell R620, 64GB RAM, </a:t>
            </a:r>
            <a:r>
              <a:rPr lang="en-US" sz="1200" dirty="0">
                <a:solidFill>
                  <a:srgbClr val="FFFFFF"/>
                </a:solidFill>
              </a:rPr>
              <a:t>RAID1 146GB 15k </a:t>
            </a:r>
            <a:r>
              <a:rPr lang="en-US" sz="1200" dirty="0" smtClean="0">
                <a:solidFill>
                  <a:srgbClr val="FFFFFF"/>
                </a:solidFill>
              </a:rPr>
              <a:t>SAS</a:t>
            </a:r>
            <a:r>
              <a:rPr lang="en-US" sz="1200" dirty="0">
                <a:solidFill>
                  <a:srgbClr val="FFFFFF"/>
                </a:solidFill>
              </a:rPr>
              <a:t>, </a:t>
            </a:r>
            <a:r>
              <a:rPr lang="en-US" sz="1200" dirty="0" smtClean="0">
                <a:solidFill>
                  <a:srgbClr val="FFFFFF"/>
                </a:solidFill>
              </a:rPr>
              <a:t>8x1GbE, </a:t>
            </a:r>
          </a:p>
          <a:p>
            <a:pPr marL="228600" indent="-228600">
              <a:lnSpc>
                <a:spcPct val="90000"/>
              </a:lnSpc>
              <a:spcAft>
                <a:spcPts val="600"/>
              </a:spcAft>
            </a:pPr>
            <a:endParaRPr lang="en-US" sz="1400" dirty="0" smtClean="0">
              <a:gradFill>
                <a:gsLst>
                  <a:gs pos="2920">
                    <a:srgbClr val="68217A"/>
                  </a:gs>
                  <a:gs pos="39000">
                    <a:srgbClr val="68217A"/>
                  </a:gs>
                </a:gsLst>
                <a:lin ang="5400000" scaled="0"/>
              </a:gradFill>
              <a:latin typeface="Segoe UI Light"/>
            </a:endParaRPr>
          </a:p>
          <a:p>
            <a:pPr marL="228600" indent="-228600">
              <a:lnSpc>
                <a:spcPct val="90000"/>
              </a:lnSpc>
              <a:spcAft>
                <a:spcPts val="600"/>
              </a:spcAft>
            </a:pPr>
            <a:r>
              <a:rPr lang="en-US" sz="1400" dirty="0" smtClean="0">
                <a:solidFill>
                  <a:srgbClr val="00B0F0"/>
                </a:solidFill>
                <a:latin typeface="Segoe UI Light"/>
              </a:rPr>
              <a:t>Physical </a:t>
            </a:r>
            <a:r>
              <a:rPr lang="en-US" sz="1400" dirty="0">
                <a:solidFill>
                  <a:srgbClr val="00B0F0"/>
                </a:solidFill>
                <a:latin typeface="Segoe UI Light"/>
              </a:rPr>
              <a:t>Servers (9)</a:t>
            </a:r>
          </a:p>
          <a:p>
            <a:pPr marL="228600" indent="-228600"/>
            <a:r>
              <a:rPr lang="en-US" sz="1200" dirty="0" smtClean="0">
                <a:solidFill>
                  <a:srgbClr val="FFFFFF"/>
                </a:solidFill>
              </a:rPr>
              <a:t>Dell PowerEdge 2950, 16GB, 3x73GB 10k SAS, 4x1GbE</a:t>
            </a:r>
          </a:p>
          <a:p>
            <a:pPr marL="228600" indent="-228600"/>
            <a:r>
              <a:rPr lang="en-US" sz="1200" dirty="0" smtClean="0">
                <a:solidFill>
                  <a:srgbClr val="FFFFFF"/>
                </a:solidFill>
              </a:rPr>
              <a:t>Dell PowerEdge 2950, 16GB, 3x73GB 10k SAS, 4x1GbE</a:t>
            </a:r>
          </a:p>
          <a:p>
            <a:pPr marL="228600" indent="-228600"/>
            <a:r>
              <a:rPr lang="en-US" sz="1200" dirty="0" smtClean="0">
                <a:solidFill>
                  <a:srgbClr val="FFFFFF"/>
                </a:solidFill>
              </a:rPr>
              <a:t>Dell PowerEdge 1950, 16GB, 250GB (7.2k SATA), 2x1GbE</a:t>
            </a:r>
          </a:p>
          <a:p>
            <a:pPr marL="228600" indent="-228600"/>
            <a:r>
              <a:rPr lang="en-US" sz="1200" dirty="0" smtClean="0">
                <a:solidFill>
                  <a:srgbClr val="FFFFFF"/>
                </a:solidFill>
              </a:rPr>
              <a:t>Dell R200, 4GB, 2x 160GB, 2x 1GbE</a:t>
            </a:r>
          </a:p>
          <a:p>
            <a:pPr marL="228600" indent="-228600"/>
            <a:r>
              <a:rPr lang="en-US" sz="1200" dirty="0" smtClean="0">
                <a:solidFill>
                  <a:srgbClr val="FFFFFF"/>
                </a:solidFill>
              </a:rPr>
              <a:t>Dell R200, 4GB, 160GB (2x 160GB 7.2k SATA), 2x 1GbE</a:t>
            </a:r>
          </a:p>
          <a:p>
            <a:pPr marL="228600" indent="-228600"/>
            <a:r>
              <a:rPr lang="en-US" sz="1200" dirty="0" smtClean="0">
                <a:solidFill>
                  <a:srgbClr val="FFFFFF"/>
                </a:solidFill>
              </a:rPr>
              <a:t>Dell R710, 4GB, 5x500GB RAID5, 4x1GbE</a:t>
            </a:r>
          </a:p>
          <a:p>
            <a:pPr marL="228600" indent="-228600"/>
            <a:r>
              <a:rPr lang="en-US" sz="1200" dirty="0" smtClean="0">
                <a:solidFill>
                  <a:srgbClr val="FFFFFF"/>
                </a:solidFill>
              </a:rPr>
              <a:t>HP, 16GB, </a:t>
            </a:r>
            <a:r>
              <a:rPr lang="en-US" sz="1200" dirty="0">
                <a:solidFill>
                  <a:srgbClr val="FFFFFF"/>
                </a:solidFill>
              </a:rPr>
              <a:t>3x RAID1 73GB SAS, </a:t>
            </a:r>
            <a:r>
              <a:rPr lang="en-US" sz="1200" dirty="0" smtClean="0">
                <a:solidFill>
                  <a:srgbClr val="FFFFFF"/>
                </a:solidFill>
              </a:rPr>
              <a:t>4x1GbE</a:t>
            </a:r>
            <a:endParaRPr lang="en-US" sz="1200" dirty="0">
              <a:solidFill>
                <a:srgbClr val="FFFFFF"/>
              </a:solidFill>
            </a:endParaRPr>
          </a:p>
          <a:p>
            <a:pPr marL="228600" indent="-228600"/>
            <a:r>
              <a:rPr lang="en-US" sz="1200" dirty="0" smtClean="0">
                <a:solidFill>
                  <a:srgbClr val="FFFFFF"/>
                </a:solidFill>
              </a:rPr>
              <a:t>HP</a:t>
            </a:r>
            <a:r>
              <a:rPr lang="en-US" sz="1200" dirty="0">
                <a:solidFill>
                  <a:srgbClr val="FFFFFF"/>
                </a:solidFill>
              </a:rPr>
              <a:t>, </a:t>
            </a:r>
            <a:r>
              <a:rPr lang="en-US" sz="1200" dirty="0" smtClean="0">
                <a:solidFill>
                  <a:srgbClr val="FFFFFF"/>
                </a:solidFill>
              </a:rPr>
              <a:t>16GB, 1x </a:t>
            </a:r>
            <a:r>
              <a:rPr lang="en-US" sz="1200" dirty="0">
                <a:solidFill>
                  <a:srgbClr val="FFFFFF"/>
                </a:solidFill>
              </a:rPr>
              <a:t>RAID1 73GB SAS, </a:t>
            </a:r>
            <a:r>
              <a:rPr lang="en-US" sz="1200" dirty="0" smtClean="0">
                <a:solidFill>
                  <a:srgbClr val="FFFFFF"/>
                </a:solidFill>
              </a:rPr>
              <a:t>4x1GbE</a:t>
            </a:r>
          </a:p>
          <a:p>
            <a:pPr marL="228600" indent="-228600"/>
            <a:r>
              <a:rPr lang="en-US" sz="1200" dirty="0" smtClean="0">
                <a:solidFill>
                  <a:srgbClr val="FFFFFF"/>
                </a:solidFill>
              </a:rPr>
              <a:t>HP</a:t>
            </a:r>
            <a:r>
              <a:rPr lang="en-US" sz="1200" dirty="0">
                <a:solidFill>
                  <a:srgbClr val="FFFFFF"/>
                </a:solidFill>
              </a:rPr>
              <a:t>, </a:t>
            </a:r>
            <a:r>
              <a:rPr lang="en-US" sz="1200" dirty="0" smtClean="0">
                <a:solidFill>
                  <a:srgbClr val="FFFFFF"/>
                </a:solidFill>
              </a:rPr>
              <a:t>16GB, </a:t>
            </a:r>
            <a:r>
              <a:rPr lang="en-US" sz="1200" dirty="0">
                <a:solidFill>
                  <a:srgbClr val="FFFFFF"/>
                </a:solidFill>
              </a:rPr>
              <a:t>1x RAID1 73GB SAS, 4x1GbE</a:t>
            </a:r>
          </a:p>
          <a:p>
            <a:pPr marL="228600" indent="-228600">
              <a:lnSpc>
                <a:spcPct val="90000"/>
              </a:lnSpc>
              <a:spcAft>
                <a:spcPts val="600"/>
              </a:spcAft>
            </a:pPr>
            <a:endParaRPr lang="en-US" sz="1400" dirty="0" smtClean="0">
              <a:gradFill>
                <a:gsLst>
                  <a:gs pos="2920">
                    <a:srgbClr val="68217A"/>
                  </a:gs>
                  <a:gs pos="39000">
                    <a:srgbClr val="68217A"/>
                  </a:gs>
                </a:gsLst>
                <a:lin ang="5400000" scaled="0"/>
              </a:gradFill>
              <a:latin typeface="Segoe UI Light"/>
            </a:endParaRPr>
          </a:p>
          <a:p>
            <a:pPr marL="228600" indent="-228600">
              <a:lnSpc>
                <a:spcPct val="90000"/>
              </a:lnSpc>
              <a:spcAft>
                <a:spcPts val="600"/>
              </a:spcAft>
            </a:pPr>
            <a:r>
              <a:rPr lang="en-US" sz="1400" dirty="0" smtClean="0">
                <a:solidFill>
                  <a:srgbClr val="00B0F0"/>
                </a:solidFill>
                <a:latin typeface="Segoe UI Light"/>
              </a:rPr>
              <a:t>Storage </a:t>
            </a:r>
            <a:r>
              <a:rPr lang="en-US" sz="1400" dirty="0">
                <a:solidFill>
                  <a:srgbClr val="00B0F0"/>
                </a:solidFill>
                <a:latin typeface="Segoe UI Light"/>
              </a:rPr>
              <a:t>(3</a:t>
            </a:r>
            <a:r>
              <a:rPr lang="en-US" sz="1400" dirty="0" smtClean="0">
                <a:solidFill>
                  <a:srgbClr val="00B0F0"/>
                </a:solidFill>
                <a:latin typeface="Segoe UI Light"/>
              </a:rPr>
              <a:t>)</a:t>
            </a:r>
          </a:p>
          <a:p>
            <a:pPr marL="228600" indent="-228600"/>
            <a:r>
              <a:rPr lang="en-US" sz="1200" dirty="0" smtClean="0">
                <a:solidFill>
                  <a:srgbClr val="FFFFFF"/>
                </a:solidFill>
              </a:rPr>
              <a:t>Dell MD3000 SAS DAS, 5TB (6x1TB 3.5” 7.2k RAID5)</a:t>
            </a:r>
          </a:p>
          <a:p>
            <a:pPr marL="228600" indent="-228600"/>
            <a:r>
              <a:rPr lang="en-US" sz="1200" dirty="0" smtClean="0">
                <a:solidFill>
                  <a:srgbClr val="FFFFFF"/>
                </a:solidFill>
              </a:rPr>
              <a:t>EMC </a:t>
            </a:r>
            <a:r>
              <a:rPr lang="en-US" sz="1200" dirty="0">
                <a:solidFill>
                  <a:srgbClr val="FFFFFF"/>
                </a:solidFill>
              </a:rPr>
              <a:t>VNXe </a:t>
            </a:r>
            <a:r>
              <a:rPr lang="en-US" sz="1200" dirty="0" smtClean="0">
                <a:solidFill>
                  <a:srgbClr val="FFFFFF"/>
                </a:solidFill>
              </a:rPr>
              <a:t>iSCSI SAN, 10TB </a:t>
            </a:r>
            <a:r>
              <a:rPr lang="en-US" sz="1200" dirty="0">
                <a:solidFill>
                  <a:srgbClr val="FFFFFF"/>
                </a:solidFill>
              </a:rPr>
              <a:t>(12x1TB 3.5” 7.2K </a:t>
            </a:r>
            <a:r>
              <a:rPr lang="en-US" sz="1200" dirty="0" smtClean="0">
                <a:solidFill>
                  <a:srgbClr val="FFFFFF"/>
                </a:solidFill>
              </a:rPr>
              <a:t>RAID6)</a:t>
            </a:r>
          </a:p>
          <a:p>
            <a:pPr marL="228600" indent="-228600"/>
            <a:r>
              <a:rPr lang="en-US" sz="1200" dirty="0" smtClean="0">
                <a:solidFill>
                  <a:srgbClr val="FFFFFF"/>
                </a:solidFill>
              </a:rPr>
              <a:t>Fiber Channel DAS, 2.4TB </a:t>
            </a:r>
            <a:r>
              <a:rPr lang="en-US" sz="1200" dirty="0">
                <a:solidFill>
                  <a:srgbClr val="FFFFFF"/>
                </a:solidFill>
              </a:rPr>
              <a:t>(16x300GB 3.5” 15k </a:t>
            </a:r>
            <a:r>
              <a:rPr lang="en-US" sz="1200" dirty="0" smtClean="0">
                <a:solidFill>
                  <a:srgbClr val="FFFFFF"/>
                </a:solidFill>
              </a:rPr>
              <a:t>RAID6) </a:t>
            </a:r>
          </a:p>
        </p:txBody>
      </p:sp>
      <p:sp>
        <p:nvSpPr>
          <p:cNvPr id="7" name="TextBox 6"/>
          <p:cNvSpPr txBox="1"/>
          <p:nvPr/>
        </p:nvSpPr>
        <p:spPr>
          <a:xfrm>
            <a:off x="8260169" y="6306267"/>
            <a:ext cx="3211052" cy="461665"/>
          </a:xfrm>
          <a:prstGeom prst="rect">
            <a:avLst/>
          </a:prstGeom>
          <a:noFill/>
        </p:spPr>
        <p:txBody>
          <a:bodyPr wrap="square" lIns="182880" tIns="146304" rIns="182880" bIns="146304" rtlCol="0">
            <a:spAutoFit/>
          </a:bodyPr>
          <a:lstStyle/>
          <a:p>
            <a:pPr>
              <a:lnSpc>
                <a:spcPct val="90000"/>
              </a:lnSpc>
              <a:spcAft>
                <a:spcPts val="600"/>
              </a:spcAft>
            </a:pPr>
            <a:r>
              <a:rPr lang="en-US" sz="1100" dirty="0" smtClean="0">
                <a:solidFill>
                  <a:srgbClr val="FFFFFF"/>
                </a:solidFill>
                <a:latin typeface="Segoe UI Light"/>
              </a:rPr>
              <a:t>Photo courtesy Aaron Marks IT Consulting</a:t>
            </a:r>
            <a:endParaRPr lang="en-US" sz="1100" dirty="0">
              <a:solidFill>
                <a:srgbClr val="FFFFFF"/>
              </a:solidFill>
              <a:latin typeface="Segoe UI Light"/>
            </a:endParaRPr>
          </a:p>
        </p:txBody>
      </p:sp>
    </p:spTree>
    <p:extLst>
      <p:ext uri="{BB962C8B-B14F-4D97-AF65-F5344CB8AC3E}">
        <p14:creationId xmlns:p14="http://schemas.microsoft.com/office/powerpoint/2010/main" val="1279059115"/>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11780837" y="0"/>
            <a:ext cx="655638" cy="6994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3600" dirty="0" smtClean="0">
                <a:gradFill>
                  <a:gsLst>
                    <a:gs pos="0">
                      <a:srgbClr val="FFFFFF"/>
                    </a:gs>
                    <a:gs pos="100000">
                      <a:srgbClr val="FFFFFF"/>
                    </a:gs>
                  </a:gsLst>
                  <a:lin ang="5400000" scaled="0"/>
                </a:gradFill>
                <a:latin typeface="Segoe UI Light"/>
                <a:ea typeface="Segoe UI" pitchFamily="34" charset="0"/>
                <a:cs typeface="Segoe UI" pitchFamily="34" charset="0"/>
              </a:rPr>
              <a:t>Biotech – Aaron Marks (DataON)</a:t>
            </a:r>
          </a:p>
        </p:txBody>
      </p:sp>
      <p:pic>
        <p:nvPicPr>
          <p:cNvPr id="4" name="Picture 3" descr="C:\Users\mitchellg\Desktop\Simple_Licensing.png"/>
          <p:cNvPicPr>
            <a:picLocks noChangeAspect="1" noChangeArrowheads="1"/>
          </p:cNvPicPr>
          <p:nvPr/>
        </p:nvPicPr>
        <p:blipFill>
          <a:blip r:embed="rId3" cstate="screen">
            <a:lum bright="100000"/>
            <a:extLst>
              <a:ext uri="{28A0092B-C50C-407E-A947-70E740481C1C}">
                <a14:useLocalDpi xmlns:a14="http://schemas.microsoft.com/office/drawing/2010/main"/>
              </a:ext>
            </a:extLst>
          </a:blip>
          <a:srcRect/>
          <a:stretch>
            <a:fillRect/>
          </a:stretch>
        </p:blipFill>
        <p:spPr bwMode="auto">
          <a:xfrm>
            <a:off x="10399868" y="0"/>
            <a:ext cx="1307620" cy="1307620"/>
          </a:xfrm>
          <a:prstGeom prst="rect">
            <a:avLst/>
          </a:prstGeom>
          <a:noFill/>
        </p:spPr>
      </p:pic>
      <p:sp>
        <p:nvSpPr>
          <p:cNvPr id="7" name="TextBox 6"/>
          <p:cNvSpPr txBox="1"/>
          <p:nvPr/>
        </p:nvSpPr>
        <p:spPr>
          <a:xfrm>
            <a:off x="237965" y="449262"/>
            <a:ext cx="8266272" cy="5921621"/>
          </a:xfrm>
          <a:prstGeom prst="rect">
            <a:avLst/>
          </a:prstGeom>
          <a:noFill/>
        </p:spPr>
        <p:txBody>
          <a:bodyPr wrap="square" lIns="182880" tIns="146304" rIns="182880" bIns="146304" rtlCol="0">
            <a:spAutoFit/>
          </a:bodyPr>
          <a:lstStyle/>
          <a:p>
            <a:pPr>
              <a:lnSpc>
                <a:spcPct val="90000"/>
              </a:lnSpc>
              <a:spcAft>
                <a:spcPts val="600"/>
              </a:spcAft>
            </a:pPr>
            <a:r>
              <a:rPr lang="en-US" sz="4400" dirty="0" smtClean="0">
                <a:solidFill>
                  <a:srgbClr val="00B0F0"/>
                </a:solidFill>
                <a:latin typeface="Segoe UI Light"/>
              </a:rPr>
              <a:t>CiB solution</a:t>
            </a:r>
          </a:p>
          <a:p>
            <a:pPr>
              <a:lnSpc>
                <a:spcPct val="90000"/>
              </a:lnSpc>
              <a:spcAft>
                <a:spcPts val="600"/>
              </a:spcAft>
            </a:pPr>
            <a:endParaRPr lang="en-US" sz="1400" dirty="0" smtClean="0">
              <a:gradFill>
                <a:gsLst>
                  <a:gs pos="1250">
                    <a:srgbClr val="FFFFFF"/>
                  </a:gs>
                  <a:gs pos="100000">
                    <a:srgbClr val="FFFFFF"/>
                  </a:gs>
                </a:gsLst>
                <a:lin ang="5400000" scaled="0"/>
              </a:gradFill>
            </a:endParaRPr>
          </a:p>
          <a:p>
            <a:pPr>
              <a:lnSpc>
                <a:spcPct val="90000"/>
              </a:lnSpc>
              <a:spcAft>
                <a:spcPts val="600"/>
              </a:spcAft>
            </a:pPr>
            <a:r>
              <a:rPr lang="en-US" sz="2400" dirty="0" smtClean="0">
                <a:solidFill>
                  <a:srgbClr val="00B0F0"/>
                </a:solidFill>
                <a:latin typeface="Segoe UI Light"/>
              </a:rPr>
              <a:t>Workloads</a:t>
            </a:r>
            <a:endParaRPr lang="en-US" sz="2400" dirty="0">
              <a:solidFill>
                <a:srgbClr val="00B0F0"/>
              </a:solidFill>
              <a:latin typeface="Segoe UI Light"/>
            </a:endParaRPr>
          </a:p>
          <a:p>
            <a:pPr>
              <a:lnSpc>
                <a:spcPct val="90000"/>
              </a:lnSpc>
              <a:spcAft>
                <a:spcPts val="600"/>
              </a:spcAft>
            </a:pPr>
            <a:r>
              <a:rPr lang="en-US" sz="2400" dirty="0" smtClean="0">
                <a:gradFill>
                  <a:gsLst>
                    <a:gs pos="1250">
                      <a:srgbClr val="FFFFFF"/>
                    </a:gs>
                    <a:gs pos="100000">
                      <a:srgbClr val="FFFFFF"/>
                    </a:gs>
                  </a:gsLst>
                  <a:lin ang="5400000" scaled="0"/>
                </a:gradFill>
              </a:rPr>
              <a:t>All </a:t>
            </a:r>
            <a:r>
              <a:rPr lang="en-US" sz="2400" dirty="0">
                <a:gradFill>
                  <a:gsLst>
                    <a:gs pos="1250">
                      <a:srgbClr val="FFFFFF"/>
                    </a:gs>
                    <a:gs pos="100000">
                      <a:srgbClr val="FFFFFF"/>
                    </a:gs>
                  </a:gsLst>
                  <a:lin ang="5400000" scaled="0"/>
                </a:gradFill>
              </a:rPr>
              <a:t>workloads </a:t>
            </a:r>
            <a:r>
              <a:rPr lang="en-US" sz="2400" dirty="0" smtClean="0">
                <a:gradFill>
                  <a:gsLst>
                    <a:gs pos="1250">
                      <a:srgbClr val="FFFFFF"/>
                    </a:gs>
                    <a:gs pos="100000">
                      <a:srgbClr val="FFFFFF"/>
                    </a:gs>
                  </a:gsLst>
                  <a:lin ang="5400000" scaled="0"/>
                </a:gradFill>
              </a:rPr>
              <a:t>running as Hyper-V VMs </a:t>
            </a:r>
            <a:r>
              <a:rPr lang="en-US" sz="2400" dirty="0">
                <a:gradFill>
                  <a:gsLst>
                    <a:gs pos="1250">
                      <a:srgbClr val="FFFFFF"/>
                    </a:gs>
                    <a:gs pos="100000">
                      <a:srgbClr val="FFFFFF"/>
                    </a:gs>
                  </a:gsLst>
                  <a:lin ang="5400000" scaled="0"/>
                </a:gradFill>
              </a:rPr>
              <a:t>on </a:t>
            </a:r>
            <a:r>
              <a:rPr lang="en-US" sz="2400" dirty="0" smtClean="0">
                <a:gradFill>
                  <a:gsLst>
                    <a:gs pos="1250">
                      <a:srgbClr val="FFFFFF"/>
                    </a:gs>
                    <a:gs pos="100000">
                      <a:srgbClr val="FFFFFF"/>
                    </a:gs>
                  </a:gsLst>
                  <a:lin ang="5400000" scaled="0"/>
                </a:gradFill>
              </a:rPr>
              <a:t>CiB</a:t>
            </a:r>
          </a:p>
          <a:p>
            <a:pPr lvl="1">
              <a:lnSpc>
                <a:spcPct val="90000"/>
              </a:lnSpc>
              <a:spcAft>
                <a:spcPts val="600"/>
              </a:spcAft>
            </a:pPr>
            <a:r>
              <a:rPr lang="pt-BR" dirty="0">
                <a:solidFill>
                  <a:srgbClr val="FFFFFF"/>
                </a:solidFill>
              </a:rPr>
              <a:t>Windows Server 2012 R2 Datacenter</a:t>
            </a:r>
            <a:endParaRPr lang="en-US" dirty="0">
              <a:solidFill>
                <a:srgbClr val="FFFFFF"/>
              </a:solidFill>
            </a:endParaRPr>
          </a:p>
          <a:p>
            <a:endParaRPr lang="en-US" sz="1600" dirty="0" smtClean="0">
              <a:gradFill>
                <a:gsLst>
                  <a:gs pos="2920">
                    <a:srgbClr val="68217A"/>
                  </a:gs>
                  <a:gs pos="39000">
                    <a:srgbClr val="68217A"/>
                  </a:gs>
                </a:gsLst>
                <a:lin ang="5400000" scaled="0"/>
              </a:gradFill>
              <a:latin typeface="Segoe UI Light"/>
            </a:endParaRPr>
          </a:p>
          <a:p>
            <a:r>
              <a:rPr lang="en-US" sz="2400" dirty="0" smtClean="0">
                <a:solidFill>
                  <a:srgbClr val="00B0F0"/>
                </a:solidFill>
                <a:latin typeface="Segoe UI Light"/>
              </a:rPr>
              <a:t>Servers + Storage</a:t>
            </a:r>
            <a:endParaRPr lang="en-US" sz="1400" dirty="0">
              <a:solidFill>
                <a:srgbClr val="00B0F0"/>
              </a:solidFill>
              <a:latin typeface="Segoe UI Light"/>
            </a:endParaRPr>
          </a:p>
          <a:p>
            <a:endParaRPr lang="en-US" sz="700" dirty="0" smtClean="0">
              <a:solidFill>
                <a:srgbClr val="FFFFFF"/>
              </a:solidFill>
            </a:endParaRPr>
          </a:p>
          <a:p>
            <a:r>
              <a:rPr lang="en-US" dirty="0" smtClean="0">
                <a:solidFill>
                  <a:srgbClr val="FFFFFF"/>
                </a:solidFill>
              </a:rPr>
              <a:t>DataON CiB-9220V: </a:t>
            </a:r>
          </a:p>
          <a:p>
            <a:pPr lvl="1"/>
            <a:r>
              <a:rPr lang="en-US" dirty="0" smtClean="0">
                <a:solidFill>
                  <a:srgbClr val="FFFFFF"/>
                </a:solidFill>
              </a:rPr>
              <a:t>Per node: </a:t>
            </a:r>
          </a:p>
          <a:p>
            <a:pPr lvl="2"/>
            <a:r>
              <a:rPr lang="en-US" dirty="0" smtClean="0">
                <a:solidFill>
                  <a:srgbClr val="FFFFFF"/>
                </a:solidFill>
              </a:rPr>
              <a:t>256GB RAM, 128GB </a:t>
            </a:r>
            <a:r>
              <a:rPr lang="en-US" dirty="0">
                <a:solidFill>
                  <a:srgbClr val="FFFFFF"/>
                </a:solidFill>
              </a:rPr>
              <a:t>SSD SATA </a:t>
            </a:r>
            <a:r>
              <a:rPr lang="en-US" dirty="0" smtClean="0">
                <a:solidFill>
                  <a:srgbClr val="FFFFFF"/>
                </a:solidFill>
              </a:rPr>
              <a:t>RAID1, 2x10GbE </a:t>
            </a:r>
            <a:r>
              <a:rPr lang="en-US" dirty="0">
                <a:solidFill>
                  <a:srgbClr val="FFFFFF"/>
                </a:solidFill>
              </a:rPr>
              <a:t>built-in </a:t>
            </a:r>
            <a:r>
              <a:rPr lang="en-US" dirty="0" smtClean="0">
                <a:solidFill>
                  <a:srgbClr val="FFFFFF"/>
                </a:solidFill>
              </a:rPr>
              <a:t>+ </a:t>
            </a:r>
            <a:r>
              <a:rPr lang="en-US" dirty="0">
                <a:solidFill>
                  <a:srgbClr val="FFFFFF"/>
                </a:solidFill>
              </a:rPr>
              <a:t>2x10GbE SFP</a:t>
            </a:r>
            <a:r>
              <a:rPr lang="en-US" dirty="0" smtClean="0">
                <a:solidFill>
                  <a:srgbClr val="FFFFFF"/>
                </a:solidFill>
              </a:rPr>
              <a:t>+</a:t>
            </a:r>
          </a:p>
          <a:p>
            <a:pPr lvl="1"/>
            <a:r>
              <a:rPr lang="en-US" dirty="0" smtClean="0">
                <a:solidFill>
                  <a:srgbClr val="FFFFFF"/>
                </a:solidFill>
              </a:rPr>
              <a:t>Internal </a:t>
            </a:r>
            <a:r>
              <a:rPr lang="en-US" dirty="0">
                <a:solidFill>
                  <a:srgbClr val="FFFFFF"/>
                </a:solidFill>
              </a:rPr>
              <a:t>SAS </a:t>
            </a:r>
            <a:r>
              <a:rPr lang="en-US" dirty="0" smtClean="0">
                <a:solidFill>
                  <a:srgbClr val="FFFFFF"/>
                </a:solidFill>
              </a:rPr>
              <a:t>JBOD:</a:t>
            </a:r>
            <a:endParaRPr lang="en-US" dirty="0">
              <a:solidFill>
                <a:srgbClr val="FFFFFF"/>
              </a:solidFill>
            </a:endParaRPr>
          </a:p>
          <a:p>
            <a:pPr lvl="2"/>
            <a:r>
              <a:rPr lang="en-US" dirty="0">
                <a:solidFill>
                  <a:srgbClr val="FFFFFF"/>
                </a:solidFill>
              </a:rPr>
              <a:t>Storage </a:t>
            </a:r>
            <a:r>
              <a:rPr lang="en-US" dirty="0" smtClean="0">
                <a:solidFill>
                  <a:srgbClr val="FFFFFF"/>
                </a:solidFill>
              </a:rPr>
              <a:t>Spaces </a:t>
            </a:r>
            <a:r>
              <a:rPr lang="en-US" dirty="0">
                <a:solidFill>
                  <a:srgbClr val="FFFFFF"/>
                </a:solidFill>
              </a:rPr>
              <a:t>Pool: 4x 200GB STEC SSD, 8x 4TB 7.2k </a:t>
            </a:r>
            <a:r>
              <a:rPr lang="en-US" dirty="0" smtClean="0">
                <a:solidFill>
                  <a:srgbClr val="FFFFFF"/>
                </a:solidFill>
              </a:rPr>
              <a:t>SAS</a:t>
            </a:r>
            <a:endParaRPr lang="en-US" dirty="0">
              <a:solidFill>
                <a:srgbClr val="FFFFFF"/>
              </a:solidFill>
            </a:endParaRPr>
          </a:p>
          <a:p>
            <a:pPr lvl="3"/>
            <a:r>
              <a:rPr lang="en-US" sz="1400" dirty="0">
                <a:solidFill>
                  <a:srgbClr val="FFFFFF"/>
                </a:solidFill>
              </a:rPr>
              <a:t>Storage </a:t>
            </a:r>
            <a:r>
              <a:rPr lang="en-US" sz="1400" dirty="0" smtClean="0">
                <a:solidFill>
                  <a:srgbClr val="FFFFFF"/>
                </a:solidFill>
              </a:rPr>
              <a:t>Spaces </a:t>
            </a:r>
            <a:r>
              <a:rPr lang="en-US" sz="1400" dirty="0">
                <a:solidFill>
                  <a:srgbClr val="FFFFFF"/>
                </a:solidFill>
              </a:rPr>
              <a:t>Virtual Disks: 6TB Tiered Mirrored (primary VM storage), 4GB Mirrored (quorum), 8TB Parity (Local backup storage), </a:t>
            </a:r>
          </a:p>
          <a:p>
            <a:pPr lvl="3"/>
            <a:r>
              <a:rPr lang="en-US" sz="1400" dirty="0">
                <a:solidFill>
                  <a:srgbClr val="FFFFFF"/>
                </a:solidFill>
              </a:rPr>
              <a:t>Clustered Volumes: 6TB ReFS CSV for VMs, 4GB NTFS Quorum, 8TB ReFS CSV for Backups</a:t>
            </a:r>
          </a:p>
          <a:p>
            <a:pPr lvl="1"/>
            <a:endParaRPr lang="en-US" dirty="0" smtClean="0">
              <a:solidFill>
                <a:srgbClr val="FFFFFF"/>
              </a:solidFill>
            </a:endParaRPr>
          </a:p>
        </p:txBody>
      </p:sp>
      <p:pic>
        <p:nvPicPr>
          <p:cNvPr id="8" name="Picture 7"/>
          <p:cNvPicPr/>
          <p:nvPr/>
        </p:nvPicPr>
        <p:blipFill>
          <a:blip r:embed="rId4" cstate="screen">
            <a:extLst>
              <a:ext uri="{28A0092B-C50C-407E-A947-70E740481C1C}">
                <a14:useLocalDpi xmlns:a14="http://schemas.microsoft.com/office/drawing/2010/main"/>
              </a:ext>
            </a:extLst>
          </a:blip>
          <a:srcRect/>
          <a:stretch>
            <a:fillRect/>
          </a:stretch>
        </p:blipFill>
        <p:spPr bwMode="auto">
          <a:xfrm>
            <a:off x="8897407" y="1135062"/>
            <a:ext cx="2173922" cy="5497197"/>
          </a:xfrm>
          <a:prstGeom prst="rect">
            <a:avLst/>
          </a:prstGeom>
          <a:noFill/>
          <a:ln>
            <a:noFill/>
          </a:ln>
        </p:spPr>
      </p:pic>
      <p:sp>
        <p:nvSpPr>
          <p:cNvPr id="6" name="Oval 5"/>
          <p:cNvSpPr/>
          <p:nvPr/>
        </p:nvSpPr>
        <p:spPr bwMode="auto">
          <a:xfrm>
            <a:off x="8921911" y="3040062"/>
            <a:ext cx="2248501" cy="1126989"/>
          </a:xfrm>
          <a:prstGeom prst="ellipse">
            <a:avLst/>
          </a:prstGeom>
          <a:noFill/>
          <a:ln>
            <a:solidFill>
              <a:srgbClr val="92D050">
                <a:alpha val="1000"/>
              </a:srgbClr>
            </a:solidFill>
            <a:headEnd type="none" w="med" len="med"/>
            <a:tailEnd type="none" w="med" len="med"/>
          </a:ln>
          <a:effectLst>
            <a:glow rad="355600">
              <a:srgbClr val="92D05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dirty="0">
              <a:gradFill>
                <a:gsLst>
                  <a:gs pos="0">
                    <a:srgbClr val="FFFFFF"/>
                  </a:gs>
                  <a:gs pos="100000">
                    <a:srgbClr val="FFFFFF"/>
                  </a:gs>
                </a:gsLst>
                <a:lin ang="5400000" scaled="0"/>
              </a:gradFill>
            </a:endParaRPr>
          </a:p>
        </p:txBody>
      </p:sp>
      <p:sp>
        <p:nvSpPr>
          <p:cNvPr id="9" name="TextBox 8"/>
          <p:cNvSpPr txBox="1"/>
          <p:nvPr/>
        </p:nvSpPr>
        <p:spPr>
          <a:xfrm>
            <a:off x="8533111" y="6532860"/>
            <a:ext cx="3211052" cy="461665"/>
          </a:xfrm>
          <a:prstGeom prst="rect">
            <a:avLst/>
          </a:prstGeom>
          <a:noFill/>
        </p:spPr>
        <p:txBody>
          <a:bodyPr wrap="square" lIns="182880" tIns="146304" rIns="182880" bIns="146304" rtlCol="0">
            <a:spAutoFit/>
          </a:bodyPr>
          <a:lstStyle/>
          <a:p>
            <a:pPr>
              <a:lnSpc>
                <a:spcPct val="90000"/>
              </a:lnSpc>
              <a:spcAft>
                <a:spcPts val="600"/>
              </a:spcAft>
            </a:pPr>
            <a:r>
              <a:rPr lang="en-US" sz="1100" dirty="0" smtClean="0">
                <a:solidFill>
                  <a:srgbClr val="FFFFFF"/>
                </a:solidFill>
                <a:latin typeface="Segoe UI Light"/>
              </a:rPr>
              <a:t>Photo courtesy Aaron Marks IT Consulting</a:t>
            </a:r>
            <a:endParaRPr lang="en-US" sz="1100" dirty="0">
              <a:solidFill>
                <a:srgbClr val="FFFFFF"/>
              </a:solidFill>
              <a:latin typeface="Segoe UI Light"/>
            </a:endParaRPr>
          </a:p>
        </p:txBody>
      </p:sp>
    </p:spTree>
    <p:extLst>
      <p:ext uri="{BB962C8B-B14F-4D97-AF65-F5344CB8AC3E}">
        <p14:creationId xmlns:p14="http://schemas.microsoft.com/office/powerpoint/2010/main" val="20350187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7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11780837" y="0"/>
            <a:ext cx="655638" cy="6994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3600" dirty="0" smtClean="0">
                <a:gradFill>
                  <a:gsLst>
                    <a:gs pos="0">
                      <a:srgbClr val="FFFFFF"/>
                    </a:gs>
                    <a:gs pos="100000">
                      <a:srgbClr val="FFFFFF"/>
                    </a:gs>
                  </a:gsLst>
                  <a:lin ang="5400000" scaled="0"/>
                </a:gradFill>
                <a:latin typeface="Segoe UI Light"/>
                <a:ea typeface="Segoe UI" pitchFamily="34" charset="0"/>
                <a:cs typeface="Segoe UI" pitchFamily="34" charset="0"/>
              </a:rPr>
              <a:t>Biotech – Aaron Marks (DataON)</a:t>
            </a:r>
          </a:p>
        </p:txBody>
      </p:sp>
      <p:pic>
        <p:nvPicPr>
          <p:cNvPr id="4" name="Picture 3" descr="C:\Users\mitchellg\Desktop\Simple_Licensing.png"/>
          <p:cNvPicPr>
            <a:picLocks noChangeAspect="1" noChangeArrowheads="1"/>
          </p:cNvPicPr>
          <p:nvPr/>
        </p:nvPicPr>
        <p:blipFill>
          <a:blip r:embed="rId3" cstate="screen">
            <a:lum bright="100000"/>
            <a:extLst>
              <a:ext uri="{28A0092B-C50C-407E-A947-70E740481C1C}">
                <a14:useLocalDpi xmlns:a14="http://schemas.microsoft.com/office/drawing/2010/main"/>
              </a:ext>
            </a:extLst>
          </a:blip>
          <a:srcRect/>
          <a:stretch>
            <a:fillRect/>
          </a:stretch>
        </p:blipFill>
        <p:spPr bwMode="auto">
          <a:xfrm>
            <a:off x="10399868" y="0"/>
            <a:ext cx="1307620" cy="1307620"/>
          </a:xfrm>
          <a:prstGeom prst="rect">
            <a:avLst/>
          </a:prstGeom>
          <a:noFill/>
        </p:spPr>
      </p:pic>
      <p:sp>
        <p:nvSpPr>
          <p:cNvPr id="9" name="TextBox 8"/>
          <p:cNvSpPr txBox="1"/>
          <p:nvPr/>
        </p:nvSpPr>
        <p:spPr>
          <a:xfrm>
            <a:off x="314237" y="53662"/>
            <a:ext cx="11161800" cy="7025000"/>
          </a:xfrm>
          <a:prstGeom prst="rect">
            <a:avLst/>
          </a:prstGeom>
          <a:noFill/>
        </p:spPr>
        <p:txBody>
          <a:bodyPr wrap="square" lIns="182880" tIns="146304" rIns="182880" bIns="146304" rtlCol="0">
            <a:spAutoFit/>
          </a:bodyPr>
          <a:lstStyle/>
          <a:p>
            <a:pPr>
              <a:lnSpc>
                <a:spcPct val="90000"/>
              </a:lnSpc>
              <a:spcAft>
                <a:spcPts val="600"/>
              </a:spcAft>
            </a:pPr>
            <a:r>
              <a:rPr lang="en-US" sz="4800" dirty="0" smtClean="0">
                <a:solidFill>
                  <a:srgbClr val="00B0F0"/>
                </a:solidFill>
                <a:latin typeface="Segoe UI Light"/>
              </a:rPr>
              <a:t>Results</a:t>
            </a:r>
            <a:endParaRPr lang="en-US" sz="3600" dirty="0">
              <a:solidFill>
                <a:srgbClr val="00B0F0"/>
              </a:solidFill>
              <a:latin typeface="Segoe UI Light"/>
            </a:endParaRPr>
          </a:p>
          <a:p>
            <a:pPr>
              <a:lnSpc>
                <a:spcPct val="90000"/>
              </a:lnSpc>
              <a:spcAft>
                <a:spcPts val="600"/>
              </a:spcAft>
            </a:pPr>
            <a:endParaRPr lang="en-US" sz="100" dirty="0" smtClean="0">
              <a:gradFill>
                <a:gsLst>
                  <a:gs pos="2920">
                    <a:srgbClr val="68217A"/>
                  </a:gs>
                  <a:gs pos="39000">
                    <a:srgbClr val="68217A"/>
                  </a:gs>
                </a:gsLst>
                <a:lin ang="5400000" scaled="0"/>
              </a:gradFill>
              <a:latin typeface="Segoe UI Light"/>
            </a:endParaRPr>
          </a:p>
          <a:p>
            <a:pPr>
              <a:lnSpc>
                <a:spcPct val="90000"/>
              </a:lnSpc>
              <a:spcAft>
                <a:spcPts val="600"/>
              </a:spcAft>
            </a:pPr>
            <a:r>
              <a:rPr lang="en-US" sz="2400" dirty="0" smtClean="0">
                <a:solidFill>
                  <a:srgbClr val="00B0F0"/>
                </a:solidFill>
                <a:latin typeface="Segoe UI Light"/>
                <a:sym typeface="Wingdings" panose="05000000000000000000" pitchFamily="2" charset="2"/>
              </a:rPr>
              <a:t></a:t>
            </a:r>
            <a:r>
              <a:rPr lang="en-US" sz="2000" dirty="0" smtClean="0">
                <a:solidFill>
                  <a:srgbClr val="00B0F0"/>
                </a:solidFill>
                <a:latin typeface="Segoe UI Light"/>
                <a:sym typeface="Wingdings" panose="05000000000000000000" pitchFamily="2" charset="2"/>
              </a:rPr>
              <a:t> </a:t>
            </a:r>
            <a:r>
              <a:rPr lang="en-US" sz="2000" dirty="0" smtClean="0">
                <a:solidFill>
                  <a:srgbClr val="00B0F0"/>
                </a:solidFill>
                <a:latin typeface="Segoe UI Light"/>
              </a:rPr>
              <a:t>SOX </a:t>
            </a:r>
            <a:r>
              <a:rPr lang="en-US" sz="2000" dirty="0">
                <a:solidFill>
                  <a:srgbClr val="00B0F0"/>
                </a:solidFill>
                <a:latin typeface="Segoe UI Light"/>
              </a:rPr>
              <a:t>compliance</a:t>
            </a:r>
          </a:p>
          <a:p>
            <a:pPr marL="694971" lvl="1" indent="-228600">
              <a:lnSpc>
                <a:spcPct val="90000"/>
              </a:lnSpc>
              <a:spcAft>
                <a:spcPts val="600"/>
              </a:spcAft>
            </a:pPr>
            <a:r>
              <a:rPr lang="en-US" sz="1400" dirty="0" smtClean="0">
                <a:solidFill>
                  <a:srgbClr val="FFFFFF"/>
                </a:solidFill>
              </a:rPr>
              <a:t>Compliance report </a:t>
            </a:r>
            <a:r>
              <a:rPr lang="en-US" sz="1400" dirty="0">
                <a:solidFill>
                  <a:srgbClr val="FFFFFF"/>
                </a:solidFill>
              </a:rPr>
              <a:t>reduced from 150 pages (2013) to 30 pages (2014 Q1</a:t>
            </a:r>
            <a:r>
              <a:rPr lang="en-US" sz="1400" dirty="0" smtClean="0">
                <a:solidFill>
                  <a:srgbClr val="FFFFFF"/>
                </a:solidFill>
              </a:rPr>
              <a:t>)</a:t>
            </a:r>
          </a:p>
          <a:p>
            <a:pPr marL="694971" lvl="1" indent="-228600">
              <a:lnSpc>
                <a:spcPct val="90000"/>
              </a:lnSpc>
              <a:spcAft>
                <a:spcPts val="600"/>
              </a:spcAft>
            </a:pPr>
            <a:r>
              <a:rPr lang="en-US" sz="1400" dirty="0" smtClean="0">
                <a:solidFill>
                  <a:srgbClr val="FFFFFF"/>
                </a:solidFill>
              </a:rPr>
              <a:t>System Center DPM-based backup, self-contained </a:t>
            </a:r>
            <a:r>
              <a:rPr lang="en-US" sz="1400" dirty="0">
                <a:solidFill>
                  <a:srgbClr val="FFFFFF"/>
                </a:solidFill>
              </a:rPr>
              <a:t>in the </a:t>
            </a:r>
            <a:r>
              <a:rPr lang="en-US" sz="1400" dirty="0" smtClean="0">
                <a:solidFill>
                  <a:srgbClr val="FFFFFF"/>
                </a:solidFill>
              </a:rPr>
              <a:t>CiB, solved </a:t>
            </a:r>
            <a:r>
              <a:rPr lang="en-US" sz="1400" dirty="0">
                <a:solidFill>
                  <a:srgbClr val="FFFFFF"/>
                </a:solidFill>
              </a:rPr>
              <a:t>all </a:t>
            </a:r>
            <a:r>
              <a:rPr lang="en-US" sz="1400" dirty="0" smtClean="0">
                <a:solidFill>
                  <a:srgbClr val="FFFFFF"/>
                </a:solidFill>
              </a:rPr>
              <a:t>backup </a:t>
            </a:r>
            <a:r>
              <a:rPr lang="en-US" sz="1400" dirty="0">
                <a:solidFill>
                  <a:srgbClr val="FFFFFF"/>
                </a:solidFill>
              </a:rPr>
              <a:t>reporting and auditing problems</a:t>
            </a:r>
            <a:r>
              <a:rPr lang="en-US" sz="1400" dirty="0" smtClean="0">
                <a:solidFill>
                  <a:srgbClr val="FFFFFF"/>
                </a:solidFill>
              </a:rPr>
              <a:t>.</a:t>
            </a:r>
          </a:p>
          <a:p>
            <a:pPr lvl="1">
              <a:lnSpc>
                <a:spcPct val="90000"/>
              </a:lnSpc>
              <a:spcAft>
                <a:spcPts val="600"/>
              </a:spcAft>
            </a:pPr>
            <a:r>
              <a:rPr lang="en-US" sz="1400" dirty="0" smtClean="0">
                <a:solidFill>
                  <a:srgbClr val="FFFFFF"/>
                </a:solidFill>
              </a:rPr>
              <a:t>Change </a:t>
            </a:r>
            <a:r>
              <a:rPr lang="en-US" sz="1400" dirty="0">
                <a:solidFill>
                  <a:srgbClr val="FFFFFF"/>
                </a:solidFill>
              </a:rPr>
              <a:t>Management is vastly simplified by the new </a:t>
            </a:r>
            <a:r>
              <a:rPr lang="en-US" sz="1400" dirty="0" smtClean="0">
                <a:solidFill>
                  <a:srgbClr val="FFFFFF"/>
                </a:solidFill>
              </a:rPr>
              <a:t>CiB, from check-pointing </a:t>
            </a:r>
            <a:r>
              <a:rPr lang="en-US" sz="1400" dirty="0">
                <a:solidFill>
                  <a:srgbClr val="FFFFFF"/>
                </a:solidFill>
              </a:rPr>
              <a:t>production </a:t>
            </a:r>
            <a:r>
              <a:rPr lang="en-US" sz="1400" dirty="0" smtClean="0">
                <a:solidFill>
                  <a:srgbClr val="FFFFFF"/>
                </a:solidFill>
              </a:rPr>
              <a:t>systems, cloning systems to test changes, performing rollbacks from Hyper-V </a:t>
            </a:r>
            <a:r>
              <a:rPr lang="en-US" sz="1400" dirty="0">
                <a:solidFill>
                  <a:srgbClr val="FFFFFF"/>
                </a:solidFill>
              </a:rPr>
              <a:t>checkpoints or DPM backups. </a:t>
            </a:r>
            <a:endParaRPr lang="en-US" sz="1400" dirty="0" smtClean="0">
              <a:solidFill>
                <a:srgbClr val="FFFFFF"/>
              </a:solidFill>
            </a:endParaRPr>
          </a:p>
          <a:p>
            <a:pPr lvl="1">
              <a:lnSpc>
                <a:spcPct val="90000"/>
              </a:lnSpc>
              <a:spcAft>
                <a:spcPts val="600"/>
              </a:spcAft>
            </a:pPr>
            <a:r>
              <a:rPr lang="en-US" i="1" dirty="0" smtClean="0">
                <a:solidFill>
                  <a:srgbClr val="7FBA00"/>
                </a:solidFill>
              </a:rPr>
              <a:t>“Fully </a:t>
            </a:r>
            <a:r>
              <a:rPr lang="en-US" i="1" dirty="0">
                <a:solidFill>
                  <a:srgbClr val="7FBA00"/>
                </a:solidFill>
              </a:rPr>
              <a:t>compliant change management has gone from being almost impossible to an afterthought</a:t>
            </a:r>
            <a:r>
              <a:rPr lang="en-US" i="1" dirty="0" smtClean="0">
                <a:solidFill>
                  <a:srgbClr val="7FBA00"/>
                </a:solidFill>
              </a:rPr>
              <a:t>.”</a:t>
            </a:r>
            <a:endParaRPr lang="en-US" i="1" dirty="0">
              <a:solidFill>
                <a:srgbClr val="7FBA00"/>
              </a:solidFill>
            </a:endParaRPr>
          </a:p>
          <a:p>
            <a:pPr>
              <a:lnSpc>
                <a:spcPct val="90000"/>
              </a:lnSpc>
              <a:spcAft>
                <a:spcPts val="600"/>
              </a:spcAft>
            </a:pPr>
            <a:r>
              <a:rPr lang="en-US" sz="2000" dirty="0">
                <a:solidFill>
                  <a:srgbClr val="00B0F0"/>
                </a:solidFill>
                <a:sym typeface="Wingdings" panose="05000000000000000000" pitchFamily="2" charset="2"/>
              </a:rPr>
              <a:t> </a:t>
            </a:r>
            <a:r>
              <a:rPr lang="en-US" sz="2000" dirty="0" smtClean="0">
                <a:solidFill>
                  <a:srgbClr val="00B0F0"/>
                </a:solidFill>
                <a:latin typeface="Segoe UI Light"/>
              </a:rPr>
              <a:t>Performance</a:t>
            </a:r>
          </a:p>
          <a:p>
            <a:pPr lvl="1">
              <a:lnSpc>
                <a:spcPct val="90000"/>
              </a:lnSpc>
              <a:spcAft>
                <a:spcPts val="600"/>
              </a:spcAft>
            </a:pPr>
            <a:r>
              <a:rPr lang="en-US" sz="1400" dirty="0">
                <a:solidFill>
                  <a:srgbClr val="FFFFFF"/>
                </a:solidFill>
              </a:rPr>
              <a:t>24 virtual machines running </a:t>
            </a:r>
            <a:r>
              <a:rPr lang="en-US" sz="1400" dirty="0" smtClean="0">
                <a:solidFill>
                  <a:srgbClr val="FFFFFF"/>
                </a:solidFill>
              </a:rPr>
              <a:t>with up to 30 tested on CiB </a:t>
            </a:r>
            <a:r>
              <a:rPr lang="en-US" sz="1400" dirty="0">
                <a:solidFill>
                  <a:srgbClr val="FFFFFF"/>
                </a:solidFill>
              </a:rPr>
              <a:t>in production without any performance </a:t>
            </a:r>
            <a:r>
              <a:rPr lang="en-US" sz="1400" dirty="0" smtClean="0">
                <a:solidFill>
                  <a:srgbClr val="FFFFFF"/>
                </a:solidFill>
              </a:rPr>
              <a:t>issues</a:t>
            </a:r>
          </a:p>
          <a:p>
            <a:pPr lvl="1">
              <a:lnSpc>
                <a:spcPct val="90000"/>
              </a:lnSpc>
              <a:spcAft>
                <a:spcPts val="600"/>
              </a:spcAft>
            </a:pPr>
            <a:r>
              <a:rPr lang="en-US" i="1" dirty="0" smtClean="0">
                <a:solidFill>
                  <a:srgbClr val="7FBA00"/>
                </a:solidFill>
              </a:rPr>
              <a:t>“</a:t>
            </a:r>
            <a:r>
              <a:rPr lang="en-US" i="1" dirty="0">
                <a:solidFill>
                  <a:srgbClr val="7FBA00"/>
                </a:solidFill>
              </a:rPr>
              <a:t>Storage Spaces SSD auto-tiering in new CiB more than met the client’s IO </a:t>
            </a:r>
            <a:r>
              <a:rPr lang="en-US" i="1" dirty="0" smtClean="0">
                <a:solidFill>
                  <a:srgbClr val="7FBA00"/>
                </a:solidFill>
              </a:rPr>
              <a:t>needs”</a:t>
            </a:r>
          </a:p>
          <a:p>
            <a:pPr lvl="1">
              <a:lnSpc>
                <a:spcPct val="90000"/>
              </a:lnSpc>
              <a:spcAft>
                <a:spcPts val="600"/>
              </a:spcAft>
            </a:pPr>
            <a:r>
              <a:rPr lang="en-US" sz="1400" i="1" dirty="0" smtClean="0">
                <a:solidFill>
                  <a:srgbClr val="FFFFFF"/>
                </a:solidFill>
              </a:rPr>
              <a:t>“The </a:t>
            </a:r>
            <a:r>
              <a:rPr lang="en-US" sz="1400" i="1" dirty="0">
                <a:solidFill>
                  <a:srgbClr val="FFFFFF"/>
                </a:solidFill>
              </a:rPr>
              <a:t>256GB per-node in the CiB has allowed us to have up to 128GB of VMs running at any given time so that the entire environment can fail-over to a single </a:t>
            </a:r>
            <a:r>
              <a:rPr lang="en-US" sz="1400" i="1" dirty="0" smtClean="0">
                <a:solidFill>
                  <a:srgbClr val="FFFFFF"/>
                </a:solidFill>
              </a:rPr>
              <a:t>node”</a:t>
            </a:r>
            <a:endParaRPr lang="en-US" sz="1400" i="1" dirty="0">
              <a:solidFill>
                <a:srgbClr val="FFFFFF"/>
              </a:solidFill>
            </a:endParaRPr>
          </a:p>
          <a:p>
            <a:pPr>
              <a:lnSpc>
                <a:spcPct val="90000"/>
              </a:lnSpc>
              <a:spcAft>
                <a:spcPts val="600"/>
              </a:spcAft>
            </a:pPr>
            <a:r>
              <a:rPr lang="en-US" sz="2000" dirty="0">
                <a:solidFill>
                  <a:srgbClr val="00B0F0"/>
                </a:solidFill>
                <a:sym typeface="Wingdings" panose="05000000000000000000" pitchFamily="2" charset="2"/>
              </a:rPr>
              <a:t> </a:t>
            </a:r>
            <a:r>
              <a:rPr lang="en-US" sz="2000" dirty="0" smtClean="0">
                <a:solidFill>
                  <a:srgbClr val="00B0F0"/>
                </a:solidFill>
                <a:latin typeface="Segoe UI Light"/>
              </a:rPr>
              <a:t>Backup / DR</a:t>
            </a:r>
          </a:p>
          <a:p>
            <a:pPr lvl="1">
              <a:lnSpc>
                <a:spcPct val="90000"/>
              </a:lnSpc>
              <a:spcAft>
                <a:spcPts val="600"/>
              </a:spcAft>
            </a:pPr>
            <a:r>
              <a:rPr lang="en-US" sz="1400" i="1" dirty="0" smtClean="0">
                <a:solidFill>
                  <a:srgbClr val="FFFFFF"/>
                </a:solidFill>
              </a:rPr>
              <a:t>“Licensing … Windows </a:t>
            </a:r>
            <a:r>
              <a:rPr lang="en-US" sz="1400" i="1" dirty="0">
                <a:solidFill>
                  <a:srgbClr val="FFFFFF"/>
                </a:solidFill>
              </a:rPr>
              <a:t>Server and the entire System Center suite, the client was able to back up their environment to a VM DPM server (located on the CiB) which is then backed-up off-site over a site-to-site VPN by a secondary/collocated DPM server.”</a:t>
            </a:r>
          </a:p>
          <a:p>
            <a:pPr>
              <a:lnSpc>
                <a:spcPct val="90000"/>
              </a:lnSpc>
              <a:spcAft>
                <a:spcPts val="600"/>
              </a:spcAft>
            </a:pPr>
            <a:r>
              <a:rPr lang="en-US" sz="2000" dirty="0">
                <a:solidFill>
                  <a:srgbClr val="00B0F0"/>
                </a:solidFill>
                <a:sym typeface="Wingdings" panose="05000000000000000000" pitchFamily="2" charset="2"/>
              </a:rPr>
              <a:t> </a:t>
            </a:r>
            <a:r>
              <a:rPr lang="en-US" sz="2000" dirty="0" smtClean="0">
                <a:solidFill>
                  <a:srgbClr val="00B0F0"/>
                </a:solidFill>
                <a:latin typeface="Segoe UI Light"/>
              </a:rPr>
              <a:t>Storage</a:t>
            </a:r>
          </a:p>
          <a:p>
            <a:pPr lvl="1">
              <a:lnSpc>
                <a:spcPct val="90000"/>
              </a:lnSpc>
              <a:spcAft>
                <a:spcPts val="600"/>
              </a:spcAft>
            </a:pPr>
            <a:r>
              <a:rPr lang="en-US" i="1" dirty="0" smtClean="0">
                <a:solidFill>
                  <a:srgbClr val="7FBA00"/>
                </a:solidFill>
              </a:rPr>
              <a:t>“Mirrored </a:t>
            </a:r>
            <a:r>
              <a:rPr lang="en-US" i="1" dirty="0">
                <a:solidFill>
                  <a:srgbClr val="7FBA00"/>
                </a:solidFill>
              </a:rPr>
              <a:t>and Tiered Storage Spaces performance is awesome. The SSD t</a:t>
            </a:r>
            <a:r>
              <a:rPr lang="en-US" i="1" dirty="0" smtClean="0">
                <a:solidFill>
                  <a:srgbClr val="7FBA00"/>
                </a:solidFill>
              </a:rPr>
              <a:t>iering </a:t>
            </a:r>
            <a:r>
              <a:rPr lang="en-US" i="1" dirty="0">
                <a:solidFill>
                  <a:srgbClr val="7FBA00"/>
                </a:solidFill>
              </a:rPr>
              <a:t>has exceeded our IO requirements meaning that we now have a solid foundation for the entire virtualization environment</a:t>
            </a:r>
            <a:r>
              <a:rPr lang="en-US" i="1" dirty="0" smtClean="0">
                <a:solidFill>
                  <a:srgbClr val="7FBA00"/>
                </a:solidFill>
              </a:rPr>
              <a:t>.”</a:t>
            </a:r>
            <a:endParaRPr lang="en-US" i="1" dirty="0">
              <a:solidFill>
                <a:srgbClr val="7FBA00"/>
              </a:solidFill>
            </a:endParaRPr>
          </a:p>
          <a:p>
            <a:pPr>
              <a:lnSpc>
                <a:spcPct val="90000"/>
              </a:lnSpc>
              <a:spcAft>
                <a:spcPts val="600"/>
              </a:spcAft>
            </a:pPr>
            <a:r>
              <a:rPr lang="en-US" sz="2000" dirty="0">
                <a:solidFill>
                  <a:srgbClr val="00B0F0"/>
                </a:solidFill>
                <a:sym typeface="Wingdings" panose="05000000000000000000" pitchFamily="2" charset="2"/>
              </a:rPr>
              <a:t> </a:t>
            </a:r>
            <a:r>
              <a:rPr lang="en-US" sz="2000" dirty="0" smtClean="0">
                <a:solidFill>
                  <a:srgbClr val="00B0F0"/>
                </a:solidFill>
                <a:latin typeface="Segoe UI Light"/>
              </a:rPr>
              <a:t>Future expansion</a:t>
            </a:r>
          </a:p>
          <a:p>
            <a:pPr lvl="1">
              <a:lnSpc>
                <a:spcPct val="90000"/>
              </a:lnSpc>
              <a:spcAft>
                <a:spcPts val="600"/>
              </a:spcAft>
            </a:pPr>
            <a:r>
              <a:rPr lang="en-US" sz="1400" i="1" dirty="0" smtClean="0">
                <a:solidFill>
                  <a:srgbClr val="FFFFFF"/>
                </a:solidFill>
              </a:rPr>
              <a:t>“Adding </a:t>
            </a:r>
            <a:r>
              <a:rPr lang="en-US" sz="1400" i="1" dirty="0">
                <a:solidFill>
                  <a:srgbClr val="FFFFFF"/>
                </a:solidFill>
              </a:rPr>
              <a:t>a server now is as easy as duplicating our Library base VMs out of System Center Virtual Machine Manager. We can now create a new VM and have it up and running with VMM in under 2 minutes</a:t>
            </a:r>
            <a:r>
              <a:rPr lang="en-US" sz="1400" i="1" dirty="0" smtClean="0">
                <a:solidFill>
                  <a:srgbClr val="FFFFFF"/>
                </a:solidFill>
              </a:rPr>
              <a:t>.”</a:t>
            </a:r>
            <a:endParaRPr lang="en-US" sz="1400" i="1" dirty="0">
              <a:solidFill>
                <a:srgbClr val="FFFFFF"/>
              </a:solidFill>
            </a:endParaRPr>
          </a:p>
        </p:txBody>
      </p:sp>
    </p:spTree>
    <p:extLst>
      <p:ext uri="{BB962C8B-B14F-4D97-AF65-F5344CB8AC3E}">
        <p14:creationId xmlns:p14="http://schemas.microsoft.com/office/powerpoint/2010/main" val="940763943"/>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639" y="256798"/>
            <a:ext cx="11889564" cy="917575"/>
          </a:xfrm>
        </p:spPr>
        <p:txBody>
          <a:bodyPr/>
          <a:lstStyle/>
          <a:p>
            <a:r>
              <a:rPr lang="en-US" dirty="0" smtClean="0"/>
              <a:t>Case 2: Virtualization server</a:t>
            </a:r>
            <a:br>
              <a:rPr lang="en-US" dirty="0" smtClean="0"/>
            </a:br>
            <a:r>
              <a:rPr lang="en-US" sz="4000" i="1" dirty="0" smtClean="0">
                <a:solidFill>
                  <a:schemeClr val="accent2"/>
                </a:solidFill>
              </a:rPr>
              <a:t>Make new deployments simple</a:t>
            </a:r>
            <a:endParaRPr lang="en-US" sz="4000" i="1" dirty="0">
              <a:solidFill>
                <a:schemeClr val="accent2"/>
              </a:solidFill>
            </a:endParaRPr>
          </a:p>
        </p:txBody>
      </p:sp>
      <p:sp>
        <p:nvSpPr>
          <p:cNvPr id="5" name="Rectangle 4"/>
          <p:cNvSpPr/>
          <p:nvPr/>
        </p:nvSpPr>
        <p:spPr bwMode="auto">
          <a:xfrm>
            <a:off x="11780837" y="0"/>
            <a:ext cx="655638" cy="6994525"/>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3600" dirty="0" smtClean="0">
                <a:gradFill>
                  <a:gsLst>
                    <a:gs pos="0">
                      <a:srgbClr val="FFFFFF"/>
                    </a:gs>
                    <a:gs pos="100000">
                      <a:srgbClr val="FFFFFF"/>
                    </a:gs>
                  </a:gsLst>
                  <a:lin ang="5400000" scaled="0"/>
                </a:gradFill>
                <a:latin typeface="Segoe UI Light"/>
                <a:ea typeface="Segoe UI" pitchFamily="34" charset="0"/>
                <a:cs typeface="Segoe UI" pitchFamily="34" charset="0"/>
              </a:rPr>
              <a:t>Emerson (Dell)</a:t>
            </a:r>
          </a:p>
        </p:txBody>
      </p:sp>
      <p:grpSp>
        <p:nvGrpSpPr>
          <p:cNvPr id="12" name="Group 11"/>
          <p:cNvGrpSpPr/>
          <p:nvPr/>
        </p:nvGrpSpPr>
        <p:grpSpPr>
          <a:xfrm>
            <a:off x="5220278" y="3511405"/>
            <a:ext cx="5798559" cy="3158456"/>
            <a:chOff x="5119670" y="2278062"/>
            <a:chExt cx="5935913" cy="3295648"/>
          </a:xfrm>
        </p:grpSpPr>
        <p:pic>
          <p:nvPicPr>
            <p:cNvPr id="11" name="5lIS5uk3SEA"/>
            <p:cNvPicPr>
              <a:picLocks noRot="1" noChangeAspect="1"/>
            </p:cNvPicPr>
            <p:nvPr>
              <a:videoFile r:link="rId1"/>
            </p:nvPr>
          </p:nvPicPr>
          <p:blipFill>
            <a:blip r:embed="rId3">
              <a:extLst>
                <a:ext uri="{28A0092B-C50C-407E-A947-70E740481C1C}">
                  <a14:useLocalDpi xmlns:a14="http://schemas.microsoft.com/office/drawing/2010/main" val="0"/>
                </a:ext>
              </a:extLst>
            </a:blip>
            <a:stretch>
              <a:fillRect/>
            </a:stretch>
          </p:blipFill>
          <p:spPr>
            <a:xfrm>
              <a:off x="5119670" y="2278062"/>
              <a:ext cx="5935913" cy="329564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303837" y="2415254"/>
              <a:ext cx="1524000" cy="833437"/>
            </a:xfrm>
            <a:prstGeom prst="rect">
              <a:avLst/>
            </a:prstGeom>
          </p:spPr>
        </p:pic>
      </p:grpSp>
      <p:pic>
        <p:nvPicPr>
          <p:cNvPr id="13" name="Picture 6" descr="\\MAGNUM\Projects\Microsoft\Cloud Power FY12\Design\ICONS_PNG\Professionals.png"/>
          <p:cNvPicPr>
            <a:picLocks noChangeAspect="1" noChangeArrowheads="1"/>
          </p:cNvPicPr>
          <p:nvPr/>
        </p:nvPicPr>
        <p:blipFill>
          <a:blip r:embed="rId5" cstate="screen">
            <a:lum bright="100000"/>
            <a:extLst>
              <a:ext uri="{28A0092B-C50C-407E-A947-70E740481C1C}">
                <a14:useLocalDpi xmlns:a14="http://schemas.microsoft.com/office/drawing/2010/main"/>
              </a:ext>
            </a:extLst>
          </a:blip>
          <a:srcRect/>
          <a:stretch>
            <a:fillRect/>
          </a:stretch>
        </p:blipFill>
        <p:spPr bwMode="auto">
          <a:xfrm>
            <a:off x="353128" y="1859494"/>
            <a:ext cx="1244765" cy="1244765"/>
          </a:xfrm>
          <a:prstGeom prst="rect">
            <a:avLst/>
          </a:prstGeom>
          <a:noFill/>
        </p:spPr>
      </p:pic>
      <p:sp>
        <p:nvSpPr>
          <p:cNvPr id="14" name="TextBox 13"/>
          <p:cNvSpPr txBox="1"/>
          <p:nvPr/>
        </p:nvSpPr>
        <p:spPr>
          <a:xfrm>
            <a:off x="1493837" y="3701508"/>
            <a:ext cx="3837928" cy="3148554"/>
          </a:xfrm>
          <a:prstGeom prst="rect">
            <a:avLst/>
          </a:prstGeom>
          <a:noFill/>
        </p:spPr>
        <p:txBody>
          <a:bodyPr wrap="square" lIns="182880" tIns="146304" rIns="182880" bIns="146304" rtlCol="0">
            <a:spAutoFit/>
          </a:bodyPr>
          <a:lstStyle/>
          <a:p>
            <a:pPr>
              <a:lnSpc>
                <a:spcPct val="90000"/>
              </a:lnSpc>
              <a:spcAft>
                <a:spcPts val="600"/>
              </a:spcAft>
            </a:pPr>
            <a:r>
              <a:rPr lang="en-US" sz="3600" dirty="0" smtClean="0">
                <a:solidFill>
                  <a:srgbClr val="00B0F0"/>
                </a:solidFill>
                <a:latin typeface="Segoe UI Light"/>
              </a:rPr>
              <a:t>Problem</a:t>
            </a:r>
          </a:p>
          <a:p>
            <a:pPr>
              <a:lnSpc>
                <a:spcPct val="90000"/>
              </a:lnSpc>
              <a:spcAft>
                <a:spcPts val="600"/>
              </a:spcAft>
            </a:pPr>
            <a:r>
              <a:rPr lang="en-US" sz="2000" dirty="0" smtClean="0">
                <a:gradFill>
                  <a:gsLst>
                    <a:gs pos="1250">
                      <a:srgbClr val="FFFFFF"/>
                    </a:gs>
                    <a:gs pos="100000">
                      <a:srgbClr val="FFFFFF"/>
                    </a:gs>
                  </a:gsLst>
                  <a:lin ang="5400000" scaled="0"/>
                </a:gradFill>
              </a:rPr>
              <a:t>Existing solution for Hyper-V virtualization cluster required:</a:t>
            </a:r>
          </a:p>
          <a:p>
            <a:pPr>
              <a:lnSpc>
                <a:spcPct val="90000"/>
              </a:lnSpc>
              <a:spcBef>
                <a:spcPts val="800"/>
              </a:spcBef>
              <a:spcAft>
                <a:spcPts val="600"/>
              </a:spcAft>
            </a:pPr>
            <a:r>
              <a:rPr lang="en-US" sz="2000" dirty="0" smtClean="0">
                <a:gradFill>
                  <a:gsLst>
                    <a:gs pos="1250">
                      <a:srgbClr val="FFFFFF"/>
                    </a:gs>
                    <a:gs pos="100000">
                      <a:srgbClr val="FFFFFF"/>
                    </a:gs>
                  </a:gsLst>
                  <a:lin ang="5400000" scaled="0"/>
                </a:gradFill>
              </a:rPr>
              <a:t>12-16 hours to build</a:t>
            </a:r>
          </a:p>
          <a:p>
            <a:pPr>
              <a:lnSpc>
                <a:spcPct val="90000"/>
              </a:lnSpc>
              <a:spcBef>
                <a:spcPts val="800"/>
              </a:spcBef>
              <a:spcAft>
                <a:spcPts val="600"/>
              </a:spcAft>
            </a:pPr>
            <a:r>
              <a:rPr lang="en-US" sz="2000" dirty="0" smtClean="0">
                <a:gradFill>
                  <a:gsLst>
                    <a:gs pos="1250">
                      <a:srgbClr val="FFFFFF"/>
                    </a:gs>
                    <a:gs pos="100000">
                      <a:srgbClr val="FFFFFF"/>
                    </a:gs>
                  </a:gsLst>
                  <a:lin ang="5400000" scaled="0"/>
                </a:gradFill>
              </a:rPr>
              <a:t>Significant IT expertise</a:t>
            </a:r>
          </a:p>
          <a:p>
            <a:pPr>
              <a:lnSpc>
                <a:spcPct val="90000"/>
              </a:lnSpc>
              <a:spcBef>
                <a:spcPts val="800"/>
              </a:spcBef>
              <a:spcAft>
                <a:spcPts val="600"/>
              </a:spcAft>
            </a:pPr>
            <a:r>
              <a:rPr lang="en-US" sz="2000" dirty="0" smtClean="0">
                <a:gradFill>
                  <a:gsLst>
                    <a:gs pos="1250">
                      <a:srgbClr val="FFFFFF"/>
                    </a:gs>
                    <a:gs pos="100000">
                      <a:srgbClr val="FFFFFF"/>
                    </a:gs>
                  </a:gsLst>
                  <a:lin ang="5400000" scaled="0"/>
                </a:gradFill>
              </a:rPr>
              <a:t>½ rack footprint</a:t>
            </a:r>
          </a:p>
          <a:p>
            <a:pPr>
              <a:lnSpc>
                <a:spcPct val="90000"/>
              </a:lnSpc>
              <a:spcAft>
                <a:spcPts val="600"/>
              </a:spcAft>
            </a:pPr>
            <a:endParaRPr lang="en-US" sz="2000" dirty="0">
              <a:gradFill>
                <a:gsLst>
                  <a:gs pos="1250">
                    <a:srgbClr val="FFFFFF"/>
                  </a:gs>
                  <a:gs pos="100000">
                    <a:srgbClr val="FFFFFF"/>
                  </a:gs>
                </a:gsLst>
                <a:lin ang="5400000" scaled="0"/>
              </a:gradFill>
            </a:endParaRPr>
          </a:p>
        </p:txBody>
      </p:sp>
      <p:pic>
        <p:nvPicPr>
          <p:cNvPr id="15" name="Picture 7" descr="\\MAGNUM\Projects\Microsoft\Cloud Power FY12\Design\ICONS_PNG\Gears.png"/>
          <p:cNvPicPr>
            <a:picLocks noChangeAspect="1" noChangeArrowheads="1"/>
          </p:cNvPicPr>
          <p:nvPr/>
        </p:nvPicPr>
        <p:blipFill>
          <a:blip r:embed="rId6" cstate="screen">
            <a:lum bright="100000"/>
            <a:extLst>
              <a:ext uri="{28A0092B-C50C-407E-A947-70E740481C1C}">
                <a14:useLocalDpi xmlns:a14="http://schemas.microsoft.com/office/drawing/2010/main"/>
              </a:ext>
            </a:extLst>
          </a:blip>
          <a:srcRect/>
          <a:stretch>
            <a:fillRect/>
          </a:stretch>
        </p:blipFill>
        <p:spPr bwMode="auto">
          <a:xfrm>
            <a:off x="211860" y="3563330"/>
            <a:ext cx="1527303" cy="1527303"/>
          </a:xfrm>
          <a:prstGeom prst="rect">
            <a:avLst/>
          </a:prstGeom>
          <a:noFill/>
        </p:spPr>
      </p:pic>
      <p:sp>
        <p:nvSpPr>
          <p:cNvPr id="16" name="TextBox 15"/>
          <p:cNvSpPr txBox="1"/>
          <p:nvPr/>
        </p:nvSpPr>
        <p:spPr>
          <a:xfrm>
            <a:off x="1493837" y="1531162"/>
            <a:ext cx="8684372" cy="2597634"/>
          </a:xfrm>
          <a:prstGeom prst="rect">
            <a:avLst/>
          </a:prstGeom>
          <a:noFill/>
        </p:spPr>
        <p:txBody>
          <a:bodyPr wrap="square" lIns="182880" tIns="146304" rIns="182880" bIns="146304" rtlCol="0">
            <a:spAutoFit/>
          </a:bodyPr>
          <a:lstStyle/>
          <a:p>
            <a:pPr>
              <a:lnSpc>
                <a:spcPct val="90000"/>
              </a:lnSpc>
              <a:spcAft>
                <a:spcPts val="600"/>
              </a:spcAft>
            </a:pPr>
            <a:r>
              <a:rPr lang="en-US" sz="3600" dirty="0" smtClean="0">
                <a:solidFill>
                  <a:srgbClr val="00B0F0"/>
                </a:solidFill>
                <a:latin typeface="Segoe UI Light"/>
              </a:rPr>
              <a:t>Customer</a:t>
            </a:r>
          </a:p>
          <a:p>
            <a:pPr>
              <a:lnSpc>
                <a:spcPct val="90000"/>
              </a:lnSpc>
              <a:spcAft>
                <a:spcPts val="600"/>
              </a:spcAft>
            </a:pPr>
            <a:r>
              <a:rPr lang="en-US" sz="2800" dirty="0" smtClean="0">
                <a:gradFill>
                  <a:gsLst>
                    <a:gs pos="1250">
                      <a:srgbClr val="FFFFFF"/>
                    </a:gs>
                    <a:gs pos="100000">
                      <a:srgbClr val="FFFFFF"/>
                    </a:gs>
                  </a:gsLst>
                  <a:lin ang="5400000" scaled="0"/>
                </a:gradFill>
              </a:rPr>
              <a:t>Emerson Process Management</a:t>
            </a:r>
          </a:p>
          <a:p>
            <a:pPr>
              <a:lnSpc>
                <a:spcPct val="90000"/>
              </a:lnSpc>
              <a:spcAft>
                <a:spcPts val="600"/>
              </a:spcAft>
            </a:pPr>
            <a:r>
              <a:rPr lang="en-US" sz="2000" dirty="0" smtClean="0">
                <a:gradFill>
                  <a:gsLst>
                    <a:gs pos="1250">
                      <a:srgbClr val="FFFFFF"/>
                    </a:gs>
                    <a:gs pos="100000">
                      <a:srgbClr val="FFFFFF"/>
                    </a:gs>
                  </a:gsLst>
                  <a:lin ang="5400000" scaled="0"/>
                </a:gradFill>
              </a:rPr>
              <a:t>Global automation process and solution provider</a:t>
            </a:r>
          </a:p>
          <a:p>
            <a:pPr>
              <a:lnSpc>
                <a:spcPct val="90000"/>
              </a:lnSpc>
              <a:spcAft>
                <a:spcPts val="600"/>
              </a:spcAft>
            </a:pPr>
            <a:r>
              <a:rPr lang="en-US" sz="2000" dirty="0" smtClean="0">
                <a:gradFill>
                  <a:gsLst>
                    <a:gs pos="1250">
                      <a:srgbClr val="FFFFFF"/>
                    </a:gs>
                    <a:gs pos="100000">
                      <a:srgbClr val="FFFFFF"/>
                    </a:gs>
                  </a:gsLst>
                  <a:lin ang="5400000" scaled="0"/>
                </a:gradFill>
              </a:rPr>
              <a:t>Multi-industry, including oil &amp; gas, power, food &amp; beverage, pulp &amp; paper, gas, pharmaceutical</a:t>
            </a:r>
          </a:p>
          <a:p>
            <a:pPr>
              <a:lnSpc>
                <a:spcPct val="90000"/>
              </a:lnSpc>
              <a:spcAft>
                <a:spcPts val="600"/>
              </a:spcAft>
            </a:pPr>
            <a:r>
              <a:rPr lang="en-US" sz="2000" dirty="0" smtClean="0">
                <a:gradFill>
                  <a:gsLst>
                    <a:gs pos="1250">
                      <a:srgbClr val="FFFFFF"/>
                    </a:gs>
                    <a:gs pos="100000">
                      <a:srgbClr val="FFFFFF"/>
                    </a:gs>
                  </a:gsLst>
                  <a:lin ang="5400000" scaled="0"/>
                </a:gradFill>
              </a:rPr>
              <a:t> </a:t>
            </a:r>
            <a:endParaRPr lang="en-US" sz="3600" dirty="0">
              <a:gradFill>
                <a:gsLst>
                  <a:gs pos="2920">
                    <a:srgbClr val="68217A"/>
                  </a:gs>
                  <a:gs pos="39000">
                    <a:srgbClr val="68217A"/>
                  </a:gs>
                </a:gsLst>
                <a:lin ang="5400000" scaled="0"/>
              </a:gradFill>
              <a:latin typeface="Segoe UI Light"/>
            </a:endParaRPr>
          </a:p>
        </p:txBody>
      </p:sp>
      <p:sp>
        <p:nvSpPr>
          <p:cNvPr id="17" name="TextBox 16"/>
          <p:cNvSpPr txBox="1"/>
          <p:nvPr/>
        </p:nvSpPr>
        <p:spPr>
          <a:xfrm>
            <a:off x="6596809" y="6600064"/>
            <a:ext cx="3581400" cy="461665"/>
          </a:xfrm>
          <a:prstGeom prst="rect">
            <a:avLst/>
          </a:prstGeom>
          <a:noFill/>
        </p:spPr>
        <p:txBody>
          <a:bodyPr wrap="square" lIns="182880" tIns="146304" rIns="182880" bIns="146304" rtlCol="0">
            <a:spAutoFit/>
          </a:bodyPr>
          <a:lstStyle/>
          <a:p>
            <a:pPr>
              <a:lnSpc>
                <a:spcPct val="90000"/>
              </a:lnSpc>
              <a:spcAft>
                <a:spcPts val="600"/>
              </a:spcAft>
            </a:pPr>
            <a:r>
              <a:rPr lang="en-US" sz="1200" dirty="0" smtClean="0">
                <a:solidFill>
                  <a:srgbClr val="FFFFFF"/>
                </a:solidFill>
                <a:latin typeface="Segoe UI Light"/>
              </a:rPr>
              <a:t>Click to play case study video (courtesy Dell)</a:t>
            </a:r>
            <a:endParaRPr lang="en-US" sz="1200" dirty="0">
              <a:solidFill>
                <a:srgbClr val="FFFFFF"/>
              </a:solidFill>
              <a:latin typeface="Segoe UI Light"/>
            </a:endParaRPr>
          </a:p>
        </p:txBody>
      </p:sp>
    </p:spTree>
    <p:extLst>
      <p:ext uri="{BB962C8B-B14F-4D97-AF65-F5344CB8AC3E}">
        <p14:creationId xmlns:p14="http://schemas.microsoft.com/office/powerpoint/2010/main" val="2320948496"/>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11780837" y="0"/>
            <a:ext cx="655638" cy="6994525"/>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3600" dirty="0" smtClean="0">
                <a:gradFill>
                  <a:gsLst>
                    <a:gs pos="0">
                      <a:srgbClr val="FFFFFF"/>
                    </a:gs>
                    <a:gs pos="100000">
                      <a:srgbClr val="FFFFFF"/>
                    </a:gs>
                  </a:gsLst>
                  <a:lin ang="5400000" scaled="0"/>
                </a:gradFill>
                <a:latin typeface="Segoe UI Light"/>
                <a:ea typeface="Segoe UI" pitchFamily="34" charset="0"/>
                <a:cs typeface="Segoe UI" pitchFamily="34" charset="0"/>
              </a:rPr>
              <a:t>Emerson (Dell)</a:t>
            </a:r>
          </a:p>
        </p:txBody>
      </p:sp>
      <p:sp>
        <p:nvSpPr>
          <p:cNvPr id="18" name="TextBox 17"/>
          <p:cNvSpPr txBox="1"/>
          <p:nvPr/>
        </p:nvSpPr>
        <p:spPr>
          <a:xfrm>
            <a:off x="1341437" y="294298"/>
            <a:ext cx="9054570" cy="7468198"/>
          </a:xfrm>
          <a:prstGeom prst="rect">
            <a:avLst/>
          </a:prstGeom>
          <a:noFill/>
        </p:spPr>
        <p:txBody>
          <a:bodyPr wrap="square" lIns="182880" tIns="146304" rIns="182880" bIns="146304" rtlCol="0">
            <a:spAutoFit/>
          </a:bodyPr>
          <a:lstStyle/>
          <a:p>
            <a:pPr>
              <a:lnSpc>
                <a:spcPct val="90000"/>
              </a:lnSpc>
              <a:spcAft>
                <a:spcPts val="600"/>
              </a:spcAft>
            </a:pPr>
            <a:r>
              <a:rPr lang="en-US" sz="4400" dirty="0" smtClean="0">
                <a:solidFill>
                  <a:srgbClr val="00B0F0"/>
                </a:solidFill>
                <a:latin typeface="Segoe UI Light"/>
              </a:rPr>
              <a:t>CiB solution &amp; results</a:t>
            </a:r>
          </a:p>
          <a:p>
            <a:pPr>
              <a:lnSpc>
                <a:spcPct val="90000"/>
              </a:lnSpc>
              <a:spcAft>
                <a:spcPts val="600"/>
              </a:spcAft>
            </a:pPr>
            <a:endParaRPr lang="en-US" sz="500" dirty="0" smtClean="0">
              <a:gradFill>
                <a:gsLst>
                  <a:gs pos="1250">
                    <a:srgbClr val="FFFFFF"/>
                  </a:gs>
                  <a:gs pos="100000">
                    <a:srgbClr val="FFFFFF"/>
                  </a:gs>
                </a:gsLst>
                <a:lin ang="5400000" scaled="0"/>
              </a:gradFill>
            </a:endParaRPr>
          </a:p>
          <a:p>
            <a:r>
              <a:rPr lang="en-US" sz="2400" dirty="0" smtClean="0">
                <a:solidFill>
                  <a:srgbClr val="00B0F0"/>
                </a:solidFill>
                <a:latin typeface="Segoe UI Light"/>
              </a:rPr>
              <a:t>Servers</a:t>
            </a:r>
            <a:endParaRPr lang="en-US" sz="700" dirty="0" smtClean="0">
              <a:solidFill>
                <a:srgbClr val="00B0F0"/>
              </a:solidFill>
            </a:endParaRPr>
          </a:p>
          <a:p>
            <a:r>
              <a:rPr lang="en-US" dirty="0" smtClean="0">
                <a:solidFill>
                  <a:srgbClr val="FFFFFF"/>
                </a:solidFill>
              </a:rPr>
              <a:t>Dell PowerEdge VRTX</a:t>
            </a:r>
          </a:p>
          <a:p>
            <a:pPr marL="914400" lvl="1" indent="-449263"/>
            <a:r>
              <a:rPr lang="en-US" sz="1100" dirty="0" smtClean="0">
                <a:solidFill>
                  <a:srgbClr val="FFFFFF"/>
                </a:solidFill>
              </a:rPr>
              <a:t> </a:t>
            </a:r>
          </a:p>
          <a:p>
            <a:pPr marL="448029" indent="-449263"/>
            <a:endParaRPr lang="en-US" sz="2400" dirty="0" smtClean="0">
              <a:gradFill>
                <a:gsLst>
                  <a:gs pos="2920">
                    <a:srgbClr val="00BCF2"/>
                  </a:gs>
                  <a:gs pos="39000">
                    <a:srgbClr val="00BCF2"/>
                  </a:gs>
                </a:gsLst>
                <a:lin ang="5400000" scaled="0"/>
              </a:gradFill>
              <a:latin typeface="Segoe UI Light"/>
            </a:endParaRPr>
          </a:p>
          <a:p>
            <a:pPr marL="448029" indent="-449263"/>
            <a:endParaRPr lang="en-US" sz="2400" dirty="0">
              <a:gradFill>
                <a:gsLst>
                  <a:gs pos="2920">
                    <a:srgbClr val="00BCF2"/>
                  </a:gs>
                  <a:gs pos="39000">
                    <a:srgbClr val="00BCF2"/>
                  </a:gs>
                </a:gsLst>
                <a:lin ang="5400000" scaled="0"/>
              </a:gradFill>
              <a:latin typeface="Segoe UI Light"/>
            </a:endParaRPr>
          </a:p>
          <a:p>
            <a:pPr marL="448029" indent="-449263"/>
            <a:endParaRPr lang="en-US" sz="2400" dirty="0" smtClean="0">
              <a:gradFill>
                <a:gsLst>
                  <a:gs pos="2920">
                    <a:srgbClr val="00BCF2"/>
                  </a:gs>
                  <a:gs pos="39000">
                    <a:srgbClr val="00BCF2"/>
                  </a:gs>
                </a:gsLst>
                <a:lin ang="5400000" scaled="0"/>
              </a:gradFill>
              <a:latin typeface="Segoe UI Light"/>
            </a:endParaRPr>
          </a:p>
          <a:p>
            <a:pPr marL="448029" indent="-449263"/>
            <a:endParaRPr lang="en-US" sz="2400" dirty="0">
              <a:gradFill>
                <a:gsLst>
                  <a:gs pos="2920">
                    <a:srgbClr val="00BCF2"/>
                  </a:gs>
                  <a:gs pos="39000">
                    <a:srgbClr val="00BCF2"/>
                  </a:gs>
                </a:gsLst>
                <a:lin ang="5400000" scaled="0"/>
              </a:gradFill>
              <a:latin typeface="Segoe UI Light"/>
            </a:endParaRPr>
          </a:p>
          <a:p>
            <a:pPr marL="448029" indent="-449263"/>
            <a:endParaRPr lang="en-US" sz="2400" dirty="0" smtClean="0">
              <a:gradFill>
                <a:gsLst>
                  <a:gs pos="2920">
                    <a:srgbClr val="00BCF2"/>
                  </a:gs>
                  <a:gs pos="39000">
                    <a:srgbClr val="00BCF2"/>
                  </a:gs>
                </a:gsLst>
                <a:lin ang="5400000" scaled="0"/>
              </a:gradFill>
              <a:latin typeface="Segoe UI Light"/>
            </a:endParaRPr>
          </a:p>
          <a:p>
            <a:pPr marL="448029" indent="-449263"/>
            <a:endParaRPr lang="en-US" sz="2400" dirty="0">
              <a:gradFill>
                <a:gsLst>
                  <a:gs pos="2920">
                    <a:srgbClr val="00BCF2"/>
                  </a:gs>
                  <a:gs pos="39000">
                    <a:srgbClr val="00BCF2"/>
                  </a:gs>
                </a:gsLst>
                <a:lin ang="5400000" scaled="0"/>
              </a:gradFill>
              <a:latin typeface="Segoe UI Light"/>
            </a:endParaRPr>
          </a:p>
          <a:p>
            <a:pPr marL="448029" indent="-449263"/>
            <a:endParaRPr lang="en-US" sz="2400" dirty="0" smtClean="0">
              <a:gradFill>
                <a:gsLst>
                  <a:gs pos="2920">
                    <a:srgbClr val="00BCF2"/>
                  </a:gs>
                  <a:gs pos="39000">
                    <a:srgbClr val="00BCF2"/>
                  </a:gs>
                </a:gsLst>
                <a:lin ang="5400000" scaled="0"/>
              </a:gradFill>
              <a:latin typeface="Segoe UI Light"/>
            </a:endParaRPr>
          </a:p>
          <a:p>
            <a:pPr marL="448029" indent="-449263"/>
            <a:r>
              <a:rPr lang="en-US" sz="2400" dirty="0" smtClean="0">
                <a:gradFill>
                  <a:gsLst>
                    <a:gs pos="2920">
                      <a:srgbClr val="00BCF2"/>
                    </a:gs>
                    <a:gs pos="39000">
                      <a:srgbClr val="00BCF2"/>
                    </a:gs>
                  </a:gsLst>
                  <a:lin ang="5400000" scaled="0"/>
                </a:gradFill>
                <a:latin typeface="Segoe UI Light"/>
              </a:rPr>
              <a:t>Results</a:t>
            </a:r>
            <a:endParaRPr lang="en-US" dirty="0" smtClean="0">
              <a:solidFill>
                <a:srgbClr val="FFFFFF"/>
              </a:solidFill>
            </a:endParaRPr>
          </a:p>
          <a:p>
            <a:endParaRPr lang="en-US" sz="1000" i="1" dirty="0" smtClean="0">
              <a:solidFill>
                <a:srgbClr val="FFFFFF"/>
              </a:solidFill>
            </a:endParaRPr>
          </a:p>
          <a:p>
            <a:r>
              <a:rPr lang="en-US" i="1" dirty="0" smtClean="0">
                <a:solidFill>
                  <a:srgbClr val="FFFFFF"/>
                </a:solidFill>
              </a:rPr>
              <a:t>“Within three hours we had a clustered, Hyper-V solution up and running.”</a:t>
            </a:r>
          </a:p>
          <a:p>
            <a:endParaRPr lang="en-US" sz="900" i="1" dirty="0" smtClean="0">
              <a:solidFill>
                <a:srgbClr val="FFFFFF"/>
              </a:solidFill>
            </a:endParaRPr>
          </a:p>
          <a:p>
            <a:r>
              <a:rPr lang="en-US" sz="2000" i="1" dirty="0" smtClean="0">
                <a:solidFill>
                  <a:srgbClr val="7FBA00"/>
                </a:solidFill>
              </a:rPr>
              <a:t>“With VRTX it really does come down to ease. It’s more ‘open and play’ as opposed to ‘open and build’.”</a:t>
            </a:r>
            <a:endParaRPr lang="en-US" sz="2000" i="1" dirty="0">
              <a:solidFill>
                <a:srgbClr val="7FBA00"/>
              </a:solidFill>
            </a:endParaRPr>
          </a:p>
          <a:p>
            <a:endParaRPr lang="en-US" i="1" dirty="0" smtClean="0">
              <a:solidFill>
                <a:srgbClr val="FFFFFF"/>
              </a:solidFill>
            </a:endParaRPr>
          </a:p>
          <a:p>
            <a:endParaRPr lang="en-US" dirty="0">
              <a:solidFill>
                <a:srgbClr val="FFFFFF"/>
              </a:solidFill>
            </a:endParaRPr>
          </a:p>
          <a:p>
            <a:endParaRPr lang="en-US" dirty="0" smtClean="0">
              <a:solidFill>
                <a:srgbClr val="FFFFFF"/>
              </a:solidFill>
            </a:endParaRPr>
          </a:p>
          <a:p>
            <a:endParaRPr lang="en-US" dirty="0" smtClean="0">
              <a:solidFill>
                <a:srgbClr val="FFFFFF"/>
              </a:solidFill>
            </a:endParaRPr>
          </a:p>
          <a:p>
            <a:endParaRPr lang="en-US" dirty="0" smtClean="0">
              <a:solidFill>
                <a:srgbClr val="FFFFFF"/>
              </a:solidFill>
            </a:endParaRPr>
          </a:p>
        </p:txBody>
      </p:sp>
      <p:pic>
        <p:nvPicPr>
          <p:cNvPr id="19" name="Picture 18" descr="C:\Users\mitchellg\Desktop\Simple_Licensing.png"/>
          <p:cNvPicPr>
            <a:picLocks noChangeAspect="1" noChangeArrowheads="1"/>
          </p:cNvPicPr>
          <p:nvPr/>
        </p:nvPicPr>
        <p:blipFill>
          <a:blip r:embed="rId2" cstate="screen">
            <a:lum bright="100000"/>
            <a:extLst>
              <a:ext uri="{28A0092B-C50C-407E-A947-70E740481C1C}">
                <a14:useLocalDpi xmlns:a14="http://schemas.microsoft.com/office/drawing/2010/main"/>
              </a:ext>
            </a:extLst>
          </a:blip>
          <a:srcRect/>
          <a:stretch>
            <a:fillRect/>
          </a:stretch>
        </p:blipFill>
        <p:spPr bwMode="auto">
          <a:xfrm>
            <a:off x="122237" y="296862"/>
            <a:ext cx="1307620" cy="1307620"/>
          </a:xfrm>
          <a:prstGeom prst="rect">
            <a:avLst/>
          </a:prstGeom>
          <a:noFill/>
        </p:spPr>
      </p:pic>
      <p:graphicFrame>
        <p:nvGraphicFramePr>
          <p:cNvPr id="2" name="Table 1"/>
          <p:cNvGraphicFramePr>
            <a:graphicFrameLocks noGrp="1"/>
          </p:cNvGraphicFramePr>
          <p:nvPr>
            <p:extLst/>
          </p:nvPr>
        </p:nvGraphicFramePr>
        <p:xfrm>
          <a:off x="1556807" y="2003742"/>
          <a:ext cx="8776230" cy="2560320"/>
        </p:xfrm>
        <a:graphic>
          <a:graphicData uri="http://schemas.openxmlformats.org/drawingml/2006/table">
            <a:tbl>
              <a:tblPr firstRow="1" bandRow="1">
                <a:tableStyleId>{5940675A-B579-460E-94D1-54222C63F5DA}</a:tableStyleId>
              </a:tblPr>
              <a:tblGrid>
                <a:gridCol w="1669187"/>
                <a:gridCol w="7107043"/>
              </a:tblGrid>
              <a:tr h="235088">
                <a:tc>
                  <a:txBody>
                    <a:bodyPr/>
                    <a:lstStyle/>
                    <a:p>
                      <a:r>
                        <a:rPr lang="en-US" sz="1400" dirty="0" smtClean="0"/>
                        <a:t>Form factor</a:t>
                      </a:r>
                      <a:endParaRPr lang="en-US" sz="1400" dirty="0"/>
                    </a:p>
                  </a:txBody>
                  <a:tcPr anchor="ctr"/>
                </a:tc>
                <a:tc>
                  <a:txBody>
                    <a:bodyPr/>
                    <a:lstStyle/>
                    <a:p>
                      <a:pPr marL="0" marR="0" lvl="1" indent="0" algn="l" defTabSz="932742" rtl="0" eaLnBrk="1" fontAlgn="auto" latinLnBrk="0" hangingPunct="1">
                        <a:lnSpc>
                          <a:spcPct val="100000"/>
                        </a:lnSpc>
                        <a:spcBef>
                          <a:spcPts val="0"/>
                        </a:spcBef>
                        <a:spcAft>
                          <a:spcPts val="0"/>
                        </a:spcAft>
                        <a:buClrTx/>
                        <a:buSzTx/>
                        <a:buFontTx/>
                        <a:buNone/>
                        <a:tabLst/>
                        <a:defRPr/>
                      </a:pPr>
                      <a:r>
                        <a:rPr lang="en-US" sz="1400" dirty="0" smtClean="0"/>
                        <a:t>Tower or 5U rack enclosure</a:t>
                      </a:r>
                    </a:p>
                  </a:txBody>
                  <a:tcPr/>
                </a:tc>
              </a:tr>
              <a:tr h="192345">
                <a:tc rowSpan="2">
                  <a:txBody>
                    <a:bodyPr/>
                    <a:lstStyle/>
                    <a:p>
                      <a:r>
                        <a:rPr lang="en-US" sz="1400" dirty="0" smtClean="0"/>
                        <a:t>Storage bays</a:t>
                      </a:r>
                      <a:endParaRPr lang="en-US" sz="1400" dirty="0"/>
                    </a:p>
                  </a:txBody>
                  <a:tcPr anchor="ctr"/>
                </a:tc>
                <a:tc>
                  <a:txBody>
                    <a:bodyPr/>
                    <a:lstStyle/>
                    <a:p>
                      <a:pPr marL="448029" lvl="1" indent="-449263"/>
                      <a:r>
                        <a:rPr lang="en-US" sz="1400" dirty="0" smtClean="0"/>
                        <a:t>Up to 12 x 3.5in NLSAS, SAS, or SAS SSD hot-plug drives (option 1)</a:t>
                      </a:r>
                    </a:p>
                  </a:txBody>
                  <a:tcPr/>
                </a:tc>
              </a:tr>
              <a:tr h="160287">
                <a:tc vMerge="1">
                  <a:txBody>
                    <a:bodyPr/>
                    <a:lstStyle/>
                    <a:p>
                      <a:endParaRPr lang="en-US"/>
                    </a:p>
                  </a:txBody>
                  <a:tcPr/>
                </a:tc>
                <a:tc>
                  <a:txBody>
                    <a:bodyPr/>
                    <a:lstStyle/>
                    <a:p>
                      <a:pPr marL="0" marR="0" lvl="1" indent="0" algn="l" defTabSz="932742" rtl="0" eaLnBrk="1" fontAlgn="auto" latinLnBrk="0" hangingPunct="1">
                        <a:lnSpc>
                          <a:spcPct val="100000"/>
                        </a:lnSpc>
                        <a:spcBef>
                          <a:spcPts val="0"/>
                        </a:spcBef>
                        <a:spcAft>
                          <a:spcPts val="0"/>
                        </a:spcAft>
                        <a:buClrTx/>
                        <a:buSzTx/>
                        <a:buFontTx/>
                        <a:buNone/>
                        <a:tabLst/>
                        <a:defRPr/>
                      </a:pPr>
                      <a:r>
                        <a:rPr lang="en-US" sz="1400" dirty="0" smtClean="0"/>
                        <a:t>Up to 25 x 2.5in NLSAS, SAS, or SAS SSD hot-plug drives (option 2)</a:t>
                      </a:r>
                    </a:p>
                  </a:txBody>
                  <a:tcPr/>
                </a:tc>
              </a:tr>
              <a:tr h="195016">
                <a:tc>
                  <a:txBody>
                    <a:bodyPr/>
                    <a:lstStyle/>
                    <a:p>
                      <a:r>
                        <a:rPr lang="en-US" sz="1400" dirty="0" smtClean="0"/>
                        <a:t>Storage controllers</a:t>
                      </a:r>
                      <a:endParaRPr lang="en-US" sz="1400" dirty="0"/>
                    </a:p>
                  </a:txBody>
                  <a:tcPr anchor="ctr"/>
                </a:tc>
                <a:tc>
                  <a:txBody>
                    <a:bodyPr/>
                    <a:lstStyle/>
                    <a:p>
                      <a:r>
                        <a:rPr lang="en-US" sz="1400" dirty="0" smtClean="0"/>
                        <a:t>Single shared PERC8 with optional second redundant shared PERC8 available</a:t>
                      </a:r>
                      <a:endParaRPr lang="en-US" sz="1400" dirty="0"/>
                    </a:p>
                  </a:txBody>
                  <a:tcPr/>
                </a:tc>
              </a:tr>
              <a:tr h="272488">
                <a:tc>
                  <a:txBody>
                    <a:bodyPr/>
                    <a:lstStyle/>
                    <a:p>
                      <a:r>
                        <a:rPr lang="en-US" sz="1400" dirty="0" smtClean="0"/>
                        <a:t>Network</a:t>
                      </a:r>
                      <a:endParaRPr lang="en-US" sz="1400" dirty="0"/>
                    </a:p>
                  </a:txBody>
                  <a:tcPr anchor="ctr"/>
                </a:tc>
                <a:tc>
                  <a:txBody>
                    <a:bodyPr/>
                    <a:lstStyle/>
                    <a:p>
                      <a:pPr marL="0" marR="0" lvl="1" indent="0" algn="l" defTabSz="932742" rtl="0" eaLnBrk="1" fontAlgn="auto" latinLnBrk="0" hangingPunct="1">
                        <a:lnSpc>
                          <a:spcPct val="100000"/>
                        </a:lnSpc>
                        <a:spcBef>
                          <a:spcPts val="0"/>
                        </a:spcBef>
                        <a:spcAft>
                          <a:spcPts val="0"/>
                        </a:spcAft>
                        <a:buClrTx/>
                        <a:buSzTx/>
                        <a:buFontTx/>
                        <a:buNone/>
                        <a:tabLst/>
                        <a:defRPr/>
                      </a:pPr>
                      <a:r>
                        <a:rPr lang="en-US" sz="1400" dirty="0" smtClean="0"/>
                        <a:t>1GbE internal switch module (standard) with 16 internal 1GbE ports and 8 external ports</a:t>
                      </a:r>
                    </a:p>
                  </a:txBody>
                  <a:tcPr/>
                </a:tc>
              </a:tr>
              <a:tr h="272488">
                <a:tc>
                  <a:txBody>
                    <a:bodyPr/>
                    <a:lstStyle/>
                    <a:p>
                      <a:r>
                        <a:rPr lang="en-US" sz="1400" dirty="0" smtClean="0"/>
                        <a:t>PCIe</a:t>
                      </a:r>
                      <a:r>
                        <a:rPr lang="en-US" sz="1400" baseline="0" dirty="0" smtClean="0"/>
                        <a:t> expansion</a:t>
                      </a:r>
                      <a:endParaRPr lang="en-US" sz="1400" dirty="0"/>
                    </a:p>
                  </a:txBody>
                  <a:tcPr anchor="ctr"/>
                </a:tc>
                <a:tc>
                  <a:txBody>
                    <a:bodyPr/>
                    <a:lstStyle/>
                    <a:p>
                      <a:pPr lvl="0"/>
                      <a:r>
                        <a:rPr lang="en-US" sz="1400" dirty="0" smtClean="0"/>
                        <a:t>3 full-height/full-length slots (150W) with double-wide card support (225W)</a:t>
                      </a:r>
                    </a:p>
                    <a:p>
                      <a:pPr lvl="0"/>
                      <a:r>
                        <a:rPr lang="en-US" sz="1400" dirty="0" smtClean="0"/>
                        <a:t>5 low-profile/half-length slots (25W)</a:t>
                      </a:r>
                    </a:p>
                  </a:txBody>
                  <a:tcPr/>
                </a:tc>
              </a:tr>
              <a:tr h="272488">
                <a:tc>
                  <a:txBody>
                    <a:bodyPr/>
                    <a:lstStyle/>
                    <a:p>
                      <a:r>
                        <a:rPr lang="en-US" sz="1400" dirty="0" smtClean="0"/>
                        <a:t>Power</a:t>
                      </a:r>
                      <a:endParaRPr lang="en-US" sz="1400" dirty="0"/>
                    </a:p>
                  </a:txBody>
                  <a:tcPr anchor="ctr"/>
                </a:tc>
                <a:tc>
                  <a:txBody>
                    <a:bodyPr/>
                    <a:lstStyle/>
                    <a:p>
                      <a:pPr marL="0" marR="0" lvl="1" indent="0" algn="l" defTabSz="932742" rtl="0" eaLnBrk="1" fontAlgn="auto" latinLnBrk="0" hangingPunct="1">
                        <a:lnSpc>
                          <a:spcPct val="100000"/>
                        </a:lnSpc>
                        <a:spcBef>
                          <a:spcPts val="0"/>
                        </a:spcBef>
                        <a:spcAft>
                          <a:spcPts val="0"/>
                        </a:spcAft>
                        <a:buClrTx/>
                        <a:buSzTx/>
                        <a:buFontTx/>
                        <a:buNone/>
                        <a:tabLst/>
                        <a:defRPr/>
                      </a:pPr>
                      <a:r>
                        <a:rPr lang="en-US" sz="1400" dirty="0" smtClean="0"/>
                        <a:t>100V-240V auto-sensing redundant power supplies support 2+2 (AC redundancy), and 3+1 and 2+1 (power supply redundancy) modes</a:t>
                      </a:r>
                    </a:p>
                  </a:txBody>
                  <a:tcPr/>
                </a:tc>
              </a:tr>
            </a:tbl>
          </a:graphicData>
        </a:graphic>
      </p:graphicFrame>
      <p:pic>
        <p:nvPicPr>
          <p:cNvPr id="4" name="Picture 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52" b="100000" l="0" r="99796"/>
                    </a14:imgEffect>
                  </a14:imgLayer>
                </a14:imgProps>
              </a:ext>
              <a:ext uri="{28A0092B-C50C-407E-A947-70E740481C1C}">
                <a14:useLocalDpi xmlns:a14="http://schemas.microsoft.com/office/drawing/2010/main"/>
              </a:ext>
            </a:extLst>
          </a:blip>
          <a:srcRect l="-1"/>
          <a:stretch/>
        </p:blipFill>
        <p:spPr>
          <a:xfrm>
            <a:off x="7361237" y="490487"/>
            <a:ext cx="2971800" cy="1330375"/>
          </a:xfrm>
          <a:prstGeom prst="rect">
            <a:avLst/>
          </a:prstGeom>
        </p:spPr>
      </p:pic>
    </p:spTree>
    <p:extLst>
      <p:ext uri="{BB962C8B-B14F-4D97-AF65-F5344CB8AC3E}">
        <p14:creationId xmlns:p14="http://schemas.microsoft.com/office/powerpoint/2010/main" val="2988041493"/>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Topics</a:t>
            </a:r>
            <a:endParaRPr lang="en-US" dirty="0"/>
          </a:p>
        </p:txBody>
      </p:sp>
      <p:sp>
        <p:nvSpPr>
          <p:cNvPr id="5" name="Text Placeholder 4"/>
          <p:cNvSpPr>
            <a:spLocks noGrp="1"/>
          </p:cNvSpPr>
          <p:nvPr>
            <p:ph type="body" sz="quarter" idx="11"/>
          </p:nvPr>
        </p:nvSpPr>
        <p:spPr>
          <a:xfrm>
            <a:off x="294797" y="1287462"/>
            <a:ext cx="11889564" cy="5309146"/>
          </a:xfrm>
        </p:spPr>
        <p:txBody>
          <a:bodyPr/>
          <a:lstStyle/>
          <a:p>
            <a:r>
              <a:rPr lang="en-US" dirty="0" smtClean="0">
                <a:solidFill>
                  <a:srgbClr val="00B0F0"/>
                </a:solidFill>
              </a:rPr>
              <a:t>The Cluster in a Box (CiB) Strategy</a:t>
            </a:r>
          </a:p>
          <a:p>
            <a:r>
              <a:rPr lang="en-US" sz="2400" dirty="0" smtClean="0">
                <a:gradFill>
                  <a:gsLst>
                    <a:gs pos="1250">
                      <a:schemeClr val="tx1"/>
                    </a:gs>
                    <a:gs pos="100000">
                      <a:schemeClr val="tx1"/>
                    </a:gs>
                  </a:gsLst>
                  <a:lin ang="5400000" scaled="0"/>
                </a:gradFill>
                <a:latin typeface="+mn-lt"/>
              </a:rPr>
              <a:t>	How </a:t>
            </a:r>
            <a:r>
              <a:rPr lang="en-US" sz="2400" dirty="0">
                <a:gradFill>
                  <a:gsLst>
                    <a:gs pos="1250">
                      <a:schemeClr val="tx1"/>
                    </a:gs>
                    <a:gs pos="100000">
                      <a:schemeClr val="tx1"/>
                    </a:gs>
                  </a:gsLst>
                  <a:lin ang="5400000" scaled="0"/>
                </a:gradFill>
                <a:latin typeface="+mn-lt"/>
              </a:rPr>
              <a:t>Microsoft designed Windows Server to create converged systems</a:t>
            </a:r>
          </a:p>
          <a:p>
            <a:pPr lvl="1"/>
            <a:endParaRPr lang="en-US" dirty="0"/>
          </a:p>
          <a:p>
            <a:r>
              <a:rPr lang="en-US" dirty="0" smtClean="0">
                <a:solidFill>
                  <a:srgbClr val="00B0F0"/>
                </a:solidFill>
              </a:rPr>
              <a:t>New CiB Solutions</a:t>
            </a:r>
          </a:p>
          <a:p>
            <a:pPr lvl="1"/>
            <a:r>
              <a:rPr lang="en-US" sz="2400" dirty="0" smtClean="0"/>
              <a:t>	New generations of hardware and new product offerings for 2014</a:t>
            </a:r>
          </a:p>
          <a:p>
            <a:pPr lvl="1"/>
            <a:endParaRPr lang="en-US" dirty="0"/>
          </a:p>
          <a:p>
            <a:r>
              <a:rPr lang="en-US" dirty="0" smtClean="0">
                <a:solidFill>
                  <a:srgbClr val="00B0F0"/>
                </a:solidFill>
              </a:rPr>
              <a:t>CiB Customer Applications</a:t>
            </a:r>
          </a:p>
          <a:p>
            <a:pPr lvl="1"/>
            <a:r>
              <a:rPr lang="en-US" sz="2400" dirty="0" smtClean="0"/>
              <a:t>	Businesses building converged datacenters with CiB systems</a:t>
            </a:r>
          </a:p>
          <a:p>
            <a:pPr lvl="1"/>
            <a:endParaRPr lang="en-US" dirty="0"/>
          </a:p>
          <a:p>
            <a:r>
              <a:rPr lang="en-US" sz="3800" dirty="0" smtClean="0">
                <a:solidFill>
                  <a:srgbClr val="00B0F0"/>
                </a:solidFill>
              </a:rPr>
              <a:t>Scaling Windows Storage to the Datacenter</a:t>
            </a:r>
          </a:p>
          <a:p>
            <a:pPr lvl="1"/>
            <a:r>
              <a:rPr lang="en-US" dirty="0" smtClean="0"/>
              <a:t>	Beyond CiB: Extending Windows storage to Enterprise and Microsoft Cloud Platform System</a:t>
            </a:r>
          </a:p>
        </p:txBody>
      </p:sp>
    </p:spTree>
    <p:extLst>
      <p:ext uri="{BB962C8B-B14F-4D97-AF65-F5344CB8AC3E}">
        <p14:creationId xmlns:p14="http://schemas.microsoft.com/office/powerpoint/2010/main" val="3225847545"/>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9" y="133127"/>
            <a:ext cx="11889564" cy="917575"/>
          </a:xfrm>
        </p:spPr>
        <p:txBody>
          <a:bodyPr/>
          <a:lstStyle/>
          <a:p>
            <a:r>
              <a:rPr lang="en-US" sz="4800" dirty="0" smtClean="0"/>
              <a:t>Case 3: Datacenter storage server</a:t>
            </a:r>
            <a:br>
              <a:rPr lang="en-US" sz="4800" dirty="0" smtClean="0"/>
            </a:br>
            <a:r>
              <a:rPr lang="en-US" sz="3600" i="1" dirty="0" smtClean="0">
                <a:solidFill>
                  <a:schemeClr val="accent2"/>
                </a:solidFill>
              </a:rPr>
              <a:t>The need for speed</a:t>
            </a:r>
            <a:endParaRPr lang="en-US" sz="3600" i="1" dirty="0">
              <a:solidFill>
                <a:schemeClr val="accent2"/>
              </a:solidFill>
            </a:endParaRPr>
          </a:p>
        </p:txBody>
      </p:sp>
      <p:sp>
        <p:nvSpPr>
          <p:cNvPr id="3" name="Rectangle 2"/>
          <p:cNvSpPr/>
          <p:nvPr/>
        </p:nvSpPr>
        <p:spPr bwMode="auto">
          <a:xfrm>
            <a:off x="11780837" y="0"/>
            <a:ext cx="655638" cy="6994525"/>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3600" dirty="0">
                <a:gradFill>
                  <a:gsLst>
                    <a:gs pos="0">
                      <a:srgbClr val="FFFFFF"/>
                    </a:gs>
                    <a:gs pos="100000">
                      <a:srgbClr val="FFFFFF"/>
                    </a:gs>
                  </a:gsLst>
                  <a:lin ang="5400000" scaled="0"/>
                </a:gradFill>
                <a:latin typeface="Segoe UI Light"/>
                <a:ea typeface="Segoe UI" pitchFamily="34" charset="0"/>
                <a:cs typeface="Segoe UI" pitchFamily="34" charset="0"/>
              </a:rPr>
              <a:t>Australia DOD (Violin Memory)</a:t>
            </a:r>
            <a:endParaRPr lang="en-US" sz="3600" dirty="0" smtClean="0">
              <a:gradFill>
                <a:gsLst>
                  <a:gs pos="0">
                    <a:srgbClr val="FFFFFF"/>
                  </a:gs>
                  <a:gs pos="100000">
                    <a:srgbClr val="FFFFFF"/>
                  </a:gs>
                </a:gsLst>
                <a:lin ang="5400000" scaled="0"/>
              </a:gradFill>
              <a:latin typeface="Segoe UI Light"/>
              <a:ea typeface="Segoe UI" pitchFamily="34" charset="0"/>
              <a:cs typeface="Segoe UI" pitchFamily="34" charset="0"/>
            </a:endParaRPr>
          </a:p>
        </p:txBody>
      </p:sp>
      <p:pic>
        <p:nvPicPr>
          <p:cNvPr id="4" name="Picture 6" descr="\\MAGNUM\Projects\Microsoft\Cloud Power FY12\Design\ICONS_PNG\Professionals.png"/>
          <p:cNvPicPr>
            <a:picLocks noChangeAspect="1" noChangeArrowheads="1"/>
          </p:cNvPicPr>
          <p:nvPr/>
        </p:nvPicPr>
        <p:blipFill>
          <a:blip r:embed="rId2" cstate="screen">
            <a:lum bright="100000"/>
            <a:extLst>
              <a:ext uri="{28A0092B-C50C-407E-A947-70E740481C1C}">
                <a14:useLocalDpi xmlns:a14="http://schemas.microsoft.com/office/drawing/2010/main"/>
              </a:ext>
            </a:extLst>
          </a:blip>
          <a:srcRect/>
          <a:stretch>
            <a:fillRect/>
          </a:stretch>
        </p:blipFill>
        <p:spPr bwMode="auto">
          <a:xfrm>
            <a:off x="274639" y="1459565"/>
            <a:ext cx="1244765" cy="1244765"/>
          </a:xfrm>
          <a:prstGeom prst="rect">
            <a:avLst/>
          </a:prstGeom>
          <a:noFill/>
        </p:spPr>
      </p:pic>
      <p:sp>
        <p:nvSpPr>
          <p:cNvPr id="5" name="TextBox 4"/>
          <p:cNvSpPr txBox="1"/>
          <p:nvPr/>
        </p:nvSpPr>
        <p:spPr>
          <a:xfrm>
            <a:off x="1411818" y="3604166"/>
            <a:ext cx="9936611" cy="3567130"/>
          </a:xfrm>
          <a:prstGeom prst="rect">
            <a:avLst/>
          </a:prstGeom>
          <a:noFill/>
        </p:spPr>
        <p:txBody>
          <a:bodyPr wrap="square" lIns="182880" tIns="146304" rIns="182880" bIns="146304" rtlCol="0">
            <a:spAutoFit/>
          </a:bodyPr>
          <a:lstStyle/>
          <a:p>
            <a:pPr>
              <a:lnSpc>
                <a:spcPct val="90000"/>
              </a:lnSpc>
            </a:pPr>
            <a:r>
              <a:rPr lang="en-US" sz="3200" dirty="0" smtClean="0">
                <a:solidFill>
                  <a:srgbClr val="00B0F0"/>
                </a:solidFill>
                <a:latin typeface="Segoe UI Light"/>
              </a:rPr>
              <a:t>Workloads</a:t>
            </a:r>
            <a:endParaRPr lang="en-US" sz="3600" dirty="0" smtClean="0">
              <a:solidFill>
                <a:srgbClr val="00B0F0"/>
              </a:solidFill>
              <a:latin typeface="Segoe UI Light"/>
            </a:endParaRPr>
          </a:p>
          <a:p>
            <a:pPr>
              <a:lnSpc>
                <a:spcPct val="90000"/>
              </a:lnSpc>
              <a:spcAft>
                <a:spcPts val="600"/>
              </a:spcAft>
            </a:pPr>
            <a:r>
              <a:rPr lang="en-US" sz="1600" dirty="0" smtClean="0">
                <a:solidFill>
                  <a:srgbClr val="FFFFFF"/>
                </a:solidFill>
              </a:rPr>
              <a:t>Monitoring/reporting </a:t>
            </a:r>
            <a:r>
              <a:rPr lang="en-US" sz="1600" dirty="0">
                <a:solidFill>
                  <a:srgbClr val="FFFFFF"/>
                </a:solidFill>
              </a:rPr>
              <a:t>on network performance, corporate and COTS applications and 94 software </a:t>
            </a:r>
            <a:r>
              <a:rPr lang="en-US" sz="1600" dirty="0" smtClean="0">
                <a:solidFill>
                  <a:srgbClr val="FFFFFF"/>
                </a:solidFill>
              </a:rPr>
              <a:t>services </a:t>
            </a:r>
          </a:p>
          <a:p>
            <a:pPr lvl="1">
              <a:lnSpc>
                <a:spcPct val="90000"/>
              </a:lnSpc>
              <a:spcAft>
                <a:spcPts val="600"/>
              </a:spcAft>
            </a:pPr>
            <a:r>
              <a:rPr lang="en-US" sz="1400" dirty="0">
                <a:solidFill>
                  <a:srgbClr val="FFFFFF"/>
                </a:solidFill>
              </a:rPr>
              <a:t>110,000+ user network over 450 plus sites with over 550 data collection points</a:t>
            </a:r>
          </a:p>
          <a:p>
            <a:r>
              <a:rPr lang="en-US" sz="1600" dirty="0">
                <a:solidFill>
                  <a:srgbClr val="FFFFFF"/>
                </a:solidFill>
              </a:rPr>
              <a:t>All processing needs to be completed within the allocated data load windows</a:t>
            </a:r>
            <a:endParaRPr lang="en-AU" sz="1600" dirty="0" smtClean="0">
              <a:solidFill>
                <a:srgbClr val="FFFFFF"/>
              </a:solidFill>
            </a:endParaRPr>
          </a:p>
          <a:p>
            <a:pPr lvl="1"/>
            <a:r>
              <a:rPr lang="en-AU" sz="1400" dirty="0">
                <a:solidFill>
                  <a:srgbClr val="FFFFFF"/>
                </a:solidFill>
              </a:rPr>
              <a:t>Software </a:t>
            </a:r>
            <a:r>
              <a:rPr lang="en-AU" sz="1400" dirty="0" smtClean="0">
                <a:solidFill>
                  <a:srgbClr val="FFFFFF"/>
                </a:solidFill>
              </a:rPr>
              <a:t>services: 5 minute window for data </a:t>
            </a:r>
            <a:r>
              <a:rPr lang="en-AU" sz="1400" dirty="0">
                <a:solidFill>
                  <a:srgbClr val="FFFFFF"/>
                </a:solidFill>
              </a:rPr>
              <a:t>feeds from </a:t>
            </a:r>
            <a:r>
              <a:rPr lang="en-AU" sz="1400" dirty="0" smtClean="0">
                <a:solidFill>
                  <a:srgbClr val="FFFFFF"/>
                </a:solidFill>
              </a:rPr>
              <a:t>200+ devices in 15 SQL instances</a:t>
            </a:r>
            <a:r>
              <a:rPr lang="en-AU" sz="1400" dirty="0">
                <a:solidFill>
                  <a:srgbClr val="FFFFFF"/>
                </a:solidFill>
              </a:rPr>
              <a:t>            </a:t>
            </a:r>
            <a:endParaRPr lang="en-US" sz="1400" dirty="0">
              <a:solidFill>
                <a:srgbClr val="FFFFFF"/>
              </a:solidFill>
            </a:endParaRPr>
          </a:p>
          <a:p>
            <a:pPr lvl="1"/>
            <a:r>
              <a:rPr lang="en-AU" sz="1400" dirty="0" smtClean="0">
                <a:solidFill>
                  <a:srgbClr val="FFFFFF"/>
                </a:solidFill>
              </a:rPr>
              <a:t>BI: 15 </a:t>
            </a:r>
            <a:r>
              <a:rPr lang="en-AU" sz="1400" dirty="0">
                <a:solidFill>
                  <a:srgbClr val="FFFFFF"/>
                </a:solidFill>
              </a:rPr>
              <a:t>minute data loads.</a:t>
            </a:r>
            <a:endParaRPr lang="en-US" sz="1400" dirty="0">
              <a:solidFill>
                <a:srgbClr val="FFFFFF"/>
              </a:solidFill>
            </a:endParaRPr>
          </a:p>
          <a:p>
            <a:pPr lvl="1"/>
            <a:r>
              <a:rPr lang="en-AU" sz="1400" dirty="0" smtClean="0">
                <a:solidFill>
                  <a:srgbClr val="FFFFFF"/>
                </a:solidFill>
              </a:rPr>
              <a:t>Network </a:t>
            </a:r>
            <a:r>
              <a:rPr lang="en-AU" sz="1400" dirty="0">
                <a:solidFill>
                  <a:srgbClr val="FFFFFF"/>
                </a:solidFill>
              </a:rPr>
              <a:t>performance and system </a:t>
            </a:r>
            <a:r>
              <a:rPr lang="en-AU" sz="1400" dirty="0" smtClean="0">
                <a:solidFill>
                  <a:srgbClr val="FFFFFF"/>
                </a:solidFill>
              </a:rPr>
              <a:t>analysis: data </a:t>
            </a:r>
            <a:r>
              <a:rPr lang="en-AU" sz="1400" dirty="0">
                <a:solidFill>
                  <a:srgbClr val="FFFFFF"/>
                </a:solidFill>
              </a:rPr>
              <a:t>is loaded every 6 and 24 </a:t>
            </a:r>
            <a:r>
              <a:rPr lang="en-AU" sz="1400" dirty="0" smtClean="0">
                <a:solidFill>
                  <a:srgbClr val="FFFFFF"/>
                </a:solidFill>
              </a:rPr>
              <a:t>hours</a:t>
            </a:r>
            <a:endParaRPr lang="en-US" sz="1400" dirty="0" smtClean="0">
              <a:solidFill>
                <a:srgbClr val="FFFFFF"/>
              </a:solidFill>
            </a:endParaRPr>
          </a:p>
          <a:p>
            <a:pPr>
              <a:lnSpc>
                <a:spcPct val="90000"/>
              </a:lnSpc>
            </a:pPr>
            <a:r>
              <a:rPr lang="en-US" sz="3200" dirty="0" smtClean="0">
                <a:solidFill>
                  <a:srgbClr val="00B0F0"/>
                </a:solidFill>
                <a:latin typeface="Segoe UI Light"/>
              </a:rPr>
              <a:t>Problems</a:t>
            </a:r>
            <a:endParaRPr lang="en-US" sz="3600" dirty="0" smtClean="0">
              <a:solidFill>
                <a:srgbClr val="00B0F0"/>
              </a:solidFill>
              <a:latin typeface="Segoe UI Light"/>
            </a:endParaRPr>
          </a:p>
          <a:p>
            <a:pPr marL="457200" indent="-457200" fontAlgn="ctr"/>
            <a:r>
              <a:rPr lang="en-US" sz="1400" dirty="0" smtClean="0">
                <a:solidFill>
                  <a:srgbClr val="FFFFFF"/>
                </a:solidFill>
              </a:rPr>
              <a:t>Need for better server and storage consolidation</a:t>
            </a:r>
          </a:p>
          <a:p>
            <a:pPr marL="457200" indent="-457200" fontAlgn="ctr"/>
            <a:r>
              <a:rPr lang="en-US" sz="1400" dirty="0" smtClean="0">
                <a:solidFill>
                  <a:srgbClr val="FFFFFF"/>
                </a:solidFill>
              </a:rPr>
              <a:t>Increased performance</a:t>
            </a:r>
            <a:endParaRPr lang="en-US" sz="1400" dirty="0">
              <a:solidFill>
                <a:srgbClr val="FFFFFF"/>
              </a:solidFill>
            </a:endParaRPr>
          </a:p>
          <a:p>
            <a:pPr marL="457200" indent="-457200" fontAlgn="ctr"/>
            <a:r>
              <a:rPr lang="en-US" sz="1400" dirty="0" smtClean="0">
                <a:solidFill>
                  <a:srgbClr val="FFFFFF"/>
                </a:solidFill>
              </a:rPr>
              <a:t>Desire to </a:t>
            </a:r>
            <a:r>
              <a:rPr lang="en-US" sz="1400" dirty="0">
                <a:solidFill>
                  <a:srgbClr val="FFFFFF"/>
                </a:solidFill>
              </a:rPr>
              <a:t>remove </a:t>
            </a:r>
            <a:r>
              <a:rPr lang="en-US" sz="1400" dirty="0" smtClean="0">
                <a:solidFill>
                  <a:srgbClr val="FFFFFF"/>
                </a:solidFill>
              </a:rPr>
              <a:t>server layer between </a:t>
            </a:r>
            <a:r>
              <a:rPr lang="en-US" sz="1400" dirty="0">
                <a:solidFill>
                  <a:srgbClr val="FFFFFF"/>
                </a:solidFill>
              </a:rPr>
              <a:t>Hyper-V </a:t>
            </a:r>
            <a:r>
              <a:rPr lang="en-US" sz="1400" dirty="0" smtClean="0">
                <a:solidFill>
                  <a:srgbClr val="FFFFFF"/>
                </a:solidFill>
              </a:rPr>
              <a:t>compute cluster and </a:t>
            </a:r>
            <a:r>
              <a:rPr lang="en-US" sz="1400" dirty="0">
                <a:solidFill>
                  <a:srgbClr val="FFFFFF"/>
                </a:solidFill>
              </a:rPr>
              <a:t>block </a:t>
            </a:r>
            <a:r>
              <a:rPr lang="en-US" sz="1400" dirty="0" smtClean="0">
                <a:solidFill>
                  <a:srgbClr val="FFFFFF"/>
                </a:solidFill>
              </a:rPr>
              <a:t>storage (using SMB3 shared folders)</a:t>
            </a:r>
            <a:endParaRPr lang="en-US" sz="1400" dirty="0">
              <a:solidFill>
                <a:srgbClr val="FFFFFF"/>
              </a:solidFill>
            </a:endParaRPr>
          </a:p>
          <a:p>
            <a:pPr>
              <a:lnSpc>
                <a:spcPct val="90000"/>
              </a:lnSpc>
              <a:spcAft>
                <a:spcPts val="600"/>
              </a:spcAft>
            </a:pPr>
            <a:endParaRPr lang="en-US" sz="2000" dirty="0">
              <a:gradFill>
                <a:gsLst>
                  <a:gs pos="1250">
                    <a:srgbClr val="FFFFFF"/>
                  </a:gs>
                  <a:gs pos="100000">
                    <a:srgbClr val="FFFFFF"/>
                  </a:gs>
                </a:gsLst>
                <a:lin ang="5400000" scaled="0"/>
              </a:gradFill>
            </a:endParaRPr>
          </a:p>
        </p:txBody>
      </p:sp>
      <p:pic>
        <p:nvPicPr>
          <p:cNvPr id="6" name="Picture 7" descr="\\MAGNUM\Projects\Microsoft\Cloud Power FY12\Design\ICONS_PNG\Gears.png"/>
          <p:cNvPicPr>
            <a:picLocks noChangeAspect="1" noChangeArrowheads="1"/>
          </p:cNvPicPr>
          <p:nvPr/>
        </p:nvPicPr>
        <p:blipFill>
          <a:blip r:embed="rId3" cstate="screen">
            <a:lum bright="100000"/>
            <a:extLst>
              <a:ext uri="{28A0092B-C50C-407E-A947-70E740481C1C}">
                <a14:useLocalDpi xmlns:a14="http://schemas.microsoft.com/office/drawing/2010/main"/>
              </a:ext>
            </a:extLst>
          </a:blip>
          <a:srcRect/>
          <a:stretch>
            <a:fillRect/>
          </a:stretch>
        </p:blipFill>
        <p:spPr bwMode="auto">
          <a:xfrm>
            <a:off x="133369" y="3450933"/>
            <a:ext cx="1527303" cy="1527303"/>
          </a:xfrm>
          <a:prstGeom prst="rect">
            <a:avLst/>
          </a:prstGeom>
          <a:noFill/>
        </p:spPr>
      </p:pic>
      <p:sp>
        <p:nvSpPr>
          <p:cNvPr id="7" name="TextBox 6"/>
          <p:cNvSpPr txBox="1"/>
          <p:nvPr/>
        </p:nvSpPr>
        <p:spPr>
          <a:xfrm>
            <a:off x="1411818" y="1293683"/>
            <a:ext cx="5512247" cy="2508379"/>
          </a:xfrm>
          <a:prstGeom prst="rect">
            <a:avLst/>
          </a:prstGeom>
          <a:noFill/>
        </p:spPr>
        <p:txBody>
          <a:bodyPr wrap="square" lIns="182880" tIns="146304" rIns="182880" bIns="146304" rtlCol="0">
            <a:spAutoFit/>
          </a:bodyPr>
          <a:lstStyle/>
          <a:p>
            <a:pPr>
              <a:lnSpc>
                <a:spcPct val="90000"/>
              </a:lnSpc>
            </a:pPr>
            <a:r>
              <a:rPr lang="en-US" sz="3200" dirty="0" smtClean="0">
                <a:solidFill>
                  <a:srgbClr val="00B0F0"/>
                </a:solidFill>
                <a:latin typeface="Segoe UI Light"/>
              </a:rPr>
              <a:t>Customer</a:t>
            </a:r>
            <a:endParaRPr lang="en-US" sz="3600" dirty="0" smtClean="0">
              <a:solidFill>
                <a:srgbClr val="00B0F0"/>
              </a:solidFill>
              <a:latin typeface="Segoe UI Light"/>
            </a:endParaRPr>
          </a:p>
          <a:p>
            <a:pPr fontAlgn="ctr"/>
            <a:r>
              <a:rPr lang="en-US" sz="2000" dirty="0">
                <a:solidFill>
                  <a:srgbClr val="FFFFFF"/>
                </a:solidFill>
              </a:rPr>
              <a:t>Australia </a:t>
            </a:r>
            <a:r>
              <a:rPr lang="en-US" sz="2000" dirty="0" smtClean="0">
                <a:solidFill>
                  <a:srgbClr val="FFFFFF"/>
                </a:solidFill>
              </a:rPr>
              <a:t>Department of Defense</a:t>
            </a:r>
          </a:p>
          <a:p>
            <a:pPr lvl="1" fontAlgn="ctr">
              <a:spcBef>
                <a:spcPts val="600"/>
              </a:spcBef>
            </a:pPr>
            <a:r>
              <a:rPr lang="en-US" sz="1600" dirty="0" smtClean="0">
                <a:solidFill>
                  <a:srgbClr val="FFFFFF"/>
                </a:solidFill>
              </a:rPr>
              <a:t>Canberra</a:t>
            </a:r>
            <a:r>
              <a:rPr lang="en-US" sz="1600" dirty="0">
                <a:solidFill>
                  <a:srgbClr val="FFFFFF"/>
                </a:solidFill>
              </a:rPr>
              <a:t>, </a:t>
            </a:r>
            <a:r>
              <a:rPr lang="en-US" sz="1600" dirty="0" smtClean="0">
                <a:solidFill>
                  <a:srgbClr val="FFFFFF"/>
                </a:solidFill>
              </a:rPr>
              <a:t>Australia</a:t>
            </a:r>
          </a:p>
          <a:p>
            <a:pPr lvl="1" fontAlgn="ctr">
              <a:spcBef>
                <a:spcPts val="600"/>
              </a:spcBef>
            </a:pPr>
            <a:r>
              <a:rPr lang="en-US" sz="1600" dirty="0" smtClean="0">
                <a:solidFill>
                  <a:srgbClr val="FFFFFF"/>
                </a:solidFill>
              </a:rPr>
              <a:t>Base</a:t>
            </a:r>
            <a:r>
              <a:rPr lang="en-US" sz="1600" dirty="0">
                <a:solidFill>
                  <a:srgbClr val="FFFFFF"/>
                </a:solidFill>
              </a:rPr>
              <a:t>: HMAS </a:t>
            </a:r>
            <a:r>
              <a:rPr lang="en-US" sz="1600" dirty="0" smtClean="0">
                <a:solidFill>
                  <a:srgbClr val="FFFFFF"/>
                </a:solidFill>
              </a:rPr>
              <a:t>Harman </a:t>
            </a:r>
            <a:r>
              <a:rPr lang="en-US" sz="1600" dirty="0">
                <a:solidFill>
                  <a:srgbClr val="FFFFFF"/>
                </a:solidFill>
              </a:rPr>
              <a:t>- Royal Australian Navy communication and logistics </a:t>
            </a:r>
            <a:r>
              <a:rPr lang="en-US" sz="1600" dirty="0" smtClean="0">
                <a:solidFill>
                  <a:srgbClr val="FFFFFF"/>
                </a:solidFill>
              </a:rPr>
              <a:t>facility</a:t>
            </a:r>
          </a:p>
          <a:p>
            <a:pPr marL="448029" indent="-449263" fontAlgn="ctr">
              <a:spcBef>
                <a:spcPts val="600"/>
              </a:spcBef>
            </a:pPr>
            <a:r>
              <a:rPr lang="en-US" sz="1600" dirty="0">
                <a:solidFill>
                  <a:srgbClr val="FFFFFF"/>
                </a:solidFill>
              </a:rPr>
              <a:t>	</a:t>
            </a:r>
            <a:r>
              <a:rPr lang="en-US" sz="1600" dirty="0" smtClean="0">
                <a:solidFill>
                  <a:srgbClr val="FFFFFF"/>
                </a:solidFill>
              </a:rPr>
              <a:t>Activities include communications, network operations, and information systems </a:t>
            </a:r>
            <a:endParaRPr lang="en-US" sz="1600" dirty="0">
              <a:solidFill>
                <a:srgbClr val="FFFFFF"/>
              </a:solidFill>
            </a:endParaRPr>
          </a:p>
        </p:txBody>
      </p:sp>
      <p:pic>
        <p:nvPicPr>
          <p:cNvPr id="8" name="Picture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653742" y="1050702"/>
            <a:ext cx="3581400" cy="2497708"/>
          </a:xfrm>
          <a:prstGeom prst="rect">
            <a:avLst/>
          </a:prstGeom>
          <a:scene3d>
            <a:camera prst="orthographicFront"/>
            <a:lightRig rig="threePt" dir="t"/>
          </a:scene3d>
          <a:sp3d>
            <a:bevelT/>
          </a:sp3d>
        </p:spPr>
      </p:pic>
    </p:spTree>
    <p:extLst>
      <p:ext uri="{BB962C8B-B14F-4D97-AF65-F5344CB8AC3E}">
        <p14:creationId xmlns:p14="http://schemas.microsoft.com/office/powerpoint/2010/main" val="1835713355"/>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11780837" y="0"/>
            <a:ext cx="655638" cy="6994525"/>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3600" dirty="0">
                <a:gradFill>
                  <a:gsLst>
                    <a:gs pos="0">
                      <a:srgbClr val="FFFFFF"/>
                    </a:gs>
                    <a:gs pos="100000">
                      <a:srgbClr val="FFFFFF"/>
                    </a:gs>
                  </a:gsLst>
                  <a:lin ang="5400000" scaled="0"/>
                </a:gradFill>
                <a:latin typeface="Segoe UI Light"/>
                <a:ea typeface="Segoe UI" pitchFamily="34" charset="0"/>
                <a:cs typeface="Segoe UI" pitchFamily="34" charset="0"/>
              </a:rPr>
              <a:t>Australia DOD (Violin Memory)</a:t>
            </a:r>
            <a:endParaRPr lang="en-US" sz="3600" dirty="0" smtClean="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5" name="TextBox 4"/>
          <p:cNvSpPr txBox="1"/>
          <p:nvPr/>
        </p:nvSpPr>
        <p:spPr>
          <a:xfrm>
            <a:off x="1327620" y="296862"/>
            <a:ext cx="8624417" cy="6047809"/>
          </a:xfrm>
          <a:prstGeom prst="rect">
            <a:avLst/>
          </a:prstGeom>
          <a:noFill/>
        </p:spPr>
        <p:txBody>
          <a:bodyPr wrap="square" lIns="182880" tIns="146304" rIns="182880" bIns="146304" rtlCol="0">
            <a:spAutoFit/>
          </a:bodyPr>
          <a:lstStyle/>
          <a:p>
            <a:pPr>
              <a:lnSpc>
                <a:spcPct val="90000"/>
              </a:lnSpc>
              <a:spcAft>
                <a:spcPts val="600"/>
              </a:spcAft>
            </a:pPr>
            <a:r>
              <a:rPr lang="en-US" sz="4400" dirty="0" smtClean="0">
                <a:solidFill>
                  <a:srgbClr val="00B0F0"/>
                </a:solidFill>
                <a:latin typeface="Segoe UI Light"/>
              </a:rPr>
              <a:t>Evaluation configuration</a:t>
            </a:r>
          </a:p>
          <a:p>
            <a:r>
              <a:rPr lang="en-US" sz="2000" dirty="0" smtClean="0">
                <a:solidFill>
                  <a:srgbClr val="00B0F0"/>
                </a:solidFill>
              </a:rPr>
              <a:t>Compute servers</a:t>
            </a:r>
          </a:p>
          <a:p>
            <a:pPr marL="398463" indent="-398463"/>
            <a:r>
              <a:rPr lang="en-US" sz="1400" dirty="0" smtClean="0">
                <a:solidFill>
                  <a:srgbClr val="FFFFFF"/>
                </a:solidFill>
              </a:rPr>
              <a:t>HP ProLiant </a:t>
            </a:r>
            <a:r>
              <a:rPr lang="en-US" sz="1400" dirty="0">
                <a:solidFill>
                  <a:srgbClr val="FFFFFF"/>
                </a:solidFill>
              </a:rPr>
              <a:t>DL580 </a:t>
            </a:r>
            <a:r>
              <a:rPr lang="en-US" sz="1400" dirty="0" smtClean="0">
                <a:solidFill>
                  <a:srgbClr val="FFFFFF"/>
                </a:solidFill>
              </a:rPr>
              <a:t>Gen8</a:t>
            </a:r>
          </a:p>
          <a:p>
            <a:pPr marL="864834" lvl="1" indent="-398463"/>
            <a:r>
              <a:rPr lang="en-US" sz="1400" dirty="0" smtClean="0">
                <a:solidFill>
                  <a:srgbClr val="FFFFFF"/>
                </a:solidFill>
              </a:rPr>
              <a:t>15Core </a:t>
            </a:r>
            <a:r>
              <a:rPr lang="en-US" sz="1400" dirty="0">
                <a:solidFill>
                  <a:srgbClr val="FFFFFF"/>
                </a:solidFill>
              </a:rPr>
              <a:t>X4 socket, 120LP 256GB RAM, 4 Mellanox ConnectX-3 IPoIB Adapter</a:t>
            </a:r>
          </a:p>
          <a:p>
            <a:pPr marL="398463" indent="-398463"/>
            <a:r>
              <a:rPr lang="en-US" sz="1400" dirty="0" smtClean="0">
                <a:solidFill>
                  <a:srgbClr val="FFFFFF"/>
                </a:solidFill>
              </a:rPr>
              <a:t>IBM </a:t>
            </a:r>
            <a:r>
              <a:rPr lang="en-US" sz="1400" dirty="0">
                <a:solidFill>
                  <a:srgbClr val="FFFFFF"/>
                </a:solidFill>
              </a:rPr>
              <a:t>System x3550 M4 </a:t>
            </a:r>
            <a:r>
              <a:rPr lang="en-US" sz="1400" dirty="0" smtClean="0">
                <a:solidFill>
                  <a:srgbClr val="FFFFFF"/>
                </a:solidFill>
              </a:rPr>
              <a:t>Server</a:t>
            </a:r>
          </a:p>
          <a:p>
            <a:pPr marL="864834" lvl="1" indent="-398463"/>
            <a:r>
              <a:rPr lang="en-US" sz="1400" dirty="0" smtClean="0">
                <a:solidFill>
                  <a:srgbClr val="FFFFFF"/>
                </a:solidFill>
              </a:rPr>
              <a:t>24LP </a:t>
            </a:r>
            <a:r>
              <a:rPr lang="en-US" sz="1400" dirty="0">
                <a:solidFill>
                  <a:srgbClr val="FFFFFF"/>
                </a:solidFill>
              </a:rPr>
              <a:t>64GB RAM, 4 Mellanox ConnectX-3 IPoIB Adapter</a:t>
            </a:r>
          </a:p>
          <a:p>
            <a:pPr>
              <a:lnSpc>
                <a:spcPct val="90000"/>
              </a:lnSpc>
              <a:spcAft>
                <a:spcPts val="600"/>
              </a:spcAft>
            </a:pPr>
            <a:endParaRPr lang="en-US" sz="400" dirty="0" smtClean="0">
              <a:gradFill>
                <a:gsLst>
                  <a:gs pos="1250">
                    <a:srgbClr val="FFFFFF"/>
                  </a:gs>
                  <a:gs pos="100000">
                    <a:srgbClr val="FFFFFF"/>
                  </a:gs>
                </a:gsLst>
                <a:lin ang="5400000" scaled="0"/>
              </a:gradFill>
            </a:endParaRPr>
          </a:p>
          <a:p>
            <a:pPr>
              <a:lnSpc>
                <a:spcPct val="90000"/>
              </a:lnSpc>
              <a:spcAft>
                <a:spcPts val="600"/>
              </a:spcAft>
            </a:pPr>
            <a:endParaRPr lang="en-US" sz="1600" dirty="0" smtClean="0">
              <a:solidFill>
                <a:srgbClr val="68217A"/>
              </a:solidFill>
            </a:endParaRPr>
          </a:p>
          <a:p>
            <a:pPr>
              <a:lnSpc>
                <a:spcPct val="90000"/>
              </a:lnSpc>
              <a:spcAft>
                <a:spcPts val="600"/>
              </a:spcAft>
            </a:pPr>
            <a:r>
              <a:rPr lang="en-US" sz="2000" dirty="0" smtClean="0">
                <a:solidFill>
                  <a:srgbClr val="00B0F0"/>
                </a:solidFill>
              </a:rPr>
              <a:t>Storage</a:t>
            </a:r>
            <a:endParaRPr lang="en-US" sz="1600" dirty="0" smtClean="0">
              <a:solidFill>
                <a:srgbClr val="00B0F0"/>
              </a:solidFill>
            </a:endParaRPr>
          </a:p>
          <a:p>
            <a:pPr marL="398463" indent="-398463">
              <a:lnSpc>
                <a:spcPct val="90000"/>
              </a:lnSpc>
              <a:spcAft>
                <a:spcPts val="600"/>
              </a:spcAft>
            </a:pPr>
            <a:r>
              <a:rPr lang="en-US" sz="1400" dirty="0">
                <a:solidFill>
                  <a:srgbClr val="FFFFFF"/>
                </a:solidFill>
              </a:rPr>
              <a:t>Violin </a:t>
            </a:r>
            <a:r>
              <a:rPr lang="en-US" sz="1400" dirty="0" smtClean="0">
                <a:solidFill>
                  <a:srgbClr val="FFFFFF"/>
                </a:solidFill>
              </a:rPr>
              <a:t>Windows Flash Array V-6264</a:t>
            </a:r>
          </a:p>
          <a:p>
            <a:pPr marL="864834" lvl="1" indent="-398463">
              <a:lnSpc>
                <a:spcPct val="90000"/>
              </a:lnSpc>
              <a:spcAft>
                <a:spcPts val="600"/>
              </a:spcAft>
            </a:pPr>
            <a:r>
              <a:rPr lang="en-US" sz="1400" dirty="0" smtClean="0">
                <a:solidFill>
                  <a:srgbClr val="FFFFFF"/>
                </a:solidFill>
              </a:rPr>
              <a:t>2x </a:t>
            </a:r>
            <a:r>
              <a:rPr lang="en-US" sz="1400" dirty="0">
                <a:solidFill>
                  <a:srgbClr val="FFFFFF"/>
                </a:solidFill>
              </a:rPr>
              <a:t>8-core Sandybridge CPU, 24GB DRAM per Memory </a:t>
            </a:r>
            <a:r>
              <a:rPr lang="en-US" sz="1400" dirty="0" smtClean="0">
                <a:solidFill>
                  <a:srgbClr val="FFFFFF"/>
                </a:solidFill>
              </a:rPr>
              <a:t>Gateway, 44TB useable flash capacity, Windows </a:t>
            </a:r>
            <a:r>
              <a:rPr lang="en-US" sz="1400" dirty="0">
                <a:solidFill>
                  <a:srgbClr val="FFFFFF"/>
                </a:solidFill>
              </a:rPr>
              <a:t>Server 2012 </a:t>
            </a:r>
            <a:r>
              <a:rPr lang="en-US" sz="1400" dirty="0" smtClean="0">
                <a:solidFill>
                  <a:srgbClr val="FFFFFF"/>
                </a:solidFill>
              </a:rPr>
              <a:t>R2</a:t>
            </a:r>
          </a:p>
          <a:p>
            <a:pPr marL="398463" indent="-398463">
              <a:lnSpc>
                <a:spcPct val="90000"/>
              </a:lnSpc>
              <a:spcAft>
                <a:spcPts val="600"/>
              </a:spcAft>
            </a:pPr>
            <a:endParaRPr lang="en-US" sz="1600" dirty="0" smtClean="0">
              <a:solidFill>
                <a:srgbClr val="68217A"/>
              </a:solidFill>
            </a:endParaRPr>
          </a:p>
          <a:p>
            <a:pPr marL="398463" indent="-398463">
              <a:lnSpc>
                <a:spcPct val="90000"/>
              </a:lnSpc>
              <a:spcAft>
                <a:spcPts val="600"/>
              </a:spcAft>
            </a:pPr>
            <a:r>
              <a:rPr lang="en-US" sz="2000" dirty="0" smtClean="0">
                <a:solidFill>
                  <a:srgbClr val="00B0F0"/>
                </a:solidFill>
              </a:rPr>
              <a:t>Configuration</a:t>
            </a:r>
            <a:endParaRPr lang="en-US" sz="1600" dirty="0">
              <a:solidFill>
                <a:srgbClr val="00B0F0"/>
              </a:solidFill>
            </a:endParaRPr>
          </a:p>
          <a:p>
            <a:r>
              <a:rPr lang="en-US" sz="1400" dirty="0" smtClean="0">
                <a:solidFill>
                  <a:srgbClr val="FFFFFF"/>
                </a:solidFill>
              </a:rPr>
              <a:t>LUN0	Quorum </a:t>
            </a:r>
            <a:r>
              <a:rPr lang="en-US" sz="1400" dirty="0">
                <a:solidFill>
                  <a:srgbClr val="FFFFFF"/>
                </a:solidFill>
              </a:rPr>
              <a:t>disk</a:t>
            </a:r>
          </a:p>
          <a:p>
            <a:r>
              <a:rPr lang="en-US" sz="1400" dirty="0" smtClean="0">
                <a:solidFill>
                  <a:srgbClr val="FFFFFF"/>
                </a:solidFill>
              </a:rPr>
              <a:t>LUN1	Scale </a:t>
            </a:r>
            <a:r>
              <a:rPr lang="en-US" sz="1400" dirty="0">
                <a:solidFill>
                  <a:srgbClr val="FFFFFF"/>
                </a:solidFill>
              </a:rPr>
              <a:t>Out File Server </a:t>
            </a:r>
            <a:r>
              <a:rPr lang="en-US" sz="1400" dirty="0" smtClean="0">
                <a:solidFill>
                  <a:srgbClr val="FFFFFF"/>
                </a:solidFill>
              </a:rPr>
              <a:t>(SOFS) 1</a:t>
            </a:r>
            <a:endParaRPr lang="en-US" sz="1400" dirty="0">
              <a:solidFill>
                <a:srgbClr val="FFFFFF"/>
              </a:solidFill>
            </a:endParaRPr>
          </a:p>
          <a:p>
            <a:r>
              <a:rPr lang="en-US" sz="1400" dirty="0" smtClean="0">
                <a:solidFill>
                  <a:srgbClr val="FFFFFF"/>
                </a:solidFill>
              </a:rPr>
              <a:t>LUN2	Scale </a:t>
            </a:r>
            <a:r>
              <a:rPr lang="en-US" sz="1400" dirty="0">
                <a:solidFill>
                  <a:srgbClr val="FFFFFF"/>
                </a:solidFill>
              </a:rPr>
              <a:t>Out File </a:t>
            </a:r>
            <a:r>
              <a:rPr lang="en-US" sz="1400" dirty="0" smtClean="0">
                <a:solidFill>
                  <a:srgbClr val="FFFFFF"/>
                </a:solidFill>
              </a:rPr>
              <a:t>Server (SOFS) 2</a:t>
            </a:r>
          </a:p>
          <a:p>
            <a:pPr marL="457200" indent="-457200"/>
            <a:endParaRPr lang="en-US" sz="1400" dirty="0" smtClean="0">
              <a:solidFill>
                <a:srgbClr val="FFFFFF"/>
              </a:solidFill>
            </a:endParaRPr>
          </a:p>
          <a:p>
            <a:pPr marL="457200" indent="-457200"/>
            <a:r>
              <a:rPr lang="en-US" sz="1400" dirty="0" smtClean="0">
                <a:solidFill>
                  <a:srgbClr val="FFFFFF"/>
                </a:solidFill>
              </a:rPr>
              <a:t>IBM server mapped </a:t>
            </a:r>
            <a:r>
              <a:rPr lang="en-US" sz="1400" dirty="0">
                <a:solidFill>
                  <a:srgbClr val="FFFFFF"/>
                </a:solidFill>
              </a:rPr>
              <a:t>to </a:t>
            </a:r>
            <a:r>
              <a:rPr lang="en-US" sz="1400" dirty="0" smtClean="0">
                <a:solidFill>
                  <a:srgbClr val="FFFFFF"/>
                </a:solidFill>
              </a:rPr>
              <a:t>SOFS 1 with </a:t>
            </a:r>
            <a:r>
              <a:rPr lang="en-US" sz="1400" dirty="0">
                <a:solidFill>
                  <a:srgbClr val="FFFFFF"/>
                </a:solidFill>
              </a:rPr>
              <a:t>12 test files, </a:t>
            </a:r>
            <a:r>
              <a:rPr lang="en-US" sz="1400" dirty="0" smtClean="0">
                <a:solidFill>
                  <a:srgbClr val="FFFFFF"/>
                </a:solidFill>
              </a:rPr>
              <a:t>1 file </a:t>
            </a:r>
            <a:r>
              <a:rPr lang="en-US" sz="1400" dirty="0">
                <a:solidFill>
                  <a:srgbClr val="FFFFFF"/>
                </a:solidFill>
              </a:rPr>
              <a:t>per </a:t>
            </a:r>
            <a:r>
              <a:rPr lang="en-US" sz="1400" dirty="0" smtClean="0">
                <a:solidFill>
                  <a:srgbClr val="FFFFFF"/>
                </a:solidFill>
              </a:rPr>
              <a:t>thread</a:t>
            </a:r>
          </a:p>
          <a:p>
            <a:pPr marL="923571" lvl="2" indent="-457200"/>
            <a:r>
              <a:rPr lang="en-US" sz="1400" dirty="0" smtClean="0">
                <a:solidFill>
                  <a:srgbClr val="FFFFFF"/>
                </a:solidFill>
              </a:rPr>
              <a:t>sqlio running 4k block, </a:t>
            </a:r>
            <a:r>
              <a:rPr lang="en-US" sz="1400" dirty="0">
                <a:solidFill>
                  <a:srgbClr val="FFFFFF"/>
                </a:solidFill>
              </a:rPr>
              <a:t>12 Threads, 24 queue depth, 250 seconds, 10 second warm up </a:t>
            </a:r>
            <a:endParaRPr lang="en-US" sz="1400" dirty="0" smtClean="0">
              <a:solidFill>
                <a:srgbClr val="FFFFFF"/>
              </a:solidFill>
            </a:endParaRPr>
          </a:p>
          <a:p>
            <a:pPr marL="457200" indent="-457200"/>
            <a:r>
              <a:rPr lang="en-US" sz="1400" dirty="0">
                <a:solidFill>
                  <a:srgbClr val="FFFFFF"/>
                </a:solidFill>
              </a:rPr>
              <a:t>HP </a:t>
            </a:r>
            <a:r>
              <a:rPr lang="en-US" sz="1400" dirty="0" smtClean="0">
                <a:solidFill>
                  <a:srgbClr val="FFFFFF"/>
                </a:solidFill>
              </a:rPr>
              <a:t>server mapped </a:t>
            </a:r>
            <a:r>
              <a:rPr lang="en-US" sz="1400" dirty="0">
                <a:solidFill>
                  <a:srgbClr val="FFFFFF"/>
                </a:solidFill>
              </a:rPr>
              <a:t>to </a:t>
            </a:r>
            <a:r>
              <a:rPr lang="en-US" sz="1400" dirty="0" smtClean="0">
                <a:solidFill>
                  <a:srgbClr val="FFFFFF"/>
                </a:solidFill>
              </a:rPr>
              <a:t>SOFS 2 </a:t>
            </a:r>
            <a:r>
              <a:rPr lang="en-US" sz="1400" dirty="0">
                <a:solidFill>
                  <a:srgbClr val="FFFFFF"/>
                </a:solidFill>
              </a:rPr>
              <a:t>with 15 test </a:t>
            </a:r>
            <a:r>
              <a:rPr lang="en-US" sz="1400" dirty="0" smtClean="0">
                <a:solidFill>
                  <a:srgbClr val="FFFFFF"/>
                </a:solidFill>
              </a:rPr>
              <a:t>files, affinity </a:t>
            </a:r>
            <a:r>
              <a:rPr lang="en-US" sz="1400" dirty="0">
                <a:solidFill>
                  <a:srgbClr val="FFFFFF"/>
                </a:solidFill>
              </a:rPr>
              <a:t>set to processors 0-15 on NUMA NODE </a:t>
            </a:r>
            <a:r>
              <a:rPr lang="en-US" sz="1400" dirty="0" smtClean="0">
                <a:solidFill>
                  <a:srgbClr val="FFFFFF"/>
                </a:solidFill>
              </a:rPr>
              <a:t>0</a:t>
            </a:r>
          </a:p>
          <a:p>
            <a:pPr marL="923571" lvl="1" indent="-457200"/>
            <a:r>
              <a:rPr lang="en-US" sz="1400" dirty="0">
                <a:solidFill>
                  <a:srgbClr val="FFFFFF"/>
                </a:solidFill>
              </a:rPr>
              <a:t>s</a:t>
            </a:r>
            <a:r>
              <a:rPr lang="en-US" sz="1400" dirty="0" smtClean="0">
                <a:solidFill>
                  <a:srgbClr val="FFFFFF"/>
                </a:solidFill>
              </a:rPr>
              <a:t>qlio running </a:t>
            </a:r>
            <a:r>
              <a:rPr lang="en-US" sz="1400" dirty="0">
                <a:solidFill>
                  <a:srgbClr val="FFFFFF"/>
                </a:solidFill>
              </a:rPr>
              <a:t>4k block,15 threads, 64 Queue depth, 250 second test time, 10 second warm up</a:t>
            </a:r>
            <a:endParaRPr lang="en-US" sz="1400" dirty="0" smtClean="0">
              <a:solidFill>
                <a:srgbClr val="FFFFFF"/>
              </a:solidFill>
            </a:endParaRPr>
          </a:p>
        </p:txBody>
      </p:sp>
      <p:pic>
        <p:nvPicPr>
          <p:cNvPr id="13" name="Picture 12" descr="C:\Users\mitchellg\Desktop\Simple_Licensing.png"/>
          <p:cNvPicPr>
            <a:picLocks noChangeAspect="1" noChangeArrowheads="1"/>
          </p:cNvPicPr>
          <p:nvPr/>
        </p:nvPicPr>
        <p:blipFill>
          <a:blip r:embed="rId2" cstate="screen">
            <a:lum bright="100000"/>
            <a:extLst>
              <a:ext uri="{28A0092B-C50C-407E-A947-70E740481C1C}">
                <a14:useLocalDpi xmlns:a14="http://schemas.microsoft.com/office/drawing/2010/main"/>
              </a:ext>
            </a:extLst>
          </a:blip>
          <a:srcRect/>
          <a:stretch>
            <a:fillRect/>
          </a:stretch>
        </p:blipFill>
        <p:spPr bwMode="auto">
          <a:xfrm>
            <a:off x="159807" y="278409"/>
            <a:ext cx="1307620" cy="1307620"/>
          </a:xfrm>
          <a:prstGeom prst="rect">
            <a:avLst/>
          </a:prstGeom>
          <a:noFill/>
        </p:spPr>
      </p:pic>
    </p:spTree>
    <p:extLst>
      <p:ext uri="{BB962C8B-B14F-4D97-AF65-F5344CB8AC3E}">
        <p14:creationId xmlns:p14="http://schemas.microsoft.com/office/powerpoint/2010/main" val="1107132439"/>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11780837" y="0"/>
            <a:ext cx="655638" cy="6994525"/>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3600" dirty="0">
                <a:gradFill>
                  <a:gsLst>
                    <a:gs pos="0">
                      <a:srgbClr val="FFFFFF"/>
                    </a:gs>
                    <a:gs pos="100000">
                      <a:srgbClr val="FFFFFF"/>
                    </a:gs>
                  </a:gsLst>
                  <a:lin ang="5400000" scaled="0"/>
                </a:gradFill>
                <a:latin typeface="Segoe UI Light"/>
                <a:ea typeface="Segoe UI" pitchFamily="34" charset="0"/>
                <a:cs typeface="Segoe UI" pitchFamily="34" charset="0"/>
              </a:rPr>
              <a:t>Australia DOD (Violin Memory)</a:t>
            </a:r>
            <a:endParaRPr lang="en-US" sz="3600" dirty="0" smtClean="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5" name="TextBox 4"/>
          <p:cNvSpPr txBox="1"/>
          <p:nvPr/>
        </p:nvSpPr>
        <p:spPr>
          <a:xfrm>
            <a:off x="6230308" y="453185"/>
            <a:ext cx="5142356" cy="4431213"/>
          </a:xfrm>
          <a:prstGeom prst="rect">
            <a:avLst/>
          </a:prstGeom>
          <a:noFill/>
        </p:spPr>
        <p:txBody>
          <a:bodyPr wrap="square" lIns="182880" tIns="146304" rIns="182880" bIns="146304" rtlCol="0">
            <a:spAutoFit/>
          </a:bodyPr>
          <a:lstStyle/>
          <a:p>
            <a:pPr>
              <a:lnSpc>
                <a:spcPct val="90000"/>
              </a:lnSpc>
              <a:spcAft>
                <a:spcPts val="600"/>
              </a:spcAft>
            </a:pPr>
            <a:r>
              <a:rPr lang="en-US" sz="3600" dirty="0" smtClean="0">
                <a:solidFill>
                  <a:srgbClr val="00B0F0"/>
                </a:solidFill>
                <a:latin typeface="Segoe UI Light"/>
              </a:rPr>
              <a:t>Conclusions &amp; next steps</a:t>
            </a:r>
          </a:p>
          <a:p>
            <a:endParaRPr lang="en-US" sz="1400" dirty="0" smtClean="0">
              <a:solidFill>
                <a:srgbClr val="FFFFFF"/>
              </a:solidFill>
            </a:endParaRPr>
          </a:p>
          <a:p>
            <a:r>
              <a:rPr lang="en-US" sz="1600" dirty="0" smtClean="0">
                <a:solidFill>
                  <a:srgbClr val="FFFFFF"/>
                </a:solidFill>
              </a:rPr>
              <a:t>Met or exceeded all </a:t>
            </a:r>
            <a:r>
              <a:rPr lang="en-US" sz="1600" dirty="0">
                <a:solidFill>
                  <a:srgbClr val="FFFFFF"/>
                </a:solidFill>
              </a:rPr>
              <a:t>performance requirements</a:t>
            </a:r>
          </a:p>
          <a:p>
            <a:pPr>
              <a:lnSpc>
                <a:spcPct val="90000"/>
              </a:lnSpc>
              <a:spcAft>
                <a:spcPts val="600"/>
              </a:spcAft>
            </a:pPr>
            <a:endParaRPr lang="en-US" sz="500" dirty="0" smtClean="0">
              <a:gradFill>
                <a:gsLst>
                  <a:gs pos="1250">
                    <a:srgbClr val="FFFFFF"/>
                  </a:gs>
                  <a:gs pos="100000">
                    <a:srgbClr val="FFFFFF"/>
                  </a:gs>
                </a:gsLst>
                <a:lin ang="5400000" scaled="0"/>
              </a:gradFill>
            </a:endParaRPr>
          </a:p>
          <a:p>
            <a:pPr>
              <a:lnSpc>
                <a:spcPct val="90000"/>
              </a:lnSpc>
              <a:spcAft>
                <a:spcPts val="600"/>
              </a:spcAft>
            </a:pPr>
            <a:endParaRPr lang="en-US" sz="1050" dirty="0" smtClean="0">
              <a:solidFill>
                <a:srgbClr val="68217A"/>
              </a:solidFill>
            </a:endParaRPr>
          </a:p>
          <a:p>
            <a:pPr>
              <a:lnSpc>
                <a:spcPct val="90000"/>
              </a:lnSpc>
              <a:spcAft>
                <a:spcPts val="600"/>
              </a:spcAft>
            </a:pPr>
            <a:r>
              <a:rPr lang="en-US" i="1" dirty="0" smtClean="0">
                <a:solidFill>
                  <a:srgbClr val="7FBA00"/>
                </a:solidFill>
              </a:rPr>
              <a:t>“This </a:t>
            </a:r>
            <a:r>
              <a:rPr lang="en-US" i="1" dirty="0">
                <a:solidFill>
                  <a:srgbClr val="7FBA00"/>
                </a:solidFill>
              </a:rPr>
              <a:t>consolidated the storage requirements under one clustered storage array with all the benefits </a:t>
            </a:r>
            <a:r>
              <a:rPr lang="en-US" i="1" dirty="0" smtClean="0">
                <a:solidFill>
                  <a:srgbClr val="7FBA00"/>
                </a:solidFill>
              </a:rPr>
              <a:t>[Windows Storage Server 2012 R2] has </a:t>
            </a:r>
            <a:r>
              <a:rPr lang="en-US" i="1" dirty="0">
                <a:solidFill>
                  <a:srgbClr val="7FBA00"/>
                </a:solidFill>
              </a:rPr>
              <a:t>to offer (SOFS, File server, vhdx Deduplication etc</a:t>
            </a:r>
            <a:r>
              <a:rPr lang="en-US" i="1" dirty="0" smtClean="0">
                <a:solidFill>
                  <a:srgbClr val="7FBA00"/>
                </a:solidFill>
              </a:rPr>
              <a:t>).”</a:t>
            </a:r>
          </a:p>
          <a:p>
            <a:pPr>
              <a:lnSpc>
                <a:spcPct val="90000"/>
              </a:lnSpc>
              <a:spcAft>
                <a:spcPts val="600"/>
              </a:spcAft>
            </a:pPr>
            <a:endParaRPr lang="en-US" sz="1600" dirty="0">
              <a:solidFill>
                <a:srgbClr val="FFFFFF"/>
              </a:solidFill>
            </a:endParaRPr>
          </a:p>
          <a:p>
            <a:pPr>
              <a:lnSpc>
                <a:spcPct val="90000"/>
              </a:lnSpc>
              <a:spcAft>
                <a:spcPts val="600"/>
              </a:spcAft>
            </a:pPr>
            <a:r>
              <a:rPr lang="en-US" sz="1600" i="1" dirty="0" smtClean="0">
                <a:solidFill>
                  <a:srgbClr val="FFFFFF"/>
                </a:solidFill>
              </a:rPr>
              <a:t>“Within </a:t>
            </a:r>
            <a:r>
              <a:rPr lang="en-US" sz="1600" i="1" dirty="0">
                <a:solidFill>
                  <a:srgbClr val="FFFFFF"/>
                </a:solidFill>
              </a:rPr>
              <a:t>the virtual space </a:t>
            </a:r>
            <a:r>
              <a:rPr lang="en-US" sz="1600" i="1" dirty="0" smtClean="0">
                <a:solidFill>
                  <a:srgbClr val="FFFFFF"/>
                </a:solidFill>
              </a:rPr>
              <a:t>utilizing </a:t>
            </a:r>
            <a:r>
              <a:rPr lang="en-US" sz="1600" i="1" dirty="0">
                <a:solidFill>
                  <a:srgbClr val="FFFFFF"/>
                </a:solidFill>
              </a:rPr>
              <a:t>SMB3 and RDMA we can now move all the system drives from the virtual server environment to Tier 2 HP storage allowing the WFA storage to be wholly used for the database drives</a:t>
            </a:r>
            <a:r>
              <a:rPr lang="en-US" sz="1600" i="1" dirty="0" smtClean="0">
                <a:solidFill>
                  <a:srgbClr val="FFFFFF"/>
                </a:solidFill>
              </a:rPr>
              <a:t>.” </a:t>
            </a:r>
            <a:endParaRPr lang="en-US" sz="1600" i="1" dirty="0">
              <a:solidFill>
                <a:srgbClr val="FFFFFF"/>
              </a:solidFill>
            </a:endParaRPr>
          </a:p>
        </p:txBody>
      </p:sp>
      <p:pic>
        <p:nvPicPr>
          <p:cNvPr id="13" name="Picture 12" descr="C:\Users\mitchellg\Desktop\Simple_Licensing.png"/>
          <p:cNvPicPr>
            <a:picLocks noChangeAspect="1" noChangeArrowheads="1"/>
          </p:cNvPicPr>
          <p:nvPr/>
        </p:nvPicPr>
        <p:blipFill>
          <a:blip r:embed="rId2" cstate="screen">
            <a:lum bright="100000"/>
            <a:extLst>
              <a:ext uri="{28A0092B-C50C-407E-A947-70E740481C1C}">
                <a14:useLocalDpi xmlns:a14="http://schemas.microsoft.com/office/drawing/2010/main"/>
              </a:ext>
            </a:extLst>
          </a:blip>
          <a:srcRect/>
          <a:stretch>
            <a:fillRect/>
          </a:stretch>
        </p:blipFill>
        <p:spPr bwMode="auto">
          <a:xfrm>
            <a:off x="159807" y="278409"/>
            <a:ext cx="1307620" cy="1307620"/>
          </a:xfrm>
          <a:prstGeom prst="rect">
            <a:avLst/>
          </a:prstGeom>
          <a:noFill/>
        </p:spPr>
      </p:pic>
      <p:sp>
        <p:nvSpPr>
          <p:cNvPr id="8" name="TextBox 7"/>
          <p:cNvSpPr txBox="1"/>
          <p:nvPr/>
        </p:nvSpPr>
        <p:spPr>
          <a:xfrm>
            <a:off x="1341437" y="453185"/>
            <a:ext cx="4114800" cy="3773341"/>
          </a:xfrm>
          <a:prstGeom prst="rect">
            <a:avLst/>
          </a:prstGeom>
          <a:noFill/>
        </p:spPr>
        <p:txBody>
          <a:bodyPr wrap="square" lIns="182880" tIns="146304" rIns="182880" bIns="146304" rtlCol="0">
            <a:spAutoFit/>
          </a:bodyPr>
          <a:lstStyle/>
          <a:p>
            <a:pPr>
              <a:lnSpc>
                <a:spcPct val="90000"/>
              </a:lnSpc>
              <a:spcAft>
                <a:spcPts val="600"/>
              </a:spcAft>
            </a:pPr>
            <a:r>
              <a:rPr lang="en-US" sz="3600" dirty="0" smtClean="0">
                <a:solidFill>
                  <a:srgbClr val="00B0F0"/>
                </a:solidFill>
                <a:latin typeface="Segoe UI Light"/>
              </a:rPr>
              <a:t>Evaluation results</a:t>
            </a:r>
          </a:p>
          <a:p>
            <a:pPr>
              <a:lnSpc>
                <a:spcPct val="90000"/>
              </a:lnSpc>
              <a:spcAft>
                <a:spcPts val="600"/>
              </a:spcAft>
            </a:pPr>
            <a:endParaRPr lang="en-US" sz="1400" dirty="0" smtClean="0">
              <a:solidFill>
                <a:srgbClr val="FFFFFF"/>
              </a:solidFill>
            </a:endParaRPr>
          </a:p>
          <a:p>
            <a:pPr>
              <a:lnSpc>
                <a:spcPct val="90000"/>
              </a:lnSpc>
              <a:spcAft>
                <a:spcPts val="600"/>
              </a:spcAft>
            </a:pPr>
            <a:r>
              <a:rPr lang="en-US" sz="1400" dirty="0" smtClean="0">
                <a:solidFill>
                  <a:srgbClr val="FFFFFF"/>
                </a:solidFill>
              </a:rPr>
              <a:t>Read IOPS, Hyper-V config: 1.09M</a:t>
            </a:r>
          </a:p>
          <a:p>
            <a:pPr>
              <a:lnSpc>
                <a:spcPct val="90000"/>
              </a:lnSpc>
              <a:spcAft>
                <a:spcPts val="600"/>
              </a:spcAft>
            </a:pPr>
            <a:endParaRPr lang="en-US" sz="1400" dirty="0">
              <a:solidFill>
                <a:srgbClr val="FFFFFF"/>
              </a:solidFill>
            </a:endParaRPr>
          </a:p>
          <a:p>
            <a:pPr>
              <a:lnSpc>
                <a:spcPct val="90000"/>
              </a:lnSpc>
              <a:spcAft>
                <a:spcPts val="600"/>
              </a:spcAft>
            </a:pPr>
            <a:endParaRPr lang="en-US" sz="1400" dirty="0" smtClean="0">
              <a:solidFill>
                <a:srgbClr val="FFFFFF"/>
              </a:solidFill>
            </a:endParaRPr>
          </a:p>
          <a:p>
            <a:pPr>
              <a:lnSpc>
                <a:spcPct val="90000"/>
              </a:lnSpc>
              <a:spcAft>
                <a:spcPts val="600"/>
              </a:spcAft>
            </a:pPr>
            <a:endParaRPr lang="en-US" sz="1400" dirty="0">
              <a:solidFill>
                <a:srgbClr val="FFFFFF"/>
              </a:solidFill>
            </a:endParaRPr>
          </a:p>
          <a:p>
            <a:pPr>
              <a:lnSpc>
                <a:spcPct val="90000"/>
              </a:lnSpc>
              <a:spcAft>
                <a:spcPts val="600"/>
              </a:spcAft>
            </a:pPr>
            <a:endParaRPr lang="en-US" sz="1400" dirty="0" smtClean="0">
              <a:solidFill>
                <a:srgbClr val="FFFFFF"/>
              </a:solidFill>
            </a:endParaRPr>
          </a:p>
          <a:p>
            <a:pPr>
              <a:lnSpc>
                <a:spcPct val="90000"/>
              </a:lnSpc>
              <a:spcAft>
                <a:spcPts val="600"/>
              </a:spcAft>
            </a:pPr>
            <a:endParaRPr lang="en-US" sz="1400" dirty="0">
              <a:solidFill>
                <a:srgbClr val="FFFFFF"/>
              </a:solidFill>
            </a:endParaRPr>
          </a:p>
          <a:p>
            <a:pPr>
              <a:lnSpc>
                <a:spcPct val="90000"/>
              </a:lnSpc>
              <a:spcAft>
                <a:spcPts val="600"/>
              </a:spcAft>
            </a:pPr>
            <a:endParaRPr lang="en-US" sz="1400" dirty="0" smtClean="0">
              <a:solidFill>
                <a:srgbClr val="FFFFFF"/>
              </a:solidFill>
            </a:endParaRPr>
          </a:p>
          <a:p>
            <a:pPr>
              <a:lnSpc>
                <a:spcPct val="90000"/>
              </a:lnSpc>
              <a:spcAft>
                <a:spcPts val="600"/>
              </a:spcAft>
            </a:pPr>
            <a:endParaRPr lang="en-US" sz="1400" dirty="0">
              <a:solidFill>
                <a:srgbClr val="FFFFFF"/>
              </a:solidFill>
            </a:endParaRPr>
          </a:p>
          <a:p>
            <a:pPr>
              <a:lnSpc>
                <a:spcPct val="90000"/>
              </a:lnSpc>
              <a:spcAft>
                <a:spcPts val="600"/>
              </a:spcAft>
            </a:pPr>
            <a:endParaRPr lang="en-US" sz="1400" dirty="0" smtClean="0">
              <a:solidFill>
                <a:srgbClr val="FFFFFF"/>
              </a:solidFill>
            </a:endParaRPr>
          </a:p>
          <a:p>
            <a:pPr>
              <a:lnSpc>
                <a:spcPct val="90000"/>
              </a:lnSpc>
              <a:spcAft>
                <a:spcPts val="600"/>
              </a:spcAft>
            </a:pPr>
            <a:r>
              <a:rPr lang="en-US" sz="1400" dirty="0" smtClean="0">
                <a:solidFill>
                  <a:srgbClr val="FFFFFF"/>
                </a:solidFill>
              </a:rPr>
              <a:t>Write IOPS, Hyper-V config: 894K</a:t>
            </a:r>
            <a:endParaRPr lang="en-US" sz="1400" dirty="0">
              <a:solidFill>
                <a:srgbClr val="FFFFFF"/>
              </a:solidFill>
            </a:endParaRPr>
          </a:p>
        </p:txBody>
      </p:sp>
      <p:pic>
        <p:nvPicPr>
          <p:cNvPr id="12" name="Picture 1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46067" y="1802852"/>
            <a:ext cx="4276068" cy="1790700"/>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49771" y="4155167"/>
            <a:ext cx="4241830" cy="2008571"/>
          </a:xfrm>
          <a:prstGeom prst="rect">
            <a:avLst/>
          </a:prstGeom>
        </p:spPr>
      </p:pic>
    </p:spTree>
    <p:extLst>
      <p:ext uri="{BB962C8B-B14F-4D97-AF65-F5344CB8AC3E}">
        <p14:creationId xmlns:p14="http://schemas.microsoft.com/office/powerpoint/2010/main" val="3780252136"/>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t>Case 4: TechEd Hands-On Labs (HOL) storage </a:t>
            </a:r>
            <a:r>
              <a:rPr lang="en-US" dirty="0" smtClean="0"/>
              <a:t/>
            </a:r>
            <a:br>
              <a:rPr lang="en-US" dirty="0" smtClean="0"/>
            </a:br>
            <a:r>
              <a:rPr lang="en-US" sz="4000" i="1" dirty="0" smtClean="0">
                <a:solidFill>
                  <a:schemeClr val="accent2"/>
                </a:solidFill>
              </a:rPr>
              <a:t>10,000+ VMs a day, every day</a:t>
            </a:r>
            <a:endParaRPr lang="en-US" sz="4000" i="1" dirty="0">
              <a:solidFill>
                <a:schemeClr val="accent2"/>
              </a:solidFill>
            </a:endParaRPr>
          </a:p>
        </p:txBody>
      </p:sp>
      <p:sp>
        <p:nvSpPr>
          <p:cNvPr id="3" name="Rectangle 2"/>
          <p:cNvSpPr/>
          <p:nvPr/>
        </p:nvSpPr>
        <p:spPr bwMode="auto">
          <a:xfrm>
            <a:off x="11780837" y="0"/>
            <a:ext cx="655638" cy="6994525"/>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3200" dirty="0" smtClean="0">
                <a:gradFill>
                  <a:gsLst>
                    <a:gs pos="0">
                      <a:srgbClr val="FFFFFF"/>
                    </a:gs>
                    <a:gs pos="100000">
                      <a:srgbClr val="FFFFFF"/>
                    </a:gs>
                  </a:gsLst>
                  <a:lin ang="5400000" scaled="0"/>
                </a:gradFill>
                <a:latin typeface="Segoe UI Light"/>
                <a:ea typeface="Segoe UI" pitchFamily="34" charset="0"/>
                <a:cs typeface="Segoe UI" pitchFamily="34" charset="0"/>
              </a:rPr>
              <a:t>TechEd HOL – holSystems (DataON)</a:t>
            </a:r>
          </a:p>
        </p:txBody>
      </p:sp>
      <p:pic>
        <p:nvPicPr>
          <p:cNvPr id="8" name="Picture 6" descr="\\MAGNUM\Projects\Microsoft\Cloud Power FY12\Design\ICONS_PNG\Professionals.png"/>
          <p:cNvPicPr>
            <a:picLocks noChangeAspect="1" noChangeArrowheads="1"/>
          </p:cNvPicPr>
          <p:nvPr/>
        </p:nvPicPr>
        <p:blipFill>
          <a:blip r:embed="rId2" cstate="screen">
            <a:lum bright="100000"/>
            <a:extLst>
              <a:ext uri="{28A0092B-C50C-407E-A947-70E740481C1C}">
                <a14:useLocalDpi xmlns:a14="http://schemas.microsoft.com/office/drawing/2010/main"/>
              </a:ext>
            </a:extLst>
          </a:blip>
          <a:srcRect/>
          <a:stretch>
            <a:fillRect/>
          </a:stretch>
        </p:blipFill>
        <p:spPr bwMode="auto">
          <a:xfrm>
            <a:off x="357026" y="1675023"/>
            <a:ext cx="1244765" cy="1244765"/>
          </a:xfrm>
          <a:prstGeom prst="rect">
            <a:avLst/>
          </a:prstGeom>
          <a:noFill/>
        </p:spPr>
      </p:pic>
      <p:pic>
        <p:nvPicPr>
          <p:cNvPr id="9" name="Picture 7" descr="\\MAGNUM\Projects\Microsoft\Cloud Power FY12\Design\ICONS_PNG\Gears.png"/>
          <p:cNvPicPr>
            <a:picLocks noChangeAspect="1" noChangeArrowheads="1"/>
          </p:cNvPicPr>
          <p:nvPr/>
        </p:nvPicPr>
        <p:blipFill>
          <a:blip r:embed="rId3" cstate="screen">
            <a:lum bright="100000"/>
            <a:extLst>
              <a:ext uri="{28A0092B-C50C-407E-A947-70E740481C1C}">
                <a14:useLocalDpi xmlns:a14="http://schemas.microsoft.com/office/drawing/2010/main"/>
              </a:ext>
            </a:extLst>
          </a:blip>
          <a:srcRect/>
          <a:stretch>
            <a:fillRect/>
          </a:stretch>
        </p:blipFill>
        <p:spPr bwMode="auto">
          <a:xfrm>
            <a:off x="252943" y="3084965"/>
            <a:ext cx="1527303" cy="1527303"/>
          </a:xfrm>
          <a:prstGeom prst="rect">
            <a:avLst/>
          </a:prstGeom>
          <a:noFill/>
        </p:spPr>
      </p:pic>
      <p:sp>
        <p:nvSpPr>
          <p:cNvPr id="10" name="TextBox 9"/>
          <p:cNvSpPr txBox="1"/>
          <p:nvPr/>
        </p:nvSpPr>
        <p:spPr>
          <a:xfrm>
            <a:off x="1586177" y="1530843"/>
            <a:ext cx="6344254" cy="2446824"/>
          </a:xfrm>
          <a:prstGeom prst="rect">
            <a:avLst/>
          </a:prstGeom>
          <a:noFill/>
        </p:spPr>
        <p:txBody>
          <a:bodyPr wrap="square" lIns="182880" tIns="146304" rIns="182880" bIns="146304" rtlCol="0">
            <a:spAutoFit/>
          </a:bodyPr>
          <a:lstStyle/>
          <a:p>
            <a:pPr>
              <a:lnSpc>
                <a:spcPct val="90000"/>
              </a:lnSpc>
            </a:pPr>
            <a:r>
              <a:rPr lang="en-US" sz="3200" dirty="0" smtClean="0">
                <a:solidFill>
                  <a:srgbClr val="00B0F0"/>
                </a:solidFill>
                <a:latin typeface="Segoe UI Light"/>
              </a:rPr>
              <a:t>Customer</a:t>
            </a:r>
            <a:endParaRPr lang="en-US" sz="3600" dirty="0" smtClean="0">
              <a:solidFill>
                <a:srgbClr val="00B0F0"/>
              </a:solidFill>
              <a:latin typeface="Segoe UI Light"/>
            </a:endParaRPr>
          </a:p>
          <a:p>
            <a:pPr fontAlgn="ctr">
              <a:spcBef>
                <a:spcPts val="600"/>
              </a:spcBef>
            </a:pPr>
            <a:r>
              <a:rPr lang="en-US" sz="2400" dirty="0" smtClean="0">
                <a:solidFill>
                  <a:srgbClr val="FFFFFF"/>
                </a:solidFill>
              </a:rPr>
              <a:t>TechEd 2014</a:t>
            </a:r>
          </a:p>
          <a:p>
            <a:pPr fontAlgn="ctr">
              <a:spcBef>
                <a:spcPts val="600"/>
              </a:spcBef>
            </a:pPr>
            <a:r>
              <a:rPr lang="en-US" dirty="0">
                <a:solidFill>
                  <a:srgbClr val="FFFFFF"/>
                </a:solidFill>
              </a:rPr>
              <a:t>TechEd North America is Microsoft’s premier </a:t>
            </a:r>
            <a:r>
              <a:rPr lang="en-US" dirty="0" smtClean="0">
                <a:solidFill>
                  <a:srgbClr val="FFFFFF"/>
                </a:solidFill>
              </a:rPr>
              <a:t>technology </a:t>
            </a:r>
            <a:r>
              <a:rPr lang="en-US" dirty="0">
                <a:solidFill>
                  <a:srgbClr val="FFFFFF"/>
                </a:solidFill>
              </a:rPr>
              <a:t>conference for IT Professionals and Enterprise </a:t>
            </a:r>
            <a:r>
              <a:rPr lang="en-US" dirty="0" smtClean="0">
                <a:solidFill>
                  <a:srgbClr val="FFFFFF"/>
                </a:solidFill>
              </a:rPr>
              <a:t>Developers</a:t>
            </a:r>
          </a:p>
          <a:p>
            <a:pPr>
              <a:lnSpc>
                <a:spcPct val="90000"/>
              </a:lnSpc>
              <a:spcAft>
                <a:spcPts val="600"/>
              </a:spcAft>
            </a:pPr>
            <a:endParaRPr lang="en-US" sz="2000" dirty="0" smtClean="0">
              <a:gradFill>
                <a:gsLst>
                  <a:gs pos="1250">
                    <a:srgbClr val="FFFFFF"/>
                  </a:gs>
                  <a:gs pos="100000">
                    <a:srgbClr val="FFFFFF"/>
                  </a:gs>
                </a:gsLst>
                <a:lin ang="5400000" scaled="0"/>
              </a:gradFill>
            </a:endParaRPr>
          </a:p>
          <a:p>
            <a:pPr>
              <a:lnSpc>
                <a:spcPct val="90000"/>
              </a:lnSpc>
              <a:spcAft>
                <a:spcPts val="600"/>
              </a:spcAft>
            </a:pPr>
            <a:r>
              <a:rPr lang="en-US" sz="2000" dirty="0" smtClean="0">
                <a:gradFill>
                  <a:gsLst>
                    <a:gs pos="1250">
                      <a:srgbClr val="FFFFFF"/>
                    </a:gs>
                    <a:gs pos="100000">
                      <a:srgbClr val="FFFFFF"/>
                    </a:gs>
                  </a:gsLst>
                  <a:lin ang="5400000" scaled="0"/>
                </a:gradFill>
              </a:rPr>
              <a:t> </a:t>
            </a:r>
            <a:endParaRPr lang="en-US" sz="3600" dirty="0">
              <a:gradFill>
                <a:gsLst>
                  <a:gs pos="2920">
                    <a:srgbClr val="68217A"/>
                  </a:gs>
                  <a:gs pos="39000">
                    <a:srgbClr val="68217A"/>
                  </a:gs>
                </a:gsLst>
                <a:lin ang="5400000" scaled="0"/>
              </a:gradFill>
              <a:latin typeface="Segoe UI Light"/>
            </a:endParaRPr>
          </a:p>
        </p:txBody>
      </p:sp>
      <p:grpSp>
        <p:nvGrpSpPr>
          <p:cNvPr id="11" name="Group 10"/>
          <p:cNvGrpSpPr/>
          <p:nvPr/>
        </p:nvGrpSpPr>
        <p:grpSpPr>
          <a:xfrm>
            <a:off x="7895879" y="1287462"/>
            <a:ext cx="1463583" cy="910229"/>
            <a:chOff x="389205" y="3783220"/>
            <a:chExt cx="3050381" cy="1934757"/>
          </a:xfrm>
        </p:grpSpPr>
        <p:pic>
          <p:nvPicPr>
            <p:cNvPr id="12" name="Picture 9" descr="\\MAGNUM\Projects\Microsoft\Cloud Power FY12\Design\Icons\PNGs\Optimized.png"/>
            <p:cNvPicPr>
              <a:picLocks noChangeAspect="1" noChangeArrowheads="1"/>
            </p:cNvPicPr>
            <p:nvPr/>
          </p:nvPicPr>
          <p:blipFill>
            <a:blip r:embed="rId4" cstate="screen">
              <a:lum bright="100000"/>
              <a:extLst>
                <a:ext uri="{28A0092B-C50C-407E-A947-70E740481C1C}">
                  <a14:useLocalDpi xmlns:a14="http://schemas.microsoft.com/office/drawing/2010/main"/>
                </a:ext>
              </a:extLst>
            </a:blip>
            <a:stretch>
              <a:fillRect/>
            </a:stretch>
          </p:blipFill>
          <p:spPr bwMode="auto">
            <a:xfrm>
              <a:off x="389205" y="3889177"/>
              <a:ext cx="1828800" cy="1828800"/>
            </a:xfrm>
            <a:prstGeom prst="rect">
              <a:avLst/>
            </a:prstGeom>
            <a:noFill/>
          </p:spPr>
        </p:pic>
        <p:pic>
          <p:nvPicPr>
            <p:cNvPr id="13" name="Picture 3" descr="\\MAGNUM\Projects\Microsoft\Cloud Power FY12\Design\ICONS_PNG\User.png"/>
            <p:cNvPicPr>
              <a:picLocks noChangeAspect="1" noChangeArrowheads="1"/>
            </p:cNvPicPr>
            <p:nvPr/>
          </p:nvPicPr>
          <p:blipFill>
            <a:blip r:embed="rId5" cstate="screen">
              <a:lum bright="100000"/>
              <a:extLst>
                <a:ext uri="{28A0092B-C50C-407E-A947-70E740481C1C}">
                  <a14:useLocalDpi xmlns:a14="http://schemas.microsoft.com/office/drawing/2010/main"/>
                </a:ext>
              </a:extLst>
            </a:blip>
            <a:srcRect/>
            <a:stretch>
              <a:fillRect/>
            </a:stretch>
          </p:blipFill>
          <p:spPr bwMode="auto">
            <a:xfrm>
              <a:off x="1610786" y="3783220"/>
              <a:ext cx="1828800" cy="1828800"/>
            </a:xfrm>
            <a:prstGeom prst="rect">
              <a:avLst/>
            </a:prstGeom>
            <a:noFill/>
          </p:spPr>
        </p:pic>
      </p:grpSp>
      <p:sp>
        <p:nvSpPr>
          <p:cNvPr id="14" name="TextBox 13"/>
          <p:cNvSpPr txBox="1"/>
          <p:nvPr/>
        </p:nvSpPr>
        <p:spPr>
          <a:xfrm>
            <a:off x="7946045" y="1897062"/>
            <a:ext cx="3758592" cy="2055947"/>
          </a:xfrm>
          <a:prstGeom prst="rect">
            <a:avLst/>
          </a:prstGeom>
          <a:noFill/>
        </p:spPr>
        <p:txBody>
          <a:bodyPr wrap="square" lIns="182880" tIns="146304" rIns="182880" bIns="146304" rtlCol="0">
            <a:spAutoFit/>
          </a:bodyPr>
          <a:lstStyle/>
          <a:p>
            <a:pPr>
              <a:lnSpc>
                <a:spcPct val="90000"/>
              </a:lnSpc>
              <a:spcAft>
                <a:spcPts val="600"/>
              </a:spcAft>
            </a:pPr>
            <a:r>
              <a:rPr lang="en-US" sz="3200" dirty="0">
                <a:solidFill>
                  <a:srgbClr val="00B0F0"/>
                </a:solidFill>
                <a:latin typeface="Segoe UI Light"/>
              </a:rPr>
              <a:t>IT Provider</a:t>
            </a:r>
          </a:p>
          <a:p>
            <a:pPr>
              <a:lnSpc>
                <a:spcPct val="90000"/>
              </a:lnSpc>
              <a:spcAft>
                <a:spcPts val="600"/>
              </a:spcAft>
            </a:pPr>
            <a:r>
              <a:rPr lang="en-US" sz="2000" dirty="0" smtClean="0">
                <a:gradFill>
                  <a:gsLst>
                    <a:gs pos="2917">
                      <a:srgbClr val="FFFFFF"/>
                    </a:gs>
                    <a:gs pos="30000">
                      <a:srgbClr val="FFFFFF"/>
                    </a:gs>
                  </a:gsLst>
                  <a:lin ang="5400000" scaled="0"/>
                </a:gradFill>
              </a:rPr>
              <a:t>holSystems</a:t>
            </a:r>
          </a:p>
          <a:p>
            <a:pPr>
              <a:lnSpc>
                <a:spcPct val="90000"/>
              </a:lnSpc>
              <a:spcAft>
                <a:spcPts val="600"/>
              </a:spcAft>
            </a:pPr>
            <a:r>
              <a:rPr lang="en-US" sz="1600" dirty="0" smtClean="0">
                <a:solidFill>
                  <a:srgbClr val="FFFFFF"/>
                </a:solidFill>
              </a:rPr>
              <a:t>Global </a:t>
            </a:r>
            <a:r>
              <a:rPr lang="en-US" sz="1600" dirty="0">
                <a:solidFill>
                  <a:srgbClr val="FFFFFF"/>
                </a:solidFill>
              </a:rPr>
              <a:t>provider of virtual machine </a:t>
            </a:r>
            <a:r>
              <a:rPr lang="en-US" sz="1600" dirty="0" smtClean="0">
                <a:solidFill>
                  <a:srgbClr val="FFFFFF"/>
                </a:solidFill>
              </a:rPr>
              <a:t>platforms and management </a:t>
            </a:r>
            <a:r>
              <a:rPr lang="en-US" sz="1600" dirty="0">
                <a:solidFill>
                  <a:srgbClr val="FFFFFF"/>
                </a:solidFill>
              </a:rPr>
              <a:t>with a focus on training, demos, labs, and </a:t>
            </a:r>
            <a:r>
              <a:rPr lang="en-US" sz="1600" dirty="0" smtClean="0">
                <a:solidFill>
                  <a:srgbClr val="FFFFFF"/>
                </a:solidFill>
              </a:rPr>
              <a:t>events</a:t>
            </a:r>
            <a:endParaRPr lang="en-US" sz="1600" dirty="0" smtClean="0">
              <a:gradFill>
                <a:gsLst>
                  <a:gs pos="2917">
                    <a:srgbClr val="FFFFFF"/>
                  </a:gs>
                  <a:gs pos="30000">
                    <a:srgbClr val="FFFFFF"/>
                  </a:gs>
                </a:gsLst>
                <a:lin ang="5400000" scaled="0"/>
              </a:gradFill>
            </a:endParaRPr>
          </a:p>
        </p:txBody>
      </p:sp>
      <p:sp>
        <p:nvSpPr>
          <p:cNvPr id="5" name="TextBox 4"/>
          <p:cNvSpPr txBox="1"/>
          <p:nvPr/>
        </p:nvSpPr>
        <p:spPr>
          <a:xfrm>
            <a:off x="1601791" y="3176386"/>
            <a:ext cx="5756873" cy="3791807"/>
          </a:xfrm>
          <a:prstGeom prst="rect">
            <a:avLst/>
          </a:prstGeom>
          <a:noFill/>
        </p:spPr>
        <p:txBody>
          <a:bodyPr wrap="square" lIns="182880" tIns="146304" rIns="182880" bIns="146304" rtlCol="0">
            <a:spAutoFit/>
          </a:bodyPr>
          <a:lstStyle/>
          <a:p>
            <a:pPr>
              <a:lnSpc>
                <a:spcPct val="90000"/>
              </a:lnSpc>
              <a:spcAft>
                <a:spcPts val="600"/>
              </a:spcAft>
            </a:pPr>
            <a:r>
              <a:rPr lang="en-US" sz="3200" dirty="0" smtClean="0">
                <a:solidFill>
                  <a:srgbClr val="00B0F0"/>
                </a:solidFill>
                <a:latin typeface="Segoe UI Light"/>
              </a:rPr>
              <a:t>Workloads</a:t>
            </a:r>
            <a:endParaRPr lang="en-US" sz="3600" dirty="0" smtClean="0">
              <a:solidFill>
                <a:srgbClr val="00B0F0"/>
              </a:solidFill>
              <a:latin typeface="Segoe UI Light"/>
            </a:endParaRPr>
          </a:p>
          <a:p>
            <a:pPr>
              <a:lnSpc>
                <a:spcPct val="90000"/>
              </a:lnSpc>
              <a:spcAft>
                <a:spcPts val="600"/>
              </a:spcAft>
            </a:pPr>
            <a:r>
              <a:rPr lang="en-US" sz="1600" dirty="0" smtClean="0">
                <a:solidFill>
                  <a:srgbClr val="FFFFFF"/>
                </a:solidFill>
              </a:rPr>
              <a:t>For TechEd Hands-on Labs, deploy 3K to 4K labs per day</a:t>
            </a:r>
          </a:p>
          <a:p>
            <a:pPr>
              <a:lnSpc>
                <a:spcPct val="90000"/>
              </a:lnSpc>
              <a:spcAft>
                <a:spcPts val="600"/>
              </a:spcAft>
            </a:pPr>
            <a:r>
              <a:rPr lang="en-US" sz="1600" dirty="0" smtClean="0">
                <a:solidFill>
                  <a:srgbClr val="FFFFFF"/>
                </a:solidFill>
              </a:rPr>
              <a:t>Requires 12K to 16K VMs</a:t>
            </a:r>
          </a:p>
          <a:p>
            <a:pPr>
              <a:lnSpc>
                <a:spcPct val="90000"/>
              </a:lnSpc>
              <a:spcAft>
                <a:spcPts val="600"/>
              </a:spcAft>
            </a:pPr>
            <a:r>
              <a:rPr lang="en-US" sz="1600" dirty="0" smtClean="0">
                <a:solidFill>
                  <a:srgbClr val="FFFFFF"/>
                </a:solidFill>
              </a:rPr>
              <a:t>VMs need to deploy quickly and reliably</a:t>
            </a:r>
          </a:p>
          <a:p>
            <a:pPr lvl="1">
              <a:lnSpc>
                <a:spcPct val="90000"/>
              </a:lnSpc>
              <a:spcAft>
                <a:spcPts val="600"/>
              </a:spcAft>
            </a:pPr>
            <a:r>
              <a:rPr lang="en-US" sz="1600" dirty="0" smtClean="0">
                <a:solidFill>
                  <a:srgbClr val="FFFFFF"/>
                </a:solidFill>
              </a:rPr>
              <a:t>Training VMs must deploy on-demand, yet only have a lifetime of about 45 minutes</a:t>
            </a:r>
          </a:p>
          <a:p>
            <a:pPr>
              <a:lnSpc>
                <a:spcPct val="90000"/>
              </a:lnSpc>
              <a:spcAft>
                <a:spcPts val="600"/>
              </a:spcAft>
            </a:pPr>
            <a:r>
              <a:rPr lang="en-US" sz="3200" dirty="0" smtClean="0">
                <a:solidFill>
                  <a:srgbClr val="00B0F0"/>
                </a:solidFill>
                <a:latin typeface="Segoe UI Light"/>
              </a:rPr>
              <a:t>Problems</a:t>
            </a:r>
          </a:p>
          <a:p>
            <a:pPr>
              <a:lnSpc>
                <a:spcPct val="90000"/>
              </a:lnSpc>
              <a:spcAft>
                <a:spcPts val="600"/>
              </a:spcAft>
            </a:pPr>
            <a:r>
              <a:rPr lang="en-US" sz="1600" dirty="0" smtClean="0">
                <a:solidFill>
                  <a:srgbClr val="FFFFFF"/>
                </a:solidFill>
              </a:rPr>
              <a:t>Need less expensive, simpler storage solution</a:t>
            </a:r>
          </a:p>
          <a:p>
            <a:pPr lvl="1">
              <a:lnSpc>
                <a:spcPct val="90000"/>
              </a:lnSpc>
              <a:spcAft>
                <a:spcPts val="600"/>
              </a:spcAft>
            </a:pPr>
            <a:r>
              <a:rPr lang="en-US" sz="1600" dirty="0" smtClean="0">
                <a:solidFill>
                  <a:srgbClr val="FFFFFF"/>
                </a:solidFill>
              </a:rPr>
              <a:t>Costs based on power, rack space, and administration</a:t>
            </a:r>
          </a:p>
          <a:p>
            <a:pPr>
              <a:lnSpc>
                <a:spcPct val="90000"/>
              </a:lnSpc>
              <a:spcAft>
                <a:spcPts val="600"/>
              </a:spcAft>
            </a:pPr>
            <a:r>
              <a:rPr lang="en-US" sz="1600" dirty="0" smtClean="0">
                <a:solidFill>
                  <a:srgbClr val="FFFFFF"/>
                </a:solidFill>
              </a:rPr>
              <a:t>Need multiple, isolated fault domains to minimize impact of system failures</a:t>
            </a:r>
          </a:p>
        </p:txBody>
      </p:sp>
      <p:pic>
        <p:nvPicPr>
          <p:cNvPr id="6" name="Picture 5"/>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404729" y="3977666"/>
            <a:ext cx="4108151" cy="2567595"/>
          </a:xfrm>
          <a:prstGeom prst="rect">
            <a:avLst/>
          </a:prstGeom>
        </p:spPr>
      </p:pic>
    </p:spTree>
    <p:extLst>
      <p:ext uri="{BB962C8B-B14F-4D97-AF65-F5344CB8AC3E}">
        <p14:creationId xmlns:p14="http://schemas.microsoft.com/office/powerpoint/2010/main" val="2003369985"/>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11780837" y="0"/>
            <a:ext cx="655638" cy="6994525"/>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3200" dirty="0" smtClean="0">
                <a:gradFill>
                  <a:gsLst>
                    <a:gs pos="0">
                      <a:srgbClr val="FFFFFF"/>
                    </a:gs>
                    <a:gs pos="100000">
                      <a:srgbClr val="FFFFFF"/>
                    </a:gs>
                  </a:gsLst>
                  <a:lin ang="5400000" scaled="0"/>
                </a:gradFill>
                <a:latin typeface="Segoe UI Light"/>
                <a:ea typeface="Segoe UI" pitchFamily="34" charset="0"/>
                <a:cs typeface="Segoe UI" pitchFamily="34" charset="0"/>
              </a:rPr>
              <a:t>TechEd HOL – holSystems (DataON)</a:t>
            </a:r>
          </a:p>
        </p:txBody>
      </p:sp>
      <p:sp>
        <p:nvSpPr>
          <p:cNvPr id="5" name="TextBox 4"/>
          <p:cNvSpPr txBox="1"/>
          <p:nvPr/>
        </p:nvSpPr>
        <p:spPr>
          <a:xfrm>
            <a:off x="1457969" y="210674"/>
            <a:ext cx="5217468" cy="1855893"/>
          </a:xfrm>
          <a:prstGeom prst="rect">
            <a:avLst/>
          </a:prstGeom>
          <a:noFill/>
        </p:spPr>
        <p:txBody>
          <a:bodyPr wrap="square" lIns="182880" tIns="146304" rIns="182880" bIns="146304" rtlCol="0">
            <a:spAutoFit/>
          </a:bodyPr>
          <a:lstStyle/>
          <a:p>
            <a:pPr>
              <a:lnSpc>
                <a:spcPct val="90000"/>
              </a:lnSpc>
              <a:spcAft>
                <a:spcPts val="600"/>
              </a:spcAft>
            </a:pPr>
            <a:r>
              <a:rPr lang="en-US" sz="3200" dirty="0" smtClean="0">
                <a:solidFill>
                  <a:srgbClr val="00B0F0"/>
                </a:solidFill>
                <a:latin typeface="Segoe UI Light"/>
              </a:rPr>
              <a:t>Existing Configuration</a:t>
            </a:r>
            <a:endParaRPr lang="en-US" sz="3600" dirty="0" smtClean="0">
              <a:solidFill>
                <a:srgbClr val="00B0F0"/>
              </a:solidFill>
              <a:latin typeface="Segoe UI Light"/>
            </a:endParaRPr>
          </a:p>
          <a:p>
            <a:pPr>
              <a:lnSpc>
                <a:spcPct val="90000"/>
              </a:lnSpc>
              <a:spcAft>
                <a:spcPts val="600"/>
              </a:spcAft>
            </a:pPr>
            <a:r>
              <a:rPr lang="en-US" sz="1600" dirty="0" smtClean="0">
                <a:solidFill>
                  <a:srgbClr val="FFFFFF"/>
                </a:solidFill>
              </a:rPr>
              <a:t>Discreet servers and external storage array</a:t>
            </a:r>
            <a:endParaRPr lang="en-US" sz="400" dirty="0">
              <a:solidFill>
                <a:srgbClr val="FFFFFF"/>
              </a:solidFill>
            </a:endParaRPr>
          </a:p>
          <a:p>
            <a:pPr marL="682625" lvl="1" indent="-217488">
              <a:lnSpc>
                <a:spcPct val="90000"/>
              </a:lnSpc>
              <a:spcAft>
                <a:spcPts val="600"/>
              </a:spcAft>
            </a:pPr>
            <a:r>
              <a:rPr lang="en-US" sz="1600" dirty="0" smtClean="0">
                <a:solidFill>
                  <a:srgbClr val="FFFFFF"/>
                </a:solidFill>
              </a:rPr>
              <a:t>Windows Server 2012, Windows Failover Cluster, Scale-Out File Server</a:t>
            </a:r>
          </a:p>
          <a:p>
            <a:pPr marL="682625" lvl="1" indent="-217488">
              <a:lnSpc>
                <a:spcPct val="90000"/>
              </a:lnSpc>
              <a:spcAft>
                <a:spcPts val="600"/>
              </a:spcAft>
            </a:pPr>
            <a:r>
              <a:rPr lang="en-US" sz="1600" dirty="0" smtClean="0">
                <a:solidFill>
                  <a:srgbClr val="FFFFFF"/>
                </a:solidFill>
              </a:rPr>
              <a:t>FibreChannel SAN storage</a:t>
            </a:r>
          </a:p>
        </p:txBody>
      </p:sp>
      <p:pic>
        <p:nvPicPr>
          <p:cNvPr id="9" name="Picture 7" descr="\\MAGNUM\Projects\Microsoft\Cloud Power FY12\Design\ICONS_PNG\Gears.png"/>
          <p:cNvPicPr>
            <a:picLocks noChangeAspect="1" noChangeArrowheads="1"/>
          </p:cNvPicPr>
          <p:nvPr/>
        </p:nvPicPr>
        <p:blipFill>
          <a:blip r:embed="rId2" cstate="screen">
            <a:lum bright="100000"/>
            <a:extLst>
              <a:ext uri="{28A0092B-C50C-407E-A947-70E740481C1C}">
                <a14:useLocalDpi xmlns:a14="http://schemas.microsoft.com/office/drawing/2010/main"/>
              </a:ext>
            </a:extLst>
          </a:blip>
          <a:srcRect/>
          <a:stretch>
            <a:fillRect/>
          </a:stretch>
        </p:blipFill>
        <p:spPr bwMode="auto">
          <a:xfrm>
            <a:off x="174916" y="144462"/>
            <a:ext cx="1527303" cy="1527303"/>
          </a:xfrm>
          <a:prstGeom prst="rect">
            <a:avLst/>
          </a:prstGeom>
          <a:noFill/>
        </p:spPr>
      </p:pic>
      <p:sp>
        <p:nvSpPr>
          <p:cNvPr id="14" name="TextBox 13"/>
          <p:cNvSpPr txBox="1"/>
          <p:nvPr/>
        </p:nvSpPr>
        <p:spPr>
          <a:xfrm>
            <a:off x="1457969" y="2031021"/>
            <a:ext cx="6203541" cy="5521512"/>
          </a:xfrm>
          <a:prstGeom prst="rect">
            <a:avLst/>
          </a:prstGeom>
          <a:noFill/>
        </p:spPr>
        <p:txBody>
          <a:bodyPr wrap="square" lIns="182880" tIns="146304" rIns="182880" bIns="146304" rtlCol="0">
            <a:spAutoFit/>
          </a:bodyPr>
          <a:lstStyle/>
          <a:p>
            <a:pPr>
              <a:lnSpc>
                <a:spcPct val="90000"/>
              </a:lnSpc>
              <a:spcAft>
                <a:spcPts val="600"/>
              </a:spcAft>
            </a:pPr>
            <a:r>
              <a:rPr lang="en-US" sz="3200" dirty="0">
                <a:solidFill>
                  <a:srgbClr val="00B0F0"/>
                </a:solidFill>
                <a:latin typeface="Segoe UI Light"/>
              </a:rPr>
              <a:t>CiB solution</a:t>
            </a:r>
          </a:p>
          <a:p>
            <a:r>
              <a:rPr lang="en-US" dirty="0" smtClean="0">
                <a:solidFill>
                  <a:srgbClr val="FFFFFF"/>
                </a:solidFill>
              </a:rPr>
              <a:t>DataON CiB-9220 </a:t>
            </a:r>
            <a:r>
              <a:rPr lang="en-US" dirty="0">
                <a:solidFill>
                  <a:srgbClr val="FFFFFF"/>
                </a:solidFill>
              </a:rPr>
              <a:t>+ </a:t>
            </a:r>
            <a:r>
              <a:rPr lang="en-US" dirty="0" smtClean="0">
                <a:solidFill>
                  <a:srgbClr val="FFFFFF"/>
                </a:solidFill>
              </a:rPr>
              <a:t>JBOD (</a:t>
            </a:r>
            <a:r>
              <a:rPr lang="en-US" dirty="0">
                <a:solidFill>
                  <a:srgbClr val="FFFFFF"/>
                </a:solidFill>
              </a:rPr>
              <a:t>DNS-1640) </a:t>
            </a:r>
          </a:p>
          <a:p>
            <a:pPr lvl="1"/>
            <a:r>
              <a:rPr lang="en-US" sz="1600" dirty="0">
                <a:solidFill>
                  <a:srgbClr val="FFFFFF"/>
                </a:solidFill>
              </a:rPr>
              <a:t>CiB (hot tier)</a:t>
            </a:r>
          </a:p>
          <a:p>
            <a:pPr marL="801688" lvl="2"/>
            <a:r>
              <a:rPr lang="en-US" sz="1600" dirty="0">
                <a:solidFill>
                  <a:srgbClr val="FFFFFF"/>
                </a:solidFill>
              </a:rPr>
              <a:t>2U 12-bay Dual-Node cluster</a:t>
            </a:r>
          </a:p>
          <a:p>
            <a:pPr marL="801688" lvl="2"/>
            <a:r>
              <a:rPr lang="en-US" sz="1600" dirty="0" smtClean="0">
                <a:solidFill>
                  <a:srgbClr val="FFFFFF"/>
                </a:solidFill>
              </a:rPr>
              <a:t>Per node: Dual </a:t>
            </a:r>
            <a:r>
              <a:rPr lang="en-US" sz="1600" dirty="0">
                <a:solidFill>
                  <a:srgbClr val="FFFFFF"/>
                </a:solidFill>
              </a:rPr>
              <a:t>Xeon </a:t>
            </a:r>
            <a:r>
              <a:rPr lang="en-US" sz="1600" dirty="0" smtClean="0">
                <a:solidFill>
                  <a:srgbClr val="FFFFFF"/>
                </a:solidFill>
              </a:rPr>
              <a:t>E5-2620, 128GB, Dual 10GbE/s</a:t>
            </a:r>
          </a:p>
          <a:p>
            <a:pPr marL="801688" lvl="2"/>
            <a:r>
              <a:rPr lang="en-US" sz="1600" dirty="0" smtClean="0">
                <a:solidFill>
                  <a:srgbClr val="FFFFFF"/>
                </a:solidFill>
              </a:rPr>
              <a:t>12 </a:t>
            </a:r>
            <a:r>
              <a:rPr lang="en-US" sz="1600" dirty="0">
                <a:solidFill>
                  <a:srgbClr val="FFFFFF"/>
                </a:solidFill>
              </a:rPr>
              <a:t>x SSD (hot tier) 400GB STEC SAS </a:t>
            </a:r>
            <a:r>
              <a:rPr lang="en-US" sz="1600" dirty="0" smtClean="0">
                <a:solidFill>
                  <a:srgbClr val="FFFFFF"/>
                </a:solidFill>
              </a:rPr>
              <a:t>(</a:t>
            </a:r>
            <a:r>
              <a:rPr lang="en-US" sz="1600" dirty="0">
                <a:solidFill>
                  <a:srgbClr val="FFFFFF"/>
                </a:solidFill>
              </a:rPr>
              <a:t>4.8TB raw capacity)</a:t>
            </a:r>
          </a:p>
          <a:p>
            <a:pPr lvl="1"/>
            <a:r>
              <a:rPr lang="en-US" sz="1600" dirty="0">
                <a:solidFill>
                  <a:srgbClr val="FFFFFF"/>
                </a:solidFill>
              </a:rPr>
              <a:t>JBOD (cold tier)</a:t>
            </a:r>
          </a:p>
          <a:p>
            <a:pPr marL="801688" lvl="2"/>
            <a:r>
              <a:rPr lang="en-US" sz="1600" dirty="0">
                <a:solidFill>
                  <a:srgbClr val="FFFFFF"/>
                </a:solidFill>
              </a:rPr>
              <a:t>2u 24-bay JBOD</a:t>
            </a:r>
          </a:p>
          <a:p>
            <a:pPr marL="801688" lvl="2"/>
            <a:r>
              <a:rPr lang="en-US" sz="1600" dirty="0">
                <a:solidFill>
                  <a:srgbClr val="FFFFFF"/>
                </a:solidFill>
              </a:rPr>
              <a:t>24 x 10K SAS HDD 1.2TB </a:t>
            </a:r>
            <a:r>
              <a:rPr lang="en-US" sz="1600" dirty="0" smtClean="0">
                <a:solidFill>
                  <a:srgbClr val="FFFFFF"/>
                </a:solidFill>
              </a:rPr>
              <a:t>(</a:t>
            </a:r>
            <a:r>
              <a:rPr lang="en-US" sz="1600" dirty="0">
                <a:solidFill>
                  <a:srgbClr val="FFFFFF"/>
                </a:solidFill>
              </a:rPr>
              <a:t>28.8TB raw capacity)</a:t>
            </a:r>
          </a:p>
          <a:p>
            <a:pPr>
              <a:lnSpc>
                <a:spcPct val="90000"/>
              </a:lnSpc>
              <a:spcAft>
                <a:spcPts val="600"/>
              </a:spcAft>
            </a:pPr>
            <a:r>
              <a:rPr lang="en-US" sz="3200" dirty="0" smtClean="0">
                <a:solidFill>
                  <a:srgbClr val="00B0F0"/>
                </a:solidFill>
                <a:latin typeface="Segoe UI Light"/>
              </a:rPr>
              <a:t>Results</a:t>
            </a:r>
          </a:p>
          <a:p>
            <a:pPr>
              <a:lnSpc>
                <a:spcPct val="90000"/>
              </a:lnSpc>
              <a:spcAft>
                <a:spcPts val="600"/>
              </a:spcAft>
            </a:pPr>
            <a:r>
              <a:rPr lang="en-US" i="1" dirty="0" smtClean="0">
                <a:solidFill>
                  <a:srgbClr val="7FBA00"/>
                </a:solidFill>
              </a:rPr>
              <a:t>“About as fast as FibreChannel but cheaper”</a:t>
            </a:r>
          </a:p>
          <a:p>
            <a:pPr>
              <a:lnSpc>
                <a:spcPct val="90000"/>
              </a:lnSpc>
              <a:spcAft>
                <a:spcPts val="600"/>
              </a:spcAft>
            </a:pPr>
            <a:r>
              <a:rPr lang="en-US" sz="1600" dirty="0" smtClean="0">
                <a:solidFill>
                  <a:srgbClr val="FFFFFF"/>
                </a:solidFill>
              </a:rPr>
              <a:t>Deployed as multiple, small clusters to isolate fault domains</a:t>
            </a:r>
          </a:p>
          <a:p>
            <a:pPr>
              <a:lnSpc>
                <a:spcPct val="90000"/>
              </a:lnSpc>
              <a:spcAft>
                <a:spcPts val="600"/>
              </a:spcAft>
            </a:pPr>
            <a:r>
              <a:rPr lang="en-US" sz="1600" dirty="0" smtClean="0">
                <a:solidFill>
                  <a:srgbClr val="FFFFFF"/>
                </a:solidFill>
              </a:rPr>
              <a:t>Windows Server Manager used for all deployment/configuration</a:t>
            </a:r>
          </a:p>
          <a:p>
            <a:pPr>
              <a:lnSpc>
                <a:spcPct val="90000"/>
              </a:lnSpc>
              <a:spcAft>
                <a:spcPts val="600"/>
              </a:spcAft>
            </a:pPr>
            <a:r>
              <a:rPr lang="en-US" sz="2000" i="1" dirty="0" smtClean="0">
                <a:solidFill>
                  <a:srgbClr val="7FBA00"/>
                </a:solidFill>
              </a:rPr>
              <a:t>“We used to rely on one expert that could do deployment. Now we can use two additional people.”</a:t>
            </a:r>
            <a:endParaRPr lang="en-US" sz="2000" i="1" dirty="0">
              <a:solidFill>
                <a:srgbClr val="7FBA00"/>
              </a:solidFill>
            </a:endParaRPr>
          </a:p>
          <a:p>
            <a:pPr>
              <a:lnSpc>
                <a:spcPct val="90000"/>
              </a:lnSpc>
              <a:spcAft>
                <a:spcPts val="600"/>
              </a:spcAft>
            </a:pPr>
            <a:endParaRPr lang="en-US" sz="2000" dirty="0" smtClean="0">
              <a:gradFill>
                <a:gsLst>
                  <a:gs pos="2917">
                    <a:srgbClr val="FFFFFF"/>
                  </a:gs>
                  <a:gs pos="30000">
                    <a:srgbClr val="FFFFFF"/>
                  </a:gs>
                </a:gsLst>
                <a:lin ang="5400000" scaled="0"/>
              </a:gradFill>
            </a:endParaRPr>
          </a:p>
          <a:p>
            <a:pPr>
              <a:lnSpc>
                <a:spcPct val="90000"/>
              </a:lnSpc>
              <a:spcAft>
                <a:spcPts val="600"/>
              </a:spcAft>
            </a:pPr>
            <a:endParaRPr lang="en-US" sz="2000" dirty="0" smtClean="0">
              <a:gradFill>
                <a:gsLst>
                  <a:gs pos="2917">
                    <a:srgbClr val="FFFFFF"/>
                  </a:gs>
                  <a:gs pos="30000">
                    <a:srgbClr val="FFFFFF"/>
                  </a:gs>
                </a:gsLst>
                <a:lin ang="5400000" scaled="0"/>
              </a:gradFill>
            </a:endParaRPr>
          </a:p>
        </p:txBody>
      </p:sp>
      <p:pic>
        <p:nvPicPr>
          <p:cNvPr id="15" name="Picture 14" descr="C:\Users\mitchellg\Desktop\Simple_Licensing.png"/>
          <p:cNvPicPr>
            <a:picLocks noChangeAspect="1" noChangeArrowheads="1"/>
          </p:cNvPicPr>
          <p:nvPr/>
        </p:nvPicPr>
        <p:blipFill>
          <a:blip r:embed="rId3" cstate="screen">
            <a:lum bright="100000"/>
            <a:extLst>
              <a:ext uri="{28A0092B-C50C-407E-A947-70E740481C1C}">
                <a14:useLocalDpi xmlns:a14="http://schemas.microsoft.com/office/drawing/2010/main"/>
              </a:ext>
            </a:extLst>
          </a:blip>
          <a:srcRect/>
          <a:stretch>
            <a:fillRect/>
          </a:stretch>
        </p:blipFill>
        <p:spPr bwMode="auto">
          <a:xfrm>
            <a:off x="284758" y="2033229"/>
            <a:ext cx="1307620" cy="1307620"/>
          </a:xfrm>
          <a:prstGeom prst="rect">
            <a:avLst/>
          </a:prstGeom>
          <a:noFill/>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a:ext>
            </a:extLst>
          </a:blip>
          <a:srcRect l="-4"/>
          <a:stretch/>
        </p:blipFill>
        <p:spPr>
          <a:xfrm rot="60000">
            <a:off x="8123124" y="239099"/>
            <a:ext cx="3295763" cy="4394200"/>
          </a:xfrm>
          <a:prstGeom prst="rect">
            <a:avLst/>
          </a:prstGeom>
        </p:spPr>
      </p:pic>
      <p:grpSp>
        <p:nvGrpSpPr>
          <p:cNvPr id="28" name="Group 27"/>
          <p:cNvGrpSpPr/>
          <p:nvPr/>
        </p:nvGrpSpPr>
        <p:grpSpPr>
          <a:xfrm>
            <a:off x="7881651" y="1114593"/>
            <a:ext cx="3664528" cy="3073829"/>
            <a:chOff x="7881651" y="1114593"/>
            <a:chExt cx="3664528" cy="3073829"/>
          </a:xfrm>
        </p:grpSpPr>
        <p:cxnSp>
          <p:nvCxnSpPr>
            <p:cNvPr id="10" name="Straight Connector 9"/>
            <p:cNvCxnSpPr/>
            <p:nvPr/>
          </p:nvCxnSpPr>
          <p:spPr>
            <a:xfrm flipH="1">
              <a:off x="7881651" y="1570871"/>
              <a:ext cx="336690" cy="2617551"/>
            </a:xfrm>
            <a:prstGeom prst="line">
              <a:avLst/>
            </a:prstGeom>
            <a:ln w="635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658622" y="1570871"/>
              <a:ext cx="2887557" cy="2617551"/>
            </a:xfrm>
            <a:prstGeom prst="line">
              <a:avLst/>
            </a:prstGeom>
            <a:ln w="63500">
              <a:solidFill>
                <a:srgbClr val="92D050"/>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bwMode="auto">
            <a:xfrm>
              <a:off x="8190811" y="1114593"/>
              <a:ext cx="467812" cy="456278"/>
            </a:xfrm>
            <a:prstGeom prst="rect">
              <a:avLst/>
            </a:prstGeom>
            <a:noFill/>
            <a:ln w="41275">
              <a:solidFill>
                <a:srgbClr val="92D05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21" name="TextBox 20"/>
          <p:cNvSpPr txBox="1"/>
          <p:nvPr/>
        </p:nvSpPr>
        <p:spPr>
          <a:xfrm>
            <a:off x="9561509" y="6052383"/>
            <a:ext cx="2057400" cy="461665"/>
          </a:xfrm>
          <a:prstGeom prst="rect">
            <a:avLst/>
          </a:prstGeom>
          <a:noFill/>
        </p:spPr>
        <p:txBody>
          <a:bodyPr wrap="square" lIns="182880" tIns="146304" rIns="182880" bIns="146304" rtlCol="0">
            <a:spAutoFit/>
          </a:bodyPr>
          <a:lstStyle/>
          <a:p>
            <a:pPr>
              <a:lnSpc>
                <a:spcPct val="90000"/>
              </a:lnSpc>
              <a:spcAft>
                <a:spcPts val="600"/>
              </a:spcAft>
            </a:pPr>
            <a:r>
              <a:rPr lang="en-US" sz="1100" dirty="0" smtClean="0">
                <a:solidFill>
                  <a:srgbClr val="FFFFFF"/>
                </a:solidFill>
                <a:latin typeface="Segoe UI Light"/>
              </a:rPr>
              <a:t>Photos courtesy holSystems</a:t>
            </a:r>
            <a:endParaRPr lang="en-US" sz="1100" dirty="0">
              <a:solidFill>
                <a:srgbClr val="FFFFFF"/>
              </a:solidFill>
              <a:latin typeface="Segoe UI Light"/>
            </a:endParaRPr>
          </a:p>
        </p:txBody>
      </p:sp>
      <p:pic>
        <p:nvPicPr>
          <p:cNvPr id="4" name="Picture 3"/>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7881651" y="4188422"/>
            <a:ext cx="3664528" cy="1752600"/>
          </a:xfrm>
          <a:prstGeom prst="rect">
            <a:avLst/>
          </a:prstGeom>
          <a:ln w="63500">
            <a:solidFill>
              <a:srgbClr val="92D050"/>
            </a:solidFill>
          </a:ln>
        </p:spPr>
      </p:pic>
    </p:spTree>
    <p:extLst>
      <p:ext uri="{BB962C8B-B14F-4D97-AF65-F5344CB8AC3E}">
        <p14:creationId xmlns:p14="http://schemas.microsoft.com/office/powerpoint/2010/main" val="27849900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750"/>
                                  </p:stCondLst>
                                  <p:childTnLst>
                                    <p:set>
                                      <p:cBhvr>
                                        <p:cTn id="6" dur="1" fill="hold">
                                          <p:stCondLst>
                                            <p:cond delay="0"/>
                                          </p:stCondLst>
                                        </p:cTn>
                                        <p:tgtEl>
                                          <p:spTgt spid="28"/>
                                        </p:tgtEl>
                                        <p:attrNameLst>
                                          <p:attrName>style.visibility</p:attrName>
                                        </p:attrNameLst>
                                      </p:cBhvr>
                                      <p:to>
                                        <p:strVal val="visible"/>
                                      </p:to>
                                    </p:set>
                                    <p:animEffect transition="in" filter="wipe(up)">
                                      <p:cBhvr>
                                        <p:cTn id="7" dur="500"/>
                                        <p:tgtEl>
                                          <p:spTgt spid="28"/>
                                        </p:tgtEl>
                                      </p:cBhvr>
                                    </p:animEffect>
                                  </p:childTnLst>
                                </p:cTn>
                              </p:par>
                            </p:childTnLst>
                          </p:cTn>
                        </p:par>
                        <p:par>
                          <p:cTn id="8" fill="hold">
                            <p:stCondLst>
                              <p:cond delay="125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bwMode="auto">
          <a:xfrm>
            <a:off x="0" y="449262"/>
            <a:ext cx="6523037" cy="3200400"/>
          </a:xfrm>
          <a:prstGeom prst="rect">
            <a:avLst/>
          </a:prstGeom>
          <a:solidFill>
            <a:srgbClr val="44235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5" name="Rectangle 24"/>
          <p:cNvSpPr/>
          <p:nvPr/>
        </p:nvSpPr>
        <p:spPr bwMode="auto">
          <a:xfrm>
            <a:off x="-1" y="3497262"/>
            <a:ext cx="6523037" cy="3200400"/>
          </a:xfrm>
          <a:prstGeom prst="rect">
            <a:avLst/>
          </a:prstGeom>
          <a:solidFill>
            <a:srgbClr val="44235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21" name="Group 20"/>
          <p:cNvGrpSpPr/>
          <p:nvPr/>
        </p:nvGrpSpPr>
        <p:grpSpPr>
          <a:xfrm>
            <a:off x="503237" y="3954463"/>
            <a:ext cx="5791200" cy="2285999"/>
            <a:chOff x="960437" y="3674675"/>
            <a:chExt cx="5029200" cy="2706349"/>
          </a:xfrm>
        </p:grpSpPr>
        <p:sp>
          <p:nvSpPr>
            <p:cNvPr id="14" name="Rectangle 13"/>
            <p:cNvSpPr/>
            <p:nvPr/>
          </p:nvSpPr>
          <p:spPr bwMode="auto">
            <a:xfrm>
              <a:off x="960437" y="3674675"/>
              <a:ext cx="5029200" cy="2706349"/>
            </a:xfrm>
            <a:prstGeom prst="rect">
              <a:avLst/>
            </a:pr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6637" rIns="274320" bIns="46637" numCol="1" rtlCol="0" anchor="t" anchorCtr="0" compatLnSpc="1">
              <a:prstTxWarp prst="textNoShape">
                <a:avLst/>
              </a:prstTxWarp>
            </a:bodyPr>
            <a:lstStyle/>
            <a:p>
              <a:pPr defTabSz="932472" fontAlgn="base">
                <a:spcBef>
                  <a:spcPct val="0"/>
                </a:spcBef>
                <a:spcAft>
                  <a:spcPct val="0"/>
                </a:spcAft>
              </a:pPr>
              <a:r>
                <a:rPr lang="en-US" sz="3200" b="1" dirty="0" smtClean="0">
                  <a:gradFill>
                    <a:gsLst>
                      <a:gs pos="0">
                        <a:srgbClr val="FFFFFF"/>
                      </a:gs>
                      <a:gs pos="100000">
                        <a:srgbClr val="FFFFFF"/>
                      </a:gs>
                    </a:gsLst>
                    <a:lin ang="5400000" scaled="0"/>
                  </a:gradFill>
                </a:rPr>
                <a:t>Case 3</a:t>
              </a:r>
              <a:endParaRPr lang="en-US" sz="3200" b="1" dirty="0">
                <a:gradFill>
                  <a:gsLst>
                    <a:gs pos="0">
                      <a:srgbClr val="FFFFFF"/>
                    </a:gs>
                    <a:gs pos="100000">
                      <a:srgbClr val="FFFFFF"/>
                    </a:gs>
                  </a:gsLst>
                  <a:lin ang="5400000" scaled="0"/>
                </a:gradFill>
              </a:endParaRPr>
            </a:p>
            <a:p>
              <a:pPr defTabSz="932472" fontAlgn="base">
                <a:spcBef>
                  <a:spcPct val="0"/>
                </a:spcBef>
                <a:spcAft>
                  <a:spcPct val="0"/>
                </a:spcAft>
              </a:pPr>
              <a:endParaRPr lang="en-US" sz="1600" dirty="0" smtClean="0">
                <a:gradFill>
                  <a:gsLst>
                    <a:gs pos="0">
                      <a:srgbClr val="FFFFFF"/>
                    </a:gs>
                    <a:gs pos="100000">
                      <a:srgbClr val="FFFFFF"/>
                    </a:gs>
                  </a:gsLst>
                  <a:lin ang="5400000" scaled="0"/>
                </a:gradFill>
              </a:endParaRPr>
            </a:p>
            <a:p>
              <a:pPr defTabSz="932472" fontAlgn="base">
                <a:spcBef>
                  <a:spcPct val="0"/>
                </a:spcBef>
                <a:spcAft>
                  <a:spcPct val="0"/>
                </a:spcAft>
              </a:pPr>
              <a:r>
                <a:rPr lang="en-US" sz="2400" b="1" dirty="0">
                  <a:gradFill>
                    <a:gsLst>
                      <a:gs pos="0">
                        <a:srgbClr val="FFFFFF"/>
                      </a:gs>
                      <a:gs pos="100000">
                        <a:srgbClr val="FFFFFF"/>
                      </a:gs>
                    </a:gsLst>
                    <a:lin ang="5400000" scaled="0"/>
                  </a:gradFill>
                </a:rPr>
                <a:t>The need for speed</a:t>
              </a:r>
            </a:p>
            <a:p>
              <a:pPr defTabSz="932472" fontAlgn="base">
                <a:spcBef>
                  <a:spcPct val="0"/>
                </a:spcBef>
                <a:spcAft>
                  <a:spcPct val="0"/>
                </a:spcAft>
              </a:pPr>
              <a:endParaRPr lang="en-US" sz="2000" dirty="0" smtClean="0">
                <a:gradFill>
                  <a:gsLst>
                    <a:gs pos="0">
                      <a:srgbClr val="FFFFFF"/>
                    </a:gs>
                    <a:gs pos="100000">
                      <a:srgbClr val="FFFFFF"/>
                    </a:gs>
                  </a:gsLst>
                  <a:lin ang="5400000" scaled="0"/>
                </a:gradFill>
              </a:endParaRPr>
            </a:p>
            <a:p>
              <a:r>
                <a:rPr lang="en-US" dirty="0">
                  <a:solidFill>
                    <a:srgbClr val="FFFFFF"/>
                  </a:solidFill>
                </a:rPr>
                <a:t>Violin Memory	Joseph Slember, joe</a:t>
              </a:r>
              <a:r>
                <a:rPr lang="en-US" sz="2000" dirty="0">
                  <a:solidFill>
                    <a:srgbClr val="FFFFFF"/>
                  </a:solidFill>
                </a:rPr>
                <a:t>@</a:t>
              </a:r>
            </a:p>
          </p:txBody>
        </p:sp>
        <p:pic>
          <p:nvPicPr>
            <p:cNvPr id="18" name="Picture 1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489454" y="3879640"/>
              <a:ext cx="1286550" cy="1078233"/>
            </a:xfrm>
            <a:prstGeom prst="rect">
              <a:avLst/>
            </a:prstGeom>
            <a:scene3d>
              <a:camera prst="orthographicFront"/>
              <a:lightRig rig="threePt" dir="t"/>
            </a:scene3d>
            <a:sp3d>
              <a:bevelT/>
            </a:sp3d>
          </p:spPr>
        </p:pic>
      </p:grpSp>
      <p:sp>
        <p:nvSpPr>
          <p:cNvPr id="8" name="Rectangle 7"/>
          <p:cNvSpPr/>
          <p:nvPr/>
        </p:nvSpPr>
        <p:spPr bwMode="auto">
          <a:xfrm>
            <a:off x="503237" y="1366836"/>
            <a:ext cx="5791200" cy="2359025"/>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6637" rIns="91440" bIns="46637" numCol="1" rtlCol="0" anchor="t" anchorCtr="0" compatLnSpc="1">
            <a:prstTxWarp prst="textNoShape">
              <a:avLst/>
            </a:prstTxWarp>
          </a:bodyPr>
          <a:lstStyle/>
          <a:p>
            <a:pPr defTabSz="932472" fontAlgn="base">
              <a:spcBef>
                <a:spcPct val="0"/>
              </a:spcBef>
              <a:spcAft>
                <a:spcPct val="0"/>
              </a:spcAft>
            </a:pPr>
            <a:r>
              <a:rPr lang="en-US" sz="3200" b="1" dirty="0" smtClean="0">
                <a:gradFill>
                  <a:gsLst>
                    <a:gs pos="0">
                      <a:srgbClr val="FFFFFF"/>
                    </a:gs>
                    <a:gs pos="100000">
                      <a:srgbClr val="FFFFFF"/>
                    </a:gs>
                  </a:gsLst>
                  <a:lin ang="5400000" scaled="0"/>
                </a:gradFill>
              </a:rPr>
              <a:t>Case 1</a:t>
            </a:r>
          </a:p>
          <a:p>
            <a:pPr defTabSz="932472" fontAlgn="base">
              <a:spcBef>
                <a:spcPct val="0"/>
              </a:spcBef>
              <a:spcAft>
                <a:spcPct val="0"/>
              </a:spcAft>
            </a:pPr>
            <a:r>
              <a:rPr lang="en-US" sz="2000" b="1" dirty="0" smtClean="0">
                <a:gradFill>
                  <a:gsLst>
                    <a:gs pos="0">
                      <a:srgbClr val="FFFFFF"/>
                    </a:gs>
                    <a:gs pos="100000">
                      <a:srgbClr val="FFFFFF"/>
                    </a:gs>
                  </a:gsLst>
                  <a:lin ang="5400000" scaled="0"/>
                </a:gradFill>
              </a:rPr>
              <a:t>Getting </a:t>
            </a:r>
            <a:r>
              <a:rPr lang="en-US" sz="2000" b="1" dirty="0">
                <a:gradFill>
                  <a:gsLst>
                    <a:gs pos="0">
                      <a:srgbClr val="FFFFFF"/>
                    </a:gs>
                    <a:gs pos="100000">
                      <a:srgbClr val="FFFFFF"/>
                    </a:gs>
                  </a:gsLst>
                  <a:lin ang="5400000" scaled="0"/>
                </a:gradFill>
              </a:rPr>
              <a:t>aging infrastructure under control</a:t>
            </a:r>
            <a:endParaRPr lang="en-US" sz="2000" b="1" dirty="0" smtClean="0">
              <a:gradFill>
                <a:gsLst>
                  <a:gs pos="0">
                    <a:srgbClr val="FFFFFF"/>
                  </a:gs>
                  <a:gs pos="100000">
                    <a:srgbClr val="FFFFFF"/>
                  </a:gs>
                </a:gsLst>
                <a:lin ang="5400000" scaled="0"/>
              </a:gradFill>
            </a:endParaRPr>
          </a:p>
          <a:p>
            <a:pPr defTabSz="932472" fontAlgn="base">
              <a:spcBef>
                <a:spcPct val="0"/>
              </a:spcBef>
              <a:spcAft>
                <a:spcPct val="0"/>
              </a:spcAft>
            </a:pPr>
            <a:endParaRPr lang="en-US" sz="1050" dirty="0">
              <a:gradFill>
                <a:gsLst>
                  <a:gs pos="0">
                    <a:srgbClr val="FFFFFF"/>
                  </a:gs>
                  <a:gs pos="100000">
                    <a:srgbClr val="FFFFFF"/>
                  </a:gs>
                </a:gsLst>
                <a:lin ang="5400000" scaled="0"/>
              </a:gradFill>
            </a:endParaRPr>
          </a:p>
          <a:p>
            <a:pPr>
              <a:tabLst>
                <a:tab pos="1081088" algn="l"/>
              </a:tabLst>
            </a:pPr>
            <a:r>
              <a:rPr lang="en-US" sz="1400" b="1" dirty="0">
                <a:solidFill>
                  <a:srgbClr val="FFFFFF"/>
                </a:solidFill>
              </a:rPr>
              <a:t>Aaron Marks IT Consulting</a:t>
            </a:r>
            <a:r>
              <a:rPr lang="en-US" sz="1400" dirty="0">
                <a:solidFill>
                  <a:srgbClr val="FFFFFF"/>
                </a:solidFill>
              </a:rPr>
              <a:t>	</a:t>
            </a:r>
          </a:p>
          <a:p>
            <a:pPr>
              <a:tabLst>
                <a:tab pos="344488" algn="l"/>
              </a:tabLst>
            </a:pPr>
            <a:r>
              <a:rPr lang="en-US" sz="1400" dirty="0" smtClean="0">
                <a:solidFill>
                  <a:srgbClr val="FFFFFF"/>
                </a:solidFill>
              </a:rPr>
              <a:t>	Case </a:t>
            </a:r>
            <a:r>
              <a:rPr lang="en-US" sz="1400" dirty="0">
                <a:solidFill>
                  <a:srgbClr val="FFFFFF"/>
                </a:solidFill>
              </a:rPr>
              <a:t>study info: </a:t>
            </a:r>
            <a:r>
              <a:rPr lang="en-US" sz="1400" dirty="0" smtClean="0">
                <a:solidFill>
                  <a:srgbClr val="FFFFFF"/>
                </a:solidFill>
              </a:rPr>
              <a:t>http://www.aaronmarks.com/#!case-studies/c1zqt</a:t>
            </a:r>
            <a:r>
              <a:rPr lang="en-US" sz="1400" dirty="0" smtClean="0">
                <a:gradFill>
                  <a:gsLst>
                    <a:gs pos="2920">
                      <a:srgbClr val="68217A"/>
                    </a:gs>
                    <a:gs pos="39000">
                      <a:srgbClr val="68217A"/>
                    </a:gs>
                  </a:gsLst>
                  <a:lin ang="5400000" scaled="0"/>
                </a:gradFill>
              </a:rPr>
              <a:t>	</a:t>
            </a:r>
          </a:p>
          <a:p>
            <a:pPr>
              <a:tabLst>
                <a:tab pos="344488" algn="l"/>
              </a:tabLst>
            </a:pPr>
            <a:r>
              <a:rPr lang="en-US" sz="1400" dirty="0">
                <a:gradFill>
                  <a:gsLst>
                    <a:gs pos="2920">
                      <a:srgbClr val="68217A"/>
                    </a:gs>
                    <a:gs pos="39000">
                      <a:srgbClr val="68217A"/>
                    </a:gs>
                  </a:gsLst>
                  <a:lin ang="5400000" scaled="0"/>
                </a:gradFill>
              </a:rPr>
              <a:t>	</a:t>
            </a:r>
            <a:r>
              <a:rPr lang="en-US" sz="1400" dirty="0" smtClean="0">
                <a:solidFill>
                  <a:srgbClr val="FFFFFF"/>
                </a:solidFill>
              </a:rPr>
              <a:t>Aaron </a:t>
            </a:r>
            <a:r>
              <a:rPr lang="en-US" sz="1400" dirty="0">
                <a:solidFill>
                  <a:srgbClr val="FFFFFF"/>
                </a:solidFill>
              </a:rPr>
              <a:t>Marks, aaron@	</a:t>
            </a:r>
          </a:p>
          <a:p>
            <a:pPr>
              <a:tabLst>
                <a:tab pos="1081088" algn="l"/>
              </a:tabLst>
            </a:pPr>
            <a:r>
              <a:rPr lang="en-US" sz="1400" b="1" dirty="0">
                <a:solidFill>
                  <a:srgbClr val="FFFFFF"/>
                </a:solidFill>
              </a:rPr>
              <a:t>DataON</a:t>
            </a:r>
            <a:r>
              <a:rPr lang="en-US" sz="1400" dirty="0">
                <a:solidFill>
                  <a:srgbClr val="FFFFFF"/>
                </a:solidFill>
              </a:rPr>
              <a:t>	</a:t>
            </a:r>
          </a:p>
          <a:p>
            <a:pPr>
              <a:tabLst>
                <a:tab pos="344488" algn="l"/>
              </a:tabLst>
            </a:pPr>
            <a:r>
              <a:rPr lang="en-US" sz="1400" dirty="0" smtClean="0">
                <a:solidFill>
                  <a:srgbClr val="FFFFFF"/>
                </a:solidFill>
              </a:rPr>
              <a:t>	Trenton </a:t>
            </a:r>
            <a:r>
              <a:rPr lang="en-US" sz="1400" dirty="0">
                <a:solidFill>
                  <a:srgbClr val="FFFFFF"/>
                </a:solidFill>
              </a:rPr>
              <a:t>Baker, trentonb@</a:t>
            </a:r>
          </a:p>
          <a:p>
            <a:pPr defTabSz="932472" fontAlgn="base">
              <a:spcBef>
                <a:spcPct val="0"/>
              </a:spcBef>
              <a:spcAft>
                <a:spcPct val="0"/>
              </a:spcAft>
            </a:pPr>
            <a:endParaRPr lang="en-US" sz="1200" dirty="0">
              <a:gradFill>
                <a:gsLst>
                  <a:gs pos="0">
                    <a:srgbClr val="FFFFFF"/>
                  </a:gs>
                  <a:gs pos="100000">
                    <a:srgbClr val="FFFFFF"/>
                  </a:gs>
                </a:gsLst>
                <a:lin ang="5400000" scaled="0"/>
              </a:gradFill>
            </a:endParaRPr>
          </a:p>
        </p:txBody>
      </p:sp>
      <p:sp>
        <p:nvSpPr>
          <p:cNvPr id="2" name="Title 1"/>
          <p:cNvSpPr>
            <a:spLocks noGrp="1"/>
          </p:cNvSpPr>
          <p:nvPr>
            <p:ph type="title"/>
          </p:nvPr>
        </p:nvSpPr>
        <p:spPr/>
        <p:txBody>
          <a:bodyPr/>
          <a:lstStyle/>
          <a:p>
            <a:r>
              <a:rPr lang="en-US" dirty="0" smtClean="0"/>
              <a:t>Case study information</a:t>
            </a:r>
            <a:endParaRPr lang="en-US" dirty="0"/>
          </a:p>
        </p:txBody>
      </p:sp>
      <p:pic>
        <p:nvPicPr>
          <p:cNvPr id="26" name="Picture 25"/>
          <p:cNvPicPr/>
          <p:nvPr/>
        </p:nvPicPr>
        <p:blipFill rotWithShape="1">
          <a:blip r:embed="rId3" cstate="print">
            <a:extLst>
              <a:ext uri="{28A0092B-C50C-407E-A947-70E740481C1C}">
                <a14:useLocalDpi xmlns:a14="http://schemas.microsoft.com/office/drawing/2010/main"/>
              </a:ext>
            </a:extLst>
          </a:blip>
          <a:srcRect/>
          <a:stretch/>
        </p:blipFill>
        <p:spPr bwMode="auto">
          <a:xfrm>
            <a:off x="5684065" y="1476292"/>
            <a:ext cx="535356" cy="1030370"/>
          </a:xfrm>
          <a:prstGeom prst="rect">
            <a:avLst/>
          </a:prstGeom>
          <a:ln>
            <a:noFill/>
          </a:ln>
          <a:extLst>
            <a:ext uri="{53640926-AAD7-44d8-BBD7-CCE9431645EC}">
              <a14:shadowObscured xmlns:lc="http://schemas.openxmlformats.org/drawingml/2006/lockedCanvas" xmlns:a14="http://schemas.microsoft.com/office/drawing/2010/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v="urn:schemas-microsoft-com:mac:vml" xmlns:mc="http://schemas.openxmlformats.org/markup-compatibility/2006" xmlns:mo="http://schemas.microsoft.com/office/mac/office/2008/main" xmlns:wpc="http://schemas.microsoft.com/office/word/2010/wordprocessingCanvas" xmlns=""/>
            </a:ext>
          </a:extLst>
        </p:spPr>
      </p:pic>
      <p:sp>
        <p:nvSpPr>
          <p:cNvPr id="27" name="TextBox 26"/>
          <p:cNvSpPr txBox="1"/>
          <p:nvPr/>
        </p:nvSpPr>
        <p:spPr>
          <a:xfrm>
            <a:off x="2491362" y="2661117"/>
            <a:ext cx="1947333" cy="517065"/>
          </a:xfrm>
          <a:prstGeom prst="rect">
            <a:avLst/>
          </a:prstGeom>
          <a:noFill/>
        </p:spPr>
        <p:txBody>
          <a:bodyPr wrap="square" lIns="182880" tIns="146304" rIns="182880" bIns="146304" rtlCol="0">
            <a:spAutoFit/>
          </a:bodyPr>
          <a:lstStyle/>
          <a:p>
            <a:pPr>
              <a:lnSpc>
                <a:spcPct val="90000"/>
              </a:lnSpc>
              <a:spcAft>
                <a:spcPts val="600"/>
              </a:spcAft>
            </a:pPr>
            <a:r>
              <a:rPr lang="en-US" sz="1600" dirty="0" smtClean="0">
                <a:solidFill>
                  <a:srgbClr val="FFFFFF"/>
                </a:solidFill>
              </a:rPr>
              <a:t>aaronmarks.com</a:t>
            </a:r>
          </a:p>
        </p:txBody>
      </p:sp>
      <p:sp>
        <p:nvSpPr>
          <p:cNvPr id="28" name="TextBox 27"/>
          <p:cNvSpPr txBox="1"/>
          <p:nvPr/>
        </p:nvSpPr>
        <p:spPr>
          <a:xfrm>
            <a:off x="2765487" y="3050687"/>
            <a:ext cx="3048000" cy="541687"/>
          </a:xfrm>
          <a:prstGeom prst="rect">
            <a:avLst/>
          </a:prstGeom>
          <a:noFill/>
        </p:spPr>
        <p:txBody>
          <a:bodyPr wrap="square" lIns="182880" tIns="146304" rIns="182880" bIns="146304" rtlCol="0">
            <a:spAutoFit/>
          </a:bodyPr>
          <a:lstStyle/>
          <a:p>
            <a:r>
              <a:rPr lang="en-US" sz="1600" dirty="0" smtClean="0">
                <a:solidFill>
                  <a:srgbClr val="FFFFFF"/>
                </a:solidFill>
              </a:rPr>
              <a:t>areasys.com</a:t>
            </a:r>
            <a:endParaRPr lang="en-US" sz="1600" dirty="0">
              <a:solidFill>
                <a:srgbClr val="FFFFFF"/>
              </a:solidFill>
            </a:endParaRPr>
          </a:p>
        </p:txBody>
      </p:sp>
      <p:sp>
        <p:nvSpPr>
          <p:cNvPr id="29" name="TextBox 28"/>
          <p:cNvSpPr txBox="1"/>
          <p:nvPr/>
        </p:nvSpPr>
        <p:spPr>
          <a:xfrm>
            <a:off x="4530548" y="5308608"/>
            <a:ext cx="3048000" cy="544765"/>
          </a:xfrm>
          <a:prstGeom prst="rect">
            <a:avLst/>
          </a:prstGeom>
          <a:noFill/>
        </p:spPr>
        <p:txBody>
          <a:bodyPr wrap="square" lIns="182880" tIns="146304" rIns="182880" bIns="146304" rtlCol="0">
            <a:spAutoFit/>
          </a:bodyPr>
          <a:lstStyle/>
          <a:p>
            <a:pPr>
              <a:lnSpc>
                <a:spcPct val="90000"/>
              </a:lnSpc>
              <a:spcAft>
                <a:spcPts val="600"/>
              </a:spcAft>
            </a:pPr>
            <a:r>
              <a:rPr lang="en-US" dirty="0" smtClean="0">
                <a:solidFill>
                  <a:srgbClr val="FFFFFF"/>
                </a:solidFill>
              </a:rPr>
              <a:t>vmem.com</a:t>
            </a:r>
          </a:p>
        </p:txBody>
      </p:sp>
      <p:sp>
        <p:nvSpPr>
          <p:cNvPr id="30" name="TextBox 29"/>
          <p:cNvSpPr txBox="1"/>
          <p:nvPr/>
        </p:nvSpPr>
        <p:spPr>
          <a:xfrm>
            <a:off x="10104437" y="5291794"/>
            <a:ext cx="3048000" cy="517065"/>
          </a:xfrm>
          <a:prstGeom prst="rect">
            <a:avLst/>
          </a:prstGeom>
          <a:noFill/>
        </p:spPr>
        <p:txBody>
          <a:bodyPr wrap="square" lIns="182880" tIns="146304" rIns="182880" bIns="146304" rtlCol="0">
            <a:spAutoFit/>
          </a:bodyPr>
          <a:lstStyle/>
          <a:p>
            <a:pPr>
              <a:lnSpc>
                <a:spcPct val="90000"/>
              </a:lnSpc>
              <a:spcAft>
                <a:spcPts val="600"/>
              </a:spcAft>
            </a:pPr>
            <a:r>
              <a:rPr lang="en-US" sz="1600" dirty="0">
                <a:solidFill>
                  <a:srgbClr val="FFFFFF"/>
                </a:solidFill>
              </a:rPr>
              <a:t>holsystems</a:t>
            </a:r>
            <a:r>
              <a:rPr lang="en-US" sz="1600" dirty="0" smtClean="0">
                <a:solidFill>
                  <a:srgbClr val="FFFFFF"/>
                </a:solidFill>
              </a:rPr>
              <a:t>.com</a:t>
            </a:r>
          </a:p>
        </p:txBody>
      </p:sp>
      <p:sp>
        <p:nvSpPr>
          <p:cNvPr id="31" name="TextBox 30"/>
          <p:cNvSpPr txBox="1"/>
          <p:nvPr/>
        </p:nvSpPr>
        <p:spPr>
          <a:xfrm>
            <a:off x="9989168" y="5495772"/>
            <a:ext cx="3048000" cy="541687"/>
          </a:xfrm>
          <a:prstGeom prst="rect">
            <a:avLst/>
          </a:prstGeom>
          <a:noFill/>
        </p:spPr>
        <p:txBody>
          <a:bodyPr wrap="square" lIns="182880" tIns="146304" rIns="182880" bIns="146304" rtlCol="0">
            <a:spAutoFit/>
          </a:bodyPr>
          <a:lstStyle/>
          <a:p>
            <a:r>
              <a:rPr lang="en-US" sz="1600" dirty="0" smtClean="0">
                <a:solidFill>
                  <a:srgbClr val="FFFFFF"/>
                </a:solidFill>
              </a:rPr>
              <a:t>areasys.com</a:t>
            </a:r>
            <a:endParaRPr lang="en-US" sz="1600" dirty="0">
              <a:solidFill>
                <a:srgbClr val="FFFFFF"/>
              </a:solidFill>
            </a:endParaRPr>
          </a:p>
        </p:txBody>
      </p:sp>
      <p:grpSp>
        <p:nvGrpSpPr>
          <p:cNvPr id="4" name="Group 3"/>
          <p:cNvGrpSpPr/>
          <p:nvPr/>
        </p:nvGrpSpPr>
        <p:grpSpPr>
          <a:xfrm>
            <a:off x="6523037" y="1366836"/>
            <a:ext cx="5477382" cy="2359026"/>
            <a:chOff x="6523037" y="1366836"/>
            <a:chExt cx="5477382" cy="2359026"/>
          </a:xfrm>
        </p:grpSpPr>
        <p:sp>
          <p:nvSpPr>
            <p:cNvPr id="5" name="Rectangle 4"/>
            <p:cNvSpPr/>
            <p:nvPr/>
          </p:nvSpPr>
          <p:spPr bwMode="auto">
            <a:xfrm>
              <a:off x="6523037" y="1366836"/>
              <a:ext cx="5477382" cy="2359026"/>
            </a:xfrm>
            <a:prstGeom prst="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6637" rIns="365760" bIns="46637" numCol="1" rtlCol="0" anchor="t" anchorCtr="0" compatLnSpc="1">
              <a:prstTxWarp prst="textNoShape">
                <a:avLst/>
              </a:prstTxWarp>
            </a:bodyPr>
            <a:lstStyle/>
            <a:p>
              <a:pPr defTabSz="932472" fontAlgn="base">
                <a:spcBef>
                  <a:spcPct val="0"/>
                </a:spcBef>
                <a:spcAft>
                  <a:spcPct val="0"/>
                </a:spcAft>
              </a:pPr>
              <a:r>
                <a:rPr lang="en-US" sz="3200" b="1" dirty="0" smtClean="0">
                  <a:gradFill>
                    <a:gsLst>
                      <a:gs pos="0">
                        <a:srgbClr val="FFFFFF"/>
                      </a:gs>
                      <a:gs pos="100000">
                        <a:srgbClr val="FFFFFF"/>
                      </a:gs>
                    </a:gsLst>
                    <a:lin ang="5400000" scaled="0"/>
                  </a:gradFill>
                </a:rPr>
                <a:t>Case 2</a:t>
              </a:r>
            </a:p>
            <a:p>
              <a:pPr defTabSz="932472" fontAlgn="base">
                <a:spcBef>
                  <a:spcPct val="0"/>
                </a:spcBef>
                <a:spcAft>
                  <a:spcPct val="0"/>
                </a:spcAft>
              </a:pPr>
              <a:endParaRPr lang="en-US" sz="1100" b="1" dirty="0" smtClean="0">
                <a:gradFill>
                  <a:gsLst>
                    <a:gs pos="0">
                      <a:srgbClr val="FFFFFF"/>
                    </a:gs>
                    <a:gs pos="100000">
                      <a:srgbClr val="FFFFFF"/>
                    </a:gs>
                  </a:gsLst>
                  <a:lin ang="5400000" scaled="0"/>
                </a:gradFill>
              </a:endParaRPr>
            </a:p>
            <a:p>
              <a:pPr defTabSz="932472" fontAlgn="base">
                <a:spcBef>
                  <a:spcPct val="0"/>
                </a:spcBef>
                <a:spcAft>
                  <a:spcPct val="0"/>
                </a:spcAft>
              </a:pPr>
              <a:endParaRPr lang="en-US" sz="1100" b="1" dirty="0">
                <a:gradFill>
                  <a:gsLst>
                    <a:gs pos="0">
                      <a:srgbClr val="FFFFFF"/>
                    </a:gs>
                    <a:gs pos="100000">
                      <a:srgbClr val="FFFFFF"/>
                    </a:gs>
                  </a:gsLst>
                  <a:lin ang="5400000" scaled="0"/>
                </a:gradFill>
              </a:endParaRPr>
            </a:p>
            <a:p>
              <a:pPr defTabSz="932472" fontAlgn="base">
                <a:spcBef>
                  <a:spcPct val="0"/>
                </a:spcBef>
                <a:spcAft>
                  <a:spcPct val="0"/>
                </a:spcAft>
              </a:pPr>
              <a:r>
                <a:rPr lang="en-US" sz="2400" b="1" dirty="0">
                  <a:gradFill>
                    <a:gsLst>
                      <a:gs pos="0">
                        <a:srgbClr val="FFFFFF"/>
                      </a:gs>
                      <a:gs pos="100000">
                        <a:srgbClr val="FFFFFF"/>
                      </a:gs>
                    </a:gsLst>
                    <a:lin ang="5400000" scaled="0"/>
                  </a:gradFill>
                </a:rPr>
                <a:t>Make new deployments simple</a:t>
              </a:r>
              <a:endParaRPr lang="en-US" sz="2400" b="1" dirty="0" smtClean="0">
                <a:gradFill>
                  <a:gsLst>
                    <a:gs pos="0">
                      <a:srgbClr val="FFFFFF"/>
                    </a:gs>
                    <a:gs pos="100000">
                      <a:srgbClr val="FFFFFF"/>
                    </a:gs>
                  </a:gsLst>
                  <a:lin ang="5400000" scaled="0"/>
                </a:gradFill>
              </a:endParaRPr>
            </a:p>
            <a:p>
              <a:pPr algn="ctr" defTabSz="932472" fontAlgn="base">
                <a:spcBef>
                  <a:spcPct val="0"/>
                </a:spcBef>
                <a:spcAft>
                  <a:spcPct val="0"/>
                </a:spcAft>
              </a:pPr>
              <a:endParaRPr lang="en-US" sz="800" dirty="0">
                <a:gradFill>
                  <a:gsLst>
                    <a:gs pos="0">
                      <a:srgbClr val="FFFFFF"/>
                    </a:gs>
                    <a:gs pos="100000">
                      <a:srgbClr val="FFFFFF"/>
                    </a:gs>
                  </a:gsLst>
                  <a:lin ang="5400000" scaled="0"/>
                </a:gradFill>
              </a:endParaRPr>
            </a:p>
            <a:p>
              <a:pPr defTabSz="932472" fontAlgn="base">
                <a:spcBef>
                  <a:spcPct val="0"/>
                </a:spcBef>
                <a:spcAft>
                  <a:spcPct val="0"/>
                </a:spcAft>
              </a:pPr>
              <a:endParaRPr lang="en-US" sz="1200" dirty="0" smtClean="0">
                <a:gradFill>
                  <a:gsLst>
                    <a:gs pos="0">
                      <a:srgbClr val="FFFFFF"/>
                    </a:gs>
                    <a:gs pos="100000">
                      <a:srgbClr val="FFFFFF"/>
                    </a:gs>
                  </a:gsLst>
                  <a:lin ang="5400000" scaled="0"/>
                </a:gradFill>
              </a:endParaRPr>
            </a:p>
            <a:p>
              <a:pPr defTabSz="932472" fontAlgn="base">
                <a:spcBef>
                  <a:spcPct val="0"/>
                </a:spcBef>
                <a:spcAft>
                  <a:spcPct val="0"/>
                </a:spcAft>
              </a:pPr>
              <a:r>
                <a:rPr lang="en-US" sz="2000" dirty="0" smtClean="0">
                  <a:gradFill>
                    <a:gsLst>
                      <a:gs pos="0">
                        <a:srgbClr val="FFFFFF"/>
                      </a:gs>
                      <a:gs pos="100000">
                        <a:srgbClr val="FFFFFF"/>
                      </a:gs>
                    </a:gsLst>
                    <a:lin ang="5400000" scaled="0"/>
                  </a:gradFill>
                </a:rPr>
                <a:t>Dell</a:t>
              </a:r>
              <a:r>
                <a:rPr lang="en-US" sz="2000" dirty="0">
                  <a:gradFill>
                    <a:gsLst>
                      <a:gs pos="0">
                        <a:srgbClr val="FFFFFF"/>
                      </a:gs>
                      <a:gs pos="100000">
                        <a:srgbClr val="FFFFFF"/>
                      </a:gs>
                    </a:gsLst>
                    <a:lin ang="5400000" scaled="0"/>
                  </a:gradFill>
                </a:rPr>
                <a:t>	</a:t>
              </a:r>
              <a:r>
                <a:rPr lang="en-US" sz="2000" dirty="0" smtClean="0">
                  <a:gradFill>
                    <a:gsLst>
                      <a:gs pos="0">
                        <a:srgbClr val="FFFFFF"/>
                      </a:gs>
                      <a:gs pos="100000">
                        <a:srgbClr val="FFFFFF"/>
                      </a:gs>
                    </a:gsLst>
                    <a:lin ang="5400000" scaled="0"/>
                  </a:gradFill>
                </a:rPr>
                <a:t>www.Dell.com/VRTX</a:t>
              </a:r>
              <a:endParaRPr lang="en-US" sz="2000" dirty="0">
                <a:gradFill>
                  <a:gsLst>
                    <a:gs pos="0">
                      <a:srgbClr val="FFFFFF"/>
                    </a:gs>
                    <a:gs pos="100000">
                      <a:srgbClr val="FFFFFF"/>
                    </a:gs>
                  </a:gsLst>
                  <a:lin ang="5400000" scaled="0"/>
                </a:gradFill>
              </a:endParaRPr>
            </a:p>
          </p:txBody>
        </p:sp>
        <p:pic>
          <p:nvPicPr>
            <p:cNvPr id="32" name="Picture 3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409237" y="1441449"/>
              <a:ext cx="1447800" cy="785551"/>
            </a:xfrm>
            <a:prstGeom prst="rect">
              <a:avLst/>
            </a:prstGeom>
          </p:spPr>
        </p:pic>
      </p:grpSp>
      <p:grpSp>
        <p:nvGrpSpPr>
          <p:cNvPr id="6" name="Group 5"/>
          <p:cNvGrpSpPr/>
          <p:nvPr/>
        </p:nvGrpSpPr>
        <p:grpSpPr>
          <a:xfrm>
            <a:off x="6525531" y="3954462"/>
            <a:ext cx="5474888" cy="2286000"/>
            <a:chOff x="6525531" y="3954462"/>
            <a:chExt cx="5474888" cy="2286000"/>
          </a:xfrm>
        </p:grpSpPr>
        <p:sp>
          <p:nvSpPr>
            <p:cNvPr id="11" name="Rectangle 10"/>
            <p:cNvSpPr/>
            <p:nvPr/>
          </p:nvSpPr>
          <p:spPr bwMode="auto">
            <a:xfrm>
              <a:off x="6525531" y="3954462"/>
              <a:ext cx="5474888" cy="2286000"/>
            </a:xfrm>
            <a:prstGeom prst="rect">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6637" rIns="274320" bIns="46637" numCol="1" rtlCol="0" anchor="t" anchorCtr="0" compatLnSpc="1">
              <a:prstTxWarp prst="textNoShape">
                <a:avLst/>
              </a:prstTxWarp>
            </a:bodyPr>
            <a:lstStyle/>
            <a:p>
              <a:pPr defTabSz="932472" fontAlgn="base">
                <a:spcBef>
                  <a:spcPct val="0"/>
                </a:spcBef>
                <a:spcAft>
                  <a:spcPct val="0"/>
                </a:spcAft>
              </a:pPr>
              <a:r>
                <a:rPr lang="en-US" sz="3200" b="1" dirty="0" smtClean="0">
                  <a:gradFill>
                    <a:gsLst>
                      <a:gs pos="0">
                        <a:srgbClr val="FFFFFF"/>
                      </a:gs>
                      <a:gs pos="100000">
                        <a:srgbClr val="FFFFFF"/>
                      </a:gs>
                    </a:gsLst>
                    <a:lin ang="5400000" scaled="0"/>
                  </a:gradFill>
                </a:rPr>
                <a:t>Case 4</a:t>
              </a:r>
            </a:p>
            <a:p>
              <a:pPr algn="ctr" defTabSz="932472" fontAlgn="base">
                <a:spcBef>
                  <a:spcPct val="0"/>
                </a:spcBef>
                <a:spcAft>
                  <a:spcPct val="0"/>
                </a:spcAft>
              </a:pPr>
              <a:endParaRPr lang="en-US" sz="2000" b="1" dirty="0">
                <a:gradFill>
                  <a:gsLst>
                    <a:gs pos="0">
                      <a:srgbClr val="FFFFFF"/>
                    </a:gs>
                    <a:gs pos="100000">
                      <a:srgbClr val="FFFFFF"/>
                    </a:gs>
                  </a:gsLst>
                  <a:lin ang="5400000" scaled="0"/>
                </a:gradFill>
              </a:endParaRPr>
            </a:p>
            <a:p>
              <a:pPr defTabSz="932472" fontAlgn="base">
                <a:spcBef>
                  <a:spcPct val="0"/>
                </a:spcBef>
                <a:spcAft>
                  <a:spcPct val="0"/>
                </a:spcAft>
              </a:pPr>
              <a:r>
                <a:rPr lang="en-US" sz="2400" b="1" dirty="0">
                  <a:gradFill>
                    <a:gsLst>
                      <a:gs pos="0">
                        <a:srgbClr val="FFFFFF"/>
                      </a:gs>
                      <a:gs pos="100000">
                        <a:srgbClr val="FFFFFF"/>
                      </a:gs>
                    </a:gsLst>
                    <a:lin ang="5400000" scaled="0"/>
                  </a:gradFill>
                </a:rPr>
                <a:t>10,000+ VMs a day, every day</a:t>
              </a:r>
            </a:p>
            <a:p>
              <a:pPr defTabSz="932472" fontAlgn="base">
                <a:spcBef>
                  <a:spcPct val="0"/>
                </a:spcBef>
                <a:spcAft>
                  <a:spcPct val="0"/>
                </a:spcAft>
              </a:pPr>
              <a:endParaRPr lang="en-US" sz="1400" dirty="0">
                <a:gradFill>
                  <a:gsLst>
                    <a:gs pos="0">
                      <a:srgbClr val="FFFFFF"/>
                    </a:gs>
                    <a:gs pos="100000">
                      <a:srgbClr val="FFFFFF"/>
                    </a:gs>
                  </a:gsLst>
                  <a:lin ang="5400000" scaled="0"/>
                </a:gradFill>
              </a:endParaRPr>
            </a:p>
            <a:p>
              <a:pPr>
                <a:tabLst>
                  <a:tab pos="1258888" algn="l"/>
                </a:tabLst>
              </a:pPr>
              <a:r>
                <a:rPr lang="en-US" sz="1600" dirty="0">
                  <a:solidFill>
                    <a:srgbClr val="FFFFFF"/>
                  </a:solidFill>
                </a:rPr>
                <a:t>holSystems	Corey Hines, corey.hynes@</a:t>
              </a:r>
            </a:p>
            <a:p>
              <a:pPr>
                <a:tabLst>
                  <a:tab pos="1258888" algn="l"/>
                </a:tabLst>
              </a:pPr>
              <a:r>
                <a:rPr lang="en-US" sz="1600" dirty="0">
                  <a:solidFill>
                    <a:srgbClr val="FFFFFF"/>
                  </a:solidFill>
                </a:rPr>
                <a:t>DataON	</a:t>
              </a:r>
              <a:r>
                <a:rPr lang="en-US" sz="1600" dirty="0" smtClean="0">
                  <a:solidFill>
                    <a:srgbClr val="FFFFFF"/>
                  </a:solidFill>
                </a:rPr>
                <a:t>Trenton </a:t>
              </a:r>
              <a:r>
                <a:rPr lang="en-US" sz="1600" dirty="0">
                  <a:solidFill>
                    <a:srgbClr val="FFFFFF"/>
                  </a:solidFill>
                </a:rPr>
                <a:t>Baker, trentonb@</a:t>
              </a:r>
            </a:p>
          </p:txBody>
        </p:sp>
        <p:pic>
          <p:nvPicPr>
            <p:cNvPr id="3" name="Picture 2"/>
            <p:cNvPicPr>
              <a:picLocks noChangeAspect="1"/>
            </p:cNvPicPr>
            <p:nvPr/>
          </p:nvPicPr>
          <p:blipFill>
            <a:blip r:embed="rId5"/>
            <a:stretch>
              <a:fillRect/>
            </a:stretch>
          </p:blipFill>
          <p:spPr>
            <a:xfrm>
              <a:off x="10615228" y="4080038"/>
              <a:ext cx="1255891" cy="784466"/>
            </a:xfrm>
            <a:prstGeom prst="rect">
              <a:avLst/>
            </a:prstGeom>
          </p:spPr>
        </p:pic>
      </p:grpSp>
    </p:spTree>
    <p:extLst>
      <p:ext uri="{BB962C8B-B14F-4D97-AF65-F5344CB8AC3E}">
        <p14:creationId xmlns:p14="http://schemas.microsoft.com/office/powerpoint/2010/main" val="1650094334"/>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8159" dirty="0" smtClean="0"/>
              <a:t>Scaling Windows Storage to the Datacenter</a:t>
            </a:r>
            <a:r>
              <a:rPr lang="en-US" dirty="0" smtClean="0"/>
              <a:t/>
            </a:r>
            <a:br>
              <a:rPr lang="en-US" dirty="0" smtClean="0"/>
            </a:br>
            <a:r>
              <a:rPr lang="en-US" sz="3672" dirty="0" smtClean="0"/>
              <a:t/>
            </a:r>
            <a:br>
              <a:rPr lang="en-US" sz="3672" dirty="0" smtClean="0"/>
            </a:br>
            <a:r>
              <a:rPr lang="en-US" sz="4800" dirty="0"/>
              <a:t>Beyond CiB: Extending Windows storage to </a:t>
            </a:r>
            <a:r>
              <a:rPr lang="en-US" sz="4800" dirty="0" smtClean="0"/>
              <a:t>enterprise </a:t>
            </a:r>
            <a:r>
              <a:rPr lang="en-US" sz="4800" dirty="0"/>
              <a:t>and Microsoft Cloud Platform System</a:t>
            </a:r>
          </a:p>
        </p:txBody>
      </p:sp>
    </p:spTree>
    <p:extLst>
      <p:ext uri="{BB962C8B-B14F-4D97-AF65-F5344CB8AC3E}">
        <p14:creationId xmlns:p14="http://schemas.microsoft.com/office/powerpoint/2010/main" val="4103477871"/>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ectangle 98"/>
          <p:cNvSpPr/>
          <p:nvPr/>
        </p:nvSpPr>
        <p:spPr bwMode="auto">
          <a:xfrm>
            <a:off x="4502650" y="1449122"/>
            <a:ext cx="7378232" cy="5079101"/>
          </a:xfrm>
          <a:prstGeom prst="rect">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lnSpc>
                <a:spcPct val="90000"/>
              </a:lnSpc>
              <a:spcBef>
                <a:spcPct val="0"/>
              </a:spcBef>
              <a:spcAft>
                <a:spcPct val="0"/>
              </a:spcAft>
            </a:pPr>
            <a:endParaRPr lang="en-US" sz="2040" spc="-51" dirty="0">
              <a:gradFill>
                <a:gsLst>
                  <a:gs pos="0">
                    <a:srgbClr val="EFEFEF"/>
                  </a:gs>
                  <a:gs pos="100000">
                    <a:srgbClr val="EFEFEF"/>
                  </a:gs>
                </a:gsLst>
                <a:lin ang="5400000" scaled="0"/>
              </a:gradFill>
            </a:endParaRPr>
          </a:p>
        </p:txBody>
      </p:sp>
      <p:sp>
        <p:nvSpPr>
          <p:cNvPr id="167" name="Notched Right Arrow 166"/>
          <p:cNvSpPr/>
          <p:nvPr/>
        </p:nvSpPr>
        <p:spPr>
          <a:xfrm>
            <a:off x="6086983" y="5878509"/>
            <a:ext cx="4488517" cy="494280"/>
          </a:xfrm>
          <a:prstGeom prst="notchedRightArrow">
            <a:avLst/>
          </a:prstGeom>
          <a:solidFill>
            <a:srgbClr val="FFFFFF"/>
          </a:solidFill>
          <a:ln/>
          <a:extLst/>
        </p:spPr>
        <p:style>
          <a:lnRef idx="1">
            <a:schemeClr val="accent4"/>
          </a:lnRef>
          <a:fillRef idx="2">
            <a:schemeClr val="accent4"/>
          </a:fillRef>
          <a:effectRef idx="1">
            <a:schemeClr val="accent4"/>
          </a:effectRef>
          <a:fontRef idx="minor">
            <a:schemeClr val="dk1"/>
          </a:fontRef>
        </p:style>
        <p:txBody>
          <a:bodyPr vert="horz" wrap="square" lIns="93260" tIns="46630" rIns="93260" bIns="46630" numCol="1" anchor="ctr" anchorCtr="0" compatLnSpc="1">
            <a:prstTxWarp prst="textNoShape">
              <a:avLst/>
            </a:prstTxWarp>
            <a:noAutofit/>
          </a:bodyPr>
          <a:lstStyle/>
          <a:p>
            <a:pPr algn="ctr"/>
            <a:r>
              <a:rPr lang="en-US" sz="1428" b="1" dirty="0">
                <a:gradFill>
                  <a:gsLst>
                    <a:gs pos="1250">
                      <a:srgbClr val="68217A"/>
                    </a:gs>
                    <a:gs pos="100000">
                      <a:srgbClr val="68217A"/>
                    </a:gs>
                  </a:gsLst>
                  <a:lin ang="5400000" scaled="0"/>
                </a:gradFill>
              </a:rPr>
              <a:t>Scale Horizontally</a:t>
            </a:r>
          </a:p>
        </p:txBody>
      </p:sp>
      <p:sp>
        <p:nvSpPr>
          <p:cNvPr id="6" name="Left-Right Arrow 5"/>
          <p:cNvSpPr/>
          <p:nvPr/>
        </p:nvSpPr>
        <p:spPr bwMode="auto">
          <a:xfrm>
            <a:off x="5792414" y="2876257"/>
            <a:ext cx="4783085" cy="543288"/>
          </a:xfrm>
          <a:prstGeom prst="leftRightArrow">
            <a:avLst/>
          </a:prstGeom>
          <a:solidFill>
            <a:srgbClr val="FFFFFF"/>
          </a:solidFill>
          <a:ln/>
        </p:spPr>
        <p:style>
          <a:lnRef idx="1">
            <a:schemeClr val="accent4"/>
          </a:lnRef>
          <a:fillRef idx="2">
            <a:schemeClr val="accent4"/>
          </a:fillRef>
          <a:effectRef idx="1">
            <a:schemeClr val="accent4"/>
          </a:effectRef>
          <a:fontRef idx="minor">
            <a:schemeClr val="dk1"/>
          </a:fontRef>
        </p:style>
        <p:txBody>
          <a:bodyPr vert="horz" wrap="square" lIns="93260" tIns="46630" rIns="93260" bIns="46630" numCol="1" anchor="ctr" anchorCtr="0" compatLnSpc="1">
            <a:prstTxWarp prst="textNoShape">
              <a:avLst/>
            </a:prstTxWarp>
            <a:noAutofit/>
          </a:bodyPr>
          <a:lstStyle/>
          <a:p>
            <a:pPr algn="ctr"/>
            <a:r>
              <a:rPr lang="en-US" sz="1428" b="1" dirty="0">
                <a:gradFill>
                  <a:gsLst>
                    <a:gs pos="1250">
                      <a:srgbClr val="68217A"/>
                    </a:gs>
                    <a:gs pos="100000">
                      <a:srgbClr val="68217A"/>
                    </a:gs>
                  </a:gsLst>
                  <a:lin ang="5400000" scaled="0"/>
                </a:gradFill>
              </a:rPr>
              <a:t>Live Migrate Hyper-V Storage</a:t>
            </a:r>
          </a:p>
        </p:txBody>
      </p:sp>
      <p:sp>
        <p:nvSpPr>
          <p:cNvPr id="26" name="TextBox 25"/>
          <p:cNvSpPr txBox="1"/>
          <p:nvPr/>
        </p:nvSpPr>
        <p:spPr>
          <a:xfrm>
            <a:off x="6888709" y="1476621"/>
            <a:ext cx="2606110" cy="418866"/>
          </a:xfrm>
          <a:prstGeom prst="rect">
            <a:avLst/>
          </a:prstGeom>
          <a:noFill/>
        </p:spPr>
        <p:txBody>
          <a:bodyPr wrap="square" lIns="93260" tIns="93260" rIns="93260" bIns="93260" rtlCol="0">
            <a:spAutoFit/>
          </a:bodyPr>
          <a:lstStyle/>
          <a:p>
            <a:pPr algn="ctr">
              <a:lnSpc>
                <a:spcPct val="90000"/>
              </a:lnSpc>
              <a:spcBef>
                <a:spcPct val="20000"/>
              </a:spcBef>
              <a:buSzPct val="90000"/>
            </a:pPr>
            <a:r>
              <a:rPr lang="en-US" sz="1632" b="1" dirty="0">
                <a:solidFill>
                  <a:srgbClr val="FFFFFF">
                    <a:alpha val="99000"/>
                  </a:srgbClr>
                </a:solidFill>
              </a:rPr>
              <a:t>Hyper-V Servers</a:t>
            </a:r>
          </a:p>
        </p:txBody>
      </p:sp>
      <p:grpSp>
        <p:nvGrpSpPr>
          <p:cNvPr id="90" name="Group 89"/>
          <p:cNvGrpSpPr/>
          <p:nvPr/>
        </p:nvGrpSpPr>
        <p:grpSpPr>
          <a:xfrm>
            <a:off x="579778" y="3264238"/>
            <a:ext cx="3879789" cy="1694972"/>
            <a:chOff x="830092" y="1645024"/>
            <a:chExt cx="3804060" cy="1295651"/>
          </a:xfrm>
        </p:grpSpPr>
        <p:sp>
          <p:nvSpPr>
            <p:cNvPr id="91" name="Rectangle 90"/>
            <p:cNvSpPr/>
            <p:nvPr/>
          </p:nvSpPr>
          <p:spPr bwMode="auto">
            <a:xfrm>
              <a:off x="830092" y="1645024"/>
              <a:ext cx="3723567" cy="1140624"/>
            </a:xfrm>
            <a:prstGeom prst="rect">
              <a:avLst/>
            </a:prstGeom>
            <a:solidFill>
              <a:schemeClr val="accent6">
                <a:alpha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6521" tIns="46628" rIns="93256" bIns="46628" numCol="1" rtlCol="0" anchor="ctr" anchorCtr="0" compatLnSpc="1">
              <a:prstTxWarp prst="textNoShape">
                <a:avLst/>
              </a:prstTxWarp>
            </a:bodyPr>
            <a:lstStyle/>
            <a:p>
              <a:pPr defTabSz="932597">
                <a:lnSpc>
                  <a:spcPct val="70000"/>
                </a:lnSpc>
                <a:spcBef>
                  <a:spcPts val="918"/>
                </a:spcBef>
                <a:buSzPct val="90000"/>
              </a:pPr>
              <a:endParaRPr lang="en-US" sz="2040" dirty="0">
                <a:gradFill>
                  <a:gsLst>
                    <a:gs pos="0">
                      <a:srgbClr val="EFEFEF"/>
                    </a:gs>
                    <a:gs pos="100000">
                      <a:srgbClr val="EFEFEF"/>
                    </a:gs>
                  </a:gsLst>
                  <a:lin ang="5400000" scaled="0"/>
                </a:gradFill>
              </a:endParaRPr>
            </a:p>
          </p:txBody>
        </p:sp>
        <p:sp>
          <p:nvSpPr>
            <p:cNvPr id="92" name="TextBox 91"/>
            <p:cNvSpPr txBox="1"/>
            <p:nvPr/>
          </p:nvSpPr>
          <p:spPr>
            <a:xfrm>
              <a:off x="2129041" y="1677385"/>
              <a:ext cx="2505111" cy="1263290"/>
            </a:xfrm>
            <a:prstGeom prst="rect">
              <a:avLst/>
            </a:prstGeom>
            <a:noFill/>
          </p:spPr>
          <p:txBody>
            <a:bodyPr wrap="square" rtlCol="0">
              <a:spAutoFit/>
            </a:bodyPr>
            <a:lstStyle/>
            <a:p>
              <a:pPr defTabSz="932597"/>
              <a:r>
                <a:rPr lang="en-US" sz="2040" b="1" dirty="0">
                  <a:gradFill>
                    <a:gsLst>
                      <a:gs pos="0">
                        <a:srgbClr val="FFFFFF"/>
                      </a:gs>
                      <a:gs pos="100000">
                        <a:srgbClr val="FFFFFF"/>
                      </a:gs>
                    </a:gsLst>
                    <a:lin ang="5400000" scaled="0"/>
                  </a:gradFill>
                </a:rPr>
                <a:t>Scale Horizontally</a:t>
              </a:r>
            </a:p>
            <a:p>
              <a:pPr marL="174862" indent="-174862">
                <a:spcBef>
                  <a:spcPts val="306"/>
                </a:spcBef>
                <a:buFont typeface="Arial" panose="020B0604020202020204" pitchFamily="34" charset="0"/>
                <a:buChar char="•"/>
              </a:pPr>
              <a:r>
                <a:rPr lang="en-US" sz="1428" dirty="0">
                  <a:gradFill>
                    <a:gsLst>
                      <a:gs pos="0">
                        <a:srgbClr val="FFFFFF"/>
                      </a:gs>
                      <a:gs pos="100000">
                        <a:srgbClr val="FFFFFF"/>
                      </a:gs>
                    </a:gsLst>
                    <a:lin ang="5400000" scaled="0"/>
                  </a:gradFill>
                </a:rPr>
                <a:t>Expand capacity with additional clusters</a:t>
              </a:r>
            </a:p>
            <a:p>
              <a:pPr marL="174862" indent="-174862">
                <a:spcBef>
                  <a:spcPts val="306"/>
                </a:spcBef>
                <a:buFont typeface="Arial" panose="020B0604020202020204" pitchFamily="34" charset="0"/>
                <a:buChar char="•"/>
              </a:pPr>
              <a:r>
                <a:rPr lang="en-US" sz="1428" dirty="0">
                  <a:gradFill>
                    <a:gsLst>
                      <a:gs pos="0">
                        <a:srgbClr val="FFFFFF"/>
                      </a:gs>
                      <a:gs pos="100000">
                        <a:srgbClr val="FFFFFF"/>
                      </a:gs>
                    </a:gsLst>
                    <a:lin ang="5400000" scaled="0"/>
                  </a:gradFill>
                </a:rPr>
                <a:t>Scale out with asymmetrical cluster</a:t>
              </a:r>
            </a:p>
            <a:p>
              <a:pPr>
                <a:spcBef>
                  <a:spcPts val="306"/>
                </a:spcBef>
              </a:pPr>
              <a:endParaRPr lang="en-US" sz="1428" dirty="0">
                <a:gradFill>
                  <a:gsLst>
                    <a:gs pos="0">
                      <a:srgbClr val="FFFFFF"/>
                    </a:gs>
                    <a:gs pos="100000">
                      <a:srgbClr val="FFFFFF"/>
                    </a:gs>
                  </a:gsLst>
                  <a:lin ang="5400000" scaled="0"/>
                </a:gradFill>
              </a:endParaRPr>
            </a:p>
          </p:txBody>
        </p:sp>
        <p:sp>
          <p:nvSpPr>
            <p:cNvPr id="93" name="Notched Right Arrow 92"/>
            <p:cNvSpPr/>
            <p:nvPr/>
          </p:nvSpPr>
          <p:spPr>
            <a:xfrm rot="10800000" flipH="1" flipV="1">
              <a:off x="1092114" y="1972483"/>
              <a:ext cx="833219" cy="485707"/>
            </a:xfrm>
            <a:prstGeom prst="notchedRightArrow">
              <a:avLst/>
            </a:prstGeom>
            <a:solidFill>
              <a:schemeClr val="accent1"/>
            </a:solidFill>
            <a:ln>
              <a:noFill/>
            </a:ln>
            <a:extLst/>
          </p:spPr>
          <p:style>
            <a:lnRef idx="1">
              <a:schemeClr val="accent2"/>
            </a:lnRef>
            <a:fillRef idx="2">
              <a:schemeClr val="accent2"/>
            </a:fillRef>
            <a:effectRef idx="1">
              <a:schemeClr val="accent2"/>
            </a:effectRef>
            <a:fontRef idx="minor">
              <a:schemeClr val="dk1"/>
            </a:fontRef>
          </p:style>
          <p:txBody>
            <a:bodyPr vert="horz" wrap="square" lIns="93260" tIns="46630" rIns="93260" bIns="46630" numCol="1" anchor="ctr" anchorCtr="0" compatLnSpc="1">
              <a:prstTxWarp prst="textNoShape">
                <a:avLst/>
              </a:prstTxWarp>
            </a:bodyPr>
            <a:lstStyle/>
            <a:p>
              <a:pPr algn="ctr"/>
              <a:endParaRPr lang="en-US" sz="1428" dirty="0">
                <a:solidFill>
                  <a:srgbClr val="009E49"/>
                </a:solidFill>
              </a:endParaRPr>
            </a:p>
          </p:txBody>
        </p:sp>
      </p:grpSp>
      <p:grpSp>
        <p:nvGrpSpPr>
          <p:cNvPr id="8" name="Group 7"/>
          <p:cNvGrpSpPr/>
          <p:nvPr/>
        </p:nvGrpSpPr>
        <p:grpSpPr>
          <a:xfrm>
            <a:off x="592538" y="5041173"/>
            <a:ext cx="3797694" cy="1492165"/>
            <a:chOff x="830092" y="4840487"/>
            <a:chExt cx="3723567" cy="1140624"/>
          </a:xfrm>
        </p:grpSpPr>
        <p:grpSp>
          <p:nvGrpSpPr>
            <p:cNvPr id="94" name="Group 93"/>
            <p:cNvGrpSpPr/>
            <p:nvPr/>
          </p:nvGrpSpPr>
          <p:grpSpPr>
            <a:xfrm>
              <a:off x="830092" y="4840487"/>
              <a:ext cx="3723567" cy="1140624"/>
              <a:chOff x="830092" y="1645024"/>
              <a:chExt cx="3723567" cy="1140624"/>
            </a:xfrm>
          </p:grpSpPr>
          <p:sp>
            <p:nvSpPr>
              <p:cNvPr id="95" name="Rectangle 94"/>
              <p:cNvSpPr/>
              <p:nvPr/>
            </p:nvSpPr>
            <p:spPr bwMode="auto">
              <a:xfrm>
                <a:off x="830092" y="1645024"/>
                <a:ext cx="3723567" cy="1140624"/>
              </a:xfrm>
              <a:prstGeom prst="rect">
                <a:avLst/>
              </a:prstGeom>
              <a:solidFill>
                <a:schemeClr val="accent6">
                  <a:alpha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6521" tIns="46628" rIns="93256" bIns="46628" numCol="1" rtlCol="0" anchor="ctr" anchorCtr="0" compatLnSpc="1">
                <a:prstTxWarp prst="textNoShape">
                  <a:avLst/>
                </a:prstTxWarp>
              </a:bodyPr>
              <a:lstStyle/>
              <a:p>
                <a:pPr defTabSz="932597">
                  <a:lnSpc>
                    <a:spcPct val="70000"/>
                  </a:lnSpc>
                  <a:spcBef>
                    <a:spcPts val="918"/>
                  </a:spcBef>
                  <a:buSzPct val="90000"/>
                </a:pPr>
                <a:endParaRPr lang="en-US" sz="2040" dirty="0">
                  <a:gradFill>
                    <a:gsLst>
                      <a:gs pos="0">
                        <a:srgbClr val="EFEFEF"/>
                      </a:gs>
                      <a:gs pos="100000">
                        <a:srgbClr val="EFEFEF"/>
                      </a:gs>
                    </a:gsLst>
                    <a:lin ang="5400000" scaled="0"/>
                  </a:gradFill>
                </a:endParaRPr>
              </a:p>
            </p:txBody>
          </p:sp>
          <p:sp>
            <p:nvSpPr>
              <p:cNvPr id="96" name="TextBox 95"/>
              <p:cNvSpPr txBox="1"/>
              <p:nvPr/>
            </p:nvSpPr>
            <p:spPr>
              <a:xfrm>
                <a:off x="2126453" y="1955234"/>
                <a:ext cx="2412251" cy="518044"/>
              </a:xfrm>
              <a:prstGeom prst="rect">
                <a:avLst/>
              </a:prstGeom>
              <a:noFill/>
            </p:spPr>
            <p:txBody>
              <a:bodyPr wrap="square" rtlCol="0">
                <a:spAutoFit/>
              </a:bodyPr>
              <a:lstStyle/>
              <a:p>
                <a:pPr defTabSz="932597"/>
                <a:r>
                  <a:rPr lang="en-US" sz="2040" b="1" dirty="0">
                    <a:gradFill>
                      <a:gsLst>
                        <a:gs pos="0">
                          <a:srgbClr val="FFFFFF"/>
                        </a:gs>
                        <a:gs pos="100000">
                          <a:srgbClr val="FFFFFF"/>
                        </a:gs>
                      </a:gsLst>
                      <a:lin ang="5400000" scaled="0"/>
                    </a:gradFill>
                  </a:rPr>
                  <a:t>Live Migration</a:t>
                </a:r>
              </a:p>
              <a:p>
                <a:pPr marL="174862" indent="-174862">
                  <a:spcBef>
                    <a:spcPts val="306"/>
                  </a:spcBef>
                  <a:buFont typeface="Arial" panose="020B0604020202020204" pitchFamily="34" charset="0"/>
                  <a:buChar char="•"/>
                </a:pPr>
                <a:r>
                  <a:rPr lang="en-US" sz="1428" dirty="0">
                    <a:gradFill>
                      <a:gsLst>
                        <a:gs pos="0">
                          <a:srgbClr val="FFFFFF"/>
                        </a:gs>
                        <a:gs pos="100000">
                          <a:srgbClr val="FFFFFF"/>
                        </a:gs>
                      </a:gsLst>
                      <a:lin ang="5400000" scaled="0"/>
                    </a:gradFill>
                  </a:rPr>
                  <a:t>Hyper-V storage</a:t>
                </a:r>
              </a:p>
            </p:txBody>
          </p:sp>
        </p:grpSp>
        <p:sp>
          <p:nvSpPr>
            <p:cNvPr id="98" name="Left-Right Arrow 97"/>
            <p:cNvSpPr/>
            <p:nvPr/>
          </p:nvSpPr>
          <p:spPr bwMode="auto">
            <a:xfrm>
              <a:off x="1116240" y="5182199"/>
              <a:ext cx="784967" cy="457200"/>
            </a:xfrm>
            <a:prstGeom prst="leftRightArrow">
              <a:avLst/>
            </a:prstGeom>
            <a:solidFill>
              <a:schemeClr val="accent1"/>
            </a:solidFill>
            <a:ln>
              <a:noFill/>
            </a:ln>
          </p:spPr>
          <p:style>
            <a:lnRef idx="1">
              <a:schemeClr val="accent4"/>
            </a:lnRef>
            <a:fillRef idx="2">
              <a:schemeClr val="accent4"/>
            </a:fillRef>
            <a:effectRef idx="1">
              <a:schemeClr val="accent4"/>
            </a:effectRef>
            <a:fontRef idx="minor">
              <a:schemeClr val="dk1"/>
            </a:fontRef>
          </p:style>
          <p:txBody>
            <a:bodyPr vert="horz" wrap="square" lIns="93260" tIns="46630" rIns="93260" bIns="46630" numCol="1" anchor="ctr" anchorCtr="0" compatLnSpc="1">
              <a:prstTxWarp prst="textNoShape">
                <a:avLst/>
              </a:prstTxWarp>
              <a:noAutofit/>
            </a:bodyPr>
            <a:lstStyle/>
            <a:p>
              <a:pPr algn="ctr"/>
              <a:endParaRPr lang="en-US" sz="1224" dirty="0">
                <a:solidFill>
                  <a:srgbClr val="009E49"/>
                </a:solidFill>
              </a:endParaRPr>
            </a:p>
          </p:txBody>
        </p:sp>
      </p:grpSp>
      <p:grpSp>
        <p:nvGrpSpPr>
          <p:cNvPr id="9" name="Group 8"/>
          <p:cNvGrpSpPr/>
          <p:nvPr/>
        </p:nvGrpSpPr>
        <p:grpSpPr>
          <a:xfrm>
            <a:off x="6095743" y="1843302"/>
            <a:ext cx="4192043" cy="1117180"/>
            <a:chOff x="5134948" y="1939079"/>
            <a:chExt cx="4110219" cy="1095374"/>
          </a:xfrm>
        </p:grpSpPr>
        <p:grpSp>
          <p:nvGrpSpPr>
            <p:cNvPr id="3" name="Group 2"/>
            <p:cNvGrpSpPr/>
            <p:nvPr/>
          </p:nvGrpSpPr>
          <p:grpSpPr>
            <a:xfrm>
              <a:off x="5134948" y="1939079"/>
              <a:ext cx="782638" cy="1095374"/>
              <a:chOff x="8714848" y="1403350"/>
              <a:chExt cx="782638" cy="1095374"/>
            </a:xfrm>
            <a:solidFill>
              <a:srgbClr val="FFFFFF"/>
            </a:solidFill>
          </p:grpSpPr>
          <p:sp>
            <p:nvSpPr>
              <p:cNvPr id="102" name="Freeform 5"/>
              <p:cNvSpPr>
                <a:spLocks noEditPoints="1"/>
              </p:cNvSpPr>
              <p:nvPr/>
            </p:nvSpPr>
            <p:spPr bwMode="auto">
              <a:xfrm>
                <a:off x="8714848" y="1814512"/>
                <a:ext cx="782638" cy="428625"/>
              </a:xfrm>
              <a:custGeom>
                <a:avLst/>
                <a:gdLst>
                  <a:gd name="T0" fmla="*/ 67 w 181"/>
                  <a:gd name="T1" fmla="*/ 76 h 99"/>
                  <a:gd name="T2" fmla="*/ 17 w 181"/>
                  <a:gd name="T3" fmla="*/ 54 h 99"/>
                  <a:gd name="T4" fmla="*/ 22 w 181"/>
                  <a:gd name="T5" fmla="*/ 50 h 99"/>
                  <a:gd name="T6" fmla="*/ 100 w 181"/>
                  <a:gd name="T7" fmla="*/ 95 h 99"/>
                  <a:gd name="T8" fmla="*/ 96 w 181"/>
                  <a:gd name="T9" fmla="*/ 99 h 99"/>
                  <a:gd name="T10" fmla="*/ 76 w 181"/>
                  <a:gd name="T11" fmla="*/ 88 h 99"/>
                  <a:gd name="T12" fmla="*/ 82 w 181"/>
                  <a:gd name="T13" fmla="*/ 84 h 99"/>
                  <a:gd name="T14" fmla="*/ 94 w 181"/>
                  <a:gd name="T15" fmla="*/ 69 h 99"/>
                  <a:gd name="T16" fmla="*/ 6 w 181"/>
                  <a:gd name="T17" fmla="*/ 41 h 99"/>
                  <a:gd name="T18" fmla="*/ 7 w 181"/>
                  <a:gd name="T19" fmla="*/ 42 h 99"/>
                  <a:gd name="T20" fmla="*/ 3 w 181"/>
                  <a:gd name="T21" fmla="*/ 46 h 99"/>
                  <a:gd name="T22" fmla="*/ 0 w 181"/>
                  <a:gd name="T23" fmla="*/ 42 h 99"/>
                  <a:gd name="T24" fmla="*/ 2 w 181"/>
                  <a:gd name="T25" fmla="*/ 11 h 99"/>
                  <a:gd name="T26" fmla="*/ 11 w 181"/>
                  <a:gd name="T27" fmla="*/ 14 h 99"/>
                  <a:gd name="T28" fmla="*/ 99 w 181"/>
                  <a:gd name="T29" fmla="*/ 64 h 99"/>
                  <a:gd name="T30" fmla="*/ 181 w 181"/>
                  <a:gd name="T31" fmla="*/ 13 h 99"/>
                  <a:gd name="T32" fmla="*/ 181 w 181"/>
                  <a:gd name="T33" fmla="*/ 40 h 99"/>
                  <a:gd name="T34" fmla="*/ 104 w 181"/>
                  <a:gd name="T35" fmla="*/ 87 h 99"/>
                  <a:gd name="T36" fmla="*/ 101 w 181"/>
                  <a:gd name="T37" fmla="*/ 60 h 99"/>
                  <a:gd name="T38" fmla="*/ 181 w 181"/>
                  <a:gd name="T39" fmla="*/ 13 h 99"/>
                  <a:gd name="T40" fmla="*/ 58 w 181"/>
                  <a:gd name="T41" fmla="*/ 64 h 99"/>
                  <a:gd name="T42" fmla="*/ 34 w 181"/>
                  <a:gd name="T43" fmla="*/ 48 h 99"/>
                  <a:gd name="T44" fmla="*/ 36 w 181"/>
                  <a:gd name="T45" fmla="*/ 44 h 99"/>
                  <a:gd name="T46" fmla="*/ 61 w 181"/>
                  <a:gd name="T47" fmla="*/ 60 h 99"/>
                  <a:gd name="T48" fmla="*/ 59 w 181"/>
                  <a:gd name="T49" fmla="*/ 64 h 99"/>
                  <a:gd name="T50" fmla="*/ 80 w 181"/>
                  <a:gd name="T51" fmla="*/ 83 h 99"/>
                  <a:gd name="T52" fmla="*/ 70 w 181"/>
                  <a:gd name="T53" fmla="*/ 87 h 99"/>
                  <a:gd name="T54" fmla="*/ 70 w 181"/>
                  <a:gd name="T55" fmla="*/ 69 h 99"/>
                  <a:gd name="T56" fmla="*/ 77 w 181"/>
                  <a:gd name="T57" fmla="*/ 63 h 99"/>
                  <a:gd name="T58" fmla="*/ 80 w 181"/>
                  <a:gd name="T59" fmla="*/ 64 h 99"/>
                  <a:gd name="T60" fmla="*/ 74 w 181"/>
                  <a:gd name="T61" fmla="*/ 70 h 99"/>
                  <a:gd name="T62" fmla="*/ 77 w 181"/>
                  <a:gd name="T63" fmla="*/ 80 h 99"/>
                  <a:gd name="T64" fmla="*/ 20 w 181"/>
                  <a:gd name="T65" fmla="*/ 47 h 99"/>
                  <a:gd name="T66" fmla="*/ 13 w 181"/>
                  <a:gd name="T67" fmla="*/ 53 h 99"/>
                  <a:gd name="T68" fmla="*/ 9 w 181"/>
                  <a:gd name="T69" fmla="*/ 51 h 99"/>
                  <a:gd name="T70" fmla="*/ 10 w 181"/>
                  <a:gd name="T71" fmla="*/ 33 h 99"/>
                  <a:gd name="T72" fmla="*/ 20 w 181"/>
                  <a:gd name="T73" fmla="*/ 30 h 99"/>
                  <a:gd name="T74" fmla="*/ 20 w 181"/>
                  <a:gd name="T75" fmla="*/ 33 h 99"/>
                  <a:gd name="T76" fmla="*/ 14 w 181"/>
                  <a:gd name="T77" fmla="*/ 48 h 99"/>
                  <a:gd name="T78" fmla="*/ 20 w 181"/>
                  <a:gd name="T79" fmla="*/ 47 h 99"/>
                  <a:gd name="T80" fmla="*/ 106 w 181"/>
                  <a:gd name="T81" fmla="*/ 31 h 99"/>
                  <a:gd name="T82" fmla="*/ 104 w 181"/>
                  <a:gd name="T83" fmla="*/ 33 h 99"/>
                  <a:gd name="T84" fmla="*/ 104 w 181"/>
                  <a:gd name="T85" fmla="*/ 36 h 99"/>
                  <a:gd name="T86" fmla="*/ 104 w 181"/>
                  <a:gd name="T87" fmla="*/ 37 h 99"/>
                  <a:gd name="T88" fmla="*/ 96 w 181"/>
                  <a:gd name="T89" fmla="*/ 44 h 99"/>
                  <a:gd name="T90" fmla="*/ 74 w 181"/>
                  <a:gd name="T91" fmla="*/ 32 h 99"/>
                  <a:gd name="T92" fmla="*/ 72 w 181"/>
                  <a:gd name="T93" fmla="*/ 33 h 99"/>
                  <a:gd name="T94" fmla="*/ 66 w 181"/>
                  <a:gd name="T95" fmla="*/ 28 h 99"/>
                  <a:gd name="T96" fmla="*/ 26 w 181"/>
                  <a:gd name="T97" fmla="*/ 5 h 99"/>
                  <a:gd name="T98" fmla="*/ 97 w 181"/>
                  <a:gd name="T99" fmla="*/ 58 h 99"/>
                  <a:gd name="T100" fmla="*/ 178 w 181"/>
                  <a:gd name="T101" fmla="*/ 1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1" h="99">
                    <a:moveTo>
                      <a:pt x="22" y="50"/>
                    </a:moveTo>
                    <a:cubicBezTo>
                      <a:pt x="67" y="76"/>
                      <a:pt x="67" y="76"/>
                      <a:pt x="67" y="76"/>
                    </a:cubicBezTo>
                    <a:cubicBezTo>
                      <a:pt x="67" y="83"/>
                      <a:pt x="67" y="83"/>
                      <a:pt x="67" y="83"/>
                    </a:cubicBezTo>
                    <a:cubicBezTo>
                      <a:pt x="17" y="54"/>
                      <a:pt x="17" y="54"/>
                      <a:pt x="17" y="54"/>
                    </a:cubicBezTo>
                    <a:cubicBezTo>
                      <a:pt x="21" y="51"/>
                      <a:pt x="21" y="51"/>
                      <a:pt x="21" y="51"/>
                    </a:cubicBezTo>
                    <a:cubicBezTo>
                      <a:pt x="21" y="51"/>
                      <a:pt x="22" y="51"/>
                      <a:pt x="22" y="50"/>
                    </a:cubicBezTo>
                    <a:close/>
                    <a:moveTo>
                      <a:pt x="100" y="65"/>
                    </a:moveTo>
                    <a:cubicBezTo>
                      <a:pt x="100" y="95"/>
                      <a:pt x="100" y="95"/>
                      <a:pt x="100" y="95"/>
                    </a:cubicBezTo>
                    <a:cubicBezTo>
                      <a:pt x="100" y="97"/>
                      <a:pt x="99" y="98"/>
                      <a:pt x="98" y="98"/>
                    </a:cubicBezTo>
                    <a:cubicBezTo>
                      <a:pt x="98" y="99"/>
                      <a:pt x="97" y="99"/>
                      <a:pt x="96" y="99"/>
                    </a:cubicBezTo>
                    <a:cubicBezTo>
                      <a:pt x="96" y="99"/>
                      <a:pt x="95" y="99"/>
                      <a:pt x="94" y="98"/>
                    </a:cubicBezTo>
                    <a:cubicBezTo>
                      <a:pt x="76" y="88"/>
                      <a:pt x="76" y="88"/>
                      <a:pt x="76" y="88"/>
                    </a:cubicBezTo>
                    <a:cubicBezTo>
                      <a:pt x="81" y="85"/>
                      <a:pt x="81" y="85"/>
                      <a:pt x="81" y="85"/>
                    </a:cubicBezTo>
                    <a:cubicBezTo>
                      <a:pt x="82" y="85"/>
                      <a:pt x="82" y="85"/>
                      <a:pt x="82" y="84"/>
                    </a:cubicBezTo>
                    <a:cubicBezTo>
                      <a:pt x="94" y="91"/>
                      <a:pt x="94" y="91"/>
                      <a:pt x="94" y="91"/>
                    </a:cubicBezTo>
                    <a:cubicBezTo>
                      <a:pt x="94" y="69"/>
                      <a:pt x="94" y="69"/>
                      <a:pt x="94" y="69"/>
                    </a:cubicBezTo>
                    <a:cubicBezTo>
                      <a:pt x="6" y="18"/>
                      <a:pt x="6" y="18"/>
                      <a:pt x="6" y="18"/>
                    </a:cubicBezTo>
                    <a:cubicBezTo>
                      <a:pt x="6" y="41"/>
                      <a:pt x="6" y="41"/>
                      <a:pt x="6" y="41"/>
                    </a:cubicBezTo>
                    <a:cubicBezTo>
                      <a:pt x="6" y="41"/>
                      <a:pt x="6" y="41"/>
                      <a:pt x="6" y="41"/>
                    </a:cubicBezTo>
                    <a:cubicBezTo>
                      <a:pt x="7" y="42"/>
                      <a:pt x="7" y="42"/>
                      <a:pt x="7" y="42"/>
                    </a:cubicBezTo>
                    <a:cubicBezTo>
                      <a:pt x="7" y="49"/>
                      <a:pt x="7" y="49"/>
                      <a:pt x="7" y="49"/>
                    </a:cubicBezTo>
                    <a:cubicBezTo>
                      <a:pt x="3" y="46"/>
                      <a:pt x="3" y="46"/>
                      <a:pt x="3" y="46"/>
                    </a:cubicBezTo>
                    <a:cubicBezTo>
                      <a:pt x="0" y="44"/>
                      <a:pt x="0" y="44"/>
                      <a:pt x="0" y="44"/>
                    </a:cubicBezTo>
                    <a:cubicBezTo>
                      <a:pt x="0" y="42"/>
                      <a:pt x="0" y="42"/>
                      <a:pt x="0" y="42"/>
                    </a:cubicBezTo>
                    <a:cubicBezTo>
                      <a:pt x="0" y="15"/>
                      <a:pt x="0" y="15"/>
                      <a:pt x="0" y="15"/>
                    </a:cubicBezTo>
                    <a:cubicBezTo>
                      <a:pt x="0" y="13"/>
                      <a:pt x="0" y="12"/>
                      <a:pt x="2" y="11"/>
                    </a:cubicBezTo>
                    <a:cubicBezTo>
                      <a:pt x="3" y="10"/>
                      <a:pt x="4" y="10"/>
                      <a:pt x="6" y="11"/>
                    </a:cubicBezTo>
                    <a:cubicBezTo>
                      <a:pt x="11" y="14"/>
                      <a:pt x="11" y="14"/>
                      <a:pt x="11" y="14"/>
                    </a:cubicBezTo>
                    <a:cubicBezTo>
                      <a:pt x="11" y="14"/>
                      <a:pt x="11" y="14"/>
                      <a:pt x="11" y="14"/>
                    </a:cubicBezTo>
                    <a:cubicBezTo>
                      <a:pt x="99" y="64"/>
                      <a:pt x="99" y="64"/>
                      <a:pt x="99" y="64"/>
                    </a:cubicBezTo>
                    <a:cubicBezTo>
                      <a:pt x="100" y="64"/>
                      <a:pt x="100" y="65"/>
                      <a:pt x="100" y="65"/>
                    </a:cubicBezTo>
                    <a:close/>
                    <a:moveTo>
                      <a:pt x="181" y="13"/>
                    </a:moveTo>
                    <a:cubicBezTo>
                      <a:pt x="181" y="14"/>
                      <a:pt x="181" y="14"/>
                      <a:pt x="181" y="15"/>
                    </a:cubicBezTo>
                    <a:cubicBezTo>
                      <a:pt x="181" y="40"/>
                      <a:pt x="181" y="40"/>
                      <a:pt x="181" y="40"/>
                    </a:cubicBezTo>
                    <a:cubicBezTo>
                      <a:pt x="181" y="41"/>
                      <a:pt x="180" y="43"/>
                      <a:pt x="178" y="44"/>
                    </a:cubicBezTo>
                    <a:cubicBezTo>
                      <a:pt x="104" y="87"/>
                      <a:pt x="104" y="87"/>
                      <a:pt x="104" y="87"/>
                    </a:cubicBezTo>
                    <a:cubicBezTo>
                      <a:pt x="104" y="65"/>
                      <a:pt x="104" y="65"/>
                      <a:pt x="104" y="65"/>
                    </a:cubicBezTo>
                    <a:cubicBezTo>
                      <a:pt x="104" y="63"/>
                      <a:pt x="103" y="61"/>
                      <a:pt x="101" y="60"/>
                    </a:cubicBezTo>
                    <a:cubicBezTo>
                      <a:pt x="181" y="13"/>
                      <a:pt x="181" y="13"/>
                      <a:pt x="181" y="13"/>
                    </a:cubicBezTo>
                    <a:cubicBezTo>
                      <a:pt x="181" y="13"/>
                      <a:pt x="181" y="13"/>
                      <a:pt x="181" y="13"/>
                    </a:cubicBezTo>
                    <a:close/>
                    <a:moveTo>
                      <a:pt x="59" y="64"/>
                    </a:moveTo>
                    <a:cubicBezTo>
                      <a:pt x="59" y="64"/>
                      <a:pt x="59" y="64"/>
                      <a:pt x="58" y="64"/>
                    </a:cubicBezTo>
                    <a:cubicBezTo>
                      <a:pt x="36" y="51"/>
                      <a:pt x="36" y="51"/>
                      <a:pt x="36" y="51"/>
                    </a:cubicBezTo>
                    <a:cubicBezTo>
                      <a:pt x="35" y="50"/>
                      <a:pt x="34" y="49"/>
                      <a:pt x="34" y="48"/>
                    </a:cubicBezTo>
                    <a:cubicBezTo>
                      <a:pt x="34" y="45"/>
                      <a:pt x="34" y="45"/>
                      <a:pt x="34" y="45"/>
                    </a:cubicBezTo>
                    <a:cubicBezTo>
                      <a:pt x="34" y="44"/>
                      <a:pt x="35" y="43"/>
                      <a:pt x="36" y="44"/>
                    </a:cubicBezTo>
                    <a:cubicBezTo>
                      <a:pt x="59" y="57"/>
                      <a:pt x="59" y="57"/>
                      <a:pt x="59" y="57"/>
                    </a:cubicBezTo>
                    <a:cubicBezTo>
                      <a:pt x="60" y="57"/>
                      <a:pt x="61" y="59"/>
                      <a:pt x="61" y="60"/>
                    </a:cubicBezTo>
                    <a:cubicBezTo>
                      <a:pt x="61" y="62"/>
                      <a:pt x="61" y="62"/>
                      <a:pt x="61" y="62"/>
                    </a:cubicBezTo>
                    <a:cubicBezTo>
                      <a:pt x="61" y="63"/>
                      <a:pt x="60" y="64"/>
                      <a:pt x="59" y="64"/>
                    </a:cubicBezTo>
                    <a:close/>
                    <a:moveTo>
                      <a:pt x="80" y="81"/>
                    </a:moveTo>
                    <a:cubicBezTo>
                      <a:pt x="81" y="82"/>
                      <a:pt x="81" y="83"/>
                      <a:pt x="80" y="83"/>
                    </a:cubicBezTo>
                    <a:cubicBezTo>
                      <a:pt x="73" y="87"/>
                      <a:pt x="73" y="87"/>
                      <a:pt x="73" y="87"/>
                    </a:cubicBezTo>
                    <a:cubicBezTo>
                      <a:pt x="72" y="88"/>
                      <a:pt x="71" y="87"/>
                      <a:pt x="70" y="87"/>
                    </a:cubicBezTo>
                    <a:cubicBezTo>
                      <a:pt x="70" y="86"/>
                      <a:pt x="70" y="85"/>
                      <a:pt x="70" y="85"/>
                    </a:cubicBezTo>
                    <a:cubicBezTo>
                      <a:pt x="70" y="69"/>
                      <a:pt x="70" y="69"/>
                      <a:pt x="70" y="69"/>
                    </a:cubicBezTo>
                    <a:cubicBezTo>
                      <a:pt x="70" y="69"/>
                      <a:pt x="70" y="68"/>
                      <a:pt x="71" y="67"/>
                    </a:cubicBezTo>
                    <a:cubicBezTo>
                      <a:pt x="77" y="63"/>
                      <a:pt x="77" y="63"/>
                      <a:pt x="77" y="63"/>
                    </a:cubicBezTo>
                    <a:cubicBezTo>
                      <a:pt x="78" y="63"/>
                      <a:pt x="80" y="63"/>
                      <a:pt x="80" y="64"/>
                    </a:cubicBezTo>
                    <a:cubicBezTo>
                      <a:pt x="80" y="64"/>
                      <a:pt x="80" y="64"/>
                      <a:pt x="80" y="64"/>
                    </a:cubicBezTo>
                    <a:cubicBezTo>
                      <a:pt x="81" y="65"/>
                      <a:pt x="81" y="66"/>
                      <a:pt x="80" y="67"/>
                    </a:cubicBezTo>
                    <a:cubicBezTo>
                      <a:pt x="74" y="70"/>
                      <a:pt x="74" y="70"/>
                      <a:pt x="74" y="70"/>
                    </a:cubicBezTo>
                    <a:cubicBezTo>
                      <a:pt x="74" y="82"/>
                      <a:pt x="74" y="82"/>
                      <a:pt x="74" y="82"/>
                    </a:cubicBezTo>
                    <a:cubicBezTo>
                      <a:pt x="77" y="80"/>
                      <a:pt x="77" y="80"/>
                      <a:pt x="77" y="80"/>
                    </a:cubicBezTo>
                    <a:cubicBezTo>
                      <a:pt x="78" y="80"/>
                      <a:pt x="80" y="80"/>
                      <a:pt x="80" y="81"/>
                    </a:cubicBezTo>
                    <a:close/>
                    <a:moveTo>
                      <a:pt x="20" y="47"/>
                    </a:moveTo>
                    <a:cubicBezTo>
                      <a:pt x="21" y="48"/>
                      <a:pt x="21" y="49"/>
                      <a:pt x="20" y="49"/>
                    </a:cubicBezTo>
                    <a:cubicBezTo>
                      <a:pt x="13" y="53"/>
                      <a:pt x="13" y="53"/>
                      <a:pt x="13" y="53"/>
                    </a:cubicBezTo>
                    <a:cubicBezTo>
                      <a:pt x="12" y="54"/>
                      <a:pt x="11" y="53"/>
                      <a:pt x="10" y="53"/>
                    </a:cubicBezTo>
                    <a:cubicBezTo>
                      <a:pt x="10" y="52"/>
                      <a:pt x="9" y="51"/>
                      <a:pt x="9" y="51"/>
                    </a:cubicBezTo>
                    <a:cubicBezTo>
                      <a:pt x="9" y="35"/>
                      <a:pt x="9" y="35"/>
                      <a:pt x="9" y="35"/>
                    </a:cubicBezTo>
                    <a:cubicBezTo>
                      <a:pt x="9" y="35"/>
                      <a:pt x="10" y="34"/>
                      <a:pt x="10" y="33"/>
                    </a:cubicBezTo>
                    <a:cubicBezTo>
                      <a:pt x="17" y="29"/>
                      <a:pt x="17" y="29"/>
                      <a:pt x="17" y="29"/>
                    </a:cubicBezTo>
                    <a:cubicBezTo>
                      <a:pt x="18" y="29"/>
                      <a:pt x="20" y="29"/>
                      <a:pt x="20" y="30"/>
                    </a:cubicBezTo>
                    <a:cubicBezTo>
                      <a:pt x="20" y="30"/>
                      <a:pt x="20" y="30"/>
                      <a:pt x="20" y="30"/>
                    </a:cubicBezTo>
                    <a:cubicBezTo>
                      <a:pt x="21" y="31"/>
                      <a:pt x="21" y="32"/>
                      <a:pt x="20" y="33"/>
                    </a:cubicBezTo>
                    <a:cubicBezTo>
                      <a:pt x="14" y="36"/>
                      <a:pt x="14" y="36"/>
                      <a:pt x="14" y="36"/>
                    </a:cubicBezTo>
                    <a:cubicBezTo>
                      <a:pt x="14" y="48"/>
                      <a:pt x="14" y="48"/>
                      <a:pt x="14" y="48"/>
                    </a:cubicBezTo>
                    <a:cubicBezTo>
                      <a:pt x="17" y="46"/>
                      <a:pt x="17" y="46"/>
                      <a:pt x="17" y="46"/>
                    </a:cubicBezTo>
                    <a:cubicBezTo>
                      <a:pt x="18" y="46"/>
                      <a:pt x="20" y="46"/>
                      <a:pt x="20" y="47"/>
                    </a:cubicBezTo>
                    <a:close/>
                    <a:moveTo>
                      <a:pt x="161" y="0"/>
                    </a:moveTo>
                    <a:cubicBezTo>
                      <a:pt x="106" y="31"/>
                      <a:pt x="106" y="31"/>
                      <a:pt x="106" y="31"/>
                    </a:cubicBezTo>
                    <a:cubicBezTo>
                      <a:pt x="104" y="32"/>
                      <a:pt x="104" y="32"/>
                      <a:pt x="104" y="32"/>
                    </a:cubicBezTo>
                    <a:cubicBezTo>
                      <a:pt x="104" y="33"/>
                      <a:pt x="104" y="33"/>
                      <a:pt x="104" y="33"/>
                    </a:cubicBezTo>
                    <a:cubicBezTo>
                      <a:pt x="104" y="36"/>
                      <a:pt x="104" y="36"/>
                      <a:pt x="104" y="36"/>
                    </a:cubicBezTo>
                    <a:cubicBezTo>
                      <a:pt x="104" y="36"/>
                      <a:pt x="104" y="36"/>
                      <a:pt x="104" y="36"/>
                    </a:cubicBezTo>
                    <a:cubicBezTo>
                      <a:pt x="104" y="37"/>
                      <a:pt x="104" y="37"/>
                      <a:pt x="104" y="37"/>
                    </a:cubicBezTo>
                    <a:cubicBezTo>
                      <a:pt x="104" y="37"/>
                      <a:pt x="104" y="37"/>
                      <a:pt x="104" y="37"/>
                    </a:cubicBezTo>
                    <a:cubicBezTo>
                      <a:pt x="104" y="39"/>
                      <a:pt x="102" y="41"/>
                      <a:pt x="100" y="43"/>
                    </a:cubicBezTo>
                    <a:cubicBezTo>
                      <a:pt x="99" y="43"/>
                      <a:pt x="98" y="44"/>
                      <a:pt x="96" y="44"/>
                    </a:cubicBezTo>
                    <a:cubicBezTo>
                      <a:pt x="95" y="44"/>
                      <a:pt x="93" y="43"/>
                      <a:pt x="92" y="43"/>
                    </a:cubicBezTo>
                    <a:cubicBezTo>
                      <a:pt x="74" y="32"/>
                      <a:pt x="74" y="32"/>
                      <a:pt x="74" y="32"/>
                    </a:cubicBezTo>
                    <a:cubicBezTo>
                      <a:pt x="74" y="32"/>
                      <a:pt x="74" y="32"/>
                      <a:pt x="74" y="32"/>
                    </a:cubicBezTo>
                    <a:cubicBezTo>
                      <a:pt x="74" y="32"/>
                      <a:pt x="73" y="33"/>
                      <a:pt x="72" y="33"/>
                    </a:cubicBezTo>
                    <a:cubicBezTo>
                      <a:pt x="71" y="33"/>
                      <a:pt x="69" y="32"/>
                      <a:pt x="67" y="31"/>
                    </a:cubicBezTo>
                    <a:cubicBezTo>
                      <a:pt x="67" y="30"/>
                      <a:pt x="66" y="29"/>
                      <a:pt x="66" y="28"/>
                    </a:cubicBezTo>
                    <a:cubicBezTo>
                      <a:pt x="65" y="27"/>
                      <a:pt x="65" y="27"/>
                      <a:pt x="65" y="27"/>
                    </a:cubicBezTo>
                    <a:cubicBezTo>
                      <a:pt x="26" y="5"/>
                      <a:pt x="26" y="5"/>
                      <a:pt x="26" y="5"/>
                    </a:cubicBezTo>
                    <a:cubicBezTo>
                      <a:pt x="14" y="12"/>
                      <a:pt x="14" y="12"/>
                      <a:pt x="14" y="12"/>
                    </a:cubicBezTo>
                    <a:cubicBezTo>
                      <a:pt x="97" y="58"/>
                      <a:pt x="97" y="58"/>
                      <a:pt x="97" y="58"/>
                    </a:cubicBezTo>
                    <a:cubicBezTo>
                      <a:pt x="179" y="10"/>
                      <a:pt x="179" y="10"/>
                      <a:pt x="179" y="10"/>
                    </a:cubicBezTo>
                    <a:cubicBezTo>
                      <a:pt x="179" y="10"/>
                      <a:pt x="179" y="10"/>
                      <a:pt x="178" y="10"/>
                    </a:cubicBezTo>
                    <a:cubicBezTo>
                      <a:pt x="172" y="6"/>
                      <a:pt x="167" y="3"/>
                      <a:pt x="16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dirty="0">
                  <a:solidFill>
                    <a:srgbClr val="FFFFFF"/>
                  </a:solidFill>
                </a:endParaRPr>
              </a:p>
            </p:txBody>
          </p:sp>
          <p:sp>
            <p:nvSpPr>
              <p:cNvPr id="103" name="Freeform 6"/>
              <p:cNvSpPr>
                <a:spLocks noEditPoints="1"/>
              </p:cNvSpPr>
              <p:nvPr/>
            </p:nvSpPr>
            <p:spPr bwMode="auto">
              <a:xfrm>
                <a:off x="8714848" y="2070099"/>
                <a:ext cx="782638" cy="428625"/>
              </a:xfrm>
              <a:custGeom>
                <a:avLst/>
                <a:gdLst>
                  <a:gd name="T0" fmla="*/ 67 w 181"/>
                  <a:gd name="T1" fmla="*/ 76 h 99"/>
                  <a:gd name="T2" fmla="*/ 17 w 181"/>
                  <a:gd name="T3" fmla="*/ 54 h 99"/>
                  <a:gd name="T4" fmla="*/ 22 w 181"/>
                  <a:gd name="T5" fmla="*/ 50 h 99"/>
                  <a:gd name="T6" fmla="*/ 100 w 181"/>
                  <a:gd name="T7" fmla="*/ 96 h 99"/>
                  <a:gd name="T8" fmla="*/ 96 w 181"/>
                  <a:gd name="T9" fmla="*/ 99 h 99"/>
                  <a:gd name="T10" fmla="*/ 76 w 181"/>
                  <a:gd name="T11" fmla="*/ 88 h 99"/>
                  <a:gd name="T12" fmla="*/ 82 w 181"/>
                  <a:gd name="T13" fmla="*/ 84 h 99"/>
                  <a:gd name="T14" fmla="*/ 94 w 181"/>
                  <a:gd name="T15" fmla="*/ 69 h 99"/>
                  <a:gd name="T16" fmla="*/ 6 w 181"/>
                  <a:gd name="T17" fmla="*/ 41 h 99"/>
                  <a:gd name="T18" fmla="*/ 7 w 181"/>
                  <a:gd name="T19" fmla="*/ 42 h 99"/>
                  <a:gd name="T20" fmla="*/ 3 w 181"/>
                  <a:gd name="T21" fmla="*/ 46 h 99"/>
                  <a:gd name="T22" fmla="*/ 0 w 181"/>
                  <a:gd name="T23" fmla="*/ 42 h 99"/>
                  <a:gd name="T24" fmla="*/ 2 w 181"/>
                  <a:gd name="T25" fmla="*/ 11 h 99"/>
                  <a:gd name="T26" fmla="*/ 11 w 181"/>
                  <a:gd name="T27" fmla="*/ 14 h 99"/>
                  <a:gd name="T28" fmla="*/ 99 w 181"/>
                  <a:gd name="T29" fmla="*/ 64 h 99"/>
                  <a:gd name="T30" fmla="*/ 181 w 181"/>
                  <a:gd name="T31" fmla="*/ 14 h 99"/>
                  <a:gd name="T32" fmla="*/ 181 w 181"/>
                  <a:gd name="T33" fmla="*/ 40 h 99"/>
                  <a:gd name="T34" fmla="*/ 104 w 181"/>
                  <a:gd name="T35" fmla="*/ 87 h 99"/>
                  <a:gd name="T36" fmla="*/ 101 w 181"/>
                  <a:gd name="T37" fmla="*/ 61 h 99"/>
                  <a:gd name="T38" fmla="*/ 181 w 181"/>
                  <a:gd name="T39" fmla="*/ 14 h 99"/>
                  <a:gd name="T40" fmla="*/ 58 w 181"/>
                  <a:gd name="T41" fmla="*/ 64 h 99"/>
                  <a:gd name="T42" fmla="*/ 34 w 181"/>
                  <a:gd name="T43" fmla="*/ 48 h 99"/>
                  <a:gd name="T44" fmla="*/ 36 w 181"/>
                  <a:gd name="T45" fmla="*/ 44 h 99"/>
                  <a:gd name="T46" fmla="*/ 61 w 181"/>
                  <a:gd name="T47" fmla="*/ 60 h 99"/>
                  <a:gd name="T48" fmla="*/ 59 w 181"/>
                  <a:gd name="T49" fmla="*/ 64 h 99"/>
                  <a:gd name="T50" fmla="*/ 80 w 181"/>
                  <a:gd name="T51" fmla="*/ 84 h 99"/>
                  <a:gd name="T52" fmla="*/ 70 w 181"/>
                  <a:gd name="T53" fmla="*/ 87 h 99"/>
                  <a:gd name="T54" fmla="*/ 70 w 181"/>
                  <a:gd name="T55" fmla="*/ 70 h 99"/>
                  <a:gd name="T56" fmla="*/ 77 w 181"/>
                  <a:gd name="T57" fmla="*/ 64 h 99"/>
                  <a:gd name="T58" fmla="*/ 80 w 181"/>
                  <a:gd name="T59" fmla="*/ 64 h 99"/>
                  <a:gd name="T60" fmla="*/ 74 w 181"/>
                  <a:gd name="T61" fmla="*/ 70 h 99"/>
                  <a:gd name="T62" fmla="*/ 77 w 181"/>
                  <a:gd name="T63" fmla="*/ 81 h 99"/>
                  <a:gd name="T64" fmla="*/ 20 w 181"/>
                  <a:gd name="T65" fmla="*/ 47 h 99"/>
                  <a:gd name="T66" fmla="*/ 13 w 181"/>
                  <a:gd name="T67" fmla="*/ 54 h 99"/>
                  <a:gd name="T68" fmla="*/ 9 w 181"/>
                  <a:gd name="T69" fmla="*/ 51 h 99"/>
                  <a:gd name="T70" fmla="*/ 10 w 181"/>
                  <a:gd name="T71" fmla="*/ 34 h 99"/>
                  <a:gd name="T72" fmla="*/ 20 w 181"/>
                  <a:gd name="T73" fmla="*/ 30 h 99"/>
                  <a:gd name="T74" fmla="*/ 20 w 181"/>
                  <a:gd name="T75" fmla="*/ 33 h 99"/>
                  <a:gd name="T76" fmla="*/ 14 w 181"/>
                  <a:gd name="T77" fmla="*/ 48 h 99"/>
                  <a:gd name="T78" fmla="*/ 20 w 181"/>
                  <a:gd name="T79" fmla="*/ 47 h 99"/>
                  <a:gd name="T80" fmla="*/ 106 w 181"/>
                  <a:gd name="T81" fmla="*/ 32 h 99"/>
                  <a:gd name="T82" fmla="*/ 104 w 181"/>
                  <a:gd name="T83" fmla="*/ 33 h 99"/>
                  <a:gd name="T84" fmla="*/ 104 w 181"/>
                  <a:gd name="T85" fmla="*/ 37 h 99"/>
                  <a:gd name="T86" fmla="*/ 104 w 181"/>
                  <a:gd name="T87" fmla="*/ 38 h 99"/>
                  <a:gd name="T88" fmla="*/ 96 w 181"/>
                  <a:gd name="T89" fmla="*/ 44 h 99"/>
                  <a:gd name="T90" fmla="*/ 74 w 181"/>
                  <a:gd name="T91" fmla="*/ 33 h 99"/>
                  <a:gd name="T92" fmla="*/ 72 w 181"/>
                  <a:gd name="T93" fmla="*/ 33 h 99"/>
                  <a:gd name="T94" fmla="*/ 66 w 181"/>
                  <a:gd name="T95" fmla="*/ 28 h 99"/>
                  <a:gd name="T96" fmla="*/ 26 w 181"/>
                  <a:gd name="T97" fmla="*/ 5 h 99"/>
                  <a:gd name="T98" fmla="*/ 97 w 181"/>
                  <a:gd name="T99" fmla="*/ 58 h 99"/>
                  <a:gd name="T100" fmla="*/ 178 w 181"/>
                  <a:gd name="T101" fmla="*/ 1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1" h="99">
                    <a:moveTo>
                      <a:pt x="22" y="50"/>
                    </a:moveTo>
                    <a:cubicBezTo>
                      <a:pt x="67" y="76"/>
                      <a:pt x="67" y="76"/>
                      <a:pt x="67" y="76"/>
                    </a:cubicBezTo>
                    <a:cubicBezTo>
                      <a:pt x="67" y="83"/>
                      <a:pt x="67" y="83"/>
                      <a:pt x="67" y="83"/>
                    </a:cubicBezTo>
                    <a:cubicBezTo>
                      <a:pt x="17" y="54"/>
                      <a:pt x="17" y="54"/>
                      <a:pt x="17" y="54"/>
                    </a:cubicBezTo>
                    <a:cubicBezTo>
                      <a:pt x="21" y="52"/>
                      <a:pt x="21" y="52"/>
                      <a:pt x="21" y="52"/>
                    </a:cubicBezTo>
                    <a:cubicBezTo>
                      <a:pt x="21" y="51"/>
                      <a:pt x="22" y="51"/>
                      <a:pt x="22" y="50"/>
                    </a:cubicBezTo>
                    <a:close/>
                    <a:moveTo>
                      <a:pt x="100" y="66"/>
                    </a:moveTo>
                    <a:cubicBezTo>
                      <a:pt x="100" y="96"/>
                      <a:pt x="100" y="96"/>
                      <a:pt x="100" y="96"/>
                    </a:cubicBezTo>
                    <a:cubicBezTo>
                      <a:pt x="100" y="97"/>
                      <a:pt x="99" y="98"/>
                      <a:pt x="98" y="98"/>
                    </a:cubicBezTo>
                    <a:cubicBezTo>
                      <a:pt x="98" y="99"/>
                      <a:pt x="97" y="99"/>
                      <a:pt x="96" y="99"/>
                    </a:cubicBezTo>
                    <a:cubicBezTo>
                      <a:pt x="96" y="99"/>
                      <a:pt x="95" y="99"/>
                      <a:pt x="94" y="98"/>
                    </a:cubicBezTo>
                    <a:cubicBezTo>
                      <a:pt x="76" y="88"/>
                      <a:pt x="76" y="88"/>
                      <a:pt x="76" y="88"/>
                    </a:cubicBezTo>
                    <a:cubicBezTo>
                      <a:pt x="81" y="86"/>
                      <a:pt x="81" y="86"/>
                      <a:pt x="81" y="86"/>
                    </a:cubicBezTo>
                    <a:cubicBezTo>
                      <a:pt x="82" y="85"/>
                      <a:pt x="82" y="85"/>
                      <a:pt x="82" y="84"/>
                    </a:cubicBezTo>
                    <a:cubicBezTo>
                      <a:pt x="94" y="91"/>
                      <a:pt x="94" y="91"/>
                      <a:pt x="94" y="91"/>
                    </a:cubicBezTo>
                    <a:cubicBezTo>
                      <a:pt x="94" y="69"/>
                      <a:pt x="94" y="69"/>
                      <a:pt x="94" y="69"/>
                    </a:cubicBezTo>
                    <a:cubicBezTo>
                      <a:pt x="6" y="19"/>
                      <a:pt x="6" y="19"/>
                      <a:pt x="6" y="19"/>
                    </a:cubicBezTo>
                    <a:cubicBezTo>
                      <a:pt x="6" y="41"/>
                      <a:pt x="6" y="41"/>
                      <a:pt x="6" y="41"/>
                    </a:cubicBezTo>
                    <a:cubicBezTo>
                      <a:pt x="6" y="41"/>
                      <a:pt x="6" y="41"/>
                      <a:pt x="6" y="41"/>
                    </a:cubicBezTo>
                    <a:cubicBezTo>
                      <a:pt x="7" y="42"/>
                      <a:pt x="7" y="42"/>
                      <a:pt x="7" y="42"/>
                    </a:cubicBezTo>
                    <a:cubicBezTo>
                      <a:pt x="7" y="49"/>
                      <a:pt x="7" y="49"/>
                      <a:pt x="7" y="49"/>
                    </a:cubicBezTo>
                    <a:cubicBezTo>
                      <a:pt x="3" y="46"/>
                      <a:pt x="3" y="46"/>
                      <a:pt x="3" y="46"/>
                    </a:cubicBezTo>
                    <a:cubicBezTo>
                      <a:pt x="0" y="44"/>
                      <a:pt x="0" y="44"/>
                      <a:pt x="0" y="44"/>
                    </a:cubicBezTo>
                    <a:cubicBezTo>
                      <a:pt x="0" y="42"/>
                      <a:pt x="0" y="42"/>
                      <a:pt x="0" y="42"/>
                    </a:cubicBezTo>
                    <a:cubicBezTo>
                      <a:pt x="0" y="15"/>
                      <a:pt x="0" y="15"/>
                      <a:pt x="0" y="15"/>
                    </a:cubicBezTo>
                    <a:cubicBezTo>
                      <a:pt x="0" y="13"/>
                      <a:pt x="0" y="12"/>
                      <a:pt x="2" y="11"/>
                    </a:cubicBezTo>
                    <a:cubicBezTo>
                      <a:pt x="3" y="10"/>
                      <a:pt x="4" y="10"/>
                      <a:pt x="6" y="11"/>
                    </a:cubicBezTo>
                    <a:cubicBezTo>
                      <a:pt x="11" y="14"/>
                      <a:pt x="11" y="14"/>
                      <a:pt x="11" y="14"/>
                    </a:cubicBezTo>
                    <a:cubicBezTo>
                      <a:pt x="11" y="14"/>
                      <a:pt x="11" y="14"/>
                      <a:pt x="11" y="14"/>
                    </a:cubicBezTo>
                    <a:cubicBezTo>
                      <a:pt x="99" y="64"/>
                      <a:pt x="99" y="64"/>
                      <a:pt x="99" y="64"/>
                    </a:cubicBezTo>
                    <a:cubicBezTo>
                      <a:pt x="100" y="64"/>
                      <a:pt x="100" y="65"/>
                      <a:pt x="100" y="66"/>
                    </a:cubicBezTo>
                    <a:close/>
                    <a:moveTo>
                      <a:pt x="181" y="14"/>
                    </a:moveTo>
                    <a:cubicBezTo>
                      <a:pt x="181" y="14"/>
                      <a:pt x="181" y="14"/>
                      <a:pt x="181" y="15"/>
                    </a:cubicBezTo>
                    <a:cubicBezTo>
                      <a:pt x="181" y="40"/>
                      <a:pt x="181" y="40"/>
                      <a:pt x="181" y="40"/>
                    </a:cubicBezTo>
                    <a:cubicBezTo>
                      <a:pt x="181" y="42"/>
                      <a:pt x="180" y="44"/>
                      <a:pt x="178" y="45"/>
                    </a:cubicBezTo>
                    <a:cubicBezTo>
                      <a:pt x="104" y="87"/>
                      <a:pt x="104" y="87"/>
                      <a:pt x="104" y="87"/>
                    </a:cubicBezTo>
                    <a:cubicBezTo>
                      <a:pt x="104" y="66"/>
                      <a:pt x="104" y="66"/>
                      <a:pt x="104" y="66"/>
                    </a:cubicBezTo>
                    <a:cubicBezTo>
                      <a:pt x="104" y="64"/>
                      <a:pt x="103" y="62"/>
                      <a:pt x="101" y="61"/>
                    </a:cubicBezTo>
                    <a:cubicBezTo>
                      <a:pt x="181" y="14"/>
                      <a:pt x="181" y="14"/>
                      <a:pt x="181" y="14"/>
                    </a:cubicBezTo>
                    <a:cubicBezTo>
                      <a:pt x="181" y="14"/>
                      <a:pt x="181" y="14"/>
                      <a:pt x="181" y="14"/>
                    </a:cubicBezTo>
                    <a:close/>
                    <a:moveTo>
                      <a:pt x="59" y="64"/>
                    </a:moveTo>
                    <a:cubicBezTo>
                      <a:pt x="59" y="64"/>
                      <a:pt x="59" y="64"/>
                      <a:pt x="58" y="64"/>
                    </a:cubicBezTo>
                    <a:cubicBezTo>
                      <a:pt x="36" y="51"/>
                      <a:pt x="36" y="51"/>
                      <a:pt x="36" y="51"/>
                    </a:cubicBezTo>
                    <a:cubicBezTo>
                      <a:pt x="35" y="51"/>
                      <a:pt x="34" y="49"/>
                      <a:pt x="34" y="48"/>
                    </a:cubicBezTo>
                    <a:cubicBezTo>
                      <a:pt x="34" y="46"/>
                      <a:pt x="34" y="46"/>
                      <a:pt x="34" y="46"/>
                    </a:cubicBezTo>
                    <a:cubicBezTo>
                      <a:pt x="34" y="44"/>
                      <a:pt x="35" y="43"/>
                      <a:pt x="36" y="44"/>
                    </a:cubicBezTo>
                    <a:cubicBezTo>
                      <a:pt x="59" y="57"/>
                      <a:pt x="59" y="57"/>
                      <a:pt x="59" y="57"/>
                    </a:cubicBezTo>
                    <a:cubicBezTo>
                      <a:pt x="60" y="58"/>
                      <a:pt x="61" y="59"/>
                      <a:pt x="61" y="60"/>
                    </a:cubicBezTo>
                    <a:cubicBezTo>
                      <a:pt x="61" y="63"/>
                      <a:pt x="61" y="63"/>
                      <a:pt x="61" y="63"/>
                    </a:cubicBezTo>
                    <a:cubicBezTo>
                      <a:pt x="61" y="64"/>
                      <a:pt x="60" y="64"/>
                      <a:pt x="59" y="64"/>
                    </a:cubicBezTo>
                    <a:close/>
                    <a:moveTo>
                      <a:pt x="80" y="81"/>
                    </a:moveTo>
                    <a:cubicBezTo>
                      <a:pt x="81" y="82"/>
                      <a:pt x="81" y="83"/>
                      <a:pt x="80" y="84"/>
                    </a:cubicBezTo>
                    <a:cubicBezTo>
                      <a:pt x="73" y="88"/>
                      <a:pt x="73" y="88"/>
                      <a:pt x="73" y="88"/>
                    </a:cubicBezTo>
                    <a:cubicBezTo>
                      <a:pt x="72" y="88"/>
                      <a:pt x="71" y="87"/>
                      <a:pt x="70" y="87"/>
                    </a:cubicBezTo>
                    <a:cubicBezTo>
                      <a:pt x="70" y="87"/>
                      <a:pt x="70" y="85"/>
                      <a:pt x="70" y="85"/>
                    </a:cubicBezTo>
                    <a:cubicBezTo>
                      <a:pt x="70" y="70"/>
                      <a:pt x="70" y="70"/>
                      <a:pt x="70" y="70"/>
                    </a:cubicBezTo>
                    <a:cubicBezTo>
                      <a:pt x="70" y="70"/>
                      <a:pt x="70" y="68"/>
                      <a:pt x="71" y="68"/>
                    </a:cubicBezTo>
                    <a:cubicBezTo>
                      <a:pt x="77" y="64"/>
                      <a:pt x="77" y="64"/>
                      <a:pt x="77" y="64"/>
                    </a:cubicBezTo>
                    <a:cubicBezTo>
                      <a:pt x="78" y="63"/>
                      <a:pt x="80" y="63"/>
                      <a:pt x="80" y="64"/>
                    </a:cubicBezTo>
                    <a:cubicBezTo>
                      <a:pt x="80" y="64"/>
                      <a:pt x="80" y="64"/>
                      <a:pt x="80" y="64"/>
                    </a:cubicBezTo>
                    <a:cubicBezTo>
                      <a:pt x="81" y="65"/>
                      <a:pt x="81" y="66"/>
                      <a:pt x="80" y="67"/>
                    </a:cubicBezTo>
                    <a:cubicBezTo>
                      <a:pt x="74" y="70"/>
                      <a:pt x="74" y="70"/>
                      <a:pt x="74" y="70"/>
                    </a:cubicBezTo>
                    <a:cubicBezTo>
                      <a:pt x="74" y="82"/>
                      <a:pt x="74" y="82"/>
                      <a:pt x="74" y="82"/>
                    </a:cubicBezTo>
                    <a:cubicBezTo>
                      <a:pt x="77" y="81"/>
                      <a:pt x="77" y="81"/>
                      <a:pt x="77" y="81"/>
                    </a:cubicBezTo>
                    <a:cubicBezTo>
                      <a:pt x="78" y="80"/>
                      <a:pt x="80" y="80"/>
                      <a:pt x="80" y="81"/>
                    </a:cubicBezTo>
                    <a:close/>
                    <a:moveTo>
                      <a:pt x="20" y="47"/>
                    </a:moveTo>
                    <a:cubicBezTo>
                      <a:pt x="21" y="48"/>
                      <a:pt x="21" y="49"/>
                      <a:pt x="20" y="50"/>
                    </a:cubicBezTo>
                    <a:cubicBezTo>
                      <a:pt x="13" y="54"/>
                      <a:pt x="13" y="54"/>
                      <a:pt x="13" y="54"/>
                    </a:cubicBezTo>
                    <a:cubicBezTo>
                      <a:pt x="12" y="54"/>
                      <a:pt x="11" y="54"/>
                      <a:pt x="10" y="53"/>
                    </a:cubicBezTo>
                    <a:cubicBezTo>
                      <a:pt x="10" y="53"/>
                      <a:pt x="9" y="51"/>
                      <a:pt x="9" y="51"/>
                    </a:cubicBezTo>
                    <a:cubicBezTo>
                      <a:pt x="9" y="36"/>
                      <a:pt x="9" y="36"/>
                      <a:pt x="9" y="36"/>
                    </a:cubicBezTo>
                    <a:cubicBezTo>
                      <a:pt x="9" y="36"/>
                      <a:pt x="10" y="34"/>
                      <a:pt x="10" y="34"/>
                    </a:cubicBezTo>
                    <a:cubicBezTo>
                      <a:pt x="17" y="30"/>
                      <a:pt x="17" y="30"/>
                      <a:pt x="17" y="30"/>
                    </a:cubicBezTo>
                    <a:cubicBezTo>
                      <a:pt x="18" y="29"/>
                      <a:pt x="20" y="29"/>
                      <a:pt x="20" y="30"/>
                    </a:cubicBezTo>
                    <a:cubicBezTo>
                      <a:pt x="20" y="30"/>
                      <a:pt x="20" y="30"/>
                      <a:pt x="20" y="30"/>
                    </a:cubicBezTo>
                    <a:cubicBezTo>
                      <a:pt x="21" y="31"/>
                      <a:pt x="21" y="32"/>
                      <a:pt x="20" y="33"/>
                    </a:cubicBezTo>
                    <a:cubicBezTo>
                      <a:pt x="14" y="36"/>
                      <a:pt x="14" y="36"/>
                      <a:pt x="14" y="36"/>
                    </a:cubicBezTo>
                    <a:cubicBezTo>
                      <a:pt x="14" y="48"/>
                      <a:pt x="14" y="48"/>
                      <a:pt x="14" y="48"/>
                    </a:cubicBezTo>
                    <a:cubicBezTo>
                      <a:pt x="17" y="47"/>
                      <a:pt x="17" y="47"/>
                      <a:pt x="17" y="47"/>
                    </a:cubicBezTo>
                    <a:cubicBezTo>
                      <a:pt x="18" y="46"/>
                      <a:pt x="20" y="46"/>
                      <a:pt x="20" y="47"/>
                    </a:cubicBezTo>
                    <a:close/>
                    <a:moveTo>
                      <a:pt x="161" y="0"/>
                    </a:moveTo>
                    <a:cubicBezTo>
                      <a:pt x="106" y="32"/>
                      <a:pt x="106" y="32"/>
                      <a:pt x="106" y="32"/>
                    </a:cubicBezTo>
                    <a:cubicBezTo>
                      <a:pt x="104" y="33"/>
                      <a:pt x="104" y="33"/>
                      <a:pt x="104" y="33"/>
                    </a:cubicBezTo>
                    <a:cubicBezTo>
                      <a:pt x="104" y="33"/>
                      <a:pt x="104" y="33"/>
                      <a:pt x="104" y="33"/>
                    </a:cubicBezTo>
                    <a:cubicBezTo>
                      <a:pt x="104" y="36"/>
                      <a:pt x="104" y="36"/>
                      <a:pt x="104" y="36"/>
                    </a:cubicBezTo>
                    <a:cubicBezTo>
                      <a:pt x="104" y="37"/>
                      <a:pt x="104" y="37"/>
                      <a:pt x="104" y="37"/>
                    </a:cubicBezTo>
                    <a:cubicBezTo>
                      <a:pt x="104" y="37"/>
                      <a:pt x="104" y="37"/>
                      <a:pt x="104" y="37"/>
                    </a:cubicBezTo>
                    <a:cubicBezTo>
                      <a:pt x="104" y="38"/>
                      <a:pt x="104" y="38"/>
                      <a:pt x="104" y="38"/>
                    </a:cubicBezTo>
                    <a:cubicBezTo>
                      <a:pt x="104" y="40"/>
                      <a:pt x="102" y="42"/>
                      <a:pt x="100" y="43"/>
                    </a:cubicBezTo>
                    <a:cubicBezTo>
                      <a:pt x="99" y="44"/>
                      <a:pt x="98" y="44"/>
                      <a:pt x="96" y="44"/>
                    </a:cubicBezTo>
                    <a:cubicBezTo>
                      <a:pt x="95" y="44"/>
                      <a:pt x="93" y="44"/>
                      <a:pt x="92" y="43"/>
                    </a:cubicBezTo>
                    <a:cubicBezTo>
                      <a:pt x="74" y="33"/>
                      <a:pt x="74" y="33"/>
                      <a:pt x="74" y="33"/>
                    </a:cubicBezTo>
                    <a:cubicBezTo>
                      <a:pt x="74" y="33"/>
                      <a:pt x="74" y="33"/>
                      <a:pt x="74" y="33"/>
                    </a:cubicBezTo>
                    <a:cubicBezTo>
                      <a:pt x="74" y="33"/>
                      <a:pt x="73" y="33"/>
                      <a:pt x="72" y="33"/>
                    </a:cubicBezTo>
                    <a:cubicBezTo>
                      <a:pt x="71" y="33"/>
                      <a:pt x="69" y="32"/>
                      <a:pt x="67" y="31"/>
                    </a:cubicBezTo>
                    <a:cubicBezTo>
                      <a:pt x="67" y="30"/>
                      <a:pt x="66" y="29"/>
                      <a:pt x="66" y="28"/>
                    </a:cubicBezTo>
                    <a:cubicBezTo>
                      <a:pt x="65" y="28"/>
                      <a:pt x="65" y="28"/>
                      <a:pt x="65" y="28"/>
                    </a:cubicBezTo>
                    <a:cubicBezTo>
                      <a:pt x="26" y="5"/>
                      <a:pt x="26" y="5"/>
                      <a:pt x="26" y="5"/>
                    </a:cubicBezTo>
                    <a:cubicBezTo>
                      <a:pt x="14" y="12"/>
                      <a:pt x="14" y="12"/>
                      <a:pt x="14" y="12"/>
                    </a:cubicBezTo>
                    <a:cubicBezTo>
                      <a:pt x="97" y="58"/>
                      <a:pt x="97" y="58"/>
                      <a:pt x="97" y="58"/>
                    </a:cubicBezTo>
                    <a:cubicBezTo>
                      <a:pt x="179" y="10"/>
                      <a:pt x="179" y="10"/>
                      <a:pt x="179" y="10"/>
                    </a:cubicBezTo>
                    <a:cubicBezTo>
                      <a:pt x="179" y="10"/>
                      <a:pt x="179" y="10"/>
                      <a:pt x="178" y="10"/>
                    </a:cubicBezTo>
                    <a:cubicBezTo>
                      <a:pt x="172" y="6"/>
                      <a:pt x="167" y="3"/>
                      <a:pt x="16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dirty="0">
                  <a:solidFill>
                    <a:srgbClr val="FFFFFF"/>
                  </a:solidFill>
                </a:endParaRPr>
              </a:p>
            </p:txBody>
          </p:sp>
          <p:sp>
            <p:nvSpPr>
              <p:cNvPr id="104" name="Freeform 7"/>
              <p:cNvSpPr>
                <a:spLocks noEditPoints="1"/>
              </p:cNvSpPr>
              <p:nvPr/>
            </p:nvSpPr>
            <p:spPr bwMode="auto">
              <a:xfrm>
                <a:off x="8714848" y="1403350"/>
                <a:ext cx="782638" cy="584199"/>
              </a:xfrm>
              <a:custGeom>
                <a:avLst/>
                <a:gdLst>
                  <a:gd name="T0" fmla="*/ 179 w 181"/>
                  <a:gd name="T1" fmla="*/ 46 h 135"/>
                  <a:gd name="T2" fmla="*/ 101 w 181"/>
                  <a:gd name="T3" fmla="*/ 0 h 135"/>
                  <a:gd name="T4" fmla="*/ 95 w 181"/>
                  <a:gd name="T5" fmla="*/ 0 h 135"/>
                  <a:gd name="T6" fmla="*/ 97 w 181"/>
                  <a:gd name="T7" fmla="*/ 94 h 135"/>
                  <a:gd name="T8" fmla="*/ 22 w 181"/>
                  <a:gd name="T9" fmla="*/ 86 h 135"/>
                  <a:gd name="T10" fmla="*/ 67 w 181"/>
                  <a:gd name="T11" fmla="*/ 119 h 135"/>
                  <a:gd name="T12" fmla="*/ 21 w 181"/>
                  <a:gd name="T13" fmla="*/ 87 h 135"/>
                  <a:gd name="T14" fmla="*/ 100 w 181"/>
                  <a:gd name="T15" fmla="*/ 101 h 135"/>
                  <a:gd name="T16" fmla="*/ 98 w 181"/>
                  <a:gd name="T17" fmla="*/ 134 h 135"/>
                  <a:gd name="T18" fmla="*/ 94 w 181"/>
                  <a:gd name="T19" fmla="*/ 134 h 135"/>
                  <a:gd name="T20" fmla="*/ 81 w 181"/>
                  <a:gd name="T21" fmla="*/ 121 h 135"/>
                  <a:gd name="T22" fmla="*/ 94 w 181"/>
                  <a:gd name="T23" fmla="*/ 127 h 135"/>
                  <a:gd name="T24" fmla="*/ 6 w 181"/>
                  <a:gd name="T25" fmla="*/ 54 h 135"/>
                  <a:gd name="T26" fmla="*/ 6 w 181"/>
                  <a:gd name="T27" fmla="*/ 77 h 135"/>
                  <a:gd name="T28" fmla="*/ 7 w 181"/>
                  <a:gd name="T29" fmla="*/ 85 h 135"/>
                  <a:gd name="T30" fmla="*/ 0 w 181"/>
                  <a:gd name="T31" fmla="*/ 80 h 135"/>
                  <a:gd name="T32" fmla="*/ 0 w 181"/>
                  <a:gd name="T33" fmla="*/ 51 h 135"/>
                  <a:gd name="T34" fmla="*/ 6 w 181"/>
                  <a:gd name="T35" fmla="*/ 47 h 135"/>
                  <a:gd name="T36" fmla="*/ 11 w 181"/>
                  <a:gd name="T37" fmla="*/ 50 h 135"/>
                  <a:gd name="T38" fmla="*/ 100 w 181"/>
                  <a:gd name="T39" fmla="*/ 101 h 135"/>
                  <a:gd name="T40" fmla="*/ 181 w 181"/>
                  <a:gd name="T41" fmla="*/ 51 h 135"/>
                  <a:gd name="T42" fmla="*/ 178 w 181"/>
                  <a:gd name="T43" fmla="*/ 80 h 135"/>
                  <a:gd name="T44" fmla="*/ 104 w 181"/>
                  <a:gd name="T45" fmla="*/ 101 h 135"/>
                  <a:gd name="T46" fmla="*/ 181 w 181"/>
                  <a:gd name="T47" fmla="*/ 49 h 135"/>
                  <a:gd name="T48" fmla="*/ 59 w 181"/>
                  <a:gd name="T49" fmla="*/ 100 h 135"/>
                  <a:gd name="T50" fmla="*/ 36 w 181"/>
                  <a:gd name="T51" fmla="*/ 87 h 135"/>
                  <a:gd name="T52" fmla="*/ 34 w 181"/>
                  <a:gd name="T53" fmla="*/ 81 h 135"/>
                  <a:gd name="T54" fmla="*/ 59 w 181"/>
                  <a:gd name="T55" fmla="*/ 93 h 135"/>
                  <a:gd name="T56" fmla="*/ 61 w 181"/>
                  <a:gd name="T57" fmla="*/ 98 h 135"/>
                  <a:gd name="T58" fmla="*/ 80 w 181"/>
                  <a:gd name="T59" fmla="*/ 117 h 135"/>
                  <a:gd name="T60" fmla="*/ 73 w 181"/>
                  <a:gd name="T61" fmla="*/ 123 h 135"/>
                  <a:gd name="T62" fmla="*/ 70 w 181"/>
                  <a:gd name="T63" fmla="*/ 121 h 135"/>
                  <a:gd name="T64" fmla="*/ 71 w 181"/>
                  <a:gd name="T65" fmla="*/ 103 h 135"/>
                  <a:gd name="T66" fmla="*/ 80 w 181"/>
                  <a:gd name="T67" fmla="*/ 100 h 135"/>
                  <a:gd name="T68" fmla="*/ 80 w 181"/>
                  <a:gd name="T69" fmla="*/ 103 h 135"/>
                  <a:gd name="T70" fmla="*/ 74 w 181"/>
                  <a:gd name="T71" fmla="*/ 118 h 135"/>
                  <a:gd name="T72" fmla="*/ 80 w 181"/>
                  <a:gd name="T73" fmla="*/ 117 h 135"/>
                  <a:gd name="T74" fmla="*/ 20 w 181"/>
                  <a:gd name="T75" fmla="*/ 85 h 135"/>
                  <a:gd name="T76" fmla="*/ 10 w 181"/>
                  <a:gd name="T77" fmla="*/ 89 h 135"/>
                  <a:gd name="T78" fmla="*/ 9 w 181"/>
                  <a:gd name="T79" fmla="*/ 71 h 135"/>
                  <a:gd name="T80" fmla="*/ 17 w 181"/>
                  <a:gd name="T81" fmla="*/ 65 h 135"/>
                  <a:gd name="T82" fmla="*/ 20 w 181"/>
                  <a:gd name="T83" fmla="*/ 66 h 135"/>
                  <a:gd name="T84" fmla="*/ 14 w 181"/>
                  <a:gd name="T85" fmla="*/ 72 h 135"/>
                  <a:gd name="T86" fmla="*/ 17 w 181"/>
                  <a:gd name="T87" fmla="*/ 82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1" h="135">
                    <a:moveTo>
                      <a:pt x="97" y="94"/>
                    </a:moveTo>
                    <a:cubicBezTo>
                      <a:pt x="179" y="46"/>
                      <a:pt x="179" y="46"/>
                      <a:pt x="179" y="46"/>
                    </a:cubicBezTo>
                    <a:cubicBezTo>
                      <a:pt x="179" y="46"/>
                      <a:pt x="179" y="46"/>
                      <a:pt x="178" y="46"/>
                    </a:cubicBezTo>
                    <a:cubicBezTo>
                      <a:pt x="101" y="0"/>
                      <a:pt x="101" y="0"/>
                      <a:pt x="101" y="0"/>
                    </a:cubicBezTo>
                    <a:cubicBezTo>
                      <a:pt x="100" y="0"/>
                      <a:pt x="99" y="0"/>
                      <a:pt x="98" y="0"/>
                    </a:cubicBezTo>
                    <a:cubicBezTo>
                      <a:pt x="97" y="0"/>
                      <a:pt x="96" y="0"/>
                      <a:pt x="95" y="0"/>
                    </a:cubicBezTo>
                    <a:cubicBezTo>
                      <a:pt x="14" y="48"/>
                      <a:pt x="14" y="48"/>
                      <a:pt x="14" y="48"/>
                    </a:cubicBezTo>
                    <a:cubicBezTo>
                      <a:pt x="97" y="94"/>
                      <a:pt x="97" y="94"/>
                      <a:pt x="97" y="94"/>
                    </a:cubicBezTo>
                    <a:cubicBezTo>
                      <a:pt x="97" y="94"/>
                      <a:pt x="97" y="94"/>
                      <a:pt x="97" y="94"/>
                    </a:cubicBezTo>
                    <a:close/>
                    <a:moveTo>
                      <a:pt x="22" y="86"/>
                    </a:moveTo>
                    <a:cubicBezTo>
                      <a:pt x="67" y="112"/>
                      <a:pt x="67" y="112"/>
                      <a:pt x="67" y="112"/>
                    </a:cubicBezTo>
                    <a:cubicBezTo>
                      <a:pt x="67" y="119"/>
                      <a:pt x="67" y="119"/>
                      <a:pt x="67" y="119"/>
                    </a:cubicBezTo>
                    <a:cubicBezTo>
                      <a:pt x="17" y="90"/>
                      <a:pt x="17" y="90"/>
                      <a:pt x="17" y="90"/>
                    </a:cubicBezTo>
                    <a:cubicBezTo>
                      <a:pt x="21" y="87"/>
                      <a:pt x="21" y="87"/>
                      <a:pt x="21" y="87"/>
                    </a:cubicBezTo>
                    <a:cubicBezTo>
                      <a:pt x="21" y="87"/>
                      <a:pt x="22" y="87"/>
                      <a:pt x="22" y="86"/>
                    </a:cubicBezTo>
                    <a:close/>
                    <a:moveTo>
                      <a:pt x="100" y="101"/>
                    </a:moveTo>
                    <a:cubicBezTo>
                      <a:pt x="100" y="131"/>
                      <a:pt x="100" y="131"/>
                      <a:pt x="100" y="131"/>
                    </a:cubicBezTo>
                    <a:cubicBezTo>
                      <a:pt x="100" y="133"/>
                      <a:pt x="99" y="134"/>
                      <a:pt x="98" y="134"/>
                    </a:cubicBezTo>
                    <a:cubicBezTo>
                      <a:pt x="98" y="135"/>
                      <a:pt x="97" y="135"/>
                      <a:pt x="96" y="135"/>
                    </a:cubicBezTo>
                    <a:cubicBezTo>
                      <a:pt x="96" y="135"/>
                      <a:pt x="95" y="135"/>
                      <a:pt x="94" y="134"/>
                    </a:cubicBezTo>
                    <a:cubicBezTo>
                      <a:pt x="76" y="124"/>
                      <a:pt x="76" y="124"/>
                      <a:pt x="76" y="124"/>
                    </a:cubicBezTo>
                    <a:cubicBezTo>
                      <a:pt x="81" y="121"/>
                      <a:pt x="81" y="121"/>
                      <a:pt x="81" y="121"/>
                    </a:cubicBezTo>
                    <a:cubicBezTo>
                      <a:pt x="82" y="121"/>
                      <a:pt x="82" y="121"/>
                      <a:pt x="82" y="120"/>
                    </a:cubicBezTo>
                    <a:cubicBezTo>
                      <a:pt x="94" y="127"/>
                      <a:pt x="94" y="127"/>
                      <a:pt x="94" y="127"/>
                    </a:cubicBezTo>
                    <a:cubicBezTo>
                      <a:pt x="94" y="105"/>
                      <a:pt x="94" y="105"/>
                      <a:pt x="94" y="105"/>
                    </a:cubicBezTo>
                    <a:cubicBezTo>
                      <a:pt x="6" y="54"/>
                      <a:pt x="6" y="54"/>
                      <a:pt x="6" y="54"/>
                    </a:cubicBezTo>
                    <a:cubicBezTo>
                      <a:pt x="6" y="77"/>
                      <a:pt x="6" y="77"/>
                      <a:pt x="6" y="77"/>
                    </a:cubicBezTo>
                    <a:cubicBezTo>
                      <a:pt x="6" y="77"/>
                      <a:pt x="6" y="77"/>
                      <a:pt x="6" y="77"/>
                    </a:cubicBezTo>
                    <a:cubicBezTo>
                      <a:pt x="7" y="78"/>
                      <a:pt x="7" y="78"/>
                      <a:pt x="7" y="78"/>
                    </a:cubicBezTo>
                    <a:cubicBezTo>
                      <a:pt x="7" y="85"/>
                      <a:pt x="7" y="85"/>
                      <a:pt x="7" y="85"/>
                    </a:cubicBezTo>
                    <a:cubicBezTo>
                      <a:pt x="3" y="82"/>
                      <a:pt x="3" y="82"/>
                      <a:pt x="3" y="82"/>
                    </a:cubicBezTo>
                    <a:cubicBezTo>
                      <a:pt x="0" y="80"/>
                      <a:pt x="0" y="80"/>
                      <a:pt x="0" y="80"/>
                    </a:cubicBezTo>
                    <a:cubicBezTo>
                      <a:pt x="0" y="78"/>
                      <a:pt x="0" y="78"/>
                      <a:pt x="0" y="78"/>
                    </a:cubicBezTo>
                    <a:cubicBezTo>
                      <a:pt x="0" y="51"/>
                      <a:pt x="0" y="51"/>
                      <a:pt x="0" y="51"/>
                    </a:cubicBezTo>
                    <a:cubicBezTo>
                      <a:pt x="0" y="49"/>
                      <a:pt x="0" y="48"/>
                      <a:pt x="2" y="47"/>
                    </a:cubicBezTo>
                    <a:cubicBezTo>
                      <a:pt x="3" y="46"/>
                      <a:pt x="4" y="46"/>
                      <a:pt x="6" y="47"/>
                    </a:cubicBezTo>
                    <a:cubicBezTo>
                      <a:pt x="11" y="50"/>
                      <a:pt x="11" y="50"/>
                      <a:pt x="11" y="50"/>
                    </a:cubicBezTo>
                    <a:cubicBezTo>
                      <a:pt x="11" y="50"/>
                      <a:pt x="11" y="50"/>
                      <a:pt x="11" y="50"/>
                    </a:cubicBezTo>
                    <a:cubicBezTo>
                      <a:pt x="99" y="100"/>
                      <a:pt x="99" y="100"/>
                      <a:pt x="99" y="100"/>
                    </a:cubicBezTo>
                    <a:cubicBezTo>
                      <a:pt x="100" y="100"/>
                      <a:pt x="100" y="101"/>
                      <a:pt x="100" y="101"/>
                    </a:cubicBezTo>
                    <a:close/>
                    <a:moveTo>
                      <a:pt x="181" y="49"/>
                    </a:moveTo>
                    <a:cubicBezTo>
                      <a:pt x="181" y="50"/>
                      <a:pt x="181" y="50"/>
                      <a:pt x="181" y="51"/>
                    </a:cubicBezTo>
                    <a:cubicBezTo>
                      <a:pt x="181" y="76"/>
                      <a:pt x="181" y="76"/>
                      <a:pt x="181" y="76"/>
                    </a:cubicBezTo>
                    <a:cubicBezTo>
                      <a:pt x="181" y="77"/>
                      <a:pt x="180" y="79"/>
                      <a:pt x="178" y="80"/>
                    </a:cubicBezTo>
                    <a:cubicBezTo>
                      <a:pt x="104" y="123"/>
                      <a:pt x="104" y="123"/>
                      <a:pt x="104" y="123"/>
                    </a:cubicBezTo>
                    <a:cubicBezTo>
                      <a:pt x="104" y="101"/>
                      <a:pt x="104" y="101"/>
                      <a:pt x="104" y="101"/>
                    </a:cubicBezTo>
                    <a:cubicBezTo>
                      <a:pt x="104" y="99"/>
                      <a:pt x="103" y="97"/>
                      <a:pt x="101" y="96"/>
                    </a:cubicBezTo>
                    <a:cubicBezTo>
                      <a:pt x="181" y="49"/>
                      <a:pt x="181" y="49"/>
                      <a:pt x="181" y="49"/>
                    </a:cubicBezTo>
                    <a:cubicBezTo>
                      <a:pt x="181" y="49"/>
                      <a:pt x="181" y="49"/>
                      <a:pt x="181" y="49"/>
                    </a:cubicBezTo>
                    <a:close/>
                    <a:moveTo>
                      <a:pt x="59" y="100"/>
                    </a:moveTo>
                    <a:cubicBezTo>
                      <a:pt x="59" y="100"/>
                      <a:pt x="59" y="100"/>
                      <a:pt x="58" y="100"/>
                    </a:cubicBezTo>
                    <a:cubicBezTo>
                      <a:pt x="36" y="87"/>
                      <a:pt x="36" y="87"/>
                      <a:pt x="36" y="87"/>
                    </a:cubicBezTo>
                    <a:cubicBezTo>
                      <a:pt x="35" y="86"/>
                      <a:pt x="34" y="85"/>
                      <a:pt x="34" y="84"/>
                    </a:cubicBezTo>
                    <a:cubicBezTo>
                      <a:pt x="34" y="81"/>
                      <a:pt x="34" y="81"/>
                      <a:pt x="34" y="81"/>
                    </a:cubicBezTo>
                    <a:cubicBezTo>
                      <a:pt x="34" y="80"/>
                      <a:pt x="35" y="79"/>
                      <a:pt x="36" y="80"/>
                    </a:cubicBezTo>
                    <a:cubicBezTo>
                      <a:pt x="59" y="93"/>
                      <a:pt x="59" y="93"/>
                      <a:pt x="59" y="93"/>
                    </a:cubicBezTo>
                    <a:cubicBezTo>
                      <a:pt x="60" y="93"/>
                      <a:pt x="61" y="95"/>
                      <a:pt x="61" y="96"/>
                    </a:cubicBezTo>
                    <a:cubicBezTo>
                      <a:pt x="61" y="98"/>
                      <a:pt x="61" y="98"/>
                      <a:pt x="61" y="98"/>
                    </a:cubicBezTo>
                    <a:cubicBezTo>
                      <a:pt x="61" y="99"/>
                      <a:pt x="60" y="100"/>
                      <a:pt x="59" y="100"/>
                    </a:cubicBezTo>
                    <a:close/>
                    <a:moveTo>
                      <a:pt x="80" y="117"/>
                    </a:moveTo>
                    <a:cubicBezTo>
                      <a:pt x="81" y="118"/>
                      <a:pt x="81" y="119"/>
                      <a:pt x="80" y="119"/>
                    </a:cubicBezTo>
                    <a:cubicBezTo>
                      <a:pt x="73" y="123"/>
                      <a:pt x="73" y="123"/>
                      <a:pt x="73" y="123"/>
                    </a:cubicBezTo>
                    <a:cubicBezTo>
                      <a:pt x="72" y="124"/>
                      <a:pt x="71" y="123"/>
                      <a:pt x="70" y="123"/>
                    </a:cubicBezTo>
                    <a:cubicBezTo>
                      <a:pt x="70" y="122"/>
                      <a:pt x="70" y="121"/>
                      <a:pt x="70" y="121"/>
                    </a:cubicBezTo>
                    <a:cubicBezTo>
                      <a:pt x="70" y="105"/>
                      <a:pt x="70" y="105"/>
                      <a:pt x="70" y="105"/>
                    </a:cubicBezTo>
                    <a:cubicBezTo>
                      <a:pt x="70" y="105"/>
                      <a:pt x="70" y="104"/>
                      <a:pt x="71" y="103"/>
                    </a:cubicBezTo>
                    <a:cubicBezTo>
                      <a:pt x="77" y="99"/>
                      <a:pt x="77" y="99"/>
                      <a:pt x="77" y="99"/>
                    </a:cubicBezTo>
                    <a:cubicBezTo>
                      <a:pt x="78" y="99"/>
                      <a:pt x="80" y="99"/>
                      <a:pt x="80" y="100"/>
                    </a:cubicBezTo>
                    <a:cubicBezTo>
                      <a:pt x="80" y="100"/>
                      <a:pt x="80" y="100"/>
                      <a:pt x="80" y="100"/>
                    </a:cubicBezTo>
                    <a:cubicBezTo>
                      <a:pt x="81" y="101"/>
                      <a:pt x="81" y="102"/>
                      <a:pt x="80" y="103"/>
                    </a:cubicBezTo>
                    <a:cubicBezTo>
                      <a:pt x="74" y="106"/>
                      <a:pt x="74" y="106"/>
                      <a:pt x="74" y="106"/>
                    </a:cubicBezTo>
                    <a:cubicBezTo>
                      <a:pt x="74" y="118"/>
                      <a:pt x="74" y="118"/>
                      <a:pt x="74" y="118"/>
                    </a:cubicBezTo>
                    <a:cubicBezTo>
                      <a:pt x="77" y="116"/>
                      <a:pt x="77" y="116"/>
                      <a:pt x="77" y="116"/>
                    </a:cubicBezTo>
                    <a:cubicBezTo>
                      <a:pt x="78" y="116"/>
                      <a:pt x="80" y="116"/>
                      <a:pt x="80" y="117"/>
                    </a:cubicBezTo>
                    <a:close/>
                    <a:moveTo>
                      <a:pt x="20" y="83"/>
                    </a:moveTo>
                    <a:cubicBezTo>
                      <a:pt x="21" y="84"/>
                      <a:pt x="21" y="85"/>
                      <a:pt x="20" y="85"/>
                    </a:cubicBezTo>
                    <a:cubicBezTo>
                      <a:pt x="13" y="89"/>
                      <a:pt x="13" y="89"/>
                      <a:pt x="13" y="89"/>
                    </a:cubicBezTo>
                    <a:cubicBezTo>
                      <a:pt x="12" y="90"/>
                      <a:pt x="11" y="89"/>
                      <a:pt x="10" y="89"/>
                    </a:cubicBezTo>
                    <a:cubicBezTo>
                      <a:pt x="10" y="88"/>
                      <a:pt x="9" y="87"/>
                      <a:pt x="9" y="87"/>
                    </a:cubicBezTo>
                    <a:cubicBezTo>
                      <a:pt x="9" y="71"/>
                      <a:pt x="9" y="71"/>
                      <a:pt x="9" y="71"/>
                    </a:cubicBezTo>
                    <a:cubicBezTo>
                      <a:pt x="9" y="71"/>
                      <a:pt x="10" y="70"/>
                      <a:pt x="10" y="69"/>
                    </a:cubicBezTo>
                    <a:cubicBezTo>
                      <a:pt x="17" y="65"/>
                      <a:pt x="17" y="65"/>
                      <a:pt x="17" y="65"/>
                    </a:cubicBezTo>
                    <a:cubicBezTo>
                      <a:pt x="18" y="65"/>
                      <a:pt x="20" y="65"/>
                      <a:pt x="20" y="66"/>
                    </a:cubicBezTo>
                    <a:cubicBezTo>
                      <a:pt x="20" y="66"/>
                      <a:pt x="20" y="66"/>
                      <a:pt x="20" y="66"/>
                    </a:cubicBezTo>
                    <a:cubicBezTo>
                      <a:pt x="21" y="67"/>
                      <a:pt x="21" y="68"/>
                      <a:pt x="20" y="69"/>
                    </a:cubicBezTo>
                    <a:cubicBezTo>
                      <a:pt x="14" y="72"/>
                      <a:pt x="14" y="72"/>
                      <a:pt x="14" y="72"/>
                    </a:cubicBezTo>
                    <a:cubicBezTo>
                      <a:pt x="14" y="84"/>
                      <a:pt x="14" y="84"/>
                      <a:pt x="14" y="84"/>
                    </a:cubicBezTo>
                    <a:cubicBezTo>
                      <a:pt x="17" y="82"/>
                      <a:pt x="17" y="82"/>
                      <a:pt x="17" y="82"/>
                    </a:cubicBezTo>
                    <a:cubicBezTo>
                      <a:pt x="18" y="82"/>
                      <a:pt x="20" y="82"/>
                      <a:pt x="20" y="8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dirty="0">
                  <a:solidFill>
                    <a:srgbClr val="FFFFFF"/>
                  </a:solidFill>
                </a:endParaRPr>
              </a:p>
            </p:txBody>
          </p:sp>
        </p:grpSp>
        <p:grpSp>
          <p:nvGrpSpPr>
            <p:cNvPr id="105" name="Group 104"/>
            <p:cNvGrpSpPr/>
            <p:nvPr/>
          </p:nvGrpSpPr>
          <p:grpSpPr>
            <a:xfrm>
              <a:off x="5966843" y="1939079"/>
              <a:ext cx="782638" cy="1095374"/>
              <a:chOff x="8714848" y="1403350"/>
              <a:chExt cx="782638" cy="1095374"/>
            </a:xfrm>
            <a:solidFill>
              <a:srgbClr val="FFFFFF"/>
            </a:solidFill>
          </p:grpSpPr>
          <p:sp>
            <p:nvSpPr>
              <p:cNvPr id="106" name="Freeform 5"/>
              <p:cNvSpPr>
                <a:spLocks noEditPoints="1"/>
              </p:cNvSpPr>
              <p:nvPr/>
            </p:nvSpPr>
            <p:spPr bwMode="auto">
              <a:xfrm>
                <a:off x="8714848" y="1814512"/>
                <a:ext cx="782638" cy="428625"/>
              </a:xfrm>
              <a:custGeom>
                <a:avLst/>
                <a:gdLst>
                  <a:gd name="T0" fmla="*/ 67 w 181"/>
                  <a:gd name="T1" fmla="*/ 76 h 99"/>
                  <a:gd name="T2" fmla="*/ 17 w 181"/>
                  <a:gd name="T3" fmla="*/ 54 h 99"/>
                  <a:gd name="T4" fmla="*/ 22 w 181"/>
                  <a:gd name="T5" fmla="*/ 50 h 99"/>
                  <a:gd name="T6" fmla="*/ 100 w 181"/>
                  <a:gd name="T7" fmla="*/ 95 h 99"/>
                  <a:gd name="T8" fmla="*/ 96 w 181"/>
                  <a:gd name="T9" fmla="*/ 99 h 99"/>
                  <a:gd name="T10" fmla="*/ 76 w 181"/>
                  <a:gd name="T11" fmla="*/ 88 h 99"/>
                  <a:gd name="T12" fmla="*/ 82 w 181"/>
                  <a:gd name="T13" fmla="*/ 84 h 99"/>
                  <a:gd name="T14" fmla="*/ 94 w 181"/>
                  <a:gd name="T15" fmla="*/ 69 h 99"/>
                  <a:gd name="T16" fmla="*/ 6 w 181"/>
                  <a:gd name="T17" fmla="*/ 41 h 99"/>
                  <a:gd name="T18" fmla="*/ 7 w 181"/>
                  <a:gd name="T19" fmla="*/ 42 h 99"/>
                  <a:gd name="T20" fmla="*/ 3 w 181"/>
                  <a:gd name="T21" fmla="*/ 46 h 99"/>
                  <a:gd name="T22" fmla="*/ 0 w 181"/>
                  <a:gd name="T23" fmla="*/ 42 h 99"/>
                  <a:gd name="T24" fmla="*/ 2 w 181"/>
                  <a:gd name="T25" fmla="*/ 11 h 99"/>
                  <a:gd name="T26" fmla="*/ 11 w 181"/>
                  <a:gd name="T27" fmla="*/ 14 h 99"/>
                  <a:gd name="T28" fmla="*/ 99 w 181"/>
                  <a:gd name="T29" fmla="*/ 64 h 99"/>
                  <a:gd name="T30" fmla="*/ 181 w 181"/>
                  <a:gd name="T31" fmla="*/ 13 h 99"/>
                  <a:gd name="T32" fmla="*/ 181 w 181"/>
                  <a:gd name="T33" fmla="*/ 40 h 99"/>
                  <a:gd name="T34" fmla="*/ 104 w 181"/>
                  <a:gd name="T35" fmla="*/ 87 h 99"/>
                  <a:gd name="T36" fmla="*/ 101 w 181"/>
                  <a:gd name="T37" fmla="*/ 60 h 99"/>
                  <a:gd name="T38" fmla="*/ 181 w 181"/>
                  <a:gd name="T39" fmla="*/ 13 h 99"/>
                  <a:gd name="T40" fmla="*/ 58 w 181"/>
                  <a:gd name="T41" fmla="*/ 64 h 99"/>
                  <a:gd name="T42" fmla="*/ 34 w 181"/>
                  <a:gd name="T43" fmla="*/ 48 h 99"/>
                  <a:gd name="T44" fmla="*/ 36 w 181"/>
                  <a:gd name="T45" fmla="*/ 44 h 99"/>
                  <a:gd name="T46" fmla="*/ 61 w 181"/>
                  <a:gd name="T47" fmla="*/ 60 h 99"/>
                  <a:gd name="T48" fmla="*/ 59 w 181"/>
                  <a:gd name="T49" fmla="*/ 64 h 99"/>
                  <a:gd name="T50" fmla="*/ 80 w 181"/>
                  <a:gd name="T51" fmla="*/ 83 h 99"/>
                  <a:gd name="T52" fmla="*/ 70 w 181"/>
                  <a:gd name="T53" fmla="*/ 87 h 99"/>
                  <a:gd name="T54" fmla="*/ 70 w 181"/>
                  <a:gd name="T55" fmla="*/ 69 h 99"/>
                  <a:gd name="T56" fmla="*/ 77 w 181"/>
                  <a:gd name="T57" fmla="*/ 63 h 99"/>
                  <a:gd name="T58" fmla="*/ 80 w 181"/>
                  <a:gd name="T59" fmla="*/ 64 h 99"/>
                  <a:gd name="T60" fmla="*/ 74 w 181"/>
                  <a:gd name="T61" fmla="*/ 70 h 99"/>
                  <a:gd name="T62" fmla="*/ 77 w 181"/>
                  <a:gd name="T63" fmla="*/ 80 h 99"/>
                  <a:gd name="T64" fmla="*/ 20 w 181"/>
                  <a:gd name="T65" fmla="*/ 47 h 99"/>
                  <a:gd name="T66" fmla="*/ 13 w 181"/>
                  <a:gd name="T67" fmla="*/ 53 h 99"/>
                  <a:gd name="T68" fmla="*/ 9 w 181"/>
                  <a:gd name="T69" fmla="*/ 51 h 99"/>
                  <a:gd name="T70" fmla="*/ 10 w 181"/>
                  <a:gd name="T71" fmla="*/ 33 h 99"/>
                  <a:gd name="T72" fmla="*/ 20 w 181"/>
                  <a:gd name="T73" fmla="*/ 30 h 99"/>
                  <a:gd name="T74" fmla="*/ 20 w 181"/>
                  <a:gd name="T75" fmla="*/ 33 h 99"/>
                  <a:gd name="T76" fmla="*/ 14 w 181"/>
                  <a:gd name="T77" fmla="*/ 48 h 99"/>
                  <a:gd name="T78" fmla="*/ 20 w 181"/>
                  <a:gd name="T79" fmla="*/ 47 h 99"/>
                  <a:gd name="T80" fmla="*/ 106 w 181"/>
                  <a:gd name="T81" fmla="*/ 31 h 99"/>
                  <a:gd name="T82" fmla="*/ 104 w 181"/>
                  <a:gd name="T83" fmla="*/ 33 h 99"/>
                  <a:gd name="T84" fmla="*/ 104 w 181"/>
                  <a:gd name="T85" fmla="*/ 36 h 99"/>
                  <a:gd name="T86" fmla="*/ 104 w 181"/>
                  <a:gd name="T87" fmla="*/ 37 h 99"/>
                  <a:gd name="T88" fmla="*/ 96 w 181"/>
                  <a:gd name="T89" fmla="*/ 44 h 99"/>
                  <a:gd name="T90" fmla="*/ 74 w 181"/>
                  <a:gd name="T91" fmla="*/ 32 h 99"/>
                  <a:gd name="T92" fmla="*/ 72 w 181"/>
                  <a:gd name="T93" fmla="*/ 33 h 99"/>
                  <a:gd name="T94" fmla="*/ 66 w 181"/>
                  <a:gd name="T95" fmla="*/ 28 h 99"/>
                  <a:gd name="T96" fmla="*/ 26 w 181"/>
                  <a:gd name="T97" fmla="*/ 5 h 99"/>
                  <a:gd name="T98" fmla="*/ 97 w 181"/>
                  <a:gd name="T99" fmla="*/ 58 h 99"/>
                  <a:gd name="T100" fmla="*/ 178 w 181"/>
                  <a:gd name="T101" fmla="*/ 1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1" h="99">
                    <a:moveTo>
                      <a:pt x="22" y="50"/>
                    </a:moveTo>
                    <a:cubicBezTo>
                      <a:pt x="67" y="76"/>
                      <a:pt x="67" y="76"/>
                      <a:pt x="67" y="76"/>
                    </a:cubicBezTo>
                    <a:cubicBezTo>
                      <a:pt x="67" y="83"/>
                      <a:pt x="67" y="83"/>
                      <a:pt x="67" y="83"/>
                    </a:cubicBezTo>
                    <a:cubicBezTo>
                      <a:pt x="17" y="54"/>
                      <a:pt x="17" y="54"/>
                      <a:pt x="17" y="54"/>
                    </a:cubicBezTo>
                    <a:cubicBezTo>
                      <a:pt x="21" y="51"/>
                      <a:pt x="21" y="51"/>
                      <a:pt x="21" y="51"/>
                    </a:cubicBezTo>
                    <a:cubicBezTo>
                      <a:pt x="21" y="51"/>
                      <a:pt x="22" y="51"/>
                      <a:pt x="22" y="50"/>
                    </a:cubicBezTo>
                    <a:close/>
                    <a:moveTo>
                      <a:pt x="100" y="65"/>
                    </a:moveTo>
                    <a:cubicBezTo>
                      <a:pt x="100" y="95"/>
                      <a:pt x="100" y="95"/>
                      <a:pt x="100" y="95"/>
                    </a:cubicBezTo>
                    <a:cubicBezTo>
                      <a:pt x="100" y="97"/>
                      <a:pt x="99" y="98"/>
                      <a:pt x="98" y="98"/>
                    </a:cubicBezTo>
                    <a:cubicBezTo>
                      <a:pt x="98" y="99"/>
                      <a:pt x="97" y="99"/>
                      <a:pt x="96" y="99"/>
                    </a:cubicBezTo>
                    <a:cubicBezTo>
                      <a:pt x="96" y="99"/>
                      <a:pt x="95" y="99"/>
                      <a:pt x="94" y="98"/>
                    </a:cubicBezTo>
                    <a:cubicBezTo>
                      <a:pt x="76" y="88"/>
                      <a:pt x="76" y="88"/>
                      <a:pt x="76" y="88"/>
                    </a:cubicBezTo>
                    <a:cubicBezTo>
                      <a:pt x="81" y="85"/>
                      <a:pt x="81" y="85"/>
                      <a:pt x="81" y="85"/>
                    </a:cubicBezTo>
                    <a:cubicBezTo>
                      <a:pt x="82" y="85"/>
                      <a:pt x="82" y="85"/>
                      <a:pt x="82" y="84"/>
                    </a:cubicBezTo>
                    <a:cubicBezTo>
                      <a:pt x="94" y="91"/>
                      <a:pt x="94" y="91"/>
                      <a:pt x="94" y="91"/>
                    </a:cubicBezTo>
                    <a:cubicBezTo>
                      <a:pt x="94" y="69"/>
                      <a:pt x="94" y="69"/>
                      <a:pt x="94" y="69"/>
                    </a:cubicBezTo>
                    <a:cubicBezTo>
                      <a:pt x="6" y="18"/>
                      <a:pt x="6" y="18"/>
                      <a:pt x="6" y="18"/>
                    </a:cubicBezTo>
                    <a:cubicBezTo>
                      <a:pt x="6" y="41"/>
                      <a:pt x="6" y="41"/>
                      <a:pt x="6" y="41"/>
                    </a:cubicBezTo>
                    <a:cubicBezTo>
                      <a:pt x="6" y="41"/>
                      <a:pt x="6" y="41"/>
                      <a:pt x="6" y="41"/>
                    </a:cubicBezTo>
                    <a:cubicBezTo>
                      <a:pt x="7" y="42"/>
                      <a:pt x="7" y="42"/>
                      <a:pt x="7" y="42"/>
                    </a:cubicBezTo>
                    <a:cubicBezTo>
                      <a:pt x="7" y="49"/>
                      <a:pt x="7" y="49"/>
                      <a:pt x="7" y="49"/>
                    </a:cubicBezTo>
                    <a:cubicBezTo>
                      <a:pt x="3" y="46"/>
                      <a:pt x="3" y="46"/>
                      <a:pt x="3" y="46"/>
                    </a:cubicBezTo>
                    <a:cubicBezTo>
                      <a:pt x="0" y="44"/>
                      <a:pt x="0" y="44"/>
                      <a:pt x="0" y="44"/>
                    </a:cubicBezTo>
                    <a:cubicBezTo>
                      <a:pt x="0" y="42"/>
                      <a:pt x="0" y="42"/>
                      <a:pt x="0" y="42"/>
                    </a:cubicBezTo>
                    <a:cubicBezTo>
                      <a:pt x="0" y="15"/>
                      <a:pt x="0" y="15"/>
                      <a:pt x="0" y="15"/>
                    </a:cubicBezTo>
                    <a:cubicBezTo>
                      <a:pt x="0" y="13"/>
                      <a:pt x="0" y="12"/>
                      <a:pt x="2" y="11"/>
                    </a:cubicBezTo>
                    <a:cubicBezTo>
                      <a:pt x="3" y="10"/>
                      <a:pt x="4" y="10"/>
                      <a:pt x="6" y="11"/>
                    </a:cubicBezTo>
                    <a:cubicBezTo>
                      <a:pt x="11" y="14"/>
                      <a:pt x="11" y="14"/>
                      <a:pt x="11" y="14"/>
                    </a:cubicBezTo>
                    <a:cubicBezTo>
                      <a:pt x="11" y="14"/>
                      <a:pt x="11" y="14"/>
                      <a:pt x="11" y="14"/>
                    </a:cubicBezTo>
                    <a:cubicBezTo>
                      <a:pt x="99" y="64"/>
                      <a:pt x="99" y="64"/>
                      <a:pt x="99" y="64"/>
                    </a:cubicBezTo>
                    <a:cubicBezTo>
                      <a:pt x="100" y="64"/>
                      <a:pt x="100" y="65"/>
                      <a:pt x="100" y="65"/>
                    </a:cubicBezTo>
                    <a:close/>
                    <a:moveTo>
                      <a:pt x="181" y="13"/>
                    </a:moveTo>
                    <a:cubicBezTo>
                      <a:pt x="181" y="14"/>
                      <a:pt x="181" y="14"/>
                      <a:pt x="181" y="15"/>
                    </a:cubicBezTo>
                    <a:cubicBezTo>
                      <a:pt x="181" y="40"/>
                      <a:pt x="181" y="40"/>
                      <a:pt x="181" y="40"/>
                    </a:cubicBezTo>
                    <a:cubicBezTo>
                      <a:pt x="181" y="41"/>
                      <a:pt x="180" y="43"/>
                      <a:pt x="178" y="44"/>
                    </a:cubicBezTo>
                    <a:cubicBezTo>
                      <a:pt x="104" y="87"/>
                      <a:pt x="104" y="87"/>
                      <a:pt x="104" y="87"/>
                    </a:cubicBezTo>
                    <a:cubicBezTo>
                      <a:pt x="104" y="65"/>
                      <a:pt x="104" y="65"/>
                      <a:pt x="104" y="65"/>
                    </a:cubicBezTo>
                    <a:cubicBezTo>
                      <a:pt x="104" y="63"/>
                      <a:pt x="103" y="61"/>
                      <a:pt x="101" y="60"/>
                    </a:cubicBezTo>
                    <a:cubicBezTo>
                      <a:pt x="181" y="13"/>
                      <a:pt x="181" y="13"/>
                      <a:pt x="181" y="13"/>
                    </a:cubicBezTo>
                    <a:cubicBezTo>
                      <a:pt x="181" y="13"/>
                      <a:pt x="181" y="13"/>
                      <a:pt x="181" y="13"/>
                    </a:cubicBezTo>
                    <a:close/>
                    <a:moveTo>
                      <a:pt x="59" y="64"/>
                    </a:moveTo>
                    <a:cubicBezTo>
                      <a:pt x="59" y="64"/>
                      <a:pt x="59" y="64"/>
                      <a:pt x="58" y="64"/>
                    </a:cubicBezTo>
                    <a:cubicBezTo>
                      <a:pt x="36" y="51"/>
                      <a:pt x="36" y="51"/>
                      <a:pt x="36" y="51"/>
                    </a:cubicBezTo>
                    <a:cubicBezTo>
                      <a:pt x="35" y="50"/>
                      <a:pt x="34" y="49"/>
                      <a:pt x="34" y="48"/>
                    </a:cubicBezTo>
                    <a:cubicBezTo>
                      <a:pt x="34" y="45"/>
                      <a:pt x="34" y="45"/>
                      <a:pt x="34" y="45"/>
                    </a:cubicBezTo>
                    <a:cubicBezTo>
                      <a:pt x="34" y="44"/>
                      <a:pt x="35" y="43"/>
                      <a:pt x="36" y="44"/>
                    </a:cubicBezTo>
                    <a:cubicBezTo>
                      <a:pt x="59" y="57"/>
                      <a:pt x="59" y="57"/>
                      <a:pt x="59" y="57"/>
                    </a:cubicBezTo>
                    <a:cubicBezTo>
                      <a:pt x="60" y="57"/>
                      <a:pt x="61" y="59"/>
                      <a:pt x="61" y="60"/>
                    </a:cubicBezTo>
                    <a:cubicBezTo>
                      <a:pt x="61" y="62"/>
                      <a:pt x="61" y="62"/>
                      <a:pt x="61" y="62"/>
                    </a:cubicBezTo>
                    <a:cubicBezTo>
                      <a:pt x="61" y="63"/>
                      <a:pt x="60" y="64"/>
                      <a:pt x="59" y="64"/>
                    </a:cubicBezTo>
                    <a:close/>
                    <a:moveTo>
                      <a:pt x="80" y="81"/>
                    </a:moveTo>
                    <a:cubicBezTo>
                      <a:pt x="81" y="82"/>
                      <a:pt x="81" y="83"/>
                      <a:pt x="80" y="83"/>
                    </a:cubicBezTo>
                    <a:cubicBezTo>
                      <a:pt x="73" y="87"/>
                      <a:pt x="73" y="87"/>
                      <a:pt x="73" y="87"/>
                    </a:cubicBezTo>
                    <a:cubicBezTo>
                      <a:pt x="72" y="88"/>
                      <a:pt x="71" y="87"/>
                      <a:pt x="70" y="87"/>
                    </a:cubicBezTo>
                    <a:cubicBezTo>
                      <a:pt x="70" y="86"/>
                      <a:pt x="70" y="85"/>
                      <a:pt x="70" y="85"/>
                    </a:cubicBezTo>
                    <a:cubicBezTo>
                      <a:pt x="70" y="69"/>
                      <a:pt x="70" y="69"/>
                      <a:pt x="70" y="69"/>
                    </a:cubicBezTo>
                    <a:cubicBezTo>
                      <a:pt x="70" y="69"/>
                      <a:pt x="70" y="68"/>
                      <a:pt x="71" y="67"/>
                    </a:cubicBezTo>
                    <a:cubicBezTo>
                      <a:pt x="77" y="63"/>
                      <a:pt x="77" y="63"/>
                      <a:pt x="77" y="63"/>
                    </a:cubicBezTo>
                    <a:cubicBezTo>
                      <a:pt x="78" y="63"/>
                      <a:pt x="80" y="63"/>
                      <a:pt x="80" y="64"/>
                    </a:cubicBezTo>
                    <a:cubicBezTo>
                      <a:pt x="80" y="64"/>
                      <a:pt x="80" y="64"/>
                      <a:pt x="80" y="64"/>
                    </a:cubicBezTo>
                    <a:cubicBezTo>
                      <a:pt x="81" y="65"/>
                      <a:pt x="81" y="66"/>
                      <a:pt x="80" y="67"/>
                    </a:cubicBezTo>
                    <a:cubicBezTo>
                      <a:pt x="74" y="70"/>
                      <a:pt x="74" y="70"/>
                      <a:pt x="74" y="70"/>
                    </a:cubicBezTo>
                    <a:cubicBezTo>
                      <a:pt x="74" y="82"/>
                      <a:pt x="74" y="82"/>
                      <a:pt x="74" y="82"/>
                    </a:cubicBezTo>
                    <a:cubicBezTo>
                      <a:pt x="77" y="80"/>
                      <a:pt x="77" y="80"/>
                      <a:pt x="77" y="80"/>
                    </a:cubicBezTo>
                    <a:cubicBezTo>
                      <a:pt x="78" y="80"/>
                      <a:pt x="80" y="80"/>
                      <a:pt x="80" y="81"/>
                    </a:cubicBezTo>
                    <a:close/>
                    <a:moveTo>
                      <a:pt x="20" y="47"/>
                    </a:moveTo>
                    <a:cubicBezTo>
                      <a:pt x="21" y="48"/>
                      <a:pt x="21" y="49"/>
                      <a:pt x="20" y="49"/>
                    </a:cubicBezTo>
                    <a:cubicBezTo>
                      <a:pt x="13" y="53"/>
                      <a:pt x="13" y="53"/>
                      <a:pt x="13" y="53"/>
                    </a:cubicBezTo>
                    <a:cubicBezTo>
                      <a:pt x="12" y="54"/>
                      <a:pt x="11" y="53"/>
                      <a:pt x="10" y="53"/>
                    </a:cubicBezTo>
                    <a:cubicBezTo>
                      <a:pt x="10" y="52"/>
                      <a:pt x="9" y="51"/>
                      <a:pt x="9" y="51"/>
                    </a:cubicBezTo>
                    <a:cubicBezTo>
                      <a:pt x="9" y="35"/>
                      <a:pt x="9" y="35"/>
                      <a:pt x="9" y="35"/>
                    </a:cubicBezTo>
                    <a:cubicBezTo>
                      <a:pt x="9" y="35"/>
                      <a:pt x="10" y="34"/>
                      <a:pt x="10" y="33"/>
                    </a:cubicBezTo>
                    <a:cubicBezTo>
                      <a:pt x="17" y="29"/>
                      <a:pt x="17" y="29"/>
                      <a:pt x="17" y="29"/>
                    </a:cubicBezTo>
                    <a:cubicBezTo>
                      <a:pt x="18" y="29"/>
                      <a:pt x="20" y="29"/>
                      <a:pt x="20" y="30"/>
                    </a:cubicBezTo>
                    <a:cubicBezTo>
                      <a:pt x="20" y="30"/>
                      <a:pt x="20" y="30"/>
                      <a:pt x="20" y="30"/>
                    </a:cubicBezTo>
                    <a:cubicBezTo>
                      <a:pt x="21" y="31"/>
                      <a:pt x="21" y="32"/>
                      <a:pt x="20" y="33"/>
                    </a:cubicBezTo>
                    <a:cubicBezTo>
                      <a:pt x="14" y="36"/>
                      <a:pt x="14" y="36"/>
                      <a:pt x="14" y="36"/>
                    </a:cubicBezTo>
                    <a:cubicBezTo>
                      <a:pt x="14" y="48"/>
                      <a:pt x="14" y="48"/>
                      <a:pt x="14" y="48"/>
                    </a:cubicBezTo>
                    <a:cubicBezTo>
                      <a:pt x="17" y="46"/>
                      <a:pt x="17" y="46"/>
                      <a:pt x="17" y="46"/>
                    </a:cubicBezTo>
                    <a:cubicBezTo>
                      <a:pt x="18" y="46"/>
                      <a:pt x="20" y="46"/>
                      <a:pt x="20" y="47"/>
                    </a:cubicBezTo>
                    <a:close/>
                    <a:moveTo>
                      <a:pt x="161" y="0"/>
                    </a:moveTo>
                    <a:cubicBezTo>
                      <a:pt x="106" y="31"/>
                      <a:pt x="106" y="31"/>
                      <a:pt x="106" y="31"/>
                    </a:cubicBezTo>
                    <a:cubicBezTo>
                      <a:pt x="104" y="32"/>
                      <a:pt x="104" y="32"/>
                      <a:pt x="104" y="32"/>
                    </a:cubicBezTo>
                    <a:cubicBezTo>
                      <a:pt x="104" y="33"/>
                      <a:pt x="104" y="33"/>
                      <a:pt x="104" y="33"/>
                    </a:cubicBezTo>
                    <a:cubicBezTo>
                      <a:pt x="104" y="36"/>
                      <a:pt x="104" y="36"/>
                      <a:pt x="104" y="36"/>
                    </a:cubicBezTo>
                    <a:cubicBezTo>
                      <a:pt x="104" y="36"/>
                      <a:pt x="104" y="36"/>
                      <a:pt x="104" y="36"/>
                    </a:cubicBezTo>
                    <a:cubicBezTo>
                      <a:pt x="104" y="37"/>
                      <a:pt x="104" y="37"/>
                      <a:pt x="104" y="37"/>
                    </a:cubicBezTo>
                    <a:cubicBezTo>
                      <a:pt x="104" y="37"/>
                      <a:pt x="104" y="37"/>
                      <a:pt x="104" y="37"/>
                    </a:cubicBezTo>
                    <a:cubicBezTo>
                      <a:pt x="104" y="39"/>
                      <a:pt x="102" y="41"/>
                      <a:pt x="100" y="43"/>
                    </a:cubicBezTo>
                    <a:cubicBezTo>
                      <a:pt x="99" y="43"/>
                      <a:pt x="98" y="44"/>
                      <a:pt x="96" y="44"/>
                    </a:cubicBezTo>
                    <a:cubicBezTo>
                      <a:pt x="95" y="44"/>
                      <a:pt x="93" y="43"/>
                      <a:pt x="92" y="43"/>
                    </a:cubicBezTo>
                    <a:cubicBezTo>
                      <a:pt x="74" y="32"/>
                      <a:pt x="74" y="32"/>
                      <a:pt x="74" y="32"/>
                    </a:cubicBezTo>
                    <a:cubicBezTo>
                      <a:pt x="74" y="32"/>
                      <a:pt x="74" y="32"/>
                      <a:pt x="74" y="32"/>
                    </a:cubicBezTo>
                    <a:cubicBezTo>
                      <a:pt x="74" y="32"/>
                      <a:pt x="73" y="33"/>
                      <a:pt x="72" y="33"/>
                    </a:cubicBezTo>
                    <a:cubicBezTo>
                      <a:pt x="71" y="33"/>
                      <a:pt x="69" y="32"/>
                      <a:pt x="67" y="31"/>
                    </a:cubicBezTo>
                    <a:cubicBezTo>
                      <a:pt x="67" y="30"/>
                      <a:pt x="66" y="29"/>
                      <a:pt x="66" y="28"/>
                    </a:cubicBezTo>
                    <a:cubicBezTo>
                      <a:pt x="65" y="27"/>
                      <a:pt x="65" y="27"/>
                      <a:pt x="65" y="27"/>
                    </a:cubicBezTo>
                    <a:cubicBezTo>
                      <a:pt x="26" y="5"/>
                      <a:pt x="26" y="5"/>
                      <a:pt x="26" y="5"/>
                    </a:cubicBezTo>
                    <a:cubicBezTo>
                      <a:pt x="14" y="12"/>
                      <a:pt x="14" y="12"/>
                      <a:pt x="14" y="12"/>
                    </a:cubicBezTo>
                    <a:cubicBezTo>
                      <a:pt x="97" y="58"/>
                      <a:pt x="97" y="58"/>
                      <a:pt x="97" y="58"/>
                    </a:cubicBezTo>
                    <a:cubicBezTo>
                      <a:pt x="179" y="10"/>
                      <a:pt x="179" y="10"/>
                      <a:pt x="179" y="10"/>
                    </a:cubicBezTo>
                    <a:cubicBezTo>
                      <a:pt x="179" y="10"/>
                      <a:pt x="179" y="10"/>
                      <a:pt x="178" y="10"/>
                    </a:cubicBezTo>
                    <a:cubicBezTo>
                      <a:pt x="172" y="6"/>
                      <a:pt x="167" y="3"/>
                      <a:pt x="16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dirty="0">
                  <a:solidFill>
                    <a:srgbClr val="FFFFFF"/>
                  </a:solidFill>
                </a:endParaRPr>
              </a:p>
            </p:txBody>
          </p:sp>
          <p:sp>
            <p:nvSpPr>
              <p:cNvPr id="107" name="Freeform 6"/>
              <p:cNvSpPr>
                <a:spLocks noEditPoints="1"/>
              </p:cNvSpPr>
              <p:nvPr/>
            </p:nvSpPr>
            <p:spPr bwMode="auto">
              <a:xfrm>
                <a:off x="8714848" y="2070099"/>
                <a:ext cx="782638" cy="428625"/>
              </a:xfrm>
              <a:custGeom>
                <a:avLst/>
                <a:gdLst>
                  <a:gd name="T0" fmla="*/ 67 w 181"/>
                  <a:gd name="T1" fmla="*/ 76 h 99"/>
                  <a:gd name="T2" fmla="*/ 17 w 181"/>
                  <a:gd name="T3" fmla="*/ 54 h 99"/>
                  <a:gd name="T4" fmla="*/ 22 w 181"/>
                  <a:gd name="T5" fmla="*/ 50 h 99"/>
                  <a:gd name="T6" fmla="*/ 100 w 181"/>
                  <a:gd name="T7" fmla="*/ 96 h 99"/>
                  <a:gd name="T8" fmla="*/ 96 w 181"/>
                  <a:gd name="T9" fmla="*/ 99 h 99"/>
                  <a:gd name="T10" fmla="*/ 76 w 181"/>
                  <a:gd name="T11" fmla="*/ 88 h 99"/>
                  <a:gd name="T12" fmla="*/ 82 w 181"/>
                  <a:gd name="T13" fmla="*/ 84 h 99"/>
                  <a:gd name="T14" fmla="*/ 94 w 181"/>
                  <a:gd name="T15" fmla="*/ 69 h 99"/>
                  <a:gd name="T16" fmla="*/ 6 w 181"/>
                  <a:gd name="T17" fmla="*/ 41 h 99"/>
                  <a:gd name="T18" fmla="*/ 7 w 181"/>
                  <a:gd name="T19" fmla="*/ 42 h 99"/>
                  <a:gd name="T20" fmla="*/ 3 w 181"/>
                  <a:gd name="T21" fmla="*/ 46 h 99"/>
                  <a:gd name="T22" fmla="*/ 0 w 181"/>
                  <a:gd name="T23" fmla="*/ 42 h 99"/>
                  <a:gd name="T24" fmla="*/ 2 w 181"/>
                  <a:gd name="T25" fmla="*/ 11 h 99"/>
                  <a:gd name="T26" fmla="*/ 11 w 181"/>
                  <a:gd name="T27" fmla="*/ 14 h 99"/>
                  <a:gd name="T28" fmla="*/ 99 w 181"/>
                  <a:gd name="T29" fmla="*/ 64 h 99"/>
                  <a:gd name="T30" fmla="*/ 181 w 181"/>
                  <a:gd name="T31" fmla="*/ 14 h 99"/>
                  <a:gd name="T32" fmla="*/ 181 w 181"/>
                  <a:gd name="T33" fmla="*/ 40 h 99"/>
                  <a:gd name="T34" fmla="*/ 104 w 181"/>
                  <a:gd name="T35" fmla="*/ 87 h 99"/>
                  <a:gd name="T36" fmla="*/ 101 w 181"/>
                  <a:gd name="T37" fmla="*/ 61 h 99"/>
                  <a:gd name="T38" fmla="*/ 181 w 181"/>
                  <a:gd name="T39" fmla="*/ 14 h 99"/>
                  <a:gd name="T40" fmla="*/ 58 w 181"/>
                  <a:gd name="T41" fmla="*/ 64 h 99"/>
                  <a:gd name="T42" fmla="*/ 34 w 181"/>
                  <a:gd name="T43" fmla="*/ 48 h 99"/>
                  <a:gd name="T44" fmla="*/ 36 w 181"/>
                  <a:gd name="T45" fmla="*/ 44 h 99"/>
                  <a:gd name="T46" fmla="*/ 61 w 181"/>
                  <a:gd name="T47" fmla="*/ 60 h 99"/>
                  <a:gd name="T48" fmla="*/ 59 w 181"/>
                  <a:gd name="T49" fmla="*/ 64 h 99"/>
                  <a:gd name="T50" fmla="*/ 80 w 181"/>
                  <a:gd name="T51" fmla="*/ 84 h 99"/>
                  <a:gd name="T52" fmla="*/ 70 w 181"/>
                  <a:gd name="T53" fmla="*/ 87 h 99"/>
                  <a:gd name="T54" fmla="*/ 70 w 181"/>
                  <a:gd name="T55" fmla="*/ 70 h 99"/>
                  <a:gd name="T56" fmla="*/ 77 w 181"/>
                  <a:gd name="T57" fmla="*/ 64 h 99"/>
                  <a:gd name="T58" fmla="*/ 80 w 181"/>
                  <a:gd name="T59" fmla="*/ 64 h 99"/>
                  <a:gd name="T60" fmla="*/ 74 w 181"/>
                  <a:gd name="T61" fmla="*/ 70 h 99"/>
                  <a:gd name="T62" fmla="*/ 77 w 181"/>
                  <a:gd name="T63" fmla="*/ 81 h 99"/>
                  <a:gd name="T64" fmla="*/ 20 w 181"/>
                  <a:gd name="T65" fmla="*/ 47 h 99"/>
                  <a:gd name="T66" fmla="*/ 13 w 181"/>
                  <a:gd name="T67" fmla="*/ 54 h 99"/>
                  <a:gd name="T68" fmla="*/ 9 w 181"/>
                  <a:gd name="T69" fmla="*/ 51 h 99"/>
                  <a:gd name="T70" fmla="*/ 10 w 181"/>
                  <a:gd name="T71" fmla="*/ 34 h 99"/>
                  <a:gd name="T72" fmla="*/ 20 w 181"/>
                  <a:gd name="T73" fmla="*/ 30 h 99"/>
                  <a:gd name="T74" fmla="*/ 20 w 181"/>
                  <a:gd name="T75" fmla="*/ 33 h 99"/>
                  <a:gd name="T76" fmla="*/ 14 w 181"/>
                  <a:gd name="T77" fmla="*/ 48 h 99"/>
                  <a:gd name="T78" fmla="*/ 20 w 181"/>
                  <a:gd name="T79" fmla="*/ 47 h 99"/>
                  <a:gd name="T80" fmla="*/ 106 w 181"/>
                  <a:gd name="T81" fmla="*/ 32 h 99"/>
                  <a:gd name="T82" fmla="*/ 104 w 181"/>
                  <a:gd name="T83" fmla="*/ 33 h 99"/>
                  <a:gd name="T84" fmla="*/ 104 w 181"/>
                  <a:gd name="T85" fmla="*/ 37 h 99"/>
                  <a:gd name="T86" fmla="*/ 104 w 181"/>
                  <a:gd name="T87" fmla="*/ 38 h 99"/>
                  <a:gd name="T88" fmla="*/ 96 w 181"/>
                  <a:gd name="T89" fmla="*/ 44 h 99"/>
                  <a:gd name="T90" fmla="*/ 74 w 181"/>
                  <a:gd name="T91" fmla="*/ 33 h 99"/>
                  <a:gd name="T92" fmla="*/ 72 w 181"/>
                  <a:gd name="T93" fmla="*/ 33 h 99"/>
                  <a:gd name="T94" fmla="*/ 66 w 181"/>
                  <a:gd name="T95" fmla="*/ 28 h 99"/>
                  <a:gd name="T96" fmla="*/ 26 w 181"/>
                  <a:gd name="T97" fmla="*/ 5 h 99"/>
                  <a:gd name="T98" fmla="*/ 97 w 181"/>
                  <a:gd name="T99" fmla="*/ 58 h 99"/>
                  <a:gd name="T100" fmla="*/ 178 w 181"/>
                  <a:gd name="T101" fmla="*/ 1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1" h="99">
                    <a:moveTo>
                      <a:pt x="22" y="50"/>
                    </a:moveTo>
                    <a:cubicBezTo>
                      <a:pt x="67" y="76"/>
                      <a:pt x="67" y="76"/>
                      <a:pt x="67" y="76"/>
                    </a:cubicBezTo>
                    <a:cubicBezTo>
                      <a:pt x="67" y="83"/>
                      <a:pt x="67" y="83"/>
                      <a:pt x="67" y="83"/>
                    </a:cubicBezTo>
                    <a:cubicBezTo>
                      <a:pt x="17" y="54"/>
                      <a:pt x="17" y="54"/>
                      <a:pt x="17" y="54"/>
                    </a:cubicBezTo>
                    <a:cubicBezTo>
                      <a:pt x="21" y="52"/>
                      <a:pt x="21" y="52"/>
                      <a:pt x="21" y="52"/>
                    </a:cubicBezTo>
                    <a:cubicBezTo>
                      <a:pt x="21" y="51"/>
                      <a:pt x="22" y="51"/>
                      <a:pt x="22" y="50"/>
                    </a:cubicBezTo>
                    <a:close/>
                    <a:moveTo>
                      <a:pt x="100" y="66"/>
                    </a:moveTo>
                    <a:cubicBezTo>
                      <a:pt x="100" y="96"/>
                      <a:pt x="100" y="96"/>
                      <a:pt x="100" y="96"/>
                    </a:cubicBezTo>
                    <a:cubicBezTo>
                      <a:pt x="100" y="97"/>
                      <a:pt x="99" y="98"/>
                      <a:pt x="98" y="98"/>
                    </a:cubicBezTo>
                    <a:cubicBezTo>
                      <a:pt x="98" y="99"/>
                      <a:pt x="97" y="99"/>
                      <a:pt x="96" y="99"/>
                    </a:cubicBezTo>
                    <a:cubicBezTo>
                      <a:pt x="96" y="99"/>
                      <a:pt x="95" y="99"/>
                      <a:pt x="94" y="98"/>
                    </a:cubicBezTo>
                    <a:cubicBezTo>
                      <a:pt x="76" y="88"/>
                      <a:pt x="76" y="88"/>
                      <a:pt x="76" y="88"/>
                    </a:cubicBezTo>
                    <a:cubicBezTo>
                      <a:pt x="81" y="86"/>
                      <a:pt x="81" y="86"/>
                      <a:pt x="81" y="86"/>
                    </a:cubicBezTo>
                    <a:cubicBezTo>
                      <a:pt x="82" y="85"/>
                      <a:pt x="82" y="85"/>
                      <a:pt x="82" y="84"/>
                    </a:cubicBezTo>
                    <a:cubicBezTo>
                      <a:pt x="94" y="91"/>
                      <a:pt x="94" y="91"/>
                      <a:pt x="94" y="91"/>
                    </a:cubicBezTo>
                    <a:cubicBezTo>
                      <a:pt x="94" y="69"/>
                      <a:pt x="94" y="69"/>
                      <a:pt x="94" y="69"/>
                    </a:cubicBezTo>
                    <a:cubicBezTo>
                      <a:pt x="6" y="19"/>
                      <a:pt x="6" y="19"/>
                      <a:pt x="6" y="19"/>
                    </a:cubicBezTo>
                    <a:cubicBezTo>
                      <a:pt x="6" y="41"/>
                      <a:pt x="6" y="41"/>
                      <a:pt x="6" y="41"/>
                    </a:cubicBezTo>
                    <a:cubicBezTo>
                      <a:pt x="6" y="41"/>
                      <a:pt x="6" y="41"/>
                      <a:pt x="6" y="41"/>
                    </a:cubicBezTo>
                    <a:cubicBezTo>
                      <a:pt x="7" y="42"/>
                      <a:pt x="7" y="42"/>
                      <a:pt x="7" y="42"/>
                    </a:cubicBezTo>
                    <a:cubicBezTo>
                      <a:pt x="7" y="49"/>
                      <a:pt x="7" y="49"/>
                      <a:pt x="7" y="49"/>
                    </a:cubicBezTo>
                    <a:cubicBezTo>
                      <a:pt x="3" y="46"/>
                      <a:pt x="3" y="46"/>
                      <a:pt x="3" y="46"/>
                    </a:cubicBezTo>
                    <a:cubicBezTo>
                      <a:pt x="0" y="44"/>
                      <a:pt x="0" y="44"/>
                      <a:pt x="0" y="44"/>
                    </a:cubicBezTo>
                    <a:cubicBezTo>
                      <a:pt x="0" y="42"/>
                      <a:pt x="0" y="42"/>
                      <a:pt x="0" y="42"/>
                    </a:cubicBezTo>
                    <a:cubicBezTo>
                      <a:pt x="0" y="15"/>
                      <a:pt x="0" y="15"/>
                      <a:pt x="0" y="15"/>
                    </a:cubicBezTo>
                    <a:cubicBezTo>
                      <a:pt x="0" y="13"/>
                      <a:pt x="0" y="12"/>
                      <a:pt x="2" y="11"/>
                    </a:cubicBezTo>
                    <a:cubicBezTo>
                      <a:pt x="3" y="10"/>
                      <a:pt x="4" y="10"/>
                      <a:pt x="6" y="11"/>
                    </a:cubicBezTo>
                    <a:cubicBezTo>
                      <a:pt x="11" y="14"/>
                      <a:pt x="11" y="14"/>
                      <a:pt x="11" y="14"/>
                    </a:cubicBezTo>
                    <a:cubicBezTo>
                      <a:pt x="11" y="14"/>
                      <a:pt x="11" y="14"/>
                      <a:pt x="11" y="14"/>
                    </a:cubicBezTo>
                    <a:cubicBezTo>
                      <a:pt x="99" y="64"/>
                      <a:pt x="99" y="64"/>
                      <a:pt x="99" y="64"/>
                    </a:cubicBezTo>
                    <a:cubicBezTo>
                      <a:pt x="100" y="64"/>
                      <a:pt x="100" y="65"/>
                      <a:pt x="100" y="66"/>
                    </a:cubicBezTo>
                    <a:close/>
                    <a:moveTo>
                      <a:pt x="181" y="14"/>
                    </a:moveTo>
                    <a:cubicBezTo>
                      <a:pt x="181" y="14"/>
                      <a:pt x="181" y="14"/>
                      <a:pt x="181" y="15"/>
                    </a:cubicBezTo>
                    <a:cubicBezTo>
                      <a:pt x="181" y="40"/>
                      <a:pt x="181" y="40"/>
                      <a:pt x="181" y="40"/>
                    </a:cubicBezTo>
                    <a:cubicBezTo>
                      <a:pt x="181" y="42"/>
                      <a:pt x="180" y="44"/>
                      <a:pt x="178" y="45"/>
                    </a:cubicBezTo>
                    <a:cubicBezTo>
                      <a:pt x="104" y="87"/>
                      <a:pt x="104" y="87"/>
                      <a:pt x="104" y="87"/>
                    </a:cubicBezTo>
                    <a:cubicBezTo>
                      <a:pt x="104" y="66"/>
                      <a:pt x="104" y="66"/>
                      <a:pt x="104" y="66"/>
                    </a:cubicBezTo>
                    <a:cubicBezTo>
                      <a:pt x="104" y="64"/>
                      <a:pt x="103" y="62"/>
                      <a:pt x="101" y="61"/>
                    </a:cubicBezTo>
                    <a:cubicBezTo>
                      <a:pt x="181" y="14"/>
                      <a:pt x="181" y="14"/>
                      <a:pt x="181" y="14"/>
                    </a:cubicBezTo>
                    <a:cubicBezTo>
                      <a:pt x="181" y="14"/>
                      <a:pt x="181" y="14"/>
                      <a:pt x="181" y="14"/>
                    </a:cubicBezTo>
                    <a:close/>
                    <a:moveTo>
                      <a:pt x="59" y="64"/>
                    </a:moveTo>
                    <a:cubicBezTo>
                      <a:pt x="59" y="64"/>
                      <a:pt x="59" y="64"/>
                      <a:pt x="58" y="64"/>
                    </a:cubicBezTo>
                    <a:cubicBezTo>
                      <a:pt x="36" y="51"/>
                      <a:pt x="36" y="51"/>
                      <a:pt x="36" y="51"/>
                    </a:cubicBezTo>
                    <a:cubicBezTo>
                      <a:pt x="35" y="51"/>
                      <a:pt x="34" y="49"/>
                      <a:pt x="34" y="48"/>
                    </a:cubicBezTo>
                    <a:cubicBezTo>
                      <a:pt x="34" y="46"/>
                      <a:pt x="34" y="46"/>
                      <a:pt x="34" y="46"/>
                    </a:cubicBezTo>
                    <a:cubicBezTo>
                      <a:pt x="34" y="44"/>
                      <a:pt x="35" y="43"/>
                      <a:pt x="36" y="44"/>
                    </a:cubicBezTo>
                    <a:cubicBezTo>
                      <a:pt x="59" y="57"/>
                      <a:pt x="59" y="57"/>
                      <a:pt x="59" y="57"/>
                    </a:cubicBezTo>
                    <a:cubicBezTo>
                      <a:pt x="60" y="58"/>
                      <a:pt x="61" y="59"/>
                      <a:pt x="61" y="60"/>
                    </a:cubicBezTo>
                    <a:cubicBezTo>
                      <a:pt x="61" y="63"/>
                      <a:pt x="61" y="63"/>
                      <a:pt x="61" y="63"/>
                    </a:cubicBezTo>
                    <a:cubicBezTo>
                      <a:pt x="61" y="64"/>
                      <a:pt x="60" y="64"/>
                      <a:pt x="59" y="64"/>
                    </a:cubicBezTo>
                    <a:close/>
                    <a:moveTo>
                      <a:pt x="80" y="81"/>
                    </a:moveTo>
                    <a:cubicBezTo>
                      <a:pt x="81" y="82"/>
                      <a:pt x="81" y="83"/>
                      <a:pt x="80" y="84"/>
                    </a:cubicBezTo>
                    <a:cubicBezTo>
                      <a:pt x="73" y="88"/>
                      <a:pt x="73" y="88"/>
                      <a:pt x="73" y="88"/>
                    </a:cubicBezTo>
                    <a:cubicBezTo>
                      <a:pt x="72" y="88"/>
                      <a:pt x="71" y="87"/>
                      <a:pt x="70" y="87"/>
                    </a:cubicBezTo>
                    <a:cubicBezTo>
                      <a:pt x="70" y="87"/>
                      <a:pt x="70" y="85"/>
                      <a:pt x="70" y="85"/>
                    </a:cubicBezTo>
                    <a:cubicBezTo>
                      <a:pt x="70" y="70"/>
                      <a:pt x="70" y="70"/>
                      <a:pt x="70" y="70"/>
                    </a:cubicBezTo>
                    <a:cubicBezTo>
                      <a:pt x="70" y="70"/>
                      <a:pt x="70" y="68"/>
                      <a:pt x="71" y="68"/>
                    </a:cubicBezTo>
                    <a:cubicBezTo>
                      <a:pt x="77" y="64"/>
                      <a:pt x="77" y="64"/>
                      <a:pt x="77" y="64"/>
                    </a:cubicBezTo>
                    <a:cubicBezTo>
                      <a:pt x="78" y="63"/>
                      <a:pt x="80" y="63"/>
                      <a:pt x="80" y="64"/>
                    </a:cubicBezTo>
                    <a:cubicBezTo>
                      <a:pt x="80" y="64"/>
                      <a:pt x="80" y="64"/>
                      <a:pt x="80" y="64"/>
                    </a:cubicBezTo>
                    <a:cubicBezTo>
                      <a:pt x="81" y="65"/>
                      <a:pt x="81" y="66"/>
                      <a:pt x="80" y="67"/>
                    </a:cubicBezTo>
                    <a:cubicBezTo>
                      <a:pt x="74" y="70"/>
                      <a:pt x="74" y="70"/>
                      <a:pt x="74" y="70"/>
                    </a:cubicBezTo>
                    <a:cubicBezTo>
                      <a:pt x="74" y="82"/>
                      <a:pt x="74" y="82"/>
                      <a:pt x="74" y="82"/>
                    </a:cubicBezTo>
                    <a:cubicBezTo>
                      <a:pt x="77" y="81"/>
                      <a:pt x="77" y="81"/>
                      <a:pt x="77" y="81"/>
                    </a:cubicBezTo>
                    <a:cubicBezTo>
                      <a:pt x="78" y="80"/>
                      <a:pt x="80" y="80"/>
                      <a:pt x="80" y="81"/>
                    </a:cubicBezTo>
                    <a:close/>
                    <a:moveTo>
                      <a:pt x="20" y="47"/>
                    </a:moveTo>
                    <a:cubicBezTo>
                      <a:pt x="21" y="48"/>
                      <a:pt x="21" y="49"/>
                      <a:pt x="20" y="50"/>
                    </a:cubicBezTo>
                    <a:cubicBezTo>
                      <a:pt x="13" y="54"/>
                      <a:pt x="13" y="54"/>
                      <a:pt x="13" y="54"/>
                    </a:cubicBezTo>
                    <a:cubicBezTo>
                      <a:pt x="12" y="54"/>
                      <a:pt x="11" y="54"/>
                      <a:pt x="10" y="53"/>
                    </a:cubicBezTo>
                    <a:cubicBezTo>
                      <a:pt x="10" y="53"/>
                      <a:pt x="9" y="51"/>
                      <a:pt x="9" y="51"/>
                    </a:cubicBezTo>
                    <a:cubicBezTo>
                      <a:pt x="9" y="36"/>
                      <a:pt x="9" y="36"/>
                      <a:pt x="9" y="36"/>
                    </a:cubicBezTo>
                    <a:cubicBezTo>
                      <a:pt x="9" y="36"/>
                      <a:pt x="10" y="34"/>
                      <a:pt x="10" y="34"/>
                    </a:cubicBezTo>
                    <a:cubicBezTo>
                      <a:pt x="17" y="30"/>
                      <a:pt x="17" y="30"/>
                      <a:pt x="17" y="30"/>
                    </a:cubicBezTo>
                    <a:cubicBezTo>
                      <a:pt x="18" y="29"/>
                      <a:pt x="20" y="29"/>
                      <a:pt x="20" y="30"/>
                    </a:cubicBezTo>
                    <a:cubicBezTo>
                      <a:pt x="20" y="30"/>
                      <a:pt x="20" y="30"/>
                      <a:pt x="20" y="30"/>
                    </a:cubicBezTo>
                    <a:cubicBezTo>
                      <a:pt x="21" y="31"/>
                      <a:pt x="21" y="32"/>
                      <a:pt x="20" y="33"/>
                    </a:cubicBezTo>
                    <a:cubicBezTo>
                      <a:pt x="14" y="36"/>
                      <a:pt x="14" y="36"/>
                      <a:pt x="14" y="36"/>
                    </a:cubicBezTo>
                    <a:cubicBezTo>
                      <a:pt x="14" y="48"/>
                      <a:pt x="14" y="48"/>
                      <a:pt x="14" y="48"/>
                    </a:cubicBezTo>
                    <a:cubicBezTo>
                      <a:pt x="17" y="47"/>
                      <a:pt x="17" y="47"/>
                      <a:pt x="17" y="47"/>
                    </a:cubicBezTo>
                    <a:cubicBezTo>
                      <a:pt x="18" y="46"/>
                      <a:pt x="20" y="46"/>
                      <a:pt x="20" y="47"/>
                    </a:cubicBezTo>
                    <a:close/>
                    <a:moveTo>
                      <a:pt x="161" y="0"/>
                    </a:moveTo>
                    <a:cubicBezTo>
                      <a:pt x="106" y="32"/>
                      <a:pt x="106" y="32"/>
                      <a:pt x="106" y="32"/>
                    </a:cubicBezTo>
                    <a:cubicBezTo>
                      <a:pt x="104" y="33"/>
                      <a:pt x="104" y="33"/>
                      <a:pt x="104" y="33"/>
                    </a:cubicBezTo>
                    <a:cubicBezTo>
                      <a:pt x="104" y="33"/>
                      <a:pt x="104" y="33"/>
                      <a:pt x="104" y="33"/>
                    </a:cubicBezTo>
                    <a:cubicBezTo>
                      <a:pt x="104" y="36"/>
                      <a:pt x="104" y="36"/>
                      <a:pt x="104" y="36"/>
                    </a:cubicBezTo>
                    <a:cubicBezTo>
                      <a:pt x="104" y="37"/>
                      <a:pt x="104" y="37"/>
                      <a:pt x="104" y="37"/>
                    </a:cubicBezTo>
                    <a:cubicBezTo>
                      <a:pt x="104" y="37"/>
                      <a:pt x="104" y="37"/>
                      <a:pt x="104" y="37"/>
                    </a:cubicBezTo>
                    <a:cubicBezTo>
                      <a:pt x="104" y="38"/>
                      <a:pt x="104" y="38"/>
                      <a:pt x="104" y="38"/>
                    </a:cubicBezTo>
                    <a:cubicBezTo>
                      <a:pt x="104" y="40"/>
                      <a:pt x="102" y="42"/>
                      <a:pt x="100" y="43"/>
                    </a:cubicBezTo>
                    <a:cubicBezTo>
                      <a:pt x="99" y="44"/>
                      <a:pt x="98" y="44"/>
                      <a:pt x="96" y="44"/>
                    </a:cubicBezTo>
                    <a:cubicBezTo>
                      <a:pt x="95" y="44"/>
                      <a:pt x="93" y="44"/>
                      <a:pt x="92" y="43"/>
                    </a:cubicBezTo>
                    <a:cubicBezTo>
                      <a:pt x="74" y="33"/>
                      <a:pt x="74" y="33"/>
                      <a:pt x="74" y="33"/>
                    </a:cubicBezTo>
                    <a:cubicBezTo>
                      <a:pt x="74" y="33"/>
                      <a:pt x="74" y="33"/>
                      <a:pt x="74" y="33"/>
                    </a:cubicBezTo>
                    <a:cubicBezTo>
                      <a:pt x="74" y="33"/>
                      <a:pt x="73" y="33"/>
                      <a:pt x="72" y="33"/>
                    </a:cubicBezTo>
                    <a:cubicBezTo>
                      <a:pt x="71" y="33"/>
                      <a:pt x="69" y="32"/>
                      <a:pt x="67" y="31"/>
                    </a:cubicBezTo>
                    <a:cubicBezTo>
                      <a:pt x="67" y="30"/>
                      <a:pt x="66" y="29"/>
                      <a:pt x="66" y="28"/>
                    </a:cubicBezTo>
                    <a:cubicBezTo>
                      <a:pt x="65" y="28"/>
                      <a:pt x="65" y="28"/>
                      <a:pt x="65" y="28"/>
                    </a:cubicBezTo>
                    <a:cubicBezTo>
                      <a:pt x="26" y="5"/>
                      <a:pt x="26" y="5"/>
                      <a:pt x="26" y="5"/>
                    </a:cubicBezTo>
                    <a:cubicBezTo>
                      <a:pt x="14" y="12"/>
                      <a:pt x="14" y="12"/>
                      <a:pt x="14" y="12"/>
                    </a:cubicBezTo>
                    <a:cubicBezTo>
                      <a:pt x="97" y="58"/>
                      <a:pt x="97" y="58"/>
                      <a:pt x="97" y="58"/>
                    </a:cubicBezTo>
                    <a:cubicBezTo>
                      <a:pt x="179" y="10"/>
                      <a:pt x="179" y="10"/>
                      <a:pt x="179" y="10"/>
                    </a:cubicBezTo>
                    <a:cubicBezTo>
                      <a:pt x="179" y="10"/>
                      <a:pt x="179" y="10"/>
                      <a:pt x="178" y="10"/>
                    </a:cubicBezTo>
                    <a:cubicBezTo>
                      <a:pt x="172" y="6"/>
                      <a:pt x="167" y="3"/>
                      <a:pt x="16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dirty="0">
                  <a:solidFill>
                    <a:srgbClr val="FFFFFF"/>
                  </a:solidFill>
                </a:endParaRPr>
              </a:p>
            </p:txBody>
          </p:sp>
          <p:sp>
            <p:nvSpPr>
              <p:cNvPr id="108" name="Freeform 7"/>
              <p:cNvSpPr>
                <a:spLocks noEditPoints="1"/>
              </p:cNvSpPr>
              <p:nvPr/>
            </p:nvSpPr>
            <p:spPr bwMode="auto">
              <a:xfrm>
                <a:off x="8714848" y="1403350"/>
                <a:ext cx="782638" cy="584199"/>
              </a:xfrm>
              <a:custGeom>
                <a:avLst/>
                <a:gdLst>
                  <a:gd name="T0" fmla="*/ 179 w 181"/>
                  <a:gd name="T1" fmla="*/ 46 h 135"/>
                  <a:gd name="T2" fmla="*/ 101 w 181"/>
                  <a:gd name="T3" fmla="*/ 0 h 135"/>
                  <a:gd name="T4" fmla="*/ 95 w 181"/>
                  <a:gd name="T5" fmla="*/ 0 h 135"/>
                  <a:gd name="T6" fmla="*/ 97 w 181"/>
                  <a:gd name="T7" fmla="*/ 94 h 135"/>
                  <a:gd name="T8" fmla="*/ 22 w 181"/>
                  <a:gd name="T9" fmla="*/ 86 h 135"/>
                  <a:gd name="T10" fmla="*/ 67 w 181"/>
                  <a:gd name="T11" fmla="*/ 119 h 135"/>
                  <a:gd name="T12" fmla="*/ 21 w 181"/>
                  <a:gd name="T13" fmla="*/ 87 h 135"/>
                  <a:gd name="T14" fmla="*/ 100 w 181"/>
                  <a:gd name="T15" fmla="*/ 101 h 135"/>
                  <a:gd name="T16" fmla="*/ 98 w 181"/>
                  <a:gd name="T17" fmla="*/ 134 h 135"/>
                  <a:gd name="T18" fmla="*/ 94 w 181"/>
                  <a:gd name="T19" fmla="*/ 134 h 135"/>
                  <a:gd name="T20" fmla="*/ 81 w 181"/>
                  <a:gd name="T21" fmla="*/ 121 h 135"/>
                  <a:gd name="T22" fmla="*/ 94 w 181"/>
                  <a:gd name="T23" fmla="*/ 127 h 135"/>
                  <a:gd name="T24" fmla="*/ 6 w 181"/>
                  <a:gd name="T25" fmla="*/ 54 h 135"/>
                  <a:gd name="T26" fmla="*/ 6 w 181"/>
                  <a:gd name="T27" fmla="*/ 77 h 135"/>
                  <a:gd name="T28" fmla="*/ 7 w 181"/>
                  <a:gd name="T29" fmla="*/ 85 h 135"/>
                  <a:gd name="T30" fmla="*/ 0 w 181"/>
                  <a:gd name="T31" fmla="*/ 80 h 135"/>
                  <a:gd name="T32" fmla="*/ 0 w 181"/>
                  <a:gd name="T33" fmla="*/ 51 h 135"/>
                  <a:gd name="T34" fmla="*/ 6 w 181"/>
                  <a:gd name="T35" fmla="*/ 47 h 135"/>
                  <a:gd name="T36" fmla="*/ 11 w 181"/>
                  <a:gd name="T37" fmla="*/ 50 h 135"/>
                  <a:gd name="T38" fmla="*/ 100 w 181"/>
                  <a:gd name="T39" fmla="*/ 101 h 135"/>
                  <a:gd name="T40" fmla="*/ 181 w 181"/>
                  <a:gd name="T41" fmla="*/ 51 h 135"/>
                  <a:gd name="T42" fmla="*/ 178 w 181"/>
                  <a:gd name="T43" fmla="*/ 80 h 135"/>
                  <a:gd name="T44" fmla="*/ 104 w 181"/>
                  <a:gd name="T45" fmla="*/ 101 h 135"/>
                  <a:gd name="T46" fmla="*/ 181 w 181"/>
                  <a:gd name="T47" fmla="*/ 49 h 135"/>
                  <a:gd name="T48" fmla="*/ 59 w 181"/>
                  <a:gd name="T49" fmla="*/ 100 h 135"/>
                  <a:gd name="T50" fmla="*/ 36 w 181"/>
                  <a:gd name="T51" fmla="*/ 87 h 135"/>
                  <a:gd name="T52" fmla="*/ 34 w 181"/>
                  <a:gd name="T53" fmla="*/ 81 h 135"/>
                  <a:gd name="T54" fmla="*/ 59 w 181"/>
                  <a:gd name="T55" fmla="*/ 93 h 135"/>
                  <a:gd name="T56" fmla="*/ 61 w 181"/>
                  <a:gd name="T57" fmla="*/ 98 h 135"/>
                  <a:gd name="T58" fmla="*/ 80 w 181"/>
                  <a:gd name="T59" fmla="*/ 117 h 135"/>
                  <a:gd name="T60" fmla="*/ 73 w 181"/>
                  <a:gd name="T61" fmla="*/ 123 h 135"/>
                  <a:gd name="T62" fmla="*/ 70 w 181"/>
                  <a:gd name="T63" fmla="*/ 121 h 135"/>
                  <a:gd name="T64" fmla="*/ 71 w 181"/>
                  <a:gd name="T65" fmla="*/ 103 h 135"/>
                  <a:gd name="T66" fmla="*/ 80 w 181"/>
                  <a:gd name="T67" fmla="*/ 100 h 135"/>
                  <a:gd name="T68" fmla="*/ 80 w 181"/>
                  <a:gd name="T69" fmla="*/ 103 h 135"/>
                  <a:gd name="T70" fmla="*/ 74 w 181"/>
                  <a:gd name="T71" fmla="*/ 118 h 135"/>
                  <a:gd name="T72" fmla="*/ 80 w 181"/>
                  <a:gd name="T73" fmla="*/ 117 h 135"/>
                  <a:gd name="T74" fmla="*/ 20 w 181"/>
                  <a:gd name="T75" fmla="*/ 85 h 135"/>
                  <a:gd name="T76" fmla="*/ 10 w 181"/>
                  <a:gd name="T77" fmla="*/ 89 h 135"/>
                  <a:gd name="T78" fmla="*/ 9 w 181"/>
                  <a:gd name="T79" fmla="*/ 71 h 135"/>
                  <a:gd name="T80" fmla="*/ 17 w 181"/>
                  <a:gd name="T81" fmla="*/ 65 h 135"/>
                  <a:gd name="T82" fmla="*/ 20 w 181"/>
                  <a:gd name="T83" fmla="*/ 66 h 135"/>
                  <a:gd name="T84" fmla="*/ 14 w 181"/>
                  <a:gd name="T85" fmla="*/ 72 h 135"/>
                  <a:gd name="T86" fmla="*/ 17 w 181"/>
                  <a:gd name="T87" fmla="*/ 82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1" h="135">
                    <a:moveTo>
                      <a:pt x="97" y="94"/>
                    </a:moveTo>
                    <a:cubicBezTo>
                      <a:pt x="179" y="46"/>
                      <a:pt x="179" y="46"/>
                      <a:pt x="179" y="46"/>
                    </a:cubicBezTo>
                    <a:cubicBezTo>
                      <a:pt x="179" y="46"/>
                      <a:pt x="179" y="46"/>
                      <a:pt x="178" y="46"/>
                    </a:cubicBezTo>
                    <a:cubicBezTo>
                      <a:pt x="101" y="0"/>
                      <a:pt x="101" y="0"/>
                      <a:pt x="101" y="0"/>
                    </a:cubicBezTo>
                    <a:cubicBezTo>
                      <a:pt x="100" y="0"/>
                      <a:pt x="99" y="0"/>
                      <a:pt x="98" y="0"/>
                    </a:cubicBezTo>
                    <a:cubicBezTo>
                      <a:pt x="97" y="0"/>
                      <a:pt x="96" y="0"/>
                      <a:pt x="95" y="0"/>
                    </a:cubicBezTo>
                    <a:cubicBezTo>
                      <a:pt x="14" y="48"/>
                      <a:pt x="14" y="48"/>
                      <a:pt x="14" y="48"/>
                    </a:cubicBezTo>
                    <a:cubicBezTo>
                      <a:pt x="97" y="94"/>
                      <a:pt x="97" y="94"/>
                      <a:pt x="97" y="94"/>
                    </a:cubicBezTo>
                    <a:cubicBezTo>
                      <a:pt x="97" y="94"/>
                      <a:pt x="97" y="94"/>
                      <a:pt x="97" y="94"/>
                    </a:cubicBezTo>
                    <a:close/>
                    <a:moveTo>
                      <a:pt x="22" y="86"/>
                    </a:moveTo>
                    <a:cubicBezTo>
                      <a:pt x="67" y="112"/>
                      <a:pt x="67" y="112"/>
                      <a:pt x="67" y="112"/>
                    </a:cubicBezTo>
                    <a:cubicBezTo>
                      <a:pt x="67" y="119"/>
                      <a:pt x="67" y="119"/>
                      <a:pt x="67" y="119"/>
                    </a:cubicBezTo>
                    <a:cubicBezTo>
                      <a:pt x="17" y="90"/>
                      <a:pt x="17" y="90"/>
                      <a:pt x="17" y="90"/>
                    </a:cubicBezTo>
                    <a:cubicBezTo>
                      <a:pt x="21" y="87"/>
                      <a:pt x="21" y="87"/>
                      <a:pt x="21" y="87"/>
                    </a:cubicBezTo>
                    <a:cubicBezTo>
                      <a:pt x="21" y="87"/>
                      <a:pt x="22" y="87"/>
                      <a:pt x="22" y="86"/>
                    </a:cubicBezTo>
                    <a:close/>
                    <a:moveTo>
                      <a:pt x="100" y="101"/>
                    </a:moveTo>
                    <a:cubicBezTo>
                      <a:pt x="100" y="131"/>
                      <a:pt x="100" y="131"/>
                      <a:pt x="100" y="131"/>
                    </a:cubicBezTo>
                    <a:cubicBezTo>
                      <a:pt x="100" y="133"/>
                      <a:pt x="99" y="134"/>
                      <a:pt x="98" y="134"/>
                    </a:cubicBezTo>
                    <a:cubicBezTo>
                      <a:pt x="98" y="135"/>
                      <a:pt x="97" y="135"/>
                      <a:pt x="96" y="135"/>
                    </a:cubicBezTo>
                    <a:cubicBezTo>
                      <a:pt x="96" y="135"/>
                      <a:pt x="95" y="135"/>
                      <a:pt x="94" y="134"/>
                    </a:cubicBezTo>
                    <a:cubicBezTo>
                      <a:pt x="76" y="124"/>
                      <a:pt x="76" y="124"/>
                      <a:pt x="76" y="124"/>
                    </a:cubicBezTo>
                    <a:cubicBezTo>
                      <a:pt x="81" y="121"/>
                      <a:pt x="81" y="121"/>
                      <a:pt x="81" y="121"/>
                    </a:cubicBezTo>
                    <a:cubicBezTo>
                      <a:pt x="82" y="121"/>
                      <a:pt x="82" y="121"/>
                      <a:pt x="82" y="120"/>
                    </a:cubicBezTo>
                    <a:cubicBezTo>
                      <a:pt x="94" y="127"/>
                      <a:pt x="94" y="127"/>
                      <a:pt x="94" y="127"/>
                    </a:cubicBezTo>
                    <a:cubicBezTo>
                      <a:pt x="94" y="105"/>
                      <a:pt x="94" y="105"/>
                      <a:pt x="94" y="105"/>
                    </a:cubicBezTo>
                    <a:cubicBezTo>
                      <a:pt x="6" y="54"/>
                      <a:pt x="6" y="54"/>
                      <a:pt x="6" y="54"/>
                    </a:cubicBezTo>
                    <a:cubicBezTo>
                      <a:pt x="6" y="77"/>
                      <a:pt x="6" y="77"/>
                      <a:pt x="6" y="77"/>
                    </a:cubicBezTo>
                    <a:cubicBezTo>
                      <a:pt x="6" y="77"/>
                      <a:pt x="6" y="77"/>
                      <a:pt x="6" y="77"/>
                    </a:cubicBezTo>
                    <a:cubicBezTo>
                      <a:pt x="7" y="78"/>
                      <a:pt x="7" y="78"/>
                      <a:pt x="7" y="78"/>
                    </a:cubicBezTo>
                    <a:cubicBezTo>
                      <a:pt x="7" y="85"/>
                      <a:pt x="7" y="85"/>
                      <a:pt x="7" y="85"/>
                    </a:cubicBezTo>
                    <a:cubicBezTo>
                      <a:pt x="3" y="82"/>
                      <a:pt x="3" y="82"/>
                      <a:pt x="3" y="82"/>
                    </a:cubicBezTo>
                    <a:cubicBezTo>
                      <a:pt x="0" y="80"/>
                      <a:pt x="0" y="80"/>
                      <a:pt x="0" y="80"/>
                    </a:cubicBezTo>
                    <a:cubicBezTo>
                      <a:pt x="0" y="78"/>
                      <a:pt x="0" y="78"/>
                      <a:pt x="0" y="78"/>
                    </a:cubicBezTo>
                    <a:cubicBezTo>
                      <a:pt x="0" y="51"/>
                      <a:pt x="0" y="51"/>
                      <a:pt x="0" y="51"/>
                    </a:cubicBezTo>
                    <a:cubicBezTo>
                      <a:pt x="0" y="49"/>
                      <a:pt x="0" y="48"/>
                      <a:pt x="2" y="47"/>
                    </a:cubicBezTo>
                    <a:cubicBezTo>
                      <a:pt x="3" y="46"/>
                      <a:pt x="4" y="46"/>
                      <a:pt x="6" y="47"/>
                    </a:cubicBezTo>
                    <a:cubicBezTo>
                      <a:pt x="11" y="50"/>
                      <a:pt x="11" y="50"/>
                      <a:pt x="11" y="50"/>
                    </a:cubicBezTo>
                    <a:cubicBezTo>
                      <a:pt x="11" y="50"/>
                      <a:pt x="11" y="50"/>
                      <a:pt x="11" y="50"/>
                    </a:cubicBezTo>
                    <a:cubicBezTo>
                      <a:pt x="99" y="100"/>
                      <a:pt x="99" y="100"/>
                      <a:pt x="99" y="100"/>
                    </a:cubicBezTo>
                    <a:cubicBezTo>
                      <a:pt x="100" y="100"/>
                      <a:pt x="100" y="101"/>
                      <a:pt x="100" y="101"/>
                    </a:cubicBezTo>
                    <a:close/>
                    <a:moveTo>
                      <a:pt x="181" y="49"/>
                    </a:moveTo>
                    <a:cubicBezTo>
                      <a:pt x="181" y="50"/>
                      <a:pt x="181" y="50"/>
                      <a:pt x="181" y="51"/>
                    </a:cubicBezTo>
                    <a:cubicBezTo>
                      <a:pt x="181" y="76"/>
                      <a:pt x="181" y="76"/>
                      <a:pt x="181" y="76"/>
                    </a:cubicBezTo>
                    <a:cubicBezTo>
                      <a:pt x="181" y="77"/>
                      <a:pt x="180" y="79"/>
                      <a:pt x="178" y="80"/>
                    </a:cubicBezTo>
                    <a:cubicBezTo>
                      <a:pt x="104" y="123"/>
                      <a:pt x="104" y="123"/>
                      <a:pt x="104" y="123"/>
                    </a:cubicBezTo>
                    <a:cubicBezTo>
                      <a:pt x="104" y="101"/>
                      <a:pt x="104" y="101"/>
                      <a:pt x="104" y="101"/>
                    </a:cubicBezTo>
                    <a:cubicBezTo>
                      <a:pt x="104" y="99"/>
                      <a:pt x="103" y="97"/>
                      <a:pt x="101" y="96"/>
                    </a:cubicBezTo>
                    <a:cubicBezTo>
                      <a:pt x="181" y="49"/>
                      <a:pt x="181" y="49"/>
                      <a:pt x="181" y="49"/>
                    </a:cubicBezTo>
                    <a:cubicBezTo>
                      <a:pt x="181" y="49"/>
                      <a:pt x="181" y="49"/>
                      <a:pt x="181" y="49"/>
                    </a:cubicBezTo>
                    <a:close/>
                    <a:moveTo>
                      <a:pt x="59" y="100"/>
                    </a:moveTo>
                    <a:cubicBezTo>
                      <a:pt x="59" y="100"/>
                      <a:pt x="59" y="100"/>
                      <a:pt x="58" y="100"/>
                    </a:cubicBezTo>
                    <a:cubicBezTo>
                      <a:pt x="36" y="87"/>
                      <a:pt x="36" y="87"/>
                      <a:pt x="36" y="87"/>
                    </a:cubicBezTo>
                    <a:cubicBezTo>
                      <a:pt x="35" y="86"/>
                      <a:pt x="34" y="85"/>
                      <a:pt x="34" y="84"/>
                    </a:cubicBezTo>
                    <a:cubicBezTo>
                      <a:pt x="34" y="81"/>
                      <a:pt x="34" y="81"/>
                      <a:pt x="34" y="81"/>
                    </a:cubicBezTo>
                    <a:cubicBezTo>
                      <a:pt x="34" y="80"/>
                      <a:pt x="35" y="79"/>
                      <a:pt x="36" y="80"/>
                    </a:cubicBezTo>
                    <a:cubicBezTo>
                      <a:pt x="59" y="93"/>
                      <a:pt x="59" y="93"/>
                      <a:pt x="59" y="93"/>
                    </a:cubicBezTo>
                    <a:cubicBezTo>
                      <a:pt x="60" y="93"/>
                      <a:pt x="61" y="95"/>
                      <a:pt x="61" y="96"/>
                    </a:cubicBezTo>
                    <a:cubicBezTo>
                      <a:pt x="61" y="98"/>
                      <a:pt x="61" y="98"/>
                      <a:pt x="61" y="98"/>
                    </a:cubicBezTo>
                    <a:cubicBezTo>
                      <a:pt x="61" y="99"/>
                      <a:pt x="60" y="100"/>
                      <a:pt x="59" y="100"/>
                    </a:cubicBezTo>
                    <a:close/>
                    <a:moveTo>
                      <a:pt x="80" y="117"/>
                    </a:moveTo>
                    <a:cubicBezTo>
                      <a:pt x="81" y="118"/>
                      <a:pt x="81" y="119"/>
                      <a:pt x="80" y="119"/>
                    </a:cubicBezTo>
                    <a:cubicBezTo>
                      <a:pt x="73" y="123"/>
                      <a:pt x="73" y="123"/>
                      <a:pt x="73" y="123"/>
                    </a:cubicBezTo>
                    <a:cubicBezTo>
                      <a:pt x="72" y="124"/>
                      <a:pt x="71" y="123"/>
                      <a:pt x="70" y="123"/>
                    </a:cubicBezTo>
                    <a:cubicBezTo>
                      <a:pt x="70" y="122"/>
                      <a:pt x="70" y="121"/>
                      <a:pt x="70" y="121"/>
                    </a:cubicBezTo>
                    <a:cubicBezTo>
                      <a:pt x="70" y="105"/>
                      <a:pt x="70" y="105"/>
                      <a:pt x="70" y="105"/>
                    </a:cubicBezTo>
                    <a:cubicBezTo>
                      <a:pt x="70" y="105"/>
                      <a:pt x="70" y="104"/>
                      <a:pt x="71" y="103"/>
                    </a:cubicBezTo>
                    <a:cubicBezTo>
                      <a:pt x="77" y="99"/>
                      <a:pt x="77" y="99"/>
                      <a:pt x="77" y="99"/>
                    </a:cubicBezTo>
                    <a:cubicBezTo>
                      <a:pt x="78" y="99"/>
                      <a:pt x="80" y="99"/>
                      <a:pt x="80" y="100"/>
                    </a:cubicBezTo>
                    <a:cubicBezTo>
                      <a:pt x="80" y="100"/>
                      <a:pt x="80" y="100"/>
                      <a:pt x="80" y="100"/>
                    </a:cubicBezTo>
                    <a:cubicBezTo>
                      <a:pt x="81" y="101"/>
                      <a:pt x="81" y="102"/>
                      <a:pt x="80" y="103"/>
                    </a:cubicBezTo>
                    <a:cubicBezTo>
                      <a:pt x="74" y="106"/>
                      <a:pt x="74" y="106"/>
                      <a:pt x="74" y="106"/>
                    </a:cubicBezTo>
                    <a:cubicBezTo>
                      <a:pt x="74" y="118"/>
                      <a:pt x="74" y="118"/>
                      <a:pt x="74" y="118"/>
                    </a:cubicBezTo>
                    <a:cubicBezTo>
                      <a:pt x="77" y="116"/>
                      <a:pt x="77" y="116"/>
                      <a:pt x="77" y="116"/>
                    </a:cubicBezTo>
                    <a:cubicBezTo>
                      <a:pt x="78" y="116"/>
                      <a:pt x="80" y="116"/>
                      <a:pt x="80" y="117"/>
                    </a:cubicBezTo>
                    <a:close/>
                    <a:moveTo>
                      <a:pt x="20" y="83"/>
                    </a:moveTo>
                    <a:cubicBezTo>
                      <a:pt x="21" y="84"/>
                      <a:pt x="21" y="85"/>
                      <a:pt x="20" y="85"/>
                    </a:cubicBezTo>
                    <a:cubicBezTo>
                      <a:pt x="13" y="89"/>
                      <a:pt x="13" y="89"/>
                      <a:pt x="13" y="89"/>
                    </a:cubicBezTo>
                    <a:cubicBezTo>
                      <a:pt x="12" y="90"/>
                      <a:pt x="11" y="89"/>
                      <a:pt x="10" y="89"/>
                    </a:cubicBezTo>
                    <a:cubicBezTo>
                      <a:pt x="10" y="88"/>
                      <a:pt x="9" y="87"/>
                      <a:pt x="9" y="87"/>
                    </a:cubicBezTo>
                    <a:cubicBezTo>
                      <a:pt x="9" y="71"/>
                      <a:pt x="9" y="71"/>
                      <a:pt x="9" y="71"/>
                    </a:cubicBezTo>
                    <a:cubicBezTo>
                      <a:pt x="9" y="71"/>
                      <a:pt x="10" y="70"/>
                      <a:pt x="10" y="69"/>
                    </a:cubicBezTo>
                    <a:cubicBezTo>
                      <a:pt x="17" y="65"/>
                      <a:pt x="17" y="65"/>
                      <a:pt x="17" y="65"/>
                    </a:cubicBezTo>
                    <a:cubicBezTo>
                      <a:pt x="18" y="65"/>
                      <a:pt x="20" y="65"/>
                      <a:pt x="20" y="66"/>
                    </a:cubicBezTo>
                    <a:cubicBezTo>
                      <a:pt x="20" y="66"/>
                      <a:pt x="20" y="66"/>
                      <a:pt x="20" y="66"/>
                    </a:cubicBezTo>
                    <a:cubicBezTo>
                      <a:pt x="21" y="67"/>
                      <a:pt x="21" y="68"/>
                      <a:pt x="20" y="69"/>
                    </a:cubicBezTo>
                    <a:cubicBezTo>
                      <a:pt x="14" y="72"/>
                      <a:pt x="14" y="72"/>
                      <a:pt x="14" y="72"/>
                    </a:cubicBezTo>
                    <a:cubicBezTo>
                      <a:pt x="14" y="84"/>
                      <a:pt x="14" y="84"/>
                      <a:pt x="14" y="84"/>
                    </a:cubicBezTo>
                    <a:cubicBezTo>
                      <a:pt x="17" y="82"/>
                      <a:pt x="17" y="82"/>
                      <a:pt x="17" y="82"/>
                    </a:cubicBezTo>
                    <a:cubicBezTo>
                      <a:pt x="18" y="82"/>
                      <a:pt x="20" y="82"/>
                      <a:pt x="20" y="8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dirty="0">
                  <a:solidFill>
                    <a:srgbClr val="FFFFFF"/>
                  </a:solidFill>
                </a:endParaRPr>
              </a:p>
            </p:txBody>
          </p:sp>
        </p:grpSp>
        <p:grpSp>
          <p:nvGrpSpPr>
            <p:cNvPr id="109" name="Group 108"/>
            <p:cNvGrpSpPr/>
            <p:nvPr/>
          </p:nvGrpSpPr>
          <p:grpSpPr>
            <a:xfrm>
              <a:off x="6798738" y="1939079"/>
              <a:ext cx="782638" cy="1095374"/>
              <a:chOff x="8714848" y="1403350"/>
              <a:chExt cx="782638" cy="1095374"/>
            </a:xfrm>
            <a:solidFill>
              <a:srgbClr val="FFFFFF"/>
            </a:solidFill>
          </p:grpSpPr>
          <p:sp>
            <p:nvSpPr>
              <p:cNvPr id="110" name="Freeform 5"/>
              <p:cNvSpPr>
                <a:spLocks noEditPoints="1"/>
              </p:cNvSpPr>
              <p:nvPr/>
            </p:nvSpPr>
            <p:spPr bwMode="auto">
              <a:xfrm>
                <a:off x="8714848" y="1814512"/>
                <a:ext cx="782638" cy="428625"/>
              </a:xfrm>
              <a:custGeom>
                <a:avLst/>
                <a:gdLst>
                  <a:gd name="T0" fmla="*/ 67 w 181"/>
                  <a:gd name="T1" fmla="*/ 76 h 99"/>
                  <a:gd name="T2" fmla="*/ 17 w 181"/>
                  <a:gd name="T3" fmla="*/ 54 h 99"/>
                  <a:gd name="T4" fmla="*/ 22 w 181"/>
                  <a:gd name="T5" fmla="*/ 50 h 99"/>
                  <a:gd name="T6" fmla="*/ 100 w 181"/>
                  <a:gd name="T7" fmla="*/ 95 h 99"/>
                  <a:gd name="T8" fmla="*/ 96 w 181"/>
                  <a:gd name="T9" fmla="*/ 99 h 99"/>
                  <a:gd name="T10" fmla="*/ 76 w 181"/>
                  <a:gd name="T11" fmla="*/ 88 h 99"/>
                  <a:gd name="T12" fmla="*/ 82 w 181"/>
                  <a:gd name="T13" fmla="*/ 84 h 99"/>
                  <a:gd name="T14" fmla="*/ 94 w 181"/>
                  <a:gd name="T15" fmla="*/ 69 h 99"/>
                  <a:gd name="T16" fmla="*/ 6 w 181"/>
                  <a:gd name="T17" fmla="*/ 41 h 99"/>
                  <a:gd name="T18" fmla="*/ 7 w 181"/>
                  <a:gd name="T19" fmla="*/ 42 h 99"/>
                  <a:gd name="T20" fmla="*/ 3 w 181"/>
                  <a:gd name="T21" fmla="*/ 46 h 99"/>
                  <a:gd name="T22" fmla="*/ 0 w 181"/>
                  <a:gd name="T23" fmla="*/ 42 h 99"/>
                  <a:gd name="T24" fmla="*/ 2 w 181"/>
                  <a:gd name="T25" fmla="*/ 11 h 99"/>
                  <a:gd name="T26" fmla="*/ 11 w 181"/>
                  <a:gd name="T27" fmla="*/ 14 h 99"/>
                  <a:gd name="T28" fmla="*/ 99 w 181"/>
                  <a:gd name="T29" fmla="*/ 64 h 99"/>
                  <a:gd name="T30" fmla="*/ 181 w 181"/>
                  <a:gd name="T31" fmla="*/ 13 h 99"/>
                  <a:gd name="T32" fmla="*/ 181 w 181"/>
                  <a:gd name="T33" fmla="*/ 40 h 99"/>
                  <a:gd name="T34" fmla="*/ 104 w 181"/>
                  <a:gd name="T35" fmla="*/ 87 h 99"/>
                  <a:gd name="T36" fmla="*/ 101 w 181"/>
                  <a:gd name="T37" fmla="*/ 60 h 99"/>
                  <a:gd name="T38" fmla="*/ 181 w 181"/>
                  <a:gd name="T39" fmla="*/ 13 h 99"/>
                  <a:gd name="T40" fmla="*/ 58 w 181"/>
                  <a:gd name="T41" fmla="*/ 64 h 99"/>
                  <a:gd name="T42" fmla="*/ 34 w 181"/>
                  <a:gd name="T43" fmla="*/ 48 h 99"/>
                  <a:gd name="T44" fmla="*/ 36 w 181"/>
                  <a:gd name="T45" fmla="*/ 44 h 99"/>
                  <a:gd name="T46" fmla="*/ 61 w 181"/>
                  <a:gd name="T47" fmla="*/ 60 h 99"/>
                  <a:gd name="T48" fmla="*/ 59 w 181"/>
                  <a:gd name="T49" fmla="*/ 64 h 99"/>
                  <a:gd name="T50" fmla="*/ 80 w 181"/>
                  <a:gd name="T51" fmla="*/ 83 h 99"/>
                  <a:gd name="T52" fmla="*/ 70 w 181"/>
                  <a:gd name="T53" fmla="*/ 87 h 99"/>
                  <a:gd name="T54" fmla="*/ 70 w 181"/>
                  <a:gd name="T55" fmla="*/ 69 h 99"/>
                  <a:gd name="T56" fmla="*/ 77 w 181"/>
                  <a:gd name="T57" fmla="*/ 63 h 99"/>
                  <a:gd name="T58" fmla="*/ 80 w 181"/>
                  <a:gd name="T59" fmla="*/ 64 h 99"/>
                  <a:gd name="T60" fmla="*/ 74 w 181"/>
                  <a:gd name="T61" fmla="*/ 70 h 99"/>
                  <a:gd name="T62" fmla="*/ 77 w 181"/>
                  <a:gd name="T63" fmla="*/ 80 h 99"/>
                  <a:gd name="T64" fmla="*/ 20 w 181"/>
                  <a:gd name="T65" fmla="*/ 47 h 99"/>
                  <a:gd name="T66" fmla="*/ 13 w 181"/>
                  <a:gd name="T67" fmla="*/ 53 h 99"/>
                  <a:gd name="T68" fmla="*/ 9 w 181"/>
                  <a:gd name="T69" fmla="*/ 51 h 99"/>
                  <a:gd name="T70" fmla="*/ 10 w 181"/>
                  <a:gd name="T71" fmla="*/ 33 h 99"/>
                  <a:gd name="T72" fmla="*/ 20 w 181"/>
                  <a:gd name="T73" fmla="*/ 30 h 99"/>
                  <a:gd name="T74" fmla="*/ 20 w 181"/>
                  <a:gd name="T75" fmla="*/ 33 h 99"/>
                  <a:gd name="T76" fmla="*/ 14 w 181"/>
                  <a:gd name="T77" fmla="*/ 48 h 99"/>
                  <a:gd name="T78" fmla="*/ 20 w 181"/>
                  <a:gd name="T79" fmla="*/ 47 h 99"/>
                  <a:gd name="T80" fmla="*/ 106 w 181"/>
                  <a:gd name="T81" fmla="*/ 31 h 99"/>
                  <a:gd name="T82" fmla="*/ 104 w 181"/>
                  <a:gd name="T83" fmla="*/ 33 h 99"/>
                  <a:gd name="T84" fmla="*/ 104 w 181"/>
                  <a:gd name="T85" fmla="*/ 36 h 99"/>
                  <a:gd name="T86" fmla="*/ 104 w 181"/>
                  <a:gd name="T87" fmla="*/ 37 h 99"/>
                  <a:gd name="T88" fmla="*/ 96 w 181"/>
                  <a:gd name="T89" fmla="*/ 44 h 99"/>
                  <a:gd name="T90" fmla="*/ 74 w 181"/>
                  <a:gd name="T91" fmla="*/ 32 h 99"/>
                  <a:gd name="T92" fmla="*/ 72 w 181"/>
                  <a:gd name="T93" fmla="*/ 33 h 99"/>
                  <a:gd name="T94" fmla="*/ 66 w 181"/>
                  <a:gd name="T95" fmla="*/ 28 h 99"/>
                  <a:gd name="T96" fmla="*/ 26 w 181"/>
                  <a:gd name="T97" fmla="*/ 5 h 99"/>
                  <a:gd name="T98" fmla="*/ 97 w 181"/>
                  <a:gd name="T99" fmla="*/ 58 h 99"/>
                  <a:gd name="T100" fmla="*/ 178 w 181"/>
                  <a:gd name="T101" fmla="*/ 1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1" h="99">
                    <a:moveTo>
                      <a:pt x="22" y="50"/>
                    </a:moveTo>
                    <a:cubicBezTo>
                      <a:pt x="67" y="76"/>
                      <a:pt x="67" y="76"/>
                      <a:pt x="67" y="76"/>
                    </a:cubicBezTo>
                    <a:cubicBezTo>
                      <a:pt x="67" y="83"/>
                      <a:pt x="67" y="83"/>
                      <a:pt x="67" y="83"/>
                    </a:cubicBezTo>
                    <a:cubicBezTo>
                      <a:pt x="17" y="54"/>
                      <a:pt x="17" y="54"/>
                      <a:pt x="17" y="54"/>
                    </a:cubicBezTo>
                    <a:cubicBezTo>
                      <a:pt x="21" y="51"/>
                      <a:pt x="21" y="51"/>
                      <a:pt x="21" y="51"/>
                    </a:cubicBezTo>
                    <a:cubicBezTo>
                      <a:pt x="21" y="51"/>
                      <a:pt x="22" y="51"/>
                      <a:pt x="22" y="50"/>
                    </a:cubicBezTo>
                    <a:close/>
                    <a:moveTo>
                      <a:pt x="100" y="65"/>
                    </a:moveTo>
                    <a:cubicBezTo>
                      <a:pt x="100" y="95"/>
                      <a:pt x="100" y="95"/>
                      <a:pt x="100" y="95"/>
                    </a:cubicBezTo>
                    <a:cubicBezTo>
                      <a:pt x="100" y="97"/>
                      <a:pt x="99" y="98"/>
                      <a:pt x="98" y="98"/>
                    </a:cubicBezTo>
                    <a:cubicBezTo>
                      <a:pt x="98" y="99"/>
                      <a:pt x="97" y="99"/>
                      <a:pt x="96" y="99"/>
                    </a:cubicBezTo>
                    <a:cubicBezTo>
                      <a:pt x="96" y="99"/>
                      <a:pt x="95" y="99"/>
                      <a:pt x="94" y="98"/>
                    </a:cubicBezTo>
                    <a:cubicBezTo>
                      <a:pt x="76" y="88"/>
                      <a:pt x="76" y="88"/>
                      <a:pt x="76" y="88"/>
                    </a:cubicBezTo>
                    <a:cubicBezTo>
                      <a:pt x="81" y="85"/>
                      <a:pt x="81" y="85"/>
                      <a:pt x="81" y="85"/>
                    </a:cubicBezTo>
                    <a:cubicBezTo>
                      <a:pt x="82" y="85"/>
                      <a:pt x="82" y="85"/>
                      <a:pt x="82" y="84"/>
                    </a:cubicBezTo>
                    <a:cubicBezTo>
                      <a:pt x="94" y="91"/>
                      <a:pt x="94" y="91"/>
                      <a:pt x="94" y="91"/>
                    </a:cubicBezTo>
                    <a:cubicBezTo>
                      <a:pt x="94" y="69"/>
                      <a:pt x="94" y="69"/>
                      <a:pt x="94" y="69"/>
                    </a:cubicBezTo>
                    <a:cubicBezTo>
                      <a:pt x="6" y="18"/>
                      <a:pt x="6" y="18"/>
                      <a:pt x="6" y="18"/>
                    </a:cubicBezTo>
                    <a:cubicBezTo>
                      <a:pt x="6" y="41"/>
                      <a:pt x="6" y="41"/>
                      <a:pt x="6" y="41"/>
                    </a:cubicBezTo>
                    <a:cubicBezTo>
                      <a:pt x="6" y="41"/>
                      <a:pt x="6" y="41"/>
                      <a:pt x="6" y="41"/>
                    </a:cubicBezTo>
                    <a:cubicBezTo>
                      <a:pt x="7" y="42"/>
                      <a:pt x="7" y="42"/>
                      <a:pt x="7" y="42"/>
                    </a:cubicBezTo>
                    <a:cubicBezTo>
                      <a:pt x="7" y="49"/>
                      <a:pt x="7" y="49"/>
                      <a:pt x="7" y="49"/>
                    </a:cubicBezTo>
                    <a:cubicBezTo>
                      <a:pt x="3" y="46"/>
                      <a:pt x="3" y="46"/>
                      <a:pt x="3" y="46"/>
                    </a:cubicBezTo>
                    <a:cubicBezTo>
                      <a:pt x="0" y="44"/>
                      <a:pt x="0" y="44"/>
                      <a:pt x="0" y="44"/>
                    </a:cubicBezTo>
                    <a:cubicBezTo>
                      <a:pt x="0" y="42"/>
                      <a:pt x="0" y="42"/>
                      <a:pt x="0" y="42"/>
                    </a:cubicBezTo>
                    <a:cubicBezTo>
                      <a:pt x="0" y="15"/>
                      <a:pt x="0" y="15"/>
                      <a:pt x="0" y="15"/>
                    </a:cubicBezTo>
                    <a:cubicBezTo>
                      <a:pt x="0" y="13"/>
                      <a:pt x="0" y="12"/>
                      <a:pt x="2" y="11"/>
                    </a:cubicBezTo>
                    <a:cubicBezTo>
                      <a:pt x="3" y="10"/>
                      <a:pt x="4" y="10"/>
                      <a:pt x="6" y="11"/>
                    </a:cubicBezTo>
                    <a:cubicBezTo>
                      <a:pt x="11" y="14"/>
                      <a:pt x="11" y="14"/>
                      <a:pt x="11" y="14"/>
                    </a:cubicBezTo>
                    <a:cubicBezTo>
                      <a:pt x="11" y="14"/>
                      <a:pt x="11" y="14"/>
                      <a:pt x="11" y="14"/>
                    </a:cubicBezTo>
                    <a:cubicBezTo>
                      <a:pt x="99" y="64"/>
                      <a:pt x="99" y="64"/>
                      <a:pt x="99" y="64"/>
                    </a:cubicBezTo>
                    <a:cubicBezTo>
                      <a:pt x="100" y="64"/>
                      <a:pt x="100" y="65"/>
                      <a:pt x="100" y="65"/>
                    </a:cubicBezTo>
                    <a:close/>
                    <a:moveTo>
                      <a:pt x="181" y="13"/>
                    </a:moveTo>
                    <a:cubicBezTo>
                      <a:pt x="181" y="14"/>
                      <a:pt x="181" y="14"/>
                      <a:pt x="181" y="15"/>
                    </a:cubicBezTo>
                    <a:cubicBezTo>
                      <a:pt x="181" y="40"/>
                      <a:pt x="181" y="40"/>
                      <a:pt x="181" y="40"/>
                    </a:cubicBezTo>
                    <a:cubicBezTo>
                      <a:pt x="181" y="41"/>
                      <a:pt x="180" y="43"/>
                      <a:pt x="178" y="44"/>
                    </a:cubicBezTo>
                    <a:cubicBezTo>
                      <a:pt x="104" y="87"/>
                      <a:pt x="104" y="87"/>
                      <a:pt x="104" y="87"/>
                    </a:cubicBezTo>
                    <a:cubicBezTo>
                      <a:pt x="104" y="65"/>
                      <a:pt x="104" y="65"/>
                      <a:pt x="104" y="65"/>
                    </a:cubicBezTo>
                    <a:cubicBezTo>
                      <a:pt x="104" y="63"/>
                      <a:pt x="103" y="61"/>
                      <a:pt x="101" y="60"/>
                    </a:cubicBezTo>
                    <a:cubicBezTo>
                      <a:pt x="181" y="13"/>
                      <a:pt x="181" y="13"/>
                      <a:pt x="181" y="13"/>
                    </a:cubicBezTo>
                    <a:cubicBezTo>
                      <a:pt x="181" y="13"/>
                      <a:pt x="181" y="13"/>
                      <a:pt x="181" y="13"/>
                    </a:cubicBezTo>
                    <a:close/>
                    <a:moveTo>
                      <a:pt x="59" y="64"/>
                    </a:moveTo>
                    <a:cubicBezTo>
                      <a:pt x="59" y="64"/>
                      <a:pt x="59" y="64"/>
                      <a:pt x="58" y="64"/>
                    </a:cubicBezTo>
                    <a:cubicBezTo>
                      <a:pt x="36" y="51"/>
                      <a:pt x="36" y="51"/>
                      <a:pt x="36" y="51"/>
                    </a:cubicBezTo>
                    <a:cubicBezTo>
                      <a:pt x="35" y="50"/>
                      <a:pt x="34" y="49"/>
                      <a:pt x="34" y="48"/>
                    </a:cubicBezTo>
                    <a:cubicBezTo>
                      <a:pt x="34" y="45"/>
                      <a:pt x="34" y="45"/>
                      <a:pt x="34" y="45"/>
                    </a:cubicBezTo>
                    <a:cubicBezTo>
                      <a:pt x="34" y="44"/>
                      <a:pt x="35" y="43"/>
                      <a:pt x="36" y="44"/>
                    </a:cubicBezTo>
                    <a:cubicBezTo>
                      <a:pt x="59" y="57"/>
                      <a:pt x="59" y="57"/>
                      <a:pt x="59" y="57"/>
                    </a:cubicBezTo>
                    <a:cubicBezTo>
                      <a:pt x="60" y="57"/>
                      <a:pt x="61" y="59"/>
                      <a:pt x="61" y="60"/>
                    </a:cubicBezTo>
                    <a:cubicBezTo>
                      <a:pt x="61" y="62"/>
                      <a:pt x="61" y="62"/>
                      <a:pt x="61" y="62"/>
                    </a:cubicBezTo>
                    <a:cubicBezTo>
                      <a:pt x="61" y="63"/>
                      <a:pt x="60" y="64"/>
                      <a:pt x="59" y="64"/>
                    </a:cubicBezTo>
                    <a:close/>
                    <a:moveTo>
                      <a:pt x="80" y="81"/>
                    </a:moveTo>
                    <a:cubicBezTo>
                      <a:pt x="81" y="82"/>
                      <a:pt x="81" y="83"/>
                      <a:pt x="80" y="83"/>
                    </a:cubicBezTo>
                    <a:cubicBezTo>
                      <a:pt x="73" y="87"/>
                      <a:pt x="73" y="87"/>
                      <a:pt x="73" y="87"/>
                    </a:cubicBezTo>
                    <a:cubicBezTo>
                      <a:pt x="72" y="88"/>
                      <a:pt x="71" y="87"/>
                      <a:pt x="70" y="87"/>
                    </a:cubicBezTo>
                    <a:cubicBezTo>
                      <a:pt x="70" y="86"/>
                      <a:pt x="70" y="85"/>
                      <a:pt x="70" y="85"/>
                    </a:cubicBezTo>
                    <a:cubicBezTo>
                      <a:pt x="70" y="69"/>
                      <a:pt x="70" y="69"/>
                      <a:pt x="70" y="69"/>
                    </a:cubicBezTo>
                    <a:cubicBezTo>
                      <a:pt x="70" y="69"/>
                      <a:pt x="70" y="68"/>
                      <a:pt x="71" y="67"/>
                    </a:cubicBezTo>
                    <a:cubicBezTo>
                      <a:pt x="77" y="63"/>
                      <a:pt x="77" y="63"/>
                      <a:pt x="77" y="63"/>
                    </a:cubicBezTo>
                    <a:cubicBezTo>
                      <a:pt x="78" y="63"/>
                      <a:pt x="80" y="63"/>
                      <a:pt x="80" y="64"/>
                    </a:cubicBezTo>
                    <a:cubicBezTo>
                      <a:pt x="80" y="64"/>
                      <a:pt x="80" y="64"/>
                      <a:pt x="80" y="64"/>
                    </a:cubicBezTo>
                    <a:cubicBezTo>
                      <a:pt x="81" y="65"/>
                      <a:pt x="81" y="66"/>
                      <a:pt x="80" y="67"/>
                    </a:cubicBezTo>
                    <a:cubicBezTo>
                      <a:pt x="74" y="70"/>
                      <a:pt x="74" y="70"/>
                      <a:pt x="74" y="70"/>
                    </a:cubicBezTo>
                    <a:cubicBezTo>
                      <a:pt x="74" y="82"/>
                      <a:pt x="74" y="82"/>
                      <a:pt x="74" y="82"/>
                    </a:cubicBezTo>
                    <a:cubicBezTo>
                      <a:pt x="77" y="80"/>
                      <a:pt x="77" y="80"/>
                      <a:pt x="77" y="80"/>
                    </a:cubicBezTo>
                    <a:cubicBezTo>
                      <a:pt x="78" y="80"/>
                      <a:pt x="80" y="80"/>
                      <a:pt x="80" y="81"/>
                    </a:cubicBezTo>
                    <a:close/>
                    <a:moveTo>
                      <a:pt x="20" y="47"/>
                    </a:moveTo>
                    <a:cubicBezTo>
                      <a:pt x="21" y="48"/>
                      <a:pt x="21" y="49"/>
                      <a:pt x="20" y="49"/>
                    </a:cubicBezTo>
                    <a:cubicBezTo>
                      <a:pt x="13" y="53"/>
                      <a:pt x="13" y="53"/>
                      <a:pt x="13" y="53"/>
                    </a:cubicBezTo>
                    <a:cubicBezTo>
                      <a:pt x="12" y="54"/>
                      <a:pt x="11" y="53"/>
                      <a:pt x="10" y="53"/>
                    </a:cubicBezTo>
                    <a:cubicBezTo>
                      <a:pt x="10" y="52"/>
                      <a:pt x="9" y="51"/>
                      <a:pt x="9" y="51"/>
                    </a:cubicBezTo>
                    <a:cubicBezTo>
                      <a:pt x="9" y="35"/>
                      <a:pt x="9" y="35"/>
                      <a:pt x="9" y="35"/>
                    </a:cubicBezTo>
                    <a:cubicBezTo>
                      <a:pt x="9" y="35"/>
                      <a:pt x="10" y="34"/>
                      <a:pt x="10" y="33"/>
                    </a:cubicBezTo>
                    <a:cubicBezTo>
                      <a:pt x="17" y="29"/>
                      <a:pt x="17" y="29"/>
                      <a:pt x="17" y="29"/>
                    </a:cubicBezTo>
                    <a:cubicBezTo>
                      <a:pt x="18" y="29"/>
                      <a:pt x="20" y="29"/>
                      <a:pt x="20" y="30"/>
                    </a:cubicBezTo>
                    <a:cubicBezTo>
                      <a:pt x="20" y="30"/>
                      <a:pt x="20" y="30"/>
                      <a:pt x="20" y="30"/>
                    </a:cubicBezTo>
                    <a:cubicBezTo>
                      <a:pt x="21" y="31"/>
                      <a:pt x="21" y="32"/>
                      <a:pt x="20" y="33"/>
                    </a:cubicBezTo>
                    <a:cubicBezTo>
                      <a:pt x="14" y="36"/>
                      <a:pt x="14" y="36"/>
                      <a:pt x="14" y="36"/>
                    </a:cubicBezTo>
                    <a:cubicBezTo>
                      <a:pt x="14" y="48"/>
                      <a:pt x="14" y="48"/>
                      <a:pt x="14" y="48"/>
                    </a:cubicBezTo>
                    <a:cubicBezTo>
                      <a:pt x="17" y="46"/>
                      <a:pt x="17" y="46"/>
                      <a:pt x="17" y="46"/>
                    </a:cubicBezTo>
                    <a:cubicBezTo>
                      <a:pt x="18" y="46"/>
                      <a:pt x="20" y="46"/>
                      <a:pt x="20" y="47"/>
                    </a:cubicBezTo>
                    <a:close/>
                    <a:moveTo>
                      <a:pt x="161" y="0"/>
                    </a:moveTo>
                    <a:cubicBezTo>
                      <a:pt x="106" y="31"/>
                      <a:pt x="106" y="31"/>
                      <a:pt x="106" y="31"/>
                    </a:cubicBezTo>
                    <a:cubicBezTo>
                      <a:pt x="104" y="32"/>
                      <a:pt x="104" y="32"/>
                      <a:pt x="104" y="32"/>
                    </a:cubicBezTo>
                    <a:cubicBezTo>
                      <a:pt x="104" y="33"/>
                      <a:pt x="104" y="33"/>
                      <a:pt x="104" y="33"/>
                    </a:cubicBezTo>
                    <a:cubicBezTo>
                      <a:pt x="104" y="36"/>
                      <a:pt x="104" y="36"/>
                      <a:pt x="104" y="36"/>
                    </a:cubicBezTo>
                    <a:cubicBezTo>
                      <a:pt x="104" y="36"/>
                      <a:pt x="104" y="36"/>
                      <a:pt x="104" y="36"/>
                    </a:cubicBezTo>
                    <a:cubicBezTo>
                      <a:pt x="104" y="37"/>
                      <a:pt x="104" y="37"/>
                      <a:pt x="104" y="37"/>
                    </a:cubicBezTo>
                    <a:cubicBezTo>
                      <a:pt x="104" y="37"/>
                      <a:pt x="104" y="37"/>
                      <a:pt x="104" y="37"/>
                    </a:cubicBezTo>
                    <a:cubicBezTo>
                      <a:pt x="104" y="39"/>
                      <a:pt x="102" y="41"/>
                      <a:pt x="100" y="43"/>
                    </a:cubicBezTo>
                    <a:cubicBezTo>
                      <a:pt x="99" y="43"/>
                      <a:pt x="98" y="44"/>
                      <a:pt x="96" y="44"/>
                    </a:cubicBezTo>
                    <a:cubicBezTo>
                      <a:pt x="95" y="44"/>
                      <a:pt x="93" y="43"/>
                      <a:pt x="92" y="43"/>
                    </a:cubicBezTo>
                    <a:cubicBezTo>
                      <a:pt x="74" y="32"/>
                      <a:pt x="74" y="32"/>
                      <a:pt x="74" y="32"/>
                    </a:cubicBezTo>
                    <a:cubicBezTo>
                      <a:pt x="74" y="32"/>
                      <a:pt x="74" y="32"/>
                      <a:pt x="74" y="32"/>
                    </a:cubicBezTo>
                    <a:cubicBezTo>
                      <a:pt x="74" y="32"/>
                      <a:pt x="73" y="33"/>
                      <a:pt x="72" y="33"/>
                    </a:cubicBezTo>
                    <a:cubicBezTo>
                      <a:pt x="71" y="33"/>
                      <a:pt x="69" y="32"/>
                      <a:pt x="67" y="31"/>
                    </a:cubicBezTo>
                    <a:cubicBezTo>
                      <a:pt x="67" y="30"/>
                      <a:pt x="66" y="29"/>
                      <a:pt x="66" y="28"/>
                    </a:cubicBezTo>
                    <a:cubicBezTo>
                      <a:pt x="65" y="27"/>
                      <a:pt x="65" y="27"/>
                      <a:pt x="65" y="27"/>
                    </a:cubicBezTo>
                    <a:cubicBezTo>
                      <a:pt x="26" y="5"/>
                      <a:pt x="26" y="5"/>
                      <a:pt x="26" y="5"/>
                    </a:cubicBezTo>
                    <a:cubicBezTo>
                      <a:pt x="14" y="12"/>
                      <a:pt x="14" y="12"/>
                      <a:pt x="14" y="12"/>
                    </a:cubicBezTo>
                    <a:cubicBezTo>
                      <a:pt x="97" y="58"/>
                      <a:pt x="97" y="58"/>
                      <a:pt x="97" y="58"/>
                    </a:cubicBezTo>
                    <a:cubicBezTo>
                      <a:pt x="179" y="10"/>
                      <a:pt x="179" y="10"/>
                      <a:pt x="179" y="10"/>
                    </a:cubicBezTo>
                    <a:cubicBezTo>
                      <a:pt x="179" y="10"/>
                      <a:pt x="179" y="10"/>
                      <a:pt x="178" y="10"/>
                    </a:cubicBezTo>
                    <a:cubicBezTo>
                      <a:pt x="172" y="6"/>
                      <a:pt x="167" y="3"/>
                      <a:pt x="16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dirty="0">
                  <a:solidFill>
                    <a:srgbClr val="FFFFFF"/>
                  </a:solidFill>
                </a:endParaRPr>
              </a:p>
            </p:txBody>
          </p:sp>
          <p:sp>
            <p:nvSpPr>
              <p:cNvPr id="111" name="Freeform 6"/>
              <p:cNvSpPr>
                <a:spLocks noEditPoints="1"/>
              </p:cNvSpPr>
              <p:nvPr/>
            </p:nvSpPr>
            <p:spPr bwMode="auto">
              <a:xfrm>
                <a:off x="8714848" y="2070099"/>
                <a:ext cx="782638" cy="428625"/>
              </a:xfrm>
              <a:custGeom>
                <a:avLst/>
                <a:gdLst>
                  <a:gd name="T0" fmla="*/ 67 w 181"/>
                  <a:gd name="T1" fmla="*/ 76 h 99"/>
                  <a:gd name="T2" fmla="*/ 17 w 181"/>
                  <a:gd name="T3" fmla="*/ 54 h 99"/>
                  <a:gd name="T4" fmla="*/ 22 w 181"/>
                  <a:gd name="T5" fmla="*/ 50 h 99"/>
                  <a:gd name="T6" fmla="*/ 100 w 181"/>
                  <a:gd name="T7" fmla="*/ 96 h 99"/>
                  <a:gd name="T8" fmla="*/ 96 w 181"/>
                  <a:gd name="T9" fmla="*/ 99 h 99"/>
                  <a:gd name="T10" fmla="*/ 76 w 181"/>
                  <a:gd name="T11" fmla="*/ 88 h 99"/>
                  <a:gd name="T12" fmla="*/ 82 w 181"/>
                  <a:gd name="T13" fmla="*/ 84 h 99"/>
                  <a:gd name="T14" fmla="*/ 94 w 181"/>
                  <a:gd name="T15" fmla="*/ 69 h 99"/>
                  <a:gd name="T16" fmla="*/ 6 w 181"/>
                  <a:gd name="T17" fmla="*/ 41 h 99"/>
                  <a:gd name="T18" fmla="*/ 7 w 181"/>
                  <a:gd name="T19" fmla="*/ 42 h 99"/>
                  <a:gd name="T20" fmla="*/ 3 w 181"/>
                  <a:gd name="T21" fmla="*/ 46 h 99"/>
                  <a:gd name="T22" fmla="*/ 0 w 181"/>
                  <a:gd name="T23" fmla="*/ 42 h 99"/>
                  <a:gd name="T24" fmla="*/ 2 w 181"/>
                  <a:gd name="T25" fmla="*/ 11 h 99"/>
                  <a:gd name="T26" fmla="*/ 11 w 181"/>
                  <a:gd name="T27" fmla="*/ 14 h 99"/>
                  <a:gd name="T28" fmla="*/ 99 w 181"/>
                  <a:gd name="T29" fmla="*/ 64 h 99"/>
                  <a:gd name="T30" fmla="*/ 181 w 181"/>
                  <a:gd name="T31" fmla="*/ 14 h 99"/>
                  <a:gd name="T32" fmla="*/ 181 w 181"/>
                  <a:gd name="T33" fmla="*/ 40 h 99"/>
                  <a:gd name="T34" fmla="*/ 104 w 181"/>
                  <a:gd name="T35" fmla="*/ 87 h 99"/>
                  <a:gd name="T36" fmla="*/ 101 w 181"/>
                  <a:gd name="T37" fmla="*/ 61 h 99"/>
                  <a:gd name="T38" fmla="*/ 181 w 181"/>
                  <a:gd name="T39" fmla="*/ 14 h 99"/>
                  <a:gd name="T40" fmla="*/ 58 w 181"/>
                  <a:gd name="T41" fmla="*/ 64 h 99"/>
                  <a:gd name="T42" fmla="*/ 34 w 181"/>
                  <a:gd name="T43" fmla="*/ 48 h 99"/>
                  <a:gd name="T44" fmla="*/ 36 w 181"/>
                  <a:gd name="T45" fmla="*/ 44 h 99"/>
                  <a:gd name="T46" fmla="*/ 61 w 181"/>
                  <a:gd name="T47" fmla="*/ 60 h 99"/>
                  <a:gd name="T48" fmla="*/ 59 w 181"/>
                  <a:gd name="T49" fmla="*/ 64 h 99"/>
                  <a:gd name="T50" fmla="*/ 80 w 181"/>
                  <a:gd name="T51" fmla="*/ 84 h 99"/>
                  <a:gd name="T52" fmla="*/ 70 w 181"/>
                  <a:gd name="T53" fmla="*/ 87 h 99"/>
                  <a:gd name="T54" fmla="*/ 70 w 181"/>
                  <a:gd name="T55" fmla="*/ 70 h 99"/>
                  <a:gd name="T56" fmla="*/ 77 w 181"/>
                  <a:gd name="T57" fmla="*/ 64 h 99"/>
                  <a:gd name="T58" fmla="*/ 80 w 181"/>
                  <a:gd name="T59" fmla="*/ 64 h 99"/>
                  <a:gd name="T60" fmla="*/ 74 w 181"/>
                  <a:gd name="T61" fmla="*/ 70 h 99"/>
                  <a:gd name="T62" fmla="*/ 77 w 181"/>
                  <a:gd name="T63" fmla="*/ 81 h 99"/>
                  <a:gd name="T64" fmla="*/ 20 w 181"/>
                  <a:gd name="T65" fmla="*/ 47 h 99"/>
                  <a:gd name="T66" fmla="*/ 13 w 181"/>
                  <a:gd name="T67" fmla="*/ 54 h 99"/>
                  <a:gd name="T68" fmla="*/ 9 w 181"/>
                  <a:gd name="T69" fmla="*/ 51 h 99"/>
                  <a:gd name="T70" fmla="*/ 10 w 181"/>
                  <a:gd name="T71" fmla="*/ 34 h 99"/>
                  <a:gd name="T72" fmla="*/ 20 w 181"/>
                  <a:gd name="T73" fmla="*/ 30 h 99"/>
                  <a:gd name="T74" fmla="*/ 20 w 181"/>
                  <a:gd name="T75" fmla="*/ 33 h 99"/>
                  <a:gd name="T76" fmla="*/ 14 w 181"/>
                  <a:gd name="T77" fmla="*/ 48 h 99"/>
                  <a:gd name="T78" fmla="*/ 20 w 181"/>
                  <a:gd name="T79" fmla="*/ 47 h 99"/>
                  <a:gd name="T80" fmla="*/ 106 w 181"/>
                  <a:gd name="T81" fmla="*/ 32 h 99"/>
                  <a:gd name="T82" fmla="*/ 104 w 181"/>
                  <a:gd name="T83" fmla="*/ 33 h 99"/>
                  <a:gd name="T84" fmla="*/ 104 w 181"/>
                  <a:gd name="T85" fmla="*/ 37 h 99"/>
                  <a:gd name="T86" fmla="*/ 104 w 181"/>
                  <a:gd name="T87" fmla="*/ 38 h 99"/>
                  <a:gd name="T88" fmla="*/ 96 w 181"/>
                  <a:gd name="T89" fmla="*/ 44 h 99"/>
                  <a:gd name="T90" fmla="*/ 74 w 181"/>
                  <a:gd name="T91" fmla="*/ 33 h 99"/>
                  <a:gd name="T92" fmla="*/ 72 w 181"/>
                  <a:gd name="T93" fmla="*/ 33 h 99"/>
                  <a:gd name="T94" fmla="*/ 66 w 181"/>
                  <a:gd name="T95" fmla="*/ 28 h 99"/>
                  <a:gd name="T96" fmla="*/ 26 w 181"/>
                  <a:gd name="T97" fmla="*/ 5 h 99"/>
                  <a:gd name="T98" fmla="*/ 97 w 181"/>
                  <a:gd name="T99" fmla="*/ 58 h 99"/>
                  <a:gd name="T100" fmla="*/ 178 w 181"/>
                  <a:gd name="T101" fmla="*/ 1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1" h="99">
                    <a:moveTo>
                      <a:pt x="22" y="50"/>
                    </a:moveTo>
                    <a:cubicBezTo>
                      <a:pt x="67" y="76"/>
                      <a:pt x="67" y="76"/>
                      <a:pt x="67" y="76"/>
                    </a:cubicBezTo>
                    <a:cubicBezTo>
                      <a:pt x="67" y="83"/>
                      <a:pt x="67" y="83"/>
                      <a:pt x="67" y="83"/>
                    </a:cubicBezTo>
                    <a:cubicBezTo>
                      <a:pt x="17" y="54"/>
                      <a:pt x="17" y="54"/>
                      <a:pt x="17" y="54"/>
                    </a:cubicBezTo>
                    <a:cubicBezTo>
                      <a:pt x="21" y="52"/>
                      <a:pt x="21" y="52"/>
                      <a:pt x="21" y="52"/>
                    </a:cubicBezTo>
                    <a:cubicBezTo>
                      <a:pt x="21" y="51"/>
                      <a:pt x="22" y="51"/>
                      <a:pt x="22" y="50"/>
                    </a:cubicBezTo>
                    <a:close/>
                    <a:moveTo>
                      <a:pt x="100" y="66"/>
                    </a:moveTo>
                    <a:cubicBezTo>
                      <a:pt x="100" y="96"/>
                      <a:pt x="100" y="96"/>
                      <a:pt x="100" y="96"/>
                    </a:cubicBezTo>
                    <a:cubicBezTo>
                      <a:pt x="100" y="97"/>
                      <a:pt x="99" y="98"/>
                      <a:pt x="98" y="98"/>
                    </a:cubicBezTo>
                    <a:cubicBezTo>
                      <a:pt x="98" y="99"/>
                      <a:pt x="97" y="99"/>
                      <a:pt x="96" y="99"/>
                    </a:cubicBezTo>
                    <a:cubicBezTo>
                      <a:pt x="96" y="99"/>
                      <a:pt x="95" y="99"/>
                      <a:pt x="94" y="98"/>
                    </a:cubicBezTo>
                    <a:cubicBezTo>
                      <a:pt x="76" y="88"/>
                      <a:pt x="76" y="88"/>
                      <a:pt x="76" y="88"/>
                    </a:cubicBezTo>
                    <a:cubicBezTo>
                      <a:pt x="81" y="86"/>
                      <a:pt x="81" y="86"/>
                      <a:pt x="81" y="86"/>
                    </a:cubicBezTo>
                    <a:cubicBezTo>
                      <a:pt x="82" y="85"/>
                      <a:pt x="82" y="85"/>
                      <a:pt x="82" y="84"/>
                    </a:cubicBezTo>
                    <a:cubicBezTo>
                      <a:pt x="94" y="91"/>
                      <a:pt x="94" y="91"/>
                      <a:pt x="94" y="91"/>
                    </a:cubicBezTo>
                    <a:cubicBezTo>
                      <a:pt x="94" y="69"/>
                      <a:pt x="94" y="69"/>
                      <a:pt x="94" y="69"/>
                    </a:cubicBezTo>
                    <a:cubicBezTo>
                      <a:pt x="6" y="19"/>
                      <a:pt x="6" y="19"/>
                      <a:pt x="6" y="19"/>
                    </a:cubicBezTo>
                    <a:cubicBezTo>
                      <a:pt x="6" y="41"/>
                      <a:pt x="6" y="41"/>
                      <a:pt x="6" y="41"/>
                    </a:cubicBezTo>
                    <a:cubicBezTo>
                      <a:pt x="6" y="41"/>
                      <a:pt x="6" y="41"/>
                      <a:pt x="6" y="41"/>
                    </a:cubicBezTo>
                    <a:cubicBezTo>
                      <a:pt x="7" y="42"/>
                      <a:pt x="7" y="42"/>
                      <a:pt x="7" y="42"/>
                    </a:cubicBezTo>
                    <a:cubicBezTo>
                      <a:pt x="7" y="49"/>
                      <a:pt x="7" y="49"/>
                      <a:pt x="7" y="49"/>
                    </a:cubicBezTo>
                    <a:cubicBezTo>
                      <a:pt x="3" y="46"/>
                      <a:pt x="3" y="46"/>
                      <a:pt x="3" y="46"/>
                    </a:cubicBezTo>
                    <a:cubicBezTo>
                      <a:pt x="0" y="44"/>
                      <a:pt x="0" y="44"/>
                      <a:pt x="0" y="44"/>
                    </a:cubicBezTo>
                    <a:cubicBezTo>
                      <a:pt x="0" y="42"/>
                      <a:pt x="0" y="42"/>
                      <a:pt x="0" y="42"/>
                    </a:cubicBezTo>
                    <a:cubicBezTo>
                      <a:pt x="0" y="15"/>
                      <a:pt x="0" y="15"/>
                      <a:pt x="0" y="15"/>
                    </a:cubicBezTo>
                    <a:cubicBezTo>
                      <a:pt x="0" y="13"/>
                      <a:pt x="0" y="12"/>
                      <a:pt x="2" y="11"/>
                    </a:cubicBezTo>
                    <a:cubicBezTo>
                      <a:pt x="3" y="10"/>
                      <a:pt x="4" y="10"/>
                      <a:pt x="6" y="11"/>
                    </a:cubicBezTo>
                    <a:cubicBezTo>
                      <a:pt x="11" y="14"/>
                      <a:pt x="11" y="14"/>
                      <a:pt x="11" y="14"/>
                    </a:cubicBezTo>
                    <a:cubicBezTo>
                      <a:pt x="11" y="14"/>
                      <a:pt x="11" y="14"/>
                      <a:pt x="11" y="14"/>
                    </a:cubicBezTo>
                    <a:cubicBezTo>
                      <a:pt x="99" y="64"/>
                      <a:pt x="99" y="64"/>
                      <a:pt x="99" y="64"/>
                    </a:cubicBezTo>
                    <a:cubicBezTo>
                      <a:pt x="100" y="64"/>
                      <a:pt x="100" y="65"/>
                      <a:pt x="100" y="66"/>
                    </a:cubicBezTo>
                    <a:close/>
                    <a:moveTo>
                      <a:pt x="181" y="14"/>
                    </a:moveTo>
                    <a:cubicBezTo>
                      <a:pt x="181" y="14"/>
                      <a:pt x="181" y="14"/>
                      <a:pt x="181" y="15"/>
                    </a:cubicBezTo>
                    <a:cubicBezTo>
                      <a:pt x="181" y="40"/>
                      <a:pt x="181" y="40"/>
                      <a:pt x="181" y="40"/>
                    </a:cubicBezTo>
                    <a:cubicBezTo>
                      <a:pt x="181" y="42"/>
                      <a:pt x="180" y="44"/>
                      <a:pt x="178" y="45"/>
                    </a:cubicBezTo>
                    <a:cubicBezTo>
                      <a:pt x="104" y="87"/>
                      <a:pt x="104" y="87"/>
                      <a:pt x="104" y="87"/>
                    </a:cubicBezTo>
                    <a:cubicBezTo>
                      <a:pt x="104" y="66"/>
                      <a:pt x="104" y="66"/>
                      <a:pt x="104" y="66"/>
                    </a:cubicBezTo>
                    <a:cubicBezTo>
                      <a:pt x="104" y="64"/>
                      <a:pt x="103" y="62"/>
                      <a:pt x="101" y="61"/>
                    </a:cubicBezTo>
                    <a:cubicBezTo>
                      <a:pt x="181" y="14"/>
                      <a:pt x="181" y="14"/>
                      <a:pt x="181" y="14"/>
                    </a:cubicBezTo>
                    <a:cubicBezTo>
                      <a:pt x="181" y="14"/>
                      <a:pt x="181" y="14"/>
                      <a:pt x="181" y="14"/>
                    </a:cubicBezTo>
                    <a:close/>
                    <a:moveTo>
                      <a:pt x="59" y="64"/>
                    </a:moveTo>
                    <a:cubicBezTo>
                      <a:pt x="59" y="64"/>
                      <a:pt x="59" y="64"/>
                      <a:pt x="58" y="64"/>
                    </a:cubicBezTo>
                    <a:cubicBezTo>
                      <a:pt x="36" y="51"/>
                      <a:pt x="36" y="51"/>
                      <a:pt x="36" y="51"/>
                    </a:cubicBezTo>
                    <a:cubicBezTo>
                      <a:pt x="35" y="51"/>
                      <a:pt x="34" y="49"/>
                      <a:pt x="34" y="48"/>
                    </a:cubicBezTo>
                    <a:cubicBezTo>
                      <a:pt x="34" y="46"/>
                      <a:pt x="34" y="46"/>
                      <a:pt x="34" y="46"/>
                    </a:cubicBezTo>
                    <a:cubicBezTo>
                      <a:pt x="34" y="44"/>
                      <a:pt x="35" y="43"/>
                      <a:pt x="36" y="44"/>
                    </a:cubicBezTo>
                    <a:cubicBezTo>
                      <a:pt x="59" y="57"/>
                      <a:pt x="59" y="57"/>
                      <a:pt x="59" y="57"/>
                    </a:cubicBezTo>
                    <a:cubicBezTo>
                      <a:pt x="60" y="58"/>
                      <a:pt x="61" y="59"/>
                      <a:pt x="61" y="60"/>
                    </a:cubicBezTo>
                    <a:cubicBezTo>
                      <a:pt x="61" y="63"/>
                      <a:pt x="61" y="63"/>
                      <a:pt x="61" y="63"/>
                    </a:cubicBezTo>
                    <a:cubicBezTo>
                      <a:pt x="61" y="64"/>
                      <a:pt x="60" y="64"/>
                      <a:pt x="59" y="64"/>
                    </a:cubicBezTo>
                    <a:close/>
                    <a:moveTo>
                      <a:pt x="80" y="81"/>
                    </a:moveTo>
                    <a:cubicBezTo>
                      <a:pt x="81" y="82"/>
                      <a:pt x="81" y="83"/>
                      <a:pt x="80" y="84"/>
                    </a:cubicBezTo>
                    <a:cubicBezTo>
                      <a:pt x="73" y="88"/>
                      <a:pt x="73" y="88"/>
                      <a:pt x="73" y="88"/>
                    </a:cubicBezTo>
                    <a:cubicBezTo>
                      <a:pt x="72" y="88"/>
                      <a:pt x="71" y="87"/>
                      <a:pt x="70" y="87"/>
                    </a:cubicBezTo>
                    <a:cubicBezTo>
                      <a:pt x="70" y="87"/>
                      <a:pt x="70" y="85"/>
                      <a:pt x="70" y="85"/>
                    </a:cubicBezTo>
                    <a:cubicBezTo>
                      <a:pt x="70" y="70"/>
                      <a:pt x="70" y="70"/>
                      <a:pt x="70" y="70"/>
                    </a:cubicBezTo>
                    <a:cubicBezTo>
                      <a:pt x="70" y="70"/>
                      <a:pt x="70" y="68"/>
                      <a:pt x="71" y="68"/>
                    </a:cubicBezTo>
                    <a:cubicBezTo>
                      <a:pt x="77" y="64"/>
                      <a:pt x="77" y="64"/>
                      <a:pt x="77" y="64"/>
                    </a:cubicBezTo>
                    <a:cubicBezTo>
                      <a:pt x="78" y="63"/>
                      <a:pt x="80" y="63"/>
                      <a:pt x="80" y="64"/>
                    </a:cubicBezTo>
                    <a:cubicBezTo>
                      <a:pt x="80" y="64"/>
                      <a:pt x="80" y="64"/>
                      <a:pt x="80" y="64"/>
                    </a:cubicBezTo>
                    <a:cubicBezTo>
                      <a:pt x="81" y="65"/>
                      <a:pt x="81" y="66"/>
                      <a:pt x="80" y="67"/>
                    </a:cubicBezTo>
                    <a:cubicBezTo>
                      <a:pt x="74" y="70"/>
                      <a:pt x="74" y="70"/>
                      <a:pt x="74" y="70"/>
                    </a:cubicBezTo>
                    <a:cubicBezTo>
                      <a:pt x="74" y="82"/>
                      <a:pt x="74" y="82"/>
                      <a:pt x="74" y="82"/>
                    </a:cubicBezTo>
                    <a:cubicBezTo>
                      <a:pt x="77" y="81"/>
                      <a:pt x="77" y="81"/>
                      <a:pt x="77" y="81"/>
                    </a:cubicBezTo>
                    <a:cubicBezTo>
                      <a:pt x="78" y="80"/>
                      <a:pt x="80" y="80"/>
                      <a:pt x="80" y="81"/>
                    </a:cubicBezTo>
                    <a:close/>
                    <a:moveTo>
                      <a:pt x="20" y="47"/>
                    </a:moveTo>
                    <a:cubicBezTo>
                      <a:pt x="21" y="48"/>
                      <a:pt x="21" y="49"/>
                      <a:pt x="20" y="50"/>
                    </a:cubicBezTo>
                    <a:cubicBezTo>
                      <a:pt x="13" y="54"/>
                      <a:pt x="13" y="54"/>
                      <a:pt x="13" y="54"/>
                    </a:cubicBezTo>
                    <a:cubicBezTo>
                      <a:pt x="12" y="54"/>
                      <a:pt x="11" y="54"/>
                      <a:pt x="10" y="53"/>
                    </a:cubicBezTo>
                    <a:cubicBezTo>
                      <a:pt x="10" y="53"/>
                      <a:pt x="9" y="51"/>
                      <a:pt x="9" y="51"/>
                    </a:cubicBezTo>
                    <a:cubicBezTo>
                      <a:pt x="9" y="36"/>
                      <a:pt x="9" y="36"/>
                      <a:pt x="9" y="36"/>
                    </a:cubicBezTo>
                    <a:cubicBezTo>
                      <a:pt x="9" y="36"/>
                      <a:pt x="10" y="34"/>
                      <a:pt x="10" y="34"/>
                    </a:cubicBezTo>
                    <a:cubicBezTo>
                      <a:pt x="17" y="30"/>
                      <a:pt x="17" y="30"/>
                      <a:pt x="17" y="30"/>
                    </a:cubicBezTo>
                    <a:cubicBezTo>
                      <a:pt x="18" y="29"/>
                      <a:pt x="20" y="29"/>
                      <a:pt x="20" y="30"/>
                    </a:cubicBezTo>
                    <a:cubicBezTo>
                      <a:pt x="20" y="30"/>
                      <a:pt x="20" y="30"/>
                      <a:pt x="20" y="30"/>
                    </a:cubicBezTo>
                    <a:cubicBezTo>
                      <a:pt x="21" y="31"/>
                      <a:pt x="21" y="32"/>
                      <a:pt x="20" y="33"/>
                    </a:cubicBezTo>
                    <a:cubicBezTo>
                      <a:pt x="14" y="36"/>
                      <a:pt x="14" y="36"/>
                      <a:pt x="14" y="36"/>
                    </a:cubicBezTo>
                    <a:cubicBezTo>
                      <a:pt x="14" y="48"/>
                      <a:pt x="14" y="48"/>
                      <a:pt x="14" y="48"/>
                    </a:cubicBezTo>
                    <a:cubicBezTo>
                      <a:pt x="17" y="47"/>
                      <a:pt x="17" y="47"/>
                      <a:pt x="17" y="47"/>
                    </a:cubicBezTo>
                    <a:cubicBezTo>
                      <a:pt x="18" y="46"/>
                      <a:pt x="20" y="46"/>
                      <a:pt x="20" y="47"/>
                    </a:cubicBezTo>
                    <a:close/>
                    <a:moveTo>
                      <a:pt x="161" y="0"/>
                    </a:moveTo>
                    <a:cubicBezTo>
                      <a:pt x="106" y="32"/>
                      <a:pt x="106" y="32"/>
                      <a:pt x="106" y="32"/>
                    </a:cubicBezTo>
                    <a:cubicBezTo>
                      <a:pt x="104" y="33"/>
                      <a:pt x="104" y="33"/>
                      <a:pt x="104" y="33"/>
                    </a:cubicBezTo>
                    <a:cubicBezTo>
                      <a:pt x="104" y="33"/>
                      <a:pt x="104" y="33"/>
                      <a:pt x="104" y="33"/>
                    </a:cubicBezTo>
                    <a:cubicBezTo>
                      <a:pt x="104" y="36"/>
                      <a:pt x="104" y="36"/>
                      <a:pt x="104" y="36"/>
                    </a:cubicBezTo>
                    <a:cubicBezTo>
                      <a:pt x="104" y="37"/>
                      <a:pt x="104" y="37"/>
                      <a:pt x="104" y="37"/>
                    </a:cubicBezTo>
                    <a:cubicBezTo>
                      <a:pt x="104" y="37"/>
                      <a:pt x="104" y="37"/>
                      <a:pt x="104" y="37"/>
                    </a:cubicBezTo>
                    <a:cubicBezTo>
                      <a:pt x="104" y="38"/>
                      <a:pt x="104" y="38"/>
                      <a:pt x="104" y="38"/>
                    </a:cubicBezTo>
                    <a:cubicBezTo>
                      <a:pt x="104" y="40"/>
                      <a:pt x="102" y="42"/>
                      <a:pt x="100" y="43"/>
                    </a:cubicBezTo>
                    <a:cubicBezTo>
                      <a:pt x="99" y="44"/>
                      <a:pt x="98" y="44"/>
                      <a:pt x="96" y="44"/>
                    </a:cubicBezTo>
                    <a:cubicBezTo>
                      <a:pt x="95" y="44"/>
                      <a:pt x="93" y="44"/>
                      <a:pt x="92" y="43"/>
                    </a:cubicBezTo>
                    <a:cubicBezTo>
                      <a:pt x="74" y="33"/>
                      <a:pt x="74" y="33"/>
                      <a:pt x="74" y="33"/>
                    </a:cubicBezTo>
                    <a:cubicBezTo>
                      <a:pt x="74" y="33"/>
                      <a:pt x="74" y="33"/>
                      <a:pt x="74" y="33"/>
                    </a:cubicBezTo>
                    <a:cubicBezTo>
                      <a:pt x="74" y="33"/>
                      <a:pt x="73" y="33"/>
                      <a:pt x="72" y="33"/>
                    </a:cubicBezTo>
                    <a:cubicBezTo>
                      <a:pt x="71" y="33"/>
                      <a:pt x="69" y="32"/>
                      <a:pt x="67" y="31"/>
                    </a:cubicBezTo>
                    <a:cubicBezTo>
                      <a:pt x="67" y="30"/>
                      <a:pt x="66" y="29"/>
                      <a:pt x="66" y="28"/>
                    </a:cubicBezTo>
                    <a:cubicBezTo>
                      <a:pt x="65" y="28"/>
                      <a:pt x="65" y="28"/>
                      <a:pt x="65" y="28"/>
                    </a:cubicBezTo>
                    <a:cubicBezTo>
                      <a:pt x="26" y="5"/>
                      <a:pt x="26" y="5"/>
                      <a:pt x="26" y="5"/>
                    </a:cubicBezTo>
                    <a:cubicBezTo>
                      <a:pt x="14" y="12"/>
                      <a:pt x="14" y="12"/>
                      <a:pt x="14" y="12"/>
                    </a:cubicBezTo>
                    <a:cubicBezTo>
                      <a:pt x="97" y="58"/>
                      <a:pt x="97" y="58"/>
                      <a:pt x="97" y="58"/>
                    </a:cubicBezTo>
                    <a:cubicBezTo>
                      <a:pt x="179" y="10"/>
                      <a:pt x="179" y="10"/>
                      <a:pt x="179" y="10"/>
                    </a:cubicBezTo>
                    <a:cubicBezTo>
                      <a:pt x="179" y="10"/>
                      <a:pt x="179" y="10"/>
                      <a:pt x="178" y="10"/>
                    </a:cubicBezTo>
                    <a:cubicBezTo>
                      <a:pt x="172" y="6"/>
                      <a:pt x="167" y="3"/>
                      <a:pt x="16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dirty="0">
                  <a:solidFill>
                    <a:srgbClr val="FFFFFF"/>
                  </a:solidFill>
                </a:endParaRPr>
              </a:p>
            </p:txBody>
          </p:sp>
          <p:sp>
            <p:nvSpPr>
              <p:cNvPr id="112" name="Freeform 7"/>
              <p:cNvSpPr>
                <a:spLocks noEditPoints="1"/>
              </p:cNvSpPr>
              <p:nvPr/>
            </p:nvSpPr>
            <p:spPr bwMode="auto">
              <a:xfrm>
                <a:off x="8714848" y="1403350"/>
                <a:ext cx="782638" cy="584199"/>
              </a:xfrm>
              <a:custGeom>
                <a:avLst/>
                <a:gdLst>
                  <a:gd name="T0" fmla="*/ 179 w 181"/>
                  <a:gd name="T1" fmla="*/ 46 h 135"/>
                  <a:gd name="T2" fmla="*/ 101 w 181"/>
                  <a:gd name="T3" fmla="*/ 0 h 135"/>
                  <a:gd name="T4" fmla="*/ 95 w 181"/>
                  <a:gd name="T5" fmla="*/ 0 h 135"/>
                  <a:gd name="T6" fmla="*/ 97 w 181"/>
                  <a:gd name="T7" fmla="*/ 94 h 135"/>
                  <a:gd name="T8" fmla="*/ 22 w 181"/>
                  <a:gd name="T9" fmla="*/ 86 h 135"/>
                  <a:gd name="T10" fmla="*/ 67 w 181"/>
                  <a:gd name="T11" fmla="*/ 119 h 135"/>
                  <a:gd name="T12" fmla="*/ 21 w 181"/>
                  <a:gd name="T13" fmla="*/ 87 h 135"/>
                  <a:gd name="T14" fmla="*/ 100 w 181"/>
                  <a:gd name="T15" fmla="*/ 101 h 135"/>
                  <a:gd name="T16" fmla="*/ 98 w 181"/>
                  <a:gd name="T17" fmla="*/ 134 h 135"/>
                  <a:gd name="T18" fmla="*/ 94 w 181"/>
                  <a:gd name="T19" fmla="*/ 134 h 135"/>
                  <a:gd name="T20" fmla="*/ 81 w 181"/>
                  <a:gd name="T21" fmla="*/ 121 h 135"/>
                  <a:gd name="T22" fmla="*/ 94 w 181"/>
                  <a:gd name="T23" fmla="*/ 127 h 135"/>
                  <a:gd name="T24" fmla="*/ 6 w 181"/>
                  <a:gd name="T25" fmla="*/ 54 h 135"/>
                  <a:gd name="T26" fmla="*/ 6 w 181"/>
                  <a:gd name="T27" fmla="*/ 77 h 135"/>
                  <a:gd name="T28" fmla="*/ 7 w 181"/>
                  <a:gd name="T29" fmla="*/ 85 h 135"/>
                  <a:gd name="T30" fmla="*/ 0 w 181"/>
                  <a:gd name="T31" fmla="*/ 80 h 135"/>
                  <a:gd name="T32" fmla="*/ 0 w 181"/>
                  <a:gd name="T33" fmla="*/ 51 h 135"/>
                  <a:gd name="T34" fmla="*/ 6 w 181"/>
                  <a:gd name="T35" fmla="*/ 47 h 135"/>
                  <a:gd name="T36" fmla="*/ 11 w 181"/>
                  <a:gd name="T37" fmla="*/ 50 h 135"/>
                  <a:gd name="T38" fmla="*/ 100 w 181"/>
                  <a:gd name="T39" fmla="*/ 101 h 135"/>
                  <a:gd name="T40" fmla="*/ 181 w 181"/>
                  <a:gd name="T41" fmla="*/ 51 h 135"/>
                  <a:gd name="T42" fmla="*/ 178 w 181"/>
                  <a:gd name="T43" fmla="*/ 80 h 135"/>
                  <a:gd name="T44" fmla="*/ 104 w 181"/>
                  <a:gd name="T45" fmla="*/ 101 h 135"/>
                  <a:gd name="T46" fmla="*/ 181 w 181"/>
                  <a:gd name="T47" fmla="*/ 49 h 135"/>
                  <a:gd name="T48" fmla="*/ 59 w 181"/>
                  <a:gd name="T49" fmla="*/ 100 h 135"/>
                  <a:gd name="T50" fmla="*/ 36 w 181"/>
                  <a:gd name="T51" fmla="*/ 87 h 135"/>
                  <a:gd name="T52" fmla="*/ 34 w 181"/>
                  <a:gd name="T53" fmla="*/ 81 h 135"/>
                  <a:gd name="T54" fmla="*/ 59 w 181"/>
                  <a:gd name="T55" fmla="*/ 93 h 135"/>
                  <a:gd name="T56" fmla="*/ 61 w 181"/>
                  <a:gd name="T57" fmla="*/ 98 h 135"/>
                  <a:gd name="T58" fmla="*/ 80 w 181"/>
                  <a:gd name="T59" fmla="*/ 117 h 135"/>
                  <a:gd name="T60" fmla="*/ 73 w 181"/>
                  <a:gd name="T61" fmla="*/ 123 h 135"/>
                  <a:gd name="T62" fmla="*/ 70 w 181"/>
                  <a:gd name="T63" fmla="*/ 121 h 135"/>
                  <a:gd name="T64" fmla="*/ 71 w 181"/>
                  <a:gd name="T65" fmla="*/ 103 h 135"/>
                  <a:gd name="T66" fmla="*/ 80 w 181"/>
                  <a:gd name="T67" fmla="*/ 100 h 135"/>
                  <a:gd name="T68" fmla="*/ 80 w 181"/>
                  <a:gd name="T69" fmla="*/ 103 h 135"/>
                  <a:gd name="T70" fmla="*/ 74 w 181"/>
                  <a:gd name="T71" fmla="*/ 118 h 135"/>
                  <a:gd name="T72" fmla="*/ 80 w 181"/>
                  <a:gd name="T73" fmla="*/ 117 h 135"/>
                  <a:gd name="T74" fmla="*/ 20 w 181"/>
                  <a:gd name="T75" fmla="*/ 85 h 135"/>
                  <a:gd name="T76" fmla="*/ 10 w 181"/>
                  <a:gd name="T77" fmla="*/ 89 h 135"/>
                  <a:gd name="T78" fmla="*/ 9 w 181"/>
                  <a:gd name="T79" fmla="*/ 71 h 135"/>
                  <a:gd name="T80" fmla="*/ 17 w 181"/>
                  <a:gd name="T81" fmla="*/ 65 h 135"/>
                  <a:gd name="T82" fmla="*/ 20 w 181"/>
                  <a:gd name="T83" fmla="*/ 66 h 135"/>
                  <a:gd name="T84" fmla="*/ 14 w 181"/>
                  <a:gd name="T85" fmla="*/ 72 h 135"/>
                  <a:gd name="T86" fmla="*/ 17 w 181"/>
                  <a:gd name="T87" fmla="*/ 82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1" h="135">
                    <a:moveTo>
                      <a:pt x="97" y="94"/>
                    </a:moveTo>
                    <a:cubicBezTo>
                      <a:pt x="179" y="46"/>
                      <a:pt x="179" y="46"/>
                      <a:pt x="179" y="46"/>
                    </a:cubicBezTo>
                    <a:cubicBezTo>
                      <a:pt x="179" y="46"/>
                      <a:pt x="179" y="46"/>
                      <a:pt x="178" y="46"/>
                    </a:cubicBezTo>
                    <a:cubicBezTo>
                      <a:pt x="101" y="0"/>
                      <a:pt x="101" y="0"/>
                      <a:pt x="101" y="0"/>
                    </a:cubicBezTo>
                    <a:cubicBezTo>
                      <a:pt x="100" y="0"/>
                      <a:pt x="99" y="0"/>
                      <a:pt x="98" y="0"/>
                    </a:cubicBezTo>
                    <a:cubicBezTo>
                      <a:pt x="97" y="0"/>
                      <a:pt x="96" y="0"/>
                      <a:pt x="95" y="0"/>
                    </a:cubicBezTo>
                    <a:cubicBezTo>
                      <a:pt x="14" y="48"/>
                      <a:pt x="14" y="48"/>
                      <a:pt x="14" y="48"/>
                    </a:cubicBezTo>
                    <a:cubicBezTo>
                      <a:pt x="97" y="94"/>
                      <a:pt x="97" y="94"/>
                      <a:pt x="97" y="94"/>
                    </a:cubicBezTo>
                    <a:cubicBezTo>
                      <a:pt x="97" y="94"/>
                      <a:pt x="97" y="94"/>
                      <a:pt x="97" y="94"/>
                    </a:cubicBezTo>
                    <a:close/>
                    <a:moveTo>
                      <a:pt x="22" y="86"/>
                    </a:moveTo>
                    <a:cubicBezTo>
                      <a:pt x="67" y="112"/>
                      <a:pt x="67" y="112"/>
                      <a:pt x="67" y="112"/>
                    </a:cubicBezTo>
                    <a:cubicBezTo>
                      <a:pt x="67" y="119"/>
                      <a:pt x="67" y="119"/>
                      <a:pt x="67" y="119"/>
                    </a:cubicBezTo>
                    <a:cubicBezTo>
                      <a:pt x="17" y="90"/>
                      <a:pt x="17" y="90"/>
                      <a:pt x="17" y="90"/>
                    </a:cubicBezTo>
                    <a:cubicBezTo>
                      <a:pt x="21" y="87"/>
                      <a:pt x="21" y="87"/>
                      <a:pt x="21" y="87"/>
                    </a:cubicBezTo>
                    <a:cubicBezTo>
                      <a:pt x="21" y="87"/>
                      <a:pt x="22" y="87"/>
                      <a:pt x="22" y="86"/>
                    </a:cubicBezTo>
                    <a:close/>
                    <a:moveTo>
                      <a:pt x="100" y="101"/>
                    </a:moveTo>
                    <a:cubicBezTo>
                      <a:pt x="100" y="131"/>
                      <a:pt x="100" y="131"/>
                      <a:pt x="100" y="131"/>
                    </a:cubicBezTo>
                    <a:cubicBezTo>
                      <a:pt x="100" y="133"/>
                      <a:pt x="99" y="134"/>
                      <a:pt x="98" y="134"/>
                    </a:cubicBezTo>
                    <a:cubicBezTo>
                      <a:pt x="98" y="135"/>
                      <a:pt x="97" y="135"/>
                      <a:pt x="96" y="135"/>
                    </a:cubicBezTo>
                    <a:cubicBezTo>
                      <a:pt x="96" y="135"/>
                      <a:pt x="95" y="135"/>
                      <a:pt x="94" y="134"/>
                    </a:cubicBezTo>
                    <a:cubicBezTo>
                      <a:pt x="76" y="124"/>
                      <a:pt x="76" y="124"/>
                      <a:pt x="76" y="124"/>
                    </a:cubicBezTo>
                    <a:cubicBezTo>
                      <a:pt x="81" y="121"/>
                      <a:pt x="81" y="121"/>
                      <a:pt x="81" y="121"/>
                    </a:cubicBezTo>
                    <a:cubicBezTo>
                      <a:pt x="82" y="121"/>
                      <a:pt x="82" y="121"/>
                      <a:pt x="82" y="120"/>
                    </a:cubicBezTo>
                    <a:cubicBezTo>
                      <a:pt x="94" y="127"/>
                      <a:pt x="94" y="127"/>
                      <a:pt x="94" y="127"/>
                    </a:cubicBezTo>
                    <a:cubicBezTo>
                      <a:pt x="94" y="105"/>
                      <a:pt x="94" y="105"/>
                      <a:pt x="94" y="105"/>
                    </a:cubicBezTo>
                    <a:cubicBezTo>
                      <a:pt x="6" y="54"/>
                      <a:pt x="6" y="54"/>
                      <a:pt x="6" y="54"/>
                    </a:cubicBezTo>
                    <a:cubicBezTo>
                      <a:pt x="6" y="77"/>
                      <a:pt x="6" y="77"/>
                      <a:pt x="6" y="77"/>
                    </a:cubicBezTo>
                    <a:cubicBezTo>
                      <a:pt x="6" y="77"/>
                      <a:pt x="6" y="77"/>
                      <a:pt x="6" y="77"/>
                    </a:cubicBezTo>
                    <a:cubicBezTo>
                      <a:pt x="7" y="78"/>
                      <a:pt x="7" y="78"/>
                      <a:pt x="7" y="78"/>
                    </a:cubicBezTo>
                    <a:cubicBezTo>
                      <a:pt x="7" y="85"/>
                      <a:pt x="7" y="85"/>
                      <a:pt x="7" y="85"/>
                    </a:cubicBezTo>
                    <a:cubicBezTo>
                      <a:pt x="3" y="82"/>
                      <a:pt x="3" y="82"/>
                      <a:pt x="3" y="82"/>
                    </a:cubicBezTo>
                    <a:cubicBezTo>
                      <a:pt x="0" y="80"/>
                      <a:pt x="0" y="80"/>
                      <a:pt x="0" y="80"/>
                    </a:cubicBezTo>
                    <a:cubicBezTo>
                      <a:pt x="0" y="78"/>
                      <a:pt x="0" y="78"/>
                      <a:pt x="0" y="78"/>
                    </a:cubicBezTo>
                    <a:cubicBezTo>
                      <a:pt x="0" y="51"/>
                      <a:pt x="0" y="51"/>
                      <a:pt x="0" y="51"/>
                    </a:cubicBezTo>
                    <a:cubicBezTo>
                      <a:pt x="0" y="49"/>
                      <a:pt x="0" y="48"/>
                      <a:pt x="2" y="47"/>
                    </a:cubicBezTo>
                    <a:cubicBezTo>
                      <a:pt x="3" y="46"/>
                      <a:pt x="4" y="46"/>
                      <a:pt x="6" y="47"/>
                    </a:cubicBezTo>
                    <a:cubicBezTo>
                      <a:pt x="11" y="50"/>
                      <a:pt x="11" y="50"/>
                      <a:pt x="11" y="50"/>
                    </a:cubicBezTo>
                    <a:cubicBezTo>
                      <a:pt x="11" y="50"/>
                      <a:pt x="11" y="50"/>
                      <a:pt x="11" y="50"/>
                    </a:cubicBezTo>
                    <a:cubicBezTo>
                      <a:pt x="99" y="100"/>
                      <a:pt x="99" y="100"/>
                      <a:pt x="99" y="100"/>
                    </a:cubicBezTo>
                    <a:cubicBezTo>
                      <a:pt x="100" y="100"/>
                      <a:pt x="100" y="101"/>
                      <a:pt x="100" y="101"/>
                    </a:cubicBezTo>
                    <a:close/>
                    <a:moveTo>
                      <a:pt x="181" y="49"/>
                    </a:moveTo>
                    <a:cubicBezTo>
                      <a:pt x="181" y="50"/>
                      <a:pt x="181" y="50"/>
                      <a:pt x="181" y="51"/>
                    </a:cubicBezTo>
                    <a:cubicBezTo>
                      <a:pt x="181" y="76"/>
                      <a:pt x="181" y="76"/>
                      <a:pt x="181" y="76"/>
                    </a:cubicBezTo>
                    <a:cubicBezTo>
                      <a:pt x="181" y="77"/>
                      <a:pt x="180" y="79"/>
                      <a:pt x="178" y="80"/>
                    </a:cubicBezTo>
                    <a:cubicBezTo>
                      <a:pt x="104" y="123"/>
                      <a:pt x="104" y="123"/>
                      <a:pt x="104" y="123"/>
                    </a:cubicBezTo>
                    <a:cubicBezTo>
                      <a:pt x="104" y="101"/>
                      <a:pt x="104" y="101"/>
                      <a:pt x="104" y="101"/>
                    </a:cubicBezTo>
                    <a:cubicBezTo>
                      <a:pt x="104" y="99"/>
                      <a:pt x="103" y="97"/>
                      <a:pt x="101" y="96"/>
                    </a:cubicBezTo>
                    <a:cubicBezTo>
                      <a:pt x="181" y="49"/>
                      <a:pt x="181" y="49"/>
                      <a:pt x="181" y="49"/>
                    </a:cubicBezTo>
                    <a:cubicBezTo>
                      <a:pt x="181" y="49"/>
                      <a:pt x="181" y="49"/>
                      <a:pt x="181" y="49"/>
                    </a:cubicBezTo>
                    <a:close/>
                    <a:moveTo>
                      <a:pt x="59" y="100"/>
                    </a:moveTo>
                    <a:cubicBezTo>
                      <a:pt x="59" y="100"/>
                      <a:pt x="59" y="100"/>
                      <a:pt x="58" y="100"/>
                    </a:cubicBezTo>
                    <a:cubicBezTo>
                      <a:pt x="36" y="87"/>
                      <a:pt x="36" y="87"/>
                      <a:pt x="36" y="87"/>
                    </a:cubicBezTo>
                    <a:cubicBezTo>
                      <a:pt x="35" y="86"/>
                      <a:pt x="34" y="85"/>
                      <a:pt x="34" y="84"/>
                    </a:cubicBezTo>
                    <a:cubicBezTo>
                      <a:pt x="34" y="81"/>
                      <a:pt x="34" y="81"/>
                      <a:pt x="34" y="81"/>
                    </a:cubicBezTo>
                    <a:cubicBezTo>
                      <a:pt x="34" y="80"/>
                      <a:pt x="35" y="79"/>
                      <a:pt x="36" y="80"/>
                    </a:cubicBezTo>
                    <a:cubicBezTo>
                      <a:pt x="59" y="93"/>
                      <a:pt x="59" y="93"/>
                      <a:pt x="59" y="93"/>
                    </a:cubicBezTo>
                    <a:cubicBezTo>
                      <a:pt x="60" y="93"/>
                      <a:pt x="61" y="95"/>
                      <a:pt x="61" y="96"/>
                    </a:cubicBezTo>
                    <a:cubicBezTo>
                      <a:pt x="61" y="98"/>
                      <a:pt x="61" y="98"/>
                      <a:pt x="61" y="98"/>
                    </a:cubicBezTo>
                    <a:cubicBezTo>
                      <a:pt x="61" y="99"/>
                      <a:pt x="60" y="100"/>
                      <a:pt x="59" y="100"/>
                    </a:cubicBezTo>
                    <a:close/>
                    <a:moveTo>
                      <a:pt x="80" y="117"/>
                    </a:moveTo>
                    <a:cubicBezTo>
                      <a:pt x="81" y="118"/>
                      <a:pt x="81" y="119"/>
                      <a:pt x="80" y="119"/>
                    </a:cubicBezTo>
                    <a:cubicBezTo>
                      <a:pt x="73" y="123"/>
                      <a:pt x="73" y="123"/>
                      <a:pt x="73" y="123"/>
                    </a:cubicBezTo>
                    <a:cubicBezTo>
                      <a:pt x="72" y="124"/>
                      <a:pt x="71" y="123"/>
                      <a:pt x="70" y="123"/>
                    </a:cubicBezTo>
                    <a:cubicBezTo>
                      <a:pt x="70" y="122"/>
                      <a:pt x="70" y="121"/>
                      <a:pt x="70" y="121"/>
                    </a:cubicBezTo>
                    <a:cubicBezTo>
                      <a:pt x="70" y="105"/>
                      <a:pt x="70" y="105"/>
                      <a:pt x="70" y="105"/>
                    </a:cubicBezTo>
                    <a:cubicBezTo>
                      <a:pt x="70" y="105"/>
                      <a:pt x="70" y="104"/>
                      <a:pt x="71" y="103"/>
                    </a:cubicBezTo>
                    <a:cubicBezTo>
                      <a:pt x="77" y="99"/>
                      <a:pt x="77" y="99"/>
                      <a:pt x="77" y="99"/>
                    </a:cubicBezTo>
                    <a:cubicBezTo>
                      <a:pt x="78" y="99"/>
                      <a:pt x="80" y="99"/>
                      <a:pt x="80" y="100"/>
                    </a:cubicBezTo>
                    <a:cubicBezTo>
                      <a:pt x="80" y="100"/>
                      <a:pt x="80" y="100"/>
                      <a:pt x="80" y="100"/>
                    </a:cubicBezTo>
                    <a:cubicBezTo>
                      <a:pt x="81" y="101"/>
                      <a:pt x="81" y="102"/>
                      <a:pt x="80" y="103"/>
                    </a:cubicBezTo>
                    <a:cubicBezTo>
                      <a:pt x="74" y="106"/>
                      <a:pt x="74" y="106"/>
                      <a:pt x="74" y="106"/>
                    </a:cubicBezTo>
                    <a:cubicBezTo>
                      <a:pt x="74" y="118"/>
                      <a:pt x="74" y="118"/>
                      <a:pt x="74" y="118"/>
                    </a:cubicBezTo>
                    <a:cubicBezTo>
                      <a:pt x="77" y="116"/>
                      <a:pt x="77" y="116"/>
                      <a:pt x="77" y="116"/>
                    </a:cubicBezTo>
                    <a:cubicBezTo>
                      <a:pt x="78" y="116"/>
                      <a:pt x="80" y="116"/>
                      <a:pt x="80" y="117"/>
                    </a:cubicBezTo>
                    <a:close/>
                    <a:moveTo>
                      <a:pt x="20" y="83"/>
                    </a:moveTo>
                    <a:cubicBezTo>
                      <a:pt x="21" y="84"/>
                      <a:pt x="21" y="85"/>
                      <a:pt x="20" y="85"/>
                    </a:cubicBezTo>
                    <a:cubicBezTo>
                      <a:pt x="13" y="89"/>
                      <a:pt x="13" y="89"/>
                      <a:pt x="13" y="89"/>
                    </a:cubicBezTo>
                    <a:cubicBezTo>
                      <a:pt x="12" y="90"/>
                      <a:pt x="11" y="89"/>
                      <a:pt x="10" y="89"/>
                    </a:cubicBezTo>
                    <a:cubicBezTo>
                      <a:pt x="10" y="88"/>
                      <a:pt x="9" y="87"/>
                      <a:pt x="9" y="87"/>
                    </a:cubicBezTo>
                    <a:cubicBezTo>
                      <a:pt x="9" y="71"/>
                      <a:pt x="9" y="71"/>
                      <a:pt x="9" y="71"/>
                    </a:cubicBezTo>
                    <a:cubicBezTo>
                      <a:pt x="9" y="71"/>
                      <a:pt x="10" y="70"/>
                      <a:pt x="10" y="69"/>
                    </a:cubicBezTo>
                    <a:cubicBezTo>
                      <a:pt x="17" y="65"/>
                      <a:pt x="17" y="65"/>
                      <a:pt x="17" y="65"/>
                    </a:cubicBezTo>
                    <a:cubicBezTo>
                      <a:pt x="18" y="65"/>
                      <a:pt x="20" y="65"/>
                      <a:pt x="20" y="66"/>
                    </a:cubicBezTo>
                    <a:cubicBezTo>
                      <a:pt x="20" y="66"/>
                      <a:pt x="20" y="66"/>
                      <a:pt x="20" y="66"/>
                    </a:cubicBezTo>
                    <a:cubicBezTo>
                      <a:pt x="21" y="67"/>
                      <a:pt x="21" y="68"/>
                      <a:pt x="20" y="69"/>
                    </a:cubicBezTo>
                    <a:cubicBezTo>
                      <a:pt x="14" y="72"/>
                      <a:pt x="14" y="72"/>
                      <a:pt x="14" y="72"/>
                    </a:cubicBezTo>
                    <a:cubicBezTo>
                      <a:pt x="14" y="84"/>
                      <a:pt x="14" y="84"/>
                      <a:pt x="14" y="84"/>
                    </a:cubicBezTo>
                    <a:cubicBezTo>
                      <a:pt x="17" y="82"/>
                      <a:pt x="17" y="82"/>
                      <a:pt x="17" y="82"/>
                    </a:cubicBezTo>
                    <a:cubicBezTo>
                      <a:pt x="18" y="82"/>
                      <a:pt x="20" y="82"/>
                      <a:pt x="20" y="8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dirty="0">
                  <a:solidFill>
                    <a:srgbClr val="FFFFFF"/>
                  </a:solidFill>
                </a:endParaRPr>
              </a:p>
            </p:txBody>
          </p:sp>
        </p:grpSp>
        <p:grpSp>
          <p:nvGrpSpPr>
            <p:cNvPr id="113" name="Group 112"/>
            <p:cNvGrpSpPr/>
            <p:nvPr/>
          </p:nvGrpSpPr>
          <p:grpSpPr>
            <a:xfrm>
              <a:off x="7630633" y="1939079"/>
              <a:ext cx="782638" cy="1095374"/>
              <a:chOff x="8714848" y="1403350"/>
              <a:chExt cx="782638" cy="1095374"/>
            </a:xfrm>
            <a:solidFill>
              <a:srgbClr val="FFFFFF"/>
            </a:solidFill>
          </p:grpSpPr>
          <p:sp>
            <p:nvSpPr>
              <p:cNvPr id="114" name="Freeform 5"/>
              <p:cNvSpPr>
                <a:spLocks noEditPoints="1"/>
              </p:cNvSpPr>
              <p:nvPr/>
            </p:nvSpPr>
            <p:spPr bwMode="auto">
              <a:xfrm>
                <a:off x="8714848" y="1814512"/>
                <a:ext cx="782638" cy="428625"/>
              </a:xfrm>
              <a:custGeom>
                <a:avLst/>
                <a:gdLst>
                  <a:gd name="T0" fmla="*/ 67 w 181"/>
                  <a:gd name="T1" fmla="*/ 76 h 99"/>
                  <a:gd name="T2" fmla="*/ 17 w 181"/>
                  <a:gd name="T3" fmla="*/ 54 h 99"/>
                  <a:gd name="T4" fmla="*/ 22 w 181"/>
                  <a:gd name="T5" fmla="*/ 50 h 99"/>
                  <a:gd name="T6" fmla="*/ 100 w 181"/>
                  <a:gd name="T7" fmla="*/ 95 h 99"/>
                  <a:gd name="T8" fmla="*/ 96 w 181"/>
                  <a:gd name="T9" fmla="*/ 99 h 99"/>
                  <a:gd name="T10" fmla="*/ 76 w 181"/>
                  <a:gd name="T11" fmla="*/ 88 h 99"/>
                  <a:gd name="T12" fmla="*/ 82 w 181"/>
                  <a:gd name="T13" fmla="*/ 84 h 99"/>
                  <a:gd name="T14" fmla="*/ 94 w 181"/>
                  <a:gd name="T15" fmla="*/ 69 h 99"/>
                  <a:gd name="T16" fmla="*/ 6 w 181"/>
                  <a:gd name="T17" fmla="*/ 41 h 99"/>
                  <a:gd name="T18" fmla="*/ 7 w 181"/>
                  <a:gd name="T19" fmla="*/ 42 h 99"/>
                  <a:gd name="T20" fmla="*/ 3 w 181"/>
                  <a:gd name="T21" fmla="*/ 46 h 99"/>
                  <a:gd name="T22" fmla="*/ 0 w 181"/>
                  <a:gd name="T23" fmla="*/ 42 h 99"/>
                  <a:gd name="T24" fmla="*/ 2 w 181"/>
                  <a:gd name="T25" fmla="*/ 11 h 99"/>
                  <a:gd name="T26" fmla="*/ 11 w 181"/>
                  <a:gd name="T27" fmla="*/ 14 h 99"/>
                  <a:gd name="T28" fmla="*/ 99 w 181"/>
                  <a:gd name="T29" fmla="*/ 64 h 99"/>
                  <a:gd name="T30" fmla="*/ 181 w 181"/>
                  <a:gd name="T31" fmla="*/ 13 h 99"/>
                  <a:gd name="T32" fmla="*/ 181 w 181"/>
                  <a:gd name="T33" fmla="*/ 40 h 99"/>
                  <a:gd name="T34" fmla="*/ 104 w 181"/>
                  <a:gd name="T35" fmla="*/ 87 h 99"/>
                  <a:gd name="T36" fmla="*/ 101 w 181"/>
                  <a:gd name="T37" fmla="*/ 60 h 99"/>
                  <a:gd name="T38" fmla="*/ 181 w 181"/>
                  <a:gd name="T39" fmla="*/ 13 h 99"/>
                  <a:gd name="T40" fmla="*/ 58 w 181"/>
                  <a:gd name="T41" fmla="*/ 64 h 99"/>
                  <a:gd name="T42" fmla="*/ 34 w 181"/>
                  <a:gd name="T43" fmla="*/ 48 h 99"/>
                  <a:gd name="T44" fmla="*/ 36 w 181"/>
                  <a:gd name="T45" fmla="*/ 44 h 99"/>
                  <a:gd name="T46" fmla="*/ 61 w 181"/>
                  <a:gd name="T47" fmla="*/ 60 h 99"/>
                  <a:gd name="T48" fmla="*/ 59 w 181"/>
                  <a:gd name="T49" fmla="*/ 64 h 99"/>
                  <a:gd name="T50" fmla="*/ 80 w 181"/>
                  <a:gd name="T51" fmla="*/ 83 h 99"/>
                  <a:gd name="T52" fmla="*/ 70 w 181"/>
                  <a:gd name="T53" fmla="*/ 87 h 99"/>
                  <a:gd name="T54" fmla="*/ 70 w 181"/>
                  <a:gd name="T55" fmla="*/ 69 h 99"/>
                  <a:gd name="T56" fmla="*/ 77 w 181"/>
                  <a:gd name="T57" fmla="*/ 63 h 99"/>
                  <a:gd name="T58" fmla="*/ 80 w 181"/>
                  <a:gd name="T59" fmla="*/ 64 h 99"/>
                  <a:gd name="T60" fmla="*/ 74 w 181"/>
                  <a:gd name="T61" fmla="*/ 70 h 99"/>
                  <a:gd name="T62" fmla="*/ 77 w 181"/>
                  <a:gd name="T63" fmla="*/ 80 h 99"/>
                  <a:gd name="T64" fmla="*/ 20 w 181"/>
                  <a:gd name="T65" fmla="*/ 47 h 99"/>
                  <a:gd name="T66" fmla="*/ 13 w 181"/>
                  <a:gd name="T67" fmla="*/ 53 h 99"/>
                  <a:gd name="T68" fmla="*/ 9 w 181"/>
                  <a:gd name="T69" fmla="*/ 51 h 99"/>
                  <a:gd name="T70" fmla="*/ 10 w 181"/>
                  <a:gd name="T71" fmla="*/ 33 h 99"/>
                  <a:gd name="T72" fmla="*/ 20 w 181"/>
                  <a:gd name="T73" fmla="*/ 30 h 99"/>
                  <a:gd name="T74" fmla="*/ 20 w 181"/>
                  <a:gd name="T75" fmla="*/ 33 h 99"/>
                  <a:gd name="T76" fmla="*/ 14 w 181"/>
                  <a:gd name="T77" fmla="*/ 48 h 99"/>
                  <a:gd name="T78" fmla="*/ 20 w 181"/>
                  <a:gd name="T79" fmla="*/ 47 h 99"/>
                  <a:gd name="T80" fmla="*/ 106 w 181"/>
                  <a:gd name="T81" fmla="*/ 31 h 99"/>
                  <a:gd name="T82" fmla="*/ 104 w 181"/>
                  <a:gd name="T83" fmla="*/ 33 h 99"/>
                  <a:gd name="T84" fmla="*/ 104 w 181"/>
                  <a:gd name="T85" fmla="*/ 36 h 99"/>
                  <a:gd name="T86" fmla="*/ 104 w 181"/>
                  <a:gd name="T87" fmla="*/ 37 h 99"/>
                  <a:gd name="T88" fmla="*/ 96 w 181"/>
                  <a:gd name="T89" fmla="*/ 44 h 99"/>
                  <a:gd name="T90" fmla="*/ 74 w 181"/>
                  <a:gd name="T91" fmla="*/ 32 h 99"/>
                  <a:gd name="T92" fmla="*/ 72 w 181"/>
                  <a:gd name="T93" fmla="*/ 33 h 99"/>
                  <a:gd name="T94" fmla="*/ 66 w 181"/>
                  <a:gd name="T95" fmla="*/ 28 h 99"/>
                  <a:gd name="T96" fmla="*/ 26 w 181"/>
                  <a:gd name="T97" fmla="*/ 5 h 99"/>
                  <a:gd name="T98" fmla="*/ 97 w 181"/>
                  <a:gd name="T99" fmla="*/ 58 h 99"/>
                  <a:gd name="T100" fmla="*/ 178 w 181"/>
                  <a:gd name="T101" fmla="*/ 1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1" h="99">
                    <a:moveTo>
                      <a:pt x="22" y="50"/>
                    </a:moveTo>
                    <a:cubicBezTo>
                      <a:pt x="67" y="76"/>
                      <a:pt x="67" y="76"/>
                      <a:pt x="67" y="76"/>
                    </a:cubicBezTo>
                    <a:cubicBezTo>
                      <a:pt x="67" y="83"/>
                      <a:pt x="67" y="83"/>
                      <a:pt x="67" y="83"/>
                    </a:cubicBezTo>
                    <a:cubicBezTo>
                      <a:pt x="17" y="54"/>
                      <a:pt x="17" y="54"/>
                      <a:pt x="17" y="54"/>
                    </a:cubicBezTo>
                    <a:cubicBezTo>
                      <a:pt x="21" y="51"/>
                      <a:pt x="21" y="51"/>
                      <a:pt x="21" y="51"/>
                    </a:cubicBezTo>
                    <a:cubicBezTo>
                      <a:pt x="21" y="51"/>
                      <a:pt x="22" y="51"/>
                      <a:pt x="22" y="50"/>
                    </a:cubicBezTo>
                    <a:close/>
                    <a:moveTo>
                      <a:pt x="100" y="65"/>
                    </a:moveTo>
                    <a:cubicBezTo>
                      <a:pt x="100" y="95"/>
                      <a:pt x="100" y="95"/>
                      <a:pt x="100" y="95"/>
                    </a:cubicBezTo>
                    <a:cubicBezTo>
                      <a:pt x="100" y="97"/>
                      <a:pt x="99" y="98"/>
                      <a:pt x="98" y="98"/>
                    </a:cubicBezTo>
                    <a:cubicBezTo>
                      <a:pt x="98" y="99"/>
                      <a:pt x="97" y="99"/>
                      <a:pt x="96" y="99"/>
                    </a:cubicBezTo>
                    <a:cubicBezTo>
                      <a:pt x="96" y="99"/>
                      <a:pt x="95" y="99"/>
                      <a:pt x="94" y="98"/>
                    </a:cubicBezTo>
                    <a:cubicBezTo>
                      <a:pt x="76" y="88"/>
                      <a:pt x="76" y="88"/>
                      <a:pt x="76" y="88"/>
                    </a:cubicBezTo>
                    <a:cubicBezTo>
                      <a:pt x="81" y="85"/>
                      <a:pt x="81" y="85"/>
                      <a:pt x="81" y="85"/>
                    </a:cubicBezTo>
                    <a:cubicBezTo>
                      <a:pt x="82" y="85"/>
                      <a:pt x="82" y="85"/>
                      <a:pt x="82" y="84"/>
                    </a:cubicBezTo>
                    <a:cubicBezTo>
                      <a:pt x="94" y="91"/>
                      <a:pt x="94" y="91"/>
                      <a:pt x="94" y="91"/>
                    </a:cubicBezTo>
                    <a:cubicBezTo>
                      <a:pt x="94" y="69"/>
                      <a:pt x="94" y="69"/>
                      <a:pt x="94" y="69"/>
                    </a:cubicBezTo>
                    <a:cubicBezTo>
                      <a:pt x="6" y="18"/>
                      <a:pt x="6" y="18"/>
                      <a:pt x="6" y="18"/>
                    </a:cubicBezTo>
                    <a:cubicBezTo>
                      <a:pt x="6" y="41"/>
                      <a:pt x="6" y="41"/>
                      <a:pt x="6" y="41"/>
                    </a:cubicBezTo>
                    <a:cubicBezTo>
                      <a:pt x="6" y="41"/>
                      <a:pt x="6" y="41"/>
                      <a:pt x="6" y="41"/>
                    </a:cubicBezTo>
                    <a:cubicBezTo>
                      <a:pt x="7" y="42"/>
                      <a:pt x="7" y="42"/>
                      <a:pt x="7" y="42"/>
                    </a:cubicBezTo>
                    <a:cubicBezTo>
                      <a:pt x="7" y="49"/>
                      <a:pt x="7" y="49"/>
                      <a:pt x="7" y="49"/>
                    </a:cubicBezTo>
                    <a:cubicBezTo>
                      <a:pt x="3" y="46"/>
                      <a:pt x="3" y="46"/>
                      <a:pt x="3" y="46"/>
                    </a:cubicBezTo>
                    <a:cubicBezTo>
                      <a:pt x="0" y="44"/>
                      <a:pt x="0" y="44"/>
                      <a:pt x="0" y="44"/>
                    </a:cubicBezTo>
                    <a:cubicBezTo>
                      <a:pt x="0" y="42"/>
                      <a:pt x="0" y="42"/>
                      <a:pt x="0" y="42"/>
                    </a:cubicBezTo>
                    <a:cubicBezTo>
                      <a:pt x="0" y="15"/>
                      <a:pt x="0" y="15"/>
                      <a:pt x="0" y="15"/>
                    </a:cubicBezTo>
                    <a:cubicBezTo>
                      <a:pt x="0" y="13"/>
                      <a:pt x="0" y="12"/>
                      <a:pt x="2" y="11"/>
                    </a:cubicBezTo>
                    <a:cubicBezTo>
                      <a:pt x="3" y="10"/>
                      <a:pt x="4" y="10"/>
                      <a:pt x="6" y="11"/>
                    </a:cubicBezTo>
                    <a:cubicBezTo>
                      <a:pt x="11" y="14"/>
                      <a:pt x="11" y="14"/>
                      <a:pt x="11" y="14"/>
                    </a:cubicBezTo>
                    <a:cubicBezTo>
                      <a:pt x="11" y="14"/>
                      <a:pt x="11" y="14"/>
                      <a:pt x="11" y="14"/>
                    </a:cubicBezTo>
                    <a:cubicBezTo>
                      <a:pt x="99" y="64"/>
                      <a:pt x="99" y="64"/>
                      <a:pt x="99" y="64"/>
                    </a:cubicBezTo>
                    <a:cubicBezTo>
                      <a:pt x="100" y="64"/>
                      <a:pt x="100" y="65"/>
                      <a:pt x="100" y="65"/>
                    </a:cubicBezTo>
                    <a:close/>
                    <a:moveTo>
                      <a:pt x="181" y="13"/>
                    </a:moveTo>
                    <a:cubicBezTo>
                      <a:pt x="181" y="14"/>
                      <a:pt x="181" y="14"/>
                      <a:pt x="181" y="15"/>
                    </a:cubicBezTo>
                    <a:cubicBezTo>
                      <a:pt x="181" y="40"/>
                      <a:pt x="181" y="40"/>
                      <a:pt x="181" y="40"/>
                    </a:cubicBezTo>
                    <a:cubicBezTo>
                      <a:pt x="181" y="41"/>
                      <a:pt x="180" y="43"/>
                      <a:pt x="178" y="44"/>
                    </a:cubicBezTo>
                    <a:cubicBezTo>
                      <a:pt x="104" y="87"/>
                      <a:pt x="104" y="87"/>
                      <a:pt x="104" y="87"/>
                    </a:cubicBezTo>
                    <a:cubicBezTo>
                      <a:pt x="104" y="65"/>
                      <a:pt x="104" y="65"/>
                      <a:pt x="104" y="65"/>
                    </a:cubicBezTo>
                    <a:cubicBezTo>
                      <a:pt x="104" y="63"/>
                      <a:pt x="103" y="61"/>
                      <a:pt x="101" y="60"/>
                    </a:cubicBezTo>
                    <a:cubicBezTo>
                      <a:pt x="181" y="13"/>
                      <a:pt x="181" y="13"/>
                      <a:pt x="181" y="13"/>
                    </a:cubicBezTo>
                    <a:cubicBezTo>
                      <a:pt x="181" y="13"/>
                      <a:pt x="181" y="13"/>
                      <a:pt x="181" y="13"/>
                    </a:cubicBezTo>
                    <a:close/>
                    <a:moveTo>
                      <a:pt x="59" y="64"/>
                    </a:moveTo>
                    <a:cubicBezTo>
                      <a:pt x="59" y="64"/>
                      <a:pt x="59" y="64"/>
                      <a:pt x="58" y="64"/>
                    </a:cubicBezTo>
                    <a:cubicBezTo>
                      <a:pt x="36" y="51"/>
                      <a:pt x="36" y="51"/>
                      <a:pt x="36" y="51"/>
                    </a:cubicBezTo>
                    <a:cubicBezTo>
                      <a:pt x="35" y="50"/>
                      <a:pt x="34" y="49"/>
                      <a:pt x="34" y="48"/>
                    </a:cubicBezTo>
                    <a:cubicBezTo>
                      <a:pt x="34" y="45"/>
                      <a:pt x="34" y="45"/>
                      <a:pt x="34" y="45"/>
                    </a:cubicBezTo>
                    <a:cubicBezTo>
                      <a:pt x="34" y="44"/>
                      <a:pt x="35" y="43"/>
                      <a:pt x="36" y="44"/>
                    </a:cubicBezTo>
                    <a:cubicBezTo>
                      <a:pt x="59" y="57"/>
                      <a:pt x="59" y="57"/>
                      <a:pt x="59" y="57"/>
                    </a:cubicBezTo>
                    <a:cubicBezTo>
                      <a:pt x="60" y="57"/>
                      <a:pt x="61" y="59"/>
                      <a:pt x="61" y="60"/>
                    </a:cubicBezTo>
                    <a:cubicBezTo>
                      <a:pt x="61" y="62"/>
                      <a:pt x="61" y="62"/>
                      <a:pt x="61" y="62"/>
                    </a:cubicBezTo>
                    <a:cubicBezTo>
                      <a:pt x="61" y="63"/>
                      <a:pt x="60" y="64"/>
                      <a:pt x="59" y="64"/>
                    </a:cubicBezTo>
                    <a:close/>
                    <a:moveTo>
                      <a:pt x="80" y="81"/>
                    </a:moveTo>
                    <a:cubicBezTo>
                      <a:pt x="81" y="82"/>
                      <a:pt x="81" y="83"/>
                      <a:pt x="80" y="83"/>
                    </a:cubicBezTo>
                    <a:cubicBezTo>
                      <a:pt x="73" y="87"/>
                      <a:pt x="73" y="87"/>
                      <a:pt x="73" y="87"/>
                    </a:cubicBezTo>
                    <a:cubicBezTo>
                      <a:pt x="72" y="88"/>
                      <a:pt x="71" y="87"/>
                      <a:pt x="70" y="87"/>
                    </a:cubicBezTo>
                    <a:cubicBezTo>
                      <a:pt x="70" y="86"/>
                      <a:pt x="70" y="85"/>
                      <a:pt x="70" y="85"/>
                    </a:cubicBezTo>
                    <a:cubicBezTo>
                      <a:pt x="70" y="69"/>
                      <a:pt x="70" y="69"/>
                      <a:pt x="70" y="69"/>
                    </a:cubicBezTo>
                    <a:cubicBezTo>
                      <a:pt x="70" y="69"/>
                      <a:pt x="70" y="68"/>
                      <a:pt x="71" y="67"/>
                    </a:cubicBezTo>
                    <a:cubicBezTo>
                      <a:pt x="77" y="63"/>
                      <a:pt x="77" y="63"/>
                      <a:pt x="77" y="63"/>
                    </a:cubicBezTo>
                    <a:cubicBezTo>
                      <a:pt x="78" y="63"/>
                      <a:pt x="80" y="63"/>
                      <a:pt x="80" y="64"/>
                    </a:cubicBezTo>
                    <a:cubicBezTo>
                      <a:pt x="80" y="64"/>
                      <a:pt x="80" y="64"/>
                      <a:pt x="80" y="64"/>
                    </a:cubicBezTo>
                    <a:cubicBezTo>
                      <a:pt x="81" y="65"/>
                      <a:pt x="81" y="66"/>
                      <a:pt x="80" y="67"/>
                    </a:cubicBezTo>
                    <a:cubicBezTo>
                      <a:pt x="74" y="70"/>
                      <a:pt x="74" y="70"/>
                      <a:pt x="74" y="70"/>
                    </a:cubicBezTo>
                    <a:cubicBezTo>
                      <a:pt x="74" y="82"/>
                      <a:pt x="74" y="82"/>
                      <a:pt x="74" y="82"/>
                    </a:cubicBezTo>
                    <a:cubicBezTo>
                      <a:pt x="77" y="80"/>
                      <a:pt x="77" y="80"/>
                      <a:pt x="77" y="80"/>
                    </a:cubicBezTo>
                    <a:cubicBezTo>
                      <a:pt x="78" y="80"/>
                      <a:pt x="80" y="80"/>
                      <a:pt x="80" y="81"/>
                    </a:cubicBezTo>
                    <a:close/>
                    <a:moveTo>
                      <a:pt x="20" y="47"/>
                    </a:moveTo>
                    <a:cubicBezTo>
                      <a:pt x="21" y="48"/>
                      <a:pt x="21" y="49"/>
                      <a:pt x="20" y="49"/>
                    </a:cubicBezTo>
                    <a:cubicBezTo>
                      <a:pt x="13" y="53"/>
                      <a:pt x="13" y="53"/>
                      <a:pt x="13" y="53"/>
                    </a:cubicBezTo>
                    <a:cubicBezTo>
                      <a:pt x="12" y="54"/>
                      <a:pt x="11" y="53"/>
                      <a:pt x="10" y="53"/>
                    </a:cubicBezTo>
                    <a:cubicBezTo>
                      <a:pt x="10" y="52"/>
                      <a:pt x="9" y="51"/>
                      <a:pt x="9" y="51"/>
                    </a:cubicBezTo>
                    <a:cubicBezTo>
                      <a:pt x="9" y="35"/>
                      <a:pt x="9" y="35"/>
                      <a:pt x="9" y="35"/>
                    </a:cubicBezTo>
                    <a:cubicBezTo>
                      <a:pt x="9" y="35"/>
                      <a:pt x="10" y="34"/>
                      <a:pt x="10" y="33"/>
                    </a:cubicBezTo>
                    <a:cubicBezTo>
                      <a:pt x="17" y="29"/>
                      <a:pt x="17" y="29"/>
                      <a:pt x="17" y="29"/>
                    </a:cubicBezTo>
                    <a:cubicBezTo>
                      <a:pt x="18" y="29"/>
                      <a:pt x="20" y="29"/>
                      <a:pt x="20" y="30"/>
                    </a:cubicBezTo>
                    <a:cubicBezTo>
                      <a:pt x="20" y="30"/>
                      <a:pt x="20" y="30"/>
                      <a:pt x="20" y="30"/>
                    </a:cubicBezTo>
                    <a:cubicBezTo>
                      <a:pt x="21" y="31"/>
                      <a:pt x="21" y="32"/>
                      <a:pt x="20" y="33"/>
                    </a:cubicBezTo>
                    <a:cubicBezTo>
                      <a:pt x="14" y="36"/>
                      <a:pt x="14" y="36"/>
                      <a:pt x="14" y="36"/>
                    </a:cubicBezTo>
                    <a:cubicBezTo>
                      <a:pt x="14" y="48"/>
                      <a:pt x="14" y="48"/>
                      <a:pt x="14" y="48"/>
                    </a:cubicBezTo>
                    <a:cubicBezTo>
                      <a:pt x="17" y="46"/>
                      <a:pt x="17" y="46"/>
                      <a:pt x="17" y="46"/>
                    </a:cubicBezTo>
                    <a:cubicBezTo>
                      <a:pt x="18" y="46"/>
                      <a:pt x="20" y="46"/>
                      <a:pt x="20" y="47"/>
                    </a:cubicBezTo>
                    <a:close/>
                    <a:moveTo>
                      <a:pt x="161" y="0"/>
                    </a:moveTo>
                    <a:cubicBezTo>
                      <a:pt x="106" y="31"/>
                      <a:pt x="106" y="31"/>
                      <a:pt x="106" y="31"/>
                    </a:cubicBezTo>
                    <a:cubicBezTo>
                      <a:pt x="104" y="32"/>
                      <a:pt x="104" y="32"/>
                      <a:pt x="104" y="32"/>
                    </a:cubicBezTo>
                    <a:cubicBezTo>
                      <a:pt x="104" y="33"/>
                      <a:pt x="104" y="33"/>
                      <a:pt x="104" y="33"/>
                    </a:cubicBezTo>
                    <a:cubicBezTo>
                      <a:pt x="104" y="36"/>
                      <a:pt x="104" y="36"/>
                      <a:pt x="104" y="36"/>
                    </a:cubicBezTo>
                    <a:cubicBezTo>
                      <a:pt x="104" y="36"/>
                      <a:pt x="104" y="36"/>
                      <a:pt x="104" y="36"/>
                    </a:cubicBezTo>
                    <a:cubicBezTo>
                      <a:pt x="104" y="37"/>
                      <a:pt x="104" y="37"/>
                      <a:pt x="104" y="37"/>
                    </a:cubicBezTo>
                    <a:cubicBezTo>
                      <a:pt x="104" y="37"/>
                      <a:pt x="104" y="37"/>
                      <a:pt x="104" y="37"/>
                    </a:cubicBezTo>
                    <a:cubicBezTo>
                      <a:pt x="104" y="39"/>
                      <a:pt x="102" y="41"/>
                      <a:pt x="100" y="43"/>
                    </a:cubicBezTo>
                    <a:cubicBezTo>
                      <a:pt x="99" y="43"/>
                      <a:pt x="98" y="44"/>
                      <a:pt x="96" y="44"/>
                    </a:cubicBezTo>
                    <a:cubicBezTo>
                      <a:pt x="95" y="44"/>
                      <a:pt x="93" y="43"/>
                      <a:pt x="92" y="43"/>
                    </a:cubicBezTo>
                    <a:cubicBezTo>
                      <a:pt x="74" y="32"/>
                      <a:pt x="74" y="32"/>
                      <a:pt x="74" y="32"/>
                    </a:cubicBezTo>
                    <a:cubicBezTo>
                      <a:pt x="74" y="32"/>
                      <a:pt x="74" y="32"/>
                      <a:pt x="74" y="32"/>
                    </a:cubicBezTo>
                    <a:cubicBezTo>
                      <a:pt x="74" y="32"/>
                      <a:pt x="73" y="33"/>
                      <a:pt x="72" y="33"/>
                    </a:cubicBezTo>
                    <a:cubicBezTo>
                      <a:pt x="71" y="33"/>
                      <a:pt x="69" y="32"/>
                      <a:pt x="67" y="31"/>
                    </a:cubicBezTo>
                    <a:cubicBezTo>
                      <a:pt x="67" y="30"/>
                      <a:pt x="66" y="29"/>
                      <a:pt x="66" y="28"/>
                    </a:cubicBezTo>
                    <a:cubicBezTo>
                      <a:pt x="65" y="27"/>
                      <a:pt x="65" y="27"/>
                      <a:pt x="65" y="27"/>
                    </a:cubicBezTo>
                    <a:cubicBezTo>
                      <a:pt x="26" y="5"/>
                      <a:pt x="26" y="5"/>
                      <a:pt x="26" y="5"/>
                    </a:cubicBezTo>
                    <a:cubicBezTo>
                      <a:pt x="14" y="12"/>
                      <a:pt x="14" y="12"/>
                      <a:pt x="14" y="12"/>
                    </a:cubicBezTo>
                    <a:cubicBezTo>
                      <a:pt x="97" y="58"/>
                      <a:pt x="97" y="58"/>
                      <a:pt x="97" y="58"/>
                    </a:cubicBezTo>
                    <a:cubicBezTo>
                      <a:pt x="179" y="10"/>
                      <a:pt x="179" y="10"/>
                      <a:pt x="179" y="10"/>
                    </a:cubicBezTo>
                    <a:cubicBezTo>
                      <a:pt x="179" y="10"/>
                      <a:pt x="179" y="10"/>
                      <a:pt x="178" y="10"/>
                    </a:cubicBezTo>
                    <a:cubicBezTo>
                      <a:pt x="172" y="6"/>
                      <a:pt x="167" y="3"/>
                      <a:pt x="16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dirty="0">
                  <a:solidFill>
                    <a:srgbClr val="FFFFFF"/>
                  </a:solidFill>
                </a:endParaRPr>
              </a:p>
            </p:txBody>
          </p:sp>
          <p:sp>
            <p:nvSpPr>
              <p:cNvPr id="115" name="Freeform 6"/>
              <p:cNvSpPr>
                <a:spLocks noEditPoints="1"/>
              </p:cNvSpPr>
              <p:nvPr/>
            </p:nvSpPr>
            <p:spPr bwMode="auto">
              <a:xfrm>
                <a:off x="8714848" y="2070099"/>
                <a:ext cx="782638" cy="428625"/>
              </a:xfrm>
              <a:custGeom>
                <a:avLst/>
                <a:gdLst>
                  <a:gd name="T0" fmla="*/ 67 w 181"/>
                  <a:gd name="T1" fmla="*/ 76 h 99"/>
                  <a:gd name="T2" fmla="*/ 17 w 181"/>
                  <a:gd name="T3" fmla="*/ 54 h 99"/>
                  <a:gd name="T4" fmla="*/ 22 w 181"/>
                  <a:gd name="T5" fmla="*/ 50 h 99"/>
                  <a:gd name="T6" fmla="*/ 100 w 181"/>
                  <a:gd name="T7" fmla="*/ 96 h 99"/>
                  <a:gd name="T8" fmla="*/ 96 w 181"/>
                  <a:gd name="T9" fmla="*/ 99 h 99"/>
                  <a:gd name="T10" fmla="*/ 76 w 181"/>
                  <a:gd name="T11" fmla="*/ 88 h 99"/>
                  <a:gd name="T12" fmla="*/ 82 w 181"/>
                  <a:gd name="T13" fmla="*/ 84 h 99"/>
                  <a:gd name="T14" fmla="*/ 94 w 181"/>
                  <a:gd name="T15" fmla="*/ 69 h 99"/>
                  <a:gd name="T16" fmla="*/ 6 w 181"/>
                  <a:gd name="T17" fmla="*/ 41 h 99"/>
                  <a:gd name="T18" fmla="*/ 7 w 181"/>
                  <a:gd name="T19" fmla="*/ 42 h 99"/>
                  <a:gd name="T20" fmla="*/ 3 w 181"/>
                  <a:gd name="T21" fmla="*/ 46 h 99"/>
                  <a:gd name="T22" fmla="*/ 0 w 181"/>
                  <a:gd name="T23" fmla="*/ 42 h 99"/>
                  <a:gd name="T24" fmla="*/ 2 w 181"/>
                  <a:gd name="T25" fmla="*/ 11 h 99"/>
                  <a:gd name="T26" fmla="*/ 11 w 181"/>
                  <a:gd name="T27" fmla="*/ 14 h 99"/>
                  <a:gd name="T28" fmla="*/ 99 w 181"/>
                  <a:gd name="T29" fmla="*/ 64 h 99"/>
                  <a:gd name="T30" fmla="*/ 181 w 181"/>
                  <a:gd name="T31" fmla="*/ 14 h 99"/>
                  <a:gd name="T32" fmla="*/ 181 w 181"/>
                  <a:gd name="T33" fmla="*/ 40 h 99"/>
                  <a:gd name="T34" fmla="*/ 104 w 181"/>
                  <a:gd name="T35" fmla="*/ 87 h 99"/>
                  <a:gd name="T36" fmla="*/ 101 w 181"/>
                  <a:gd name="T37" fmla="*/ 61 h 99"/>
                  <a:gd name="T38" fmla="*/ 181 w 181"/>
                  <a:gd name="T39" fmla="*/ 14 h 99"/>
                  <a:gd name="T40" fmla="*/ 58 w 181"/>
                  <a:gd name="T41" fmla="*/ 64 h 99"/>
                  <a:gd name="T42" fmla="*/ 34 w 181"/>
                  <a:gd name="T43" fmla="*/ 48 h 99"/>
                  <a:gd name="T44" fmla="*/ 36 w 181"/>
                  <a:gd name="T45" fmla="*/ 44 h 99"/>
                  <a:gd name="T46" fmla="*/ 61 w 181"/>
                  <a:gd name="T47" fmla="*/ 60 h 99"/>
                  <a:gd name="T48" fmla="*/ 59 w 181"/>
                  <a:gd name="T49" fmla="*/ 64 h 99"/>
                  <a:gd name="T50" fmla="*/ 80 w 181"/>
                  <a:gd name="T51" fmla="*/ 84 h 99"/>
                  <a:gd name="T52" fmla="*/ 70 w 181"/>
                  <a:gd name="T53" fmla="*/ 87 h 99"/>
                  <a:gd name="T54" fmla="*/ 70 w 181"/>
                  <a:gd name="T55" fmla="*/ 70 h 99"/>
                  <a:gd name="T56" fmla="*/ 77 w 181"/>
                  <a:gd name="T57" fmla="*/ 64 h 99"/>
                  <a:gd name="T58" fmla="*/ 80 w 181"/>
                  <a:gd name="T59" fmla="*/ 64 h 99"/>
                  <a:gd name="T60" fmla="*/ 74 w 181"/>
                  <a:gd name="T61" fmla="*/ 70 h 99"/>
                  <a:gd name="T62" fmla="*/ 77 w 181"/>
                  <a:gd name="T63" fmla="*/ 81 h 99"/>
                  <a:gd name="T64" fmla="*/ 20 w 181"/>
                  <a:gd name="T65" fmla="*/ 47 h 99"/>
                  <a:gd name="T66" fmla="*/ 13 w 181"/>
                  <a:gd name="T67" fmla="*/ 54 h 99"/>
                  <a:gd name="T68" fmla="*/ 9 w 181"/>
                  <a:gd name="T69" fmla="*/ 51 h 99"/>
                  <a:gd name="T70" fmla="*/ 10 w 181"/>
                  <a:gd name="T71" fmla="*/ 34 h 99"/>
                  <a:gd name="T72" fmla="*/ 20 w 181"/>
                  <a:gd name="T73" fmla="*/ 30 h 99"/>
                  <a:gd name="T74" fmla="*/ 20 w 181"/>
                  <a:gd name="T75" fmla="*/ 33 h 99"/>
                  <a:gd name="T76" fmla="*/ 14 w 181"/>
                  <a:gd name="T77" fmla="*/ 48 h 99"/>
                  <a:gd name="T78" fmla="*/ 20 w 181"/>
                  <a:gd name="T79" fmla="*/ 47 h 99"/>
                  <a:gd name="T80" fmla="*/ 106 w 181"/>
                  <a:gd name="T81" fmla="*/ 32 h 99"/>
                  <a:gd name="T82" fmla="*/ 104 w 181"/>
                  <a:gd name="T83" fmla="*/ 33 h 99"/>
                  <a:gd name="T84" fmla="*/ 104 w 181"/>
                  <a:gd name="T85" fmla="*/ 37 h 99"/>
                  <a:gd name="T86" fmla="*/ 104 w 181"/>
                  <a:gd name="T87" fmla="*/ 38 h 99"/>
                  <a:gd name="T88" fmla="*/ 96 w 181"/>
                  <a:gd name="T89" fmla="*/ 44 h 99"/>
                  <a:gd name="T90" fmla="*/ 74 w 181"/>
                  <a:gd name="T91" fmla="*/ 33 h 99"/>
                  <a:gd name="T92" fmla="*/ 72 w 181"/>
                  <a:gd name="T93" fmla="*/ 33 h 99"/>
                  <a:gd name="T94" fmla="*/ 66 w 181"/>
                  <a:gd name="T95" fmla="*/ 28 h 99"/>
                  <a:gd name="T96" fmla="*/ 26 w 181"/>
                  <a:gd name="T97" fmla="*/ 5 h 99"/>
                  <a:gd name="T98" fmla="*/ 97 w 181"/>
                  <a:gd name="T99" fmla="*/ 58 h 99"/>
                  <a:gd name="T100" fmla="*/ 178 w 181"/>
                  <a:gd name="T101" fmla="*/ 1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1" h="99">
                    <a:moveTo>
                      <a:pt x="22" y="50"/>
                    </a:moveTo>
                    <a:cubicBezTo>
                      <a:pt x="67" y="76"/>
                      <a:pt x="67" y="76"/>
                      <a:pt x="67" y="76"/>
                    </a:cubicBezTo>
                    <a:cubicBezTo>
                      <a:pt x="67" y="83"/>
                      <a:pt x="67" y="83"/>
                      <a:pt x="67" y="83"/>
                    </a:cubicBezTo>
                    <a:cubicBezTo>
                      <a:pt x="17" y="54"/>
                      <a:pt x="17" y="54"/>
                      <a:pt x="17" y="54"/>
                    </a:cubicBezTo>
                    <a:cubicBezTo>
                      <a:pt x="21" y="52"/>
                      <a:pt x="21" y="52"/>
                      <a:pt x="21" y="52"/>
                    </a:cubicBezTo>
                    <a:cubicBezTo>
                      <a:pt x="21" y="51"/>
                      <a:pt x="22" y="51"/>
                      <a:pt x="22" y="50"/>
                    </a:cubicBezTo>
                    <a:close/>
                    <a:moveTo>
                      <a:pt x="100" y="66"/>
                    </a:moveTo>
                    <a:cubicBezTo>
                      <a:pt x="100" y="96"/>
                      <a:pt x="100" y="96"/>
                      <a:pt x="100" y="96"/>
                    </a:cubicBezTo>
                    <a:cubicBezTo>
                      <a:pt x="100" y="97"/>
                      <a:pt x="99" y="98"/>
                      <a:pt x="98" y="98"/>
                    </a:cubicBezTo>
                    <a:cubicBezTo>
                      <a:pt x="98" y="99"/>
                      <a:pt x="97" y="99"/>
                      <a:pt x="96" y="99"/>
                    </a:cubicBezTo>
                    <a:cubicBezTo>
                      <a:pt x="96" y="99"/>
                      <a:pt x="95" y="99"/>
                      <a:pt x="94" y="98"/>
                    </a:cubicBezTo>
                    <a:cubicBezTo>
                      <a:pt x="76" y="88"/>
                      <a:pt x="76" y="88"/>
                      <a:pt x="76" y="88"/>
                    </a:cubicBezTo>
                    <a:cubicBezTo>
                      <a:pt x="81" y="86"/>
                      <a:pt x="81" y="86"/>
                      <a:pt x="81" y="86"/>
                    </a:cubicBezTo>
                    <a:cubicBezTo>
                      <a:pt x="82" y="85"/>
                      <a:pt x="82" y="85"/>
                      <a:pt x="82" y="84"/>
                    </a:cubicBezTo>
                    <a:cubicBezTo>
                      <a:pt x="94" y="91"/>
                      <a:pt x="94" y="91"/>
                      <a:pt x="94" y="91"/>
                    </a:cubicBezTo>
                    <a:cubicBezTo>
                      <a:pt x="94" y="69"/>
                      <a:pt x="94" y="69"/>
                      <a:pt x="94" y="69"/>
                    </a:cubicBezTo>
                    <a:cubicBezTo>
                      <a:pt x="6" y="19"/>
                      <a:pt x="6" y="19"/>
                      <a:pt x="6" y="19"/>
                    </a:cubicBezTo>
                    <a:cubicBezTo>
                      <a:pt x="6" y="41"/>
                      <a:pt x="6" y="41"/>
                      <a:pt x="6" y="41"/>
                    </a:cubicBezTo>
                    <a:cubicBezTo>
                      <a:pt x="6" y="41"/>
                      <a:pt x="6" y="41"/>
                      <a:pt x="6" y="41"/>
                    </a:cubicBezTo>
                    <a:cubicBezTo>
                      <a:pt x="7" y="42"/>
                      <a:pt x="7" y="42"/>
                      <a:pt x="7" y="42"/>
                    </a:cubicBezTo>
                    <a:cubicBezTo>
                      <a:pt x="7" y="49"/>
                      <a:pt x="7" y="49"/>
                      <a:pt x="7" y="49"/>
                    </a:cubicBezTo>
                    <a:cubicBezTo>
                      <a:pt x="3" y="46"/>
                      <a:pt x="3" y="46"/>
                      <a:pt x="3" y="46"/>
                    </a:cubicBezTo>
                    <a:cubicBezTo>
                      <a:pt x="0" y="44"/>
                      <a:pt x="0" y="44"/>
                      <a:pt x="0" y="44"/>
                    </a:cubicBezTo>
                    <a:cubicBezTo>
                      <a:pt x="0" y="42"/>
                      <a:pt x="0" y="42"/>
                      <a:pt x="0" y="42"/>
                    </a:cubicBezTo>
                    <a:cubicBezTo>
                      <a:pt x="0" y="15"/>
                      <a:pt x="0" y="15"/>
                      <a:pt x="0" y="15"/>
                    </a:cubicBezTo>
                    <a:cubicBezTo>
                      <a:pt x="0" y="13"/>
                      <a:pt x="0" y="12"/>
                      <a:pt x="2" y="11"/>
                    </a:cubicBezTo>
                    <a:cubicBezTo>
                      <a:pt x="3" y="10"/>
                      <a:pt x="4" y="10"/>
                      <a:pt x="6" y="11"/>
                    </a:cubicBezTo>
                    <a:cubicBezTo>
                      <a:pt x="11" y="14"/>
                      <a:pt x="11" y="14"/>
                      <a:pt x="11" y="14"/>
                    </a:cubicBezTo>
                    <a:cubicBezTo>
                      <a:pt x="11" y="14"/>
                      <a:pt x="11" y="14"/>
                      <a:pt x="11" y="14"/>
                    </a:cubicBezTo>
                    <a:cubicBezTo>
                      <a:pt x="99" y="64"/>
                      <a:pt x="99" y="64"/>
                      <a:pt x="99" y="64"/>
                    </a:cubicBezTo>
                    <a:cubicBezTo>
                      <a:pt x="100" y="64"/>
                      <a:pt x="100" y="65"/>
                      <a:pt x="100" y="66"/>
                    </a:cubicBezTo>
                    <a:close/>
                    <a:moveTo>
                      <a:pt x="181" y="14"/>
                    </a:moveTo>
                    <a:cubicBezTo>
                      <a:pt x="181" y="14"/>
                      <a:pt x="181" y="14"/>
                      <a:pt x="181" y="15"/>
                    </a:cubicBezTo>
                    <a:cubicBezTo>
                      <a:pt x="181" y="40"/>
                      <a:pt x="181" y="40"/>
                      <a:pt x="181" y="40"/>
                    </a:cubicBezTo>
                    <a:cubicBezTo>
                      <a:pt x="181" y="42"/>
                      <a:pt x="180" y="44"/>
                      <a:pt x="178" y="45"/>
                    </a:cubicBezTo>
                    <a:cubicBezTo>
                      <a:pt x="104" y="87"/>
                      <a:pt x="104" y="87"/>
                      <a:pt x="104" y="87"/>
                    </a:cubicBezTo>
                    <a:cubicBezTo>
                      <a:pt x="104" y="66"/>
                      <a:pt x="104" y="66"/>
                      <a:pt x="104" y="66"/>
                    </a:cubicBezTo>
                    <a:cubicBezTo>
                      <a:pt x="104" y="64"/>
                      <a:pt x="103" y="62"/>
                      <a:pt x="101" y="61"/>
                    </a:cubicBezTo>
                    <a:cubicBezTo>
                      <a:pt x="181" y="14"/>
                      <a:pt x="181" y="14"/>
                      <a:pt x="181" y="14"/>
                    </a:cubicBezTo>
                    <a:cubicBezTo>
                      <a:pt x="181" y="14"/>
                      <a:pt x="181" y="14"/>
                      <a:pt x="181" y="14"/>
                    </a:cubicBezTo>
                    <a:close/>
                    <a:moveTo>
                      <a:pt x="59" y="64"/>
                    </a:moveTo>
                    <a:cubicBezTo>
                      <a:pt x="59" y="64"/>
                      <a:pt x="59" y="64"/>
                      <a:pt x="58" y="64"/>
                    </a:cubicBezTo>
                    <a:cubicBezTo>
                      <a:pt x="36" y="51"/>
                      <a:pt x="36" y="51"/>
                      <a:pt x="36" y="51"/>
                    </a:cubicBezTo>
                    <a:cubicBezTo>
                      <a:pt x="35" y="51"/>
                      <a:pt x="34" y="49"/>
                      <a:pt x="34" y="48"/>
                    </a:cubicBezTo>
                    <a:cubicBezTo>
                      <a:pt x="34" y="46"/>
                      <a:pt x="34" y="46"/>
                      <a:pt x="34" y="46"/>
                    </a:cubicBezTo>
                    <a:cubicBezTo>
                      <a:pt x="34" y="44"/>
                      <a:pt x="35" y="43"/>
                      <a:pt x="36" y="44"/>
                    </a:cubicBezTo>
                    <a:cubicBezTo>
                      <a:pt x="59" y="57"/>
                      <a:pt x="59" y="57"/>
                      <a:pt x="59" y="57"/>
                    </a:cubicBezTo>
                    <a:cubicBezTo>
                      <a:pt x="60" y="58"/>
                      <a:pt x="61" y="59"/>
                      <a:pt x="61" y="60"/>
                    </a:cubicBezTo>
                    <a:cubicBezTo>
                      <a:pt x="61" y="63"/>
                      <a:pt x="61" y="63"/>
                      <a:pt x="61" y="63"/>
                    </a:cubicBezTo>
                    <a:cubicBezTo>
                      <a:pt x="61" y="64"/>
                      <a:pt x="60" y="64"/>
                      <a:pt x="59" y="64"/>
                    </a:cubicBezTo>
                    <a:close/>
                    <a:moveTo>
                      <a:pt x="80" y="81"/>
                    </a:moveTo>
                    <a:cubicBezTo>
                      <a:pt x="81" y="82"/>
                      <a:pt x="81" y="83"/>
                      <a:pt x="80" y="84"/>
                    </a:cubicBezTo>
                    <a:cubicBezTo>
                      <a:pt x="73" y="88"/>
                      <a:pt x="73" y="88"/>
                      <a:pt x="73" y="88"/>
                    </a:cubicBezTo>
                    <a:cubicBezTo>
                      <a:pt x="72" y="88"/>
                      <a:pt x="71" y="87"/>
                      <a:pt x="70" y="87"/>
                    </a:cubicBezTo>
                    <a:cubicBezTo>
                      <a:pt x="70" y="87"/>
                      <a:pt x="70" y="85"/>
                      <a:pt x="70" y="85"/>
                    </a:cubicBezTo>
                    <a:cubicBezTo>
                      <a:pt x="70" y="70"/>
                      <a:pt x="70" y="70"/>
                      <a:pt x="70" y="70"/>
                    </a:cubicBezTo>
                    <a:cubicBezTo>
                      <a:pt x="70" y="70"/>
                      <a:pt x="70" y="68"/>
                      <a:pt x="71" y="68"/>
                    </a:cubicBezTo>
                    <a:cubicBezTo>
                      <a:pt x="77" y="64"/>
                      <a:pt x="77" y="64"/>
                      <a:pt x="77" y="64"/>
                    </a:cubicBezTo>
                    <a:cubicBezTo>
                      <a:pt x="78" y="63"/>
                      <a:pt x="80" y="63"/>
                      <a:pt x="80" y="64"/>
                    </a:cubicBezTo>
                    <a:cubicBezTo>
                      <a:pt x="80" y="64"/>
                      <a:pt x="80" y="64"/>
                      <a:pt x="80" y="64"/>
                    </a:cubicBezTo>
                    <a:cubicBezTo>
                      <a:pt x="81" y="65"/>
                      <a:pt x="81" y="66"/>
                      <a:pt x="80" y="67"/>
                    </a:cubicBezTo>
                    <a:cubicBezTo>
                      <a:pt x="74" y="70"/>
                      <a:pt x="74" y="70"/>
                      <a:pt x="74" y="70"/>
                    </a:cubicBezTo>
                    <a:cubicBezTo>
                      <a:pt x="74" y="82"/>
                      <a:pt x="74" y="82"/>
                      <a:pt x="74" y="82"/>
                    </a:cubicBezTo>
                    <a:cubicBezTo>
                      <a:pt x="77" y="81"/>
                      <a:pt x="77" y="81"/>
                      <a:pt x="77" y="81"/>
                    </a:cubicBezTo>
                    <a:cubicBezTo>
                      <a:pt x="78" y="80"/>
                      <a:pt x="80" y="80"/>
                      <a:pt x="80" y="81"/>
                    </a:cubicBezTo>
                    <a:close/>
                    <a:moveTo>
                      <a:pt x="20" y="47"/>
                    </a:moveTo>
                    <a:cubicBezTo>
                      <a:pt x="21" y="48"/>
                      <a:pt x="21" y="49"/>
                      <a:pt x="20" y="50"/>
                    </a:cubicBezTo>
                    <a:cubicBezTo>
                      <a:pt x="13" y="54"/>
                      <a:pt x="13" y="54"/>
                      <a:pt x="13" y="54"/>
                    </a:cubicBezTo>
                    <a:cubicBezTo>
                      <a:pt x="12" y="54"/>
                      <a:pt x="11" y="54"/>
                      <a:pt x="10" y="53"/>
                    </a:cubicBezTo>
                    <a:cubicBezTo>
                      <a:pt x="10" y="53"/>
                      <a:pt x="9" y="51"/>
                      <a:pt x="9" y="51"/>
                    </a:cubicBezTo>
                    <a:cubicBezTo>
                      <a:pt x="9" y="36"/>
                      <a:pt x="9" y="36"/>
                      <a:pt x="9" y="36"/>
                    </a:cubicBezTo>
                    <a:cubicBezTo>
                      <a:pt x="9" y="36"/>
                      <a:pt x="10" y="34"/>
                      <a:pt x="10" y="34"/>
                    </a:cubicBezTo>
                    <a:cubicBezTo>
                      <a:pt x="17" y="30"/>
                      <a:pt x="17" y="30"/>
                      <a:pt x="17" y="30"/>
                    </a:cubicBezTo>
                    <a:cubicBezTo>
                      <a:pt x="18" y="29"/>
                      <a:pt x="20" y="29"/>
                      <a:pt x="20" y="30"/>
                    </a:cubicBezTo>
                    <a:cubicBezTo>
                      <a:pt x="20" y="30"/>
                      <a:pt x="20" y="30"/>
                      <a:pt x="20" y="30"/>
                    </a:cubicBezTo>
                    <a:cubicBezTo>
                      <a:pt x="21" y="31"/>
                      <a:pt x="21" y="32"/>
                      <a:pt x="20" y="33"/>
                    </a:cubicBezTo>
                    <a:cubicBezTo>
                      <a:pt x="14" y="36"/>
                      <a:pt x="14" y="36"/>
                      <a:pt x="14" y="36"/>
                    </a:cubicBezTo>
                    <a:cubicBezTo>
                      <a:pt x="14" y="48"/>
                      <a:pt x="14" y="48"/>
                      <a:pt x="14" y="48"/>
                    </a:cubicBezTo>
                    <a:cubicBezTo>
                      <a:pt x="17" y="47"/>
                      <a:pt x="17" y="47"/>
                      <a:pt x="17" y="47"/>
                    </a:cubicBezTo>
                    <a:cubicBezTo>
                      <a:pt x="18" y="46"/>
                      <a:pt x="20" y="46"/>
                      <a:pt x="20" y="47"/>
                    </a:cubicBezTo>
                    <a:close/>
                    <a:moveTo>
                      <a:pt x="161" y="0"/>
                    </a:moveTo>
                    <a:cubicBezTo>
                      <a:pt x="106" y="32"/>
                      <a:pt x="106" y="32"/>
                      <a:pt x="106" y="32"/>
                    </a:cubicBezTo>
                    <a:cubicBezTo>
                      <a:pt x="104" y="33"/>
                      <a:pt x="104" y="33"/>
                      <a:pt x="104" y="33"/>
                    </a:cubicBezTo>
                    <a:cubicBezTo>
                      <a:pt x="104" y="33"/>
                      <a:pt x="104" y="33"/>
                      <a:pt x="104" y="33"/>
                    </a:cubicBezTo>
                    <a:cubicBezTo>
                      <a:pt x="104" y="36"/>
                      <a:pt x="104" y="36"/>
                      <a:pt x="104" y="36"/>
                    </a:cubicBezTo>
                    <a:cubicBezTo>
                      <a:pt x="104" y="37"/>
                      <a:pt x="104" y="37"/>
                      <a:pt x="104" y="37"/>
                    </a:cubicBezTo>
                    <a:cubicBezTo>
                      <a:pt x="104" y="37"/>
                      <a:pt x="104" y="37"/>
                      <a:pt x="104" y="37"/>
                    </a:cubicBezTo>
                    <a:cubicBezTo>
                      <a:pt x="104" y="38"/>
                      <a:pt x="104" y="38"/>
                      <a:pt x="104" y="38"/>
                    </a:cubicBezTo>
                    <a:cubicBezTo>
                      <a:pt x="104" y="40"/>
                      <a:pt x="102" y="42"/>
                      <a:pt x="100" y="43"/>
                    </a:cubicBezTo>
                    <a:cubicBezTo>
                      <a:pt x="99" y="44"/>
                      <a:pt x="98" y="44"/>
                      <a:pt x="96" y="44"/>
                    </a:cubicBezTo>
                    <a:cubicBezTo>
                      <a:pt x="95" y="44"/>
                      <a:pt x="93" y="44"/>
                      <a:pt x="92" y="43"/>
                    </a:cubicBezTo>
                    <a:cubicBezTo>
                      <a:pt x="74" y="33"/>
                      <a:pt x="74" y="33"/>
                      <a:pt x="74" y="33"/>
                    </a:cubicBezTo>
                    <a:cubicBezTo>
                      <a:pt x="74" y="33"/>
                      <a:pt x="74" y="33"/>
                      <a:pt x="74" y="33"/>
                    </a:cubicBezTo>
                    <a:cubicBezTo>
                      <a:pt x="74" y="33"/>
                      <a:pt x="73" y="33"/>
                      <a:pt x="72" y="33"/>
                    </a:cubicBezTo>
                    <a:cubicBezTo>
                      <a:pt x="71" y="33"/>
                      <a:pt x="69" y="32"/>
                      <a:pt x="67" y="31"/>
                    </a:cubicBezTo>
                    <a:cubicBezTo>
                      <a:pt x="67" y="30"/>
                      <a:pt x="66" y="29"/>
                      <a:pt x="66" y="28"/>
                    </a:cubicBezTo>
                    <a:cubicBezTo>
                      <a:pt x="65" y="28"/>
                      <a:pt x="65" y="28"/>
                      <a:pt x="65" y="28"/>
                    </a:cubicBezTo>
                    <a:cubicBezTo>
                      <a:pt x="26" y="5"/>
                      <a:pt x="26" y="5"/>
                      <a:pt x="26" y="5"/>
                    </a:cubicBezTo>
                    <a:cubicBezTo>
                      <a:pt x="14" y="12"/>
                      <a:pt x="14" y="12"/>
                      <a:pt x="14" y="12"/>
                    </a:cubicBezTo>
                    <a:cubicBezTo>
                      <a:pt x="97" y="58"/>
                      <a:pt x="97" y="58"/>
                      <a:pt x="97" y="58"/>
                    </a:cubicBezTo>
                    <a:cubicBezTo>
                      <a:pt x="179" y="10"/>
                      <a:pt x="179" y="10"/>
                      <a:pt x="179" y="10"/>
                    </a:cubicBezTo>
                    <a:cubicBezTo>
                      <a:pt x="179" y="10"/>
                      <a:pt x="179" y="10"/>
                      <a:pt x="178" y="10"/>
                    </a:cubicBezTo>
                    <a:cubicBezTo>
                      <a:pt x="172" y="6"/>
                      <a:pt x="167" y="3"/>
                      <a:pt x="16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dirty="0">
                  <a:solidFill>
                    <a:srgbClr val="FFFFFF"/>
                  </a:solidFill>
                </a:endParaRPr>
              </a:p>
            </p:txBody>
          </p:sp>
          <p:sp>
            <p:nvSpPr>
              <p:cNvPr id="116" name="Freeform 7"/>
              <p:cNvSpPr>
                <a:spLocks noEditPoints="1"/>
              </p:cNvSpPr>
              <p:nvPr/>
            </p:nvSpPr>
            <p:spPr bwMode="auto">
              <a:xfrm>
                <a:off x="8714848" y="1403350"/>
                <a:ext cx="782638" cy="584199"/>
              </a:xfrm>
              <a:custGeom>
                <a:avLst/>
                <a:gdLst>
                  <a:gd name="T0" fmla="*/ 179 w 181"/>
                  <a:gd name="T1" fmla="*/ 46 h 135"/>
                  <a:gd name="T2" fmla="*/ 101 w 181"/>
                  <a:gd name="T3" fmla="*/ 0 h 135"/>
                  <a:gd name="T4" fmla="*/ 95 w 181"/>
                  <a:gd name="T5" fmla="*/ 0 h 135"/>
                  <a:gd name="T6" fmla="*/ 97 w 181"/>
                  <a:gd name="T7" fmla="*/ 94 h 135"/>
                  <a:gd name="T8" fmla="*/ 22 w 181"/>
                  <a:gd name="T9" fmla="*/ 86 h 135"/>
                  <a:gd name="T10" fmla="*/ 67 w 181"/>
                  <a:gd name="T11" fmla="*/ 119 h 135"/>
                  <a:gd name="T12" fmla="*/ 21 w 181"/>
                  <a:gd name="T13" fmla="*/ 87 h 135"/>
                  <a:gd name="T14" fmla="*/ 100 w 181"/>
                  <a:gd name="T15" fmla="*/ 101 h 135"/>
                  <a:gd name="T16" fmla="*/ 98 w 181"/>
                  <a:gd name="T17" fmla="*/ 134 h 135"/>
                  <a:gd name="T18" fmla="*/ 94 w 181"/>
                  <a:gd name="T19" fmla="*/ 134 h 135"/>
                  <a:gd name="T20" fmla="*/ 81 w 181"/>
                  <a:gd name="T21" fmla="*/ 121 h 135"/>
                  <a:gd name="T22" fmla="*/ 94 w 181"/>
                  <a:gd name="T23" fmla="*/ 127 h 135"/>
                  <a:gd name="T24" fmla="*/ 6 w 181"/>
                  <a:gd name="T25" fmla="*/ 54 h 135"/>
                  <a:gd name="T26" fmla="*/ 6 w 181"/>
                  <a:gd name="T27" fmla="*/ 77 h 135"/>
                  <a:gd name="T28" fmla="*/ 7 w 181"/>
                  <a:gd name="T29" fmla="*/ 85 h 135"/>
                  <a:gd name="T30" fmla="*/ 0 w 181"/>
                  <a:gd name="T31" fmla="*/ 80 h 135"/>
                  <a:gd name="T32" fmla="*/ 0 w 181"/>
                  <a:gd name="T33" fmla="*/ 51 h 135"/>
                  <a:gd name="T34" fmla="*/ 6 w 181"/>
                  <a:gd name="T35" fmla="*/ 47 h 135"/>
                  <a:gd name="T36" fmla="*/ 11 w 181"/>
                  <a:gd name="T37" fmla="*/ 50 h 135"/>
                  <a:gd name="T38" fmla="*/ 100 w 181"/>
                  <a:gd name="T39" fmla="*/ 101 h 135"/>
                  <a:gd name="T40" fmla="*/ 181 w 181"/>
                  <a:gd name="T41" fmla="*/ 51 h 135"/>
                  <a:gd name="T42" fmla="*/ 178 w 181"/>
                  <a:gd name="T43" fmla="*/ 80 h 135"/>
                  <a:gd name="T44" fmla="*/ 104 w 181"/>
                  <a:gd name="T45" fmla="*/ 101 h 135"/>
                  <a:gd name="T46" fmla="*/ 181 w 181"/>
                  <a:gd name="T47" fmla="*/ 49 h 135"/>
                  <a:gd name="T48" fmla="*/ 59 w 181"/>
                  <a:gd name="T49" fmla="*/ 100 h 135"/>
                  <a:gd name="T50" fmla="*/ 36 w 181"/>
                  <a:gd name="T51" fmla="*/ 87 h 135"/>
                  <a:gd name="T52" fmla="*/ 34 w 181"/>
                  <a:gd name="T53" fmla="*/ 81 h 135"/>
                  <a:gd name="T54" fmla="*/ 59 w 181"/>
                  <a:gd name="T55" fmla="*/ 93 h 135"/>
                  <a:gd name="T56" fmla="*/ 61 w 181"/>
                  <a:gd name="T57" fmla="*/ 98 h 135"/>
                  <a:gd name="T58" fmla="*/ 80 w 181"/>
                  <a:gd name="T59" fmla="*/ 117 h 135"/>
                  <a:gd name="T60" fmla="*/ 73 w 181"/>
                  <a:gd name="T61" fmla="*/ 123 h 135"/>
                  <a:gd name="T62" fmla="*/ 70 w 181"/>
                  <a:gd name="T63" fmla="*/ 121 h 135"/>
                  <a:gd name="T64" fmla="*/ 71 w 181"/>
                  <a:gd name="T65" fmla="*/ 103 h 135"/>
                  <a:gd name="T66" fmla="*/ 80 w 181"/>
                  <a:gd name="T67" fmla="*/ 100 h 135"/>
                  <a:gd name="T68" fmla="*/ 80 w 181"/>
                  <a:gd name="T69" fmla="*/ 103 h 135"/>
                  <a:gd name="T70" fmla="*/ 74 w 181"/>
                  <a:gd name="T71" fmla="*/ 118 h 135"/>
                  <a:gd name="T72" fmla="*/ 80 w 181"/>
                  <a:gd name="T73" fmla="*/ 117 h 135"/>
                  <a:gd name="T74" fmla="*/ 20 w 181"/>
                  <a:gd name="T75" fmla="*/ 85 h 135"/>
                  <a:gd name="T76" fmla="*/ 10 w 181"/>
                  <a:gd name="T77" fmla="*/ 89 h 135"/>
                  <a:gd name="T78" fmla="*/ 9 w 181"/>
                  <a:gd name="T79" fmla="*/ 71 h 135"/>
                  <a:gd name="T80" fmla="*/ 17 w 181"/>
                  <a:gd name="T81" fmla="*/ 65 h 135"/>
                  <a:gd name="T82" fmla="*/ 20 w 181"/>
                  <a:gd name="T83" fmla="*/ 66 h 135"/>
                  <a:gd name="T84" fmla="*/ 14 w 181"/>
                  <a:gd name="T85" fmla="*/ 72 h 135"/>
                  <a:gd name="T86" fmla="*/ 17 w 181"/>
                  <a:gd name="T87" fmla="*/ 82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1" h="135">
                    <a:moveTo>
                      <a:pt x="97" y="94"/>
                    </a:moveTo>
                    <a:cubicBezTo>
                      <a:pt x="179" y="46"/>
                      <a:pt x="179" y="46"/>
                      <a:pt x="179" y="46"/>
                    </a:cubicBezTo>
                    <a:cubicBezTo>
                      <a:pt x="179" y="46"/>
                      <a:pt x="179" y="46"/>
                      <a:pt x="178" y="46"/>
                    </a:cubicBezTo>
                    <a:cubicBezTo>
                      <a:pt x="101" y="0"/>
                      <a:pt x="101" y="0"/>
                      <a:pt x="101" y="0"/>
                    </a:cubicBezTo>
                    <a:cubicBezTo>
                      <a:pt x="100" y="0"/>
                      <a:pt x="99" y="0"/>
                      <a:pt x="98" y="0"/>
                    </a:cubicBezTo>
                    <a:cubicBezTo>
                      <a:pt x="97" y="0"/>
                      <a:pt x="96" y="0"/>
                      <a:pt x="95" y="0"/>
                    </a:cubicBezTo>
                    <a:cubicBezTo>
                      <a:pt x="14" y="48"/>
                      <a:pt x="14" y="48"/>
                      <a:pt x="14" y="48"/>
                    </a:cubicBezTo>
                    <a:cubicBezTo>
                      <a:pt x="97" y="94"/>
                      <a:pt x="97" y="94"/>
                      <a:pt x="97" y="94"/>
                    </a:cubicBezTo>
                    <a:cubicBezTo>
                      <a:pt x="97" y="94"/>
                      <a:pt x="97" y="94"/>
                      <a:pt x="97" y="94"/>
                    </a:cubicBezTo>
                    <a:close/>
                    <a:moveTo>
                      <a:pt x="22" y="86"/>
                    </a:moveTo>
                    <a:cubicBezTo>
                      <a:pt x="67" y="112"/>
                      <a:pt x="67" y="112"/>
                      <a:pt x="67" y="112"/>
                    </a:cubicBezTo>
                    <a:cubicBezTo>
                      <a:pt x="67" y="119"/>
                      <a:pt x="67" y="119"/>
                      <a:pt x="67" y="119"/>
                    </a:cubicBezTo>
                    <a:cubicBezTo>
                      <a:pt x="17" y="90"/>
                      <a:pt x="17" y="90"/>
                      <a:pt x="17" y="90"/>
                    </a:cubicBezTo>
                    <a:cubicBezTo>
                      <a:pt x="21" y="87"/>
                      <a:pt x="21" y="87"/>
                      <a:pt x="21" y="87"/>
                    </a:cubicBezTo>
                    <a:cubicBezTo>
                      <a:pt x="21" y="87"/>
                      <a:pt x="22" y="87"/>
                      <a:pt x="22" y="86"/>
                    </a:cubicBezTo>
                    <a:close/>
                    <a:moveTo>
                      <a:pt x="100" y="101"/>
                    </a:moveTo>
                    <a:cubicBezTo>
                      <a:pt x="100" y="131"/>
                      <a:pt x="100" y="131"/>
                      <a:pt x="100" y="131"/>
                    </a:cubicBezTo>
                    <a:cubicBezTo>
                      <a:pt x="100" y="133"/>
                      <a:pt x="99" y="134"/>
                      <a:pt x="98" y="134"/>
                    </a:cubicBezTo>
                    <a:cubicBezTo>
                      <a:pt x="98" y="135"/>
                      <a:pt x="97" y="135"/>
                      <a:pt x="96" y="135"/>
                    </a:cubicBezTo>
                    <a:cubicBezTo>
                      <a:pt x="96" y="135"/>
                      <a:pt x="95" y="135"/>
                      <a:pt x="94" y="134"/>
                    </a:cubicBezTo>
                    <a:cubicBezTo>
                      <a:pt x="76" y="124"/>
                      <a:pt x="76" y="124"/>
                      <a:pt x="76" y="124"/>
                    </a:cubicBezTo>
                    <a:cubicBezTo>
                      <a:pt x="81" y="121"/>
                      <a:pt x="81" y="121"/>
                      <a:pt x="81" y="121"/>
                    </a:cubicBezTo>
                    <a:cubicBezTo>
                      <a:pt x="82" y="121"/>
                      <a:pt x="82" y="121"/>
                      <a:pt x="82" y="120"/>
                    </a:cubicBezTo>
                    <a:cubicBezTo>
                      <a:pt x="94" y="127"/>
                      <a:pt x="94" y="127"/>
                      <a:pt x="94" y="127"/>
                    </a:cubicBezTo>
                    <a:cubicBezTo>
                      <a:pt x="94" y="105"/>
                      <a:pt x="94" y="105"/>
                      <a:pt x="94" y="105"/>
                    </a:cubicBezTo>
                    <a:cubicBezTo>
                      <a:pt x="6" y="54"/>
                      <a:pt x="6" y="54"/>
                      <a:pt x="6" y="54"/>
                    </a:cubicBezTo>
                    <a:cubicBezTo>
                      <a:pt x="6" y="77"/>
                      <a:pt x="6" y="77"/>
                      <a:pt x="6" y="77"/>
                    </a:cubicBezTo>
                    <a:cubicBezTo>
                      <a:pt x="6" y="77"/>
                      <a:pt x="6" y="77"/>
                      <a:pt x="6" y="77"/>
                    </a:cubicBezTo>
                    <a:cubicBezTo>
                      <a:pt x="7" y="78"/>
                      <a:pt x="7" y="78"/>
                      <a:pt x="7" y="78"/>
                    </a:cubicBezTo>
                    <a:cubicBezTo>
                      <a:pt x="7" y="85"/>
                      <a:pt x="7" y="85"/>
                      <a:pt x="7" y="85"/>
                    </a:cubicBezTo>
                    <a:cubicBezTo>
                      <a:pt x="3" y="82"/>
                      <a:pt x="3" y="82"/>
                      <a:pt x="3" y="82"/>
                    </a:cubicBezTo>
                    <a:cubicBezTo>
                      <a:pt x="0" y="80"/>
                      <a:pt x="0" y="80"/>
                      <a:pt x="0" y="80"/>
                    </a:cubicBezTo>
                    <a:cubicBezTo>
                      <a:pt x="0" y="78"/>
                      <a:pt x="0" y="78"/>
                      <a:pt x="0" y="78"/>
                    </a:cubicBezTo>
                    <a:cubicBezTo>
                      <a:pt x="0" y="51"/>
                      <a:pt x="0" y="51"/>
                      <a:pt x="0" y="51"/>
                    </a:cubicBezTo>
                    <a:cubicBezTo>
                      <a:pt x="0" y="49"/>
                      <a:pt x="0" y="48"/>
                      <a:pt x="2" y="47"/>
                    </a:cubicBezTo>
                    <a:cubicBezTo>
                      <a:pt x="3" y="46"/>
                      <a:pt x="4" y="46"/>
                      <a:pt x="6" y="47"/>
                    </a:cubicBezTo>
                    <a:cubicBezTo>
                      <a:pt x="11" y="50"/>
                      <a:pt x="11" y="50"/>
                      <a:pt x="11" y="50"/>
                    </a:cubicBezTo>
                    <a:cubicBezTo>
                      <a:pt x="11" y="50"/>
                      <a:pt x="11" y="50"/>
                      <a:pt x="11" y="50"/>
                    </a:cubicBezTo>
                    <a:cubicBezTo>
                      <a:pt x="99" y="100"/>
                      <a:pt x="99" y="100"/>
                      <a:pt x="99" y="100"/>
                    </a:cubicBezTo>
                    <a:cubicBezTo>
                      <a:pt x="100" y="100"/>
                      <a:pt x="100" y="101"/>
                      <a:pt x="100" y="101"/>
                    </a:cubicBezTo>
                    <a:close/>
                    <a:moveTo>
                      <a:pt x="181" y="49"/>
                    </a:moveTo>
                    <a:cubicBezTo>
                      <a:pt x="181" y="50"/>
                      <a:pt x="181" y="50"/>
                      <a:pt x="181" y="51"/>
                    </a:cubicBezTo>
                    <a:cubicBezTo>
                      <a:pt x="181" y="76"/>
                      <a:pt x="181" y="76"/>
                      <a:pt x="181" y="76"/>
                    </a:cubicBezTo>
                    <a:cubicBezTo>
                      <a:pt x="181" y="77"/>
                      <a:pt x="180" y="79"/>
                      <a:pt x="178" y="80"/>
                    </a:cubicBezTo>
                    <a:cubicBezTo>
                      <a:pt x="104" y="123"/>
                      <a:pt x="104" y="123"/>
                      <a:pt x="104" y="123"/>
                    </a:cubicBezTo>
                    <a:cubicBezTo>
                      <a:pt x="104" y="101"/>
                      <a:pt x="104" y="101"/>
                      <a:pt x="104" y="101"/>
                    </a:cubicBezTo>
                    <a:cubicBezTo>
                      <a:pt x="104" y="99"/>
                      <a:pt x="103" y="97"/>
                      <a:pt x="101" y="96"/>
                    </a:cubicBezTo>
                    <a:cubicBezTo>
                      <a:pt x="181" y="49"/>
                      <a:pt x="181" y="49"/>
                      <a:pt x="181" y="49"/>
                    </a:cubicBezTo>
                    <a:cubicBezTo>
                      <a:pt x="181" y="49"/>
                      <a:pt x="181" y="49"/>
                      <a:pt x="181" y="49"/>
                    </a:cubicBezTo>
                    <a:close/>
                    <a:moveTo>
                      <a:pt x="59" y="100"/>
                    </a:moveTo>
                    <a:cubicBezTo>
                      <a:pt x="59" y="100"/>
                      <a:pt x="59" y="100"/>
                      <a:pt x="58" y="100"/>
                    </a:cubicBezTo>
                    <a:cubicBezTo>
                      <a:pt x="36" y="87"/>
                      <a:pt x="36" y="87"/>
                      <a:pt x="36" y="87"/>
                    </a:cubicBezTo>
                    <a:cubicBezTo>
                      <a:pt x="35" y="86"/>
                      <a:pt x="34" y="85"/>
                      <a:pt x="34" y="84"/>
                    </a:cubicBezTo>
                    <a:cubicBezTo>
                      <a:pt x="34" y="81"/>
                      <a:pt x="34" y="81"/>
                      <a:pt x="34" y="81"/>
                    </a:cubicBezTo>
                    <a:cubicBezTo>
                      <a:pt x="34" y="80"/>
                      <a:pt x="35" y="79"/>
                      <a:pt x="36" y="80"/>
                    </a:cubicBezTo>
                    <a:cubicBezTo>
                      <a:pt x="59" y="93"/>
                      <a:pt x="59" y="93"/>
                      <a:pt x="59" y="93"/>
                    </a:cubicBezTo>
                    <a:cubicBezTo>
                      <a:pt x="60" y="93"/>
                      <a:pt x="61" y="95"/>
                      <a:pt x="61" y="96"/>
                    </a:cubicBezTo>
                    <a:cubicBezTo>
                      <a:pt x="61" y="98"/>
                      <a:pt x="61" y="98"/>
                      <a:pt x="61" y="98"/>
                    </a:cubicBezTo>
                    <a:cubicBezTo>
                      <a:pt x="61" y="99"/>
                      <a:pt x="60" y="100"/>
                      <a:pt x="59" y="100"/>
                    </a:cubicBezTo>
                    <a:close/>
                    <a:moveTo>
                      <a:pt x="80" y="117"/>
                    </a:moveTo>
                    <a:cubicBezTo>
                      <a:pt x="81" y="118"/>
                      <a:pt x="81" y="119"/>
                      <a:pt x="80" y="119"/>
                    </a:cubicBezTo>
                    <a:cubicBezTo>
                      <a:pt x="73" y="123"/>
                      <a:pt x="73" y="123"/>
                      <a:pt x="73" y="123"/>
                    </a:cubicBezTo>
                    <a:cubicBezTo>
                      <a:pt x="72" y="124"/>
                      <a:pt x="71" y="123"/>
                      <a:pt x="70" y="123"/>
                    </a:cubicBezTo>
                    <a:cubicBezTo>
                      <a:pt x="70" y="122"/>
                      <a:pt x="70" y="121"/>
                      <a:pt x="70" y="121"/>
                    </a:cubicBezTo>
                    <a:cubicBezTo>
                      <a:pt x="70" y="105"/>
                      <a:pt x="70" y="105"/>
                      <a:pt x="70" y="105"/>
                    </a:cubicBezTo>
                    <a:cubicBezTo>
                      <a:pt x="70" y="105"/>
                      <a:pt x="70" y="104"/>
                      <a:pt x="71" y="103"/>
                    </a:cubicBezTo>
                    <a:cubicBezTo>
                      <a:pt x="77" y="99"/>
                      <a:pt x="77" y="99"/>
                      <a:pt x="77" y="99"/>
                    </a:cubicBezTo>
                    <a:cubicBezTo>
                      <a:pt x="78" y="99"/>
                      <a:pt x="80" y="99"/>
                      <a:pt x="80" y="100"/>
                    </a:cubicBezTo>
                    <a:cubicBezTo>
                      <a:pt x="80" y="100"/>
                      <a:pt x="80" y="100"/>
                      <a:pt x="80" y="100"/>
                    </a:cubicBezTo>
                    <a:cubicBezTo>
                      <a:pt x="81" y="101"/>
                      <a:pt x="81" y="102"/>
                      <a:pt x="80" y="103"/>
                    </a:cubicBezTo>
                    <a:cubicBezTo>
                      <a:pt x="74" y="106"/>
                      <a:pt x="74" y="106"/>
                      <a:pt x="74" y="106"/>
                    </a:cubicBezTo>
                    <a:cubicBezTo>
                      <a:pt x="74" y="118"/>
                      <a:pt x="74" y="118"/>
                      <a:pt x="74" y="118"/>
                    </a:cubicBezTo>
                    <a:cubicBezTo>
                      <a:pt x="77" y="116"/>
                      <a:pt x="77" y="116"/>
                      <a:pt x="77" y="116"/>
                    </a:cubicBezTo>
                    <a:cubicBezTo>
                      <a:pt x="78" y="116"/>
                      <a:pt x="80" y="116"/>
                      <a:pt x="80" y="117"/>
                    </a:cubicBezTo>
                    <a:close/>
                    <a:moveTo>
                      <a:pt x="20" y="83"/>
                    </a:moveTo>
                    <a:cubicBezTo>
                      <a:pt x="21" y="84"/>
                      <a:pt x="21" y="85"/>
                      <a:pt x="20" y="85"/>
                    </a:cubicBezTo>
                    <a:cubicBezTo>
                      <a:pt x="13" y="89"/>
                      <a:pt x="13" y="89"/>
                      <a:pt x="13" y="89"/>
                    </a:cubicBezTo>
                    <a:cubicBezTo>
                      <a:pt x="12" y="90"/>
                      <a:pt x="11" y="89"/>
                      <a:pt x="10" y="89"/>
                    </a:cubicBezTo>
                    <a:cubicBezTo>
                      <a:pt x="10" y="88"/>
                      <a:pt x="9" y="87"/>
                      <a:pt x="9" y="87"/>
                    </a:cubicBezTo>
                    <a:cubicBezTo>
                      <a:pt x="9" y="71"/>
                      <a:pt x="9" y="71"/>
                      <a:pt x="9" y="71"/>
                    </a:cubicBezTo>
                    <a:cubicBezTo>
                      <a:pt x="9" y="71"/>
                      <a:pt x="10" y="70"/>
                      <a:pt x="10" y="69"/>
                    </a:cubicBezTo>
                    <a:cubicBezTo>
                      <a:pt x="17" y="65"/>
                      <a:pt x="17" y="65"/>
                      <a:pt x="17" y="65"/>
                    </a:cubicBezTo>
                    <a:cubicBezTo>
                      <a:pt x="18" y="65"/>
                      <a:pt x="20" y="65"/>
                      <a:pt x="20" y="66"/>
                    </a:cubicBezTo>
                    <a:cubicBezTo>
                      <a:pt x="20" y="66"/>
                      <a:pt x="20" y="66"/>
                      <a:pt x="20" y="66"/>
                    </a:cubicBezTo>
                    <a:cubicBezTo>
                      <a:pt x="21" y="67"/>
                      <a:pt x="21" y="68"/>
                      <a:pt x="20" y="69"/>
                    </a:cubicBezTo>
                    <a:cubicBezTo>
                      <a:pt x="14" y="72"/>
                      <a:pt x="14" y="72"/>
                      <a:pt x="14" y="72"/>
                    </a:cubicBezTo>
                    <a:cubicBezTo>
                      <a:pt x="14" y="84"/>
                      <a:pt x="14" y="84"/>
                      <a:pt x="14" y="84"/>
                    </a:cubicBezTo>
                    <a:cubicBezTo>
                      <a:pt x="17" y="82"/>
                      <a:pt x="17" y="82"/>
                      <a:pt x="17" y="82"/>
                    </a:cubicBezTo>
                    <a:cubicBezTo>
                      <a:pt x="18" y="82"/>
                      <a:pt x="20" y="82"/>
                      <a:pt x="20" y="8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dirty="0">
                  <a:solidFill>
                    <a:srgbClr val="FFFFFF"/>
                  </a:solidFill>
                </a:endParaRPr>
              </a:p>
            </p:txBody>
          </p:sp>
        </p:grpSp>
        <p:grpSp>
          <p:nvGrpSpPr>
            <p:cNvPr id="117" name="Group 116"/>
            <p:cNvGrpSpPr/>
            <p:nvPr/>
          </p:nvGrpSpPr>
          <p:grpSpPr>
            <a:xfrm>
              <a:off x="8462529" y="1939079"/>
              <a:ext cx="782638" cy="1095374"/>
              <a:chOff x="8714848" y="1403350"/>
              <a:chExt cx="782638" cy="1095374"/>
            </a:xfrm>
            <a:solidFill>
              <a:srgbClr val="FFFFFF"/>
            </a:solidFill>
          </p:grpSpPr>
          <p:sp>
            <p:nvSpPr>
              <p:cNvPr id="118" name="Freeform 5"/>
              <p:cNvSpPr>
                <a:spLocks noEditPoints="1"/>
              </p:cNvSpPr>
              <p:nvPr/>
            </p:nvSpPr>
            <p:spPr bwMode="auto">
              <a:xfrm>
                <a:off x="8714848" y="1814512"/>
                <a:ext cx="782638" cy="428625"/>
              </a:xfrm>
              <a:custGeom>
                <a:avLst/>
                <a:gdLst>
                  <a:gd name="T0" fmla="*/ 67 w 181"/>
                  <a:gd name="T1" fmla="*/ 76 h 99"/>
                  <a:gd name="T2" fmla="*/ 17 w 181"/>
                  <a:gd name="T3" fmla="*/ 54 h 99"/>
                  <a:gd name="T4" fmla="*/ 22 w 181"/>
                  <a:gd name="T5" fmla="*/ 50 h 99"/>
                  <a:gd name="T6" fmla="*/ 100 w 181"/>
                  <a:gd name="T7" fmla="*/ 95 h 99"/>
                  <a:gd name="T8" fmla="*/ 96 w 181"/>
                  <a:gd name="T9" fmla="*/ 99 h 99"/>
                  <a:gd name="T10" fmla="*/ 76 w 181"/>
                  <a:gd name="T11" fmla="*/ 88 h 99"/>
                  <a:gd name="T12" fmla="*/ 82 w 181"/>
                  <a:gd name="T13" fmla="*/ 84 h 99"/>
                  <a:gd name="T14" fmla="*/ 94 w 181"/>
                  <a:gd name="T15" fmla="*/ 69 h 99"/>
                  <a:gd name="T16" fmla="*/ 6 w 181"/>
                  <a:gd name="T17" fmla="*/ 41 h 99"/>
                  <a:gd name="T18" fmla="*/ 7 w 181"/>
                  <a:gd name="T19" fmla="*/ 42 h 99"/>
                  <a:gd name="T20" fmla="*/ 3 w 181"/>
                  <a:gd name="T21" fmla="*/ 46 h 99"/>
                  <a:gd name="T22" fmla="*/ 0 w 181"/>
                  <a:gd name="T23" fmla="*/ 42 h 99"/>
                  <a:gd name="T24" fmla="*/ 2 w 181"/>
                  <a:gd name="T25" fmla="*/ 11 h 99"/>
                  <a:gd name="T26" fmla="*/ 11 w 181"/>
                  <a:gd name="T27" fmla="*/ 14 h 99"/>
                  <a:gd name="T28" fmla="*/ 99 w 181"/>
                  <a:gd name="T29" fmla="*/ 64 h 99"/>
                  <a:gd name="T30" fmla="*/ 181 w 181"/>
                  <a:gd name="T31" fmla="*/ 13 h 99"/>
                  <a:gd name="T32" fmla="*/ 181 w 181"/>
                  <a:gd name="T33" fmla="*/ 40 h 99"/>
                  <a:gd name="T34" fmla="*/ 104 w 181"/>
                  <a:gd name="T35" fmla="*/ 87 h 99"/>
                  <a:gd name="T36" fmla="*/ 101 w 181"/>
                  <a:gd name="T37" fmla="*/ 60 h 99"/>
                  <a:gd name="T38" fmla="*/ 181 w 181"/>
                  <a:gd name="T39" fmla="*/ 13 h 99"/>
                  <a:gd name="T40" fmla="*/ 58 w 181"/>
                  <a:gd name="T41" fmla="*/ 64 h 99"/>
                  <a:gd name="T42" fmla="*/ 34 w 181"/>
                  <a:gd name="T43" fmla="*/ 48 h 99"/>
                  <a:gd name="T44" fmla="*/ 36 w 181"/>
                  <a:gd name="T45" fmla="*/ 44 h 99"/>
                  <a:gd name="T46" fmla="*/ 61 w 181"/>
                  <a:gd name="T47" fmla="*/ 60 h 99"/>
                  <a:gd name="T48" fmla="*/ 59 w 181"/>
                  <a:gd name="T49" fmla="*/ 64 h 99"/>
                  <a:gd name="T50" fmla="*/ 80 w 181"/>
                  <a:gd name="T51" fmla="*/ 83 h 99"/>
                  <a:gd name="T52" fmla="*/ 70 w 181"/>
                  <a:gd name="T53" fmla="*/ 87 h 99"/>
                  <a:gd name="T54" fmla="*/ 70 w 181"/>
                  <a:gd name="T55" fmla="*/ 69 h 99"/>
                  <a:gd name="T56" fmla="*/ 77 w 181"/>
                  <a:gd name="T57" fmla="*/ 63 h 99"/>
                  <a:gd name="T58" fmla="*/ 80 w 181"/>
                  <a:gd name="T59" fmla="*/ 64 h 99"/>
                  <a:gd name="T60" fmla="*/ 74 w 181"/>
                  <a:gd name="T61" fmla="*/ 70 h 99"/>
                  <a:gd name="T62" fmla="*/ 77 w 181"/>
                  <a:gd name="T63" fmla="*/ 80 h 99"/>
                  <a:gd name="T64" fmla="*/ 20 w 181"/>
                  <a:gd name="T65" fmla="*/ 47 h 99"/>
                  <a:gd name="T66" fmla="*/ 13 w 181"/>
                  <a:gd name="T67" fmla="*/ 53 h 99"/>
                  <a:gd name="T68" fmla="*/ 9 w 181"/>
                  <a:gd name="T69" fmla="*/ 51 h 99"/>
                  <a:gd name="T70" fmla="*/ 10 w 181"/>
                  <a:gd name="T71" fmla="*/ 33 h 99"/>
                  <a:gd name="T72" fmla="*/ 20 w 181"/>
                  <a:gd name="T73" fmla="*/ 30 h 99"/>
                  <a:gd name="T74" fmla="*/ 20 w 181"/>
                  <a:gd name="T75" fmla="*/ 33 h 99"/>
                  <a:gd name="T76" fmla="*/ 14 w 181"/>
                  <a:gd name="T77" fmla="*/ 48 h 99"/>
                  <a:gd name="T78" fmla="*/ 20 w 181"/>
                  <a:gd name="T79" fmla="*/ 47 h 99"/>
                  <a:gd name="T80" fmla="*/ 106 w 181"/>
                  <a:gd name="T81" fmla="*/ 31 h 99"/>
                  <a:gd name="T82" fmla="*/ 104 w 181"/>
                  <a:gd name="T83" fmla="*/ 33 h 99"/>
                  <a:gd name="T84" fmla="*/ 104 w 181"/>
                  <a:gd name="T85" fmla="*/ 36 h 99"/>
                  <a:gd name="T86" fmla="*/ 104 w 181"/>
                  <a:gd name="T87" fmla="*/ 37 h 99"/>
                  <a:gd name="T88" fmla="*/ 96 w 181"/>
                  <a:gd name="T89" fmla="*/ 44 h 99"/>
                  <a:gd name="T90" fmla="*/ 74 w 181"/>
                  <a:gd name="T91" fmla="*/ 32 h 99"/>
                  <a:gd name="T92" fmla="*/ 72 w 181"/>
                  <a:gd name="T93" fmla="*/ 33 h 99"/>
                  <a:gd name="T94" fmla="*/ 66 w 181"/>
                  <a:gd name="T95" fmla="*/ 28 h 99"/>
                  <a:gd name="T96" fmla="*/ 26 w 181"/>
                  <a:gd name="T97" fmla="*/ 5 h 99"/>
                  <a:gd name="T98" fmla="*/ 97 w 181"/>
                  <a:gd name="T99" fmla="*/ 58 h 99"/>
                  <a:gd name="T100" fmla="*/ 178 w 181"/>
                  <a:gd name="T101" fmla="*/ 1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1" h="99">
                    <a:moveTo>
                      <a:pt x="22" y="50"/>
                    </a:moveTo>
                    <a:cubicBezTo>
                      <a:pt x="67" y="76"/>
                      <a:pt x="67" y="76"/>
                      <a:pt x="67" y="76"/>
                    </a:cubicBezTo>
                    <a:cubicBezTo>
                      <a:pt x="67" y="83"/>
                      <a:pt x="67" y="83"/>
                      <a:pt x="67" y="83"/>
                    </a:cubicBezTo>
                    <a:cubicBezTo>
                      <a:pt x="17" y="54"/>
                      <a:pt x="17" y="54"/>
                      <a:pt x="17" y="54"/>
                    </a:cubicBezTo>
                    <a:cubicBezTo>
                      <a:pt x="21" y="51"/>
                      <a:pt x="21" y="51"/>
                      <a:pt x="21" y="51"/>
                    </a:cubicBezTo>
                    <a:cubicBezTo>
                      <a:pt x="21" y="51"/>
                      <a:pt x="22" y="51"/>
                      <a:pt x="22" y="50"/>
                    </a:cubicBezTo>
                    <a:close/>
                    <a:moveTo>
                      <a:pt x="100" y="65"/>
                    </a:moveTo>
                    <a:cubicBezTo>
                      <a:pt x="100" y="95"/>
                      <a:pt x="100" y="95"/>
                      <a:pt x="100" y="95"/>
                    </a:cubicBezTo>
                    <a:cubicBezTo>
                      <a:pt x="100" y="97"/>
                      <a:pt x="99" y="98"/>
                      <a:pt x="98" y="98"/>
                    </a:cubicBezTo>
                    <a:cubicBezTo>
                      <a:pt x="98" y="99"/>
                      <a:pt x="97" y="99"/>
                      <a:pt x="96" y="99"/>
                    </a:cubicBezTo>
                    <a:cubicBezTo>
                      <a:pt x="96" y="99"/>
                      <a:pt x="95" y="99"/>
                      <a:pt x="94" y="98"/>
                    </a:cubicBezTo>
                    <a:cubicBezTo>
                      <a:pt x="76" y="88"/>
                      <a:pt x="76" y="88"/>
                      <a:pt x="76" y="88"/>
                    </a:cubicBezTo>
                    <a:cubicBezTo>
                      <a:pt x="81" y="85"/>
                      <a:pt x="81" y="85"/>
                      <a:pt x="81" y="85"/>
                    </a:cubicBezTo>
                    <a:cubicBezTo>
                      <a:pt x="82" y="85"/>
                      <a:pt x="82" y="85"/>
                      <a:pt x="82" y="84"/>
                    </a:cubicBezTo>
                    <a:cubicBezTo>
                      <a:pt x="94" y="91"/>
                      <a:pt x="94" y="91"/>
                      <a:pt x="94" y="91"/>
                    </a:cubicBezTo>
                    <a:cubicBezTo>
                      <a:pt x="94" y="69"/>
                      <a:pt x="94" y="69"/>
                      <a:pt x="94" y="69"/>
                    </a:cubicBezTo>
                    <a:cubicBezTo>
                      <a:pt x="6" y="18"/>
                      <a:pt x="6" y="18"/>
                      <a:pt x="6" y="18"/>
                    </a:cubicBezTo>
                    <a:cubicBezTo>
                      <a:pt x="6" y="41"/>
                      <a:pt x="6" y="41"/>
                      <a:pt x="6" y="41"/>
                    </a:cubicBezTo>
                    <a:cubicBezTo>
                      <a:pt x="6" y="41"/>
                      <a:pt x="6" y="41"/>
                      <a:pt x="6" y="41"/>
                    </a:cubicBezTo>
                    <a:cubicBezTo>
                      <a:pt x="7" y="42"/>
                      <a:pt x="7" y="42"/>
                      <a:pt x="7" y="42"/>
                    </a:cubicBezTo>
                    <a:cubicBezTo>
                      <a:pt x="7" y="49"/>
                      <a:pt x="7" y="49"/>
                      <a:pt x="7" y="49"/>
                    </a:cubicBezTo>
                    <a:cubicBezTo>
                      <a:pt x="3" y="46"/>
                      <a:pt x="3" y="46"/>
                      <a:pt x="3" y="46"/>
                    </a:cubicBezTo>
                    <a:cubicBezTo>
                      <a:pt x="0" y="44"/>
                      <a:pt x="0" y="44"/>
                      <a:pt x="0" y="44"/>
                    </a:cubicBezTo>
                    <a:cubicBezTo>
                      <a:pt x="0" y="42"/>
                      <a:pt x="0" y="42"/>
                      <a:pt x="0" y="42"/>
                    </a:cubicBezTo>
                    <a:cubicBezTo>
                      <a:pt x="0" y="15"/>
                      <a:pt x="0" y="15"/>
                      <a:pt x="0" y="15"/>
                    </a:cubicBezTo>
                    <a:cubicBezTo>
                      <a:pt x="0" y="13"/>
                      <a:pt x="0" y="12"/>
                      <a:pt x="2" y="11"/>
                    </a:cubicBezTo>
                    <a:cubicBezTo>
                      <a:pt x="3" y="10"/>
                      <a:pt x="4" y="10"/>
                      <a:pt x="6" y="11"/>
                    </a:cubicBezTo>
                    <a:cubicBezTo>
                      <a:pt x="11" y="14"/>
                      <a:pt x="11" y="14"/>
                      <a:pt x="11" y="14"/>
                    </a:cubicBezTo>
                    <a:cubicBezTo>
                      <a:pt x="11" y="14"/>
                      <a:pt x="11" y="14"/>
                      <a:pt x="11" y="14"/>
                    </a:cubicBezTo>
                    <a:cubicBezTo>
                      <a:pt x="99" y="64"/>
                      <a:pt x="99" y="64"/>
                      <a:pt x="99" y="64"/>
                    </a:cubicBezTo>
                    <a:cubicBezTo>
                      <a:pt x="100" y="64"/>
                      <a:pt x="100" y="65"/>
                      <a:pt x="100" y="65"/>
                    </a:cubicBezTo>
                    <a:close/>
                    <a:moveTo>
                      <a:pt x="181" y="13"/>
                    </a:moveTo>
                    <a:cubicBezTo>
                      <a:pt x="181" y="14"/>
                      <a:pt x="181" y="14"/>
                      <a:pt x="181" y="15"/>
                    </a:cubicBezTo>
                    <a:cubicBezTo>
                      <a:pt x="181" y="40"/>
                      <a:pt x="181" y="40"/>
                      <a:pt x="181" y="40"/>
                    </a:cubicBezTo>
                    <a:cubicBezTo>
                      <a:pt x="181" y="41"/>
                      <a:pt x="180" y="43"/>
                      <a:pt x="178" y="44"/>
                    </a:cubicBezTo>
                    <a:cubicBezTo>
                      <a:pt x="104" y="87"/>
                      <a:pt x="104" y="87"/>
                      <a:pt x="104" y="87"/>
                    </a:cubicBezTo>
                    <a:cubicBezTo>
                      <a:pt x="104" y="65"/>
                      <a:pt x="104" y="65"/>
                      <a:pt x="104" y="65"/>
                    </a:cubicBezTo>
                    <a:cubicBezTo>
                      <a:pt x="104" y="63"/>
                      <a:pt x="103" y="61"/>
                      <a:pt x="101" y="60"/>
                    </a:cubicBezTo>
                    <a:cubicBezTo>
                      <a:pt x="181" y="13"/>
                      <a:pt x="181" y="13"/>
                      <a:pt x="181" y="13"/>
                    </a:cubicBezTo>
                    <a:cubicBezTo>
                      <a:pt x="181" y="13"/>
                      <a:pt x="181" y="13"/>
                      <a:pt x="181" y="13"/>
                    </a:cubicBezTo>
                    <a:close/>
                    <a:moveTo>
                      <a:pt x="59" y="64"/>
                    </a:moveTo>
                    <a:cubicBezTo>
                      <a:pt x="59" y="64"/>
                      <a:pt x="59" y="64"/>
                      <a:pt x="58" y="64"/>
                    </a:cubicBezTo>
                    <a:cubicBezTo>
                      <a:pt x="36" y="51"/>
                      <a:pt x="36" y="51"/>
                      <a:pt x="36" y="51"/>
                    </a:cubicBezTo>
                    <a:cubicBezTo>
                      <a:pt x="35" y="50"/>
                      <a:pt x="34" y="49"/>
                      <a:pt x="34" y="48"/>
                    </a:cubicBezTo>
                    <a:cubicBezTo>
                      <a:pt x="34" y="45"/>
                      <a:pt x="34" y="45"/>
                      <a:pt x="34" y="45"/>
                    </a:cubicBezTo>
                    <a:cubicBezTo>
                      <a:pt x="34" y="44"/>
                      <a:pt x="35" y="43"/>
                      <a:pt x="36" y="44"/>
                    </a:cubicBezTo>
                    <a:cubicBezTo>
                      <a:pt x="59" y="57"/>
                      <a:pt x="59" y="57"/>
                      <a:pt x="59" y="57"/>
                    </a:cubicBezTo>
                    <a:cubicBezTo>
                      <a:pt x="60" y="57"/>
                      <a:pt x="61" y="59"/>
                      <a:pt x="61" y="60"/>
                    </a:cubicBezTo>
                    <a:cubicBezTo>
                      <a:pt x="61" y="62"/>
                      <a:pt x="61" y="62"/>
                      <a:pt x="61" y="62"/>
                    </a:cubicBezTo>
                    <a:cubicBezTo>
                      <a:pt x="61" y="63"/>
                      <a:pt x="60" y="64"/>
                      <a:pt x="59" y="64"/>
                    </a:cubicBezTo>
                    <a:close/>
                    <a:moveTo>
                      <a:pt x="80" y="81"/>
                    </a:moveTo>
                    <a:cubicBezTo>
                      <a:pt x="81" y="82"/>
                      <a:pt x="81" y="83"/>
                      <a:pt x="80" y="83"/>
                    </a:cubicBezTo>
                    <a:cubicBezTo>
                      <a:pt x="73" y="87"/>
                      <a:pt x="73" y="87"/>
                      <a:pt x="73" y="87"/>
                    </a:cubicBezTo>
                    <a:cubicBezTo>
                      <a:pt x="72" y="88"/>
                      <a:pt x="71" y="87"/>
                      <a:pt x="70" y="87"/>
                    </a:cubicBezTo>
                    <a:cubicBezTo>
                      <a:pt x="70" y="86"/>
                      <a:pt x="70" y="85"/>
                      <a:pt x="70" y="85"/>
                    </a:cubicBezTo>
                    <a:cubicBezTo>
                      <a:pt x="70" y="69"/>
                      <a:pt x="70" y="69"/>
                      <a:pt x="70" y="69"/>
                    </a:cubicBezTo>
                    <a:cubicBezTo>
                      <a:pt x="70" y="69"/>
                      <a:pt x="70" y="68"/>
                      <a:pt x="71" y="67"/>
                    </a:cubicBezTo>
                    <a:cubicBezTo>
                      <a:pt x="77" y="63"/>
                      <a:pt x="77" y="63"/>
                      <a:pt x="77" y="63"/>
                    </a:cubicBezTo>
                    <a:cubicBezTo>
                      <a:pt x="78" y="63"/>
                      <a:pt x="80" y="63"/>
                      <a:pt x="80" y="64"/>
                    </a:cubicBezTo>
                    <a:cubicBezTo>
                      <a:pt x="80" y="64"/>
                      <a:pt x="80" y="64"/>
                      <a:pt x="80" y="64"/>
                    </a:cubicBezTo>
                    <a:cubicBezTo>
                      <a:pt x="81" y="65"/>
                      <a:pt x="81" y="66"/>
                      <a:pt x="80" y="67"/>
                    </a:cubicBezTo>
                    <a:cubicBezTo>
                      <a:pt x="74" y="70"/>
                      <a:pt x="74" y="70"/>
                      <a:pt x="74" y="70"/>
                    </a:cubicBezTo>
                    <a:cubicBezTo>
                      <a:pt x="74" y="82"/>
                      <a:pt x="74" y="82"/>
                      <a:pt x="74" y="82"/>
                    </a:cubicBezTo>
                    <a:cubicBezTo>
                      <a:pt x="77" y="80"/>
                      <a:pt x="77" y="80"/>
                      <a:pt x="77" y="80"/>
                    </a:cubicBezTo>
                    <a:cubicBezTo>
                      <a:pt x="78" y="80"/>
                      <a:pt x="80" y="80"/>
                      <a:pt x="80" y="81"/>
                    </a:cubicBezTo>
                    <a:close/>
                    <a:moveTo>
                      <a:pt x="20" y="47"/>
                    </a:moveTo>
                    <a:cubicBezTo>
                      <a:pt x="21" y="48"/>
                      <a:pt x="21" y="49"/>
                      <a:pt x="20" y="49"/>
                    </a:cubicBezTo>
                    <a:cubicBezTo>
                      <a:pt x="13" y="53"/>
                      <a:pt x="13" y="53"/>
                      <a:pt x="13" y="53"/>
                    </a:cubicBezTo>
                    <a:cubicBezTo>
                      <a:pt x="12" y="54"/>
                      <a:pt x="11" y="53"/>
                      <a:pt x="10" y="53"/>
                    </a:cubicBezTo>
                    <a:cubicBezTo>
                      <a:pt x="10" y="52"/>
                      <a:pt x="9" y="51"/>
                      <a:pt x="9" y="51"/>
                    </a:cubicBezTo>
                    <a:cubicBezTo>
                      <a:pt x="9" y="35"/>
                      <a:pt x="9" y="35"/>
                      <a:pt x="9" y="35"/>
                    </a:cubicBezTo>
                    <a:cubicBezTo>
                      <a:pt x="9" y="35"/>
                      <a:pt x="10" y="34"/>
                      <a:pt x="10" y="33"/>
                    </a:cubicBezTo>
                    <a:cubicBezTo>
                      <a:pt x="17" y="29"/>
                      <a:pt x="17" y="29"/>
                      <a:pt x="17" y="29"/>
                    </a:cubicBezTo>
                    <a:cubicBezTo>
                      <a:pt x="18" y="29"/>
                      <a:pt x="20" y="29"/>
                      <a:pt x="20" y="30"/>
                    </a:cubicBezTo>
                    <a:cubicBezTo>
                      <a:pt x="20" y="30"/>
                      <a:pt x="20" y="30"/>
                      <a:pt x="20" y="30"/>
                    </a:cubicBezTo>
                    <a:cubicBezTo>
                      <a:pt x="21" y="31"/>
                      <a:pt x="21" y="32"/>
                      <a:pt x="20" y="33"/>
                    </a:cubicBezTo>
                    <a:cubicBezTo>
                      <a:pt x="14" y="36"/>
                      <a:pt x="14" y="36"/>
                      <a:pt x="14" y="36"/>
                    </a:cubicBezTo>
                    <a:cubicBezTo>
                      <a:pt x="14" y="48"/>
                      <a:pt x="14" y="48"/>
                      <a:pt x="14" y="48"/>
                    </a:cubicBezTo>
                    <a:cubicBezTo>
                      <a:pt x="17" y="46"/>
                      <a:pt x="17" y="46"/>
                      <a:pt x="17" y="46"/>
                    </a:cubicBezTo>
                    <a:cubicBezTo>
                      <a:pt x="18" y="46"/>
                      <a:pt x="20" y="46"/>
                      <a:pt x="20" y="47"/>
                    </a:cubicBezTo>
                    <a:close/>
                    <a:moveTo>
                      <a:pt x="161" y="0"/>
                    </a:moveTo>
                    <a:cubicBezTo>
                      <a:pt x="106" y="31"/>
                      <a:pt x="106" y="31"/>
                      <a:pt x="106" y="31"/>
                    </a:cubicBezTo>
                    <a:cubicBezTo>
                      <a:pt x="104" y="32"/>
                      <a:pt x="104" y="32"/>
                      <a:pt x="104" y="32"/>
                    </a:cubicBezTo>
                    <a:cubicBezTo>
                      <a:pt x="104" y="33"/>
                      <a:pt x="104" y="33"/>
                      <a:pt x="104" y="33"/>
                    </a:cubicBezTo>
                    <a:cubicBezTo>
                      <a:pt x="104" y="36"/>
                      <a:pt x="104" y="36"/>
                      <a:pt x="104" y="36"/>
                    </a:cubicBezTo>
                    <a:cubicBezTo>
                      <a:pt x="104" y="36"/>
                      <a:pt x="104" y="36"/>
                      <a:pt x="104" y="36"/>
                    </a:cubicBezTo>
                    <a:cubicBezTo>
                      <a:pt x="104" y="37"/>
                      <a:pt x="104" y="37"/>
                      <a:pt x="104" y="37"/>
                    </a:cubicBezTo>
                    <a:cubicBezTo>
                      <a:pt x="104" y="37"/>
                      <a:pt x="104" y="37"/>
                      <a:pt x="104" y="37"/>
                    </a:cubicBezTo>
                    <a:cubicBezTo>
                      <a:pt x="104" y="39"/>
                      <a:pt x="102" y="41"/>
                      <a:pt x="100" y="43"/>
                    </a:cubicBezTo>
                    <a:cubicBezTo>
                      <a:pt x="99" y="43"/>
                      <a:pt x="98" y="44"/>
                      <a:pt x="96" y="44"/>
                    </a:cubicBezTo>
                    <a:cubicBezTo>
                      <a:pt x="95" y="44"/>
                      <a:pt x="93" y="43"/>
                      <a:pt x="92" y="43"/>
                    </a:cubicBezTo>
                    <a:cubicBezTo>
                      <a:pt x="74" y="32"/>
                      <a:pt x="74" y="32"/>
                      <a:pt x="74" y="32"/>
                    </a:cubicBezTo>
                    <a:cubicBezTo>
                      <a:pt x="74" y="32"/>
                      <a:pt x="74" y="32"/>
                      <a:pt x="74" y="32"/>
                    </a:cubicBezTo>
                    <a:cubicBezTo>
                      <a:pt x="74" y="32"/>
                      <a:pt x="73" y="33"/>
                      <a:pt x="72" y="33"/>
                    </a:cubicBezTo>
                    <a:cubicBezTo>
                      <a:pt x="71" y="33"/>
                      <a:pt x="69" y="32"/>
                      <a:pt x="67" y="31"/>
                    </a:cubicBezTo>
                    <a:cubicBezTo>
                      <a:pt x="67" y="30"/>
                      <a:pt x="66" y="29"/>
                      <a:pt x="66" y="28"/>
                    </a:cubicBezTo>
                    <a:cubicBezTo>
                      <a:pt x="65" y="27"/>
                      <a:pt x="65" y="27"/>
                      <a:pt x="65" y="27"/>
                    </a:cubicBezTo>
                    <a:cubicBezTo>
                      <a:pt x="26" y="5"/>
                      <a:pt x="26" y="5"/>
                      <a:pt x="26" y="5"/>
                    </a:cubicBezTo>
                    <a:cubicBezTo>
                      <a:pt x="14" y="12"/>
                      <a:pt x="14" y="12"/>
                      <a:pt x="14" y="12"/>
                    </a:cubicBezTo>
                    <a:cubicBezTo>
                      <a:pt x="97" y="58"/>
                      <a:pt x="97" y="58"/>
                      <a:pt x="97" y="58"/>
                    </a:cubicBezTo>
                    <a:cubicBezTo>
                      <a:pt x="179" y="10"/>
                      <a:pt x="179" y="10"/>
                      <a:pt x="179" y="10"/>
                    </a:cubicBezTo>
                    <a:cubicBezTo>
                      <a:pt x="179" y="10"/>
                      <a:pt x="179" y="10"/>
                      <a:pt x="178" y="10"/>
                    </a:cubicBezTo>
                    <a:cubicBezTo>
                      <a:pt x="172" y="6"/>
                      <a:pt x="167" y="3"/>
                      <a:pt x="16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dirty="0">
                  <a:solidFill>
                    <a:srgbClr val="FFFFFF"/>
                  </a:solidFill>
                </a:endParaRPr>
              </a:p>
            </p:txBody>
          </p:sp>
          <p:sp>
            <p:nvSpPr>
              <p:cNvPr id="119" name="Freeform 6"/>
              <p:cNvSpPr>
                <a:spLocks noEditPoints="1"/>
              </p:cNvSpPr>
              <p:nvPr/>
            </p:nvSpPr>
            <p:spPr bwMode="auto">
              <a:xfrm>
                <a:off x="8714848" y="2070099"/>
                <a:ext cx="782638" cy="428625"/>
              </a:xfrm>
              <a:custGeom>
                <a:avLst/>
                <a:gdLst>
                  <a:gd name="T0" fmla="*/ 67 w 181"/>
                  <a:gd name="T1" fmla="*/ 76 h 99"/>
                  <a:gd name="T2" fmla="*/ 17 w 181"/>
                  <a:gd name="T3" fmla="*/ 54 h 99"/>
                  <a:gd name="T4" fmla="*/ 22 w 181"/>
                  <a:gd name="T5" fmla="*/ 50 h 99"/>
                  <a:gd name="T6" fmla="*/ 100 w 181"/>
                  <a:gd name="T7" fmla="*/ 96 h 99"/>
                  <a:gd name="T8" fmla="*/ 96 w 181"/>
                  <a:gd name="T9" fmla="*/ 99 h 99"/>
                  <a:gd name="T10" fmla="*/ 76 w 181"/>
                  <a:gd name="T11" fmla="*/ 88 h 99"/>
                  <a:gd name="T12" fmla="*/ 82 w 181"/>
                  <a:gd name="T13" fmla="*/ 84 h 99"/>
                  <a:gd name="T14" fmla="*/ 94 w 181"/>
                  <a:gd name="T15" fmla="*/ 69 h 99"/>
                  <a:gd name="T16" fmla="*/ 6 w 181"/>
                  <a:gd name="T17" fmla="*/ 41 h 99"/>
                  <a:gd name="T18" fmla="*/ 7 w 181"/>
                  <a:gd name="T19" fmla="*/ 42 h 99"/>
                  <a:gd name="T20" fmla="*/ 3 w 181"/>
                  <a:gd name="T21" fmla="*/ 46 h 99"/>
                  <a:gd name="T22" fmla="*/ 0 w 181"/>
                  <a:gd name="T23" fmla="*/ 42 h 99"/>
                  <a:gd name="T24" fmla="*/ 2 w 181"/>
                  <a:gd name="T25" fmla="*/ 11 h 99"/>
                  <a:gd name="T26" fmla="*/ 11 w 181"/>
                  <a:gd name="T27" fmla="*/ 14 h 99"/>
                  <a:gd name="T28" fmla="*/ 99 w 181"/>
                  <a:gd name="T29" fmla="*/ 64 h 99"/>
                  <a:gd name="T30" fmla="*/ 181 w 181"/>
                  <a:gd name="T31" fmla="*/ 14 h 99"/>
                  <a:gd name="T32" fmla="*/ 181 w 181"/>
                  <a:gd name="T33" fmla="*/ 40 h 99"/>
                  <a:gd name="T34" fmla="*/ 104 w 181"/>
                  <a:gd name="T35" fmla="*/ 87 h 99"/>
                  <a:gd name="T36" fmla="*/ 101 w 181"/>
                  <a:gd name="T37" fmla="*/ 61 h 99"/>
                  <a:gd name="T38" fmla="*/ 181 w 181"/>
                  <a:gd name="T39" fmla="*/ 14 h 99"/>
                  <a:gd name="T40" fmla="*/ 58 w 181"/>
                  <a:gd name="T41" fmla="*/ 64 h 99"/>
                  <a:gd name="T42" fmla="*/ 34 w 181"/>
                  <a:gd name="T43" fmla="*/ 48 h 99"/>
                  <a:gd name="T44" fmla="*/ 36 w 181"/>
                  <a:gd name="T45" fmla="*/ 44 h 99"/>
                  <a:gd name="T46" fmla="*/ 61 w 181"/>
                  <a:gd name="T47" fmla="*/ 60 h 99"/>
                  <a:gd name="T48" fmla="*/ 59 w 181"/>
                  <a:gd name="T49" fmla="*/ 64 h 99"/>
                  <a:gd name="T50" fmla="*/ 80 w 181"/>
                  <a:gd name="T51" fmla="*/ 84 h 99"/>
                  <a:gd name="T52" fmla="*/ 70 w 181"/>
                  <a:gd name="T53" fmla="*/ 87 h 99"/>
                  <a:gd name="T54" fmla="*/ 70 w 181"/>
                  <a:gd name="T55" fmla="*/ 70 h 99"/>
                  <a:gd name="T56" fmla="*/ 77 w 181"/>
                  <a:gd name="T57" fmla="*/ 64 h 99"/>
                  <a:gd name="T58" fmla="*/ 80 w 181"/>
                  <a:gd name="T59" fmla="*/ 64 h 99"/>
                  <a:gd name="T60" fmla="*/ 74 w 181"/>
                  <a:gd name="T61" fmla="*/ 70 h 99"/>
                  <a:gd name="T62" fmla="*/ 77 w 181"/>
                  <a:gd name="T63" fmla="*/ 81 h 99"/>
                  <a:gd name="T64" fmla="*/ 20 w 181"/>
                  <a:gd name="T65" fmla="*/ 47 h 99"/>
                  <a:gd name="T66" fmla="*/ 13 w 181"/>
                  <a:gd name="T67" fmla="*/ 54 h 99"/>
                  <a:gd name="T68" fmla="*/ 9 w 181"/>
                  <a:gd name="T69" fmla="*/ 51 h 99"/>
                  <a:gd name="T70" fmla="*/ 10 w 181"/>
                  <a:gd name="T71" fmla="*/ 34 h 99"/>
                  <a:gd name="T72" fmla="*/ 20 w 181"/>
                  <a:gd name="T73" fmla="*/ 30 h 99"/>
                  <a:gd name="T74" fmla="*/ 20 w 181"/>
                  <a:gd name="T75" fmla="*/ 33 h 99"/>
                  <a:gd name="T76" fmla="*/ 14 w 181"/>
                  <a:gd name="T77" fmla="*/ 48 h 99"/>
                  <a:gd name="T78" fmla="*/ 20 w 181"/>
                  <a:gd name="T79" fmla="*/ 47 h 99"/>
                  <a:gd name="T80" fmla="*/ 106 w 181"/>
                  <a:gd name="T81" fmla="*/ 32 h 99"/>
                  <a:gd name="T82" fmla="*/ 104 w 181"/>
                  <a:gd name="T83" fmla="*/ 33 h 99"/>
                  <a:gd name="T84" fmla="*/ 104 w 181"/>
                  <a:gd name="T85" fmla="*/ 37 h 99"/>
                  <a:gd name="T86" fmla="*/ 104 w 181"/>
                  <a:gd name="T87" fmla="*/ 38 h 99"/>
                  <a:gd name="T88" fmla="*/ 96 w 181"/>
                  <a:gd name="T89" fmla="*/ 44 h 99"/>
                  <a:gd name="T90" fmla="*/ 74 w 181"/>
                  <a:gd name="T91" fmla="*/ 33 h 99"/>
                  <a:gd name="T92" fmla="*/ 72 w 181"/>
                  <a:gd name="T93" fmla="*/ 33 h 99"/>
                  <a:gd name="T94" fmla="*/ 66 w 181"/>
                  <a:gd name="T95" fmla="*/ 28 h 99"/>
                  <a:gd name="T96" fmla="*/ 26 w 181"/>
                  <a:gd name="T97" fmla="*/ 5 h 99"/>
                  <a:gd name="T98" fmla="*/ 97 w 181"/>
                  <a:gd name="T99" fmla="*/ 58 h 99"/>
                  <a:gd name="T100" fmla="*/ 178 w 181"/>
                  <a:gd name="T101" fmla="*/ 1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1" h="99">
                    <a:moveTo>
                      <a:pt x="22" y="50"/>
                    </a:moveTo>
                    <a:cubicBezTo>
                      <a:pt x="67" y="76"/>
                      <a:pt x="67" y="76"/>
                      <a:pt x="67" y="76"/>
                    </a:cubicBezTo>
                    <a:cubicBezTo>
                      <a:pt x="67" y="83"/>
                      <a:pt x="67" y="83"/>
                      <a:pt x="67" y="83"/>
                    </a:cubicBezTo>
                    <a:cubicBezTo>
                      <a:pt x="17" y="54"/>
                      <a:pt x="17" y="54"/>
                      <a:pt x="17" y="54"/>
                    </a:cubicBezTo>
                    <a:cubicBezTo>
                      <a:pt x="21" y="52"/>
                      <a:pt x="21" y="52"/>
                      <a:pt x="21" y="52"/>
                    </a:cubicBezTo>
                    <a:cubicBezTo>
                      <a:pt x="21" y="51"/>
                      <a:pt x="22" y="51"/>
                      <a:pt x="22" y="50"/>
                    </a:cubicBezTo>
                    <a:close/>
                    <a:moveTo>
                      <a:pt x="100" y="66"/>
                    </a:moveTo>
                    <a:cubicBezTo>
                      <a:pt x="100" y="96"/>
                      <a:pt x="100" y="96"/>
                      <a:pt x="100" y="96"/>
                    </a:cubicBezTo>
                    <a:cubicBezTo>
                      <a:pt x="100" y="97"/>
                      <a:pt x="99" y="98"/>
                      <a:pt x="98" y="98"/>
                    </a:cubicBezTo>
                    <a:cubicBezTo>
                      <a:pt x="98" y="99"/>
                      <a:pt x="97" y="99"/>
                      <a:pt x="96" y="99"/>
                    </a:cubicBezTo>
                    <a:cubicBezTo>
                      <a:pt x="96" y="99"/>
                      <a:pt x="95" y="99"/>
                      <a:pt x="94" y="98"/>
                    </a:cubicBezTo>
                    <a:cubicBezTo>
                      <a:pt x="76" y="88"/>
                      <a:pt x="76" y="88"/>
                      <a:pt x="76" y="88"/>
                    </a:cubicBezTo>
                    <a:cubicBezTo>
                      <a:pt x="81" y="86"/>
                      <a:pt x="81" y="86"/>
                      <a:pt x="81" y="86"/>
                    </a:cubicBezTo>
                    <a:cubicBezTo>
                      <a:pt x="82" y="85"/>
                      <a:pt x="82" y="85"/>
                      <a:pt x="82" y="84"/>
                    </a:cubicBezTo>
                    <a:cubicBezTo>
                      <a:pt x="94" y="91"/>
                      <a:pt x="94" y="91"/>
                      <a:pt x="94" y="91"/>
                    </a:cubicBezTo>
                    <a:cubicBezTo>
                      <a:pt x="94" y="69"/>
                      <a:pt x="94" y="69"/>
                      <a:pt x="94" y="69"/>
                    </a:cubicBezTo>
                    <a:cubicBezTo>
                      <a:pt x="6" y="19"/>
                      <a:pt x="6" y="19"/>
                      <a:pt x="6" y="19"/>
                    </a:cubicBezTo>
                    <a:cubicBezTo>
                      <a:pt x="6" y="41"/>
                      <a:pt x="6" y="41"/>
                      <a:pt x="6" y="41"/>
                    </a:cubicBezTo>
                    <a:cubicBezTo>
                      <a:pt x="6" y="41"/>
                      <a:pt x="6" y="41"/>
                      <a:pt x="6" y="41"/>
                    </a:cubicBezTo>
                    <a:cubicBezTo>
                      <a:pt x="7" y="42"/>
                      <a:pt x="7" y="42"/>
                      <a:pt x="7" y="42"/>
                    </a:cubicBezTo>
                    <a:cubicBezTo>
                      <a:pt x="7" y="49"/>
                      <a:pt x="7" y="49"/>
                      <a:pt x="7" y="49"/>
                    </a:cubicBezTo>
                    <a:cubicBezTo>
                      <a:pt x="3" y="46"/>
                      <a:pt x="3" y="46"/>
                      <a:pt x="3" y="46"/>
                    </a:cubicBezTo>
                    <a:cubicBezTo>
                      <a:pt x="0" y="44"/>
                      <a:pt x="0" y="44"/>
                      <a:pt x="0" y="44"/>
                    </a:cubicBezTo>
                    <a:cubicBezTo>
                      <a:pt x="0" y="42"/>
                      <a:pt x="0" y="42"/>
                      <a:pt x="0" y="42"/>
                    </a:cubicBezTo>
                    <a:cubicBezTo>
                      <a:pt x="0" y="15"/>
                      <a:pt x="0" y="15"/>
                      <a:pt x="0" y="15"/>
                    </a:cubicBezTo>
                    <a:cubicBezTo>
                      <a:pt x="0" y="13"/>
                      <a:pt x="0" y="12"/>
                      <a:pt x="2" y="11"/>
                    </a:cubicBezTo>
                    <a:cubicBezTo>
                      <a:pt x="3" y="10"/>
                      <a:pt x="4" y="10"/>
                      <a:pt x="6" y="11"/>
                    </a:cubicBezTo>
                    <a:cubicBezTo>
                      <a:pt x="11" y="14"/>
                      <a:pt x="11" y="14"/>
                      <a:pt x="11" y="14"/>
                    </a:cubicBezTo>
                    <a:cubicBezTo>
                      <a:pt x="11" y="14"/>
                      <a:pt x="11" y="14"/>
                      <a:pt x="11" y="14"/>
                    </a:cubicBezTo>
                    <a:cubicBezTo>
                      <a:pt x="99" y="64"/>
                      <a:pt x="99" y="64"/>
                      <a:pt x="99" y="64"/>
                    </a:cubicBezTo>
                    <a:cubicBezTo>
                      <a:pt x="100" y="64"/>
                      <a:pt x="100" y="65"/>
                      <a:pt x="100" y="66"/>
                    </a:cubicBezTo>
                    <a:close/>
                    <a:moveTo>
                      <a:pt x="181" y="14"/>
                    </a:moveTo>
                    <a:cubicBezTo>
                      <a:pt x="181" y="14"/>
                      <a:pt x="181" y="14"/>
                      <a:pt x="181" y="15"/>
                    </a:cubicBezTo>
                    <a:cubicBezTo>
                      <a:pt x="181" y="40"/>
                      <a:pt x="181" y="40"/>
                      <a:pt x="181" y="40"/>
                    </a:cubicBezTo>
                    <a:cubicBezTo>
                      <a:pt x="181" y="42"/>
                      <a:pt x="180" y="44"/>
                      <a:pt x="178" y="45"/>
                    </a:cubicBezTo>
                    <a:cubicBezTo>
                      <a:pt x="104" y="87"/>
                      <a:pt x="104" y="87"/>
                      <a:pt x="104" y="87"/>
                    </a:cubicBezTo>
                    <a:cubicBezTo>
                      <a:pt x="104" y="66"/>
                      <a:pt x="104" y="66"/>
                      <a:pt x="104" y="66"/>
                    </a:cubicBezTo>
                    <a:cubicBezTo>
                      <a:pt x="104" y="64"/>
                      <a:pt x="103" y="62"/>
                      <a:pt x="101" y="61"/>
                    </a:cubicBezTo>
                    <a:cubicBezTo>
                      <a:pt x="181" y="14"/>
                      <a:pt x="181" y="14"/>
                      <a:pt x="181" y="14"/>
                    </a:cubicBezTo>
                    <a:cubicBezTo>
                      <a:pt x="181" y="14"/>
                      <a:pt x="181" y="14"/>
                      <a:pt x="181" y="14"/>
                    </a:cubicBezTo>
                    <a:close/>
                    <a:moveTo>
                      <a:pt x="59" y="64"/>
                    </a:moveTo>
                    <a:cubicBezTo>
                      <a:pt x="59" y="64"/>
                      <a:pt x="59" y="64"/>
                      <a:pt x="58" y="64"/>
                    </a:cubicBezTo>
                    <a:cubicBezTo>
                      <a:pt x="36" y="51"/>
                      <a:pt x="36" y="51"/>
                      <a:pt x="36" y="51"/>
                    </a:cubicBezTo>
                    <a:cubicBezTo>
                      <a:pt x="35" y="51"/>
                      <a:pt x="34" y="49"/>
                      <a:pt x="34" y="48"/>
                    </a:cubicBezTo>
                    <a:cubicBezTo>
                      <a:pt x="34" y="46"/>
                      <a:pt x="34" y="46"/>
                      <a:pt x="34" y="46"/>
                    </a:cubicBezTo>
                    <a:cubicBezTo>
                      <a:pt x="34" y="44"/>
                      <a:pt x="35" y="43"/>
                      <a:pt x="36" y="44"/>
                    </a:cubicBezTo>
                    <a:cubicBezTo>
                      <a:pt x="59" y="57"/>
                      <a:pt x="59" y="57"/>
                      <a:pt x="59" y="57"/>
                    </a:cubicBezTo>
                    <a:cubicBezTo>
                      <a:pt x="60" y="58"/>
                      <a:pt x="61" y="59"/>
                      <a:pt x="61" y="60"/>
                    </a:cubicBezTo>
                    <a:cubicBezTo>
                      <a:pt x="61" y="63"/>
                      <a:pt x="61" y="63"/>
                      <a:pt x="61" y="63"/>
                    </a:cubicBezTo>
                    <a:cubicBezTo>
                      <a:pt x="61" y="64"/>
                      <a:pt x="60" y="64"/>
                      <a:pt x="59" y="64"/>
                    </a:cubicBezTo>
                    <a:close/>
                    <a:moveTo>
                      <a:pt x="80" y="81"/>
                    </a:moveTo>
                    <a:cubicBezTo>
                      <a:pt x="81" y="82"/>
                      <a:pt x="81" y="83"/>
                      <a:pt x="80" y="84"/>
                    </a:cubicBezTo>
                    <a:cubicBezTo>
                      <a:pt x="73" y="88"/>
                      <a:pt x="73" y="88"/>
                      <a:pt x="73" y="88"/>
                    </a:cubicBezTo>
                    <a:cubicBezTo>
                      <a:pt x="72" y="88"/>
                      <a:pt x="71" y="87"/>
                      <a:pt x="70" y="87"/>
                    </a:cubicBezTo>
                    <a:cubicBezTo>
                      <a:pt x="70" y="87"/>
                      <a:pt x="70" y="85"/>
                      <a:pt x="70" y="85"/>
                    </a:cubicBezTo>
                    <a:cubicBezTo>
                      <a:pt x="70" y="70"/>
                      <a:pt x="70" y="70"/>
                      <a:pt x="70" y="70"/>
                    </a:cubicBezTo>
                    <a:cubicBezTo>
                      <a:pt x="70" y="70"/>
                      <a:pt x="70" y="68"/>
                      <a:pt x="71" y="68"/>
                    </a:cubicBezTo>
                    <a:cubicBezTo>
                      <a:pt x="77" y="64"/>
                      <a:pt x="77" y="64"/>
                      <a:pt x="77" y="64"/>
                    </a:cubicBezTo>
                    <a:cubicBezTo>
                      <a:pt x="78" y="63"/>
                      <a:pt x="80" y="63"/>
                      <a:pt x="80" y="64"/>
                    </a:cubicBezTo>
                    <a:cubicBezTo>
                      <a:pt x="80" y="64"/>
                      <a:pt x="80" y="64"/>
                      <a:pt x="80" y="64"/>
                    </a:cubicBezTo>
                    <a:cubicBezTo>
                      <a:pt x="81" y="65"/>
                      <a:pt x="81" y="66"/>
                      <a:pt x="80" y="67"/>
                    </a:cubicBezTo>
                    <a:cubicBezTo>
                      <a:pt x="74" y="70"/>
                      <a:pt x="74" y="70"/>
                      <a:pt x="74" y="70"/>
                    </a:cubicBezTo>
                    <a:cubicBezTo>
                      <a:pt x="74" y="82"/>
                      <a:pt x="74" y="82"/>
                      <a:pt x="74" y="82"/>
                    </a:cubicBezTo>
                    <a:cubicBezTo>
                      <a:pt x="77" y="81"/>
                      <a:pt x="77" y="81"/>
                      <a:pt x="77" y="81"/>
                    </a:cubicBezTo>
                    <a:cubicBezTo>
                      <a:pt x="78" y="80"/>
                      <a:pt x="80" y="80"/>
                      <a:pt x="80" y="81"/>
                    </a:cubicBezTo>
                    <a:close/>
                    <a:moveTo>
                      <a:pt x="20" y="47"/>
                    </a:moveTo>
                    <a:cubicBezTo>
                      <a:pt x="21" y="48"/>
                      <a:pt x="21" y="49"/>
                      <a:pt x="20" y="50"/>
                    </a:cubicBezTo>
                    <a:cubicBezTo>
                      <a:pt x="13" y="54"/>
                      <a:pt x="13" y="54"/>
                      <a:pt x="13" y="54"/>
                    </a:cubicBezTo>
                    <a:cubicBezTo>
                      <a:pt x="12" y="54"/>
                      <a:pt x="11" y="54"/>
                      <a:pt x="10" y="53"/>
                    </a:cubicBezTo>
                    <a:cubicBezTo>
                      <a:pt x="10" y="53"/>
                      <a:pt x="9" y="51"/>
                      <a:pt x="9" y="51"/>
                    </a:cubicBezTo>
                    <a:cubicBezTo>
                      <a:pt x="9" y="36"/>
                      <a:pt x="9" y="36"/>
                      <a:pt x="9" y="36"/>
                    </a:cubicBezTo>
                    <a:cubicBezTo>
                      <a:pt x="9" y="36"/>
                      <a:pt x="10" y="34"/>
                      <a:pt x="10" y="34"/>
                    </a:cubicBezTo>
                    <a:cubicBezTo>
                      <a:pt x="17" y="30"/>
                      <a:pt x="17" y="30"/>
                      <a:pt x="17" y="30"/>
                    </a:cubicBezTo>
                    <a:cubicBezTo>
                      <a:pt x="18" y="29"/>
                      <a:pt x="20" y="29"/>
                      <a:pt x="20" y="30"/>
                    </a:cubicBezTo>
                    <a:cubicBezTo>
                      <a:pt x="20" y="30"/>
                      <a:pt x="20" y="30"/>
                      <a:pt x="20" y="30"/>
                    </a:cubicBezTo>
                    <a:cubicBezTo>
                      <a:pt x="21" y="31"/>
                      <a:pt x="21" y="32"/>
                      <a:pt x="20" y="33"/>
                    </a:cubicBezTo>
                    <a:cubicBezTo>
                      <a:pt x="14" y="36"/>
                      <a:pt x="14" y="36"/>
                      <a:pt x="14" y="36"/>
                    </a:cubicBezTo>
                    <a:cubicBezTo>
                      <a:pt x="14" y="48"/>
                      <a:pt x="14" y="48"/>
                      <a:pt x="14" y="48"/>
                    </a:cubicBezTo>
                    <a:cubicBezTo>
                      <a:pt x="17" y="47"/>
                      <a:pt x="17" y="47"/>
                      <a:pt x="17" y="47"/>
                    </a:cubicBezTo>
                    <a:cubicBezTo>
                      <a:pt x="18" y="46"/>
                      <a:pt x="20" y="46"/>
                      <a:pt x="20" y="47"/>
                    </a:cubicBezTo>
                    <a:close/>
                    <a:moveTo>
                      <a:pt x="161" y="0"/>
                    </a:moveTo>
                    <a:cubicBezTo>
                      <a:pt x="106" y="32"/>
                      <a:pt x="106" y="32"/>
                      <a:pt x="106" y="32"/>
                    </a:cubicBezTo>
                    <a:cubicBezTo>
                      <a:pt x="104" y="33"/>
                      <a:pt x="104" y="33"/>
                      <a:pt x="104" y="33"/>
                    </a:cubicBezTo>
                    <a:cubicBezTo>
                      <a:pt x="104" y="33"/>
                      <a:pt x="104" y="33"/>
                      <a:pt x="104" y="33"/>
                    </a:cubicBezTo>
                    <a:cubicBezTo>
                      <a:pt x="104" y="36"/>
                      <a:pt x="104" y="36"/>
                      <a:pt x="104" y="36"/>
                    </a:cubicBezTo>
                    <a:cubicBezTo>
                      <a:pt x="104" y="37"/>
                      <a:pt x="104" y="37"/>
                      <a:pt x="104" y="37"/>
                    </a:cubicBezTo>
                    <a:cubicBezTo>
                      <a:pt x="104" y="37"/>
                      <a:pt x="104" y="37"/>
                      <a:pt x="104" y="37"/>
                    </a:cubicBezTo>
                    <a:cubicBezTo>
                      <a:pt x="104" y="38"/>
                      <a:pt x="104" y="38"/>
                      <a:pt x="104" y="38"/>
                    </a:cubicBezTo>
                    <a:cubicBezTo>
                      <a:pt x="104" y="40"/>
                      <a:pt x="102" y="42"/>
                      <a:pt x="100" y="43"/>
                    </a:cubicBezTo>
                    <a:cubicBezTo>
                      <a:pt x="99" y="44"/>
                      <a:pt x="98" y="44"/>
                      <a:pt x="96" y="44"/>
                    </a:cubicBezTo>
                    <a:cubicBezTo>
                      <a:pt x="95" y="44"/>
                      <a:pt x="93" y="44"/>
                      <a:pt x="92" y="43"/>
                    </a:cubicBezTo>
                    <a:cubicBezTo>
                      <a:pt x="74" y="33"/>
                      <a:pt x="74" y="33"/>
                      <a:pt x="74" y="33"/>
                    </a:cubicBezTo>
                    <a:cubicBezTo>
                      <a:pt x="74" y="33"/>
                      <a:pt x="74" y="33"/>
                      <a:pt x="74" y="33"/>
                    </a:cubicBezTo>
                    <a:cubicBezTo>
                      <a:pt x="74" y="33"/>
                      <a:pt x="73" y="33"/>
                      <a:pt x="72" y="33"/>
                    </a:cubicBezTo>
                    <a:cubicBezTo>
                      <a:pt x="71" y="33"/>
                      <a:pt x="69" y="32"/>
                      <a:pt x="67" y="31"/>
                    </a:cubicBezTo>
                    <a:cubicBezTo>
                      <a:pt x="67" y="30"/>
                      <a:pt x="66" y="29"/>
                      <a:pt x="66" y="28"/>
                    </a:cubicBezTo>
                    <a:cubicBezTo>
                      <a:pt x="65" y="28"/>
                      <a:pt x="65" y="28"/>
                      <a:pt x="65" y="28"/>
                    </a:cubicBezTo>
                    <a:cubicBezTo>
                      <a:pt x="26" y="5"/>
                      <a:pt x="26" y="5"/>
                      <a:pt x="26" y="5"/>
                    </a:cubicBezTo>
                    <a:cubicBezTo>
                      <a:pt x="14" y="12"/>
                      <a:pt x="14" y="12"/>
                      <a:pt x="14" y="12"/>
                    </a:cubicBezTo>
                    <a:cubicBezTo>
                      <a:pt x="97" y="58"/>
                      <a:pt x="97" y="58"/>
                      <a:pt x="97" y="58"/>
                    </a:cubicBezTo>
                    <a:cubicBezTo>
                      <a:pt x="179" y="10"/>
                      <a:pt x="179" y="10"/>
                      <a:pt x="179" y="10"/>
                    </a:cubicBezTo>
                    <a:cubicBezTo>
                      <a:pt x="179" y="10"/>
                      <a:pt x="179" y="10"/>
                      <a:pt x="178" y="10"/>
                    </a:cubicBezTo>
                    <a:cubicBezTo>
                      <a:pt x="172" y="6"/>
                      <a:pt x="167" y="3"/>
                      <a:pt x="16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dirty="0">
                  <a:solidFill>
                    <a:srgbClr val="FFFFFF"/>
                  </a:solidFill>
                </a:endParaRPr>
              </a:p>
            </p:txBody>
          </p:sp>
          <p:sp>
            <p:nvSpPr>
              <p:cNvPr id="120" name="Freeform 7"/>
              <p:cNvSpPr>
                <a:spLocks noEditPoints="1"/>
              </p:cNvSpPr>
              <p:nvPr/>
            </p:nvSpPr>
            <p:spPr bwMode="auto">
              <a:xfrm>
                <a:off x="8714848" y="1403350"/>
                <a:ext cx="782638" cy="584199"/>
              </a:xfrm>
              <a:custGeom>
                <a:avLst/>
                <a:gdLst>
                  <a:gd name="T0" fmla="*/ 179 w 181"/>
                  <a:gd name="T1" fmla="*/ 46 h 135"/>
                  <a:gd name="T2" fmla="*/ 101 w 181"/>
                  <a:gd name="T3" fmla="*/ 0 h 135"/>
                  <a:gd name="T4" fmla="*/ 95 w 181"/>
                  <a:gd name="T5" fmla="*/ 0 h 135"/>
                  <a:gd name="T6" fmla="*/ 97 w 181"/>
                  <a:gd name="T7" fmla="*/ 94 h 135"/>
                  <a:gd name="T8" fmla="*/ 22 w 181"/>
                  <a:gd name="T9" fmla="*/ 86 h 135"/>
                  <a:gd name="T10" fmla="*/ 67 w 181"/>
                  <a:gd name="T11" fmla="*/ 119 h 135"/>
                  <a:gd name="T12" fmla="*/ 21 w 181"/>
                  <a:gd name="T13" fmla="*/ 87 h 135"/>
                  <a:gd name="T14" fmla="*/ 100 w 181"/>
                  <a:gd name="T15" fmla="*/ 101 h 135"/>
                  <a:gd name="T16" fmla="*/ 98 w 181"/>
                  <a:gd name="T17" fmla="*/ 134 h 135"/>
                  <a:gd name="T18" fmla="*/ 94 w 181"/>
                  <a:gd name="T19" fmla="*/ 134 h 135"/>
                  <a:gd name="T20" fmla="*/ 81 w 181"/>
                  <a:gd name="T21" fmla="*/ 121 h 135"/>
                  <a:gd name="T22" fmla="*/ 94 w 181"/>
                  <a:gd name="T23" fmla="*/ 127 h 135"/>
                  <a:gd name="T24" fmla="*/ 6 w 181"/>
                  <a:gd name="T25" fmla="*/ 54 h 135"/>
                  <a:gd name="T26" fmla="*/ 6 w 181"/>
                  <a:gd name="T27" fmla="*/ 77 h 135"/>
                  <a:gd name="T28" fmla="*/ 7 w 181"/>
                  <a:gd name="T29" fmla="*/ 85 h 135"/>
                  <a:gd name="T30" fmla="*/ 0 w 181"/>
                  <a:gd name="T31" fmla="*/ 80 h 135"/>
                  <a:gd name="T32" fmla="*/ 0 w 181"/>
                  <a:gd name="T33" fmla="*/ 51 h 135"/>
                  <a:gd name="T34" fmla="*/ 6 w 181"/>
                  <a:gd name="T35" fmla="*/ 47 h 135"/>
                  <a:gd name="T36" fmla="*/ 11 w 181"/>
                  <a:gd name="T37" fmla="*/ 50 h 135"/>
                  <a:gd name="T38" fmla="*/ 100 w 181"/>
                  <a:gd name="T39" fmla="*/ 101 h 135"/>
                  <a:gd name="T40" fmla="*/ 181 w 181"/>
                  <a:gd name="T41" fmla="*/ 51 h 135"/>
                  <a:gd name="T42" fmla="*/ 178 w 181"/>
                  <a:gd name="T43" fmla="*/ 80 h 135"/>
                  <a:gd name="T44" fmla="*/ 104 w 181"/>
                  <a:gd name="T45" fmla="*/ 101 h 135"/>
                  <a:gd name="T46" fmla="*/ 181 w 181"/>
                  <a:gd name="T47" fmla="*/ 49 h 135"/>
                  <a:gd name="T48" fmla="*/ 59 w 181"/>
                  <a:gd name="T49" fmla="*/ 100 h 135"/>
                  <a:gd name="T50" fmla="*/ 36 w 181"/>
                  <a:gd name="T51" fmla="*/ 87 h 135"/>
                  <a:gd name="T52" fmla="*/ 34 w 181"/>
                  <a:gd name="T53" fmla="*/ 81 h 135"/>
                  <a:gd name="T54" fmla="*/ 59 w 181"/>
                  <a:gd name="T55" fmla="*/ 93 h 135"/>
                  <a:gd name="T56" fmla="*/ 61 w 181"/>
                  <a:gd name="T57" fmla="*/ 98 h 135"/>
                  <a:gd name="T58" fmla="*/ 80 w 181"/>
                  <a:gd name="T59" fmla="*/ 117 h 135"/>
                  <a:gd name="T60" fmla="*/ 73 w 181"/>
                  <a:gd name="T61" fmla="*/ 123 h 135"/>
                  <a:gd name="T62" fmla="*/ 70 w 181"/>
                  <a:gd name="T63" fmla="*/ 121 h 135"/>
                  <a:gd name="T64" fmla="*/ 71 w 181"/>
                  <a:gd name="T65" fmla="*/ 103 h 135"/>
                  <a:gd name="T66" fmla="*/ 80 w 181"/>
                  <a:gd name="T67" fmla="*/ 100 h 135"/>
                  <a:gd name="T68" fmla="*/ 80 w 181"/>
                  <a:gd name="T69" fmla="*/ 103 h 135"/>
                  <a:gd name="T70" fmla="*/ 74 w 181"/>
                  <a:gd name="T71" fmla="*/ 118 h 135"/>
                  <a:gd name="T72" fmla="*/ 80 w 181"/>
                  <a:gd name="T73" fmla="*/ 117 h 135"/>
                  <a:gd name="T74" fmla="*/ 20 w 181"/>
                  <a:gd name="T75" fmla="*/ 85 h 135"/>
                  <a:gd name="T76" fmla="*/ 10 w 181"/>
                  <a:gd name="T77" fmla="*/ 89 h 135"/>
                  <a:gd name="T78" fmla="*/ 9 w 181"/>
                  <a:gd name="T79" fmla="*/ 71 h 135"/>
                  <a:gd name="T80" fmla="*/ 17 w 181"/>
                  <a:gd name="T81" fmla="*/ 65 h 135"/>
                  <a:gd name="T82" fmla="*/ 20 w 181"/>
                  <a:gd name="T83" fmla="*/ 66 h 135"/>
                  <a:gd name="T84" fmla="*/ 14 w 181"/>
                  <a:gd name="T85" fmla="*/ 72 h 135"/>
                  <a:gd name="T86" fmla="*/ 17 w 181"/>
                  <a:gd name="T87" fmla="*/ 82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1" h="135">
                    <a:moveTo>
                      <a:pt x="97" y="94"/>
                    </a:moveTo>
                    <a:cubicBezTo>
                      <a:pt x="179" y="46"/>
                      <a:pt x="179" y="46"/>
                      <a:pt x="179" y="46"/>
                    </a:cubicBezTo>
                    <a:cubicBezTo>
                      <a:pt x="179" y="46"/>
                      <a:pt x="179" y="46"/>
                      <a:pt x="178" y="46"/>
                    </a:cubicBezTo>
                    <a:cubicBezTo>
                      <a:pt x="101" y="0"/>
                      <a:pt x="101" y="0"/>
                      <a:pt x="101" y="0"/>
                    </a:cubicBezTo>
                    <a:cubicBezTo>
                      <a:pt x="100" y="0"/>
                      <a:pt x="99" y="0"/>
                      <a:pt x="98" y="0"/>
                    </a:cubicBezTo>
                    <a:cubicBezTo>
                      <a:pt x="97" y="0"/>
                      <a:pt x="96" y="0"/>
                      <a:pt x="95" y="0"/>
                    </a:cubicBezTo>
                    <a:cubicBezTo>
                      <a:pt x="14" y="48"/>
                      <a:pt x="14" y="48"/>
                      <a:pt x="14" y="48"/>
                    </a:cubicBezTo>
                    <a:cubicBezTo>
                      <a:pt x="97" y="94"/>
                      <a:pt x="97" y="94"/>
                      <a:pt x="97" y="94"/>
                    </a:cubicBezTo>
                    <a:cubicBezTo>
                      <a:pt x="97" y="94"/>
                      <a:pt x="97" y="94"/>
                      <a:pt x="97" y="94"/>
                    </a:cubicBezTo>
                    <a:close/>
                    <a:moveTo>
                      <a:pt x="22" y="86"/>
                    </a:moveTo>
                    <a:cubicBezTo>
                      <a:pt x="67" y="112"/>
                      <a:pt x="67" y="112"/>
                      <a:pt x="67" y="112"/>
                    </a:cubicBezTo>
                    <a:cubicBezTo>
                      <a:pt x="67" y="119"/>
                      <a:pt x="67" y="119"/>
                      <a:pt x="67" y="119"/>
                    </a:cubicBezTo>
                    <a:cubicBezTo>
                      <a:pt x="17" y="90"/>
                      <a:pt x="17" y="90"/>
                      <a:pt x="17" y="90"/>
                    </a:cubicBezTo>
                    <a:cubicBezTo>
                      <a:pt x="21" y="87"/>
                      <a:pt x="21" y="87"/>
                      <a:pt x="21" y="87"/>
                    </a:cubicBezTo>
                    <a:cubicBezTo>
                      <a:pt x="21" y="87"/>
                      <a:pt x="22" y="87"/>
                      <a:pt x="22" y="86"/>
                    </a:cubicBezTo>
                    <a:close/>
                    <a:moveTo>
                      <a:pt x="100" y="101"/>
                    </a:moveTo>
                    <a:cubicBezTo>
                      <a:pt x="100" y="131"/>
                      <a:pt x="100" y="131"/>
                      <a:pt x="100" y="131"/>
                    </a:cubicBezTo>
                    <a:cubicBezTo>
                      <a:pt x="100" y="133"/>
                      <a:pt x="99" y="134"/>
                      <a:pt x="98" y="134"/>
                    </a:cubicBezTo>
                    <a:cubicBezTo>
                      <a:pt x="98" y="135"/>
                      <a:pt x="97" y="135"/>
                      <a:pt x="96" y="135"/>
                    </a:cubicBezTo>
                    <a:cubicBezTo>
                      <a:pt x="96" y="135"/>
                      <a:pt x="95" y="135"/>
                      <a:pt x="94" y="134"/>
                    </a:cubicBezTo>
                    <a:cubicBezTo>
                      <a:pt x="76" y="124"/>
                      <a:pt x="76" y="124"/>
                      <a:pt x="76" y="124"/>
                    </a:cubicBezTo>
                    <a:cubicBezTo>
                      <a:pt x="81" y="121"/>
                      <a:pt x="81" y="121"/>
                      <a:pt x="81" y="121"/>
                    </a:cubicBezTo>
                    <a:cubicBezTo>
                      <a:pt x="82" y="121"/>
                      <a:pt x="82" y="121"/>
                      <a:pt x="82" y="120"/>
                    </a:cubicBezTo>
                    <a:cubicBezTo>
                      <a:pt x="94" y="127"/>
                      <a:pt x="94" y="127"/>
                      <a:pt x="94" y="127"/>
                    </a:cubicBezTo>
                    <a:cubicBezTo>
                      <a:pt x="94" y="105"/>
                      <a:pt x="94" y="105"/>
                      <a:pt x="94" y="105"/>
                    </a:cubicBezTo>
                    <a:cubicBezTo>
                      <a:pt x="6" y="54"/>
                      <a:pt x="6" y="54"/>
                      <a:pt x="6" y="54"/>
                    </a:cubicBezTo>
                    <a:cubicBezTo>
                      <a:pt x="6" y="77"/>
                      <a:pt x="6" y="77"/>
                      <a:pt x="6" y="77"/>
                    </a:cubicBezTo>
                    <a:cubicBezTo>
                      <a:pt x="6" y="77"/>
                      <a:pt x="6" y="77"/>
                      <a:pt x="6" y="77"/>
                    </a:cubicBezTo>
                    <a:cubicBezTo>
                      <a:pt x="7" y="78"/>
                      <a:pt x="7" y="78"/>
                      <a:pt x="7" y="78"/>
                    </a:cubicBezTo>
                    <a:cubicBezTo>
                      <a:pt x="7" y="85"/>
                      <a:pt x="7" y="85"/>
                      <a:pt x="7" y="85"/>
                    </a:cubicBezTo>
                    <a:cubicBezTo>
                      <a:pt x="3" y="82"/>
                      <a:pt x="3" y="82"/>
                      <a:pt x="3" y="82"/>
                    </a:cubicBezTo>
                    <a:cubicBezTo>
                      <a:pt x="0" y="80"/>
                      <a:pt x="0" y="80"/>
                      <a:pt x="0" y="80"/>
                    </a:cubicBezTo>
                    <a:cubicBezTo>
                      <a:pt x="0" y="78"/>
                      <a:pt x="0" y="78"/>
                      <a:pt x="0" y="78"/>
                    </a:cubicBezTo>
                    <a:cubicBezTo>
                      <a:pt x="0" y="51"/>
                      <a:pt x="0" y="51"/>
                      <a:pt x="0" y="51"/>
                    </a:cubicBezTo>
                    <a:cubicBezTo>
                      <a:pt x="0" y="49"/>
                      <a:pt x="0" y="48"/>
                      <a:pt x="2" y="47"/>
                    </a:cubicBezTo>
                    <a:cubicBezTo>
                      <a:pt x="3" y="46"/>
                      <a:pt x="4" y="46"/>
                      <a:pt x="6" y="47"/>
                    </a:cubicBezTo>
                    <a:cubicBezTo>
                      <a:pt x="11" y="50"/>
                      <a:pt x="11" y="50"/>
                      <a:pt x="11" y="50"/>
                    </a:cubicBezTo>
                    <a:cubicBezTo>
                      <a:pt x="11" y="50"/>
                      <a:pt x="11" y="50"/>
                      <a:pt x="11" y="50"/>
                    </a:cubicBezTo>
                    <a:cubicBezTo>
                      <a:pt x="99" y="100"/>
                      <a:pt x="99" y="100"/>
                      <a:pt x="99" y="100"/>
                    </a:cubicBezTo>
                    <a:cubicBezTo>
                      <a:pt x="100" y="100"/>
                      <a:pt x="100" y="101"/>
                      <a:pt x="100" y="101"/>
                    </a:cubicBezTo>
                    <a:close/>
                    <a:moveTo>
                      <a:pt x="181" y="49"/>
                    </a:moveTo>
                    <a:cubicBezTo>
                      <a:pt x="181" y="50"/>
                      <a:pt x="181" y="50"/>
                      <a:pt x="181" y="51"/>
                    </a:cubicBezTo>
                    <a:cubicBezTo>
                      <a:pt x="181" y="76"/>
                      <a:pt x="181" y="76"/>
                      <a:pt x="181" y="76"/>
                    </a:cubicBezTo>
                    <a:cubicBezTo>
                      <a:pt x="181" y="77"/>
                      <a:pt x="180" y="79"/>
                      <a:pt x="178" y="80"/>
                    </a:cubicBezTo>
                    <a:cubicBezTo>
                      <a:pt x="104" y="123"/>
                      <a:pt x="104" y="123"/>
                      <a:pt x="104" y="123"/>
                    </a:cubicBezTo>
                    <a:cubicBezTo>
                      <a:pt x="104" y="101"/>
                      <a:pt x="104" y="101"/>
                      <a:pt x="104" y="101"/>
                    </a:cubicBezTo>
                    <a:cubicBezTo>
                      <a:pt x="104" y="99"/>
                      <a:pt x="103" y="97"/>
                      <a:pt x="101" y="96"/>
                    </a:cubicBezTo>
                    <a:cubicBezTo>
                      <a:pt x="181" y="49"/>
                      <a:pt x="181" y="49"/>
                      <a:pt x="181" y="49"/>
                    </a:cubicBezTo>
                    <a:cubicBezTo>
                      <a:pt x="181" y="49"/>
                      <a:pt x="181" y="49"/>
                      <a:pt x="181" y="49"/>
                    </a:cubicBezTo>
                    <a:close/>
                    <a:moveTo>
                      <a:pt x="59" y="100"/>
                    </a:moveTo>
                    <a:cubicBezTo>
                      <a:pt x="59" y="100"/>
                      <a:pt x="59" y="100"/>
                      <a:pt x="58" y="100"/>
                    </a:cubicBezTo>
                    <a:cubicBezTo>
                      <a:pt x="36" y="87"/>
                      <a:pt x="36" y="87"/>
                      <a:pt x="36" y="87"/>
                    </a:cubicBezTo>
                    <a:cubicBezTo>
                      <a:pt x="35" y="86"/>
                      <a:pt x="34" y="85"/>
                      <a:pt x="34" y="84"/>
                    </a:cubicBezTo>
                    <a:cubicBezTo>
                      <a:pt x="34" y="81"/>
                      <a:pt x="34" y="81"/>
                      <a:pt x="34" y="81"/>
                    </a:cubicBezTo>
                    <a:cubicBezTo>
                      <a:pt x="34" y="80"/>
                      <a:pt x="35" y="79"/>
                      <a:pt x="36" y="80"/>
                    </a:cubicBezTo>
                    <a:cubicBezTo>
                      <a:pt x="59" y="93"/>
                      <a:pt x="59" y="93"/>
                      <a:pt x="59" y="93"/>
                    </a:cubicBezTo>
                    <a:cubicBezTo>
                      <a:pt x="60" y="93"/>
                      <a:pt x="61" y="95"/>
                      <a:pt x="61" y="96"/>
                    </a:cubicBezTo>
                    <a:cubicBezTo>
                      <a:pt x="61" y="98"/>
                      <a:pt x="61" y="98"/>
                      <a:pt x="61" y="98"/>
                    </a:cubicBezTo>
                    <a:cubicBezTo>
                      <a:pt x="61" y="99"/>
                      <a:pt x="60" y="100"/>
                      <a:pt x="59" y="100"/>
                    </a:cubicBezTo>
                    <a:close/>
                    <a:moveTo>
                      <a:pt x="80" y="117"/>
                    </a:moveTo>
                    <a:cubicBezTo>
                      <a:pt x="81" y="118"/>
                      <a:pt x="81" y="119"/>
                      <a:pt x="80" y="119"/>
                    </a:cubicBezTo>
                    <a:cubicBezTo>
                      <a:pt x="73" y="123"/>
                      <a:pt x="73" y="123"/>
                      <a:pt x="73" y="123"/>
                    </a:cubicBezTo>
                    <a:cubicBezTo>
                      <a:pt x="72" y="124"/>
                      <a:pt x="71" y="123"/>
                      <a:pt x="70" y="123"/>
                    </a:cubicBezTo>
                    <a:cubicBezTo>
                      <a:pt x="70" y="122"/>
                      <a:pt x="70" y="121"/>
                      <a:pt x="70" y="121"/>
                    </a:cubicBezTo>
                    <a:cubicBezTo>
                      <a:pt x="70" y="105"/>
                      <a:pt x="70" y="105"/>
                      <a:pt x="70" y="105"/>
                    </a:cubicBezTo>
                    <a:cubicBezTo>
                      <a:pt x="70" y="105"/>
                      <a:pt x="70" y="104"/>
                      <a:pt x="71" y="103"/>
                    </a:cubicBezTo>
                    <a:cubicBezTo>
                      <a:pt x="77" y="99"/>
                      <a:pt x="77" y="99"/>
                      <a:pt x="77" y="99"/>
                    </a:cubicBezTo>
                    <a:cubicBezTo>
                      <a:pt x="78" y="99"/>
                      <a:pt x="80" y="99"/>
                      <a:pt x="80" y="100"/>
                    </a:cubicBezTo>
                    <a:cubicBezTo>
                      <a:pt x="80" y="100"/>
                      <a:pt x="80" y="100"/>
                      <a:pt x="80" y="100"/>
                    </a:cubicBezTo>
                    <a:cubicBezTo>
                      <a:pt x="81" y="101"/>
                      <a:pt x="81" y="102"/>
                      <a:pt x="80" y="103"/>
                    </a:cubicBezTo>
                    <a:cubicBezTo>
                      <a:pt x="74" y="106"/>
                      <a:pt x="74" y="106"/>
                      <a:pt x="74" y="106"/>
                    </a:cubicBezTo>
                    <a:cubicBezTo>
                      <a:pt x="74" y="118"/>
                      <a:pt x="74" y="118"/>
                      <a:pt x="74" y="118"/>
                    </a:cubicBezTo>
                    <a:cubicBezTo>
                      <a:pt x="77" y="116"/>
                      <a:pt x="77" y="116"/>
                      <a:pt x="77" y="116"/>
                    </a:cubicBezTo>
                    <a:cubicBezTo>
                      <a:pt x="78" y="116"/>
                      <a:pt x="80" y="116"/>
                      <a:pt x="80" y="117"/>
                    </a:cubicBezTo>
                    <a:close/>
                    <a:moveTo>
                      <a:pt x="20" y="83"/>
                    </a:moveTo>
                    <a:cubicBezTo>
                      <a:pt x="21" y="84"/>
                      <a:pt x="21" y="85"/>
                      <a:pt x="20" y="85"/>
                    </a:cubicBezTo>
                    <a:cubicBezTo>
                      <a:pt x="13" y="89"/>
                      <a:pt x="13" y="89"/>
                      <a:pt x="13" y="89"/>
                    </a:cubicBezTo>
                    <a:cubicBezTo>
                      <a:pt x="12" y="90"/>
                      <a:pt x="11" y="89"/>
                      <a:pt x="10" y="89"/>
                    </a:cubicBezTo>
                    <a:cubicBezTo>
                      <a:pt x="10" y="88"/>
                      <a:pt x="9" y="87"/>
                      <a:pt x="9" y="87"/>
                    </a:cubicBezTo>
                    <a:cubicBezTo>
                      <a:pt x="9" y="71"/>
                      <a:pt x="9" y="71"/>
                      <a:pt x="9" y="71"/>
                    </a:cubicBezTo>
                    <a:cubicBezTo>
                      <a:pt x="9" y="71"/>
                      <a:pt x="10" y="70"/>
                      <a:pt x="10" y="69"/>
                    </a:cubicBezTo>
                    <a:cubicBezTo>
                      <a:pt x="17" y="65"/>
                      <a:pt x="17" y="65"/>
                      <a:pt x="17" y="65"/>
                    </a:cubicBezTo>
                    <a:cubicBezTo>
                      <a:pt x="18" y="65"/>
                      <a:pt x="20" y="65"/>
                      <a:pt x="20" y="66"/>
                    </a:cubicBezTo>
                    <a:cubicBezTo>
                      <a:pt x="20" y="66"/>
                      <a:pt x="20" y="66"/>
                      <a:pt x="20" y="66"/>
                    </a:cubicBezTo>
                    <a:cubicBezTo>
                      <a:pt x="21" y="67"/>
                      <a:pt x="21" y="68"/>
                      <a:pt x="20" y="69"/>
                    </a:cubicBezTo>
                    <a:cubicBezTo>
                      <a:pt x="14" y="72"/>
                      <a:pt x="14" y="72"/>
                      <a:pt x="14" y="72"/>
                    </a:cubicBezTo>
                    <a:cubicBezTo>
                      <a:pt x="14" y="84"/>
                      <a:pt x="14" y="84"/>
                      <a:pt x="14" y="84"/>
                    </a:cubicBezTo>
                    <a:cubicBezTo>
                      <a:pt x="17" y="82"/>
                      <a:pt x="17" y="82"/>
                      <a:pt x="17" y="82"/>
                    </a:cubicBezTo>
                    <a:cubicBezTo>
                      <a:pt x="18" y="82"/>
                      <a:pt x="20" y="82"/>
                      <a:pt x="20" y="8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dirty="0">
                  <a:solidFill>
                    <a:srgbClr val="FFFFFF"/>
                  </a:solidFill>
                </a:endParaRPr>
              </a:p>
            </p:txBody>
          </p:sp>
        </p:grpSp>
      </p:grpSp>
      <p:grpSp>
        <p:nvGrpSpPr>
          <p:cNvPr id="75" name="Group 74"/>
          <p:cNvGrpSpPr/>
          <p:nvPr/>
        </p:nvGrpSpPr>
        <p:grpSpPr>
          <a:xfrm>
            <a:off x="5391097" y="3361447"/>
            <a:ext cx="3015871" cy="2448857"/>
            <a:chOff x="5283416" y="3682266"/>
            <a:chExt cx="2957005" cy="2401058"/>
          </a:xfrm>
        </p:grpSpPr>
        <p:sp>
          <p:nvSpPr>
            <p:cNvPr id="1025" name="Notched Right Arrow 1024"/>
            <p:cNvSpPr/>
            <p:nvPr/>
          </p:nvSpPr>
          <p:spPr>
            <a:xfrm rot="5400000" flipH="1" flipV="1">
              <a:off x="4325741" y="4639941"/>
              <a:ext cx="2401058" cy="485707"/>
            </a:xfrm>
            <a:prstGeom prst="notchedRightArrow">
              <a:avLst/>
            </a:prstGeom>
            <a:solidFill>
              <a:srgbClr val="FFFFFF"/>
            </a:solidFill>
            <a:ln/>
            <a:extLst/>
          </p:spPr>
          <p:style>
            <a:lnRef idx="1">
              <a:schemeClr val="accent4"/>
            </a:lnRef>
            <a:fillRef idx="2">
              <a:schemeClr val="accent4"/>
            </a:fillRef>
            <a:effectRef idx="1">
              <a:schemeClr val="accent4"/>
            </a:effectRef>
            <a:fontRef idx="minor">
              <a:schemeClr val="dk1"/>
            </a:fontRef>
          </p:style>
          <p:txBody>
            <a:bodyPr vert="horz" wrap="square" lIns="93260" tIns="46630" rIns="93260" bIns="46630" numCol="1" anchor="ctr" anchorCtr="0" compatLnSpc="1">
              <a:prstTxWarp prst="textNoShape">
                <a:avLst/>
              </a:prstTxWarp>
              <a:noAutofit/>
            </a:bodyPr>
            <a:lstStyle/>
            <a:p>
              <a:pPr algn="ctr"/>
              <a:r>
                <a:rPr lang="en-US" sz="1428" b="1" dirty="0">
                  <a:gradFill>
                    <a:gsLst>
                      <a:gs pos="1250">
                        <a:srgbClr val="68217A"/>
                      </a:gs>
                      <a:gs pos="100000">
                        <a:srgbClr val="68217A"/>
                      </a:gs>
                    </a:gsLst>
                    <a:lin ang="5400000" scaled="0"/>
                  </a:gradFill>
                </a:rPr>
                <a:t>Scale Vertically</a:t>
              </a:r>
            </a:p>
          </p:txBody>
        </p:sp>
        <p:grpSp>
          <p:nvGrpSpPr>
            <p:cNvPr id="74" name="Group 73"/>
            <p:cNvGrpSpPr/>
            <p:nvPr/>
          </p:nvGrpSpPr>
          <p:grpSpPr>
            <a:xfrm>
              <a:off x="5974136" y="4585989"/>
              <a:ext cx="2266285" cy="1478706"/>
              <a:chOff x="5974136" y="4585989"/>
              <a:chExt cx="2266285" cy="1478706"/>
            </a:xfrm>
          </p:grpSpPr>
          <p:grpSp>
            <p:nvGrpSpPr>
              <p:cNvPr id="72" name="Group 71"/>
              <p:cNvGrpSpPr/>
              <p:nvPr/>
            </p:nvGrpSpPr>
            <p:grpSpPr>
              <a:xfrm>
                <a:off x="5974136" y="4585989"/>
                <a:ext cx="2266285" cy="926336"/>
                <a:chOff x="5974136" y="4585989"/>
                <a:chExt cx="2266285" cy="926336"/>
              </a:xfrm>
            </p:grpSpPr>
            <p:sp>
              <p:nvSpPr>
                <p:cNvPr id="193" name="Freeform 5"/>
                <p:cNvSpPr>
                  <a:spLocks noEditPoints="1"/>
                </p:cNvSpPr>
                <p:nvPr/>
              </p:nvSpPr>
              <p:spPr bwMode="auto">
                <a:xfrm>
                  <a:off x="5974136" y="4585989"/>
                  <a:ext cx="1691423" cy="926336"/>
                </a:xfrm>
                <a:custGeom>
                  <a:avLst/>
                  <a:gdLst>
                    <a:gd name="T0" fmla="*/ 67 w 181"/>
                    <a:gd name="T1" fmla="*/ 76 h 99"/>
                    <a:gd name="T2" fmla="*/ 17 w 181"/>
                    <a:gd name="T3" fmla="*/ 54 h 99"/>
                    <a:gd name="T4" fmla="*/ 22 w 181"/>
                    <a:gd name="T5" fmla="*/ 50 h 99"/>
                    <a:gd name="T6" fmla="*/ 100 w 181"/>
                    <a:gd name="T7" fmla="*/ 95 h 99"/>
                    <a:gd name="T8" fmla="*/ 96 w 181"/>
                    <a:gd name="T9" fmla="*/ 99 h 99"/>
                    <a:gd name="T10" fmla="*/ 76 w 181"/>
                    <a:gd name="T11" fmla="*/ 88 h 99"/>
                    <a:gd name="T12" fmla="*/ 82 w 181"/>
                    <a:gd name="T13" fmla="*/ 84 h 99"/>
                    <a:gd name="T14" fmla="*/ 94 w 181"/>
                    <a:gd name="T15" fmla="*/ 69 h 99"/>
                    <a:gd name="T16" fmla="*/ 6 w 181"/>
                    <a:gd name="T17" fmla="*/ 41 h 99"/>
                    <a:gd name="T18" fmla="*/ 7 w 181"/>
                    <a:gd name="T19" fmla="*/ 42 h 99"/>
                    <a:gd name="T20" fmla="*/ 3 w 181"/>
                    <a:gd name="T21" fmla="*/ 46 h 99"/>
                    <a:gd name="T22" fmla="*/ 0 w 181"/>
                    <a:gd name="T23" fmla="*/ 42 h 99"/>
                    <a:gd name="T24" fmla="*/ 2 w 181"/>
                    <a:gd name="T25" fmla="*/ 11 h 99"/>
                    <a:gd name="T26" fmla="*/ 11 w 181"/>
                    <a:gd name="T27" fmla="*/ 14 h 99"/>
                    <a:gd name="T28" fmla="*/ 99 w 181"/>
                    <a:gd name="T29" fmla="*/ 64 h 99"/>
                    <a:gd name="T30" fmla="*/ 181 w 181"/>
                    <a:gd name="T31" fmla="*/ 13 h 99"/>
                    <a:gd name="T32" fmla="*/ 181 w 181"/>
                    <a:gd name="T33" fmla="*/ 40 h 99"/>
                    <a:gd name="T34" fmla="*/ 104 w 181"/>
                    <a:gd name="T35" fmla="*/ 87 h 99"/>
                    <a:gd name="T36" fmla="*/ 101 w 181"/>
                    <a:gd name="T37" fmla="*/ 60 h 99"/>
                    <a:gd name="T38" fmla="*/ 181 w 181"/>
                    <a:gd name="T39" fmla="*/ 13 h 99"/>
                    <a:gd name="T40" fmla="*/ 58 w 181"/>
                    <a:gd name="T41" fmla="*/ 64 h 99"/>
                    <a:gd name="T42" fmla="*/ 34 w 181"/>
                    <a:gd name="T43" fmla="*/ 48 h 99"/>
                    <a:gd name="T44" fmla="*/ 36 w 181"/>
                    <a:gd name="T45" fmla="*/ 44 h 99"/>
                    <a:gd name="T46" fmla="*/ 61 w 181"/>
                    <a:gd name="T47" fmla="*/ 60 h 99"/>
                    <a:gd name="T48" fmla="*/ 59 w 181"/>
                    <a:gd name="T49" fmla="*/ 64 h 99"/>
                    <a:gd name="T50" fmla="*/ 80 w 181"/>
                    <a:gd name="T51" fmla="*/ 83 h 99"/>
                    <a:gd name="T52" fmla="*/ 70 w 181"/>
                    <a:gd name="T53" fmla="*/ 87 h 99"/>
                    <a:gd name="T54" fmla="*/ 70 w 181"/>
                    <a:gd name="T55" fmla="*/ 69 h 99"/>
                    <a:gd name="T56" fmla="*/ 77 w 181"/>
                    <a:gd name="T57" fmla="*/ 63 h 99"/>
                    <a:gd name="T58" fmla="*/ 80 w 181"/>
                    <a:gd name="T59" fmla="*/ 64 h 99"/>
                    <a:gd name="T60" fmla="*/ 74 w 181"/>
                    <a:gd name="T61" fmla="*/ 70 h 99"/>
                    <a:gd name="T62" fmla="*/ 77 w 181"/>
                    <a:gd name="T63" fmla="*/ 80 h 99"/>
                    <a:gd name="T64" fmla="*/ 20 w 181"/>
                    <a:gd name="T65" fmla="*/ 47 h 99"/>
                    <a:gd name="T66" fmla="*/ 13 w 181"/>
                    <a:gd name="T67" fmla="*/ 53 h 99"/>
                    <a:gd name="T68" fmla="*/ 9 w 181"/>
                    <a:gd name="T69" fmla="*/ 51 h 99"/>
                    <a:gd name="T70" fmla="*/ 10 w 181"/>
                    <a:gd name="T71" fmla="*/ 33 h 99"/>
                    <a:gd name="T72" fmla="*/ 20 w 181"/>
                    <a:gd name="T73" fmla="*/ 30 h 99"/>
                    <a:gd name="T74" fmla="*/ 20 w 181"/>
                    <a:gd name="T75" fmla="*/ 33 h 99"/>
                    <a:gd name="T76" fmla="*/ 14 w 181"/>
                    <a:gd name="T77" fmla="*/ 48 h 99"/>
                    <a:gd name="T78" fmla="*/ 20 w 181"/>
                    <a:gd name="T79" fmla="*/ 47 h 99"/>
                    <a:gd name="T80" fmla="*/ 106 w 181"/>
                    <a:gd name="T81" fmla="*/ 31 h 99"/>
                    <a:gd name="T82" fmla="*/ 104 w 181"/>
                    <a:gd name="T83" fmla="*/ 33 h 99"/>
                    <a:gd name="T84" fmla="*/ 104 w 181"/>
                    <a:gd name="T85" fmla="*/ 36 h 99"/>
                    <a:gd name="T86" fmla="*/ 104 w 181"/>
                    <a:gd name="T87" fmla="*/ 37 h 99"/>
                    <a:gd name="T88" fmla="*/ 96 w 181"/>
                    <a:gd name="T89" fmla="*/ 44 h 99"/>
                    <a:gd name="T90" fmla="*/ 74 w 181"/>
                    <a:gd name="T91" fmla="*/ 32 h 99"/>
                    <a:gd name="T92" fmla="*/ 72 w 181"/>
                    <a:gd name="T93" fmla="*/ 33 h 99"/>
                    <a:gd name="T94" fmla="*/ 66 w 181"/>
                    <a:gd name="T95" fmla="*/ 28 h 99"/>
                    <a:gd name="T96" fmla="*/ 26 w 181"/>
                    <a:gd name="T97" fmla="*/ 5 h 99"/>
                    <a:gd name="T98" fmla="*/ 97 w 181"/>
                    <a:gd name="T99" fmla="*/ 58 h 99"/>
                    <a:gd name="T100" fmla="*/ 178 w 181"/>
                    <a:gd name="T101" fmla="*/ 1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1" h="99">
                      <a:moveTo>
                        <a:pt x="22" y="50"/>
                      </a:moveTo>
                      <a:cubicBezTo>
                        <a:pt x="67" y="76"/>
                        <a:pt x="67" y="76"/>
                        <a:pt x="67" y="76"/>
                      </a:cubicBezTo>
                      <a:cubicBezTo>
                        <a:pt x="67" y="83"/>
                        <a:pt x="67" y="83"/>
                        <a:pt x="67" y="83"/>
                      </a:cubicBezTo>
                      <a:cubicBezTo>
                        <a:pt x="17" y="54"/>
                        <a:pt x="17" y="54"/>
                        <a:pt x="17" y="54"/>
                      </a:cubicBezTo>
                      <a:cubicBezTo>
                        <a:pt x="21" y="51"/>
                        <a:pt x="21" y="51"/>
                        <a:pt x="21" y="51"/>
                      </a:cubicBezTo>
                      <a:cubicBezTo>
                        <a:pt x="21" y="51"/>
                        <a:pt x="22" y="51"/>
                        <a:pt x="22" y="50"/>
                      </a:cubicBezTo>
                      <a:close/>
                      <a:moveTo>
                        <a:pt x="100" y="65"/>
                      </a:moveTo>
                      <a:cubicBezTo>
                        <a:pt x="100" y="95"/>
                        <a:pt x="100" y="95"/>
                        <a:pt x="100" y="95"/>
                      </a:cubicBezTo>
                      <a:cubicBezTo>
                        <a:pt x="100" y="97"/>
                        <a:pt x="99" y="98"/>
                        <a:pt x="98" y="98"/>
                      </a:cubicBezTo>
                      <a:cubicBezTo>
                        <a:pt x="98" y="99"/>
                        <a:pt x="97" y="99"/>
                        <a:pt x="96" y="99"/>
                      </a:cubicBezTo>
                      <a:cubicBezTo>
                        <a:pt x="96" y="99"/>
                        <a:pt x="95" y="99"/>
                        <a:pt x="94" y="98"/>
                      </a:cubicBezTo>
                      <a:cubicBezTo>
                        <a:pt x="76" y="88"/>
                        <a:pt x="76" y="88"/>
                        <a:pt x="76" y="88"/>
                      </a:cubicBezTo>
                      <a:cubicBezTo>
                        <a:pt x="81" y="85"/>
                        <a:pt x="81" y="85"/>
                        <a:pt x="81" y="85"/>
                      </a:cubicBezTo>
                      <a:cubicBezTo>
                        <a:pt x="82" y="85"/>
                        <a:pt x="82" y="85"/>
                        <a:pt x="82" y="84"/>
                      </a:cubicBezTo>
                      <a:cubicBezTo>
                        <a:pt x="94" y="91"/>
                        <a:pt x="94" y="91"/>
                        <a:pt x="94" y="91"/>
                      </a:cubicBezTo>
                      <a:cubicBezTo>
                        <a:pt x="94" y="69"/>
                        <a:pt x="94" y="69"/>
                        <a:pt x="94" y="69"/>
                      </a:cubicBezTo>
                      <a:cubicBezTo>
                        <a:pt x="6" y="18"/>
                        <a:pt x="6" y="18"/>
                        <a:pt x="6" y="18"/>
                      </a:cubicBezTo>
                      <a:cubicBezTo>
                        <a:pt x="6" y="41"/>
                        <a:pt x="6" y="41"/>
                        <a:pt x="6" y="41"/>
                      </a:cubicBezTo>
                      <a:cubicBezTo>
                        <a:pt x="6" y="41"/>
                        <a:pt x="6" y="41"/>
                        <a:pt x="6" y="41"/>
                      </a:cubicBezTo>
                      <a:cubicBezTo>
                        <a:pt x="7" y="42"/>
                        <a:pt x="7" y="42"/>
                        <a:pt x="7" y="42"/>
                      </a:cubicBezTo>
                      <a:cubicBezTo>
                        <a:pt x="7" y="49"/>
                        <a:pt x="7" y="49"/>
                        <a:pt x="7" y="49"/>
                      </a:cubicBezTo>
                      <a:cubicBezTo>
                        <a:pt x="3" y="46"/>
                        <a:pt x="3" y="46"/>
                        <a:pt x="3" y="46"/>
                      </a:cubicBezTo>
                      <a:cubicBezTo>
                        <a:pt x="0" y="44"/>
                        <a:pt x="0" y="44"/>
                        <a:pt x="0" y="44"/>
                      </a:cubicBezTo>
                      <a:cubicBezTo>
                        <a:pt x="0" y="42"/>
                        <a:pt x="0" y="42"/>
                        <a:pt x="0" y="42"/>
                      </a:cubicBezTo>
                      <a:cubicBezTo>
                        <a:pt x="0" y="15"/>
                        <a:pt x="0" y="15"/>
                        <a:pt x="0" y="15"/>
                      </a:cubicBezTo>
                      <a:cubicBezTo>
                        <a:pt x="0" y="13"/>
                        <a:pt x="0" y="12"/>
                        <a:pt x="2" y="11"/>
                      </a:cubicBezTo>
                      <a:cubicBezTo>
                        <a:pt x="3" y="10"/>
                        <a:pt x="4" y="10"/>
                        <a:pt x="6" y="11"/>
                      </a:cubicBezTo>
                      <a:cubicBezTo>
                        <a:pt x="11" y="14"/>
                        <a:pt x="11" y="14"/>
                        <a:pt x="11" y="14"/>
                      </a:cubicBezTo>
                      <a:cubicBezTo>
                        <a:pt x="11" y="14"/>
                        <a:pt x="11" y="14"/>
                        <a:pt x="11" y="14"/>
                      </a:cubicBezTo>
                      <a:cubicBezTo>
                        <a:pt x="99" y="64"/>
                        <a:pt x="99" y="64"/>
                        <a:pt x="99" y="64"/>
                      </a:cubicBezTo>
                      <a:cubicBezTo>
                        <a:pt x="100" y="64"/>
                        <a:pt x="100" y="65"/>
                        <a:pt x="100" y="65"/>
                      </a:cubicBezTo>
                      <a:close/>
                      <a:moveTo>
                        <a:pt x="181" y="13"/>
                      </a:moveTo>
                      <a:cubicBezTo>
                        <a:pt x="181" y="14"/>
                        <a:pt x="181" y="14"/>
                        <a:pt x="181" y="15"/>
                      </a:cubicBezTo>
                      <a:cubicBezTo>
                        <a:pt x="181" y="40"/>
                        <a:pt x="181" y="40"/>
                        <a:pt x="181" y="40"/>
                      </a:cubicBezTo>
                      <a:cubicBezTo>
                        <a:pt x="181" y="41"/>
                        <a:pt x="180" y="43"/>
                        <a:pt x="178" y="44"/>
                      </a:cubicBezTo>
                      <a:cubicBezTo>
                        <a:pt x="104" y="87"/>
                        <a:pt x="104" y="87"/>
                        <a:pt x="104" y="87"/>
                      </a:cubicBezTo>
                      <a:cubicBezTo>
                        <a:pt x="104" y="65"/>
                        <a:pt x="104" y="65"/>
                        <a:pt x="104" y="65"/>
                      </a:cubicBezTo>
                      <a:cubicBezTo>
                        <a:pt x="104" y="63"/>
                        <a:pt x="103" y="61"/>
                        <a:pt x="101" y="60"/>
                      </a:cubicBezTo>
                      <a:cubicBezTo>
                        <a:pt x="181" y="13"/>
                        <a:pt x="181" y="13"/>
                        <a:pt x="181" y="13"/>
                      </a:cubicBezTo>
                      <a:cubicBezTo>
                        <a:pt x="181" y="13"/>
                        <a:pt x="181" y="13"/>
                        <a:pt x="181" y="13"/>
                      </a:cubicBezTo>
                      <a:close/>
                      <a:moveTo>
                        <a:pt x="59" y="64"/>
                      </a:moveTo>
                      <a:cubicBezTo>
                        <a:pt x="59" y="64"/>
                        <a:pt x="59" y="64"/>
                        <a:pt x="58" y="64"/>
                      </a:cubicBezTo>
                      <a:cubicBezTo>
                        <a:pt x="36" y="51"/>
                        <a:pt x="36" y="51"/>
                        <a:pt x="36" y="51"/>
                      </a:cubicBezTo>
                      <a:cubicBezTo>
                        <a:pt x="35" y="50"/>
                        <a:pt x="34" y="49"/>
                        <a:pt x="34" y="48"/>
                      </a:cubicBezTo>
                      <a:cubicBezTo>
                        <a:pt x="34" y="45"/>
                        <a:pt x="34" y="45"/>
                        <a:pt x="34" y="45"/>
                      </a:cubicBezTo>
                      <a:cubicBezTo>
                        <a:pt x="34" y="44"/>
                        <a:pt x="35" y="43"/>
                        <a:pt x="36" y="44"/>
                      </a:cubicBezTo>
                      <a:cubicBezTo>
                        <a:pt x="59" y="57"/>
                        <a:pt x="59" y="57"/>
                        <a:pt x="59" y="57"/>
                      </a:cubicBezTo>
                      <a:cubicBezTo>
                        <a:pt x="60" y="57"/>
                        <a:pt x="61" y="59"/>
                        <a:pt x="61" y="60"/>
                      </a:cubicBezTo>
                      <a:cubicBezTo>
                        <a:pt x="61" y="62"/>
                        <a:pt x="61" y="62"/>
                        <a:pt x="61" y="62"/>
                      </a:cubicBezTo>
                      <a:cubicBezTo>
                        <a:pt x="61" y="63"/>
                        <a:pt x="60" y="64"/>
                        <a:pt x="59" y="64"/>
                      </a:cubicBezTo>
                      <a:close/>
                      <a:moveTo>
                        <a:pt x="80" y="81"/>
                      </a:moveTo>
                      <a:cubicBezTo>
                        <a:pt x="81" y="82"/>
                        <a:pt x="81" y="83"/>
                        <a:pt x="80" y="83"/>
                      </a:cubicBezTo>
                      <a:cubicBezTo>
                        <a:pt x="73" y="87"/>
                        <a:pt x="73" y="87"/>
                        <a:pt x="73" y="87"/>
                      </a:cubicBezTo>
                      <a:cubicBezTo>
                        <a:pt x="72" y="88"/>
                        <a:pt x="71" y="87"/>
                        <a:pt x="70" y="87"/>
                      </a:cubicBezTo>
                      <a:cubicBezTo>
                        <a:pt x="70" y="86"/>
                        <a:pt x="70" y="85"/>
                        <a:pt x="70" y="85"/>
                      </a:cubicBezTo>
                      <a:cubicBezTo>
                        <a:pt x="70" y="69"/>
                        <a:pt x="70" y="69"/>
                        <a:pt x="70" y="69"/>
                      </a:cubicBezTo>
                      <a:cubicBezTo>
                        <a:pt x="70" y="69"/>
                        <a:pt x="70" y="68"/>
                        <a:pt x="71" y="67"/>
                      </a:cubicBezTo>
                      <a:cubicBezTo>
                        <a:pt x="77" y="63"/>
                        <a:pt x="77" y="63"/>
                        <a:pt x="77" y="63"/>
                      </a:cubicBezTo>
                      <a:cubicBezTo>
                        <a:pt x="78" y="63"/>
                        <a:pt x="80" y="63"/>
                        <a:pt x="80" y="64"/>
                      </a:cubicBezTo>
                      <a:cubicBezTo>
                        <a:pt x="80" y="64"/>
                        <a:pt x="80" y="64"/>
                        <a:pt x="80" y="64"/>
                      </a:cubicBezTo>
                      <a:cubicBezTo>
                        <a:pt x="81" y="65"/>
                        <a:pt x="81" y="66"/>
                        <a:pt x="80" y="67"/>
                      </a:cubicBezTo>
                      <a:cubicBezTo>
                        <a:pt x="74" y="70"/>
                        <a:pt x="74" y="70"/>
                        <a:pt x="74" y="70"/>
                      </a:cubicBezTo>
                      <a:cubicBezTo>
                        <a:pt x="74" y="82"/>
                        <a:pt x="74" y="82"/>
                        <a:pt x="74" y="82"/>
                      </a:cubicBezTo>
                      <a:cubicBezTo>
                        <a:pt x="77" y="80"/>
                        <a:pt x="77" y="80"/>
                        <a:pt x="77" y="80"/>
                      </a:cubicBezTo>
                      <a:cubicBezTo>
                        <a:pt x="78" y="80"/>
                        <a:pt x="80" y="80"/>
                        <a:pt x="80" y="81"/>
                      </a:cubicBezTo>
                      <a:close/>
                      <a:moveTo>
                        <a:pt x="20" y="47"/>
                      </a:moveTo>
                      <a:cubicBezTo>
                        <a:pt x="21" y="48"/>
                        <a:pt x="21" y="49"/>
                        <a:pt x="20" y="49"/>
                      </a:cubicBezTo>
                      <a:cubicBezTo>
                        <a:pt x="13" y="53"/>
                        <a:pt x="13" y="53"/>
                        <a:pt x="13" y="53"/>
                      </a:cubicBezTo>
                      <a:cubicBezTo>
                        <a:pt x="12" y="54"/>
                        <a:pt x="11" y="53"/>
                        <a:pt x="10" y="53"/>
                      </a:cubicBezTo>
                      <a:cubicBezTo>
                        <a:pt x="10" y="52"/>
                        <a:pt x="9" y="51"/>
                        <a:pt x="9" y="51"/>
                      </a:cubicBezTo>
                      <a:cubicBezTo>
                        <a:pt x="9" y="35"/>
                        <a:pt x="9" y="35"/>
                        <a:pt x="9" y="35"/>
                      </a:cubicBezTo>
                      <a:cubicBezTo>
                        <a:pt x="9" y="35"/>
                        <a:pt x="10" y="34"/>
                        <a:pt x="10" y="33"/>
                      </a:cubicBezTo>
                      <a:cubicBezTo>
                        <a:pt x="17" y="29"/>
                        <a:pt x="17" y="29"/>
                        <a:pt x="17" y="29"/>
                      </a:cubicBezTo>
                      <a:cubicBezTo>
                        <a:pt x="18" y="29"/>
                        <a:pt x="20" y="29"/>
                        <a:pt x="20" y="30"/>
                      </a:cubicBezTo>
                      <a:cubicBezTo>
                        <a:pt x="20" y="30"/>
                        <a:pt x="20" y="30"/>
                        <a:pt x="20" y="30"/>
                      </a:cubicBezTo>
                      <a:cubicBezTo>
                        <a:pt x="21" y="31"/>
                        <a:pt x="21" y="32"/>
                        <a:pt x="20" y="33"/>
                      </a:cubicBezTo>
                      <a:cubicBezTo>
                        <a:pt x="14" y="36"/>
                        <a:pt x="14" y="36"/>
                        <a:pt x="14" y="36"/>
                      </a:cubicBezTo>
                      <a:cubicBezTo>
                        <a:pt x="14" y="48"/>
                        <a:pt x="14" y="48"/>
                        <a:pt x="14" y="48"/>
                      </a:cubicBezTo>
                      <a:cubicBezTo>
                        <a:pt x="17" y="46"/>
                        <a:pt x="17" y="46"/>
                        <a:pt x="17" y="46"/>
                      </a:cubicBezTo>
                      <a:cubicBezTo>
                        <a:pt x="18" y="46"/>
                        <a:pt x="20" y="46"/>
                        <a:pt x="20" y="47"/>
                      </a:cubicBezTo>
                      <a:close/>
                      <a:moveTo>
                        <a:pt x="161" y="0"/>
                      </a:moveTo>
                      <a:cubicBezTo>
                        <a:pt x="106" y="31"/>
                        <a:pt x="106" y="31"/>
                        <a:pt x="106" y="31"/>
                      </a:cubicBezTo>
                      <a:cubicBezTo>
                        <a:pt x="104" y="32"/>
                        <a:pt x="104" y="32"/>
                        <a:pt x="104" y="32"/>
                      </a:cubicBezTo>
                      <a:cubicBezTo>
                        <a:pt x="104" y="33"/>
                        <a:pt x="104" y="33"/>
                        <a:pt x="104" y="33"/>
                      </a:cubicBezTo>
                      <a:cubicBezTo>
                        <a:pt x="104" y="36"/>
                        <a:pt x="104" y="36"/>
                        <a:pt x="104" y="36"/>
                      </a:cubicBezTo>
                      <a:cubicBezTo>
                        <a:pt x="104" y="36"/>
                        <a:pt x="104" y="36"/>
                        <a:pt x="104" y="36"/>
                      </a:cubicBezTo>
                      <a:cubicBezTo>
                        <a:pt x="104" y="37"/>
                        <a:pt x="104" y="37"/>
                        <a:pt x="104" y="37"/>
                      </a:cubicBezTo>
                      <a:cubicBezTo>
                        <a:pt x="104" y="37"/>
                        <a:pt x="104" y="37"/>
                        <a:pt x="104" y="37"/>
                      </a:cubicBezTo>
                      <a:cubicBezTo>
                        <a:pt x="104" y="39"/>
                        <a:pt x="102" y="41"/>
                        <a:pt x="100" y="43"/>
                      </a:cubicBezTo>
                      <a:cubicBezTo>
                        <a:pt x="99" y="43"/>
                        <a:pt x="98" y="44"/>
                        <a:pt x="96" y="44"/>
                      </a:cubicBezTo>
                      <a:cubicBezTo>
                        <a:pt x="95" y="44"/>
                        <a:pt x="93" y="43"/>
                        <a:pt x="92" y="43"/>
                      </a:cubicBezTo>
                      <a:cubicBezTo>
                        <a:pt x="74" y="32"/>
                        <a:pt x="74" y="32"/>
                        <a:pt x="74" y="32"/>
                      </a:cubicBezTo>
                      <a:cubicBezTo>
                        <a:pt x="74" y="32"/>
                        <a:pt x="74" y="32"/>
                        <a:pt x="74" y="32"/>
                      </a:cubicBezTo>
                      <a:cubicBezTo>
                        <a:pt x="74" y="32"/>
                        <a:pt x="73" y="33"/>
                        <a:pt x="72" y="33"/>
                      </a:cubicBezTo>
                      <a:cubicBezTo>
                        <a:pt x="71" y="33"/>
                        <a:pt x="69" y="32"/>
                        <a:pt x="67" y="31"/>
                      </a:cubicBezTo>
                      <a:cubicBezTo>
                        <a:pt x="67" y="30"/>
                        <a:pt x="66" y="29"/>
                        <a:pt x="66" y="28"/>
                      </a:cubicBezTo>
                      <a:cubicBezTo>
                        <a:pt x="65" y="27"/>
                        <a:pt x="65" y="27"/>
                        <a:pt x="65" y="27"/>
                      </a:cubicBezTo>
                      <a:cubicBezTo>
                        <a:pt x="26" y="5"/>
                        <a:pt x="26" y="5"/>
                        <a:pt x="26" y="5"/>
                      </a:cubicBezTo>
                      <a:cubicBezTo>
                        <a:pt x="14" y="12"/>
                        <a:pt x="14" y="12"/>
                        <a:pt x="14" y="12"/>
                      </a:cubicBezTo>
                      <a:cubicBezTo>
                        <a:pt x="97" y="58"/>
                        <a:pt x="97" y="58"/>
                        <a:pt x="97" y="58"/>
                      </a:cubicBezTo>
                      <a:cubicBezTo>
                        <a:pt x="179" y="10"/>
                        <a:pt x="179" y="10"/>
                        <a:pt x="179" y="10"/>
                      </a:cubicBezTo>
                      <a:cubicBezTo>
                        <a:pt x="179" y="10"/>
                        <a:pt x="179" y="10"/>
                        <a:pt x="178" y="10"/>
                      </a:cubicBezTo>
                      <a:cubicBezTo>
                        <a:pt x="172" y="6"/>
                        <a:pt x="167" y="3"/>
                        <a:pt x="161" y="0"/>
                      </a:cubicBezTo>
                      <a:close/>
                    </a:path>
                  </a:pathLst>
                </a:custGeom>
                <a:solidFill>
                  <a:schemeClr val="accent1">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dirty="0">
                    <a:solidFill>
                      <a:srgbClr val="FFFFFF"/>
                    </a:solidFill>
                  </a:endParaRPr>
                </a:p>
              </p:txBody>
            </p:sp>
            <p:sp>
              <p:nvSpPr>
                <p:cNvPr id="136" name="TextBox 135"/>
                <p:cNvSpPr txBox="1"/>
                <p:nvPr/>
              </p:nvSpPr>
              <p:spPr>
                <a:xfrm>
                  <a:off x="6645153" y="4833365"/>
                  <a:ext cx="1595268" cy="323165"/>
                </a:xfrm>
                <a:prstGeom prst="rect">
                  <a:avLst/>
                </a:prstGeom>
                <a:noFill/>
                <a:scene3d>
                  <a:camera prst="isometricOffAxis1Right">
                    <a:rot lat="1800000" lon="18600000" rev="0"/>
                  </a:camera>
                  <a:lightRig rig="threePt" dir="t"/>
                </a:scene3d>
              </p:spPr>
              <p:txBody>
                <a:bodyPr wrap="square" lIns="93260" tIns="93260" rIns="93260" bIns="93260" rtlCol="0">
                  <a:spAutoFit/>
                </a:bodyPr>
                <a:lstStyle/>
                <a:p>
                  <a:pPr>
                    <a:lnSpc>
                      <a:spcPct val="90000"/>
                    </a:lnSpc>
                    <a:spcBef>
                      <a:spcPct val="20000"/>
                    </a:spcBef>
                    <a:buSzPct val="90000"/>
                  </a:pPr>
                  <a:r>
                    <a:rPr lang="en-US" sz="1020" b="1" dirty="0">
                      <a:gradFill>
                        <a:gsLst>
                          <a:gs pos="1250">
                            <a:srgbClr val="68217A"/>
                          </a:gs>
                          <a:gs pos="100000">
                            <a:srgbClr val="68217A"/>
                          </a:gs>
                        </a:gsLst>
                        <a:lin ang="5400000" scaled="0"/>
                      </a:gradFill>
                    </a:rPr>
                    <a:t>JBOD expansion</a:t>
                  </a:r>
                </a:p>
              </p:txBody>
            </p:sp>
          </p:grpSp>
          <p:grpSp>
            <p:nvGrpSpPr>
              <p:cNvPr id="73" name="Group 72"/>
              <p:cNvGrpSpPr/>
              <p:nvPr/>
            </p:nvGrpSpPr>
            <p:grpSpPr>
              <a:xfrm>
                <a:off x="5974136" y="5138359"/>
                <a:ext cx="2266285" cy="926336"/>
                <a:chOff x="5974136" y="5138359"/>
                <a:chExt cx="2266285" cy="926336"/>
              </a:xfrm>
            </p:grpSpPr>
            <p:sp>
              <p:nvSpPr>
                <p:cNvPr id="194" name="Freeform 6"/>
                <p:cNvSpPr>
                  <a:spLocks noEditPoints="1"/>
                </p:cNvSpPr>
                <p:nvPr/>
              </p:nvSpPr>
              <p:spPr bwMode="auto">
                <a:xfrm>
                  <a:off x="5974136" y="5138359"/>
                  <a:ext cx="1691423" cy="926336"/>
                </a:xfrm>
                <a:custGeom>
                  <a:avLst/>
                  <a:gdLst>
                    <a:gd name="T0" fmla="*/ 67 w 181"/>
                    <a:gd name="T1" fmla="*/ 76 h 99"/>
                    <a:gd name="T2" fmla="*/ 17 w 181"/>
                    <a:gd name="T3" fmla="*/ 54 h 99"/>
                    <a:gd name="T4" fmla="*/ 22 w 181"/>
                    <a:gd name="T5" fmla="*/ 50 h 99"/>
                    <a:gd name="T6" fmla="*/ 100 w 181"/>
                    <a:gd name="T7" fmla="*/ 96 h 99"/>
                    <a:gd name="T8" fmla="*/ 96 w 181"/>
                    <a:gd name="T9" fmla="*/ 99 h 99"/>
                    <a:gd name="T10" fmla="*/ 76 w 181"/>
                    <a:gd name="T11" fmla="*/ 88 h 99"/>
                    <a:gd name="T12" fmla="*/ 82 w 181"/>
                    <a:gd name="T13" fmla="*/ 84 h 99"/>
                    <a:gd name="T14" fmla="*/ 94 w 181"/>
                    <a:gd name="T15" fmla="*/ 69 h 99"/>
                    <a:gd name="T16" fmla="*/ 6 w 181"/>
                    <a:gd name="T17" fmla="*/ 41 h 99"/>
                    <a:gd name="T18" fmla="*/ 7 w 181"/>
                    <a:gd name="T19" fmla="*/ 42 h 99"/>
                    <a:gd name="T20" fmla="*/ 3 w 181"/>
                    <a:gd name="T21" fmla="*/ 46 h 99"/>
                    <a:gd name="T22" fmla="*/ 0 w 181"/>
                    <a:gd name="T23" fmla="*/ 42 h 99"/>
                    <a:gd name="T24" fmla="*/ 2 w 181"/>
                    <a:gd name="T25" fmla="*/ 11 h 99"/>
                    <a:gd name="T26" fmla="*/ 11 w 181"/>
                    <a:gd name="T27" fmla="*/ 14 h 99"/>
                    <a:gd name="T28" fmla="*/ 99 w 181"/>
                    <a:gd name="T29" fmla="*/ 64 h 99"/>
                    <a:gd name="T30" fmla="*/ 181 w 181"/>
                    <a:gd name="T31" fmla="*/ 14 h 99"/>
                    <a:gd name="T32" fmla="*/ 181 w 181"/>
                    <a:gd name="T33" fmla="*/ 40 h 99"/>
                    <a:gd name="T34" fmla="*/ 104 w 181"/>
                    <a:gd name="T35" fmla="*/ 87 h 99"/>
                    <a:gd name="T36" fmla="*/ 101 w 181"/>
                    <a:gd name="T37" fmla="*/ 61 h 99"/>
                    <a:gd name="T38" fmla="*/ 181 w 181"/>
                    <a:gd name="T39" fmla="*/ 14 h 99"/>
                    <a:gd name="T40" fmla="*/ 58 w 181"/>
                    <a:gd name="T41" fmla="*/ 64 h 99"/>
                    <a:gd name="T42" fmla="*/ 34 w 181"/>
                    <a:gd name="T43" fmla="*/ 48 h 99"/>
                    <a:gd name="T44" fmla="*/ 36 w 181"/>
                    <a:gd name="T45" fmla="*/ 44 h 99"/>
                    <a:gd name="T46" fmla="*/ 61 w 181"/>
                    <a:gd name="T47" fmla="*/ 60 h 99"/>
                    <a:gd name="T48" fmla="*/ 59 w 181"/>
                    <a:gd name="T49" fmla="*/ 64 h 99"/>
                    <a:gd name="T50" fmla="*/ 80 w 181"/>
                    <a:gd name="T51" fmla="*/ 84 h 99"/>
                    <a:gd name="T52" fmla="*/ 70 w 181"/>
                    <a:gd name="T53" fmla="*/ 87 h 99"/>
                    <a:gd name="T54" fmla="*/ 70 w 181"/>
                    <a:gd name="T55" fmla="*/ 70 h 99"/>
                    <a:gd name="T56" fmla="*/ 77 w 181"/>
                    <a:gd name="T57" fmla="*/ 64 h 99"/>
                    <a:gd name="T58" fmla="*/ 80 w 181"/>
                    <a:gd name="T59" fmla="*/ 64 h 99"/>
                    <a:gd name="T60" fmla="*/ 74 w 181"/>
                    <a:gd name="T61" fmla="*/ 70 h 99"/>
                    <a:gd name="T62" fmla="*/ 77 w 181"/>
                    <a:gd name="T63" fmla="*/ 81 h 99"/>
                    <a:gd name="T64" fmla="*/ 20 w 181"/>
                    <a:gd name="T65" fmla="*/ 47 h 99"/>
                    <a:gd name="T66" fmla="*/ 13 w 181"/>
                    <a:gd name="T67" fmla="*/ 54 h 99"/>
                    <a:gd name="T68" fmla="*/ 9 w 181"/>
                    <a:gd name="T69" fmla="*/ 51 h 99"/>
                    <a:gd name="T70" fmla="*/ 10 w 181"/>
                    <a:gd name="T71" fmla="*/ 34 h 99"/>
                    <a:gd name="T72" fmla="*/ 20 w 181"/>
                    <a:gd name="T73" fmla="*/ 30 h 99"/>
                    <a:gd name="T74" fmla="*/ 20 w 181"/>
                    <a:gd name="T75" fmla="*/ 33 h 99"/>
                    <a:gd name="T76" fmla="*/ 14 w 181"/>
                    <a:gd name="T77" fmla="*/ 48 h 99"/>
                    <a:gd name="T78" fmla="*/ 20 w 181"/>
                    <a:gd name="T79" fmla="*/ 47 h 99"/>
                    <a:gd name="T80" fmla="*/ 106 w 181"/>
                    <a:gd name="T81" fmla="*/ 32 h 99"/>
                    <a:gd name="T82" fmla="*/ 104 w 181"/>
                    <a:gd name="T83" fmla="*/ 33 h 99"/>
                    <a:gd name="T84" fmla="*/ 104 w 181"/>
                    <a:gd name="T85" fmla="*/ 37 h 99"/>
                    <a:gd name="T86" fmla="*/ 104 w 181"/>
                    <a:gd name="T87" fmla="*/ 38 h 99"/>
                    <a:gd name="T88" fmla="*/ 96 w 181"/>
                    <a:gd name="T89" fmla="*/ 44 h 99"/>
                    <a:gd name="T90" fmla="*/ 74 w 181"/>
                    <a:gd name="T91" fmla="*/ 33 h 99"/>
                    <a:gd name="T92" fmla="*/ 72 w 181"/>
                    <a:gd name="T93" fmla="*/ 33 h 99"/>
                    <a:gd name="T94" fmla="*/ 66 w 181"/>
                    <a:gd name="T95" fmla="*/ 28 h 99"/>
                    <a:gd name="T96" fmla="*/ 26 w 181"/>
                    <a:gd name="T97" fmla="*/ 5 h 99"/>
                    <a:gd name="T98" fmla="*/ 97 w 181"/>
                    <a:gd name="T99" fmla="*/ 58 h 99"/>
                    <a:gd name="T100" fmla="*/ 178 w 181"/>
                    <a:gd name="T101" fmla="*/ 1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1" h="99">
                      <a:moveTo>
                        <a:pt x="22" y="50"/>
                      </a:moveTo>
                      <a:cubicBezTo>
                        <a:pt x="67" y="76"/>
                        <a:pt x="67" y="76"/>
                        <a:pt x="67" y="76"/>
                      </a:cubicBezTo>
                      <a:cubicBezTo>
                        <a:pt x="67" y="83"/>
                        <a:pt x="67" y="83"/>
                        <a:pt x="67" y="83"/>
                      </a:cubicBezTo>
                      <a:cubicBezTo>
                        <a:pt x="17" y="54"/>
                        <a:pt x="17" y="54"/>
                        <a:pt x="17" y="54"/>
                      </a:cubicBezTo>
                      <a:cubicBezTo>
                        <a:pt x="21" y="52"/>
                        <a:pt x="21" y="52"/>
                        <a:pt x="21" y="52"/>
                      </a:cubicBezTo>
                      <a:cubicBezTo>
                        <a:pt x="21" y="51"/>
                        <a:pt x="22" y="51"/>
                        <a:pt x="22" y="50"/>
                      </a:cubicBezTo>
                      <a:close/>
                      <a:moveTo>
                        <a:pt x="100" y="66"/>
                      </a:moveTo>
                      <a:cubicBezTo>
                        <a:pt x="100" y="96"/>
                        <a:pt x="100" y="96"/>
                        <a:pt x="100" y="96"/>
                      </a:cubicBezTo>
                      <a:cubicBezTo>
                        <a:pt x="100" y="97"/>
                        <a:pt x="99" y="98"/>
                        <a:pt x="98" y="98"/>
                      </a:cubicBezTo>
                      <a:cubicBezTo>
                        <a:pt x="98" y="99"/>
                        <a:pt x="97" y="99"/>
                        <a:pt x="96" y="99"/>
                      </a:cubicBezTo>
                      <a:cubicBezTo>
                        <a:pt x="96" y="99"/>
                        <a:pt x="95" y="99"/>
                        <a:pt x="94" y="98"/>
                      </a:cubicBezTo>
                      <a:cubicBezTo>
                        <a:pt x="76" y="88"/>
                        <a:pt x="76" y="88"/>
                        <a:pt x="76" y="88"/>
                      </a:cubicBezTo>
                      <a:cubicBezTo>
                        <a:pt x="81" y="86"/>
                        <a:pt x="81" y="86"/>
                        <a:pt x="81" y="86"/>
                      </a:cubicBezTo>
                      <a:cubicBezTo>
                        <a:pt x="82" y="85"/>
                        <a:pt x="82" y="85"/>
                        <a:pt x="82" y="84"/>
                      </a:cubicBezTo>
                      <a:cubicBezTo>
                        <a:pt x="94" y="91"/>
                        <a:pt x="94" y="91"/>
                        <a:pt x="94" y="91"/>
                      </a:cubicBezTo>
                      <a:cubicBezTo>
                        <a:pt x="94" y="69"/>
                        <a:pt x="94" y="69"/>
                        <a:pt x="94" y="69"/>
                      </a:cubicBezTo>
                      <a:cubicBezTo>
                        <a:pt x="6" y="19"/>
                        <a:pt x="6" y="19"/>
                        <a:pt x="6" y="19"/>
                      </a:cubicBezTo>
                      <a:cubicBezTo>
                        <a:pt x="6" y="41"/>
                        <a:pt x="6" y="41"/>
                        <a:pt x="6" y="41"/>
                      </a:cubicBezTo>
                      <a:cubicBezTo>
                        <a:pt x="6" y="41"/>
                        <a:pt x="6" y="41"/>
                        <a:pt x="6" y="41"/>
                      </a:cubicBezTo>
                      <a:cubicBezTo>
                        <a:pt x="7" y="42"/>
                        <a:pt x="7" y="42"/>
                        <a:pt x="7" y="42"/>
                      </a:cubicBezTo>
                      <a:cubicBezTo>
                        <a:pt x="7" y="49"/>
                        <a:pt x="7" y="49"/>
                        <a:pt x="7" y="49"/>
                      </a:cubicBezTo>
                      <a:cubicBezTo>
                        <a:pt x="3" y="46"/>
                        <a:pt x="3" y="46"/>
                        <a:pt x="3" y="46"/>
                      </a:cubicBezTo>
                      <a:cubicBezTo>
                        <a:pt x="0" y="44"/>
                        <a:pt x="0" y="44"/>
                        <a:pt x="0" y="44"/>
                      </a:cubicBezTo>
                      <a:cubicBezTo>
                        <a:pt x="0" y="42"/>
                        <a:pt x="0" y="42"/>
                        <a:pt x="0" y="42"/>
                      </a:cubicBezTo>
                      <a:cubicBezTo>
                        <a:pt x="0" y="15"/>
                        <a:pt x="0" y="15"/>
                        <a:pt x="0" y="15"/>
                      </a:cubicBezTo>
                      <a:cubicBezTo>
                        <a:pt x="0" y="13"/>
                        <a:pt x="0" y="12"/>
                        <a:pt x="2" y="11"/>
                      </a:cubicBezTo>
                      <a:cubicBezTo>
                        <a:pt x="3" y="10"/>
                        <a:pt x="4" y="10"/>
                        <a:pt x="6" y="11"/>
                      </a:cubicBezTo>
                      <a:cubicBezTo>
                        <a:pt x="11" y="14"/>
                        <a:pt x="11" y="14"/>
                        <a:pt x="11" y="14"/>
                      </a:cubicBezTo>
                      <a:cubicBezTo>
                        <a:pt x="11" y="14"/>
                        <a:pt x="11" y="14"/>
                        <a:pt x="11" y="14"/>
                      </a:cubicBezTo>
                      <a:cubicBezTo>
                        <a:pt x="99" y="64"/>
                        <a:pt x="99" y="64"/>
                        <a:pt x="99" y="64"/>
                      </a:cubicBezTo>
                      <a:cubicBezTo>
                        <a:pt x="100" y="64"/>
                        <a:pt x="100" y="65"/>
                        <a:pt x="100" y="66"/>
                      </a:cubicBezTo>
                      <a:close/>
                      <a:moveTo>
                        <a:pt x="181" y="14"/>
                      </a:moveTo>
                      <a:cubicBezTo>
                        <a:pt x="181" y="14"/>
                        <a:pt x="181" y="14"/>
                        <a:pt x="181" y="15"/>
                      </a:cubicBezTo>
                      <a:cubicBezTo>
                        <a:pt x="181" y="40"/>
                        <a:pt x="181" y="40"/>
                        <a:pt x="181" y="40"/>
                      </a:cubicBezTo>
                      <a:cubicBezTo>
                        <a:pt x="181" y="42"/>
                        <a:pt x="180" y="44"/>
                        <a:pt x="178" y="45"/>
                      </a:cubicBezTo>
                      <a:cubicBezTo>
                        <a:pt x="104" y="87"/>
                        <a:pt x="104" y="87"/>
                        <a:pt x="104" y="87"/>
                      </a:cubicBezTo>
                      <a:cubicBezTo>
                        <a:pt x="104" y="66"/>
                        <a:pt x="104" y="66"/>
                        <a:pt x="104" y="66"/>
                      </a:cubicBezTo>
                      <a:cubicBezTo>
                        <a:pt x="104" y="64"/>
                        <a:pt x="103" y="62"/>
                        <a:pt x="101" y="61"/>
                      </a:cubicBezTo>
                      <a:cubicBezTo>
                        <a:pt x="181" y="14"/>
                        <a:pt x="181" y="14"/>
                        <a:pt x="181" y="14"/>
                      </a:cubicBezTo>
                      <a:cubicBezTo>
                        <a:pt x="181" y="14"/>
                        <a:pt x="181" y="14"/>
                        <a:pt x="181" y="14"/>
                      </a:cubicBezTo>
                      <a:close/>
                      <a:moveTo>
                        <a:pt x="59" y="64"/>
                      </a:moveTo>
                      <a:cubicBezTo>
                        <a:pt x="59" y="64"/>
                        <a:pt x="59" y="64"/>
                        <a:pt x="58" y="64"/>
                      </a:cubicBezTo>
                      <a:cubicBezTo>
                        <a:pt x="36" y="51"/>
                        <a:pt x="36" y="51"/>
                        <a:pt x="36" y="51"/>
                      </a:cubicBezTo>
                      <a:cubicBezTo>
                        <a:pt x="35" y="51"/>
                        <a:pt x="34" y="49"/>
                        <a:pt x="34" y="48"/>
                      </a:cubicBezTo>
                      <a:cubicBezTo>
                        <a:pt x="34" y="46"/>
                        <a:pt x="34" y="46"/>
                        <a:pt x="34" y="46"/>
                      </a:cubicBezTo>
                      <a:cubicBezTo>
                        <a:pt x="34" y="44"/>
                        <a:pt x="35" y="43"/>
                        <a:pt x="36" y="44"/>
                      </a:cubicBezTo>
                      <a:cubicBezTo>
                        <a:pt x="59" y="57"/>
                        <a:pt x="59" y="57"/>
                        <a:pt x="59" y="57"/>
                      </a:cubicBezTo>
                      <a:cubicBezTo>
                        <a:pt x="60" y="58"/>
                        <a:pt x="61" y="59"/>
                        <a:pt x="61" y="60"/>
                      </a:cubicBezTo>
                      <a:cubicBezTo>
                        <a:pt x="61" y="63"/>
                        <a:pt x="61" y="63"/>
                        <a:pt x="61" y="63"/>
                      </a:cubicBezTo>
                      <a:cubicBezTo>
                        <a:pt x="61" y="64"/>
                        <a:pt x="60" y="64"/>
                        <a:pt x="59" y="64"/>
                      </a:cubicBezTo>
                      <a:close/>
                      <a:moveTo>
                        <a:pt x="80" y="81"/>
                      </a:moveTo>
                      <a:cubicBezTo>
                        <a:pt x="81" y="82"/>
                        <a:pt x="81" y="83"/>
                        <a:pt x="80" y="84"/>
                      </a:cubicBezTo>
                      <a:cubicBezTo>
                        <a:pt x="73" y="88"/>
                        <a:pt x="73" y="88"/>
                        <a:pt x="73" y="88"/>
                      </a:cubicBezTo>
                      <a:cubicBezTo>
                        <a:pt x="72" y="88"/>
                        <a:pt x="71" y="87"/>
                        <a:pt x="70" y="87"/>
                      </a:cubicBezTo>
                      <a:cubicBezTo>
                        <a:pt x="70" y="87"/>
                        <a:pt x="70" y="85"/>
                        <a:pt x="70" y="85"/>
                      </a:cubicBezTo>
                      <a:cubicBezTo>
                        <a:pt x="70" y="70"/>
                        <a:pt x="70" y="70"/>
                        <a:pt x="70" y="70"/>
                      </a:cubicBezTo>
                      <a:cubicBezTo>
                        <a:pt x="70" y="70"/>
                        <a:pt x="70" y="68"/>
                        <a:pt x="71" y="68"/>
                      </a:cubicBezTo>
                      <a:cubicBezTo>
                        <a:pt x="77" y="64"/>
                        <a:pt x="77" y="64"/>
                        <a:pt x="77" y="64"/>
                      </a:cubicBezTo>
                      <a:cubicBezTo>
                        <a:pt x="78" y="63"/>
                        <a:pt x="80" y="63"/>
                        <a:pt x="80" y="64"/>
                      </a:cubicBezTo>
                      <a:cubicBezTo>
                        <a:pt x="80" y="64"/>
                        <a:pt x="80" y="64"/>
                        <a:pt x="80" y="64"/>
                      </a:cubicBezTo>
                      <a:cubicBezTo>
                        <a:pt x="81" y="65"/>
                        <a:pt x="81" y="66"/>
                        <a:pt x="80" y="67"/>
                      </a:cubicBezTo>
                      <a:cubicBezTo>
                        <a:pt x="74" y="70"/>
                        <a:pt x="74" y="70"/>
                        <a:pt x="74" y="70"/>
                      </a:cubicBezTo>
                      <a:cubicBezTo>
                        <a:pt x="74" y="82"/>
                        <a:pt x="74" y="82"/>
                        <a:pt x="74" y="82"/>
                      </a:cubicBezTo>
                      <a:cubicBezTo>
                        <a:pt x="77" y="81"/>
                        <a:pt x="77" y="81"/>
                        <a:pt x="77" y="81"/>
                      </a:cubicBezTo>
                      <a:cubicBezTo>
                        <a:pt x="78" y="80"/>
                        <a:pt x="80" y="80"/>
                        <a:pt x="80" y="81"/>
                      </a:cubicBezTo>
                      <a:close/>
                      <a:moveTo>
                        <a:pt x="20" y="47"/>
                      </a:moveTo>
                      <a:cubicBezTo>
                        <a:pt x="21" y="48"/>
                        <a:pt x="21" y="49"/>
                        <a:pt x="20" y="50"/>
                      </a:cubicBezTo>
                      <a:cubicBezTo>
                        <a:pt x="13" y="54"/>
                        <a:pt x="13" y="54"/>
                        <a:pt x="13" y="54"/>
                      </a:cubicBezTo>
                      <a:cubicBezTo>
                        <a:pt x="12" y="54"/>
                        <a:pt x="11" y="54"/>
                        <a:pt x="10" y="53"/>
                      </a:cubicBezTo>
                      <a:cubicBezTo>
                        <a:pt x="10" y="53"/>
                        <a:pt x="9" y="51"/>
                        <a:pt x="9" y="51"/>
                      </a:cubicBezTo>
                      <a:cubicBezTo>
                        <a:pt x="9" y="36"/>
                        <a:pt x="9" y="36"/>
                        <a:pt x="9" y="36"/>
                      </a:cubicBezTo>
                      <a:cubicBezTo>
                        <a:pt x="9" y="36"/>
                        <a:pt x="10" y="34"/>
                        <a:pt x="10" y="34"/>
                      </a:cubicBezTo>
                      <a:cubicBezTo>
                        <a:pt x="17" y="30"/>
                        <a:pt x="17" y="30"/>
                        <a:pt x="17" y="30"/>
                      </a:cubicBezTo>
                      <a:cubicBezTo>
                        <a:pt x="18" y="29"/>
                        <a:pt x="20" y="29"/>
                        <a:pt x="20" y="30"/>
                      </a:cubicBezTo>
                      <a:cubicBezTo>
                        <a:pt x="20" y="30"/>
                        <a:pt x="20" y="30"/>
                        <a:pt x="20" y="30"/>
                      </a:cubicBezTo>
                      <a:cubicBezTo>
                        <a:pt x="21" y="31"/>
                        <a:pt x="21" y="32"/>
                        <a:pt x="20" y="33"/>
                      </a:cubicBezTo>
                      <a:cubicBezTo>
                        <a:pt x="14" y="36"/>
                        <a:pt x="14" y="36"/>
                        <a:pt x="14" y="36"/>
                      </a:cubicBezTo>
                      <a:cubicBezTo>
                        <a:pt x="14" y="48"/>
                        <a:pt x="14" y="48"/>
                        <a:pt x="14" y="48"/>
                      </a:cubicBezTo>
                      <a:cubicBezTo>
                        <a:pt x="17" y="47"/>
                        <a:pt x="17" y="47"/>
                        <a:pt x="17" y="47"/>
                      </a:cubicBezTo>
                      <a:cubicBezTo>
                        <a:pt x="18" y="46"/>
                        <a:pt x="20" y="46"/>
                        <a:pt x="20" y="47"/>
                      </a:cubicBezTo>
                      <a:close/>
                      <a:moveTo>
                        <a:pt x="161" y="0"/>
                      </a:moveTo>
                      <a:cubicBezTo>
                        <a:pt x="106" y="32"/>
                        <a:pt x="106" y="32"/>
                        <a:pt x="106" y="32"/>
                      </a:cubicBezTo>
                      <a:cubicBezTo>
                        <a:pt x="104" y="33"/>
                        <a:pt x="104" y="33"/>
                        <a:pt x="104" y="33"/>
                      </a:cubicBezTo>
                      <a:cubicBezTo>
                        <a:pt x="104" y="33"/>
                        <a:pt x="104" y="33"/>
                        <a:pt x="104" y="33"/>
                      </a:cubicBezTo>
                      <a:cubicBezTo>
                        <a:pt x="104" y="36"/>
                        <a:pt x="104" y="36"/>
                        <a:pt x="104" y="36"/>
                      </a:cubicBezTo>
                      <a:cubicBezTo>
                        <a:pt x="104" y="37"/>
                        <a:pt x="104" y="37"/>
                        <a:pt x="104" y="37"/>
                      </a:cubicBezTo>
                      <a:cubicBezTo>
                        <a:pt x="104" y="37"/>
                        <a:pt x="104" y="37"/>
                        <a:pt x="104" y="37"/>
                      </a:cubicBezTo>
                      <a:cubicBezTo>
                        <a:pt x="104" y="38"/>
                        <a:pt x="104" y="38"/>
                        <a:pt x="104" y="38"/>
                      </a:cubicBezTo>
                      <a:cubicBezTo>
                        <a:pt x="104" y="40"/>
                        <a:pt x="102" y="42"/>
                        <a:pt x="100" y="43"/>
                      </a:cubicBezTo>
                      <a:cubicBezTo>
                        <a:pt x="99" y="44"/>
                        <a:pt x="98" y="44"/>
                        <a:pt x="96" y="44"/>
                      </a:cubicBezTo>
                      <a:cubicBezTo>
                        <a:pt x="95" y="44"/>
                        <a:pt x="93" y="44"/>
                        <a:pt x="92" y="43"/>
                      </a:cubicBezTo>
                      <a:cubicBezTo>
                        <a:pt x="74" y="33"/>
                        <a:pt x="74" y="33"/>
                        <a:pt x="74" y="33"/>
                      </a:cubicBezTo>
                      <a:cubicBezTo>
                        <a:pt x="74" y="33"/>
                        <a:pt x="74" y="33"/>
                        <a:pt x="74" y="33"/>
                      </a:cubicBezTo>
                      <a:cubicBezTo>
                        <a:pt x="74" y="33"/>
                        <a:pt x="73" y="33"/>
                        <a:pt x="72" y="33"/>
                      </a:cubicBezTo>
                      <a:cubicBezTo>
                        <a:pt x="71" y="33"/>
                        <a:pt x="69" y="32"/>
                        <a:pt x="67" y="31"/>
                      </a:cubicBezTo>
                      <a:cubicBezTo>
                        <a:pt x="67" y="30"/>
                        <a:pt x="66" y="29"/>
                        <a:pt x="66" y="28"/>
                      </a:cubicBezTo>
                      <a:cubicBezTo>
                        <a:pt x="65" y="28"/>
                        <a:pt x="65" y="28"/>
                        <a:pt x="65" y="28"/>
                      </a:cubicBezTo>
                      <a:cubicBezTo>
                        <a:pt x="26" y="5"/>
                        <a:pt x="26" y="5"/>
                        <a:pt x="26" y="5"/>
                      </a:cubicBezTo>
                      <a:cubicBezTo>
                        <a:pt x="14" y="12"/>
                        <a:pt x="14" y="12"/>
                        <a:pt x="14" y="12"/>
                      </a:cubicBezTo>
                      <a:cubicBezTo>
                        <a:pt x="97" y="58"/>
                        <a:pt x="97" y="58"/>
                        <a:pt x="97" y="58"/>
                      </a:cubicBezTo>
                      <a:cubicBezTo>
                        <a:pt x="179" y="10"/>
                        <a:pt x="179" y="10"/>
                        <a:pt x="179" y="10"/>
                      </a:cubicBezTo>
                      <a:cubicBezTo>
                        <a:pt x="179" y="10"/>
                        <a:pt x="179" y="10"/>
                        <a:pt x="178" y="10"/>
                      </a:cubicBezTo>
                      <a:cubicBezTo>
                        <a:pt x="172" y="6"/>
                        <a:pt x="167" y="3"/>
                        <a:pt x="161" y="0"/>
                      </a:cubicBezTo>
                      <a:close/>
                    </a:path>
                  </a:pathLst>
                </a:custGeom>
                <a:solidFill>
                  <a:schemeClr val="accent1">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dirty="0">
                    <a:solidFill>
                      <a:srgbClr val="FFFFFF"/>
                    </a:solidFill>
                  </a:endParaRPr>
                </a:p>
              </p:txBody>
            </p:sp>
            <p:sp>
              <p:nvSpPr>
                <p:cNvPr id="137" name="TextBox 136"/>
                <p:cNvSpPr txBox="1"/>
                <p:nvPr/>
              </p:nvSpPr>
              <p:spPr>
                <a:xfrm>
                  <a:off x="6645153" y="5370759"/>
                  <a:ext cx="1595268" cy="323165"/>
                </a:xfrm>
                <a:prstGeom prst="rect">
                  <a:avLst/>
                </a:prstGeom>
                <a:noFill/>
                <a:scene3d>
                  <a:camera prst="isometricOffAxis1Right">
                    <a:rot lat="1800000" lon="18600000" rev="0"/>
                  </a:camera>
                  <a:lightRig rig="threePt" dir="t"/>
                </a:scene3d>
              </p:spPr>
              <p:txBody>
                <a:bodyPr wrap="square" lIns="93260" tIns="93260" rIns="93260" bIns="93260" rtlCol="0">
                  <a:spAutoFit/>
                </a:bodyPr>
                <a:lstStyle/>
                <a:p>
                  <a:pPr>
                    <a:lnSpc>
                      <a:spcPct val="90000"/>
                    </a:lnSpc>
                    <a:spcBef>
                      <a:spcPct val="20000"/>
                    </a:spcBef>
                    <a:buSzPct val="90000"/>
                  </a:pPr>
                  <a:r>
                    <a:rPr lang="en-US" sz="1020" b="1" dirty="0">
                      <a:gradFill>
                        <a:gsLst>
                          <a:gs pos="1250">
                            <a:srgbClr val="68217A"/>
                          </a:gs>
                          <a:gs pos="100000">
                            <a:srgbClr val="68217A"/>
                          </a:gs>
                        </a:gsLst>
                        <a:lin ang="5400000" scaled="0"/>
                      </a:gradFill>
                    </a:rPr>
                    <a:t>JBOD expansion</a:t>
                  </a:r>
                </a:p>
              </p:txBody>
            </p:sp>
          </p:grpSp>
        </p:grpSp>
      </p:grpSp>
      <p:grpSp>
        <p:nvGrpSpPr>
          <p:cNvPr id="196" name="Group 195"/>
          <p:cNvGrpSpPr/>
          <p:nvPr/>
        </p:nvGrpSpPr>
        <p:grpSpPr>
          <a:xfrm>
            <a:off x="8571160" y="3341829"/>
            <a:ext cx="2311401" cy="2449476"/>
            <a:chOff x="8015601" y="3705234"/>
            <a:chExt cx="2266285" cy="2401665"/>
          </a:xfrm>
        </p:grpSpPr>
        <p:grpSp>
          <p:nvGrpSpPr>
            <p:cNvPr id="197" name="Group 196"/>
            <p:cNvGrpSpPr/>
            <p:nvPr/>
          </p:nvGrpSpPr>
          <p:grpSpPr>
            <a:xfrm>
              <a:off x="8015601" y="3739597"/>
              <a:ext cx="1691423" cy="2367302"/>
              <a:chOff x="8714848" y="1403350"/>
              <a:chExt cx="782638" cy="1095374"/>
            </a:xfrm>
          </p:grpSpPr>
          <p:sp>
            <p:nvSpPr>
              <p:cNvPr id="215" name="Freeform 5"/>
              <p:cNvSpPr>
                <a:spLocks noEditPoints="1"/>
              </p:cNvSpPr>
              <p:nvPr/>
            </p:nvSpPr>
            <p:spPr bwMode="auto">
              <a:xfrm>
                <a:off x="8714848" y="1814512"/>
                <a:ext cx="782638" cy="428625"/>
              </a:xfrm>
              <a:custGeom>
                <a:avLst/>
                <a:gdLst>
                  <a:gd name="T0" fmla="*/ 67 w 181"/>
                  <a:gd name="T1" fmla="*/ 76 h 99"/>
                  <a:gd name="T2" fmla="*/ 17 w 181"/>
                  <a:gd name="T3" fmla="*/ 54 h 99"/>
                  <a:gd name="T4" fmla="*/ 22 w 181"/>
                  <a:gd name="T5" fmla="*/ 50 h 99"/>
                  <a:gd name="T6" fmla="*/ 100 w 181"/>
                  <a:gd name="T7" fmla="*/ 95 h 99"/>
                  <a:gd name="T8" fmla="*/ 96 w 181"/>
                  <a:gd name="T9" fmla="*/ 99 h 99"/>
                  <a:gd name="T10" fmla="*/ 76 w 181"/>
                  <a:gd name="T11" fmla="*/ 88 h 99"/>
                  <a:gd name="T12" fmla="*/ 82 w 181"/>
                  <a:gd name="T13" fmla="*/ 84 h 99"/>
                  <a:gd name="T14" fmla="*/ 94 w 181"/>
                  <a:gd name="T15" fmla="*/ 69 h 99"/>
                  <a:gd name="T16" fmla="*/ 6 w 181"/>
                  <a:gd name="T17" fmla="*/ 41 h 99"/>
                  <a:gd name="T18" fmla="*/ 7 w 181"/>
                  <a:gd name="T19" fmla="*/ 42 h 99"/>
                  <a:gd name="T20" fmla="*/ 3 w 181"/>
                  <a:gd name="T21" fmla="*/ 46 h 99"/>
                  <a:gd name="T22" fmla="*/ 0 w 181"/>
                  <a:gd name="T23" fmla="*/ 42 h 99"/>
                  <a:gd name="T24" fmla="*/ 2 w 181"/>
                  <a:gd name="T25" fmla="*/ 11 h 99"/>
                  <a:gd name="T26" fmla="*/ 11 w 181"/>
                  <a:gd name="T27" fmla="*/ 14 h 99"/>
                  <a:gd name="T28" fmla="*/ 99 w 181"/>
                  <a:gd name="T29" fmla="*/ 64 h 99"/>
                  <a:gd name="T30" fmla="*/ 181 w 181"/>
                  <a:gd name="T31" fmla="*/ 13 h 99"/>
                  <a:gd name="T32" fmla="*/ 181 w 181"/>
                  <a:gd name="T33" fmla="*/ 40 h 99"/>
                  <a:gd name="T34" fmla="*/ 104 w 181"/>
                  <a:gd name="T35" fmla="*/ 87 h 99"/>
                  <a:gd name="T36" fmla="*/ 101 w 181"/>
                  <a:gd name="T37" fmla="*/ 60 h 99"/>
                  <a:gd name="T38" fmla="*/ 181 w 181"/>
                  <a:gd name="T39" fmla="*/ 13 h 99"/>
                  <a:gd name="T40" fmla="*/ 58 w 181"/>
                  <a:gd name="T41" fmla="*/ 64 h 99"/>
                  <a:gd name="T42" fmla="*/ 34 w 181"/>
                  <a:gd name="T43" fmla="*/ 48 h 99"/>
                  <a:gd name="T44" fmla="*/ 36 w 181"/>
                  <a:gd name="T45" fmla="*/ 44 h 99"/>
                  <a:gd name="T46" fmla="*/ 61 w 181"/>
                  <a:gd name="T47" fmla="*/ 60 h 99"/>
                  <a:gd name="T48" fmla="*/ 59 w 181"/>
                  <a:gd name="T49" fmla="*/ 64 h 99"/>
                  <a:gd name="T50" fmla="*/ 80 w 181"/>
                  <a:gd name="T51" fmla="*/ 83 h 99"/>
                  <a:gd name="T52" fmla="*/ 70 w 181"/>
                  <a:gd name="T53" fmla="*/ 87 h 99"/>
                  <a:gd name="T54" fmla="*/ 70 w 181"/>
                  <a:gd name="T55" fmla="*/ 69 h 99"/>
                  <a:gd name="T56" fmla="*/ 77 w 181"/>
                  <a:gd name="T57" fmla="*/ 63 h 99"/>
                  <a:gd name="T58" fmla="*/ 80 w 181"/>
                  <a:gd name="T59" fmla="*/ 64 h 99"/>
                  <a:gd name="T60" fmla="*/ 74 w 181"/>
                  <a:gd name="T61" fmla="*/ 70 h 99"/>
                  <a:gd name="T62" fmla="*/ 77 w 181"/>
                  <a:gd name="T63" fmla="*/ 80 h 99"/>
                  <a:gd name="T64" fmla="*/ 20 w 181"/>
                  <a:gd name="T65" fmla="*/ 47 h 99"/>
                  <a:gd name="T66" fmla="*/ 13 w 181"/>
                  <a:gd name="T67" fmla="*/ 53 h 99"/>
                  <a:gd name="T68" fmla="*/ 9 w 181"/>
                  <a:gd name="T69" fmla="*/ 51 h 99"/>
                  <a:gd name="T70" fmla="*/ 10 w 181"/>
                  <a:gd name="T71" fmla="*/ 33 h 99"/>
                  <a:gd name="T72" fmla="*/ 20 w 181"/>
                  <a:gd name="T73" fmla="*/ 30 h 99"/>
                  <a:gd name="T74" fmla="*/ 20 w 181"/>
                  <a:gd name="T75" fmla="*/ 33 h 99"/>
                  <a:gd name="T76" fmla="*/ 14 w 181"/>
                  <a:gd name="T77" fmla="*/ 48 h 99"/>
                  <a:gd name="T78" fmla="*/ 20 w 181"/>
                  <a:gd name="T79" fmla="*/ 47 h 99"/>
                  <a:gd name="T80" fmla="*/ 106 w 181"/>
                  <a:gd name="T81" fmla="*/ 31 h 99"/>
                  <a:gd name="T82" fmla="*/ 104 w 181"/>
                  <a:gd name="T83" fmla="*/ 33 h 99"/>
                  <a:gd name="T84" fmla="*/ 104 w 181"/>
                  <a:gd name="T85" fmla="*/ 36 h 99"/>
                  <a:gd name="T86" fmla="*/ 104 w 181"/>
                  <a:gd name="T87" fmla="*/ 37 h 99"/>
                  <a:gd name="T88" fmla="*/ 96 w 181"/>
                  <a:gd name="T89" fmla="*/ 44 h 99"/>
                  <a:gd name="T90" fmla="*/ 74 w 181"/>
                  <a:gd name="T91" fmla="*/ 32 h 99"/>
                  <a:gd name="T92" fmla="*/ 72 w 181"/>
                  <a:gd name="T93" fmla="*/ 33 h 99"/>
                  <a:gd name="T94" fmla="*/ 66 w 181"/>
                  <a:gd name="T95" fmla="*/ 28 h 99"/>
                  <a:gd name="T96" fmla="*/ 26 w 181"/>
                  <a:gd name="T97" fmla="*/ 5 h 99"/>
                  <a:gd name="T98" fmla="*/ 97 w 181"/>
                  <a:gd name="T99" fmla="*/ 58 h 99"/>
                  <a:gd name="T100" fmla="*/ 178 w 181"/>
                  <a:gd name="T101" fmla="*/ 1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1" h="99">
                    <a:moveTo>
                      <a:pt x="22" y="50"/>
                    </a:moveTo>
                    <a:cubicBezTo>
                      <a:pt x="67" y="76"/>
                      <a:pt x="67" y="76"/>
                      <a:pt x="67" y="76"/>
                    </a:cubicBezTo>
                    <a:cubicBezTo>
                      <a:pt x="67" y="83"/>
                      <a:pt x="67" y="83"/>
                      <a:pt x="67" y="83"/>
                    </a:cubicBezTo>
                    <a:cubicBezTo>
                      <a:pt x="17" y="54"/>
                      <a:pt x="17" y="54"/>
                      <a:pt x="17" y="54"/>
                    </a:cubicBezTo>
                    <a:cubicBezTo>
                      <a:pt x="21" y="51"/>
                      <a:pt x="21" y="51"/>
                      <a:pt x="21" y="51"/>
                    </a:cubicBezTo>
                    <a:cubicBezTo>
                      <a:pt x="21" y="51"/>
                      <a:pt x="22" y="51"/>
                      <a:pt x="22" y="50"/>
                    </a:cubicBezTo>
                    <a:close/>
                    <a:moveTo>
                      <a:pt x="100" y="65"/>
                    </a:moveTo>
                    <a:cubicBezTo>
                      <a:pt x="100" y="95"/>
                      <a:pt x="100" y="95"/>
                      <a:pt x="100" y="95"/>
                    </a:cubicBezTo>
                    <a:cubicBezTo>
                      <a:pt x="100" y="97"/>
                      <a:pt x="99" y="98"/>
                      <a:pt x="98" y="98"/>
                    </a:cubicBezTo>
                    <a:cubicBezTo>
                      <a:pt x="98" y="99"/>
                      <a:pt x="97" y="99"/>
                      <a:pt x="96" y="99"/>
                    </a:cubicBezTo>
                    <a:cubicBezTo>
                      <a:pt x="96" y="99"/>
                      <a:pt x="95" y="99"/>
                      <a:pt x="94" y="98"/>
                    </a:cubicBezTo>
                    <a:cubicBezTo>
                      <a:pt x="76" y="88"/>
                      <a:pt x="76" y="88"/>
                      <a:pt x="76" y="88"/>
                    </a:cubicBezTo>
                    <a:cubicBezTo>
                      <a:pt x="81" y="85"/>
                      <a:pt x="81" y="85"/>
                      <a:pt x="81" y="85"/>
                    </a:cubicBezTo>
                    <a:cubicBezTo>
                      <a:pt x="82" y="85"/>
                      <a:pt x="82" y="85"/>
                      <a:pt x="82" y="84"/>
                    </a:cubicBezTo>
                    <a:cubicBezTo>
                      <a:pt x="94" y="91"/>
                      <a:pt x="94" y="91"/>
                      <a:pt x="94" y="91"/>
                    </a:cubicBezTo>
                    <a:cubicBezTo>
                      <a:pt x="94" y="69"/>
                      <a:pt x="94" y="69"/>
                      <a:pt x="94" y="69"/>
                    </a:cubicBezTo>
                    <a:cubicBezTo>
                      <a:pt x="6" y="18"/>
                      <a:pt x="6" y="18"/>
                      <a:pt x="6" y="18"/>
                    </a:cubicBezTo>
                    <a:cubicBezTo>
                      <a:pt x="6" y="41"/>
                      <a:pt x="6" y="41"/>
                      <a:pt x="6" y="41"/>
                    </a:cubicBezTo>
                    <a:cubicBezTo>
                      <a:pt x="6" y="41"/>
                      <a:pt x="6" y="41"/>
                      <a:pt x="6" y="41"/>
                    </a:cubicBezTo>
                    <a:cubicBezTo>
                      <a:pt x="7" y="42"/>
                      <a:pt x="7" y="42"/>
                      <a:pt x="7" y="42"/>
                    </a:cubicBezTo>
                    <a:cubicBezTo>
                      <a:pt x="7" y="49"/>
                      <a:pt x="7" y="49"/>
                      <a:pt x="7" y="49"/>
                    </a:cubicBezTo>
                    <a:cubicBezTo>
                      <a:pt x="3" y="46"/>
                      <a:pt x="3" y="46"/>
                      <a:pt x="3" y="46"/>
                    </a:cubicBezTo>
                    <a:cubicBezTo>
                      <a:pt x="0" y="44"/>
                      <a:pt x="0" y="44"/>
                      <a:pt x="0" y="44"/>
                    </a:cubicBezTo>
                    <a:cubicBezTo>
                      <a:pt x="0" y="42"/>
                      <a:pt x="0" y="42"/>
                      <a:pt x="0" y="42"/>
                    </a:cubicBezTo>
                    <a:cubicBezTo>
                      <a:pt x="0" y="15"/>
                      <a:pt x="0" y="15"/>
                      <a:pt x="0" y="15"/>
                    </a:cubicBezTo>
                    <a:cubicBezTo>
                      <a:pt x="0" y="13"/>
                      <a:pt x="0" y="12"/>
                      <a:pt x="2" y="11"/>
                    </a:cubicBezTo>
                    <a:cubicBezTo>
                      <a:pt x="3" y="10"/>
                      <a:pt x="4" y="10"/>
                      <a:pt x="6" y="11"/>
                    </a:cubicBezTo>
                    <a:cubicBezTo>
                      <a:pt x="11" y="14"/>
                      <a:pt x="11" y="14"/>
                      <a:pt x="11" y="14"/>
                    </a:cubicBezTo>
                    <a:cubicBezTo>
                      <a:pt x="11" y="14"/>
                      <a:pt x="11" y="14"/>
                      <a:pt x="11" y="14"/>
                    </a:cubicBezTo>
                    <a:cubicBezTo>
                      <a:pt x="99" y="64"/>
                      <a:pt x="99" y="64"/>
                      <a:pt x="99" y="64"/>
                    </a:cubicBezTo>
                    <a:cubicBezTo>
                      <a:pt x="100" y="64"/>
                      <a:pt x="100" y="65"/>
                      <a:pt x="100" y="65"/>
                    </a:cubicBezTo>
                    <a:close/>
                    <a:moveTo>
                      <a:pt x="181" y="13"/>
                    </a:moveTo>
                    <a:cubicBezTo>
                      <a:pt x="181" y="14"/>
                      <a:pt x="181" y="14"/>
                      <a:pt x="181" y="15"/>
                    </a:cubicBezTo>
                    <a:cubicBezTo>
                      <a:pt x="181" y="40"/>
                      <a:pt x="181" y="40"/>
                      <a:pt x="181" y="40"/>
                    </a:cubicBezTo>
                    <a:cubicBezTo>
                      <a:pt x="181" y="41"/>
                      <a:pt x="180" y="43"/>
                      <a:pt x="178" y="44"/>
                    </a:cubicBezTo>
                    <a:cubicBezTo>
                      <a:pt x="104" y="87"/>
                      <a:pt x="104" y="87"/>
                      <a:pt x="104" y="87"/>
                    </a:cubicBezTo>
                    <a:cubicBezTo>
                      <a:pt x="104" y="65"/>
                      <a:pt x="104" y="65"/>
                      <a:pt x="104" y="65"/>
                    </a:cubicBezTo>
                    <a:cubicBezTo>
                      <a:pt x="104" y="63"/>
                      <a:pt x="103" y="61"/>
                      <a:pt x="101" y="60"/>
                    </a:cubicBezTo>
                    <a:cubicBezTo>
                      <a:pt x="181" y="13"/>
                      <a:pt x="181" y="13"/>
                      <a:pt x="181" y="13"/>
                    </a:cubicBezTo>
                    <a:cubicBezTo>
                      <a:pt x="181" y="13"/>
                      <a:pt x="181" y="13"/>
                      <a:pt x="181" y="13"/>
                    </a:cubicBezTo>
                    <a:close/>
                    <a:moveTo>
                      <a:pt x="59" y="64"/>
                    </a:moveTo>
                    <a:cubicBezTo>
                      <a:pt x="59" y="64"/>
                      <a:pt x="59" y="64"/>
                      <a:pt x="58" y="64"/>
                    </a:cubicBezTo>
                    <a:cubicBezTo>
                      <a:pt x="36" y="51"/>
                      <a:pt x="36" y="51"/>
                      <a:pt x="36" y="51"/>
                    </a:cubicBezTo>
                    <a:cubicBezTo>
                      <a:pt x="35" y="50"/>
                      <a:pt x="34" y="49"/>
                      <a:pt x="34" y="48"/>
                    </a:cubicBezTo>
                    <a:cubicBezTo>
                      <a:pt x="34" y="45"/>
                      <a:pt x="34" y="45"/>
                      <a:pt x="34" y="45"/>
                    </a:cubicBezTo>
                    <a:cubicBezTo>
                      <a:pt x="34" y="44"/>
                      <a:pt x="35" y="43"/>
                      <a:pt x="36" y="44"/>
                    </a:cubicBezTo>
                    <a:cubicBezTo>
                      <a:pt x="59" y="57"/>
                      <a:pt x="59" y="57"/>
                      <a:pt x="59" y="57"/>
                    </a:cubicBezTo>
                    <a:cubicBezTo>
                      <a:pt x="60" y="57"/>
                      <a:pt x="61" y="59"/>
                      <a:pt x="61" y="60"/>
                    </a:cubicBezTo>
                    <a:cubicBezTo>
                      <a:pt x="61" y="62"/>
                      <a:pt x="61" y="62"/>
                      <a:pt x="61" y="62"/>
                    </a:cubicBezTo>
                    <a:cubicBezTo>
                      <a:pt x="61" y="63"/>
                      <a:pt x="60" y="64"/>
                      <a:pt x="59" y="64"/>
                    </a:cubicBezTo>
                    <a:close/>
                    <a:moveTo>
                      <a:pt x="80" y="81"/>
                    </a:moveTo>
                    <a:cubicBezTo>
                      <a:pt x="81" y="82"/>
                      <a:pt x="81" y="83"/>
                      <a:pt x="80" y="83"/>
                    </a:cubicBezTo>
                    <a:cubicBezTo>
                      <a:pt x="73" y="87"/>
                      <a:pt x="73" y="87"/>
                      <a:pt x="73" y="87"/>
                    </a:cubicBezTo>
                    <a:cubicBezTo>
                      <a:pt x="72" y="88"/>
                      <a:pt x="71" y="87"/>
                      <a:pt x="70" y="87"/>
                    </a:cubicBezTo>
                    <a:cubicBezTo>
                      <a:pt x="70" y="86"/>
                      <a:pt x="70" y="85"/>
                      <a:pt x="70" y="85"/>
                    </a:cubicBezTo>
                    <a:cubicBezTo>
                      <a:pt x="70" y="69"/>
                      <a:pt x="70" y="69"/>
                      <a:pt x="70" y="69"/>
                    </a:cubicBezTo>
                    <a:cubicBezTo>
                      <a:pt x="70" y="69"/>
                      <a:pt x="70" y="68"/>
                      <a:pt x="71" y="67"/>
                    </a:cubicBezTo>
                    <a:cubicBezTo>
                      <a:pt x="77" y="63"/>
                      <a:pt x="77" y="63"/>
                      <a:pt x="77" y="63"/>
                    </a:cubicBezTo>
                    <a:cubicBezTo>
                      <a:pt x="78" y="63"/>
                      <a:pt x="80" y="63"/>
                      <a:pt x="80" y="64"/>
                    </a:cubicBezTo>
                    <a:cubicBezTo>
                      <a:pt x="80" y="64"/>
                      <a:pt x="80" y="64"/>
                      <a:pt x="80" y="64"/>
                    </a:cubicBezTo>
                    <a:cubicBezTo>
                      <a:pt x="81" y="65"/>
                      <a:pt x="81" y="66"/>
                      <a:pt x="80" y="67"/>
                    </a:cubicBezTo>
                    <a:cubicBezTo>
                      <a:pt x="74" y="70"/>
                      <a:pt x="74" y="70"/>
                      <a:pt x="74" y="70"/>
                    </a:cubicBezTo>
                    <a:cubicBezTo>
                      <a:pt x="74" y="82"/>
                      <a:pt x="74" y="82"/>
                      <a:pt x="74" y="82"/>
                    </a:cubicBezTo>
                    <a:cubicBezTo>
                      <a:pt x="77" y="80"/>
                      <a:pt x="77" y="80"/>
                      <a:pt x="77" y="80"/>
                    </a:cubicBezTo>
                    <a:cubicBezTo>
                      <a:pt x="78" y="80"/>
                      <a:pt x="80" y="80"/>
                      <a:pt x="80" y="81"/>
                    </a:cubicBezTo>
                    <a:close/>
                    <a:moveTo>
                      <a:pt x="20" y="47"/>
                    </a:moveTo>
                    <a:cubicBezTo>
                      <a:pt x="21" y="48"/>
                      <a:pt x="21" y="49"/>
                      <a:pt x="20" y="49"/>
                    </a:cubicBezTo>
                    <a:cubicBezTo>
                      <a:pt x="13" y="53"/>
                      <a:pt x="13" y="53"/>
                      <a:pt x="13" y="53"/>
                    </a:cubicBezTo>
                    <a:cubicBezTo>
                      <a:pt x="12" y="54"/>
                      <a:pt x="11" y="53"/>
                      <a:pt x="10" y="53"/>
                    </a:cubicBezTo>
                    <a:cubicBezTo>
                      <a:pt x="10" y="52"/>
                      <a:pt x="9" y="51"/>
                      <a:pt x="9" y="51"/>
                    </a:cubicBezTo>
                    <a:cubicBezTo>
                      <a:pt x="9" y="35"/>
                      <a:pt x="9" y="35"/>
                      <a:pt x="9" y="35"/>
                    </a:cubicBezTo>
                    <a:cubicBezTo>
                      <a:pt x="9" y="35"/>
                      <a:pt x="10" y="34"/>
                      <a:pt x="10" y="33"/>
                    </a:cubicBezTo>
                    <a:cubicBezTo>
                      <a:pt x="17" y="29"/>
                      <a:pt x="17" y="29"/>
                      <a:pt x="17" y="29"/>
                    </a:cubicBezTo>
                    <a:cubicBezTo>
                      <a:pt x="18" y="29"/>
                      <a:pt x="20" y="29"/>
                      <a:pt x="20" y="30"/>
                    </a:cubicBezTo>
                    <a:cubicBezTo>
                      <a:pt x="20" y="30"/>
                      <a:pt x="20" y="30"/>
                      <a:pt x="20" y="30"/>
                    </a:cubicBezTo>
                    <a:cubicBezTo>
                      <a:pt x="21" y="31"/>
                      <a:pt x="21" y="32"/>
                      <a:pt x="20" y="33"/>
                    </a:cubicBezTo>
                    <a:cubicBezTo>
                      <a:pt x="14" y="36"/>
                      <a:pt x="14" y="36"/>
                      <a:pt x="14" y="36"/>
                    </a:cubicBezTo>
                    <a:cubicBezTo>
                      <a:pt x="14" y="48"/>
                      <a:pt x="14" y="48"/>
                      <a:pt x="14" y="48"/>
                    </a:cubicBezTo>
                    <a:cubicBezTo>
                      <a:pt x="17" y="46"/>
                      <a:pt x="17" y="46"/>
                      <a:pt x="17" y="46"/>
                    </a:cubicBezTo>
                    <a:cubicBezTo>
                      <a:pt x="18" y="46"/>
                      <a:pt x="20" y="46"/>
                      <a:pt x="20" y="47"/>
                    </a:cubicBezTo>
                    <a:close/>
                    <a:moveTo>
                      <a:pt x="161" y="0"/>
                    </a:moveTo>
                    <a:cubicBezTo>
                      <a:pt x="106" y="31"/>
                      <a:pt x="106" y="31"/>
                      <a:pt x="106" y="31"/>
                    </a:cubicBezTo>
                    <a:cubicBezTo>
                      <a:pt x="104" y="32"/>
                      <a:pt x="104" y="32"/>
                      <a:pt x="104" y="32"/>
                    </a:cubicBezTo>
                    <a:cubicBezTo>
                      <a:pt x="104" y="33"/>
                      <a:pt x="104" y="33"/>
                      <a:pt x="104" y="33"/>
                    </a:cubicBezTo>
                    <a:cubicBezTo>
                      <a:pt x="104" y="36"/>
                      <a:pt x="104" y="36"/>
                      <a:pt x="104" y="36"/>
                    </a:cubicBezTo>
                    <a:cubicBezTo>
                      <a:pt x="104" y="36"/>
                      <a:pt x="104" y="36"/>
                      <a:pt x="104" y="36"/>
                    </a:cubicBezTo>
                    <a:cubicBezTo>
                      <a:pt x="104" y="37"/>
                      <a:pt x="104" y="37"/>
                      <a:pt x="104" y="37"/>
                    </a:cubicBezTo>
                    <a:cubicBezTo>
                      <a:pt x="104" y="37"/>
                      <a:pt x="104" y="37"/>
                      <a:pt x="104" y="37"/>
                    </a:cubicBezTo>
                    <a:cubicBezTo>
                      <a:pt x="104" y="39"/>
                      <a:pt x="102" y="41"/>
                      <a:pt x="100" y="43"/>
                    </a:cubicBezTo>
                    <a:cubicBezTo>
                      <a:pt x="99" y="43"/>
                      <a:pt x="98" y="44"/>
                      <a:pt x="96" y="44"/>
                    </a:cubicBezTo>
                    <a:cubicBezTo>
                      <a:pt x="95" y="44"/>
                      <a:pt x="93" y="43"/>
                      <a:pt x="92" y="43"/>
                    </a:cubicBezTo>
                    <a:cubicBezTo>
                      <a:pt x="74" y="32"/>
                      <a:pt x="74" y="32"/>
                      <a:pt x="74" y="32"/>
                    </a:cubicBezTo>
                    <a:cubicBezTo>
                      <a:pt x="74" y="32"/>
                      <a:pt x="74" y="32"/>
                      <a:pt x="74" y="32"/>
                    </a:cubicBezTo>
                    <a:cubicBezTo>
                      <a:pt x="74" y="32"/>
                      <a:pt x="73" y="33"/>
                      <a:pt x="72" y="33"/>
                    </a:cubicBezTo>
                    <a:cubicBezTo>
                      <a:pt x="71" y="33"/>
                      <a:pt x="69" y="32"/>
                      <a:pt x="67" y="31"/>
                    </a:cubicBezTo>
                    <a:cubicBezTo>
                      <a:pt x="67" y="30"/>
                      <a:pt x="66" y="29"/>
                      <a:pt x="66" y="28"/>
                    </a:cubicBezTo>
                    <a:cubicBezTo>
                      <a:pt x="65" y="27"/>
                      <a:pt x="65" y="27"/>
                      <a:pt x="65" y="27"/>
                    </a:cubicBezTo>
                    <a:cubicBezTo>
                      <a:pt x="26" y="5"/>
                      <a:pt x="26" y="5"/>
                      <a:pt x="26" y="5"/>
                    </a:cubicBezTo>
                    <a:cubicBezTo>
                      <a:pt x="14" y="12"/>
                      <a:pt x="14" y="12"/>
                      <a:pt x="14" y="12"/>
                    </a:cubicBezTo>
                    <a:cubicBezTo>
                      <a:pt x="97" y="58"/>
                      <a:pt x="97" y="58"/>
                      <a:pt x="97" y="58"/>
                    </a:cubicBezTo>
                    <a:cubicBezTo>
                      <a:pt x="179" y="10"/>
                      <a:pt x="179" y="10"/>
                      <a:pt x="179" y="10"/>
                    </a:cubicBezTo>
                    <a:cubicBezTo>
                      <a:pt x="179" y="10"/>
                      <a:pt x="179" y="10"/>
                      <a:pt x="178" y="10"/>
                    </a:cubicBezTo>
                    <a:cubicBezTo>
                      <a:pt x="172" y="6"/>
                      <a:pt x="167" y="3"/>
                      <a:pt x="161" y="0"/>
                    </a:cubicBezTo>
                    <a:close/>
                  </a:path>
                </a:pathLst>
              </a:custGeom>
              <a:solidFill>
                <a:schemeClr val="accent1">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dirty="0">
                  <a:solidFill>
                    <a:srgbClr val="FFFFFF"/>
                  </a:solidFill>
                </a:endParaRPr>
              </a:p>
            </p:txBody>
          </p:sp>
          <p:sp>
            <p:nvSpPr>
              <p:cNvPr id="216" name="Freeform 6"/>
              <p:cNvSpPr>
                <a:spLocks noEditPoints="1"/>
              </p:cNvSpPr>
              <p:nvPr/>
            </p:nvSpPr>
            <p:spPr bwMode="auto">
              <a:xfrm>
                <a:off x="8714848" y="2070099"/>
                <a:ext cx="782638" cy="428625"/>
              </a:xfrm>
              <a:custGeom>
                <a:avLst/>
                <a:gdLst>
                  <a:gd name="T0" fmla="*/ 67 w 181"/>
                  <a:gd name="T1" fmla="*/ 76 h 99"/>
                  <a:gd name="T2" fmla="*/ 17 w 181"/>
                  <a:gd name="T3" fmla="*/ 54 h 99"/>
                  <a:gd name="T4" fmla="*/ 22 w 181"/>
                  <a:gd name="T5" fmla="*/ 50 h 99"/>
                  <a:gd name="T6" fmla="*/ 100 w 181"/>
                  <a:gd name="T7" fmla="*/ 96 h 99"/>
                  <a:gd name="T8" fmla="*/ 96 w 181"/>
                  <a:gd name="T9" fmla="*/ 99 h 99"/>
                  <a:gd name="T10" fmla="*/ 76 w 181"/>
                  <a:gd name="T11" fmla="*/ 88 h 99"/>
                  <a:gd name="T12" fmla="*/ 82 w 181"/>
                  <a:gd name="T13" fmla="*/ 84 h 99"/>
                  <a:gd name="T14" fmla="*/ 94 w 181"/>
                  <a:gd name="T15" fmla="*/ 69 h 99"/>
                  <a:gd name="T16" fmla="*/ 6 w 181"/>
                  <a:gd name="T17" fmla="*/ 41 h 99"/>
                  <a:gd name="T18" fmla="*/ 7 w 181"/>
                  <a:gd name="T19" fmla="*/ 42 h 99"/>
                  <a:gd name="T20" fmla="*/ 3 w 181"/>
                  <a:gd name="T21" fmla="*/ 46 h 99"/>
                  <a:gd name="T22" fmla="*/ 0 w 181"/>
                  <a:gd name="T23" fmla="*/ 42 h 99"/>
                  <a:gd name="T24" fmla="*/ 2 w 181"/>
                  <a:gd name="T25" fmla="*/ 11 h 99"/>
                  <a:gd name="T26" fmla="*/ 11 w 181"/>
                  <a:gd name="T27" fmla="*/ 14 h 99"/>
                  <a:gd name="T28" fmla="*/ 99 w 181"/>
                  <a:gd name="T29" fmla="*/ 64 h 99"/>
                  <a:gd name="T30" fmla="*/ 181 w 181"/>
                  <a:gd name="T31" fmla="*/ 14 h 99"/>
                  <a:gd name="T32" fmla="*/ 181 w 181"/>
                  <a:gd name="T33" fmla="*/ 40 h 99"/>
                  <a:gd name="T34" fmla="*/ 104 w 181"/>
                  <a:gd name="T35" fmla="*/ 87 h 99"/>
                  <a:gd name="T36" fmla="*/ 101 w 181"/>
                  <a:gd name="T37" fmla="*/ 61 h 99"/>
                  <a:gd name="T38" fmla="*/ 181 w 181"/>
                  <a:gd name="T39" fmla="*/ 14 h 99"/>
                  <a:gd name="T40" fmla="*/ 58 w 181"/>
                  <a:gd name="T41" fmla="*/ 64 h 99"/>
                  <a:gd name="T42" fmla="*/ 34 w 181"/>
                  <a:gd name="T43" fmla="*/ 48 h 99"/>
                  <a:gd name="T44" fmla="*/ 36 w 181"/>
                  <a:gd name="T45" fmla="*/ 44 h 99"/>
                  <a:gd name="T46" fmla="*/ 61 w 181"/>
                  <a:gd name="T47" fmla="*/ 60 h 99"/>
                  <a:gd name="T48" fmla="*/ 59 w 181"/>
                  <a:gd name="T49" fmla="*/ 64 h 99"/>
                  <a:gd name="T50" fmla="*/ 80 w 181"/>
                  <a:gd name="T51" fmla="*/ 84 h 99"/>
                  <a:gd name="T52" fmla="*/ 70 w 181"/>
                  <a:gd name="T53" fmla="*/ 87 h 99"/>
                  <a:gd name="T54" fmla="*/ 70 w 181"/>
                  <a:gd name="T55" fmla="*/ 70 h 99"/>
                  <a:gd name="T56" fmla="*/ 77 w 181"/>
                  <a:gd name="T57" fmla="*/ 64 h 99"/>
                  <a:gd name="T58" fmla="*/ 80 w 181"/>
                  <a:gd name="T59" fmla="*/ 64 h 99"/>
                  <a:gd name="T60" fmla="*/ 74 w 181"/>
                  <a:gd name="T61" fmla="*/ 70 h 99"/>
                  <a:gd name="T62" fmla="*/ 77 w 181"/>
                  <a:gd name="T63" fmla="*/ 81 h 99"/>
                  <a:gd name="T64" fmla="*/ 20 w 181"/>
                  <a:gd name="T65" fmla="*/ 47 h 99"/>
                  <a:gd name="T66" fmla="*/ 13 w 181"/>
                  <a:gd name="T67" fmla="*/ 54 h 99"/>
                  <a:gd name="T68" fmla="*/ 9 w 181"/>
                  <a:gd name="T69" fmla="*/ 51 h 99"/>
                  <a:gd name="T70" fmla="*/ 10 w 181"/>
                  <a:gd name="T71" fmla="*/ 34 h 99"/>
                  <a:gd name="T72" fmla="*/ 20 w 181"/>
                  <a:gd name="T73" fmla="*/ 30 h 99"/>
                  <a:gd name="T74" fmla="*/ 20 w 181"/>
                  <a:gd name="T75" fmla="*/ 33 h 99"/>
                  <a:gd name="T76" fmla="*/ 14 w 181"/>
                  <a:gd name="T77" fmla="*/ 48 h 99"/>
                  <a:gd name="T78" fmla="*/ 20 w 181"/>
                  <a:gd name="T79" fmla="*/ 47 h 99"/>
                  <a:gd name="T80" fmla="*/ 106 w 181"/>
                  <a:gd name="T81" fmla="*/ 32 h 99"/>
                  <a:gd name="T82" fmla="*/ 104 w 181"/>
                  <a:gd name="T83" fmla="*/ 33 h 99"/>
                  <a:gd name="T84" fmla="*/ 104 w 181"/>
                  <a:gd name="T85" fmla="*/ 37 h 99"/>
                  <a:gd name="T86" fmla="*/ 104 w 181"/>
                  <a:gd name="T87" fmla="*/ 38 h 99"/>
                  <a:gd name="T88" fmla="*/ 96 w 181"/>
                  <a:gd name="T89" fmla="*/ 44 h 99"/>
                  <a:gd name="T90" fmla="*/ 74 w 181"/>
                  <a:gd name="T91" fmla="*/ 33 h 99"/>
                  <a:gd name="T92" fmla="*/ 72 w 181"/>
                  <a:gd name="T93" fmla="*/ 33 h 99"/>
                  <a:gd name="T94" fmla="*/ 66 w 181"/>
                  <a:gd name="T95" fmla="*/ 28 h 99"/>
                  <a:gd name="T96" fmla="*/ 26 w 181"/>
                  <a:gd name="T97" fmla="*/ 5 h 99"/>
                  <a:gd name="T98" fmla="*/ 97 w 181"/>
                  <a:gd name="T99" fmla="*/ 58 h 99"/>
                  <a:gd name="T100" fmla="*/ 178 w 181"/>
                  <a:gd name="T101" fmla="*/ 1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1" h="99">
                    <a:moveTo>
                      <a:pt x="22" y="50"/>
                    </a:moveTo>
                    <a:cubicBezTo>
                      <a:pt x="67" y="76"/>
                      <a:pt x="67" y="76"/>
                      <a:pt x="67" y="76"/>
                    </a:cubicBezTo>
                    <a:cubicBezTo>
                      <a:pt x="67" y="83"/>
                      <a:pt x="67" y="83"/>
                      <a:pt x="67" y="83"/>
                    </a:cubicBezTo>
                    <a:cubicBezTo>
                      <a:pt x="17" y="54"/>
                      <a:pt x="17" y="54"/>
                      <a:pt x="17" y="54"/>
                    </a:cubicBezTo>
                    <a:cubicBezTo>
                      <a:pt x="21" y="52"/>
                      <a:pt x="21" y="52"/>
                      <a:pt x="21" y="52"/>
                    </a:cubicBezTo>
                    <a:cubicBezTo>
                      <a:pt x="21" y="51"/>
                      <a:pt x="22" y="51"/>
                      <a:pt x="22" y="50"/>
                    </a:cubicBezTo>
                    <a:close/>
                    <a:moveTo>
                      <a:pt x="100" y="66"/>
                    </a:moveTo>
                    <a:cubicBezTo>
                      <a:pt x="100" y="96"/>
                      <a:pt x="100" y="96"/>
                      <a:pt x="100" y="96"/>
                    </a:cubicBezTo>
                    <a:cubicBezTo>
                      <a:pt x="100" y="97"/>
                      <a:pt x="99" y="98"/>
                      <a:pt x="98" y="98"/>
                    </a:cubicBezTo>
                    <a:cubicBezTo>
                      <a:pt x="98" y="99"/>
                      <a:pt x="97" y="99"/>
                      <a:pt x="96" y="99"/>
                    </a:cubicBezTo>
                    <a:cubicBezTo>
                      <a:pt x="96" y="99"/>
                      <a:pt x="95" y="99"/>
                      <a:pt x="94" y="98"/>
                    </a:cubicBezTo>
                    <a:cubicBezTo>
                      <a:pt x="76" y="88"/>
                      <a:pt x="76" y="88"/>
                      <a:pt x="76" y="88"/>
                    </a:cubicBezTo>
                    <a:cubicBezTo>
                      <a:pt x="81" y="86"/>
                      <a:pt x="81" y="86"/>
                      <a:pt x="81" y="86"/>
                    </a:cubicBezTo>
                    <a:cubicBezTo>
                      <a:pt x="82" y="85"/>
                      <a:pt x="82" y="85"/>
                      <a:pt x="82" y="84"/>
                    </a:cubicBezTo>
                    <a:cubicBezTo>
                      <a:pt x="94" y="91"/>
                      <a:pt x="94" y="91"/>
                      <a:pt x="94" y="91"/>
                    </a:cubicBezTo>
                    <a:cubicBezTo>
                      <a:pt x="94" y="69"/>
                      <a:pt x="94" y="69"/>
                      <a:pt x="94" y="69"/>
                    </a:cubicBezTo>
                    <a:cubicBezTo>
                      <a:pt x="6" y="19"/>
                      <a:pt x="6" y="19"/>
                      <a:pt x="6" y="19"/>
                    </a:cubicBezTo>
                    <a:cubicBezTo>
                      <a:pt x="6" y="41"/>
                      <a:pt x="6" y="41"/>
                      <a:pt x="6" y="41"/>
                    </a:cubicBezTo>
                    <a:cubicBezTo>
                      <a:pt x="6" y="41"/>
                      <a:pt x="6" y="41"/>
                      <a:pt x="6" y="41"/>
                    </a:cubicBezTo>
                    <a:cubicBezTo>
                      <a:pt x="7" y="42"/>
                      <a:pt x="7" y="42"/>
                      <a:pt x="7" y="42"/>
                    </a:cubicBezTo>
                    <a:cubicBezTo>
                      <a:pt x="7" y="49"/>
                      <a:pt x="7" y="49"/>
                      <a:pt x="7" y="49"/>
                    </a:cubicBezTo>
                    <a:cubicBezTo>
                      <a:pt x="3" y="46"/>
                      <a:pt x="3" y="46"/>
                      <a:pt x="3" y="46"/>
                    </a:cubicBezTo>
                    <a:cubicBezTo>
                      <a:pt x="0" y="44"/>
                      <a:pt x="0" y="44"/>
                      <a:pt x="0" y="44"/>
                    </a:cubicBezTo>
                    <a:cubicBezTo>
                      <a:pt x="0" y="42"/>
                      <a:pt x="0" y="42"/>
                      <a:pt x="0" y="42"/>
                    </a:cubicBezTo>
                    <a:cubicBezTo>
                      <a:pt x="0" y="15"/>
                      <a:pt x="0" y="15"/>
                      <a:pt x="0" y="15"/>
                    </a:cubicBezTo>
                    <a:cubicBezTo>
                      <a:pt x="0" y="13"/>
                      <a:pt x="0" y="12"/>
                      <a:pt x="2" y="11"/>
                    </a:cubicBezTo>
                    <a:cubicBezTo>
                      <a:pt x="3" y="10"/>
                      <a:pt x="4" y="10"/>
                      <a:pt x="6" y="11"/>
                    </a:cubicBezTo>
                    <a:cubicBezTo>
                      <a:pt x="11" y="14"/>
                      <a:pt x="11" y="14"/>
                      <a:pt x="11" y="14"/>
                    </a:cubicBezTo>
                    <a:cubicBezTo>
                      <a:pt x="11" y="14"/>
                      <a:pt x="11" y="14"/>
                      <a:pt x="11" y="14"/>
                    </a:cubicBezTo>
                    <a:cubicBezTo>
                      <a:pt x="99" y="64"/>
                      <a:pt x="99" y="64"/>
                      <a:pt x="99" y="64"/>
                    </a:cubicBezTo>
                    <a:cubicBezTo>
                      <a:pt x="100" y="64"/>
                      <a:pt x="100" y="65"/>
                      <a:pt x="100" y="66"/>
                    </a:cubicBezTo>
                    <a:close/>
                    <a:moveTo>
                      <a:pt x="181" y="14"/>
                    </a:moveTo>
                    <a:cubicBezTo>
                      <a:pt x="181" y="14"/>
                      <a:pt x="181" y="14"/>
                      <a:pt x="181" y="15"/>
                    </a:cubicBezTo>
                    <a:cubicBezTo>
                      <a:pt x="181" y="40"/>
                      <a:pt x="181" y="40"/>
                      <a:pt x="181" y="40"/>
                    </a:cubicBezTo>
                    <a:cubicBezTo>
                      <a:pt x="181" y="42"/>
                      <a:pt x="180" y="44"/>
                      <a:pt x="178" y="45"/>
                    </a:cubicBezTo>
                    <a:cubicBezTo>
                      <a:pt x="104" y="87"/>
                      <a:pt x="104" y="87"/>
                      <a:pt x="104" y="87"/>
                    </a:cubicBezTo>
                    <a:cubicBezTo>
                      <a:pt x="104" y="66"/>
                      <a:pt x="104" y="66"/>
                      <a:pt x="104" y="66"/>
                    </a:cubicBezTo>
                    <a:cubicBezTo>
                      <a:pt x="104" y="64"/>
                      <a:pt x="103" y="62"/>
                      <a:pt x="101" y="61"/>
                    </a:cubicBezTo>
                    <a:cubicBezTo>
                      <a:pt x="181" y="14"/>
                      <a:pt x="181" y="14"/>
                      <a:pt x="181" y="14"/>
                    </a:cubicBezTo>
                    <a:cubicBezTo>
                      <a:pt x="181" y="14"/>
                      <a:pt x="181" y="14"/>
                      <a:pt x="181" y="14"/>
                    </a:cubicBezTo>
                    <a:close/>
                    <a:moveTo>
                      <a:pt x="59" y="64"/>
                    </a:moveTo>
                    <a:cubicBezTo>
                      <a:pt x="59" y="64"/>
                      <a:pt x="59" y="64"/>
                      <a:pt x="58" y="64"/>
                    </a:cubicBezTo>
                    <a:cubicBezTo>
                      <a:pt x="36" y="51"/>
                      <a:pt x="36" y="51"/>
                      <a:pt x="36" y="51"/>
                    </a:cubicBezTo>
                    <a:cubicBezTo>
                      <a:pt x="35" y="51"/>
                      <a:pt x="34" y="49"/>
                      <a:pt x="34" y="48"/>
                    </a:cubicBezTo>
                    <a:cubicBezTo>
                      <a:pt x="34" y="46"/>
                      <a:pt x="34" y="46"/>
                      <a:pt x="34" y="46"/>
                    </a:cubicBezTo>
                    <a:cubicBezTo>
                      <a:pt x="34" y="44"/>
                      <a:pt x="35" y="43"/>
                      <a:pt x="36" y="44"/>
                    </a:cubicBezTo>
                    <a:cubicBezTo>
                      <a:pt x="59" y="57"/>
                      <a:pt x="59" y="57"/>
                      <a:pt x="59" y="57"/>
                    </a:cubicBezTo>
                    <a:cubicBezTo>
                      <a:pt x="60" y="58"/>
                      <a:pt x="61" y="59"/>
                      <a:pt x="61" y="60"/>
                    </a:cubicBezTo>
                    <a:cubicBezTo>
                      <a:pt x="61" y="63"/>
                      <a:pt x="61" y="63"/>
                      <a:pt x="61" y="63"/>
                    </a:cubicBezTo>
                    <a:cubicBezTo>
                      <a:pt x="61" y="64"/>
                      <a:pt x="60" y="64"/>
                      <a:pt x="59" y="64"/>
                    </a:cubicBezTo>
                    <a:close/>
                    <a:moveTo>
                      <a:pt x="80" y="81"/>
                    </a:moveTo>
                    <a:cubicBezTo>
                      <a:pt x="81" y="82"/>
                      <a:pt x="81" y="83"/>
                      <a:pt x="80" y="84"/>
                    </a:cubicBezTo>
                    <a:cubicBezTo>
                      <a:pt x="73" y="88"/>
                      <a:pt x="73" y="88"/>
                      <a:pt x="73" y="88"/>
                    </a:cubicBezTo>
                    <a:cubicBezTo>
                      <a:pt x="72" y="88"/>
                      <a:pt x="71" y="87"/>
                      <a:pt x="70" y="87"/>
                    </a:cubicBezTo>
                    <a:cubicBezTo>
                      <a:pt x="70" y="87"/>
                      <a:pt x="70" y="85"/>
                      <a:pt x="70" y="85"/>
                    </a:cubicBezTo>
                    <a:cubicBezTo>
                      <a:pt x="70" y="70"/>
                      <a:pt x="70" y="70"/>
                      <a:pt x="70" y="70"/>
                    </a:cubicBezTo>
                    <a:cubicBezTo>
                      <a:pt x="70" y="70"/>
                      <a:pt x="70" y="68"/>
                      <a:pt x="71" y="68"/>
                    </a:cubicBezTo>
                    <a:cubicBezTo>
                      <a:pt x="77" y="64"/>
                      <a:pt x="77" y="64"/>
                      <a:pt x="77" y="64"/>
                    </a:cubicBezTo>
                    <a:cubicBezTo>
                      <a:pt x="78" y="63"/>
                      <a:pt x="80" y="63"/>
                      <a:pt x="80" y="64"/>
                    </a:cubicBezTo>
                    <a:cubicBezTo>
                      <a:pt x="80" y="64"/>
                      <a:pt x="80" y="64"/>
                      <a:pt x="80" y="64"/>
                    </a:cubicBezTo>
                    <a:cubicBezTo>
                      <a:pt x="81" y="65"/>
                      <a:pt x="81" y="66"/>
                      <a:pt x="80" y="67"/>
                    </a:cubicBezTo>
                    <a:cubicBezTo>
                      <a:pt x="74" y="70"/>
                      <a:pt x="74" y="70"/>
                      <a:pt x="74" y="70"/>
                    </a:cubicBezTo>
                    <a:cubicBezTo>
                      <a:pt x="74" y="82"/>
                      <a:pt x="74" y="82"/>
                      <a:pt x="74" y="82"/>
                    </a:cubicBezTo>
                    <a:cubicBezTo>
                      <a:pt x="77" y="81"/>
                      <a:pt x="77" y="81"/>
                      <a:pt x="77" y="81"/>
                    </a:cubicBezTo>
                    <a:cubicBezTo>
                      <a:pt x="78" y="80"/>
                      <a:pt x="80" y="80"/>
                      <a:pt x="80" y="81"/>
                    </a:cubicBezTo>
                    <a:close/>
                    <a:moveTo>
                      <a:pt x="20" y="47"/>
                    </a:moveTo>
                    <a:cubicBezTo>
                      <a:pt x="21" y="48"/>
                      <a:pt x="21" y="49"/>
                      <a:pt x="20" y="50"/>
                    </a:cubicBezTo>
                    <a:cubicBezTo>
                      <a:pt x="13" y="54"/>
                      <a:pt x="13" y="54"/>
                      <a:pt x="13" y="54"/>
                    </a:cubicBezTo>
                    <a:cubicBezTo>
                      <a:pt x="12" y="54"/>
                      <a:pt x="11" y="54"/>
                      <a:pt x="10" y="53"/>
                    </a:cubicBezTo>
                    <a:cubicBezTo>
                      <a:pt x="10" y="53"/>
                      <a:pt x="9" y="51"/>
                      <a:pt x="9" y="51"/>
                    </a:cubicBezTo>
                    <a:cubicBezTo>
                      <a:pt x="9" y="36"/>
                      <a:pt x="9" y="36"/>
                      <a:pt x="9" y="36"/>
                    </a:cubicBezTo>
                    <a:cubicBezTo>
                      <a:pt x="9" y="36"/>
                      <a:pt x="10" y="34"/>
                      <a:pt x="10" y="34"/>
                    </a:cubicBezTo>
                    <a:cubicBezTo>
                      <a:pt x="17" y="30"/>
                      <a:pt x="17" y="30"/>
                      <a:pt x="17" y="30"/>
                    </a:cubicBezTo>
                    <a:cubicBezTo>
                      <a:pt x="18" y="29"/>
                      <a:pt x="20" y="29"/>
                      <a:pt x="20" y="30"/>
                    </a:cubicBezTo>
                    <a:cubicBezTo>
                      <a:pt x="20" y="30"/>
                      <a:pt x="20" y="30"/>
                      <a:pt x="20" y="30"/>
                    </a:cubicBezTo>
                    <a:cubicBezTo>
                      <a:pt x="21" y="31"/>
                      <a:pt x="21" y="32"/>
                      <a:pt x="20" y="33"/>
                    </a:cubicBezTo>
                    <a:cubicBezTo>
                      <a:pt x="14" y="36"/>
                      <a:pt x="14" y="36"/>
                      <a:pt x="14" y="36"/>
                    </a:cubicBezTo>
                    <a:cubicBezTo>
                      <a:pt x="14" y="48"/>
                      <a:pt x="14" y="48"/>
                      <a:pt x="14" y="48"/>
                    </a:cubicBezTo>
                    <a:cubicBezTo>
                      <a:pt x="17" y="47"/>
                      <a:pt x="17" y="47"/>
                      <a:pt x="17" y="47"/>
                    </a:cubicBezTo>
                    <a:cubicBezTo>
                      <a:pt x="18" y="46"/>
                      <a:pt x="20" y="46"/>
                      <a:pt x="20" y="47"/>
                    </a:cubicBezTo>
                    <a:close/>
                    <a:moveTo>
                      <a:pt x="161" y="0"/>
                    </a:moveTo>
                    <a:cubicBezTo>
                      <a:pt x="106" y="32"/>
                      <a:pt x="106" y="32"/>
                      <a:pt x="106" y="32"/>
                    </a:cubicBezTo>
                    <a:cubicBezTo>
                      <a:pt x="104" y="33"/>
                      <a:pt x="104" y="33"/>
                      <a:pt x="104" y="33"/>
                    </a:cubicBezTo>
                    <a:cubicBezTo>
                      <a:pt x="104" y="33"/>
                      <a:pt x="104" y="33"/>
                      <a:pt x="104" y="33"/>
                    </a:cubicBezTo>
                    <a:cubicBezTo>
                      <a:pt x="104" y="36"/>
                      <a:pt x="104" y="36"/>
                      <a:pt x="104" y="36"/>
                    </a:cubicBezTo>
                    <a:cubicBezTo>
                      <a:pt x="104" y="37"/>
                      <a:pt x="104" y="37"/>
                      <a:pt x="104" y="37"/>
                    </a:cubicBezTo>
                    <a:cubicBezTo>
                      <a:pt x="104" y="37"/>
                      <a:pt x="104" y="37"/>
                      <a:pt x="104" y="37"/>
                    </a:cubicBezTo>
                    <a:cubicBezTo>
                      <a:pt x="104" y="38"/>
                      <a:pt x="104" y="38"/>
                      <a:pt x="104" y="38"/>
                    </a:cubicBezTo>
                    <a:cubicBezTo>
                      <a:pt x="104" y="40"/>
                      <a:pt x="102" y="42"/>
                      <a:pt x="100" y="43"/>
                    </a:cubicBezTo>
                    <a:cubicBezTo>
                      <a:pt x="99" y="44"/>
                      <a:pt x="98" y="44"/>
                      <a:pt x="96" y="44"/>
                    </a:cubicBezTo>
                    <a:cubicBezTo>
                      <a:pt x="95" y="44"/>
                      <a:pt x="93" y="44"/>
                      <a:pt x="92" y="43"/>
                    </a:cubicBezTo>
                    <a:cubicBezTo>
                      <a:pt x="74" y="33"/>
                      <a:pt x="74" y="33"/>
                      <a:pt x="74" y="33"/>
                    </a:cubicBezTo>
                    <a:cubicBezTo>
                      <a:pt x="74" y="33"/>
                      <a:pt x="74" y="33"/>
                      <a:pt x="74" y="33"/>
                    </a:cubicBezTo>
                    <a:cubicBezTo>
                      <a:pt x="74" y="33"/>
                      <a:pt x="73" y="33"/>
                      <a:pt x="72" y="33"/>
                    </a:cubicBezTo>
                    <a:cubicBezTo>
                      <a:pt x="71" y="33"/>
                      <a:pt x="69" y="32"/>
                      <a:pt x="67" y="31"/>
                    </a:cubicBezTo>
                    <a:cubicBezTo>
                      <a:pt x="67" y="30"/>
                      <a:pt x="66" y="29"/>
                      <a:pt x="66" y="28"/>
                    </a:cubicBezTo>
                    <a:cubicBezTo>
                      <a:pt x="65" y="28"/>
                      <a:pt x="65" y="28"/>
                      <a:pt x="65" y="28"/>
                    </a:cubicBezTo>
                    <a:cubicBezTo>
                      <a:pt x="26" y="5"/>
                      <a:pt x="26" y="5"/>
                      <a:pt x="26" y="5"/>
                    </a:cubicBezTo>
                    <a:cubicBezTo>
                      <a:pt x="14" y="12"/>
                      <a:pt x="14" y="12"/>
                      <a:pt x="14" y="12"/>
                    </a:cubicBezTo>
                    <a:cubicBezTo>
                      <a:pt x="97" y="58"/>
                      <a:pt x="97" y="58"/>
                      <a:pt x="97" y="58"/>
                    </a:cubicBezTo>
                    <a:cubicBezTo>
                      <a:pt x="179" y="10"/>
                      <a:pt x="179" y="10"/>
                      <a:pt x="179" y="10"/>
                    </a:cubicBezTo>
                    <a:cubicBezTo>
                      <a:pt x="179" y="10"/>
                      <a:pt x="179" y="10"/>
                      <a:pt x="178" y="10"/>
                    </a:cubicBezTo>
                    <a:cubicBezTo>
                      <a:pt x="172" y="6"/>
                      <a:pt x="167" y="3"/>
                      <a:pt x="161" y="0"/>
                    </a:cubicBezTo>
                    <a:close/>
                  </a:path>
                </a:pathLst>
              </a:custGeom>
              <a:solidFill>
                <a:schemeClr val="accent1">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dirty="0">
                  <a:solidFill>
                    <a:srgbClr val="FFFFFF"/>
                  </a:solidFill>
                </a:endParaRPr>
              </a:p>
            </p:txBody>
          </p:sp>
          <p:sp>
            <p:nvSpPr>
              <p:cNvPr id="217" name="Freeform 7"/>
              <p:cNvSpPr>
                <a:spLocks noEditPoints="1"/>
              </p:cNvSpPr>
              <p:nvPr/>
            </p:nvSpPr>
            <p:spPr bwMode="auto">
              <a:xfrm>
                <a:off x="8714848" y="1403350"/>
                <a:ext cx="782638" cy="584199"/>
              </a:xfrm>
              <a:custGeom>
                <a:avLst/>
                <a:gdLst>
                  <a:gd name="T0" fmla="*/ 179 w 181"/>
                  <a:gd name="T1" fmla="*/ 46 h 135"/>
                  <a:gd name="T2" fmla="*/ 101 w 181"/>
                  <a:gd name="T3" fmla="*/ 0 h 135"/>
                  <a:gd name="T4" fmla="*/ 95 w 181"/>
                  <a:gd name="T5" fmla="*/ 0 h 135"/>
                  <a:gd name="T6" fmla="*/ 97 w 181"/>
                  <a:gd name="T7" fmla="*/ 94 h 135"/>
                  <a:gd name="T8" fmla="*/ 22 w 181"/>
                  <a:gd name="T9" fmla="*/ 86 h 135"/>
                  <a:gd name="T10" fmla="*/ 67 w 181"/>
                  <a:gd name="T11" fmla="*/ 119 h 135"/>
                  <a:gd name="T12" fmla="*/ 21 w 181"/>
                  <a:gd name="T13" fmla="*/ 87 h 135"/>
                  <a:gd name="T14" fmla="*/ 100 w 181"/>
                  <a:gd name="T15" fmla="*/ 101 h 135"/>
                  <a:gd name="T16" fmla="*/ 98 w 181"/>
                  <a:gd name="T17" fmla="*/ 134 h 135"/>
                  <a:gd name="T18" fmla="*/ 94 w 181"/>
                  <a:gd name="T19" fmla="*/ 134 h 135"/>
                  <a:gd name="T20" fmla="*/ 81 w 181"/>
                  <a:gd name="T21" fmla="*/ 121 h 135"/>
                  <a:gd name="T22" fmla="*/ 94 w 181"/>
                  <a:gd name="T23" fmla="*/ 127 h 135"/>
                  <a:gd name="T24" fmla="*/ 6 w 181"/>
                  <a:gd name="T25" fmla="*/ 54 h 135"/>
                  <a:gd name="T26" fmla="*/ 6 w 181"/>
                  <a:gd name="T27" fmla="*/ 77 h 135"/>
                  <a:gd name="T28" fmla="*/ 7 w 181"/>
                  <a:gd name="T29" fmla="*/ 85 h 135"/>
                  <a:gd name="T30" fmla="*/ 0 w 181"/>
                  <a:gd name="T31" fmla="*/ 80 h 135"/>
                  <a:gd name="T32" fmla="*/ 0 w 181"/>
                  <a:gd name="T33" fmla="*/ 51 h 135"/>
                  <a:gd name="T34" fmla="*/ 6 w 181"/>
                  <a:gd name="T35" fmla="*/ 47 h 135"/>
                  <a:gd name="T36" fmla="*/ 11 w 181"/>
                  <a:gd name="T37" fmla="*/ 50 h 135"/>
                  <a:gd name="T38" fmla="*/ 100 w 181"/>
                  <a:gd name="T39" fmla="*/ 101 h 135"/>
                  <a:gd name="T40" fmla="*/ 181 w 181"/>
                  <a:gd name="T41" fmla="*/ 51 h 135"/>
                  <a:gd name="T42" fmla="*/ 178 w 181"/>
                  <a:gd name="T43" fmla="*/ 80 h 135"/>
                  <a:gd name="T44" fmla="*/ 104 w 181"/>
                  <a:gd name="T45" fmla="*/ 101 h 135"/>
                  <a:gd name="T46" fmla="*/ 181 w 181"/>
                  <a:gd name="T47" fmla="*/ 49 h 135"/>
                  <a:gd name="T48" fmla="*/ 59 w 181"/>
                  <a:gd name="T49" fmla="*/ 100 h 135"/>
                  <a:gd name="T50" fmla="*/ 36 w 181"/>
                  <a:gd name="T51" fmla="*/ 87 h 135"/>
                  <a:gd name="T52" fmla="*/ 34 w 181"/>
                  <a:gd name="T53" fmla="*/ 81 h 135"/>
                  <a:gd name="T54" fmla="*/ 59 w 181"/>
                  <a:gd name="T55" fmla="*/ 93 h 135"/>
                  <a:gd name="T56" fmla="*/ 61 w 181"/>
                  <a:gd name="T57" fmla="*/ 98 h 135"/>
                  <a:gd name="T58" fmla="*/ 80 w 181"/>
                  <a:gd name="T59" fmla="*/ 117 h 135"/>
                  <a:gd name="T60" fmla="*/ 73 w 181"/>
                  <a:gd name="T61" fmla="*/ 123 h 135"/>
                  <a:gd name="T62" fmla="*/ 70 w 181"/>
                  <a:gd name="T63" fmla="*/ 121 h 135"/>
                  <a:gd name="T64" fmla="*/ 71 w 181"/>
                  <a:gd name="T65" fmla="*/ 103 h 135"/>
                  <a:gd name="T66" fmla="*/ 80 w 181"/>
                  <a:gd name="T67" fmla="*/ 100 h 135"/>
                  <a:gd name="T68" fmla="*/ 80 w 181"/>
                  <a:gd name="T69" fmla="*/ 103 h 135"/>
                  <a:gd name="T70" fmla="*/ 74 w 181"/>
                  <a:gd name="T71" fmla="*/ 118 h 135"/>
                  <a:gd name="T72" fmla="*/ 80 w 181"/>
                  <a:gd name="T73" fmla="*/ 117 h 135"/>
                  <a:gd name="T74" fmla="*/ 20 w 181"/>
                  <a:gd name="T75" fmla="*/ 85 h 135"/>
                  <a:gd name="T76" fmla="*/ 10 w 181"/>
                  <a:gd name="T77" fmla="*/ 89 h 135"/>
                  <a:gd name="T78" fmla="*/ 9 w 181"/>
                  <a:gd name="T79" fmla="*/ 71 h 135"/>
                  <a:gd name="T80" fmla="*/ 17 w 181"/>
                  <a:gd name="T81" fmla="*/ 65 h 135"/>
                  <a:gd name="T82" fmla="*/ 20 w 181"/>
                  <a:gd name="T83" fmla="*/ 66 h 135"/>
                  <a:gd name="T84" fmla="*/ 14 w 181"/>
                  <a:gd name="T85" fmla="*/ 72 h 135"/>
                  <a:gd name="T86" fmla="*/ 17 w 181"/>
                  <a:gd name="T87" fmla="*/ 82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1" h="135">
                    <a:moveTo>
                      <a:pt x="97" y="94"/>
                    </a:moveTo>
                    <a:cubicBezTo>
                      <a:pt x="179" y="46"/>
                      <a:pt x="179" y="46"/>
                      <a:pt x="179" y="46"/>
                    </a:cubicBezTo>
                    <a:cubicBezTo>
                      <a:pt x="179" y="46"/>
                      <a:pt x="179" y="46"/>
                      <a:pt x="178" y="46"/>
                    </a:cubicBezTo>
                    <a:cubicBezTo>
                      <a:pt x="101" y="0"/>
                      <a:pt x="101" y="0"/>
                      <a:pt x="101" y="0"/>
                    </a:cubicBezTo>
                    <a:cubicBezTo>
                      <a:pt x="100" y="0"/>
                      <a:pt x="99" y="0"/>
                      <a:pt x="98" y="0"/>
                    </a:cubicBezTo>
                    <a:cubicBezTo>
                      <a:pt x="97" y="0"/>
                      <a:pt x="96" y="0"/>
                      <a:pt x="95" y="0"/>
                    </a:cubicBezTo>
                    <a:cubicBezTo>
                      <a:pt x="14" y="48"/>
                      <a:pt x="14" y="48"/>
                      <a:pt x="14" y="48"/>
                    </a:cubicBezTo>
                    <a:cubicBezTo>
                      <a:pt x="97" y="94"/>
                      <a:pt x="97" y="94"/>
                      <a:pt x="97" y="94"/>
                    </a:cubicBezTo>
                    <a:cubicBezTo>
                      <a:pt x="97" y="94"/>
                      <a:pt x="97" y="94"/>
                      <a:pt x="97" y="94"/>
                    </a:cubicBezTo>
                    <a:close/>
                    <a:moveTo>
                      <a:pt x="22" y="86"/>
                    </a:moveTo>
                    <a:cubicBezTo>
                      <a:pt x="67" y="112"/>
                      <a:pt x="67" y="112"/>
                      <a:pt x="67" y="112"/>
                    </a:cubicBezTo>
                    <a:cubicBezTo>
                      <a:pt x="67" y="119"/>
                      <a:pt x="67" y="119"/>
                      <a:pt x="67" y="119"/>
                    </a:cubicBezTo>
                    <a:cubicBezTo>
                      <a:pt x="17" y="90"/>
                      <a:pt x="17" y="90"/>
                      <a:pt x="17" y="90"/>
                    </a:cubicBezTo>
                    <a:cubicBezTo>
                      <a:pt x="21" y="87"/>
                      <a:pt x="21" y="87"/>
                      <a:pt x="21" y="87"/>
                    </a:cubicBezTo>
                    <a:cubicBezTo>
                      <a:pt x="21" y="87"/>
                      <a:pt x="22" y="87"/>
                      <a:pt x="22" y="86"/>
                    </a:cubicBezTo>
                    <a:close/>
                    <a:moveTo>
                      <a:pt x="100" y="101"/>
                    </a:moveTo>
                    <a:cubicBezTo>
                      <a:pt x="100" y="131"/>
                      <a:pt x="100" y="131"/>
                      <a:pt x="100" y="131"/>
                    </a:cubicBezTo>
                    <a:cubicBezTo>
                      <a:pt x="100" y="133"/>
                      <a:pt x="99" y="134"/>
                      <a:pt x="98" y="134"/>
                    </a:cubicBezTo>
                    <a:cubicBezTo>
                      <a:pt x="98" y="135"/>
                      <a:pt x="97" y="135"/>
                      <a:pt x="96" y="135"/>
                    </a:cubicBezTo>
                    <a:cubicBezTo>
                      <a:pt x="96" y="135"/>
                      <a:pt x="95" y="135"/>
                      <a:pt x="94" y="134"/>
                    </a:cubicBezTo>
                    <a:cubicBezTo>
                      <a:pt x="76" y="124"/>
                      <a:pt x="76" y="124"/>
                      <a:pt x="76" y="124"/>
                    </a:cubicBezTo>
                    <a:cubicBezTo>
                      <a:pt x="81" y="121"/>
                      <a:pt x="81" y="121"/>
                      <a:pt x="81" y="121"/>
                    </a:cubicBezTo>
                    <a:cubicBezTo>
                      <a:pt x="82" y="121"/>
                      <a:pt x="82" y="121"/>
                      <a:pt x="82" y="120"/>
                    </a:cubicBezTo>
                    <a:cubicBezTo>
                      <a:pt x="94" y="127"/>
                      <a:pt x="94" y="127"/>
                      <a:pt x="94" y="127"/>
                    </a:cubicBezTo>
                    <a:cubicBezTo>
                      <a:pt x="94" y="105"/>
                      <a:pt x="94" y="105"/>
                      <a:pt x="94" y="105"/>
                    </a:cubicBezTo>
                    <a:cubicBezTo>
                      <a:pt x="6" y="54"/>
                      <a:pt x="6" y="54"/>
                      <a:pt x="6" y="54"/>
                    </a:cubicBezTo>
                    <a:cubicBezTo>
                      <a:pt x="6" y="77"/>
                      <a:pt x="6" y="77"/>
                      <a:pt x="6" y="77"/>
                    </a:cubicBezTo>
                    <a:cubicBezTo>
                      <a:pt x="6" y="77"/>
                      <a:pt x="6" y="77"/>
                      <a:pt x="6" y="77"/>
                    </a:cubicBezTo>
                    <a:cubicBezTo>
                      <a:pt x="7" y="78"/>
                      <a:pt x="7" y="78"/>
                      <a:pt x="7" y="78"/>
                    </a:cubicBezTo>
                    <a:cubicBezTo>
                      <a:pt x="7" y="85"/>
                      <a:pt x="7" y="85"/>
                      <a:pt x="7" y="85"/>
                    </a:cubicBezTo>
                    <a:cubicBezTo>
                      <a:pt x="3" y="82"/>
                      <a:pt x="3" y="82"/>
                      <a:pt x="3" y="82"/>
                    </a:cubicBezTo>
                    <a:cubicBezTo>
                      <a:pt x="0" y="80"/>
                      <a:pt x="0" y="80"/>
                      <a:pt x="0" y="80"/>
                    </a:cubicBezTo>
                    <a:cubicBezTo>
                      <a:pt x="0" y="78"/>
                      <a:pt x="0" y="78"/>
                      <a:pt x="0" y="78"/>
                    </a:cubicBezTo>
                    <a:cubicBezTo>
                      <a:pt x="0" y="51"/>
                      <a:pt x="0" y="51"/>
                      <a:pt x="0" y="51"/>
                    </a:cubicBezTo>
                    <a:cubicBezTo>
                      <a:pt x="0" y="49"/>
                      <a:pt x="0" y="48"/>
                      <a:pt x="2" y="47"/>
                    </a:cubicBezTo>
                    <a:cubicBezTo>
                      <a:pt x="3" y="46"/>
                      <a:pt x="4" y="46"/>
                      <a:pt x="6" y="47"/>
                    </a:cubicBezTo>
                    <a:cubicBezTo>
                      <a:pt x="11" y="50"/>
                      <a:pt x="11" y="50"/>
                      <a:pt x="11" y="50"/>
                    </a:cubicBezTo>
                    <a:cubicBezTo>
                      <a:pt x="11" y="50"/>
                      <a:pt x="11" y="50"/>
                      <a:pt x="11" y="50"/>
                    </a:cubicBezTo>
                    <a:cubicBezTo>
                      <a:pt x="99" y="100"/>
                      <a:pt x="99" y="100"/>
                      <a:pt x="99" y="100"/>
                    </a:cubicBezTo>
                    <a:cubicBezTo>
                      <a:pt x="100" y="100"/>
                      <a:pt x="100" y="101"/>
                      <a:pt x="100" y="101"/>
                    </a:cubicBezTo>
                    <a:close/>
                    <a:moveTo>
                      <a:pt x="181" y="49"/>
                    </a:moveTo>
                    <a:cubicBezTo>
                      <a:pt x="181" y="50"/>
                      <a:pt x="181" y="50"/>
                      <a:pt x="181" y="51"/>
                    </a:cubicBezTo>
                    <a:cubicBezTo>
                      <a:pt x="181" y="76"/>
                      <a:pt x="181" y="76"/>
                      <a:pt x="181" y="76"/>
                    </a:cubicBezTo>
                    <a:cubicBezTo>
                      <a:pt x="181" y="77"/>
                      <a:pt x="180" y="79"/>
                      <a:pt x="178" y="80"/>
                    </a:cubicBezTo>
                    <a:cubicBezTo>
                      <a:pt x="104" y="123"/>
                      <a:pt x="104" y="123"/>
                      <a:pt x="104" y="123"/>
                    </a:cubicBezTo>
                    <a:cubicBezTo>
                      <a:pt x="104" y="101"/>
                      <a:pt x="104" y="101"/>
                      <a:pt x="104" y="101"/>
                    </a:cubicBezTo>
                    <a:cubicBezTo>
                      <a:pt x="104" y="99"/>
                      <a:pt x="103" y="97"/>
                      <a:pt x="101" y="96"/>
                    </a:cubicBezTo>
                    <a:cubicBezTo>
                      <a:pt x="181" y="49"/>
                      <a:pt x="181" y="49"/>
                      <a:pt x="181" y="49"/>
                    </a:cubicBezTo>
                    <a:cubicBezTo>
                      <a:pt x="181" y="49"/>
                      <a:pt x="181" y="49"/>
                      <a:pt x="181" y="49"/>
                    </a:cubicBezTo>
                    <a:close/>
                    <a:moveTo>
                      <a:pt x="59" y="100"/>
                    </a:moveTo>
                    <a:cubicBezTo>
                      <a:pt x="59" y="100"/>
                      <a:pt x="59" y="100"/>
                      <a:pt x="58" y="100"/>
                    </a:cubicBezTo>
                    <a:cubicBezTo>
                      <a:pt x="36" y="87"/>
                      <a:pt x="36" y="87"/>
                      <a:pt x="36" y="87"/>
                    </a:cubicBezTo>
                    <a:cubicBezTo>
                      <a:pt x="35" y="86"/>
                      <a:pt x="34" y="85"/>
                      <a:pt x="34" y="84"/>
                    </a:cubicBezTo>
                    <a:cubicBezTo>
                      <a:pt x="34" y="81"/>
                      <a:pt x="34" y="81"/>
                      <a:pt x="34" y="81"/>
                    </a:cubicBezTo>
                    <a:cubicBezTo>
                      <a:pt x="34" y="80"/>
                      <a:pt x="35" y="79"/>
                      <a:pt x="36" y="80"/>
                    </a:cubicBezTo>
                    <a:cubicBezTo>
                      <a:pt x="59" y="93"/>
                      <a:pt x="59" y="93"/>
                      <a:pt x="59" y="93"/>
                    </a:cubicBezTo>
                    <a:cubicBezTo>
                      <a:pt x="60" y="93"/>
                      <a:pt x="61" y="95"/>
                      <a:pt x="61" y="96"/>
                    </a:cubicBezTo>
                    <a:cubicBezTo>
                      <a:pt x="61" y="98"/>
                      <a:pt x="61" y="98"/>
                      <a:pt x="61" y="98"/>
                    </a:cubicBezTo>
                    <a:cubicBezTo>
                      <a:pt x="61" y="99"/>
                      <a:pt x="60" y="100"/>
                      <a:pt x="59" y="100"/>
                    </a:cubicBezTo>
                    <a:close/>
                    <a:moveTo>
                      <a:pt x="80" y="117"/>
                    </a:moveTo>
                    <a:cubicBezTo>
                      <a:pt x="81" y="118"/>
                      <a:pt x="81" y="119"/>
                      <a:pt x="80" y="119"/>
                    </a:cubicBezTo>
                    <a:cubicBezTo>
                      <a:pt x="73" y="123"/>
                      <a:pt x="73" y="123"/>
                      <a:pt x="73" y="123"/>
                    </a:cubicBezTo>
                    <a:cubicBezTo>
                      <a:pt x="72" y="124"/>
                      <a:pt x="71" y="123"/>
                      <a:pt x="70" y="123"/>
                    </a:cubicBezTo>
                    <a:cubicBezTo>
                      <a:pt x="70" y="122"/>
                      <a:pt x="70" y="121"/>
                      <a:pt x="70" y="121"/>
                    </a:cubicBezTo>
                    <a:cubicBezTo>
                      <a:pt x="70" y="105"/>
                      <a:pt x="70" y="105"/>
                      <a:pt x="70" y="105"/>
                    </a:cubicBezTo>
                    <a:cubicBezTo>
                      <a:pt x="70" y="105"/>
                      <a:pt x="70" y="104"/>
                      <a:pt x="71" y="103"/>
                    </a:cubicBezTo>
                    <a:cubicBezTo>
                      <a:pt x="77" y="99"/>
                      <a:pt x="77" y="99"/>
                      <a:pt x="77" y="99"/>
                    </a:cubicBezTo>
                    <a:cubicBezTo>
                      <a:pt x="78" y="99"/>
                      <a:pt x="80" y="99"/>
                      <a:pt x="80" y="100"/>
                    </a:cubicBezTo>
                    <a:cubicBezTo>
                      <a:pt x="80" y="100"/>
                      <a:pt x="80" y="100"/>
                      <a:pt x="80" y="100"/>
                    </a:cubicBezTo>
                    <a:cubicBezTo>
                      <a:pt x="81" y="101"/>
                      <a:pt x="81" y="102"/>
                      <a:pt x="80" y="103"/>
                    </a:cubicBezTo>
                    <a:cubicBezTo>
                      <a:pt x="74" y="106"/>
                      <a:pt x="74" y="106"/>
                      <a:pt x="74" y="106"/>
                    </a:cubicBezTo>
                    <a:cubicBezTo>
                      <a:pt x="74" y="118"/>
                      <a:pt x="74" y="118"/>
                      <a:pt x="74" y="118"/>
                    </a:cubicBezTo>
                    <a:cubicBezTo>
                      <a:pt x="77" y="116"/>
                      <a:pt x="77" y="116"/>
                      <a:pt x="77" y="116"/>
                    </a:cubicBezTo>
                    <a:cubicBezTo>
                      <a:pt x="78" y="116"/>
                      <a:pt x="80" y="116"/>
                      <a:pt x="80" y="117"/>
                    </a:cubicBezTo>
                    <a:close/>
                    <a:moveTo>
                      <a:pt x="20" y="83"/>
                    </a:moveTo>
                    <a:cubicBezTo>
                      <a:pt x="21" y="84"/>
                      <a:pt x="21" y="85"/>
                      <a:pt x="20" y="85"/>
                    </a:cubicBezTo>
                    <a:cubicBezTo>
                      <a:pt x="13" y="89"/>
                      <a:pt x="13" y="89"/>
                      <a:pt x="13" y="89"/>
                    </a:cubicBezTo>
                    <a:cubicBezTo>
                      <a:pt x="12" y="90"/>
                      <a:pt x="11" y="89"/>
                      <a:pt x="10" y="89"/>
                    </a:cubicBezTo>
                    <a:cubicBezTo>
                      <a:pt x="10" y="88"/>
                      <a:pt x="9" y="87"/>
                      <a:pt x="9" y="87"/>
                    </a:cubicBezTo>
                    <a:cubicBezTo>
                      <a:pt x="9" y="71"/>
                      <a:pt x="9" y="71"/>
                      <a:pt x="9" y="71"/>
                    </a:cubicBezTo>
                    <a:cubicBezTo>
                      <a:pt x="9" y="71"/>
                      <a:pt x="10" y="70"/>
                      <a:pt x="10" y="69"/>
                    </a:cubicBezTo>
                    <a:cubicBezTo>
                      <a:pt x="17" y="65"/>
                      <a:pt x="17" y="65"/>
                      <a:pt x="17" y="65"/>
                    </a:cubicBezTo>
                    <a:cubicBezTo>
                      <a:pt x="18" y="65"/>
                      <a:pt x="20" y="65"/>
                      <a:pt x="20" y="66"/>
                    </a:cubicBezTo>
                    <a:cubicBezTo>
                      <a:pt x="20" y="66"/>
                      <a:pt x="20" y="66"/>
                      <a:pt x="20" y="66"/>
                    </a:cubicBezTo>
                    <a:cubicBezTo>
                      <a:pt x="21" y="67"/>
                      <a:pt x="21" y="68"/>
                      <a:pt x="20" y="69"/>
                    </a:cubicBezTo>
                    <a:cubicBezTo>
                      <a:pt x="14" y="72"/>
                      <a:pt x="14" y="72"/>
                      <a:pt x="14" y="72"/>
                    </a:cubicBezTo>
                    <a:cubicBezTo>
                      <a:pt x="14" y="84"/>
                      <a:pt x="14" y="84"/>
                      <a:pt x="14" y="84"/>
                    </a:cubicBezTo>
                    <a:cubicBezTo>
                      <a:pt x="17" y="82"/>
                      <a:pt x="17" y="82"/>
                      <a:pt x="17" y="82"/>
                    </a:cubicBezTo>
                    <a:cubicBezTo>
                      <a:pt x="18" y="82"/>
                      <a:pt x="20" y="82"/>
                      <a:pt x="20" y="8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dirty="0">
                  <a:solidFill>
                    <a:srgbClr val="FFFFFF"/>
                  </a:solidFill>
                </a:endParaRPr>
              </a:p>
            </p:txBody>
          </p:sp>
        </p:grpSp>
        <p:sp>
          <p:nvSpPr>
            <p:cNvPr id="198" name="TextBox 197"/>
            <p:cNvSpPr txBox="1"/>
            <p:nvPr/>
          </p:nvSpPr>
          <p:spPr>
            <a:xfrm>
              <a:off x="8686618" y="4875569"/>
              <a:ext cx="1595268" cy="323165"/>
            </a:xfrm>
            <a:prstGeom prst="rect">
              <a:avLst/>
            </a:prstGeom>
            <a:noFill/>
            <a:scene3d>
              <a:camera prst="isometricOffAxis1Right">
                <a:rot lat="1800000" lon="18600000" rev="0"/>
              </a:camera>
              <a:lightRig rig="threePt" dir="t"/>
            </a:scene3d>
          </p:spPr>
          <p:txBody>
            <a:bodyPr wrap="square" lIns="93260" tIns="93260" rIns="93260" bIns="93260" rtlCol="0">
              <a:spAutoFit/>
            </a:bodyPr>
            <a:lstStyle/>
            <a:p>
              <a:pPr>
                <a:lnSpc>
                  <a:spcPct val="90000"/>
                </a:lnSpc>
                <a:spcBef>
                  <a:spcPct val="20000"/>
                </a:spcBef>
                <a:buSzPct val="90000"/>
              </a:pPr>
              <a:r>
                <a:rPr lang="en-US" sz="1020" b="1" dirty="0">
                  <a:gradFill>
                    <a:gsLst>
                      <a:gs pos="1250">
                        <a:srgbClr val="68217A"/>
                      </a:gs>
                      <a:gs pos="100000">
                        <a:srgbClr val="68217A"/>
                      </a:gs>
                    </a:gsLst>
                    <a:lin ang="5400000" scaled="0"/>
                  </a:gradFill>
                </a:rPr>
                <a:t>JBOD expansion</a:t>
              </a:r>
            </a:p>
          </p:txBody>
        </p:sp>
        <p:sp>
          <p:nvSpPr>
            <p:cNvPr id="199" name="TextBox 198"/>
            <p:cNvSpPr txBox="1"/>
            <p:nvPr/>
          </p:nvSpPr>
          <p:spPr>
            <a:xfrm>
              <a:off x="8686618" y="5412963"/>
              <a:ext cx="1595268" cy="323165"/>
            </a:xfrm>
            <a:prstGeom prst="rect">
              <a:avLst/>
            </a:prstGeom>
            <a:noFill/>
            <a:scene3d>
              <a:camera prst="isometricOffAxis1Right">
                <a:rot lat="1800000" lon="18600000" rev="0"/>
              </a:camera>
              <a:lightRig rig="threePt" dir="t"/>
            </a:scene3d>
          </p:spPr>
          <p:txBody>
            <a:bodyPr wrap="square" lIns="93260" tIns="93260" rIns="93260" bIns="93260" rtlCol="0">
              <a:spAutoFit/>
            </a:bodyPr>
            <a:lstStyle/>
            <a:p>
              <a:pPr>
                <a:lnSpc>
                  <a:spcPct val="90000"/>
                </a:lnSpc>
                <a:spcBef>
                  <a:spcPct val="20000"/>
                </a:spcBef>
                <a:buSzPct val="90000"/>
              </a:pPr>
              <a:r>
                <a:rPr lang="en-US" sz="1020" b="1" dirty="0">
                  <a:gradFill>
                    <a:gsLst>
                      <a:gs pos="1250">
                        <a:srgbClr val="68217A"/>
                      </a:gs>
                      <a:gs pos="100000">
                        <a:srgbClr val="68217A"/>
                      </a:gs>
                    </a:gsLst>
                    <a:lin ang="5400000" scaled="0"/>
                  </a:gradFill>
                </a:rPr>
                <a:t>JBOD expansion</a:t>
              </a:r>
            </a:p>
          </p:txBody>
        </p:sp>
        <p:grpSp>
          <p:nvGrpSpPr>
            <p:cNvPr id="200" name="Group 13"/>
            <p:cNvGrpSpPr>
              <a:grpSpLocks noChangeAspect="1"/>
            </p:cNvGrpSpPr>
            <p:nvPr/>
          </p:nvGrpSpPr>
          <p:grpSpPr bwMode="auto">
            <a:xfrm>
              <a:off x="8352643" y="3991974"/>
              <a:ext cx="752186" cy="575202"/>
              <a:chOff x="2721" y="1218"/>
              <a:chExt cx="1411" cy="1079"/>
            </a:xfrm>
          </p:grpSpPr>
          <p:sp>
            <p:nvSpPr>
              <p:cNvPr id="213" name="Freeform 14"/>
              <p:cNvSpPr>
                <a:spLocks noEditPoints="1"/>
              </p:cNvSpPr>
              <p:nvPr/>
            </p:nvSpPr>
            <p:spPr bwMode="auto">
              <a:xfrm>
                <a:off x="2721" y="1218"/>
                <a:ext cx="1411" cy="910"/>
              </a:xfrm>
              <a:custGeom>
                <a:avLst/>
                <a:gdLst>
                  <a:gd name="T0" fmla="*/ 92 w 192"/>
                  <a:gd name="T1" fmla="*/ 27 h 124"/>
                  <a:gd name="T2" fmla="*/ 50 w 192"/>
                  <a:gd name="T3" fmla="*/ 55 h 124"/>
                  <a:gd name="T4" fmla="*/ 91 w 192"/>
                  <a:gd name="T5" fmla="*/ 24 h 124"/>
                  <a:gd name="T6" fmla="*/ 47 w 192"/>
                  <a:gd name="T7" fmla="*/ 1 h 124"/>
                  <a:gd name="T8" fmla="*/ 91 w 192"/>
                  <a:gd name="T9" fmla="*/ 25 h 124"/>
                  <a:gd name="T10" fmla="*/ 48 w 192"/>
                  <a:gd name="T11" fmla="*/ 66 h 124"/>
                  <a:gd name="T12" fmla="*/ 45 w 192"/>
                  <a:gd name="T13" fmla="*/ 67 h 124"/>
                  <a:gd name="T14" fmla="*/ 8 w 192"/>
                  <a:gd name="T15" fmla="*/ 46 h 124"/>
                  <a:gd name="T16" fmla="*/ 0 w 192"/>
                  <a:gd name="T17" fmla="*/ 40 h 124"/>
                  <a:gd name="T18" fmla="*/ 3 w 192"/>
                  <a:gd name="T19" fmla="*/ 28 h 124"/>
                  <a:gd name="T20" fmla="*/ 47 w 192"/>
                  <a:gd name="T21" fmla="*/ 54 h 124"/>
                  <a:gd name="T22" fmla="*/ 3 w 192"/>
                  <a:gd name="T23" fmla="*/ 40 h 124"/>
                  <a:gd name="T24" fmla="*/ 11 w 192"/>
                  <a:gd name="T25" fmla="*/ 44 h 124"/>
                  <a:gd name="T26" fmla="*/ 45 w 192"/>
                  <a:gd name="T27" fmla="*/ 64 h 124"/>
                  <a:gd name="T28" fmla="*/ 43 w 192"/>
                  <a:gd name="T29" fmla="*/ 58 h 124"/>
                  <a:gd name="T30" fmla="*/ 41 w 192"/>
                  <a:gd name="T31" fmla="*/ 59 h 124"/>
                  <a:gd name="T32" fmla="*/ 91 w 192"/>
                  <a:gd name="T33" fmla="*/ 84 h 124"/>
                  <a:gd name="T34" fmla="*/ 141 w 192"/>
                  <a:gd name="T35" fmla="*/ 52 h 124"/>
                  <a:gd name="T36" fmla="*/ 98 w 192"/>
                  <a:gd name="T37" fmla="*/ 28 h 124"/>
                  <a:gd name="T38" fmla="*/ 96 w 192"/>
                  <a:gd name="T39" fmla="*/ 79 h 124"/>
                  <a:gd name="T40" fmla="*/ 100 w 192"/>
                  <a:gd name="T41" fmla="*/ 82 h 124"/>
                  <a:gd name="T42" fmla="*/ 142 w 192"/>
                  <a:gd name="T43" fmla="*/ 55 h 124"/>
                  <a:gd name="T44" fmla="*/ 99 w 192"/>
                  <a:gd name="T45" fmla="*/ 82 h 124"/>
                  <a:gd name="T46" fmla="*/ 97 w 192"/>
                  <a:gd name="T47" fmla="*/ 94 h 124"/>
                  <a:gd name="T48" fmla="*/ 95 w 192"/>
                  <a:gd name="T49" fmla="*/ 95 h 124"/>
                  <a:gd name="T50" fmla="*/ 57 w 192"/>
                  <a:gd name="T51" fmla="*/ 74 h 124"/>
                  <a:gd name="T52" fmla="*/ 49 w 192"/>
                  <a:gd name="T53" fmla="*/ 68 h 124"/>
                  <a:gd name="T54" fmla="*/ 52 w 192"/>
                  <a:gd name="T55" fmla="*/ 56 h 124"/>
                  <a:gd name="T56" fmla="*/ 97 w 192"/>
                  <a:gd name="T57" fmla="*/ 81 h 124"/>
                  <a:gd name="T58" fmla="*/ 52 w 192"/>
                  <a:gd name="T59" fmla="*/ 67 h 124"/>
                  <a:gd name="T60" fmla="*/ 60 w 192"/>
                  <a:gd name="T61" fmla="*/ 72 h 124"/>
                  <a:gd name="T62" fmla="*/ 94 w 192"/>
                  <a:gd name="T63" fmla="*/ 91 h 124"/>
                  <a:gd name="T64" fmla="*/ 146 w 192"/>
                  <a:gd name="T65" fmla="*/ 106 h 124"/>
                  <a:gd name="T66" fmla="*/ 148 w 192"/>
                  <a:gd name="T67" fmla="*/ 55 h 124"/>
                  <a:gd name="T68" fmla="*/ 191 w 192"/>
                  <a:gd name="T69" fmla="*/ 80 h 124"/>
                  <a:gd name="T70" fmla="*/ 147 w 192"/>
                  <a:gd name="T71" fmla="*/ 121 h 124"/>
                  <a:gd name="T72" fmla="*/ 145 w 192"/>
                  <a:gd name="T73" fmla="*/ 122 h 124"/>
                  <a:gd name="T74" fmla="*/ 107 w 192"/>
                  <a:gd name="T75" fmla="*/ 101 h 124"/>
                  <a:gd name="T76" fmla="*/ 100 w 192"/>
                  <a:gd name="T77" fmla="*/ 97 h 124"/>
                  <a:gd name="T78" fmla="*/ 100 w 192"/>
                  <a:gd name="T79" fmla="*/ 83 h 124"/>
                  <a:gd name="T80" fmla="*/ 105 w 192"/>
                  <a:gd name="T81" fmla="*/ 85 h 124"/>
                  <a:gd name="T82" fmla="*/ 144 w 192"/>
                  <a:gd name="T83" fmla="*/ 111 h 124"/>
                  <a:gd name="T84" fmla="*/ 102 w 192"/>
                  <a:gd name="T85" fmla="*/ 95 h 124"/>
                  <a:gd name="T86" fmla="*/ 139 w 192"/>
                  <a:gd name="T87" fmla="*/ 116 h 124"/>
                  <a:gd name="T88" fmla="*/ 144 w 192"/>
                  <a:gd name="T89" fmla="*/ 111 h 124"/>
                  <a:gd name="T90" fmla="*/ 148 w 192"/>
                  <a:gd name="T91" fmla="*/ 107 h 124"/>
                  <a:gd name="T92" fmla="*/ 190 w 192"/>
                  <a:gd name="T93" fmla="*/ 98 h 124"/>
                  <a:gd name="T94" fmla="*/ 192 w 192"/>
                  <a:gd name="T95" fmla="*/ 81 h 124"/>
                  <a:gd name="T96" fmla="*/ 141 w 192"/>
                  <a:gd name="T97" fmla="*/ 11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2" h="124">
                    <a:moveTo>
                      <a:pt x="48" y="52"/>
                    </a:moveTo>
                    <a:cubicBezTo>
                      <a:pt x="92" y="26"/>
                      <a:pt x="92" y="26"/>
                      <a:pt x="92" y="26"/>
                    </a:cubicBezTo>
                    <a:cubicBezTo>
                      <a:pt x="92" y="27"/>
                      <a:pt x="92" y="27"/>
                      <a:pt x="92" y="27"/>
                    </a:cubicBezTo>
                    <a:cubicBezTo>
                      <a:pt x="92" y="28"/>
                      <a:pt x="92" y="28"/>
                      <a:pt x="92" y="29"/>
                    </a:cubicBezTo>
                    <a:cubicBezTo>
                      <a:pt x="52" y="53"/>
                      <a:pt x="52" y="53"/>
                      <a:pt x="52" y="53"/>
                    </a:cubicBezTo>
                    <a:cubicBezTo>
                      <a:pt x="50" y="55"/>
                      <a:pt x="50" y="55"/>
                      <a:pt x="50" y="55"/>
                    </a:cubicBezTo>
                    <a:cubicBezTo>
                      <a:pt x="50" y="54"/>
                      <a:pt x="49" y="53"/>
                      <a:pt x="48" y="52"/>
                    </a:cubicBezTo>
                    <a:close/>
                    <a:moveTo>
                      <a:pt x="91" y="25"/>
                    </a:moveTo>
                    <a:cubicBezTo>
                      <a:pt x="91" y="24"/>
                      <a:pt x="91" y="24"/>
                      <a:pt x="91" y="24"/>
                    </a:cubicBezTo>
                    <a:cubicBezTo>
                      <a:pt x="53" y="2"/>
                      <a:pt x="50" y="1"/>
                      <a:pt x="50" y="1"/>
                    </a:cubicBezTo>
                    <a:cubicBezTo>
                      <a:pt x="49" y="0"/>
                      <a:pt x="49" y="0"/>
                      <a:pt x="48" y="0"/>
                    </a:cubicBezTo>
                    <a:cubicBezTo>
                      <a:pt x="48" y="0"/>
                      <a:pt x="47" y="0"/>
                      <a:pt x="47" y="1"/>
                    </a:cubicBezTo>
                    <a:cubicBezTo>
                      <a:pt x="3" y="26"/>
                      <a:pt x="3" y="26"/>
                      <a:pt x="3" y="26"/>
                    </a:cubicBezTo>
                    <a:cubicBezTo>
                      <a:pt x="46" y="51"/>
                      <a:pt x="46" y="51"/>
                      <a:pt x="46" y="51"/>
                    </a:cubicBezTo>
                    <a:cubicBezTo>
                      <a:pt x="91" y="25"/>
                      <a:pt x="91" y="25"/>
                      <a:pt x="91" y="25"/>
                    </a:cubicBezTo>
                    <a:close/>
                    <a:moveTo>
                      <a:pt x="47" y="54"/>
                    </a:moveTo>
                    <a:cubicBezTo>
                      <a:pt x="48" y="54"/>
                      <a:pt x="48" y="54"/>
                      <a:pt x="48" y="54"/>
                    </a:cubicBezTo>
                    <a:cubicBezTo>
                      <a:pt x="48" y="63"/>
                      <a:pt x="48" y="65"/>
                      <a:pt x="48" y="66"/>
                    </a:cubicBezTo>
                    <a:cubicBezTo>
                      <a:pt x="48" y="67"/>
                      <a:pt x="47" y="67"/>
                      <a:pt x="47" y="67"/>
                    </a:cubicBezTo>
                    <a:cubicBezTo>
                      <a:pt x="47" y="68"/>
                      <a:pt x="46" y="68"/>
                      <a:pt x="46" y="68"/>
                    </a:cubicBezTo>
                    <a:cubicBezTo>
                      <a:pt x="46" y="68"/>
                      <a:pt x="45" y="68"/>
                      <a:pt x="45" y="67"/>
                    </a:cubicBezTo>
                    <a:cubicBezTo>
                      <a:pt x="36" y="62"/>
                      <a:pt x="36" y="62"/>
                      <a:pt x="36" y="62"/>
                    </a:cubicBezTo>
                    <a:cubicBezTo>
                      <a:pt x="16" y="51"/>
                      <a:pt x="8" y="46"/>
                      <a:pt x="8" y="46"/>
                    </a:cubicBezTo>
                    <a:cubicBezTo>
                      <a:pt x="8" y="46"/>
                      <a:pt x="8" y="46"/>
                      <a:pt x="8" y="46"/>
                    </a:cubicBezTo>
                    <a:cubicBezTo>
                      <a:pt x="4" y="44"/>
                      <a:pt x="1" y="42"/>
                      <a:pt x="1" y="42"/>
                    </a:cubicBezTo>
                    <a:cubicBezTo>
                      <a:pt x="0" y="42"/>
                      <a:pt x="0" y="42"/>
                      <a:pt x="0" y="42"/>
                    </a:cubicBezTo>
                    <a:cubicBezTo>
                      <a:pt x="0" y="40"/>
                      <a:pt x="0" y="40"/>
                      <a:pt x="0" y="40"/>
                    </a:cubicBezTo>
                    <a:cubicBezTo>
                      <a:pt x="0" y="33"/>
                      <a:pt x="0" y="31"/>
                      <a:pt x="0" y="30"/>
                    </a:cubicBezTo>
                    <a:cubicBezTo>
                      <a:pt x="0" y="29"/>
                      <a:pt x="0" y="29"/>
                      <a:pt x="1" y="28"/>
                    </a:cubicBezTo>
                    <a:cubicBezTo>
                      <a:pt x="1" y="28"/>
                      <a:pt x="2" y="28"/>
                      <a:pt x="3" y="28"/>
                    </a:cubicBezTo>
                    <a:cubicBezTo>
                      <a:pt x="5" y="30"/>
                      <a:pt x="5" y="30"/>
                      <a:pt x="5" y="30"/>
                    </a:cubicBezTo>
                    <a:cubicBezTo>
                      <a:pt x="5" y="30"/>
                      <a:pt x="5" y="30"/>
                      <a:pt x="5" y="30"/>
                    </a:cubicBezTo>
                    <a:cubicBezTo>
                      <a:pt x="47" y="54"/>
                      <a:pt x="47" y="54"/>
                      <a:pt x="47" y="54"/>
                    </a:cubicBezTo>
                    <a:close/>
                    <a:moveTo>
                      <a:pt x="45" y="56"/>
                    </a:moveTo>
                    <a:cubicBezTo>
                      <a:pt x="3" y="32"/>
                      <a:pt x="3" y="32"/>
                      <a:pt x="3" y="32"/>
                    </a:cubicBezTo>
                    <a:cubicBezTo>
                      <a:pt x="3" y="37"/>
                      <a:pt x="3" y="39"/>
                      <a:pt x="3" y="40"/>
                    </a:cubicBezTo>
                    <a:cubicBezTo>
                      <a:pt x="3" y="40"/>
                      <a:pt x="3" y="40"/>
                      <a:pt x="3" y="40"/>
                    </a:cubicBezTo>
                    <a:cubicBezTo>
                      <a:pt x="3" y="40"/>
                      <a:pt x="7" y="43"/>
                      <a:pt x="11" y="44"/>
                    </a:cubicBezTo>
                    <a:cubicBezTo>
                      <a:pt x="11" y="44"/>
                      <a:pt x="11" y="44"/>
                      <a:pt x="11" y="44"/>
                    </a:cubicBezTo>
                    <a:cubicBezTo>
                      <a:pt x="26" y="53"/>
                      <a:pt x="35" y="58"/>
                      <a:pt x="39" y="61"/>
                    </a:cubicBezTo>
                    <a:cubicBezTo>
                      <a:pt x="39" y="61"/>
                      <a:pt x="39" y="61"/>
                      <a:pt x="39" y="61"/>
                    </a:cubicBezTo>
                    <a:cubicBezTo>
                      <a:pt x="45" y="64"/>
                      <a:pt x="45" y="64"/>
                      <a:pt x="45" y="64"/>
                    </a:cubicBezTo>
                    <a:cubicBezTo>
                      <a:pt x="45" y="59"/>
                      <a:pt x="45" y="57"/>
                      <a:pt x="45" y="56"/>
                    </a:cubicBezTo>
                    <a:close/>
                    <a:moveTo>
                      <a:pt x="41" y="59"/>
                    </a:moveTo>
                    <a:cubicBezTo>
                      <a:pt x="42" y="59"/>
                      <a:pt x="43" y="58"/>
                      <a:pt x="43" y="58"/>
                    </a:cubicBezTo>
                    <a:cubicBezTo>
                      <a:pt x="43" y="57"/>
                      <a:pt x="42" y="56"/>
                      <a:pt x="41" y="56"/>
                    </a:cubicBezTo>
                    <a:cubicBezTo>
                      <a:pt x="41" y="56"/>
                      <a:pt x="40" y="57"/>
                      <a:pt x="40" y="58"/>
                    </a:cubicBezTo>
                    <a:cubicBezTo>
                      <a:pt x="40" y="58"/>
                      <a:pt x="41" y="59"/>
                      <a:pt x="41" y="59"/>
                    </a:cubicBezTo>
                    <a:close/>
                    <a:moveTo>
                      <a:pt x="91" y="87"/>
                    </a:moveTo>
                    <a:cubicBezTo>
                      <a:pt x="92" y="87"/>
                      <a:pt x="92" y="86"/>
                      <a:pt x="92" y="85"/>
                    </a:cubicBezTo>
                    <a:cubicBezTo>
                      <a:pt x="92" y="85"/>
                      <a:pt x="92" y="84"/>
                      <a:pt x="91" y="84"/>
                    </a:cubicBezTo>
                    <a:cubicBezTo>
                      <a:pt x="90" y="84"/>
                      <a:pt x="90" y="85"/>
                      <a:pt x="90" y="85"/>
                    </a:cubicBezTo>
                    <a:cubicBezTo>
                      <a:pt x="90" y="86"/>
                      <a:pt x="90" y="87"/>
                      <a:pt x="91" y="87"/>
                    </a:cubicBezTo>
                    <a:close/>
                    <a:moveTo>
                      <a:pt x="141" y="52"/>
                    </a:moveTo>
                    <a:cubicBezTo>
                      <a:pt x="141" y="52"/>
                      <a:pt x="141" y="52"/>
                      <a:pt x="140" y="52"/>
                    </a:cubicBezTo>
                    <a:cubicBezTo>
                      <a:pt x="102" y="30"/>
                      <a:pt x="100" y="28"/>
                      <a:pt x="100" y="28"/>
                    </a:cubicBezTo>
                    <a:cubicBezTo>
                      <a:pt x="99" y="28"/>
                      <a:pt x="99" y="28"/>
                      <a:pt x="98" y="28"/>
                    </a:cubicBezTo>
                    <a:cubicBezTo>
                      <a:pt x="97" y="28"/>
                      <a:pt x="97" y="28"/>
                      <a:pt x="96" y="28"/>
                    </a:cubicBezTo>
                    <a:cubicBezTo>
                      <a:pt x="52" y="54"/>
                      <a:pt x="52" y="54"/>
                      <a:pt x="52" y="54"/>
                    </a:cubicBezTo>
                    <a:cubicBezTo>
                      <a:pt x="96" y="79"/>
                      <a:pt x="96" y="79"/>
                      <a:pt x="96" y="79"/>
                    </a:cubicBezTo>
                    <a:cubicBezTo>
                      <a:pt x="141" y="52"/>
                      <a:pt x="141" y="52"/>
                      <a:pt x="141" y="52"/>
                    </a:cubicBezTo>
                    <a:close/>
                    <a:moveTo>
                      <a:pt x="99" y="82"/>
                    </a:moveTo>
                    <a:cubicBezTo>
                      <a:pt x="100" y="82"/>
                      <a:pt x="100" y="82"/>
                      <a:pt x="100" y="82"/>
                    </a:cubicBezTo>
                    <a:cubicBezTo>
                      <a:pt x="102" y="80"/>
                      <a:pt x="102" y="80"/>
                      <a:pt x="102" y="80"/>
                    </a:cubicBezTo>
                    <a:cubicBezTo>
                      <a:pt x="142" y="57"/>
                      <a:pt x="142" y="57"/>
                      <a:pt x="142" y="57"/>
                    </a:cubicBezTo>
                    <a:cubicBezTo>
                      <a:pt x="142" y="56"/>
                      <a:pt x="142" y="55"/>
                      <a:pt x="142" y="55"/>
                    </a:cubicBezTo>
                    <a:cubicBezTo>
                      <a:pt x="142" y="54"/>
                      <a:pt x="142" y="54"/>
                      <a:pt x="142" y="54"/>
                    </a:cubicBezTo>
                    <a:cubicBezTo>
                      <a:pt x="98" y="80"/>
                      <a:pt x="98" y="80"/>
                      <a:pt x="98" y="80"/>
                    </a:cubicBezTo>
                    <a:cubicBezTo>
                      <a:pt x="99" y="80"/>
                      <a:pt x="99" y="81"/>
                      <a:pt x="99" y="82"/>
                    </a:cubicBezTo>
                    <a:close/>
                    <a:moveTo>
                      <a:pt x="97" y="81"/>
                    </a:moveTo>
                    <a:cubicBezTo>
                      <a:pt x="97" y="81"/>
                      <a:pt x="97" y="82"/>
                      <a:pt x="97" y="82"/>
                    </a:cubicBezTo>
                    <a:cubicBezTo>
                      <a:pt x="97" y="91"/>
                      <a:pt x="97" y="93"/>
                      <a:pt x="97" y="94"/>
                    </a:cubicBezTo>
                    <a:cubicBezTo>
                      <a:pt x="97" y="94"/>
                      <a:pt x="97" y="95"/>
                      <a:pt x="97" y="95"/>
                    </a:cubicBezTo>
                    <a:cubicBezTo>
                      <a:pt x="96" y="95"/>
                      <a:pt x="96" y="95"/>
                      <a:pt x="96" y="95"/>
                    </a:cubicBezTo>
                    <a:cubicBezTo>
                      <a:pt x="95" y="95"/>
                      <a:pt x="95" y="95"/>
                      <a:pt x="95" y="95"/>
                    </a:cubicBezTo>
                    <a:cubicBezTo>
                      <a:pt x="86" y="90"/>
                      <a:pt x="86" y="90"/>
                      <a:pt x="86" y="90"/>
                    </a:cubicBezTo>
                    <a:cubicBezTo>
                      <a:pt x="66" y="79"/>
                      <a:pt x="57" y="74"/>
                      <a:pt x="57" y="74"/>
                    </a:cubicBezTo>
                    <a:cubicBezTo>
                      <a:pt x="57" y="74"/>
                      <a:pt x="57" y="74"/>
                      <a:pt x="57" y="74"/>
                    </a:cubicBezTo>
                    <a:cubicBezTo>
                      <a:pt x="54" y="72"/>
                      <a:pt x="51" y="70"/>
                      <a:pt x="51" y="70"/>
                    </a:cubicBezTo>
                    <a:cubicBezTo>
                      <a:pt x="50" y="69"/>
                      <a:pt x="50" y="69"/>
                      <a:pt x="50" y="69"/>
                    </a:cubicBezTo>
                    <a:cubicBezTo>
                      <a:pt x="49" y="68"/>
                      <a:pt x="49" y="68"/>
                      <a:pt x="49" y="68"/>
                    </a:cubicBezTo>
                    <a:cubicBezTo>
                      <a:pt x="49" y="61"/>
                      <a:pt x="49" y="58"/>
                      <a:pt x="49" y="58"/>
                    </a:cubicBezTo>
                    <a:cubicBezTo>
                      <a:pt x="49" y="57"/>
                      <a:pt x="50" y="56"/>
                      <a:pt x="50" y="56"/>
                    </a:cubicBezTo>
                    <a:cubicBezTo>
                      <a:pt x="51" y="56"/>
                      <a:pt x="52" y="56"/>
                      <a:pt x="52" y="56"/>
                    </a:cubicBezTo>
                    <a:cubicBezTo>
                      <a:pt x="55" y="57"/>
                      <a:pt x="55" y="57"/>
                      <a:pt x="55" y="57"/>
                    </a:cubicBezTo>
                    <a:cubicBezTo>
                      <a:pt x="55" y="57"/>
                      <a:pt x="55" y="57"/>
                      <a:pt x="55" y="57"/>
                    </a:cubicBezTo>
                    <a:cubicBezTo>
                      <a:pt x="97" y="81"/>
                      <a:pt x="97" y="81"/>
                      <a:pt x="97" y="81"/>
                    </a:cubicBezTo>
                    <a:close/>
                    <a:moveTo>
                      <a:pt x="94" y="84"/>
                    </a:moveTo>
                    <a:cubicBezTo>
                      <a:pt x="52" y="60"/>
                      <a:pt x="52" y="60"/>
                      <a:pt x="52" y="60"/>
                    </a:cubicBezTo>
                    <a:cubicBezTo>
                      <a:pt x="52" y="65"/>
                      <a:pt x="52" y="67"/>
                      <a:pt x="52" y="67"/>
                    </a:cubicBezTo>
                    <a:cubicBezTo>
                      <a:pt x="52" y="68"/>
                      <a:pt x="52" y="68"/>
                      <a:pt x="52" y="68"/>
                    </a:cubicBezTo>
                    <a:cubicBezTo>
                      <a:pt x="53" y="68"/>
                      <a:pt x="57" y="70"/>
                      <a:pt x="60" y="72"/>
                    </a:cubicBezTo>
                    <a:cubicBezTo>
                      <a:pt x="60" y="72"/>
                      <a:pt x="60" y="72"/>
                      <a:pt x="60" y="72"/>
                    </a:cubicBezTo>
                    <a:cubicBezTo>
                      <a:pt x="76" y="81"/>
                      <a:pt x="85" y="86"/>
                      <a:pt x="89" y="88"/>
                    </a:cubicBezTo>
                    <a:cubicBezTo>
                      <a:pt x="89" y="88"/>
                      <a:pt x="89" y="88"/>
                      <a:pt x="89" y="88"/>
                    </a:cubicBezTo>
                    <a:cubicBezTo>
                      <a:pt x="94" y="91"/>
                      <a:pt x="94" y="91"/>
                      <a:pt x="94" y="91"/>
                    </a:cubicBezTo>
                    <a:cubicBezTo>
                      <a:pt x="94" y="86"/>
                      <a:pt x="94" y="84"/>
                      <a:pt x="94" y="84"/>
                    </a:cubicBezTo>
                    <a:close/>
                    <a:moveTo>
                      <a:pt x="146" y="106"/>
                    </a:moveTo>
                    <a:cubicBezTo>
                      <a:pt x="146" y="106"/>
                      <a:pt x="146" y="106"/>
                      <a:pt x="146" y="106"/>
                    </a:cubicBezTo>
                    <a:cubicBezTo>
                      <a:pt x="102" y="81"/>
                      <a:pt x="102" y="81"/>
                      <a:pt x="102" y="81"/>
                    </a:cubicBezTo>
                    <a:cubicBezTo>
                      <a:pt x="102" y="81"/>
                      <a:pt x="102" y="81"/>
                      <a:pt x="146" y="56"/>
                    </a:cubicBezTo>
                    <a:cubicBezTo>
                      <a:pt x="147" y="55"/>
                      <a:pt x="147" y="55"/>
                      <a:pt x="148" y="55"/>
                    </a:cubicBezTo>
                    <a:cubicBezTo>
                      <a:pt x="149" y="55"/>
                      <a:pt x="149" y="55"/>
                      <a:pt x="150" y="56"/>
                    </a:cubicBezTo>
                    <a:cubicBezTo>
                      <a:pt x="150" y="56"/>
                      <a:pt x="148" y="55"/>
                      <a:pt x="190" y="79"/>
                    </a:cubicBezTo>
                    <a:cubicBezTo>
                      <a:pt x="191" y="79"/>
                      <a:pt x="191" y="79"/>
                      <a:pt x="191" y="80"/>
                    </a:cubicBezTo>
                    <a:cubicBezTo>
                      <a:pt x="191" y="80"/>
                      <a:pt x="191" y="80"/>
                      <a:pt x="146" y="106"/>
                    </a:cubicBezTo>
                    <a:close/>
                    <a:moveTo>
                      <a:pt x="147" y="109"/>
                    </a:moveTo>
                    <a:cubicBezTo>
                      <a:pt x="147" y="124"/>
                      <a:pt x="147" y="121"/>
                      <a:pt x="147" y="121"/>
                    </a:cubicBezTo>
                    <a:cubicBezTo>
                      <a:pt x="147" y="122"/>
                      <a:pt x="147" y="122"/>
                      <a:pt x="147" y="122"/>
                    </a:cubicBezTo>
                    <a:cubicBezTo>
                      <a:pt x="146" y="123"/>
                      <a:pt x="146" y="123"/>
                      <a:pt x="146" y="123"/>
                    </a:cubicBezTo>
                    <a:cubicBezTo>
                      <a:pt x="145" y="123"/>
                      <a:pt x="145" y="123"/>
                      <a:pt x="145" y="122"/>
                    </a:cubicBezTo>
                    <a:cubicBezTo>
                      <a:pt x="136" y="117"/>
                      <a:pt x="136" y="117"/>
                      <a:pt x="136" y="117"/>
                    </a:cubicBezTo>
                    <a:cubicBezTo>
                      <a:pt x="136" y="117"/>
                      <a:pt x="136" y="117"/>
                      <a:pt x="136" y="117"/>
                    </a:cubicBezTo>
                    <a:cubicBezTo>
                      <a:pt x="116" y="106"/>
                      <a:pt x="107" y="101"/>
                      <a:pt x="107" y="101"/>
                    </a:cubicBezTo>
                    <a:cubicBezTo>
                      <a:pt x="107" y="101"/>
                      <a:pt x="107" y="101"/>
                      <a:pt x="107" y="101"/>
                    </a:cubicBezTo>
                    <a:cubicBezTo>
                      <a:pt x="104" y="99"/>
                      <a:pt x="101" y="97"/>
                      <a:pt x="101" y="97"/>
                    </a:cubicBezTo>
                    <a:cubicBezTo>
                      <a:pt x="100" y="97"/>
                      <a:pt x="100" y="97"/>
                      <a:pt x="100" y="97"/>
                    </a:cubicBezTo>
                    <a:cubicBezTo>
                      <a:pt x="99" y="95"/>
                      <a:pt x="99" y="95"/>
                      <a:pt x="99" y="95"/>
                    </a:cubicBezTo>
                    <a:cubicBezTo>
                      <a:pt x="99" y="82"/>
                      <a:pt x="99" y="85"/>
                      <a:pt x="99" y="85"/>
                    </a:cubicBezTo>
                    <a:cubicBezTo>
                      <a:pt x="99" y="84"/>
                      <a:pt x="100" y="84"/>
                      <a:pt x="100" y="83"/>
                    </a:cubicBezTo>
                    <a:cubicBezTo>
                      <a:pt x="101" y="83"/>
                      <a:pt x="102" y="83"/>
                      <a:pt x="102" y="83"/>
                    </a:cubicBezTo>
                    <a:cubicBezTo>
                      <a:pt x="105" y="85"/>
                      <a:pt x="105" y="85"/>
                      <a:pt x="105" y="85"/>
                    </a:cubicBezTo>
                    <a:cubicBezTo>
                      <a:pt x="105" y="85"/>
                      <a:pt x="105" y="85"/>
                      <a:pt x="105" y="85"/>
                    </a:cubicBezTo>
                    <a:cubicBezTo>
                      <a:pt x="147" y="109"/>
                      <a:pt x="147" y="109"/>
                      <a:pt x="147" y="109"/>
                    </a:cubicBezTo>
                    <a:cubicBezTo>
                      <a:pt x="147" y="109"/>
                      <a:pt x="147" y="109"/>
                      <a:pt x="147" y="109"/>
                    </a:cubicBezTo>
                    <a:close/>
                    <a:moveTo>
                      <a:pt x="144" y="111"/>
                    </a:moveTo>
                    <a:cubicBezTo>
                      <a:pt x="102" y="87"/>
                      <a:pt x="102" y="87"/>
                      <a:pt x="102" y="87"/>
                    </a:cubicBezTo>
                    <a:cubicBezTo>
                      <a:pt x="102" y="98"/>
                      <a:pt x="102" y="95"/>
                      <a:pt x="102" y="95"/>
                    </a:cubicBezTo>
                    <a:cubicBezTo>
                      <a:pt x="102" y="95"/>
                      <a:pt x="102" y="95"/>
                      <a:pt x="102" y="95"/>
                    </a:cubicBezTo>
                    <a:cubicBezTo>
                      <a:pt x="103" y="95"/>
                      <a:pt x="107" y="98"/>
                      <a:pt x="110" y="99"/>
                    </a:cubicBezTo>
                    <a:cubicBezTo>
                      <a:pt x="110" y="99"/>
                      <a:pt x="110" y="99"/>
                      <a:pt x="110" y="99"/>
                    </a:cubicBezTo>
                    <a:cubicBezTo>
                      <a:pt x="126" y="108"/>
                      <a:pt x="135" y="113"/>
                      <a:pt x="139" y="116"/>
                    </a:cubicBezTo>
                    <a:cubicBezTo>
                      <a:pt x="139" y="116"/>
                      <a:pt x="139" y="116"/>
                      <a:pt x="139" y="116"/>
                    </a:cubicBezTo>
                    <a:cubicBezTo>
                      <a:pt x="144" y="119"/>
                      <a:pt x="144" y="119"/>
                      <a:pt x="144" y="119"/>
                    </a:cubicBezTo>
                    <a:cubicBezTo>
                      <a:pt x="144" y="108"/>
                      <a:pt x="144" y="111"/>
                      <a:pt x="144" y="111"/>
                    </a:cubicBezTo>
                    <a:close/>
                    <a:moveTo>
                      <a:pt x="192" y="81"/>
                    </a:moveTo>
                    <a:cubicBezTo>
                      <a:pt x="192" y="81"/>
                      <a:pt x="192" y="81"/>
                      <a:pt x="192" y="81"/>
                    </a:cubicBezTo>
                    <a:cubicBezTo>
                      <a:pt x="148" y="107"/>
                      <a:pt x="148" y="107"/>
                      <a:pt x="148" y="107"/>
                    </a:cubicBezTo>
                    <a:cubicBezTo>
                      <a:pt x="149" y="108"/>
                      <a:pt x="150" y="109"/>
                      <a:pt x="150" y="110"/>
                    </a:cubicBezTo>
                    <a:cubicBezTo>
                      <a:pt x="150" y="110"/>
                      <a:pt x="150" y="110"/>
                      <a:pt x="150" y="122"/>
                    </a:cubicBezTo>
                    <a:cubicBezTo>
                      <a:pt x="150" y="122"/>
                      <a:pt x="150" y="122"/>
                      <a:pt x="190" y="98"/>
                    </a:cubicBezTo>
                    <a:cubicBezTo>
                      <a:pt x="191" y="98"/>
                      <a:pt x="192" y="97"/>
                      <a:pt x="192" y="96"/>
                    </a:cubicBezTo>
                    <a:cubicBezTo>
                      <a:pt x="192" y="96"/>
                      <a:pt x="192" y="96"/>
                      <a:pt x="192" y="82"/>
                    </a:cubicBezTo>
                    <a:cubicBezTo>
                      <a:pt x="192" y="82"/>
                      <a:pt x="192" y="82"/>
                      <a:pt x="192" y="81"/>
                    </a:cubicBezTo>
                    <a:close/>
                    <a:moveTo>
                      <a:pt x="141" y="111"/>
                    </a:moveTo>
                    <a:cubicBezTo>
                      <a:pt x="140" y="111"/>
                      <a:pt x="140" y="112"/>
                      <a:pt x="140" y="113"/>
                    </a:cubicBezTo>
                    <a:cubicBezTo>
                      <a:pt x="140" y="113"/>
                      <a:pt x="140" y="114"/>
                      <a:pt x="141" y="114"/>
                    </a:cubicBezTo>
                    <a:cubicBezTo>
                      <a:pt x="142" y="114"/>
                      <a:pt x="142" y="113"/>
                      <a:pt x="142" y="113"/>
                    </a:cubicBezTo>
                    <a:cubicBezTo>
                      <a:pt x="142" y="112"/>
                      <a:pt x="142" y="111"/>
                      <a:pt x="141" y="111"/>
                    </a:cubicBezTo>
                    <a:close/>
                  </a:path>
                </a:pathLst>
              </a:cu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lnSpc>
                    <a:spcPct val="90000"/>
                  </a:lnSpc>
                  <a:spcBef>
                    <a:spcPct val="0"/>
                  </a:spcBef>
                  <a:spcAft>
                    <a:spcPct val="0"/>
                  </a:spcAft>
                </a:pPr>
                <a:endParaRPr lang="en-US" sz="1836" spc="-51" dirty="0">
                  <a:gradFill>
                    <a:gsLst>
                      <a:gs pos="0">
                        <a:srgbClr val="EFEFEF"/>
                      </a:gs>
                      <a:gs pos="100000">
                        <a:srgbClr val="EFEFEF"/>
                      </a:gs>
                    </a:gsLst>
                    <a:lin ang="5400000" scaled="0"/>
                  </a:gradFill>
                </a:endParaRPr>
              </a:p>
            </p:txBody>
          </p:sp>
          <p:sp>
            <p:nvSpPr>
              <p:cNvPr id="214" name="Freeform 15"/>
              <p:cNvSpPr>
                <a:spLocks noEditPoints="1"/>
              </p:cNvSpPr>
              <p:nvPr/>
            </p:nvSpPr>
            <p:spPr bwMode="auto">
              <a:xfrm>
                <a:off x="2721" y="1570"/>
                <a:ext cx="1411" cy="727"/>
              </a:xfrm>
              <a:custGeom>
                <a:avLst/>
                <a:gdLst>
                  <a:gd name="T0" fmla="*/ 190 w 192"/>
                  <a:gd name="T1" fmla="*/ 56 h 99"/>
                  <a:gd name="T2" fmla="*/ 102 w 192"/>
                  <a:gd name="T3" fmla="*/ 58 h 99"/>
                  <a:gd name="T4" fmla="*/ 144 w 192"/>
                  <a:gd name="T5" fmla="*/ 76 h 99"/>
                  <a:gd name="T6" fmla="*/ 148 w 192"/>
                  <a:gd name="T7" fmla="*/ 74 h 99"/>
                  <a:gd name="T8" fmla="*/ 150 w 192"/>
                  <a:gd name="T9" fmla="*/ 75 h 99"/>
                  <a:gd name="T10" fmla="*/ 141 w 192"/>
                  <a:gd name="T11" fmla="*/ 88 h 99"/>
                  <a:gd name="T12" fmla="*/ 148 w 192"/>
                  <a:gd name="T13" fmla="*/ 84 h 99"/>
                  <a:gd name="T14" fmla="*/ 190 w 192"/>
                  <a:gd name="T15" fmla="*/ 75 h 99"/>
                  <a:gd name="T16" fmla="*/ 192 w 192"/>
                  <a:gd name="T17" fmla="*/ 58 h 99"/>
                  <a:gd name="T18" fmla="*/ 147 w 192"/>
                  <a:gd name="T19" fmla="*/ 86 h 99"/>
                  <a:gd name="T20" fmla="*/ 146 w 192"/>
                  <a:gd name="T21" fmla="*/ 99 h 99"/>
                  <a:gd name="T22" fmla="*/ 107 w 192"/>
                  <a:gd name="T23" fmla="*/ 78 h 99"/>
                  <a:gd name="T24" fmla="*/ 100 w 192"/>
                  <a:gd name="T25" fmla="*/ 73 h 99"/>
                  <a:gd name="T26" fmla="*/ 100 w 192"/>
                  <a:gd name="T27" fmla="*/ 60 h 99"/>
                  <a:gd name="T28" fmla="*/ 105 w 192"/>
                  <a:gd name="T29" fmla="*/ 61 h 99"/>
                  <a:gd name="T30" fmla="*/ 102 w 192"/>
                  <a:gd name="T31" fmla="*/ 63 h 99"/>
                  <a:gd name="T32" fmla="*/ 110 w 192"/>
                  <a:gd name="T33" fmla="*/ 76 h 99"/>
                  <a:gd name="T34" fmla="*/ 139 w 192"/>
                  <a:gd name="T35" fmla="*/ 92 h 99"/>
                  <a:gd name="T36" fmla="*/ 91 w 192"/>
                  <a:gd name="T37" fmla="*/ 63 h 99"/>
                  <a:gd name="T38" fmla="*/ 90 w 192"/>
                  <a:gd name="T39" fmla="*/ 62 h 99"/>
                  <a:gd name="T40" fmla="*/ 100 w 192"/>
                  <a:gd name="T41" fmla="*/ 51 h 99"/>
                  <a:gd name="T42" fmla="*/ 98 w 192"/>
                  <a:gd name="T43" fmla="*/ 49 h 99"/>
                  <a:gd name="T44" fmla="*/ 97 w 192"/>
                  <a:gd name="T45" fmla="*/ 48 h 99"/>
                  <a:gd name="T46" fmla="*/ 85 w 192"/>
                  <a:gd name="T47" fmla="*/ 43 h 99"/>
                  <a:gd name="T48" fmla="*/ 96 w 192"/>
                  <a:gd name="T49" fmla="*/ 55 h 99"/>
                  <a:gd name="T50" fmla="*/ 97 w 192"/>
                  <a:gd name="T51" fmla="*/ 59 h 99"/>
                  <a:gd name="T52" fmla="*/ 96 w 192"/>
                  <a:gd name="T53" fmla="*/ 72 h 99"/>
                  <a:gd name="T54" fmla="*/ 57 w 192"/>
                  <a:gd name="T55" fmla="*/ 50 h 99"/>
                  <a:gd name="T56" fmla="*/ 50 w 192"/>
                  <a:gd name="T57" fmla="*/ 46 h 99"/>
                  <a:gd name="T58" fmla="*/ 50 w 192"/>
                  <a:gd name="T59" fmla="*/ 33 h 99"/>
                  <a:gd name="T60" fmla="*/ 55 w 192"/>
                  <a:gd name="T61" fmla="*/ 34 h 99"/>
                  <a:gd name="T62" fmla="*/ 52 w 192"/>
                  <a:gd name="T63" fmla="*/ 36 h 99"/>
                  <a:gd name="T64" fmla="*/ 60 w 192"/>
                  <a:gd name="T65" fmla="*/ 49 h 99"/>
                  <a:gd name="T66" fmla="*/ 89 w 192"/>
                  <a:gd name="T67" fmla="*/ 65 h 99"/>
                  <a:gd name="T68" fmla="*/ 104 w 192"/>
                  <a:gd name="T69" fmla="*/ 53 h 99"/>
                  <a:gd name="T70" fmla="*/ 100 w 192"/>
                  <a:gd name="T71" fmla="*/ 59 h 99"/>
                  <a:gd name="T72" fmla="*/ 104 w 192"/>
                  <a:gd name="T73" fmla="*/ 53 h 99"/>
                  <a:gd name="T74" fmla="*/ 48 w 192"/>
                  <a:gd name="T75" fmla="*/ 43 h 99"/>
                  <a:gd name="T76" fmla="*/ 45 w 192"/>
                  <a:gd name="T77" fmla="*/ 44 h 99"/>
                  <a:gd name="T78" fmla="*/ 8 w 192"/>
                  <a:gd name="T79" fmla="*/ 23 h 99"/>
                  <a:gd name="T80" fmla="*/ 0 w 192"/>
                  <a:gd name="T81" fmla="*/ 17 h 99"/>
                  <a:gd name="T82" fmla="*/ 3 w 192"/>
                  <a:gd name="T83" fmla="*/ 5 h 99"/>
                  <a:gd name="T84" fmla="*/ 47 w 192"/>
                  <a:gd name="T85" fmla="*/ 30 h 99"/>
                  <a:gd name="T86" fmla="*/ 3 w 192"/>
                  <a:gd name="T87" fmla="*/ 16 h 99"/>
                  <a:gd name="T88" fmla="*/ 11 w 192"/>
                  <a:gd name="T89" fmla="*/ 21 h 99"/>
                  <a:gd name="T90" fmla="*/ 45 w 192"/>
                  <a:gd name="T91" fmla="*/ 40 h 99"/>
                  <a:gd name="T92" fmla="*/ 50 w 192"/>
                  <a:gd name="T93" fmla="*/ 23 h 99"/>
                  <a:gd name="T94" fmla="*/ 48 w 192"/>
                  <a:gd name="T95" fmla="*/ 21 h 99"/>
                  <a:gd name="T96" fmla="*/ 48 w 192"/>
                  <a:gd name="T97" fmla="*/ 21 h 99"/>
                  <a:gd name="T98" fmla="*/ 36 w 192"/>
                  <a:gd name="T99" fmla="*/ 16 h 99"/>
                  <a:gd name="T100" fmla="*/ 46 w 192"/>
                  <a:gd name="T101" fmla="*/ 27 h 99"/>
                  <a:gd name="T102" fmla="*/ 43 w 192"/>
                  <a:gd name="T103" fmla="*/ 34 h 99"/>
                  <a:gd name="T104" fmla="*/ 41 w 192"/>
                  <a:gd name="T105" fmla="*/ 35 h 99"/>
                  <a:gd name="T106" fmla="*/ 50 w 192"/>
                  <a:gd name="T107" fmla="*/ 31 h 99"/>
                  <a:gd name="T108" fmla="*/ 54 w 192"/>
                  <a:gd name="T109" fmla="*/ 2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92" h="99">
                    <a:moveTo>
                      <a:pt x="150" y="75"/>
                    </a:moveTo>
                    <a:cubicBezTo>
                      <a:pt x="187" y="54"/>
                      <a:pt x="187" y="54"/>
                      <a:pt x="187" y="54"/>
                    </a:cubicBezTo>
                    <a:cubicBezTo>
                      <a:pt x="188" y="54"/>
                      <a:pt x="189" y="55"/>
                      <a:pt x="190" y="56"/>
                    </a:cubicBezTo>
                    <a:cubicBezTo>
                      <a:pt x="191" y="56"/>
                      <a:pt x="191" y="56"/>
                      <a:pt x="191" y="56"/>
                    </a:cubicBezTo>
                    <a:cubicBezTo>
                      <a:pt x="191" y="56"/>
                      <a:pt x="191" y="56"/>
                      <a:pt x="146" y="82"/>
                    </a:cubicBezTo>
                    <a:cubicBezTo>
                      <a:pt x="102" y="58"/>
                      <a:pt x="102" y="58"/>
                      <a:pt x="102" y="58"/>
                    </a:cubicBezTo>
                    <a:cubicBezTo>
                      <a:pt x="102" y="58"/>
                      <a:pt x="102" y="58"/>
                      <a:pt x="107" y="55"/>
                    </a:cubicBezTo>
                    <a:cubicBezTo>
                      <a:pt x="135" y="71"/>
                      <a:pt x="135" y="71"/>
                      <a:pt x="135" y="71"/>
                    </a:cubicBezTo>
                    <a:cubicBezTo>
                      <a:pt x="144" y="76"/>
                      <a:pt x="144" y="76"/>
                      <a:pt x="144" y="76"/>
                    </a:cubicBezTo>
                    <a:cubicBezTo>
                      <a:pt x="144" y="76"/>
                      <a:pt x="145" y="76"/>
                      <a:pt x="146" y="76"/>
                    </a:cubicBezTo>
                    <a:cubicBezTo>
                      <a:pt x="146" y="76"/>
                      <a:pt x="147" y="76"/>
                      <a:pt x="147" y="76"/>
                    </a:cubicBezTo>
                    <a:cubicBezTo>
                      <a:pt x="148" y="75"/>
                      <a:pt x="148" y="75"/>
                      <a:pt x="148" y="74"/>
                    </a:cubicBezTo>
                    <a:cubicBezTo>
                      <a:pt x="148" y="75"/>
                      <a:pt x="149" y="75"/>
                      <a:pt x="149" y="75"/>
                    </a:cubicBezTo>
                    <a:cubicBezTo>
                      <a:pt x="149" y="75"/>
                      <a:pt x="149" y="75"/>
                      <a:pt x="150" y="75"/>
                    </a:cubicBezTo>
                    <a:cubicBezTo>
                      <a:pt x="150" y="75"/>
                      <a:pt x="150" y="75"/>
                      <a:pt x="150" y="75"/>
                    </a:cubicBezTo>
                    <a:close/>
                    <a:moveTo>
                      <a:pt x="141" y="90"/>
                    </a:moveTo>
                    <a:cubicBezTo>
                      <a:pt x="142" y="90"/>
                      <a:pt x="142" y="90"/>
                      <a:pt x="142" y="89"/>
                    </a:cubicBezTo>
                    <a:cubicBezTo>
                      <a:pt x="142" y="88"/>
                      <a:pt x="142" y="88"/>
                      <a:pt x="141" y="88"/>
                    </a:cubicBezTo>
                    <a:cubicBezTo>
                      <a:pt x="140" y="88"/>
                      <a:pt x="140" y="88"/>
                      <a:pt x="140" y="89"/>
                    </a:cubicBezTo>
                    <a:cubicBezTo>
                      <a:pt x="140" y="90"/>
                      <a:pt x="140" y="90"/>
                      <a:pt x="141" y="90"/>
                    </a:cubicBezTo>
                    <a:close/>
                    <a:moveTo>
                      <a:pt x="148" y="84"/>
                    </a:moveTo>
                    <a:cubicBezTo>
                      <a:pt x="149" y="84"/>
                      <a:pt x="150" y="85"/>
                      <a:pt x="150" y="86"/>
                    </a:cubicBezTo>
                    <a:cubicBezTo>
                      <a:pt x="150" y="86"/>
                      <a:pt x="150" y="86"/>
                      <a:pt x="150" y="98"/>
                    </a:cubicBezTo>
                    <a:cubicBezTo>
                      <a:pt x="150" y="98"/>
                      <a:pt x="150" y="98"/>
                      <a:pt x="190" y="75"/>
                    </a:cubicBezTo>
                    <a:cubicBezTo>
                      <a:pt x="191" y="74"/>
                      <a:pt x="192" y="73"/>
                      <a:pt x="192" y="72"/>
                    </a:cubicBezTo>
                    <a:cubicBezTo>
                      <a:pt x="192" y="72"/>
                      <a:pt x="192" y="72"/>
                      <a:pt x="192" y="58"/>
                    </a:cubicBezTo>
                    <a:cubicBezTo>
                      <a:pt x="192" y="58"/>
                      <a:pt x="192" y="58"/>
                      <a:pt x="192" y="58"/>
                    </a:cubicBezTo>
                    <a:lnTo>
                      <a:pt x="148" y="84"/>
                    </a:lnTo>
                    <a:close/>
                    <a:moveTo>
                      <a:pt x="147" y="85"/>
                    </a:moveTo>
                    <a:cubicBezTo>
                      <a:pt x="147" y="85"/>
                      <a:pt x="147" y="86"/>
                      <a:pt x="147" y="86"/>
                    </a:cubicBezTo>
                    <a:cubicBezTo>
                      <a:pt x="147" y="94"/>
                      <a:pt x="147" y="97"/>
                      <a:pt x="147" y="98"/>
                    </a:cubicBezTo>
                    <a:cubicBezTo>
                      <a:pt x="147" y="98"/>
                      <a:pt x="147" y="99"/>
                      <a:pt x="147" y="99"/>
                    </a:cubicBezTo>
                    <a:cubicBezTo>
                      <a:pt x="146" y="99"/>
                      <a:pt x="146" y="99"/>
                      <a:pt x="146" y="99"/>
                    </a:cubicBezTo>
                    <a:cubicBezTo>
                      <a:pt x="145" y="99"/>
                      <a:pt x="145" y="99"/>
                      <a:pt x="145" y="99"/>
                    </a:cubicBezTo>
                    <a:cubicBezTo>
                      <a:pt x="136" y="94"/>
                      <a:pt x="136" y="94"/>
                      <a:pt x="136" y="94"/>
                    </a:cubicBezTo>
                    <a:cubicBezTo>
                      <a:pt x="116" y="82"/>
                      <a:pt x="107" y="78"/>
                      <a:pt x="107" y="78"/>
                    </a:cubicBezTo>
                    <a:cubicBezTo>
                      <a:pt x="107" y="78"/>
                      <a:pt x="107" y="78"/>
                      <a:pt x="107" y="78"/>
                    </a:cubicBezTo>
                    <a:cubicBezTo>
                      <a:pt x="104" y="76"/>
                      <a:pt x="101" y="74"/>
                      <a:pt x="101" y="74"/>
                    </a:cubicBezTo>
                    <a:cubicBezTo>
                      <a:pt x="100" y="73"/>
                      <a:pt x="100" y="73"/>
                      <a:pt x="100" y="73"/>
                    </a:cubicBezTo>
                    <a:cubicBezTo>
                      <a:pt x="99" y="72"/>
                      <a:pt x="99" y="72"/>
                      <a:pt x="99" y="72"/>
                    </a:cubicBezTo>
                    <a:cubicBezTo>
                      <a:pt x="99" y="65"/>
                      <a:pt x="99" y="62"/>
                      <a:pt x="99" y="62"/>
                    </a:cubicBezTo>
                    <a:cubicBezTo>
                      <a:pt x="99" y="61"/>
                      <a:pt x="100" y="60"/>
                      <a:pt x="100" y="60"/>
                    </a:cubicBezTo>
                    <a:cubicBezTo>
                      <a:pt x="101" y="60"/>
                      <a:pt x="102" y="60"/>
                      <a:pt x="102" y="60"/>
                    </a:cubicBezTo>
                    <a:cubicBezTo>
                      <a:pt x="105" y="61"/>
                      <a:pt x="105" y="61"/>
                      <a:pt x="105" y="61"/>
                    </a:cubicBezTo>
                    <a:cubicBezTo>
                      <a:pt x="105" y="61"/>
                      <a:pt x="105" y="61"/>
                      <a:pt x="105" y="61"/>
                    </a:cubicBezTo>
                    <a:cubicBezTo>
                      <a:pt x="147" y="85"/>
                      <a:pt x="147" y="85"/>
                      <a:pt x="147" y="85"/>
                    </a:cubicBezTo>
                    <a:close/>
                    <a:moveTo>
                      <a:pt x="144" y="87"/>
                    </a:moveTo>
                    <a:cubicBezTo>
                      <a:pt x="102" y="63"/>
                      <a:pt x="102" y="63"/>
                      <a:pt x="102" y="63"/>
                    </a:cubicBezTo>
                    <a:cubicBezTo>
                      <a:pt x="102" y="69"/>
                      <a:pt x="102" y="71"/>
                      <a:pt x="102" y="71"/>
                    </a:cubicBezTo>
                    <a:cubicBezTo>
                      <a:pt x="102" y="71"/>
                      <a:pt x="102" y="71"/>
                      <a:pt x="102" y="71"/>
                    </a:cubicBezTo>
                    <a:cubicBezTo>
                      <a:pt x="103" y="72"/>
                      <a:pt x="107" y="74"/>
                      <a:pt x="110" y="76"/>
                    </a:cubicBezTo>
                    <a:cubicBezTo>
                      <a:pt x="110" y="76"/>
                      <a:pt x="110" y="76"/>
                      <a:pt x="110" y="76"/>
                    </a:cubicBezTo>
                    <a:cubicBezTo>
                      <a:pt x="126" y="85"/>
                      <a:pt x="135" y="90"/>
                      <a:pt x="139" y="92"/>
                    </a:cubicBezTo>
                    <a:cubicBezTo>
                      <a:pt x="139" y="92"/>
                      <a:pt x="139" y="92"/>
                      <a:pt x="139" y="92"/>
                    </a:cubicBezTo>
                    <a:cubicBezTo>
                      <a:pt x="144" y="95"/>
                      <a:pt x="144" y="95"/>
                      <a:pt x="144" y="95"/>
                    </a:cubicBezTo>
                    <a:cubicBezTo>
                      <a:pt x="144" y="90"/>
                      <a:pt x="144" y="88"/>
                      <a:pt x="144" y="87"/>
                    </a:cubicBezTo>
                    <a:close/>
                    <a:moveTo>
                      <a:pt x="91" y="63"/>
                    </a:moveTo>
                    <a:cubicBezTo>
                      <a:pt x="92" y="63"/>
                      <a:pt x="92" y="63"/>
                      <a:pt x="92" y="62"/>
                    </a:cubicBezTo>
                    <a:cubicBezTo>
                      <a:pt x="92" y="61"/>
                      <a:pt x="92" y="60"/>
                      <a:pt x="91" y="60"/>
                    </a:cubicBezTo>
                    <a:cubicBezTo>
                      <a:pt x="90" y="60"/>
                      <a:pt x="90" y="61"/>
                      <a:pt x="90" y="62"/>
                    </a:cubicBezTo>
                    <a:cubicBezTo>
                      <a:pt x="90" y="63"/>
                      <a:pt x="90" y="63"/>
                      <a:pt x="91" y="63"/>
                    </a:cubicBezTo>
                    <a:close/>
                    <a:moveTo>
                      <a:pt x="102" y="52"/>
                    </a:moveTo>
                    <a:cubicBezTo>
                      <a:pt x="100" y="51"/>
                      <a:pt x="100" y="51"/>
                      <a:pt x="100" y="51"/>
                    </a:cubicBezTo>
                    <a:cubicBezTo>
                      <a:pt x="100" y="51"/>
                      <a:pt x="100" y="51"/>
                      <a:pt x="100" y="51"/>
                    </a:cubicBezTo>
                    <a:cubicBezTo>
                      <a:pt x="99" y="50"/>
                      <a:pt x="99" y="50"/>
                      <a:pt x="99" y="50"/>
                    </a:cubicBezTo>
                    <a:cubicBezTo>
                      <a:pt x="98" y="49"/>
                      <a:pt x="98" y="49"/>
                      <a:pt x="98" y="49"/>
                    </a:cubicBezTo>
                    <a:cubicBezTo>
                      <a:pt x="98" y="48"/>
                      <a:pt x="98" y="48"/>
                      <a:pt x="98" y="48"/>
                    </a:cubicBezTo>
                    <a:cubicBezTo>
                      <a:pt x="98" y="48"/>
                      <a:pt x="98" y="48"/>
                      <a:pt x="98" y="48"/>
                    </a:cubicBezTo>
                    <a:cubicBezTo>
                      <a:pt x="98" y="48"/>
                      <a:pt x="98" y="48"/>
                      <a:pt x="97" y="48"/>
                    </a:cubicBezTo>
                    <a:cubicBezTo>
                      <a:pt x="97" y="49"/>
                      <a:pt x="96" y="49"/>
                      <a:pt x="96" y="49"/>
                    </a:cubicBezTo>
                    <a:cubicBezTo>
                      <a:pt x="95" y="49"/>
                      <a:pt x="94" y="48"/>
                      <a:pt x="94" y="48"/>
                    </a:cubicBezTo>
                    <a:cubicBezTo>
                      <a:pt x="85" y="43"/>
                      <a:pt x="85" y="43"/>
                      <a:pt x="85" y="43"/>
                    </a:cubicBezTo>
                    <a:cubicBezTo>
                      <a:pt x="57" y="27"/>
                      <a:pt x="57" y="27"/>
                      <a:pt x="57" y="27"/>
                    </a:cubicBezTo>
                    <a:cubicBezTo>
                      <a:pt x="52" y="31"/>
                      <a:pt x="52" y="31"/>
                      <a:pt x="52" y="31"/>
                    </a:cubicBezTo>
                    <a:cubicBezTo>
                      <a:pt x="96" y="55"/>
                      <a:pt x="96" y="55"/>
                      <a:pt x="96" y="55"/>
                    </a:cubicBezTo>
                    <a:cubicBezTo>
                      <a:pt x="98" y="54"/>
                      <a:pt x="100" y="53"/>
                      <a:pt x="102" y="52"/>
                    </a:cubicBezTo>
                    <a:close/>
                    <a:moveTo>
                      <a:pt x="97" y="58"/>
                    </a:moveTo>
                    <a:cubicBezTo>
                      <a:pt x="97" y="58"/>
                      <a:pt x="97" y="58"/>
                      <a:pt x="97" y="59"/>
                    </a:cubicBezTo>
                    <a:cubicBezTo>
                      <a:pt x="97" y="67"/>
                      <a:pt x="97" y="70"/>
                      <a:pt x="97" y="70"/>
                    </a:cubicBezTo>
                    <a:cubicBezTo>
                      <a:pt x="97" y="71"/>
                      <a:pt x="97" y="71"/>
                      <a:pt x="97" y="72"/>
                    </a:cubicBezTo>
                    <a:cubicBezTo>
                      <a:pt x="96" y="72"/>
                      <a:pt x="96" y="72"/>
                      <a:pt x="96" y="72"/>
                    </a:cubicBezTo>
                    <a:cubicBezTo>
                      <a:pt x="95" y="72"/>
                      <a:pt x="95" y="72"/>
                      <a:pt x="95" y="71"/>
                    </a:cubicBezTo>
                    <a:cubicBezTo>
                      <a:pt x="86" y="67"/>
                      <a:pt x="86" y="67"/>
                      <a:pt x="86" y="67"/>
                    </a:cubicBezTo>
                    <a:cubicBezTo>
                      <a:pt x="66" y="55"/>
                      <a:pt x="57" y="50"/>
                      <a:pt x="57" y="50"/>
                    </a:cubicBezTo>
                    <a:cubicBezTo>
                      <a:pt x="57" y="50"/>
                      <a:pt x="57" y="50"/>
                      <a:pt x="57" y="50"/>
                    </a:cubicBezTo>
                    <a:cubicBezTo>
                      <a:pt x="54" y="48"/>
                      <a:pt x="51" y="47"/>
                      <a:pt x="51" y="47"/>
                    </a:cubicBezTo>
                    <a:cubicBezTo>
                      <a:pt x="50" y="46"/>
                      <a:pt x="50" y="46"/>
                      <a:pt x="50" y="46"/>
                    </a:cubicBezTo>
                    <a:cubicBezTo>
                      <a:pt x="49" y="45"/>
                      <a:pt x="49" y="45"/>
                      <a:pt x="49" y="45"/>
                    </a:cubicBezTo>
                    <a:cubicBezTo>
                      <a:pt x="49" y="37"/>
                      <a:pt x="49" y="35"/>
                      <a:pt x="49" y="34"/>
                    </a:cubicBezTo>
                    <a:cubicBezTo>
                      <a:pt x="49" y="33"/>
                      <a:pt x="50" y="33"/>
                      <a:pt x="50" y="33"/>
                    </a:cubicBezTo>
                    <a:cubicBezTo>
                      <a:pt x="51" y="32"/>
                      <a:pt x="52" y="32"/>
                      <a:pt x="52" y="33"/>
                    </a:cubicBezTo>
                    <a:cubicBezTo>
                      <a:pt x="55" y="34"/>
                      <a:pt x="55" y="34"/>
                      <a:pt x="55" y="34"/>
                    </a:cubicBezTo>
                    <a:cubicBezTo>
                      <a:pt x="55" y="34"/>
                      <a:pt x="55" y="34"/>
                      <a:pt x="55" y="34"/>
                    </a:cubicBezTo>
                    <a:cubicBezTo>
                      <a:pt x="97" y="58"/>
                      <a:pt x="97" y="58"/>
                      <a:pt x="97" y="58"/>
                    </a:cubicBezTo>
                    <a:close/>
                    <a:moveTo>
                      <a:pt x="94" y="60"/>
                    </a:moveTo>
                    <a:cubicBezTo>
                      <a:pt x="52" y="36"/>
                      <a:pt x="52" y="36"/>
                      <a:pt x="52" y="36"/>
                    </a:cubicBezTo>
                    <a:cubicBezTo>
                      <a:pt x="52" y="41"/>
                      <a:pt x="52" y="43"/>
                      <a:pt x="52" y="44"/>
                    </a:cubicBezTo>
                    <a:cubicBezTo>
                      <a:pt x="52" y="44"/>
                      <a:pt x="52" y="44"/>
                      <a:pt x="52" y="44"/>
                    </a:cubicBezTo>
                    <a:cubicBezTo>
                      <a:pt x="53" y="44"/>
                      <a:pt x="57" y="47"/>
                      <a:pt x="60" y="49"/>
                    </a:cubicBezTo>
                    <a:cubicBezTo>
                      <a:pt x="60" y="49"/>
                      <a:pt x="60" y="49"/>
                      <a:pt x="60" y="48"/>
                    </a:cubicBezTo>
                    <a:cubicBezTo>
                      <a:pt x="76" y="57"/>
                      <a:pt x="85" y="63"/>
                      <a:pt x="89" y="65"/>
                    </a:cubicBezTo>
                    <a:cubicBezTo>
                      <a:pt x="89" y="65"/>
                      <a:pt x="89" y="65"/>
                      <a:pt x="89" y="65"/>
                    </a:cubicBezTo>
                    <a:cubicBezTo>
                      <a:pt x="94" y="68"/>
                      <a:pt x="94" y="68"/>
                      <a:pt x="94" y="68"/>
                    </a:cubicBezTo>
                    <a:cubicBezTo>
                      <a:pt x="94" y="63"/>
                      <a:pt x="94" y="61"/>
                      <a:pt x="94" y="60"/>
                    </a:cubicBezTo>
                    <a:close/>
                    <a:moveTo>
                      <a:pt x="104" y="53"/>
                    </a:moveTo>
                    <a:cubicBezTo>
                      <a:pt x="98" y="56"/>
                      <a:pt x="98" y="56"/>
                      <a:pt x="98" y="56"/>
                    </a:cubicBezTo>
                    <a:cubicBezTo>
                      <a:pt x="99" y="57"/>
                      <a:pt x="99" y="58"/>
                      <a:pt x="99" y="59"/>
                    </a:cubicBezTo>
                    <a:cubicBezTo>
                      <a:pt x="100" y="59"/>
                      <a:pt x="100" y="59"/>
                      <a:pt x="100" y="59"/>
                    </a:cubicBezTo>
                    <a:cubicBezTo>
                      <a:pt x="102" y="57"/>
                      <a:pt x="102" y="57"/>
                      <a:pt x="102" y="57"/>
                    </a:cubicBezTo>
                    <a:cubicBezTo>
                      <a:pt x="106" y="54"/>
                      <a:pt x="106" y="54"/>
                      <a:pt x="106" y="54"/>
                    </a:cubicBezTo>
                    <a:lnTo>
                      <a:pt x="104" y="53"/>
                    </a:lnTo>
                    <a:close/>
                    <a:moveTo>
                      <a:pt x="47" y="30"/>
                    </a:moveTo>
                    <a:cubicBezTo>
                      <a:pt x="48" y="30"/>
                      <a:pt x="48" y="31"/>
                      <a:pt x="48" y="31"/>
                    </a:cubicBezTo>
                    <a:cubicBezTo>
                      <a:pt x="48" y="39"/>
                      <a:pt x="48" y="42"/>
                      <a:pt x="48" y="43"/>
                    </a:cubicBezTo>
                    <a:cubicBezTo>
                      <a:pt x="48" y="43"/>
                      <a:pt x="47" y="44"/>
                      <a:pt x="47" y="44"/>
                    </a:cubicBezTo>
                    <a:cubicBezTo>
                      <a:pt x="47" y="44"/>
                      <a:pt x="46" y="44"/>
                      <a:pt x="46" y="44"/>
                    </a:cubicBezTo>
                    <a:cubicBezTo>
                      <a:pt x="46" y="44"/>
                      <a:pt x="45" y="44"/>
                      <a:pt x="45" y="44"/>
                    </a:cubicBezTo>
                    <a:cubicBezTo>
                      <a:pt x="36" y="39"/>
                      <a:pt x="36" y="39"/>
                      <a:pt x="36" y="39"/>
                    </a:cubicBezTo>
                    <a:cubicBezTo>
                      <a:pt x="16" y="27"/>
                      <a:pt x="8" y="23"/>
                      <a:pt x="8" y="23"/>
                    </a:cubicBezTo>
                    <a:cubicBezTo>
                      <a:pt x="8" y="23"/>
                      <a:pt x="8" y="23"/>
                      <a:pt x="8" y="23"/>
                    </a:cubicBezTo>
                    <a:cubicBezTo>
                      <a:pt x="4" y="21"/>
                      <a:pt x="1" y="19"/>
                      <a:pt x="1" y="19"/>
                    </a:cubicBezTo>
                    <a:cubicBezTo>
                      <a:pt x="0" y="18"/>
                      <a:pt x="0" y="18"/>
                      <a:pt x="0" y="18"/>
                    </a:cubicBezTo>
                    <a:cubicBezTo>
                      <a:pt x="0" y="17"/>
                      <a:pt x="0" y="17"/>
                      <a:pt x="0" y="17"/>
                    </a:cubicBezTo>
                    <a:cubicBezTo>
                      <a:pt x="0" y="10"/>
                      <a:pt x="0" y="7"/>
                      <a:pt x="0" y="7"/>
                    </a:cubicBezTo>
                    <a:cubicBezTo>
                      <a:pt x="0" y="6"/>
                      <a:pt x="0" y="5"/>
                      <a:pt x="1" y="5"/>
                    </a:cubicBezTo>
                    <a:cubicBezTo>
                      <a:pt x="1" y="5"/>
                      <a:pt x="2" y="5"/>
                      <a:pt x="3" y="5"/>
                    </a:cubicBezTo>
                    <a:cubicBezTo>
                      <a:pt x="5" y="6"/>
                      <a:pt x="5" y="6"/>
                      <a:pt x="5" y="6"/>
                    </a:cubicBezTo>
                    <a:cubicBezTo>
                      <a:pt x="5" y="6"/>
                      <a:pt x="5" y="6"/>
                      <a:pt x="5" y="6"/>
                    </a:cubicBezTo>
                    <a:cubicBezTo>
                      <a:pt x="47" y="30"/>
                      <a:pt x="47" y="30"/>
                      <a:pt x="47" y="30"/>
                    </a:cubicBezTo>
                    <a:close/>
                    <a:moveTo>
                      <a:pt x="45" y="32"/>
                    </a:moveTo>
                    <a:cubicBezTo>
                      <a:pt x="3" y="8"/>
                      <a:pt x="3" y="8"/>
                      <a:pt x="3" y="8"/>
                    </a:cubicBezTo>
                    <a:cubicBezTo>
                      <a:pt x="3" y="14"/>
                      <a:pt x="3" y="16"/>
                      <a:pt x="3" y="16"/>
                    </a:cubicBezTo>
                    <a:cubicBezTo>
                      <a:pt x="3" y="16"/>
                      <a:pt x="3" y="16"/>
                      <a:pt x="3" y="16"/>
                    </a:cubicBezTo>
                    <a:cubicBezTo>
                      <a:pt x="3" y="17"/>
                      <a:pt x="7" y="19"/>
                      <a:pt x="11" y="21"/>
                    </a:cubicBezTo>
                    <a:cubicBezTo>
                      <a:pt x="11" y="21"/>
                      <a:pt x="11" y="21"/>
                      <a:pt x="11" y="21"/>
                    </a:cubicBezTo>
                    <a:cubicBezTo>
                      <a:pt x="26" y="30"/>
                      <a:pt x="35" y="35"/>
                      <a:pt x="39" y="37"/>
                    </a:cubicBezTo>
                    <a:cubicBezTo>
                      <a:pt x="39" y="37"/>
                      <a:pt x="39" y="37"/>
                      <a:pt x="39" y="37"/>
                    </a:cubicBezTo>
                    <a:cubicBezTo>
                      <a:pt x="45" y="40"/>
                      <a:pt x="45" y="40"/>
                      <a:pt x="45" y="40"/>
                    </a:cubicBezTo>
                    <a:cubicBezTo>
                      <a:pt x="45" y="35"/>
                      <a:pt x="45" y="33"/>
                      <a:pt x="45" y="32"/>
                    </a:cubicBezTo>
                    <a:close/>
                    <a:moveTo>
                      <a:pt x="52" y="24"/>
                    </a:moveTo>
                    <a:cubicBezTo>
                      <a:pt x="50" y="23"/>
                      <a:pt x="50" y="23"/>
                      <a:pt x="50" y="23"/>
                    </a:cubicBezTo>
                    <a:cubicBezTo>
                      <a:pt x="50" y="23"/>
                      <a:pt x="50" y="23"/>
                      <a:pt x="50" y="23"/>
                    </a:cubicBezTo>
                    <a:cubicBezTo>
                      <a:pt x="49" y="22"/>
                      <a:pt x="49" y="22"/>
                      <a:pt x="49" y="22"/>
                    </a:cubicBezTo>
                    <a:cubicBezTo>
                      <a:pt x="48" y="22"/>
                      <a:pt x="48" y="22"/>
                      <a:pt x="48" y="21"/>
                    </a:cubicBezTo>
                    <a:cubicBezTo>
                      <a:pt x="48" y="20"/>
                      <a:pt x="48" y="20"/>
                      <a:pt x="48" y="20"/>
                    </a:cubicBezTo>
                    <a:cubicBezTo>
                      <a:pt x="48" y="20"/>
                      <a:pt x="48" y="20"/>
                      <a:pt x="48" y="20"/>
                    </a:cubicBezTo>
                    <a:cubicBezTo>
                      <a:pt x="48" y="20"/>
                      <a:pt x="48" y="20"/>
                      <a:pt x="48" y="21"/>
                    </a:cubicBezTo>
                    <a:cubicBezTo>
                      <a:pt x="47" y="21"/>
                      <a:pt x="47" y="21"/>
                      <a:pt x="46" y="21"/>
                    </a:cubicBezTo>
                    <a:cubicBezTo>
                      <a:pt x="45" y="21"/>
                      <a:pt x="45" y="21"/>
                      <a:pt x="44" y="21"/>
                    </a:cubicBezTo>
                    <a:cubicBezTo>
                      <a:pt x="36" y="16"/>
                      <a:pt x="36" y="16"/>
                      <a:pt x="36" y="16"/>
                    </a:cubicBezTo>
                    <a:cubicBezTo>
                      <a:pt x="8" y="0"/>
                      <a:pt x="8" y="0"/>
                      <a:pt x="8" y="0"/>
                    </a:cubicBezTo>
                    <a:cubicBezTo>
                      <a:pt x="3" y="3"/>
                      <a:pt x="3" y="3"/>
                      <a:pt x="3" y="3"/>
                    </a:cubicBezTo>
                    <a:cubicBezTo>
                      <a:pt x="46" y="27"/>
                      <a:pt x="46" y="27"/>
                      <a:pt x="46" y="27"/>
                    </a:cubicBezTo>
                    <a:cubicBezTo>
                      <a:pt x="48" y="26"/>
                      <a:pt x="50" y="25"/>
                      <a:pt x="52" y="24"/>
                    </a:cubicBezTo>
                    <a:close/>
                    <a:moveTo>
                      <a:pt x="41" y="35"/>
                    </a:moveTo>
                    <a:cubicBezTo>
                      <a:pt x="42" y="35"/>
                      <a:pt x="43" y="35"/>
                      <a:pt x="43" y="34"/>
                    </a:cubicBezTo>
                    <a:cubicBezTo>
                      <a:pt x="43" y="33"/>
                      <a:pt x="42" y="33"/>
                      <a:pt x="41" y="33"/>
                    </a:cubicBezTo>
                    <a:cubicBezTo>
                      <a:pt x="41" y="33"/>
                      <a:pt x="40" y="33"/>
                      <a:pt x="40" y="34"/>
                    </a:cubicBezTo>
                    <a:cubicBezTo>
                      <a:pt x="40" y="35"/>
                      <a:pt x="41" y="35"/>
                      <a:pt x="41" y="35"/>
                    </a:cubicBezTo>
                    <a:close/>
                    <a:moveTo>
                      <a:pt x="54" y="25"/>
                    </a:moveTo>
                    <a:cubicBezTo>
                      <a:pt x="48" y="29"/>
                      <a:pt x="48" y="29"/>
                      <a:pt x="48" y="29"/>
                    </a:cubicBezTo>
                    <a:cubicBezTo>
                      <a:pt x="49" y="29"/>
                      <a:pt x="50" y="30"/>
                      <a:pt x="50" y="31"/>
                    </a:cubicBezTo>
                    <a:cubicBezTo>
                      <a:pt x="52" y="29"/>
                      <a:pt x="52" y="29"/>
                      <a:pt x="52" y="29"/>
                    </a:cubicBezTo>
                    <a:cubicBezTo>
                      <a:pt x="56" y="27"/>
                      <a:pt x="56" y="27"/>
                      <a:pt x="56" y="27"/>
                    </a:cubicBezTo>
                    <a:lnTo>
                      <a:pt x="54" y="25"/>
                    </a:lnTo>
                    <a:close/>
                  </a:path>
                </a:pathLst>
              </a:cu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lnSpc>
                    <a:spcPct val="90000"/>
                  </a:lnSpc>
                  <a:spcBef>
                    <a:spcPct val="0"/>
                  </a:spcBef>
                  <a:spcAft>
                    <a:spcPct val="0"/>
                  </a:spcAft>
                </a:pPr>
                <a:endParaRPr lang="en-US" sz="1836" spc="-51" dirty="0">
                  <a:gradFill>
                    <a:gsLst>
                      <a:gs pos="0">
                        <a:srgbClr val="EFEFEF"/>
                      </a:gs>
                      <a:gs pos="100000">
                        <a:srgbClr val="EFEFEF"/>
                      </a:gs>
                    </a:gsLst>
                    <a:lin ang="5400000" scaled="0"/>
                  </a:gradFill>
                </a:endParaRPr>
              </a:p>
            </p:txBody>
          </p:sp>
        </p:grpSp>
        <p:grpSp>
          <p:nvGrpSpPr>
            <p:cNvPr id="201" name="Group 200"/>
            <p:cNvGrpSpPr/>
            <p:nvPr/>
          </p:nvGrpSpPr>
          <p:grpSpPr>
            <a:xfrm>
              <a:off x="8919200" y="3705234"/>
              <a:ext cx="371532" cy="255510"/>
              <a:chOff x="6563831" y="2633340"/>
              <a:chExt cx="371532" cy="255510"/>
            </a:xfrm>
          </p:grpSpPr>
          <p:sp>
            <p:nvSpPr>
              <p:cNvPr id="208" name="Rounded Rectangle 207"/>
              <p:cNvSpPr/>
              <p:nvPr/>
            </p:nvSpPr>
            <p:spPr bwMode="auto">
              <a:xfrm>
                <a:off x="6563831" y="2667000"/>
                <a:ext cx="314083" cy="221850"/>
              </a:xfrm>
              <a:prstGeom prst="roundRect">
                <a:avLst/>
              </a:prstGeom>
              <a:solidFill>
                <a:schemeClr val="accent2"/>
              </a:solidFill>
              <a:ln>
                <a:noFill/>
                <a:headEnd type="none" w="med" len="med"/>
                <a:tailEnd type="none" w="med" len="med"/>
              </a:ln>
              <a:effectLst/>
              <a:scene3d>
                <a:camera prst="isometricTopUp"/>
                <a:lightRig rig="threePt" dir="t"/>
              </a:scene3d>
            </p:spPr>
            <p:style>
              <a:lnRef idx="1">
                <a:schemeClr val="accent1"/>
              </a:lnRef>
              <a:fillRef idx="3">
                <a:schemeClr val="accent1"/>
              </a:fillRef>
              <a:effectRef idx="2">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a:endParaRPr lang="en-US" sz="2244" dirty="0">
                  <a:solidFill>
                    <a:srgbClr val="FFFFFF">
                      <a:alpha val="98824"/>
                    </a:srgbClr>
                  </a:solidFill>
                  <a:ea typeface="Segoe UI" pitchFamily="34" charset="0"/>
                  <a:cs typeface="Segoe UI" pitchFamily="34" charset="0"/>
                </a:endParaRPr>
              </a:p>
            </p:txBody>
          </p:sp>
          <p:sp>
            <p:nvSpPr>
              <p:cNvPr id="209" name="Oval 208"/>
              <p:cNvSpPr/>
              <p:nvPr/>
            </p:nvSpPr>
            <p:spPr bwMode="auto">
              <a:xfrm>
                <a:off x="6827004" y="2633340"/>
                <a:ext cx="45719" cy="45719"/>
              </a:xfrm>
              <a:prstGeom prst="ellipse">
                <a:avLst/>
              </a:prstGeom>
              <a:noFill/>
              <a:ln w="15875">
                <a:solidFill>
                  <a:schemeClr val="accent2"/>
                </a:solidFill>
                <a:headEnd type="none" w="med" len="med"/>
                <a:tailEnd type="none" w="med" len="med"/>
              </a:ln>
              <a:effectLst/>
              <a:scene3d>
                <a:camera prst="isometricTopUp"/>
                <a:lightRig rig="threePt" dir="t"/>
              </a:scene3d>
            </p:spPr>
            <p:style>
              <a:lnRef idx="1">
                <a:schemeClr val="accent1"/>
              </a:lnRef>
              <a:fillRef idx="3">
                <a:schemeClr val="accent1"/>
              </a:fillRef>
              <a:effectRef idx="2">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a:endParaRPr lang="en-US" sz="2244" dirty="0">
                  <a:solidFill>
                    <a:srgbClr val="FFFFFF">
                      <a:alpha val="98824"/>
                    </a:srgbClr>
                  </a:solidFill>
                  <a:ea typeface="Segoe UI" pitchFamily="34" charset="0"/>
                  <a:cs typeface="Segoe UI" pitchFamily="34" charset="0"/>
                </a:endParaRPr>
              </a:p>
            </p:txBody>
          </p:sp>
          <p:cxnSp>
            <p:nvCxnSpPr>
              <p:cNvPr id="210" name="Straight Connector 209"/>
              <p:cNvCxnSpPr/>
              <p:nvPr/>
            </p:nvCxnSpPr>
            <p:spPr>
              <a:xfrm flipV="1">
                <a:off x="6664322" y="2663329"/>
                <a:ext cx="168712" cy="95799"/>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11" name="Oval 210"/>
              <p:cNvSpPr/>
              <p:nvPr/>
            </p:nvSpPr>
            <p:spPr bwMode="auto">
              <a:xfrm>
                <a:off x="6889644" y="2667000"/>
                <a:ext cx="45719" cy="45719"/>
              </a:xfrm>
              <a:prstGeom prst="ellipse">
                <a:avLst/>
              </a:prstGeom>
              <a:noFill/>
              <a:ln w="15875">
                <a:solidFill>
                  <a:schemeClr val="accent2"/>
                </a:solidFill>
                <a:headEnd type="none" w="med" len="med"/>
                <a:tailEnd type="none" w="med" len="med"/>
              </a:ln>
              <a:effectLst/>
              <a:scene3d>
                <a:camera prst="isometricTopUp"/>
                <a:lightRig rig="threePt" dir="t"/>
              </a:scene3d>
            </p:spPr>
            <p:style>
              <a:lnRef idx="1">
                <a:schemeClr val="accent1"/>
              </a:lnRef>
              <a:fillRef idx="3">
                <a:schemeClr val="accent1"/>
              </a:fillRef>
              <a:effectRef idx="2">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a:endParaRPr lang="en-US" sz="2244" dirty="0">
                  <a:solidFill>
                    <a:srgbClr val="FFFFFF">
                      <a:alpha val="98824"/>
                    </a:srgbClr>
                  </a:solidFill>
                  <a:ea typeface="Segoe UI" pitchFamily="34" charset="0"/>
                  <a:cs typeface="Segoe UI" pitchFamily="34" charset="0"/>
                </a:endParaRPr>
              </a:p>
            </p:txBody>
          </p:sp>
          <p:cxnSp>
            <p:nvCxnSpPr>
              <p:cNvPr id="212" name="Straight Connector 211"/>
              <p:cNvCxnSpPr/>
              <p:nvPr/>
            </p:nvCxnSpPr>
            <p:spPr>
              <a:xfrm flipV="1">
                <a:off x="6726962" y="2696989"/>
                <a:ext cx="168712" cy="95799"/>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02" name="Group 201"/>
            <p:cNvGrpSpPr/>
            <p:nvPr/>
          </p:nvGrpSpPr>
          <p:grpSpPr>
            <a:xfrm>
              <a:off x="9296554" y="3927233"/>
              <a:ext cx="371532" cy="255510"/>
              <a:chOff x="6563831" y="2633340"/>
              <a:chExt cx="371532" cy="255510"/>
            </a:xfrm>
          </p:grpSpPr>
          <p:sp>
            <p:nvSpPr>
              <p:cNvPr id="203" name="Rounded Rectangle 202"/>
              <p:cNvSpPr/>
              <p:nvPr/>
            </p:nvSpPr>
            <p:spPr bwMode="auto">
              <a:xfrm>
                <a:off x="6563831" y="2667000"/>
                <a:ext cx="314083" cy="221850"/>
              </a:xfrm>
              <a:prstGeom prst="roundRect">
                <a:avLst/>
              </a:prstGeom>
              <a:solidFill>
                <a:schemeClr val="accent2"/>
              </a:solidFill>
              <a:ln>
                <a:noFill/>
                <a:headEnd type="none" w="med" len="med"/>
                <a:tailEnd type="none" w="med" len="med"/>
              </a:ln>
              <a:effectLst/>
              <a:scene3d>
                <a:camera prst="isometricTopUp"/>
                <a:lightRig rig="threePt" dir="t"/>
              </a:scene3d>
            </p:spPr>
            <p:style>
              <a:lnRef idx="1">
                <a:schemeClr val="accent1"/>
              </a:lnRef>
              <a:fillRef idx="3">
                <a:schemeClr val="accent1"/>
              </a:fillRef>
              <a:effectRef idx="2">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a:endParaRPr lang="en-US" sz="2244" dirty="0">
                  <a:solidFill>
                    <a:srgbClr val="FFFFFF">
                      <a:alpha val="98824"/>
                    </a:srgbClr>
                  </a:solidFill>
                  <a:ea typeface="Segoe UI" pitchFamily="34" charset="0"/>
                  <a:cs typeface="Segoe UI" pitchFamily="34" charset="0"/>
                </a:endParaRPr>
              </a:p>
            </p:txBody>
          </p:sp>
          <p:sp>
            <p:nvSpPr>
              <p:cNvPr id="204" name="Oval 203"/>
              <p:cNvSpPr/>
              <p:nvPr/>
            </p:nvSpPr>
            <p:spPr bwMode="auto">
              <a:xfrm>
                <a:off x="6827004" y="2633340"/>
                <a:ext cx="45719" cy="45719"/>
              </a:xfrm>
              <a:prstGeom prst="ellipse">
                <a:avLst/>
              </a:prstGeom>
              <a:noFill/>
              <a:ln w="15875">
                <a:solidFill>
                  <a:schemeClr val="accent2"/>
                </a:solidFill>
                <a:headEnd type="none" w="med" len="med"/>
                <a:tailEnd type="none" w="med" len="med"/>
              </a:ln>
              <a:effectLst/>
              <a:scene3d>
                <a:camera prst="isometricTopUp"/>
                <a:lightRig rig="threePt" dir="t"/>
              </a:scene3d>
            </p:spPr>
            <p:style>
              <a:lnRef idx="1">
                <a:schemeClr val="accent1"/>
              </a:lnRef>
              <a:fillRef idx="3">
                <a:schemeClr val="accent1"/>
              </a:fillRef>
              <a:effectRef idx="2">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a:endParaRPr lang="en-US" sz="2244" dirty="0">
                  <a:solidFill>
                    <a:srgbClr val="FFFFFF">
                      <a:alpha val="98824"/>
                    </a:srgbClr>
                  </a:solidFill>
                  <a:ea typeface="Segoe UI" pitchFamily="34" charset="0"/>
                  <a:cs typeface="Segoe UI" pitchFamily="34" charset="0"/>
                </a:endParaRPr>
              </a:p>
            </p:txBody>
          </p:sp>
          <p:cxnSp>
            <p:nvCxnSpPr>
              <p:cNvPr id="205" name="Straight Connector 204"/>
              <p:cNvCxnSpPr/>
              <p:nvPr/>
            </p:nvCxnSpPr>
            <p:spPr>
              <a:xfrm flipV="1">
                <a:off x="6664322" y="2663329"/>
                <a:ext cx="168712" cy="95799"/>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06" name="Oval 205"/>
              <p:cNvSpPr/>
              <p:nvPr/>
            </p:nvSpPr>
            <p:spPr bwMode="auto">
              <a:xfrm>
                <a:off x="6889644" y="2667000"/>
                <a:ext cx="45719" cy="45719"/>
              </a:xfrm>
              <a:prstGeom prst="ellipse">
                <a:avLst/>
              </a:prstGeom>
              <a:noFill/>
              <a:ln w="15875">
                <a:solidFill>
                  <a:schemeClr val="accent2"/>
                </a:solidFill>
                <a:headEnd type="none" w="med" len="med"/>
                <a:tailEnd type="none" w="med" len="med"/>
              </a:ln>
              <a:effectLst/>
              <a:scene3d>
                <a:camera prst="isometricTopUp"/>
                <a:lightRig rig="threePt" dir="t"/>
              </a:scene3d>
            </p:spPr>
            <p:style>
              <a:lnRef idx="1">
                <a:schemeClr val="accent1"/>
              </a:lnRef>
              <a:fillRef idx="3">
                <a:schemeClr val="accent1"/>
              </a:fillRef>
              <a:effectRef idx="2">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a:endParaRPr lang="en-US" sz="2244" dirty="0">
                  <a:solidFill>
                    <a:srgbClr val="FFFFFF">
                      <a:alpha val="98824"/>
                    </a:srgbClr>
                  </a:solidFill>
                  <a:ea typeface="Segoe UI" pitchFamily="34" charset="0"/>
                  <a:cs typeface="Segoe UI" pitchFamily="34" charset="0"/>
                </a:endParaRPr>
              </a:p>
            </p:txBody>
          </p:sp>
          <p:cxnSp>
            <p:nvCxnSpPr>
              <p:cNvPr id="207" name="Straight Connector 206"/>
              <p:cNvCxnSpPr/>
              <p:nvPr/>
            </p:nvCxnSpPr>
            <p:spPr>
              <a:xfrm flipV="1">
                <a:off x="6726962" y="2696989"/>
                <a:ext cx="168712" cy="95799"/>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grpSp>
      <p:sp>
        <p:nvSpPr>
          <p:cNvPr id="218" name="Freeform 7"/>
          <p:cNvSpPr>
            <a:spLocks noEditPoints="1"/>
          </p:cNvSpPr>
          <p:nvPr/>
        </p:nvSpPr>
        <p:spPr bwMode="auto">
          <a:xfrm>
            <a:off x="6095567" y="3375322"/>
            <a:ext cx="1725095" cy="1287694"/>
          </a:xfrm>
          <a:custGeom>
            <a:avLst/>
            <a:gdLst>
              <a:gd name="T0" fmla="*/ 179 w 181"/>
              <a:gd name="T1" fmla="*/ 46 h 135"/>
              <a:gd name="T2" fmla="*/ 101 w 181"/>
              <a:gd name="T3" fmla="*/ 0 h 135"/>
              <a:gd name="T4" fmla="*/ 95 w 181"/>
              <a:gd name="T5" fmla="*/ 0 h 135"/>
              <a:gd name="T6" fmla="*/ 97 w 181"/>
              <a:gd name="T7" fmla="*/ 94 h 135"/>
              <a:gd name="T8" fmla="*/ 22 w 181"/>
              <a:gd name="T9" fmla="*/ 86 h 135"/>
              <a:gd name="T10" fmla="*/ 67 w 181"/>
              <a:gd name="T11" fmla="*/ 119 h 135"/>
              <a:gd name="T12" fmla="*/ 21 w 181"/>
              <a:gd name="T13" fmla="*/ 87 h 135"/>
              <a:gd name="T14" fmla="*/ 100 w 181"/>
              <a:gd name="T15" fmla="*/ 101 h 135"/>
              <a:gd name="T16" fmla="*/ 98 w 181"/>
              <a:gd name="T17" fmla="*/ 134 h 135"/>
              <a:gd name="T18" fmla="*/ 94 w 181"/>
              <a:gd name="T19" fmla="*/ 134 h 135"/>
              <a:gd name="T20" fmla="*/ 81 w 181"/>
              <a:gd name="T21" fmla="*/ 121 h 135"/>
              <a:gd name="T22" fmla="*/ 94 w 181"/>
              <a:gd name="T23" fmla="*/ 127 h 135"/>
              <a:gd name="T24" fmla="*/ 6 w 181"/>
              <a:gd name="T25" fmla="*/ 54 h 135"/>
              <a:gd name="T26" fmla="*/ 6 w 181"/>
              <a:gd name="T27" fmla="*/ 77 h 135"/>
              <a:gd name="T28" fmla="*/ 7 w 181"/>
              <a:gd name="T29" fmla="*/ 85 h 135"/>
              <a:gd name="T30" fmla="*/ 0 w 181"/>
              <a:gd name="T31" fmla="*/ 80 h 135"/>
              <a:gd name="T32" fmla="*/ 0 w 181"/>
              <a:gd name="T33" fmla="*/ 51 h 135"/>
              <a:gd name="T34" fmla="*/ 6 w 181"/>
              <a:gd name="T35" fmla="*/ 47 h 135"/>
              <a:gd name="T36" fmla="*/ 11 w 181"/>
              <a:gd name="T37" fmla="*/ 50 h 135"/>
              <a:gd name="T38" fmla="*/ 100 w 181"/>
              <a:gd name="T39" fmla="*/ 101 h 135"/>
              <a:gd name="T40" fmla="*/ 181 w 181"/>
              <a:gd name="T41" fmla="*/ 51 h 135"/>
              <a:gd name="T42" fmla="*/ 178 w 181"/>
              <a:gd name="T43" fmla="*/ 80 h 135"/>
              <a:gd name="T44" fmla="*/ 104 w 181"/>
              <a:gd name="T45" fmla="*/ 101 h 135"/>
              <a:gd name="T46" fmla="*/ 181 w 181"/>
              <a:gd name="T47" fmla="*/ 49 h 135"/>
              <a:gd name="T48" fmla="*/ 59 w 181"/>
              <a:gd name="T49" fmla="*/ 100 h 135"/>
              <a:gd name="T50" fmla="*/ 36 w 181"/>
              <a:gd name="T51" fmla="*/ 87 h 135"/>
              <a:gd name="T52" fmla="*/ 34 w 181"/>
              <a:gd name="T53" fmla="*/ 81 h 135"/>
              <a:gd name="T54" fmla="*/ 59 w 181"/>
              <a:gd name="T55" fmla="*/ 93 h 135"/>
              <a:gd name="T56" fmla="*/ 61 w 181"/>
              <a:gd name="T57" fmla="*/ 98 h 135"/>
              <a:gd name="T58" fmla="*/ 80 w 181"/>
              <a:gd name="T59" fmla="*/ 117 h 135"/>
              <a:gd name="T60" fmla="*/ 73 w 181"/>
              <a:gd name="T61" fmla="*/ 123 h 135"/>
              <a:gd name="T62" fmla="*/ 70 w 181"/>
              <a:gd name="T63" fmla="*/ 121 h 135"/>
              <a:gd name="T64" fmla="*/ 71 w 181"/>
              <a:gd name="T65" fmla="*/ 103 h 135"/>
              <a:gd name="T66" fmla="*/ 80 w 181"/>
              <a:gd name="T67" fmla="*/ 100 h 135"/>
              <a:gd name="T68" fmla="*/ 80 w 181"/>
              <a:gd name="T69" fmla="*/ 103 h 135"/>
              <a:gd name="T70" fmla="*/ 74 w 181"/>
              <a:gd name="T71" fmla="*/ 118 h 135"/>
              <a:gd name="T72" fmla="*/ 80 w 181"/>
              <a:gd name="T73" fmla="*/ 117 h 135"/>
              <a:gd name="T74" fmla="*/ 20 w 181"/>
              <a:gd name="T75" fmla="*/ 85 h 135"/>
              <a:gd name="T76" fmla="*/ 10 w 181"/>
              <a:gd name="T77" fmla="*/ 89 h 135"/>
              <a:gd name="T78" fmla="*/ 9 w 181"/>
              <a:gd name="T79" fmla="*/ 71 h 135"/>
              <a:gd name="T80" fmla="*/ 17 w 181"/>
              <a:gd name="T81" fmla="*/ 65 h 135"/>
              <a:gd name="T82" fmla="*/ 20 w 181"/>
              <a:gd name="T83" fmla="*/ 66 h 135"/>
              <a:gd name="T84" fmla="*/ 14 w 181"/>
              <a:gd name="T85" fmla="*/ 72 h 135"/>
              <a:gd name="T86" fmla="*/ 17 w 181"/>
              <a:gd name="T87" fmla="*/ 82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1" h="135">
                <a:moveTo>
                  <a:pt x="97" y="94"/>
                </a:moveTo>
                <a:cubicBezTo>
                  <a:pt x="179" y="46"/>
                  <a:pt x="179" y="46"/>
                  <a:pt x="179" y="46"/>
                </a:cubicBezTo>
                <a:cubicBezTo>
                  <a:pt x="179" y="46"/>
                  <a:pt x="179" y="46"/>
                  <a:pt x="178" y="46"/>
                </a:cubicBezTo>
                <a:cubicBezTo>
                  <a:pt x="101" y="0"/>
                  <a:pt x="101" y="0"/>
                  <a:pt x="101" y="0"/>
                </a:cubicBezTo>
                <a:cubicBezTo>
                  <a:pt x="100" y="0"/>
                  <a:pt x="99" y="0"/>
                  <a:pt x="98" y="0"/>
                </a:cubicBezTo>
                <a:cubicBezTo>
                  <a:pt x="97" y="0"/>
                  <a:pt x="96" y="0"/>
                  <a:pt x="95" y="0"/>
                </a:cubicBezTo>
                <a:cubicBezTo>
                  <a:pt x="14" y="48"/>
                  <a:pt x="14" y="48"/>
                  <a:pt x="14" y="48"/>
                </a:cubicBezTo>
                <a:cubicBezTo>
                  <a:pt x="97" y="94"/>
                  <a:pt x="97" y="94"/>
                  <a:pt x="97" y="94"/>
                </a:cubicBezTo>
                <a:cubicBezTo>
                  <a:pt x="97" y="94"/>
                  <a:pt x="97" y="94"/>
                  <a:pt x="97" y="94"/>
                </a:cubicBezTo>
                <a:close/>
                <a:moveTo>
                  <a:pt x="22" y="86"/>
                </a:moveTo>
                <a:cubicBezTo>
                  <a:pt x="67" y="112"/>
                  <a:pt x="67" y="112"/>
                  <a:pt x="67" y="112"/>
                </a:cubicBezTo>
                <a:cubicBezTo>
                  <a:pt x="67" y="119"/>
                  <a:pt x="67" y="119"/>
                  <a:pt x="67" y="119"/>
                </a:cubicBezTo>
                <a:cubicBezTo>
                  <a:pt x="17" y="90"/>
                  <a:pt x="17" y="90"/>
                  <a:pt x="17" y="90"/>
                </a:cubicBezTo>
                <a:cubicBezTo>
                  <a:pt x="21" y="87"/>
                  <a:pt x="21" y="87"/>
                  <a:pt x="21" y="87"/>
                </a:cubicBezTo>
                <a:cubicBezTo>
                  <a:pt x="21" y="87"/>
                  <a:pt x="22" y="87"/>
                  <a:pt x="22" y="86"/>
                </a:cubicBezTo>
                <a:close/>
                <a:moveTo>
                  <a:pt x="100" y="101"/>
                </a:moveTo>
                <a:cubicBezTo>
                  <a:pt x="100" y="131"/>
                  <a:pt x="100" y="131"/>
                  <a:pt x="100" y="131"/>
                </a:cubicBezTo>
                <a:cubicBezTo>
                  <a:pt x="100" y="133"/>
                  <a:pt x="99" y="134"/>
                  <a:pt x="98" y="134"/>
                </a:cubicBezTo>
                <a:cubicBezTo>
                  <a:pt x="98" y="135"/>
                  <a:pt x="97" y="135"/>
                  <a:pt x="96" y="135"/>
                </a:cubicBezTo>
                <a:cubicBezTo>
                  <a:pt x="96" y="135"/>
                  <a:pt x="95" y="135"/>
                  <a:pt x="94" y="134"/>
                </a:cubicBezTo>
                <a:cubicBezTo>
                  <a:pt x="76" y="124"/>
                  <a:pt x="76" y="124"/>
                  <a:pt x="76" y="124"/>
                </a:cubicBezTo>
                <a:cubicBezTo>
                  <a:pt x="81" y="121"/>
                  <a:pt x="81" y="121"/>
                  <a:pt x="81" y="121"/>
                </a:cubicBezTo>
                <a:cubicBezTo>
                  <a:pt x="82" y="121"/>
                  <a:pt x="82" y="121"/>
                  <a:pt x="82" y="120"/>
                </a:cubicBezTo>
                <a:cubicBezTo>
                  <a:pt x="94" y="127"/>
                  <a:pt x="94" y="127"/>
                  <a:pt x="94" y="127"/>
                </a:cubicBezTo>
                <a:cubicBezTo>
                  <a:pt x="94" y="105"/>
                  <a:pt x="94" y="105"/>
                  <a:pt x="94" y="105"/>
                </a:cubicBezTo>
                <a:cubicBezTo>
                  <a:pt x="6" y="54"/>
                  <a:pt x="6" y="54"/>
                  <a:pt x="6" y="54"/>
                </a:cubicBezTo>
                <a:cubicBezTo>
                  <a:pt x="6" y="77"/>
                  <a:pt x="6" y="77"/>
                  <a:pt x="6" y="77"/>
                </a:cubicBezTo>
                <a:cubicBezTo>
                  <a:pt x="6" y="77"/>
                  <a:pt x="6" y="77"/>
                  <a:pt x="6" y="77"/>
                </a:cubicBezTo>
                <a:cubicBezTo>
                  <a:pt x="7" y="78"/>
                  <a:pt x="7" y="78"/>
                  <a:pt x="7" y="78"/>
                </a:cubicBezTo>
                <a:cubicBezTo>
                  <a:pt x="7" y="85"/>
                  <a:pt x="7" y="85"/>
                  <a:pt x="7" y="85"/>
                </a:cubicBezTo>
                <a:cubicBezTo>
                  <a:pt x="3" y="82"/>
                  <a:pt x="3" y="82"/>
                  <a:pt x="3" y="82"/>
                </a:cubicBezTo>
                <a:cubicBezTo>
                  <a:pt x="0" y="80"/>
                  <a:pt x="0" y="80"/>
                  <a:pt x="0" y="80"/>
                </a:cubicBezTo>
                <a:cubicBezTo>
                  <a:pt x="0" y="78"/>
                  <a:pt x="0" y="78"/>
                  <a:pt x="0" y="78"/>
                </a:cubicBezTo>
                <a:cubicBezTo>
                  <a:pt x="0" y="51"/>
                  <a:pt x="0" y="51"/>
                  <a:pt x="0" y="51"/>
                </a:cubicBezTo>
                <a:cubicBezTo>
                  <a:pt x="0" y="49"/>
                  <a:pt x="0" y="48"/>
                  <a:pt x="2" y="47"/>
                </a:cubicBezTo>
                <a:cubicBezTo>
                  <a:pt x="3" y="46"/>
                  <a:pt x="4" y="46"/>
                  <a:pt x="6" y="47"/>
                </a:cubicBezTo>
                <a:cubicBezTo>
                  <a:pt x="11" y="50"/>
                  <a:pt x="11" y="50"/>
                  <a:pt x="11" y="50"/>
                </a:cubicBezTo>
                <a:cubicBezTo>
                  <a:pt x="11" y="50"/>
                  <a:pt x="11" y="50"/>
                  <a:pt x="11" y="50"/>
                </a:cubicBezTo>
                <a:cubicBezTo>
                  <a:pt x="99" y="100"/>
                  <a:pt x="99" y="100"/>
                  <a:pt x="99" y="100"/>
                </a:cubicBezTo>
                <a:cubicBezTo>
                  <a:pt x="100" y="100"/>
                  <a:pt x="100" y="101"/>
                  <a:pt x="100" y="101"/>
                </a:cubicBezTo>
                <a:close/>
                <a:moveTo>
                  <a:pt x="181" y="49"/>
                </a:moveTo>
                <a:cubicBezTo>
                  <a:pt x="181" y="50"/>
                  <a:pt x="181" y="50"/>
                  <a:pt x="181" y="51"/>
                </a:cubicBezTo>
                <a:cubicBezTo>
                  <a:pt x="181" y="76"/>
                  <a:pt x="181" y="76"/>
                  <a:pt x="181" y="76"/>
                </a:cubicBezTo>
                <a:cubicBezTo>
                  <a:pt x="181" y="77"/>
                  <a:pt x="180" y="79"/>
                  <a:pt x="178" y="80"/>
                </a:cubicBezTo>
                <a:cubicBezTo>
                  <a:pt x="104" y="123"/>
                  <a:pt x="104" y="123"/>
                  <a:pt x="104" y="123"/>
                </a:cubicBezTo>
                <a:cubicBezTo>
                  <a:pt x="104" y="101"/>
                  <a:pt x="104" y="101"/>
                  <a:pt x="104" y="101"/>
                </a:cubicBezTo>
                <a:cubicBezTo>
                  <a:pt x="104" y="99"/>
                  <a:pt x="103" y="97"/>
                  <a:pt x="101" y="96"/>
                </a:cubicBezTo>
                <a:cubicBezTo>
                  <a:pt x="181" y="49"/>
                  <a:pt x="181" y="49"/>
                  <a:pt x="181" y="49"/>
                </a:cubicBezTo>
                <a:cubicBezTo>
                  <a:pt x="181" y="49"/>
                  <a:pt x="181" y="49"/>
                  <a:pt x="181" y="49"/>
                </a:cubicBezTo>
                <a:close/>
                <a:moveTo>
                  <a:pt x="59" y="100"/>
                </a:moveTo>
                <a:cubicBezTo>
                  <a:pt x="59" y="100"/>
                  <a:pt x="59" y="100"/>
                  <a:pt x="58" y="100"/>
                </a:cubicBezTo>
                <a:cubicBezTo>
                  <a:pt x="36" y="87"/>
                  <a:pt x="36" y="87"/>
                  <a:pt x="36" y="87"/>
                </a:cubicBezTo>
                <a:cubicBezTo>
                  <a:pt x="35" y="86"/>
                  <a:pt x="34" y="85"/>
                  <a:pt x="34" y="84"/>
                </a:cubicBezTo>
                <a:cubicBezTo>
                  <a:pt x="34" y="81"/>
                  <a:pt x="34" y="81"/>
                  <a:pt x="34" y="81"/>
                </a:cubicBezTo>
                <a:cubicBezTo>
                  <a:pt x="34" y="80"/>
                  <a:pt x="35" y="79"/>
                  <a:pt x="36" y="80"/>
                </a:cubicBezTo>
                <a:cubicBezTo>
                  <a:pt x="59" y="93"/>
                  <a:pt x="59" y="93"/>
                  <a:pt x="59" y="93"/>
                </a:cubicBezTo>
                <a:cubicBezTo>
                  <a:pt x="60" y="93"/>
                  <a:pt x="61" y="95"/>
                  <a:pt x="61" y="96"/>
                </a:cubicBezTo>
                <a:cubicBezTo>
                  <a:pt x="61" y="98"/>
                  <a:pt x="61" y="98"/>
                  <a:pt x="61" y="98"/>
                </a:cubicBezTo>
                <a:cubicBezTo>
                  <a:pt x="61" y="99"/>
                  <a:pt x="60" y="100"/>
                  <a:pt x="59" y="100"/>
                </a:cubicBezTo>
                <a:close/>
                <a:moveTo>
                  <a:pt x="80" y="117"/>
                </a:moveTo>
                <a:cubicBezTo>
                  <a:pt x="81" y="118"/>
                  <a:pt x="81" y="119"/>
                  <a:pt x="80" y="119"/>
                </a:cubicBezTo>
                <a:cubicBezTo>
                  <a:pt x="73" y="123"/>
                  <a:pt x="73" y="123"/>
                  <a:pt x="73" y="123"/>
                </a:cubicBezTo>
                <a:cubicBezTo>
                  <a:pt x="72" y="124"/>
                  <a:pt x="71" y="123"/>
                  <a:pt x="70" y="123"/>
                </a:cubicBezTo>
                <a:cubicBezTo>
                  <a:pt x="70" y="122"/>
                  <a:pt x="70" y="121"/>
                  <a:pt x="70" y="121"/>
                </a:cubicBezTo>
                <a:cubicBezTo>
                  <a:pt x="70" y="105"/>
                  <a:pt x="70" y="105"/>
                  <a:pt x="70" y="105"/>
                </a:cubicBezTo>
                <a:cubicBezTo>
                  <a:pt x="70" y="105"/>
                  <a:pt x="70" y="104"/>
                  <a:pt x="71" y="103"/>
                </a:cubicBezTo>
                <a:cubicBezTo>
                  <a:pt x="77" y="99"/>
                  <a:pt x="77" y="99"/>
                  <a:pt x="77" y="99"/>
                </a:cubicBezTo>
                <a:cubicBezTo>
                  <a:pt x="78" y="99"/>
                  <a:pt x="80" y="99"/>
                  <a:pt x="80" y="100"/>
                </a:cubicBezTo>
                <a:cubicBezTo>
                  <a:pt x="80" y="100"/>
                  <a:pt x="80" y="100"/>
                  <a:pt x="80" y="100"/>
                </a:cubicBezTo>
                <a:cubicBezTo>
                  <a:pt x="81" y="101"/>
                  <a:pt x="81" y="102"/>
                  <a:pt x="80" y="103"/>
                </a:cubicBezTo>
                <a:cubicBezTo>
                  <a:pt x="74" y="106"/>
                  <a:pt x="74" y="106"/>
                  <a:pt x="74" y="106"/>
                </a:cubicBezTo>
                <a:cubicBezTo>
                  <a:pt x="74" y="118"/>
                  <a:pt x="74" y="118"/>
                  <a:pt x="74" y="118"/>
                </a:cubicBezTo>
                <a:cubicBezTo>
                  <a:pt x="77" y="116"/>
                  <a:pt x="77" y="116"/>
                  <a:pt x="77" y="116"/>
                </a:cubicBezTo>
                <a:cubicBezTo>
                  <a:pt x="78" y="116"/>
                  <a:pt x="80" y="116"/>
                  <a:pt x="80" y="117"/>
                </a:cubicBezTo>
                <a:close/>
                <a:moveTo>
                  <a:pt x="20" y="83"/>
                </a:moveTo>
                <a:cubicBezTo>
                  <a:pt x="21" y="84"/>
                  <a:pt x="21" y="85"/>
                  <a:pt x="20" y="85"/>
                </a:cubicBezTo>
                <a:cubicBezTo>
                  <a:pt x="13" y="89"/>
                  <a:pt x="13" y="89"/>
                  <a:pt x="13" y="89"/>
                </a:cubicBezTo>
                <a:cubicBezTo>
                  <a:pt x="12" y="90"/>
                  <a:pt x="11" y="89"/>
                  <a:pt x="10" y="89"/>
                </a:cubicBezTo>
                <a:cubicBezTo>
                  <a:pt x="10" y="88"/>
                  <a:pt x="9" y="87"/>
                  <a:pt x="9" y="87"/>
                </a:cubicBezTo>
                <a:cubicBezTo>
                  <a:pt x="9" y="71"/>
                  <a:pt x="9" y="71"/>
                  <a:pt x="9" y="71"/>
                </a:cubicBezTo>
                <a:cubicBezTo>
                  <a:pt x="9" y="71"/>
                  <a:pt x="10" y="70"/>
                  <a:pt x="10" y="69"/>
                </a:cubicBezTo>
                <a:cubicBezTo>
                  <a:pt x="17" y="65"/>
                  <a:pt x="17" y="65"/>
                  <a:pt x="17" y="65"/>
                </a:cubicBezTo>
                <a:cubicBezTo>
                  <a:pt x="18" y="65"/>
                  <a:pt x="20" y="65"/>
                  <a:pt x="20" y="66"/>
                </a:cubicBezTo>
                <a:cubicBezTo>
                  <a:pt x="20" y="66"/>
                  <a:pt x="20" y="66"/>
                  <a:pt x="20" y="66"/>
                </a:cubicBezTo>
                <a:cubicBezTo>
                  <a:pt x="21" y="67"/>
                  <a:pt x="21" y="68"/>
                  <a:pt x="20" y="69"/>
                </a:cubicBezTo>
                <a:cubicBezTo>
                  <a:pt x="14" y="72"/>
                  <a:pt x="14" y="72"/>
                  <a:pt x="14" y="72"/>
                </a:cubicBezTo>
                <a:cubicBezTo>
                  <a:pt x="14" y="84"/>
                  <a:pt x="14" y="84"/>
                  <a:pt x="14" y="84"/>
                </a:cubicBezTo>
                <a:cubicBezTo>
                  <a:pt x="17" y="82"/>
                  <a:pt x="17" y="82"/>
                  <a:pt x="17" y="82"/>
                </a:cubicBezTo>
                <a:cubicBezTo>
                  <a:pt x="18" y="82"/>
                  <a:pt x="20" y="82"/>
                  <a:pt x="20" y="8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dirty="0">
              <a:solidFill>
                <a:srgbClr val="FFFFFF"/>
              </a:solidFill>
            </a:endParaRPr>
          </a:p>
        </p:txBody>
      </p:sp>
      <p:grpSp>
        <p:nvGrpSpPr>
          <p:cNvPr id="31" name="Group 13"/>
          <p:cNvGrpSpPr>
            <a:grpSpLocks noChangeAspect="1"/>
          </p:cNvGrpSpPr>
          <p:nvPr/>
        </p:nvGrpSpPr>
        <p:grpSpPr bwMode="auto">
          <a:xfrm>
            <a:off x="6439318" y="3652696"/>
            <a:ext cx="767160" cy="586653"/>
            <a:chOff x="2721" y="1218"/>
            <a:chExt cx="1411" cy="1079"/>
          </a:xfrm>
          <a:solidFill>
            <a:schemeClr val="accent2"/>
          </a:solidFill>
        </p:grpSpPr>
        <p:sp>
          <p:nvSpPr>
            <p:cNvPr id="65" name="Freeform 14"/>
            <p:cNvSpPr>
              <a:spLocks noEditPoints="1"/>
            </p:cNvSpPr>
            <p:nvPr/>
          </p:nvSpPr>
          <p:spPr bwMode="auto">
            <a:xfrm>
              <a:off x="2721" y="1218"/>
              <a:ext cx="1411" cy="910"/>
            </a:xfrm>
            <a:custGeom>
              <a:avLst/>
              <a:gdLst>
                <a:gd name="T0" fmla="*/ 92 w 192"/>
                <a:gd name="T1" fmla="*/ 27 h 124"/>
                <a:gd name="T2" fmla="*/ 50 w 192"/>
                <a:gd name="T3" fmla="*/ 55 h 124"/>
                <a:gd name="T4" fmla="*/ 91 w 192"/>
                <a:gd name="T5" fmla="*/ 24 h 124"/>
                <a:gd name="T6" fmla="*/ 47 w 192"/>
                <a:gd name="T7" fmla="*/ 1 h 124"/>
                <a:gd name="T8" fmla="*/ 91 w 192"/>
                <a:gd name="T9" fmla="*/ 25 h 124"/>
                <a:gd name="T10" fmla="*/ 48 w 192"/>
                <a:gd name="T11" fmla="*/ 66 h 124"/>
                <a:gd name="T12" fmla="*/ 45 w 192"/>
                <a:gd name="T13" fmla="*/ 67 h 124"/>
                <a:gd name="T14" fmla="*/ 8 w 192"/>
                <a:gd name="T15" fmla="*/ 46 h 124"/>
                <a:gd name="T16" fmla="*/ 0 w 192"/>
                <a:gd name="T17" fmla="*/ 40 h 124"/>
                <a:gd name="T18" fmla="*/ 3 w 192"/>
                <a:gd name="T19" fmla="*/ 28 h 124"/>
                <a:gd name="T20" fmla="*/ 47 w 192"/>
                <a:gd name="T21" fmla="*/ 54 h 124"/>
                <a:gd name="T22" fmla="*/ 3 w 192"/>
                <a:gd name="T23" fmla="*/ 40 h 124"/>
                <a:gd name="T24" fmla="*/ 11 w 192"/>
                <a:gd name="T25" fmla="*/ 44 h 124"/>
                <a:gd name="T26" fmla="*/ 45 w 192"/>
                <a:gd name="T27" fmla="*/ 64 h 124"/>
                <a:gd name="T28" fmla="*/ 43 w 192"/>
                <a:gd name="T29" fmla="*/ 58 h 124"/>
                <a:gd name="T30" fmla="*/ 41 w 192"/>
                <a:gd name="T31" fmla="*/ 59 h 124"/>
                <a:gd name="T32" fmla="*/ 91 w 192"/>
                <a:gd name="T33" fmla="*/ 84 h 124"/>
                <a:gd name="T34" fmla="*/ 141 w 192"/>
                <a:gd name="T35" fmla="*/ 52 h 124"/>
                <a:gd name="T36" fmla="*/ 98 w 192"/>
                <a:gd name="T37" fmla="*/ 28 h 124"/>
                <a:gd name="T38" fmla="*/ 96 w 192"/>
                <a:gd name="T39" fmla="*/ 79 h 124"/>
                <a:gd name="T40" fmla="*/ 100 w 192"/>
                <a:gd name="T41" fmla="*/ 82 h 124"/>
                <a:gd name="T42" fmla="*/ 142 w 192"/>
                <a:gd name="T43" fmla="*/ 55 h 124"/>
                <a:gd name="T44" fmla="*/ 99 w 192"/>
                <a:gd name="T45" fmla="*/ 82 h 124"/>
                <a:gd name="T46" fmla="*/ 97 w 192"/>
                <a:gd name="T47" fmla="*/ 94 h 124"/>
                <a:gd name="T48" fmla="*/ 95 w 192"/>
                <a:gd name="T49" fmla="*/ 95 h 124"/>
                <a:gd name="T50" fmla="*/ 57 w 192"/>
                <a:gd name="T51" fmla="*/ 74 h 124"/>
                <a:gd name="T52" fmla="*/ 49 w 192"/>
                <a:gd name="T53" fmla="*/ 68 h 124"/>
                <a:gd name="T54" fmla="*/ 52 w 192"/>
                <a:gd name="T55" fmla="*/ 56 h 124"/>
                <a:gd name="T56" fmla="*/ 97 w 192"/>
                <a:gd name="T57" fmla="*/ 81 h 124"/>
                <a:gd name="T58" fmla="*/ 52 w 192"/>
                <a:gd name="T59" fmla="*/ 67 h 124"/>
                <a:gd name="T60" fmla="*/ 60 w 192"/>
                <a:gd name="T61" fmla="*/ 72 h 124"/>
                <a:gd name="T62" fmla="*/ 94 w 192"/>
                <a:gd name="T63" fmla="*/ 91 h 124"/>
                <a:gd name="T64" fmla="*/ 146 w 192"/>
                <a:gd name="T65" fmla="*/ 106 h 124"/>
                <a:gd name="T66" fmla="*/ 148 w 192"/>
                <a:gd name="T67" fmla="*/ 55 h 124"/>
                <a:gd name="T68" fmla="*/ 191 w 192"/>
                <a:gd name="T69" fmla="*/ 80 h 124"/>
                <a:gd name="T70" fmla="*/ 147 w 192"/>
                <a:gd name="T71" fmla="*/ 121 h 124"/>
                <a:gd name="T72" fmla="*/ 145 w 192"/>
                <a:gd name="T73" fmla="*/ 122 h 124"/>
                <a:gd name="T74" fmla="*/ 107 w 192"/>
                <a:gd name="T75" fmla="*/ 101 h 124"/>
                <a:gd name="T76" fmla="*/ 100 w 192"/>
                <a:gd name="T77" fmla="*/ 97 h 124"/>
                <a:gd name="T78" fmla="*/ 100 w 192"/>
                <a:gd name="T79" fmla="*/ 83 h 124"/>
                <a:gd name="T80" fmla="*/ 105 w 192"/>
                <a:gd name="T81" fmla="*/ 85 h 124"/>
                <a:gd name="T82" fmla="*/ 144 w 192"/>
                <a:gd name="T83" fmla="*/ 111 h 124"/>
                <a:gd name="T84" fmla="*/ 102 w 192"/>
                <a:gd name="T85" fmla="*/ 95 h 124"/>
                <a:gd name="T86" fmla="*/ 139 w 192"/>
                <a:gd name="T87" fmla="*/ 116 h 124"/>
                <a:gd name="T88" fmla="*/ 144 w 192"/>
                <a:gd name="T89" fmla="*/ 111 h 124"/>
                <a:gd name="T90" fmla="*/ 148 w 192"/>
                <a:gd name="T91" fmla="*/ 107 h 124"/>
                <a:gd name="T92" fmla="*/ 190 w 192"/>
                <a:gd name="T93" fmla="*/ 98 h 124"/>
                <a:gd name="T94" fmla="*/ 192 w 192"/>
                <a:gd name="T95" fmla="*/ 81 h 124"/>
                <a:gd name="T96" fmla="*/ 141 w 192"/>
                <a:gd name="T97" fmla="*/ 11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2" h="124">
                  <a:moveTo>
                    <a:pt x="48" y="52"/>
                  </a:moveTo>
                  <a:cubicBezTo>
                    <a:pt x="92" y="26"/>
                    <a:pt x="92" y="26"/>
                    <a:pt x="92" y="26"/>
                  </a:cubicBezTo>
                  <a:cubicBezTo>
                    <a:pt x="92" y="27"/>
                    <a:pt x="92" y="27"/>
                    <a:pt x="92" y="27"/>
                  </a:cubicBezTo>
                  <a:cubicBezTo>
                    <a:pt x="92" y="28"/>
                    <a:pt x="92" y="28"/>
                    <a:pt x="92" y="29"/>
                  </a:cubicBezTo>
                  <a:cubicBezTo>
                    <a:pt x="52" y="53"/>
                    <a:pt x="52" y="53"/>
                    <a:pt x="52" y="53"/>
                  </a:cubicBezTo>
                  <a:cubicBezTo>
                    <a:pt x="50" y="55"/>
                    <a:pt x="50" y="55"/>
                    <a:pt x="50" y="55"/>
                  </a:cubicBezTo>
                  <a:cubicBezTo>
                    <a:pt x="50" y="54"/>
                    <a:pt x="49" y="53"/>
                    <a:pt x="48" y="52"/>
                  </a:cubicBezTo>
                  <a:close/>
                  <a:moveTo>
                    <a:pt x="91" y="25"/>
                  </a:moveTo>
                  <a:cubicBezTo>
                    <a:pt x="91" y="24"/>
                    <a:pt x="91" y="24"/>
                    <a:pt x="91" y="24"/>
                  </a:cubicBezTo>
                  <a:cubicBezTo>
                    <a:pt x="53" y="2"/>
                    <a:pt x="50" y="1"/>
                    <a:pt x="50" y="1"/>
                  </a:cubicBezTo>
                  <a:cubicBezTo>
                    <a:pt x="49" y="0"/>
                    <a:pt x="49" y="0"/>
                    <a:pt x="48" y="0"/>
                  </a:cubicBezTo>
                  <a:cubicBezTo>
                    <a:pt x="48" y="0"/>
                    <a:pt x="47" y="0"/>
                    <a:pt x="47" y="1"/>
                  </a:cubicBezTo>
                  <a:cubicBezTo>
                    <a:pt x="3" y="26"/>
                    <a:pt x="3" y="26"/>
                    <a:pt x="3" y="26"/>
                  </a:cubicBezTo>
                  <a:cubicBezTo>
                    <a:pt x="46" y="51"/>
                    <a:pt x="46" y="51"/>
                    <a:pt x="46" y="51"/>
                  </a:cubicBezTo>
                  <a:cubicBezTo>
                    <a:pt x="91" y="25"/>
                    <a:pt x="91" y="25"/>
                    <a:pt x="91" y="25"/>
                  </a:cubicBezTo>
                  <a:close/>
                  <a:moveTo>
                    <a:pt x="47" y="54"/>
                  </a:moveTo>
                  <a:cubicBezTo>
                    <a:pt x="48" y="54"/>
                    <a:pt x="48" y="54"/>
                    <a:pt x="48" y="54"/>
                  </a:cubicBezTo>
                  <a:cubicBezTo>
                    <a:pt x="48" y="63"/>
                    <a:pt x="48" y="65"/>
                    <a:pt x="48" y="66"/>
                  </a:cubicBezTo>
                  <a:cubicBezTo>
                    <a:pt x="48" y="67"/>
                    <a:pt x="47" y="67"/>
                    <a:pt x="47" y="67"/>
                  </a:cubicBezTo>
                  <a:cubicBezTo>
                    <a:pt x="47" y="68"/>
                    <a:pt x="46" y="68"/>
                    <a:pt x="46" y="68"/>
                  </a:cubicBezTo>
                  <a:cubicBezTo>
                    <a:pt x="46" y="68"/>
                    <a:pt x="45" y="68"/>
                    <a:pt x="45" y="67"/>
                  </a:cubicBezTo>
                  <a:cubicBezTo>
                    <a:pt x="36" y="62"/>
                    <a:pt x="36" y="62"/>
                    <a:pt x="36" y="62"/>
                  </a:cubicBezTo>
                  <a:cubicBezTo>
                    <a:pt x="16" y="51"/>
                    <a:pt x="8" y="46"/>
                    <a:pt x="8" y="46"/>
                  </a:cubicBezTo>
                  <a:cubicBezTo>
                    <a:pt x="8" y="46"/>
                    <a:pt x="8" y="46"/>
                    <a:pt x="8" y="46"/>
                  </a:cubicBezTo>
                  <a:cubicBezTo>
                    <a:pt x="4" y="44"/>
                    <a:pt x="1" y="42"/>
                    <a:pt x="1" y="42"/>
                  </a:cubicBezTo>
                  <a:cubicBezTo>
                    <a:pt x="0" y="42"/>
                    <a:pt x="0" y="42"/>
                    <a:pt x="0" y="42"/>
                  </a:cubicBezTo>
                  <a:cubicBezTo>
                    <a:pt x="0" y="40"/>
                    <a:pt x="0" y="40"/>
                    <a:pt x="0" y="40"/>
                  </a:cubicBezTo>
                  <a:cubicBezTo>
                    <a:pt x="0" y="33"/>
                    <a:pt x="0" y="31"/>
                    <a:pt x="0" y="30"/>
                  </a:cubicBezTo>
                  <a:cubicBezTo>
                    <a:pt x="0" y="29"/>
                    <a:pt x="0" y="29"/>
                    <a:pt x="1" y="28"/>
                  </a:cubicBezTo>
                  <a:cubicBezTo>
                    <a:pt x="1" y="28"/>
                    <a:pt x="2" y="28"/>
                    <a:pt x="3" y="28"/>
                  </a:cubicBezTo>
                  <a:cubicBezTo>
                    <a:pt x="5" y="30"/>
                    <a:pt x="5" y="30"/>
                    <a:pt x="5" y="30"/>
                  </a:cubicBezTo>
                  <a:cubicBezTo>
                    <a:pt x="5" y="30"/>
                    <a:pt x="5" y="30"/>
                    <a:pt x="5" y="30"/>
                  </a:cubicBezTo>
                  <a:cubicBezTo>
                    <a:pt x="47" y="54"/>
                    <a:pt x="47" y="54"/>
                    <a:pt x="47" y="54"/>
                  </a:cubicBezTo>
                  <a:close/>
                  <a:moveTo>
                    <a:pt x="45" y="56"/>
                  </a:moveTo>
                  <a:cubicBezTo>
                    <a:pt x="3" y="32"/>
                    <a:pt x="3" y="32"/>
                    <a:pt x="3" y="32"/>
                  </a:cubicBezTo>
                  <a:cubicBezTo>
                    <a:pt x="3" y="37"/>
                    <a:pt x="3" y="39"/>
                    <a:pt x="3" y="40"/>
                  </a:cubicBezTo>
                  <a:cubicBezTo>
                    <a:pt x="3" y="40"/>
                    <a:pt x="3" y="40"/>
                    <a:pt x="3" y="40"/>
                  </a:cubicBezTo>
                  <a:cubicBezTo>
                    <a:pt x="3" y="40"/>
                    <a:pt x="7" y="43"/>
                    <a:pt x="11" y="44"/>
                  </a:cubicBezTo>
                  <a:cubicBezTo>
                    <a:pt x="11" y="44"/>
                    <a:pt x="11" y="44"/>
                    <a:pt x="11" y="44"/>
                  </a:cubicBezTo>
                  <a:cubicBezTo>
                    <a:pt x="26" y="53"/>
                    <a:pt x="35" y="58"/>
                    <a:pt x="39" y="61"/>
                  </a:cubicBezTo>
                  <a:cubicBezTo>
                    <a:pt x="39" y="61"/>
                    <a:pt x="39" y="61"/>
                    <a:pt x="39" y="61"/>
                  </a:cubicBezTo>
                  <a:cubicBezTo>
                    <a:pt x="45" y="64"/>
                    <a:pt x="45" y="64"/>
                    <a:pt x="45" y="64"/>
                  </a:cubicBezTo>
                  <a:cubicBezTo>
                    <a:pt x="45" y="59"/>
                    <a:pt x="45" y="57"/>
                    <a:pt x="45" y="56"/>
                  </a:cubicBezTo>
                  <a:close/>
                  <a:moveTo>
                    <a:pt x="41" y="59"/>
                  </a:moveTo>
                  <a:cubicBezTo>
                    <a:pt x="42" y="59"/>
                    <a:pt x="43" y="58"/>
                    <a:pt x="43" y="58"/>
                  </a:cubicBezTo>
                  <a:cubicBezTo>
                    <a:pt x="43" y="57"/>
                    <a:pt x="42" y="56"/>
                    <a:pt x="41" y="56"/>
                  </a:cubicBezTo>
                  <a:cubicBezTo>
                    <a:pt x="41" y="56"/>
                    <a:pt x="40" y="57"/>
                    <a:pt x="40" y="58"/>
                  </a:cubicBezTo>
                  <a:cubicBezTo>
                    <a:pt x="40" y="58"/>
                    <a:pt x="41" y="59"/>
                    <a:pt x="41" y="59"/>
                  </a:cubicBezTo>
                  <a:close/>
                  <a:moveTo>
                    <a:pt x="91" y="87"/>
                  </a:moveTo>
                  <a:cubicBezTo>
                    <a:pt x="92" y="87"/>
                    <a:pt x="92" y="86"/>
                    <a:pt x="92" y="85"/>
                  </a:cubicBezTo>
                  <a:cubicBezTo>
                    <a:pt x="92" y="85"/>
                    <a:pt x="92" y="84"/>
                    <a:pt x="91" y="84"/>
                  </a:cubicBezTo>
                  <a:cubicBezTo>
                    <a:pt x="90" y="84"/>
                    <a:pt x="90" y="85"/>
                    <a:pt x="90" y="85"/>
                  </a:cubicBezTo>
                  <a:cubicBezTo>
                    <a:pt x="90" y="86"/>
                    <a:pt x="90" y="87"/>
                    <a:pt x="91" y="87"/>
                  </a:cubicBezTo>
                  <a:close/>
                  <a:moveTo>
                    <a:pt x="141" y="52"/>
                  </a:moveTo>
                  <a:cubicBezTo>
                    <a:pt x="141" y="52"/>
                    <a:pt x="141" y="52"/>
                    <a:pt x="140" y="52"/>
                  </a:cubicBezTo>
                  <a:cubicBezTo>
                    <a:pt x="102" y="30"/>
                    <a:pt x="100" y="28"/>
                    <a:pt x="100" y="28"/>
                  </a:cubicBezTo>
                  <a:cubicBezTo>
                    <a:pt x="99" y="28"/>
                    <a:pt x="99" y="28"/>
                    <a:pt x="98" y="28"/>
                  </a:cubicBezTo>
                  <a:cubicBezTo>
                    <a:pt x="97" y="28"/>
                    <a:pt x="97" y="28"/>
                    <a:pt x="96" y="28"/>
                  </a:cubicBezTo>
                  <a:cubicBezTo>
                    <a:pt x="52" y="54"/>
                    <a:pt x="52" y="54"/>
                    <a:pt x="52" y="54"/>
                  </a:cubicBezTo>
                  <a:cubicBezTo>
                    <a:pt x="96" y="79"/>
                    <a:pt x="96" y="79"/>
                    <a:pt x="96" y="79"/>
                  </a:cubicBezTo>
                  <a:cubicBezTo>
                    <a:pt x="141" y="52"/>
                    <a:pt x="141" y="52"/>
                    <a:pt x="141" y="52"/>
                  </a:cubicBezTo>
                  <a:close/>
                  <a:moveTo>
                    <a:pt x="99" y="82"/>
                  </a:moveTo>
                  <a:cubicBezTo>
                    <a:pt x="100" y="82"/>
                    <a:pt x="100" y="82"/>
                    <a:pt x="100" y="82"/>
                  </a:cubicBezTo>
                  <a:cubicBezTo>
                    <a:pt x="102" y="80"/>
                    <a:pt x="102" y="80"/>
                    <a:pt x="102" y="80"/>
                  </a:cubicBezTo>
                  <a:cubicBezTo>
                    <a:pt x="142" y="57"/>
                    <a:pt x="142" y="57"/>
                    <a:pt x="142" y="57"/>
                  </a:cubicBezTo>
                  <a:cubicBezTo>
                    <a:pt x="142" y="56"/>
                    <a:pt x="142" y="55"/>
                    <a:pt x="142" y="55"/>
                  </a:cubicBezTo>
                  <a:cubicBezTo>
                    <a:pt x="142" y="54"/>
                    <a:pt x="142" y="54"/>
                    <a:pt x="142" y="54"/>
                  </a:cubicBezTo>
                  <a:cubicBezTo>
                    <a:pt x="98" y="80"/>
                    <a:pt x="98" y="80"/>
                    <a:pt x="98" y="80"/>
                  </a:cubicBezTo>
                  <a:cubicBezTo>
                    <a:pt x="99" y="80"/>
                    <a:pt x="99" y="81"/>
                    <a:pt x="99" y="82"/>
                  </a:cubicBezTo>
                  <a:close/>
                  <a:moveTo>
                    <a:pt x="97" y="81"/>
                  </a:moveTo>
                  <a:cubicBezTo>
                    <a:pt x="97" y="81"/>
                    <a:pt x="97" y="82"/>
                    <a:pt x="97" y="82"/>
                  </a:cubicBezTo>
                  <a:cubicBezTo>
                    <a:pt x="97" y="91"/>
                    <a:pt x="97" y="93"/>
                    <a:pt x="97" y="94"/>
                  </a:cubicBezTo>
                  <a:cubicBezTo>
                    <a:pt x="97" y="94"/>
                    <a:pt x="97" y="95"/>
                    <a:pt x="97" y="95"/>
                  </a:cubicBezTo>
                  <a:cubicBezTo>
                    <a:pt x="96" y="95"/>
                    <a:pt x="96" y="95"/>
                    <a:pt x="96" y="95"/>
                  </a:cubicBezTo>
                  <a:cubicBezTo>
                    <a:pt x="95" y="95"/>
                    <a:pt x="95" y="95"/>
                    <a:pt x="95" y="95"/>
                  </a:cubicBezTo>
                  <a:cubicBezTo>
                    <a:pt x="86" y="90"/>
                    <a:pt x="86" y="90"/>
                    <a:pt x="86" y="90"/>
                  </a:cubicBezTo>
                  <a:cubicBezTo>
                    <a:pt x="66" y="79"/>
                    <a:pt x="57" y="74"/>
                    <a:pt x="57" y="74"/>
                  </a:cubicBezTo>
                  <a:cubicBezTo>
                    <a:pt x="57" y="74"/>
                    <a:pt x="57" y="74"/>
                    <a:pt x="57" y="74"/>
                  </a:cubicBezTo>
                  <a:cubicBezTo>
                    <a:pt x="54" y="72"/>
                    <a:pt x="51" y="70"/>
                    <a:pt x="51" y="70"/>
                  </a:cubicBezTo>
                  <a:cubicBezTo>
                    <a:pt x="50" y="69"/>
                    <a:pt x="50" y="69"/>
                    <a:pt x="50" y="69"/>
                  </a:cubicBezTo>
                  <a:cubicBezTo>
                    <a:pt x="49" y="68"/>
                    <a:pt x="49" y="68"/>
                    <a:pt x="49" y="68"/>
                  </a:cubicBezTo>
                  <a:cubicBezTo>
                    <a:pt x="49" y="61"/>
                    <a:pt x="49" y="58"/>
                    <a:pt x="49" y="58"/>
                  </a:cubicBezTo>
                  <a:cubicBezTo>
                    <a:pt x="49" y="57"/>
                    <a:pt x="50" y="56"/>
                    <a:pt x="50" y="56"/>
                  </a:cubicBezTo>
                  <a:cubicBezTo>
                    <a:pt x="51" y="56"/>
                    <a:pt x="52" y="56"/>
                    <a:pt x="52" y="56"/>
                  </a:cubicBezTo>
                  <a:cubicBezTo>
                    <a:pt x="55" y="57"/>
                    <a:pt x="55" y="57"/>
                    <a:pt x="55" y="57"/>
                  </a:cubicBezTo>
                  <a:cubicBezTo>
                    <a:pt x="55" y="57"/>
                    <a:pt x="55" y="57"/>
                    <a:pt x="55" y="57"/>
                  </a:cubicBezTo>
                  <a:cubicBezTo>
                    <a:pt x="97" y="81"/>
                    <a:pt x="97" y="81"/>
                    <a:pt x="97" y="81"/>
                  </a:cubicBezTo>
                  <a:close/>
                  <a:moveTo>
                    <a:pt x="94" y="84"/>
                  </a:moveTo>
                  <a:cubicBezTo>
                    <a:pt x="52" y="60"/>
                    <a:pt x="52" y="60"/>
                    <a:pt x="52" y="60"/>
                  </a:cubicBezTo>
                  <a:cubicBezTo>
                    <a:pt x="52" y="65"/>
                    <a:pt x="52" y="67"/>
                    <a:pt x="52" y="67"/>
                  </a:cubicBezTo>
                  <a:cubicBezTo>
                    <a:pt x="52" y="68"/>
                    <a:pt x="52" y="68"/>
                    <a:pt x="52" y="68"/>
                  </a:cubicBezTo>
                  <a:cubicBezTo>
                    <a:pt x="53" y="68"/>
                    <a:pt x="57" y="70"/>
                    <a:pt x="60" y="72"/>
                  </a:cubicBezTo>
                  <a:cubicBezTo>
                    <a:pt x="60" y="72"/>
                    <a:pt x="60" y="72"/>
                    <a:pt x="60" y="72"/>
                  </a:cubicBezTo>
                  <a:cubicBezTo>
                    <a:pt x="76" y="81"/>
                    <a:pt x="85" y="86"/>
                    <a:pt x="89" y="88"/>
                  </a:cubicBezTo>
                  <a:cubicBezTo>
                    <a:pt x="89" y="88"/>
                    <a:pt x="89" y="88"/>
                    <a:pt x="89" y="88"/>
                  </a:cubicBezTo>
                  <a:cubicBezTo>
                    <a:pt x="94" y="91"/>
                    <a:pt x="94" y="91"/>
                    <a:pt x="94" y="91"/>
                  </a:cubicBezTo>
                  <a:cubicBezTo>
                    <a:pt x="94" y="86"/>
                    <a:pt x="94" y="84"/>
                    <a:pt x="94" y="84"/>
                  </a:cubicBezTo>
                  <a:close/>
                  <a:moveTo>
                    <a:pt x="146" y="106"/>
                  </a:moveTo>
                  <a:cubicBezTo>
                    <a:pt x="146" y="106"/>
                    <a:pt x="146" y="106"/>
                    <a:pt x="146" y="106"/>
                  </a:cubicBezTo>
                  <a:cubicBezTo>
                    <a:pt x="102" y="81"/>
                    <a:pt x="102" y="81"/>
                    <a:pt x="102" y="81"/>
                  </a:cubicBezTo>
                  <a:cubicBezTo>
                    <a:pt x="102" y="81"/>
                    <a:pt x="102" y="81"/>
                    <a:pt x="146" y="56"/>
                  </a:cubicBezTo>
                  <a:cubicBezTo>
                    <a:pt x="147" y="55"/>
                    <a:pt x="147" y="55"/>
                    <a:pt x="148" y="55"/>
                  </a:cubicBezTo>
                  <a:cubicBezTo>
                    <a:pt x="149" y="55"/>
                    <a:pt x="149" y="55"/>
                    <a:pt x="150" y="56"/>
                  </a:cubicBezTo>
                  <a:cubicBezTo>
                    <a:pt x="150" y="56"/>
                    <a:pt x="148" y="55"/>
                    <a:pt x="190" y="79"/>
                  </a:cubicBezTo>
                  <a:cubicBezTo>
                    <a:pt x="191" y="79"/>
                    <a:pt x="191" y="79"/>
                    <a:pt x="191" y="80"/>
                  </a:cubicBezTo>
                  <a:cubicBezTo>
                    <a:pt x="191" y="80"/>
                    <a:pt x="191" y="80"/>
                    <a:pt x="146" y="106"/>
                  </a:cubicBezTo>
                  <a:close/>
                  <a:moveTo>
                    <a:pt x="147" y="109"/>
                  </a:moveTo>
                  <a:cubicBezTo>
                    <a:pt x="147" y="124"/>
                    <a:pt x="147" y="121"/>
                    <a:pt x="147" y="121"/>
                  </a:cubicBezTo>
                  <a:cubicBezTo>
                    <a:pt x="147" y="122"/>
                    <a:pt x="147" y="122"/>
                    <a:pt x="147" y="122"/>
                  </a:cubicBezTo>
                  <a:cubicBezTo>
                    <a:pt x="146" y="123"/>
                    <a:pt x="146" y="123"/>
                    <a:pt x="146" y="123"/>
                  </a:cubicBezTo>
                  <a:cubicBezTo>
                    <a:pt x="145" y="123"/>
                    <a:pt x="145" y="123"/>
                    <a:pt x="145" y="122"/>
                  </a:cubicBezTo>
                  <a:cubicBezTo>
                    <a:pt x="136" y="117"/>
                    <a:pt x="136" y="117"/>
                    <a:pt x="136" y="117"/>
                  </a:cubicBezTo>
                  <a:cubicBezTo>
                    <a:pt x="136" y="117"/>
                    <a:pt x="136" y="117"/>
                    <a:pt x="136" y="117"/>
                  </a:cubicBezTo>
                  <a:cubicBezTo>
                    <a:pt x="116" y="106"/>
                    <a:pt x="107" y="101"/>
                    <a:pt x="107" y="101"/>
                  </a:cubicBezTo>
                  <a:cubicBezTo>
                    <a:pt x="107" y="101"/>
                    <a:pt x="107" y="101"/>
                    <a:pt x="107" y="101"/>
                  </a:cubicBezTo>
                  <a:cubicBezTo>
                    <a:pt x="104" y="99"/>
                    <a:pt x="101" y="97"/>
                    <a:pt x="101" y="97"/>
                  </a:cubicBezTo>
                  <a:cubicBezTo>
                    <a:pt x="100" y="97"/>
                    <a:pt x="100" y="97"/>
                    <a:pt x="100" y="97"/>
                  </a:cubicBezTo>
                  <a:cubicBezTo>
                    <a:pt x="99" y="95"/>
                    <a:pt x="99" y="95"/>
                    <a:pt x="99" y="95"/>
                  </a:cubicBezTo>
                  <a:cubicBezTo>
                    <a:pt x="99" y="82"/>
                    <a:pt x="99" y="85"/>
                    <a:pt x="99" y="85"/>
                  </a:cubicBezTo>
                  <a:cubicBezTo>
                    <a:pt x="99" y="84"/>
                    <a:pt x="100" y="84"/>
                    <a:pt x="100" y="83"/>
                  </a:cubicBezTo>
                  <a:cubicBezTo>
                    <a:pt x="101" y="83"/>
                    <a:pt x="102" y="83"/>
                    <a:pt x="102" y="83"/>
                  </a:cubicBezTo>
                  <a:cubicBezTo>
                    <a:pt x="105" y="85"/>
                    <a:pt x="105" y="85"/>
                    <a:pt x="105" y="85"/>
                  </a:cubicBezTo>
                  <a:cubicBezTo>
                    <a:pt x="105" y="85"/>
                    <a:pt x="105" y="85"/>
                    <a:pt x="105" y="85"/>
                  </a:cubicBezTo>
                  <a:cubicBezTo>
                    <a:pt x="147" y="109"/>
                    <a:pt x="147" y="109"/>
                    <a:pt x="147" y="109"/>
                  </a:cubicBezTo>
                  <a:cubicBezTo>
                    <a:pt x="147" y="109"/>
                    <a:pt x="147" y="109"/>
                    <a:pt x="147" y="109"/>
                  </a:cubicBezTo>
                  <a:close/>
                  <a:moveTo>
                    <a:pt x="144" y="111"/>
                  </a:moveTo>
                  <a:cubicBezTo>
                    <a:pt x="102" y="87"/>
                    <a:pt x="102" y="87"/>
                    <a:pt x="102" y="87"/>
                  </a:cubicBezTo>
                  <a:cubicBezTo>
                    <a:pt x="102" y="98"/>
                    <a:pt x="102" y="95"/>
                    <a:pt x="102" y="95"/>
                  </a:cubicBezTo>
                  <a:cubicBezTo>
                    <a:pt x="102" y="95"/>
                    <a:pt x="102" y="95"/>
                    <a:pt x="102" y="95"/>
                  </a:cubicBezTo>
                  <a:cubicBezTo>
                    <a:pt x="103" y="95"/>
                    <a:pt x="107" y="98"/>
                    <a:pt x="110" y="99"/>
                  </a:cubicBezTo>
                  <a:cubicBezTo>
                    <a:pt x="110" y="99"/>
                    <a:pt x="110" y="99"/>
                    <a:pt x="110" y="99"/>
                  </a:cubicBezTo>
                  <a:cubicBezTo>
                    <a:pt x="126" y="108"/>
                    <a:pt x="135" y="113"/>
                    <a:pt x="139" y="116"/>
                  </a:cubicBezTo>
                  <a:cubicBezTo>
                    <a:pt x="139" y="116"/>
                    <a:pt x="139" y="116"/>
                    <a:pt x="139" y="116"/>
                  </a:cubicBezTo>
                  <a:cubicBezTo>
                    <a:pt x="144" y="119"/>
                    <a:pt x="144" y="119"/>
                    <a:pt x="144" y="119"/>
                  </a:cubicBezTo>
                  <a:cubicBezTo>
                    <a:pt x="144" y="108"/>
                    <a:pt x="144" y="111"/>
                    <a:pt x="144" y="111"/>
                  </a:cubicBezTo>
                  <a:close/>
                  <a:moveTo>
                    <a:pt x="192" y="81"/>
                  </a:moveTo>
                  <a:cubicBezTo>
                    <a:pt x="192" y="81"/>
                    <a:pt x="192" y="81"/>
                    <a:pt x="192" y="81"/>
                  </a:cubicBezTo>
                  <a:cubicBezTo>
                    <a:pt x="148" y="107"/>
                    <a:pt x="148" y="107"/>
                    <a:pt x="148" y="107"/>
                  </a:cubicBezTo>
                  <a:cubicBezTo>
                    <a:pt x="149" y="108"/>
                    <a:pt x="150" y="109"/>
                    <a:pt x="150" y="110"/>
                  </a:cubicBezTo>
                  <a:cubicBezTo>
                    <a:pt x="150" y="110"/>
                    <a:pt x="150" y="110"/>
                    <a:pt x="150" y="122"/>
                  </a:cubicBezTo>
                  <a:cubicBezTo>
                    <a:pt x="150" y="122"/>
                    <a:pt x="150" y="122"/>
                    <a:pt x="190" y="98"/>
                  </a:cubicBezTo>
                  <a:cubicBezTo>
                    <a:pt x="191" y="98"/>
                    <a:pt x="192" y="97"/>
                    <a:pt x="192" y="96"/>
                  </a:cubicBezTo>
                  <a:cubicBezTo>
                    <a:pt x="192" y="96"/>
                    <a:pt x="192" y="96"/>
                    <a:pt x="192" y="82"/>
                  </a:cubicBezTo>
                  <a:cubicBezTo>
                    <a:pt x="192" y="82"/>
                    <a:pt x="192" y="82"/>
                    <a:pt x="192" y="81"/>
                  </a:cubicBezTo>
                  <a:close/>
                  <a:moveTo>
                    <a:pt x="141" y="111"/>
                  </a:moveTo>
                  <a:cubicBezTo>
                    <a:pt x="140" y="111"/>
                    <a:pt x="140" y="112"/>
                    <a:pt x="140" y="113"/>
                  </a:cubicBezTo>
                  <a:cubicBezTo>
                    <a:pt x="140" y="113"/>
                    <a:pt x="140" y="114"/>
                    <a:pt x="141" y="114"/>
                  </a:cubicBezTo>
                  <a:cubicBezTo>
                    <a:pt x="142" y="114"/>
                    <a:pt x="142" y="113"/>
                    <a:pt x="142" y="113"/>
                  </a:cubicBezTo>
                  <a:cubicBezTo>
                    <a:pt x="142" y="112"/>
                    <a:pt x="142" y="111"/>
                    <a:pt x="141" y="111"/>
                  </a:cubicBezTo>
                  <a:close/>
                </a:path>
              </a:pathLst>
            </a:cu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lnSpc>
                  <a:spcPct val="90000"/>
                </a:lnSpc>
                <a:spcBef>
                  <a:spcPct val="0"/>
                </a:spcBef>
                <a:spcAft>
                  <a:spcPct val="0"/>
                </a:spcAft>
              </a:pPr>
              <a:endParaRPr lang="en-US" sz="1836" spc="-51" dirty="0">
                <a:gradFill>
                  <a:gsLst>
                    <a:gs pos="0">
                      <a:srgbClr val="EFEFEF"/>
                    </a:gs>
                    <a:gs pos="100000">
                      <a:srgbClr val="EFEFEF"/>
                    </a:gs>
                  </a:gsLst>
                  <a:lin ang="5400000" scaled="0"/>
                </a:gradFill>
              </a:endParaRPr>
            </a:p>
          </p:txBody>
        </p:sp>
        <p:sp>
          <p:nvSpPr>
            <p:cNvPr id="66" name="Freeform 15"/>
            <p:cNvSpPr>
              <a:spLocks noEditPoints="1"/>
            </p:cNvSpPr>
            <p:nvPr/>
          </p:nvSpPr>
          <p:spPr bwMode="auto">
            <a:xfrm>
              <a:off x="2721" y="1570"/>
              <a:ext cx="1411" cy="727"/>
            </a:xfrm>
            <a:custGeom>
              <a:avLst/>
              <a:gdLst>
                <a:gd name="T0" fmla="*/ 190 w 192"/>
                <a:gd name="T1" fmla="*/ 56 h 99"/>
                <a:gd name="T2" fmla="*/ 102 w 192"/>
                <a:gd name="T3" fmla="*/ 58 h 99"/>
                <a:gd name="T4" fmla="*/ 144 w 192"/>
                <a:gd name="T5" fmla="*/ 76 h 99"/>
                <a:gd name="T6" fmla="*/ 148 w 192"/>
                <a:gd name="T7" fmla="*/ 74 h 99"/>
                <a:gd name="T8" fmla="*/ 150 w 192"/>
                <a:gd name="T9" fmla="*/ 75 h 99"/>
                <a:gd name="T10" fmla="*/ 141 w 192"/>
                <a:gd name="T11" fmla="*/ 88 h 99"/>
                <a:gd name="T12" fmla="*/ 148 w 192"/>
                <a:gd name="T13" fmla="*/ 84 h 99"/>
                <a:gd name="T14" fmla="*/ 190 w 192"/>
                <a:gd name="T15" fmla="*/ 75 h 99"/>
                <a:gd name="T16" fmla="*/ 192 w 192"/>
                <a:gd name="T17" fmla="*/ 58 h 99"/>
                <a:gd name="T18" fmla="*/ 147 w 192"/>
                <a:gd name="T19" fmla="*/ 86 h 99"/>
                <a:gd name="T20" fmla="*/ 146 w 192"/>
                <a:gd name="T21" fmla="*/ 99 h 99"/>
                <a:gd name="T22" fmla="*/ 107 w 192"/>
                <a:gd name="T23" fmla="*/ 78 h 99"/>
                <a:gd name="T24" fmla="*/ 100 w 192"/>
                <a:gd name="T25" fmla="*/ 73 h 99"/>
                <a:gd name="T26" fmla="*/ 100 w 192"/>
                <a:gd name="T27" fmla="*/ 60 h 99"/>
                <a:gd name="T28" fmla="*/ 105 w 192"/>
                <a:gd name="T29" fmla="*/ 61 h 99"/>
                <a:gd name="T30" fmla="*/ 102 w 192"/>
                <a:gd name="T31" fmla="*/ 63 h 99"/>
                <a:gd name="T32" fmla="*/ 110 w 192"/>
                <a:gd name="T33" fmla="*/ 76 h 99"/>
                <a:gd name="T34" fmla="*/ 139 w 192"/>
                <a:gd name="T35" fmla="*/ 92 h 99"/>
                <a:gd name="T36" fmla="*/ 91 w 192"/>
                <a:gd name="T37" fmla="*/ 63 h 99"/>
                <a:gd name="T38" fmla="*/ 90 w 192"/>
                <a:gd name="T39" fmla="*/ 62 h 99"/>
                <a:gd name="T40" fmla="*/ 100 w 192"/>
                <a:gd name="T41" fmla="*/ 51 h 99"/>
                <a:gd name="T42" fmla="*/ 98 w 192"/>
                <a:gd name="T43" fmla="*/ 49 h 99"/>
                <a:gd name="T44" fmla="*/ 97 w 192"/>
                <a:gd name="T45" fmla="*/ 48 h 99"/>
                <a:gd name="T46" fmla="*/ 85 w 192"/>
                <a:gd name="T47" fmla="*/ 43 h 99"/>
                <a:gd name="T48" fmla="*/ 96 w 192"/>
                <a:gd name="T49" fmla="*/ 55 h 99"/>
                <a:gd name="T50" fmla="*/ 97 w 192"/>
                <a:gd name="T51" fmla="*/ 59 h 99"/>
                <a:gd name="T52" fmla="*/ 96 w 192"/>
                <a:gd name="T53" fmla="*/ 72 h 99"/>
                <a:gd name="T54" fmla="*/ 57 w 192"/>
                <a:gd name="T55" fmla="*/ 50 h 99"/>
                <a:gd name="T56" fmla="*/ 50 w 192"/>
                <a:gd name="T57" fmla="*/ 46 h 99"/>
                <a:gd name="T58" fmla="*/ 50 w 192"/>
                <a:gd name="T59" fmla="*/ 33 h 99"/>
                <a:gd name="T60" fmla="*/ 55 w 192"/>
                <a:gd name="T61" fmla="*/ 34 h 99"/>
                <a:gd name="T62" fmla="*/ 52 w 192"/>
                <a:gd name="T63" fmla="*/ 36 h 99"/>
                <a:gd name="T64" fmla="*/ 60 w 192"/>
                <a:gd name="T65" fmla="*/ 49 h 99"/>
                <a:gd name="T66" fmla="*/ 89 w 192"/>
                <a:gd name="T67" fmla="*/ 65 h 99"/>
                <a:gd name="T68" fmla="*/ 104 w 192"/>
                <a:gd name="T69" fmla="*/ 53 h 99"/>
                <a:gd name="T70" fmla="*/ 100 w 192"/>
                <a:gd name="T71" fmla="*/ 59 h 99"/>
                <a:gd name="T72" fmla="*/ 104 w 192"/>
                <a:gd name="T73" fmla="*/ 53 h 99"/>
                <a:gd name="T74" fmla="*/ 48 w 192"/>
                <a:gd name="T75" fmla="*/ 43 h 99"/>
                <a:gd name="T76" fmla="*/ 45 w 192"/>
                <a:gd name="T77" fmla="*/ 44 h 99"/>
                <a:gd name="T78" fmla="*/ 8 w 192"/>
                <a:gd name="T79" fmla="*/ 23 h 99"/>
                <a:gd name="T80" fmla="*/ 0 w 192"/>
                <a:gd name="T81" fmla="*/ 17 h 99"/>
                <a:gd name="T82" fmla="*/ 3 w 192"/>
                <a:gd name="T83" fmla="*/ 5 h 99"/>
                <a:gd name="T84" fmla="*/ 47 w 192"/>
                <a:gd name="T85" fmla="*/ 30 h 99"/>
                <a:gd name="T86" fmla="*/ 3 w 192"/>
                <a:gd name="T87" fmla="*/ 16 h 99"/>
                <a:gd name="T88" fmla="*/ 11 w 192"/>
                <a:gd name="T89" fmla="*/ 21 h 99"/>
                <a:gd name="T90" fmla="*/ 45 w 192"/>
                <a:gd name="T91" fmla="*/ 40 h 99"/>
                <a:gd name="T92" fmla="*/ 50 w 192"/>
                <a:gd name="T93" fmla="*/ 23 h 99"/>
                <a:gd name="T94" fmla="*/ 48 w 192"/>
                <a:gd name="T95" fmla="*/ 21 h 99"/>
                <a:gd name="T96" fmla="*/ 48 w 192"/>
                <a:gd name="T97" fmla="*/ 21 h 99"/>
                <a:gd name="T98" fmla="*/ 36 w 192"/>
                <a:gd name="T99" fmla="*/ 16 h 99"/>
                <a:gd name="T100" fmla="*/ 46 w 192"/>
                <a:gd name="T101" fmla="*/ 27 h 99"/>
                <a:gd name="T102" fmla="*/ 43 w 192"/>
                <a:gd name="T103" fmla="*/ 34 h 99"/>
                <a:gd name="T104" fmla="*/ 41 w 192"/>
                <a:gd name="T105" fmla="*/ 35 h 99"/>
                <a:gd name="T106" fmla="*/ 50 w 192"/>
                <a:gd name="T107" fmla="*/ 31 h 99"/>
                <a:gd name="T108" fmla="*/ 54 w 192"/>
                <a:gd name="T109" fmla="*/ 2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92" h="99">
                  <a:moveTo>
                    <a:pt x="150" y="75"/>
                  </a:moveTo>
                  <a:cubicBezTo>
                    <a:pt x="187" y="54"/>
                    <a:pt x="187" y="54"/>
                    <a:pt x="187" y="54"/>
                  </a:cubicBezTo>
                  <a:cubicBezTo>
                    <a:pt x="188" y="54"/>
                    <a:pt x="189" y="55"/>
                    <a:pt x="190" y="56"/>
                  </a:cubicBezTo>
                  <a:cubicBezTo>
                    <a:pt x="191" y="56"/>
                    <a:pt x="191" y="56"/>
                    <a:pt x="191" y="56"/>
                  </a:cubicBezTo>
                  <a:cubicBezTo>
                    <a:pt x="191" y="56"/>
                    <a:pt x="191" y="56"/>
                    <a:pt x="146" y="82"/>
                  </a:cubicBezTo>
                  <a:cubicBezTo>
                    <a:pt x="102" y="58"/>
                    <a:pt x="102" y="58"/>
                    <a:pt x="102" y="58"/>
                  </a:cubicBezTo>
                  <a:cubicBezTo>
                    <a:pt x="102" y="58"/>
                    <a:pt x="102" y="58"/>
                    <a:pt x="107" y="55"/>
                  </a:cubicBezTo>
                  <a:cubicBezTo>
                    <a:pt x="135" y="71"/>
                    <a:pt x="135" y="71"/>
                    <a:pt x="135" y="71"/>
                  </a:cubicBezTo>
                  <a:cubicBezTo>
                    <a:pt x="144" y="76"/>
                    <a:pt x="144" y="76"/>
                    <a:pt x="144" y="76"/>
                  </a:cubicBezTo>
                  <a:cubicBezTo>
                    <a:pt x="144" y="76"/>
                    <a:pt x="145" y="76"/>
                    <a:pt x="146" y="76"/>
                  </a:cubicBezTo>
                  <a:cubicBezTo>
                    <a:pt x="146" y="76"/>
                    <a:pt x="147" y="76"/>
                    <a:pt x="147" y="76"/>
                  </a:cubicBezTo>
                  <a:cubicBezTo>
                    <a:pt x="148" y="75"/>
                    <a:pt x="148" y="75"/>
                    <a:pt x="148" y="74"/>
                  </a:cubicBezTo>
                  <a:cubicBezTo>
                    <a:pt x="148" y="75"/>
                    <a:pt x="149" y="75"/>
                    <a:pt x="149" y="75"/>
                  </a:cubicBezTo>
                  <a:cubicBezTo>
                    <a:pt x="149" y="75"/>
                    <a:pt x="149" y="75"/>
                    <a:pt x="150" y="75"/>
                  </a:cubicBezTo>
                  <a:cubicBezTo>
                    <a:pt x="150" y="75"/>
                    <a:pt x="150" y="75"/>
                    <a:pt x="150" y="75"/>
                  </a:cubicBezTo>
                  <a:close/>
                  <a:moveTo>
                    <a:pt x="141" y="90"/>
                  </a:moveTo>
                  <a:cubicBezTo>
                    <a:pt x="142" y="90"/>
                    <a:pt x="142" y="90"/>
                    <a:pt x="142" y="89"/>
                  </a:cubicBezTo>
                  <a:cubicBezTo>
                    <a:pt x="142" y="88"/>
                    <a:pt x="142" y="88"/>
                    <a:pt x="141" y="88"/>
                  </a:cubicBezTo>
                  <a:cubicBezTo>
                    <a:pt x="140" y="88"/>
                    <a:pt x="140" y="88"/>
                    <a:pt x="140" y="89"/>
                  </a:cubicBezTo>
                  <a:cubicBezTo>
                    <a:pt x="140" y="90"/>
                    <a:pt x="140" y="90"/>
                    <a:pt x="141" y="90"/>
                  </a:cubicBezTo>
                  <a:close/>
                  <a:moveTo>
                    <a:pt x="148" y="84"/>
                  </a:moveTo>
                  <a:cubicBezTo>
                    <a:pt x="149" y="84"/>
                    <a:pt x="150" y="85"/>
                    <a:pt x="150" y="86"/>
                  </a:cubicBezTo>
                  <a:cubicBezTo>
                    <a:pt x="150" y="86"/>
                    <a:pt x="150" y="86"/>
                    <a:pt x="150" y="98"/>
                  </a:cubicBezTo>
                  <a:cubicBezTo>
                    <a:pt x="150" y="98"/>
                    <a:pt x="150" y="98"/>
                    <a:pt x="190" y="75"/>
                  </a:cubicBezTo>
                  <a:cubicBezTo>
                    <a:pt x="191" y="74"/>
                    <a:pt x="192" y="73"/>
                    <a:pt x="192" y="72"/>
                  </a:cubicBezTo>
                  <a:cubicBezTo>
                    <a:pt x="192" y="72"/>
                    <a:pt x="192" y="72"/>
                    <a:pt x="192" y="58"/>
                  </a:cubicBezTo>
                  <a:cubicBezTo>
                    <a:pt x="192" y="58"/>
                    <a:pt x="192" y="58"/>
                    <a:pt x="192" y="58"/>
                  </a:cubicBezTo>
                  <a:lnTo>
                    <a:pt x="148" y="84"/>
                  </a:lnTo>
                  <a:close/>
                  <a:moveTo>
                    <a:pt x="147" y="85"/>
                  </a:moveTo>
                  <a:cubicBezTo>
                    <a:pt x="147" y="85"/>
                    <a:pt x="147" y="86"/>
                    <a:pt x="147" y="86"/>
                  </a:cubicBezTo>
                  <a:cubicBezTo>
                    <a:pt x="147" y="94"/>
                    <a:pt x="147" y="97"/>
                    <a:pt x="147" y="98"/>
                  </a:cubicBezTo>
                  <a:cubicBezTo>
                    <a:pt x="147" y="98"/>
                    <a:pt x="147" y="99"/>
                    <a:pt x="147" y="99"/>
                  </a:cubicBezTo>
                  <a:cubicBezTo>
                    <a:pt x="146" y="99"/>
                    <a:pt x="146" y="99"/>
                    <a:pt x="146" y="99"/>
                  </a:cubicBezTo>
                  <a:cubicBezTo>
                    <a:pt x="145" y="99"/>
                    <a:pt x="145" y="99"/>
                    <a:pt x="145" y="99"/>
                  </a:cubicBezTo>
                  <a:cubicBezTo>
                    <a:pt x="136" y="94"/>
                    <a:pt x="136" y="94"/>
                    <a:pt x="136" y="94"/>
                  </a:cubicBezTo>
                  <a:cubicBezTo>
                    <a:pt x="116" y="82"/>
                    <a:pt x="107" y="78"/>
                    <a:pt x="107" y="78"/>
                  </a:cubicBezTo>
                  <a:cubicBezTo>
                    <a:pt x="107" y="78"/>
                    <a:pt x="107" y="78"/>
                    <a:pt x="107" y="78"/>
                  </a:cubicBezTo>
                  <a:cubicBezTo>
                    <a:pt x="104" y="76"/>
                    <a:pt x="101" y="74"/>
                    <a:pt x="101" y="74"/>
                  </a:cubicBezTo>
                  <a:cubicBezTo>
                    <a:pt x="100" y="73"/>
                    <a:pt x="100" y="73"/>
                    <a:pt x="100" y="73"/>
                  </a:cubicBezTo>
                  <a:cubicBezTo>
                    <a:pt x="99" y="72"/>
                    <a:pt x="99" y="72"/>
                    <a:pt x="99" y="72"/>
                  </a:cubicBezTo>
                  <a:cubicBezTo>
                    <a:pt x="99" y="65"/>
                    <a:pt x="99" y="62"/>
                    <a:pt x="99" y="62"/>
                  </a:cubicBezTo>
                  <a:cubicBezTo>
                    <a:pt x="99" y="61"/>
                    <a:pt x="100" y="60"/>
                    <a:pt x="100" y="60"/>
                  </a:cubicBezTo>
                  <a:cubicBezTo>
                    <a:pt x="101" y="60"/>
                    <a:pt x="102" y="60"/>
                    <a:pt x="102" y="60"/>
                  </a:cubicBezTo>
                  <a:cubicBezTo>
                    <a:pt x="105" y="61"/>
                    <a:pt x="105" y="61"/>
                    <a:pt x="105" y="61"/>
                  </a:cubicBezTo>
                  <a:cubicBezTo>
                    <a:pt x="105" y="61"/>
                    <a:pt x="105" y="61"/>
                    <a:pt x="105" y="61"/>
                  </a:cubicBezTo>
                  <a:cubicBezTo>
                    <a:pt x="147" y="85"/>
                    <a:pt x="147" y="85"/>
                    <a:pt x="147" y="85"/>
                  </a:cubicBezTo>
                  <a:close/>
                  <a:moveTo>
                    <a:pt x="144" y="87"/>
                  </a:moveTo>
                  <a:cubicBezTo>
                    <a:pt x="102" y="63"/>
                    <a:pt x="102" y="63"/>
                    <a:pt x="102" y="63"/>
                  </a:cubicBezTo>
                  <a:cubicBezTo>
                    <a:pt x="102" y="69"/>
                    <a:pt x="102" y="71"/>
                    <a:pt x="102" y="71"/>
                  </a:cubicBezTo>
                  <a:cubicBezTo>
                    <a:pt x="102" y="71"/>
                    <a:pt x="102" y="71"/>
                    <a:pt x="102" y="71"/>
                  </a:cubicBezTo>
                  <a:cubicBezTo>
                    <a:pt x="103" y="72"/>
                    <a:pt x="107" y="74"/>
                    <a:pt x="110" y="76"/>
                  </a:cubicBezTo>
                  <a:cubicBezTo>
                    <a:pt x="110" y="76"/>
                    <a:pt x="110" y="76"/>
                    <a:pt x="110" y="76"/>
                  </a:cubicBezTo>
                  <a:cubicBezTo>
                    <a:pt x="126" y="85"/>
                    <a:pt x="135" y="90"/>
                    <a:pt x="139" y="92"/>
                  </a:cubicBezTo>
                  <a:cubicBezTo>
                    <a:pt x="139" y="92"/>
                    <a:pt x="139" y="92"/>
                    <a:pt x="139" y="92"/>
                  </a:cubicBezTo>
                  <a:cubicBezTo>
                    <a:pt x="144" y="95"/>
                    <a:pt x="144" y="95"/>
                    <a:pt x="144" y="95"/>
                  </a:cubicBezTo>
                  <a:cubicBezTo>
                    <a:pt x="144" y="90"/>
                    <a:pt x="144" y="88"/>
                    <a:pt x="144" y="87"/>
                  </a:cubicBezTo>
                  <a:close/>
                  <a:moveTo>
                    <a:pt x="91" y="63"/>
                  </a:moveTo>
                  <a:cubicBezTo>
                    <a:pt x="92" y="63"/>
                    <a:pt x="92" y="63"/>
                    <a:pt x="92" y="62"/>
                  </a:cubicBezTo>
                  <a:cubicBezTo>
                    <a:pt x="92" y="61"/>
                    <a:pt x="92" y="60"/>
                    <a:pt x="91" y="60"/>
                  </a:cubicBezTo>
                  <a:cubicBezTo>
                    <a:pt x="90" y="60"/>
                    <a:pt x="90" y="61"/>
                    <a:pt x="90" y="62"/>
                  </a:cubicBezTo>
                  <a:cubicBezTo>
                    <a:pt x="90" y="63"/>
                    <a:pt x="90" y="63"/>
                    <a:pt x="91" y="63"/>
                  </a:cubicBezTo>
                  <a:close/>
                  <a:moveTo>
                    <a:pt x="102" y="52"/>
                  </a:moveTo>
                  <a:cubicBezTo>
                    <a:pt x="100" y="51"/>
                    <a:pt x="100" y="51"/>
                    <a:pt x="100" y="51"/>
                  </a:cubicBezTo>
                  <a:cubicBezTo>
                    <a:pt x="100" y="51"/>
                    <a:pt x="100" y="51"/>
                    <a:pt x="100" y="51"/>
                  </a:cubicBezTo>
                  <a:cubicBezTo>
                    <a:pt x="99" y="50"/>
                    <a:pt x="99" y="50"/>
                    <a:pt x="99" y="50"/>
                  </a:cubicBezTo>
                  <a:cubicBezTo>
                    <a:pt x="98" y="49"/>
                    <a:pt x="98" y="49"/>
                    <a:pt x="98" y="49"/>
                  </a:cubicBezTo>
                  <a:cubicBezTo>
                    <a:pt x="98" y="48"/>
                    <a:pt x="98" y="48"/>
                    <a:pt x="98" y="48"/>
                  </a:cubicBezTo>
                  <a:cubicBezTo>
                    <a:pt x="98" y="48"/>
                    <a:pt x="98" y="48"/>
                    <a:pt x="98" y="48"/>
                  </a:cubicBezTo>
                  <a:cubicBezTo>
                    <a:pt x="98" y="48"/>
                    <a:pt x="98" y="48"/>
                    <a:pt x="97" y="48"/>
                  </a:cubicBezTo>
                  <a:cubicBezTo>
                    <a:pt x="97" y="49"/>
                    <a:pt x="96" y="49"/>
                    <a:pt x="96" y="49"/>
                  </a:cubicBezTo>
                  <a:cubicBezTo>
                    <a:pt x="95" y="49"/>
                    <a:pt x="94" y="48"/>
                    <a:pt x="94" y="48"/>
                  </a:cubicBezTo>
                  <a:cubicBezTo>
                    <a:pt x="85" y="43"/>
                    <a:pt x="85" y="43"/>
                    <a:pt x="85" y="43"/>
                  </a:cubicBezTo>
                  <a:cubicBezTo>
                    <a:pt x="57" y="27"/>
                    <a:pt x="57" y="27"/>
                    <a:pt x="57" y="27"/>
                  </a:cubicBezTo>
                  <a:cubicBezTo>
                    <a:pt x="52" y="31"/>
                    <a:pt x="52" y="31"/>
                    <a:pt x="52" y="31"/>
                  </a:cubicBezTo>
                  <a:cubicBezTo>
                    <a:pt x="96" y="55"/>
                    <a:pt x="96" y="55"/>
                    <a:pt x="96" y="55"/>
                  </a:cubicBezTo>
                  <a:cubicBezTo>
                    <a:pt x="98" y="54"/>
                    <a:pt x="100" y="53"/>
                    <a:pt x="102" y="52"/>
                  </a:cubicBezTo>
                  <a:close/>
                  <a:moveTo>
                    <a:pt x="97" y="58"/>
                  </a:moveTo>
                  <a:cubicBezTo>
                    <a:pt x="97" y="58"/>
                    <a:pt x="97" y="58"/>
                    <a:pt x="97" y="59"/>
                  </a:cubicBezTo>
                  <a:cubicBezTo>
                    <a:pt x="97" y="67"/>
                    <a:pt x="97" y="70"/>
                    <a:pt x="97" y="70"/>
                  </a:cubicBezTo>
                  <a:cubicBezTo>
                    <a:pt x="97" y="71"/>
                    <a:pt x="97" y="71"/>
                    <a:pt x="97" y="72"/>
                  </a:cubicBezTo>
                  <a:cubicBezTo>
                    <a:pt x="96" y="72"/>
                    <a:pt x="96" y="72"/>
                    <a:pt x="96" y="72"/>
                  </a:cubicBezTo>
                  <a:cubicBezTo>
                    <a:pt x="95" y="72"/>
                    <a:pt x="95" y="72"/>
                    <a:pt x="95" y="71"/>
                  </a:cubicBezTo>
                  <a:cubicBezTo>
                    <a:pt x="86" y="67"/>
                    <a:pt x="86" y="67"/>
                    <a:pt x="86" y="67"/>
                  </a:cubicBezTo>
                  <a:cubicBezTo>
                    <a:pt x="66" y="55"/>
                    <a:pt x="57" y="50"/>
                    <a:pt x="57" y="50"/>
                  </a:cubicBezTo>
                  <a:cubicBezTo>
                    <a:pt x="57" y="50"/>
                    <a:pt x="57" y="50"/>
                    <a:pt x="57" y="50"/>
                  </a:cubicBezTo>
                  <a:cubicBezTo>
                    <a:pt x="54" y="48"/>
                    <a:pt x="51" y="47"/>
                    <a:pt x="51" y="47"/>
                  </a:cubicBezTo>
                  <a:cubicBezTo>
                    <a:pt x="50" y="46"/>
                    <a:pt x="50" y="46"/>
                    <a:pt x="50" y="46"/>
                  </a:cubicBezTo>
                  <a:cubicBezTo>
                    <a:pt x="49" y="45"/>
                    <a:pt x="49" y="45"/>
                    <a:pt x="49" y="45"/>
                  </a:cubicBezTo>
                  <a:cubicBezTo>
                    <a:pt x="49" y="37"/>
                    <a:pt x="49" y="35"/>
                    <a:pt x="49" y="34"/>
                  </a:cubicBezTo>
                  <a:cubicBezTo>
                    <a:pt x="49" y="33"/>
                    <a:pt x="50" y="33"/>
                    <a:pt x="50" y="33"/>
                  </a:cubicBezTo>
                  <a:cubicBezTo>
                    <a:pt x="51" y="32"/>
                    <a:pt x="52" y="32"/>
                    <a:pt x="52" y="33"/>
                  </a:cubicBezTo>
                  <a:cubicBezTo>
                    <a:pt x="55" y="34"/>
                    <a:pt x="55" y="34"/>
                    <a:pt x="55" y="34"/>
                  </a:cubicBezTo>
                  <a:cubicBezTo>
                    <a:pt x="55" y="34"/>
                    <a:pt x="55" y="34"/>
                    <a:pt x="55" y="34"/>
                  </a:cubicBezTo>
                  <a:cubicBezTo>
                    <a:pt x="97" y="58"/>
                    <a:pt x="97" y="58"/>
                    <a:pt x="97" y="58"/>
                  </a:cubicBezTo>
                  <a:close/>
                  <a:moveTo>
                    <a:pt x="94" y="60"/>
                  </a:moveTo>
                  <a:cubicBezTo>
                    <a:pt x="52" y="36"/>
                    <a:pt x="52" y="36"/>
                    <a:pt x="52" y="36"/>
                  </a:cubicBezTo>
                  <a:cubicBezTo>
                    <a:pt x="52" y="41"/>
                    <a:pt x="52" y="43"/>
                    <a:pt x="52" y="44"/>
                  </a:cubicBezTo>
                  <a:cubicBezTo>
                    <a:pt x="52" y="44"/>
                    <a:pt x="52" y="44"/>
                    <a:pt x="52" y="44"/>
                  </a:cubicBezTo>
                  <a:cubicBezTo>
                    <a:pt x="53" y="44"/>
                    <a:pt x="57" y="47"/>
                    <a:pt x="60" y="49"/>
                  </a:cubicBezTo>
                  <a:cubicBezTo>
                    <a:pt x="60" y="49"/>
                    <a:pt x="60" y="49"/>
                    <a:pt x="60" y="48"/>
                  </a:cubicBezTo>
                  <a:cubicBezTo>
                    <a:pt x="76" y="57"/>
                    <a:pt x="85" y="63"/>
                    <a:pt x="89" y="65"/>
                  </a:cubicBezTo>
                  <a:cubicBezTo>
                    <a:pt x="89" y="65"/>
                    <a:pt x="89" y="65"/>
                    <a:pt x="89" y="65"/>
                  </a:cubicBezTo>
                  <a:cubicBezTo>
                    <a:pt x="94" y="68"/>
                    <a:pt x="94" y="68"/>
                    <a:pt x="94" y="68"/>
                  </a:cubicBezTo>
                  <a:cubicBezTo>
                    <a:pt x="94" y="63"/>
                    <a:pt x="94" y="61"/>
                    <a:pt x="94" y="60"/>
                  </a:cubicBezTo>
                  <a:close/>
                  <a:moveTo>
                    <a:pt x="104" y="53"/>
                  </a:moveTo>
                  <a:cubicBezTo>
                    <a:pt x="98" y="56"/>
                    <a:pt x="98" y="56"/>
                    <a:pt x="98" y="56"/>
                  </a:cubicBezTo>
                  <a:cubicBezTo>
                    <a:pt x="99" y="57"/>
                    <a:pt x="99" y="58"/>
                    <a:pt x="99" y="59"/>
                  </a:cubicBezTo>
                  <a:cubicBezTo>
                    <a:pt x="100" y="59"/>
                    <a:pt x="100" y="59"/>
                    <a:pt x="100" y="59"/>
                  </a:cubicBezTo>
                  <a:cubicBezTo>
                    <a:pt x="102" y="57"/>
                    <a:pt x="102" y="57"/>
                    <a:pt x="102" y="57"/>
                  </a:cubicBezTo>
                  <a:cubicBezTo>
                    <a:pt x="106" y="54"/>
                    <a:pt x="106" y="54"/>
                    <a:pt x="106" y="54"/>
                  </a:cubicBezTo>
                  <a:lnTo>
                    <a:pt x="104" y="53"/>
                  </a:lnTo>
                  <a:close/>
                  <a:moveTo>
                    <a:pt x="47" y="30"/>
                  </a:moveTo>
                  <a:cubicBezTo>
                    <a:pt x="48" y="30"/>
                    <a:pt x="48" y="31"/>
                    <a:pt x="48" y="31"/>
                  </a:cubicBezTo>
                  <a:cubicBezTo>
                    <a:pt x="48" y="39"/>
                    <a:pt x="48" y="42"/>
                    <a:pt x="48" y="43"/>
                  </a:cubicBezTo>
                  <a:cubicBezTo>
                    <a:pt x="48" y="43"/>
                    <a:pt x="47" y="44"/>
                    <a:pt x="47" y="44"/>
                  </a:cubicBezTo>
                  <a:cubicBezTo>
                    <a:pt x="47" y="44"/>
                    <a:pt x="46" y="44"/>
                    <a:pt x="46" y="44"/>
                  </a:cubicBezTo>
                  <a:cubicBezTo>
                    <a:pt x="46" y="44"/>
                    <a:pt x="45" y="44"/>
                    <a:pt x="45" y="44"/>
                  </a:cubicBezTo>
                  <a:cubicBezTo>
                    <a:pt x="36" y="39"/>
                    <a:pt x="36" y="39"/>
                    <a:pt x="36" y="39"/>
                  </a:cubicBezTo>
                  <a:cubicBezTo>
                    <a:pt x="16" y="27"/>
                    <a:pt x="8" y="23"/>
                    <a:pt x="8" y="23"/>
                  </a:cubicBezTo>
                  <a:cubicBezTo>
                    <a:pt x="8" y="23"/>
                    <a:pt x="8" y="23"/>
                    <a:pt x="8" y="23"/>
                  </a:cubicBezTo>
                  <a:cubicBezTo>
                    <a:pt x="4" y="21"/>
                    <a:pt x="1" y="19"/>
                    <a:pt x="1" y="19"/>
                  </a:cubicBezTo>
                  <a:cubicBezTo>
                    <a:pt x="0" y="18"/>
                    <a:pt x="0" y="18"/>
                    <a:pt x="0" y="18"/>
                  </a:cubicBezTo>
                  <a:cubicBezTo>
                    <a:pt x="0" y="17"/>
                    <a:pt x="0" y="17"/>
                    <a:pt x="0" y="17"/>
                  </a:cubicBezTo>
                  <a:cubicBezTo>
                    <a:pt x="0" y="10"/>
                    <a:pt x="0" y="7"/>
                    <a:pt x="0" y="7"/>
                  </a:cubicBezTo>
                  <a:cubicBezTo>
                    <a:pt x="0" y="6"/>
                    <a:pt x="0" y="5"/>
                    <a:pt x="1" y="5"/>
                  </a:cubicBezTo>
                  <a:cubicBezTo>
                    <a:pt x="1" y="5"/>
                    <a:pt x="2" y="5"/>
                    <a:pt x="3" y="5"/>
                  </a:cubicBezTo>
                  <a:cubicBezTo>
                    <a:pt x="5" y="6"/>
                    <a:pt x="5" y="6"/>
                    <a:pt x="5" y="6"/>
                  </a:cubicBezTo>
                  <a:cubicBezTo>
                    <a:pt x="5" y="6"/>
                    <a:pt x="5" y="6"/>
                    <a:pt x="5" y="6"/>
                  </a:cubicBezTo>
                  <a:cubicBezTo>
                    <a:pt x="47" y="30"/>
                    <a:pt x="47" y="30"/>
                    <a:pt x="47" y="30"/>
                  </a:cubicBezTo>
                  <a:close/>
                  <a:moveTo>
                    <a:pt x="45" y="32"/>
                  </a:moveTo>
                  <a:cubicBezTo>
                    <a:pt x="3" y="8"/>
                    <a:pt x="3" y="8"/>
                    <a:pt x="3" y="8"/>
                  </a:cubicBezTo>
                  <a:cubicBezTo>
                    <a:pt x="3" y="14"/>
                    <a:pt x="3" y="16"/>
                    <a:pt x="3" y="16"/>
                  </a:cubicBezTo>
                  <a:cubicBezTo>
                    <a:pt x="3" y="16"/>
                    <a:pt x="3" y="16"/>
                    <a:pt x="3" y="16"/>
                  </a:cubicBezTo>
                  <a:cubicBezTo>
                    <a:pt x="3" y="17"/>
                    <a:pt x="7" y="19"/>
                    <a:pt x="11" y="21"/>
                  </a:cubicBezTo>
                  <a:cubicBezTo>
                    <a:pt x="11" y="21"/>
                    <a:pt x="11" y="21"/>
                    <a:pt x="11" y="21"/>
                  </a:cubicBezTo>
                  <a:cubicBezTo>
                    <a:pt x="26" y="30"/>
                    <a:pt x="35" y="35"/>
                    <a:pt x="39" y="37"/>
                  </a:cubicBezTo>
                  <a:cubicBezTo>
                    <a:pt x="39" y="37"/>
                    <a:pt x="39" y="37"/>
                    <a:pt x="39" y="37"/>
                  </a:cubicBezTo>
                  <a:cubicBezTo>
                    <a:pt x="45" y="40"/>
                    <a:pt x="45" y="40"/>
                    <a:pt x="45" y="40"/>
                  </a:cubicBezTo>
                  <a:cubicBezTo>
                    <a:pt x="45" y="35"/>
                    <a:pt x="45" y="33"/>
                    <a:pt x="45" y="32"/>
                  </a:cubicBezTo>
                  <a:close/>
                  <a:moveTo>
                    <a:pt x="52" y="24"/>
                  </a:moveTo>
                  <a:cubicBezTo>
                    <a:pt x="50" y="23"/>
                    <a:pt x="50" y="23"/>
                    <a:pt x="50" y="23"/>
                  </a:cubicBezTo>
                  <a:cubicBezTo>
                    <a:pt x="50" y="23"/>
                    <a:pt x="50" y="23"/>
                    <a:pt x="50" y="23"/>
                  </a:cubicBezTo>
                  <a:cubicBezTo>
                    <a:pt x="49" y="22"/>
                    <a:pt x="49" y="22"/>
                    <a:pt x="49" y="22"/>
                  </a:cubicBezTo>
                  <a:cubicBezTo>
                    <a:pt x="48" y="22"/>
                    <a:pt x="48" y="22"/>
                    <a:pt x="48" y="21"/>
                  </a:cubicBezTo>
                  <a:cubicBezTo>
                    <a:pt x="48" y="20"/>
                    <a:pt x="48" y="20"/>
                    <a:pt x="48" y="20"/>
                  </a:cubicBezTo>
                  <a:cubicBezTo>
                    <a:pt x="48" y="20"/>
                    <a:pt x="48" y="20"/>
                    <a:pt x="48" y="20"/>
                  </a:cubicBezTo>
                  <a:cubicBezTo>
                    <a:pt x="48" y="20"/>
                    <a:pt x="48" y="20"/>
                    <a:pt x="48" y="21"/>
                  </a:cubicBezTo>
                  <a:cubicBezTo>
                    <a:pt x="47" y="21"/>
                    <a:pt x="47" y="21"/>
                    <a:pt x="46" y="21"/>
                  </a:cubicBezTo>
                  <a:cubicBezTo>
                    <a:pt x="45" y="21"/>
                    <a:pt x="45" y="21"/>
                    <a:pt x="44" y="21"/>
                  </a:cubicBezTo>
                  <a:cubicBezTo>
                    <a:pt x="36" y="16"/>
                    <a:pt x="36" y="16"/>
                    <a:pt x="36" y="16"/>
                  </a:cubicBezTo>
                  <a:cubicBezTo>
                    <a:pt x="8" y="0"/>
                    <a:pt x="8" y="0"/>
                    <a:pt x="8" y="0"/>
                  </a:cubicBezTo>
                  <a:cubicBezTo>
                    <a:pt x="3" y="3"/>
                    <a:pt x="3" y="3"/>
                    <a:pt x="3" y="3"/>
                  </a:cubicBezTo>
                  <a:cubicBezTo>
                    <a:pt x="46" y="27"/>
                    <a:pt x="46" y="27"/>
                    <a:pt x="46" y="27"/>
                  </a:cubicBezTo>
                  <a:cubicBezTo>
                    <a:pt x="48" y="26"/>
                    <a:pt x="50" y="25"/>
                    <a:pt x="52" y="24"/>
                  </a:cubicBezTo>
                  <a:close/>
                  <a:moveTo>
                    <a:pt x="41" y="35"/>
                  </a:moveTo>
                  <a:cubicBezTo>
                    <a:pt x="42" y="35"/>
                    <a:pt x="43" y="35"/>
                    <a:pt x="43" y="34"/>
                  </a:cubicBezTo>
                  <a:cubicBezTo>
                    <a:pt x="43" y="33"/>
                    <a:pt x="42" y="33"/>
                    <a:pt x="41" y="33"/>
                  </a:cubicBezTo>
                  <a:cubicBezTo>
                    <a:pt x="41" y="33"/>
                    <a:pt x="40" y="33"/>
                    <a:pt x="40" y="34"/>
                  </a:cubicBezTo>
                  <a:cubicBezTo>
                    <a:pt x="40" y="35"/>
                    <a:pt x="41" y="35"/>
                    <a:pt x="41" y="35"/>
                  </a:cubicBezTo>
                  <a:close/>
                  <a:moveTo>
                    <a:pt x="54" y="25"/>
                  </a:moveTo>
                  <a:cubicBezTo>
                    <a:pt x="48" y="29"/>
                    <a:pt x="48" y="29"/>
                    <a:pt x="48" y="29"/>
                  </a:cubicBezTo>
                  <a:cubicBezTo>
                    <a:pt x="49" y="29"/>
                    <a:pt x="50" y="30"/>
                    <a:pt x="50" y="31"/>
                  </a:cubicBezTo>
                  <a:cubicBezTo>
                    <a:pt x="52" y="29"/>
                    <a:pt x="52" y="29"/>
                    <a:pt x="52" y="29"/>
                  </a:cubicBezTo>
                  <a:cubicBezTo>
                    <a:pt x="56" y="27"/>
                    <a:pt x="56" y="27"/>
                    <a:pt x="56" y="27"/>
                  </a:cubicBezTo>
                  <a:lnTo>
                    <a:pt x="54" y="25"/>
                  </a:lnTo>
                  <a:close/>
                </a:path>
              </a:pathLst>
            </a:cu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lnSpc>
                  <a:spcPct val="90000"/>
                </a:lnSpc>
                <a:spcBef>
                  <a:spcPct val="0"/>
                </a:spcBef>
                <a:spcAft>
                  <a:spcPct val="0"/>
                </a:spcAft>
              </a:pPr>
              <a:endParaRPr lang="en-US" sz="1836" spc="-51" dirty="0">
                <a:gradFill>
                  <a:gsLst>
                    <a:gs pos="0">
                      <a:srgbClr val="EFEFEF"/>
                    </a:gs>
                    <a:gs pos="100000">
                      <a:srgbClr val="EFEFEF"/>
                    </a:gs>
                  </a:gsLst>
                  <a:lin ang="5400000" scaled="0"/>
                </a:gradFill>
              </a:endParaRPr>
            </a:p>
          </p:txBody>
        </p:sp>
      </p:grpSp>
      <p:grpSp>
        <p:nvGrpSpPr>
          <p:cNvPr id="78" name="Group 77"/>
          <p:cNvGrpSpPr/>
          <p:nvPr/>
        </p:nvGrpSpPr>
        <p:grpSpPr>
          <a:xfrm>
            <a:off x="7017154" y="3341829"/>
            <a:ext cx="763794" cy="487015"/>
            <a:chOff x="6877735" y="3663030"/>
            <a:chExt cx="748886" cy="477509"/>
          </a:xfrm>
        </p:grpSpPr>
        <p:grpSp>
          <p:nvGrpSpPr>
            <p:cNvPr id="139" name="Group 138"/>
            <p:cNvGrpSpPr/>
            <p:nvPr/>
          </p:nvGrpSpPr>
          <p:grpSpPr>
            <a:xfrm>
              <a:off x="6877735" y="3663030"/>
              <a:ext cx="371532" cy="255510"/>
              <a:chOff x="6563831" y="2633340"/>
              <a:chExt cx="371532" cy="255510"/>
            </a:xfrm>
          </p:grpSpPr>
          <p:sp>
            <p:nvSpPr>
              <p:cNvPr id="140" name="Rounded Rectangle 139"/>
              <p:cNvSpPr/>
              <p:nvPr/>
            </p:nvSpPr>
            <p:spPr bwMode="auto">
              <a:xfrm>
                <a:off x="6563831" y="2667000"/>
                <a:ext cx="314083" cy="221850"/>
              </a:xfrm>
              <a:prstGeom prst="roundRect">
                <a:avLst/>
              </a:prstGeom>
              <a:solidFill>
                <a:schemeClr val="accent2"/>
              </a:solidFill>
              <a:ln>
                <a:noFill/>
                <a:headEnd type="none" w="med" len="med"/>
                <a:tailEnd type="none" w="med" len="med"/>
              </a:ln>
              <a:effectLst/>
              <a:scene3d>
                <a:camera prst="isometricTopUp"/>
                <a:lightRig rig="threePt" dir="t"/>
              </a:scene3d>
            </p:spPr>
            <p:style>
              <a:lnRef idx="1">
                <a:schemeClr val="accent1"/>
              </a:lnRef>
              <a:fillRef idx="3">
                <a:schemeClr val="accent1"/>
              </a:fillRef>
              <a:effectRef idx="2">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a:endParaRPr lang="en-US" sz="2244" dirty="0">
                  <a:solidFill>
                    <a:srgbClr val="FFFFFF">
                      <a:alpha val="98824"/>
                    </a:srgbClr>
                  </a:solidFill>
                  <a:ea typeface="Segoe UI" pitchFamily="34" charset="0"/>
                  <a:cs typeface="Segoe UI" pitchFamily="34" charset="0"/>
                </a:endParaRPr>
              </a:p>
            </p:txBody>
          </p:sp>
          <p:sp>
            <p:nvSpPr>
              <p:cNvPr id="141" name="Oval 140"/>
              <p:cNvSpPr/>
              <p:nvPr/>
            </p:nvSpPr>
            <p:spPr bwMode="auto">
              <a:xfrm>
                <a:off x="6827004" y="2633340"/>
                <a:ext cx="45719" cy="45719"/>
              </a:xfrm>
              <a:prstGeom prst="ellipse">
                <a:avLst/>
              </a:prstGeom>
              <a:noFill/>
              <a:ln w="15875">
                <a:solidFill>
                  <a:schemeClr val="accent2"/>
                </a:solidFill>
                <a:headEnd type="none" w="med" len="med"/>
                <a:tailEnd type="none" w="med" len="med"/>
              </a:ln>
              <a:effectLst/>
              <a:scene3d>
                <a:camera prst="isometricTopUp"/>
                <a:lightRig rig="threePt" dir="t"/>
              </a:scene3d>
            </p:spPr>
            <p:style>
              <a:lnRef idx="1">
                <a:schemeClr val="accent1"/>
              </a:lnRef>
              <a:fillRef idx="3">
                <a:schemeClr val="accent1"/>
              </a:fillRef>
              <a:effectRef idx="2">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a:endParaRPr lang="en-US" sz="2244" dirty="0">
                  <a:solidFill>
                    <a:srgbClr val="FFFFFF">
                      <a:alpha val="98824"/>
                    </a:srgbClr>
                  </a:solidFill>
                  <a:ea typeface="Segoe UI" pitchFamily="34" charset="0"/>
                  <a:cs typeface="Segoe UI" pitchFamily="34" charset="0"/>
                </a:endParaRPr>
              </a:p>
            </p:txBody>
          </p:sp>
          <p:cxnSp>
            <p:nvCxnSpPr>
              <p:cNvPr id="142" name="Straight Connector 141"/>
              <p:cNvCxnSpPr/>
              <p:nvPr/>
            </p:nvCxnSpPr>
            <p:spPr>
              <a:xfrm flipV="1">
                <a:off x="6664322" y="2663329"/>
                <a:ext cx="168712" cy="95799"/>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43" name="Oval 142"/>
              <p:cNvSpPr/>
              <p:nvPr/>
            </p:nvSpPr>
            <p:spPr bwMode="auto">
              <a:xfrm>
                <a:off x="6889644" y="2667000"/>
                <a:ext cx="45719" cy="45719"/>
              </a:xfrm>
              <a:prstGeom prst="ellipse">
                <a:avLst/>
              </a:prstGeom>
              <a:noFill/>
              <a:ln w="15875">
                <a:solidFill>
                  <a:schemeClr val="accent2"/>
                </a:solidFill>
                <a:headEnd type="none" w="med" len="med"/>
                <a:tailEnd type="none" w="med" len="med"/>
              </a:ln>
              <a:effectLst/>
              <a:scene3d>
                <a:camera prst="isometricTopUp"/>
                <a:lightRig rig="threePt" dir="t"/>
              </a:scene3d>
            </p:spPr>
            <p:style>
              <a:lnRef idx="1">
                <a:schemeClr val="accent1"/>
              </a:lnRef>
              <a:fillRef idx="3">
                <a:schemeClr val="accent1"/>
              </a:fillRef>
              <a:effectRef idx="2">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a:endParaRPr lang="en-US" sz="2244" dirty="0">
                  <a:solidFill>
                    <a:srgbClr val="FFFFFF">
                      <a:alpha val="98824"/>
                    </a:srgbClr>
                  </a:solidFill>
                  <a:ea typeface="Segoe UI" pitchFamily="34" charset="0"/>
                  <a:cs typeface="Segoe UI" pitchFamily="34" charset="0"/>
                </a:endParaRPr>
              </a:p>
            </p:txBody>
          </p:sp>
          <p:cxnSp>
            <p:nvCxnSpPr>
              <p:cNvPr id="144" name="Straight Connector 143"/>
              <p:cNvCxnSpPr/>
              <p:nvPr/>
            </p:nvCxnSpPr>
            <p:spPr>
              <a:xfrm flipV="1">
                <a:off x="6726962" y="2696989"/>
                <a:ext cx="168712" cy="95799"/>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45" name="Group 144"/>
            <p:cNvGrpSpPr/>
            <p:nvPr/>
          </p:nvGrpSpPr>
          <p:grpSpPr>
            <a:xfrm>
              <a:off x="7255089" y="3885029"/>
              <a:ext cx="371532" cy="255510"/>
              <a:chOff x="6563831" y="2633340"/>
              <a:chExt cx="371532" cy="255510"/>
            </a:xfrm>
          </p:grpSpPr>
          <p:sp>
            <p:nvSpPr>
              <p:cNvPr id="146" name="Rounded Rectangle 145"/>
              <p:cNvSpPr/>
              <p:nvPr/>
            </p:nvSpPr>
            <p:spPr bwMode="auto">
              <a:xfrm>
                <a:off x="6563831" y="2667000"/>
                <a:ext cx="314083" cy="221850"/>
              </a:xfrm>
              <a:prstGeom prst="roundRect">
                <a:avLst/>
              </a:prstGeom>
              <a:solidFill>
                <a:schemeClr val="accent2"/>
              </a:solidFill>
              <a:ln>
                <a:noFill/>
                <a:headEnd type="none" w="med" len="med"/>
                <a:tailEnd type="none" w="med" len="med"/>
              </a:ln>
              <a:effectLst/>
              <a:scene3d>
                <a:camera prst="isometricTopUp"/>
                <a:lightRig rig="threePt" dir="t"/>
              </a:scene3d>
            </p:spPr>
            <p:style>
              <a:lnRef idx="1">
                <a:schemeClr val="accent1"/>
              </a:lnRef>
              <a:fillRef idx="3">
                <a:schemeClr val="accent1"/>
              </a:fillRef>
              <a:effectRef idx="2">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a:endParaRPr lang="en-US" sz="2244" dirty="0">
                  <a:solidFill>
                    <a:srgbClr val="FFFFFF">
                      <a:alpha val="98824"/>
                    </a:srgbClr>
                  </a:solidFill>
                  <a:ea typeface="Segoe UI" pitchFamily="34" charset="0"/>
                  <a:cs typeface="Segoe UI" pitchFamily="34" charset="0"/>
                </a:endParaRPr>
              </a:p>
            </p:txBody>
          </p:sp>
          <p:sp>
            <p:nvSpPr>
              <p:cNvPr id="147" name="Oval 146"/>
              <p:cNvSpPr/>
              <p:nvPr/>
            </p:nvSpPr>
            <p:spPr bwMode="auto">
              <a:xfrm>
                <a:off x="6827004" y="2633340"/>
                <a:ext cx="45719" cy="45719"/>
              </a:xfrm>
              <a:prstGeom prst="ellipse">
                <a:avLst/>
              </a:prstGeom>
              <a:noFill/>
              <a:ln w="15875">
                <a:solidFill>
                  <a:schemeClr val="accent2"/>
                </a:solidFill>
                <a:headEnd type="none" w="med" len="med"/>
                <a:tailEnd type="none" w="med" len="med"/>
              </a:ln>
              <a:effectLst/>
              <a:scene3d>
                <a:camera prst="isometricTopUp"/>
                <a:lightRig rig="threePt" dir="t"/>
              </a:scene3d>
            </p:spPr>
            <p:style>
              <a:lnRef idx="1">
                <a:schemeClr val="accent1"/>
              </a:lnRef>
              <a:fillRef idx="3">
                <a:schemeClr val="accent1"/>
              </a:fillRef>
              <a:effectRef idx="2">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a:endParaRPr lang="en-US" sz="2244" dirty="0">
                  <a:solidFill>
                    <a:srgbClr val="FFFFFF">
                      <a:alpha val="98824"/>
                    </a:srgbClr>
                  </a:solidFill>
                  <a:ea typeface="Segoe UI" pitchFamily="34" charset="0"/>
                  <a:cs typeface="Segoe UI" pitchFamily="34" charset="0"/>
                </a:endParaRPr>
              </a:p>
            </p:txBody>
          </p:sp>
          <p:cxnSp>
            <p:nvCxnSpPr>
              <p:cNvPr id="148" name="Straight Connector 147"/>
              <p:cNvCxnSpPr/>
              <p:nvPr/>
            </p:nvCxnSpPr>
            <p:spPr>
              <a:xfrm flipV="1">
                <a:off x="6664322" y="2663329"/>
                <a:ext cx="168712" cy="95799"/>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49" name="Oval 148"/>
              <p:cNvSpPr/>
              <p:nvPr/>
            </p:nvSpPr>
            <p:spPr bwMode="auto">
              <a:xfrm>
                <a:off x="6889644" y="2667000"/>
                <a:ext cx="45719" cy="45719"/>
              </a:xfrm>
              <a:prstGeom prst="ellipse">
                <a:avLst/>
              </a:prstGeom>
              <a:noFill/>
              <a:ln w="15875">
                <a:solidFill>
                  <a:schemeClr val="accent2"/>
                </a:solidFill>
                <a:headEnd type="none" w="med" len="med"/>
                <a:tailEnd type="none" w="med" len="med"/>
              </a:ln>
              <a:effectLst/>
              <a:scene3d>
                <a:camera prst="isometricTopUp"/>
                <a:lightRig rig="threePt" dir="t"/>
              </a:scene3d>
            </p:spPr>
            <p:style>
              <a:lnRef idx="1">
                <a:schemeClr val="accent1"/>
              </a:lnRef>
              <a:fillRef idx="3">
                <a:schemeClr val="accent1"/>
              </a:fillRef>
              <a:effectRef idx="2">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a:endParaRPr lang="en-US" sz="2244" dirty="0">
                  <a:solidFill>
                    <a:srgbClr val="FFFFFF">
                      <a:alpha val="98824"/>
                    </a:srgbClr>
                  </a:solidFill>
                  <a:ea typeface="Segoe UI" pitchFamily="34" charset="0"/>
                  <a:cs typeface="Segoe UI" pitchFamily="34" charset="0"/>
                </a:endParaRPr>
              </a:p>
            </p:txBody>
          </p:sp>
          <p:cxnSp>
            <p:nvCxnSpPr>
              <p:cNvPr id="156" name="Straight Connector 155"/>
              <p:cNvCxnSpPr/>
              <p:nvPr/>
            </p:nvCxnSpPr>
            <p:spPr>
              <a:xfrm flipV="1">
                <a:off x="6726962" y="2696989"/>
                <a:ext cx="168712" cy="95799"/>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grpSp>
      <p:sp>
        <p:nvSpPr>
          <p:cNvPr id="5" name="Title 4"/>
          <p:cNvSpPr>
            <a:spLocks noGrp="1"/>
          </p:cNvSpPr>
          <p:nvPr>
            <p:ph type="title"/>
          </p:nvPr>
        </p:nvSpPr>
        <p:spPr>
          <a:xfrm>
            <a:off x="274639" y="192156"/>
            <a:ext cx="11889564" cy="917575"/>
          </a:xfrm>
        </p:spPr>
        <p:txBody>
          <a:bodyPr/>
          <a:lstStyle/>
          <a:p>
            <a:r>
              <a:rPr lang="en-US" sz="4800" dirty="0" smtClean="0">
                <a:gradFill>
                  <a:gsLst>
                    <a:gs pos="1250">
                      <a:srgbClr val="EFEFEF"/>
                    </a:gs>
                    <a:gs pos="100000">
                      <a:srgbClr val="EFEFEF"/>
                    </a:gs>
                  </a:gsLst>
                  <a:lin ang="5400000" scaled="0"/>
                </a:gradFill>
              </a:rPr>
              <a:t>Building on CiB for </a:t>
            </a:r>
            <a:r>
              <a:rPr lang="en-US" sz="4800" dirty="0">
                <a:gradFill>
                  <a:gsLst>
                    <a:gs pos="1250">
                      <a:srgbClr val="EFEFEF"/>
                    </a:gs>
                    <a:gs pos="100000">
                      <a:srgbClr val="EFEFEF"/>
                    </a:gs>
                  </a:gsLst>
                  <a:lin ang="5400000" scaled="0"/>
                </a:gradFill>
              </a:rPr>
              <a:t>e</a:t>
            </a:r>
            <a:r>
              <a:rPr lang="en-US" sz="4800" dirty="0" smtClean="0">
                <a:gradFill>
                  <a:gsLst>
                    <a:gs pos="1250">
                      <a:srgbClr val="EFEFEF"/>
                    </a:gs>
                    <a:gs pos="100000">
                      <a:srgbClr val="EFEFEF"/>
                    </a:gs>
                  </a:gsLst>
                  <a:lin ang="5400000" scaled="0"/>
                </a:gradFill>
              </a:rPr>
              <a:t>nterprise storage</a:t>
            </a:r>
            <a:r>
              <a:rPr lang="en-US" sz="4800" dirty="0">
                <a:gradFill>
                  <a:gsLst>
                    <a:gs pos="1250">
                      <a:srgbClr val="EFEFEF"/>
                    </a:gs>
                    <a:gs pos="100000">
                      <a:srgbClr val="EFEFEF"/>
                    </a:gs>
                  </a:gsLst>
                  <a:lin ang="5400000" scaled="0"/>
                </a:gradFill>
              </a:rPr>
              <a:t/>
            </a:r>
            <a:br>
              <a:rPr lang="en-US" sz="4800" dirty="0">
                <a:gradFill>
                  <a:gsLst>
                    <a:gs pos="1250">
                      <a:srgbClr val="EFEFEF"/>
                    </a:gs>
                    <a:gs pos="100000">
                      <a:srgbClr val="EFEFEF"/>
                    </a:gs>
                  </a:gsLst>
                  <a:lin ang="5400000" scaled="0"/>
                </a:gradFill>
              </a:rPr>
            </a:br>
            <a:r>
              <a:rPr lang="en-US" sz="3600" dirty="0">
                <a:gradFill>
                  <a:gsLst>
                    <a:gs pos="0">
                      <a:srgbClr val="EFEFEF"/>
                    </a:gs>
                    <a:gs pos="100000">
                      <a:srgbClr val="EFEFEF"/>
                    </a:gs>
                  </a:gsLst>
                  <a:path path="circle">
                    <a:fillToRect l="50000" t="50000" r="50000" b="50000"/>
                  </a:path>
                </a:gradFill>
                <a:latin typeface="Segoe UI"/>
              </a:rPr>
              <a:t>Scaling storage capacity and </a:t>
            </a:r>
            <a:r>
              <a:rPr lang="en-US" sz="3600" dirty="0" smtClean="0">
                <a:gradFill>
                  <a:gsLst>
                    <a:gs pos="0">
                      <a:srgbClr val="EFEFEF"/>
                    </a:gs>
                    <a:gs pos="100000">
                      <a:srgbClr val="EFEFEF"/>
                    </a:gs>
                  </a:gsLst>
                  <a:path path="circle">
                    <a:fillToRect l="50000" t="50000" r="50000" b="50000"/>
                  </a:path>
                </a:gradFill>
                <a:latin typeface="Segoe UI"/>
              </a:rPr>
              <a:t>connectivity</a:t>
            </a:r>
            <a:endParaRPr lang="en-US" sz="4800" dirty="0"/>
          </a:p>
        </p:txBody>
      </p:sp>
      <p:grpSp>
        <p:nvGrpSpPr>
          <p:cNvPr id="23" name="Group 22"/>
          <p:cNvGrpSpPr/>
          <p:nvPr/>
        </p:nvGrpSpPr>
        <p:grpSpPr>
          <a:xfrm>
            <a:off x="579778" y="1487302"/>
            <a:ext cx="3797694" cy="1492165"/>
            <a:chOff x="566009" y="1458272"/>
            <a:chExt cx="3723567" cy="1463040"/>
          </a:xfrm>
        </p:grpSpPr>
        <p:grpSp>
          <p:nvGrpSpPr>
            <p:cNvPr id="7" name="Group 6"/>
            <p:cNvGrpSpPr/>
            <p:nvPr/>
          </p:nvGrpSpPr>
          <p:grpSpPr>
            <a:xfrm>
              <a:off x="566009" y="1458272"/>
              <a:ext cx="3723567" cy="1463040"/>
              <a:chOff x="830092" y="1645024"/>
              <a:chExt cx="3723567" cy="1140624"/>
            </a:xfrm>
          </p:grpSpPr>
          <p:sp>
            <p:nvSpPr>
              <p:cNvPr id="87" name="Rectangle 86"/>
              <p:cNvSpPr/>
              <p:nvPr/>
            </p:nvSpPr>
            <p:spPr bwMode="auto">
              <a:xfrm>
                <a:off x="830092" y="1645024"/>
                <a:ext cx="3723567" cy="1140624"/>
              </a:xfrm>
              <a:prstGeom prst="rect">
                <a:avLst/>
              </a:prstGeom>
              <a:solidFill>
                <a:schemeClr val="accent6">
                  <a:alpha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6521" tIns="46628" rIns="93256" bIns="46628" numCol="1" rtlCol="0" anchor="ctr" anchorCtr="0" compatLnSpc="1">
                <a:prstTxWarp prst="textNoShape">
                  <a:avLst/>
                </a:prstTxWarp>
              </a:bodyPr>
              <a:lstStyle/>
              <a:p>
                <a:pPr defTabSz="932597">
                  <a:lnSpc>
                    <a:spcPct val="70000"/>
                  </a:lnSpc>
                  <a:spcBef>
                    <a:spcPts val="918"/>
                  </a:spcBef>
                  <a:buSzPct val="90000"/>
                </a:pPr>
                <a:endParaRPr lang="en-US" sz="2040" dirty="0">
                  <a:gradFill>
                    <a:gsLst>
                      <a:gs pos="0">
                        <a:srgbClr val="EFEFEF"/>
                      </a:gs>
                      <a:gs pos="100000">
                        <a:srgbClr val="EFEFEF"/>
                      </a:gs>
                    </a:gsLst>
                    <a:lin ang="5400000" scaled="0"/>
                  </a:gradFill>
                </a:endParaRPr>
              </a:p>
            </p:txBody>
          </p:sp>
          <p:sp>
            <p:nvSpPr>
              <p:cNvPr id="85" name="TextBox 84"/>
              <p:cNvSpPr txBox="1"/>
              <p:nvPr/>
            </p:nvSpPr>
            <p:spPr>
              <a:xfrm>
                <a:off x="2141408" y="1745801"/>
                <a:ext cx="2114067" cy="920661"/>
              </a:xfrm>
              <a:prstGeom prst="rect">
                <a:avLst/>
              </a:prstGeom>
              <a:noFill/>
            </p:spPr>
            <p:txBody>
              <a:bodyPr wrap="square" rtlCol="0">
                <a:spAutoFit/>
              </a:bodyPr>
              <a:lstStyle/>
              <a:p>
                <a:pPr defTabSz="932597"/>
                <a:r>
                  <a:rPr lang="en-US" sz="2040" b="1" dirty="0">
                    <a:gradFill>
                      <a:gsLst>
                        <a:gs pos="0">
                          <a:srgbClr val="FFFFFF"/>
                        </a:gs>
                        <a:gs pos="100000">
                          <a:srgbClr val="FFFFFF"/>
                        </a:gs>
                      </a:gsLst>
                      <a:lin ang="5400000" scaled="0"/>
                    </a:gradFill>
                  </a:rPr>
                  <a:t>Scale Vertically</a:t>
                </a:r>
              </a:p>
              <a:p>
                <a:pPr marL="174862" indent="-174862">
                  <a:spcBef>
                    <a:spcPts val="306"/>
                  </a:spcBef>
                  <a:buFont typeface="Arial" panose="020B0604020202020204" pitchFamily="34" charset="0"/>
                  <a:buChar char="•"/>
                </a:pPr>
                <a:r>
                  <a:rPr lang="en-US" sz="1428" dirty="0">
                    <a:gradFill>
                      <a:gsLst>
                        <a:gs pos="0">
                          <a:srgbClr val="FFFFFF"/>
                        </a:gs>
                        <a:gs pos="100000">
                          <a:srgbClr val="FFFFFF"/>
                        </a:gs>
                      </a:gsLst>
                      <a:lin ang="5400000" scaled="0"/>
                    </a:gradFill>
                  </a:rPr>
                  <a:t>Add internal storage</a:t>
                </a:r>
              </a:p>
              <a:p>
                <a:pPr marL="174862" indent="-174862">
                  <a:spcBef>
                    <a:spcPts val="306"/>
                  </a:spcBef>
                  <a:buFont typeface="Arial" panose="020B0604020202020204" pitchFamily="34" charset="0"/>
                  <a:buChar char="•"/>
                </a:pPr>
                <a:r>
                  <a:rPr lang="en-US" sz="1428" dirty="0">
                    <a:gradFill>
                      <a:gsLst>
                        <a:gs pos="0">
                          <a:srgbClr val="FFFFFF"/>
                        </a:gs>
                        <a:gs pos="100000">
                          <a:srgbClr val="FFFFFF"/>
                        </a:gs>
                      </a:gsLst>
                      <a:lin ang="5400000" scaled="0"/>
                    </a:gradFill>
                  </a:rPr>
                  <a:t>Add JBOD expansion</a:t>
                </a:r>
              </a:p>
              <a:p>
                <a:pPr marL="174862" indent="-174862">
                  <a:spcBef>
                    <a:spcPts val="306"/>
                  </a:spcBef>
                  <a:buFont typeface="Arial" panose="020B0604020202020204" pitchFamily="34" charset="0"/>
                  <a:buChar char="•"/>
                </a:pPr>
                <a:r>
                  <a:rPr lang="en-US" sz="1428" dirty="0">
                    <a:gradFill>
                      <a:gsLst>
                        <a:gs pos="0">
                          <a:srgbClr val="FFFFFF"/>
                        </a:gs>
                        <a:gs pos="100000">
                          <a:srgbClr val="FFFFFF"/>
                        </a:gs>
                      </a:gsLst>
                      <a:lin ang="5400000" scaled="0"/>
                    </a:gradFill>
                  </a:rPr>
                  <a:t>Add RDMA NICs</a:t>
                </a:r>
              </a:p>
            </p:txBody>
          </p:sp>
          <p:sp>
            <p:nvSpPr>
              <p:cNvPr id="88" name="Notched Right Arrow 87"/>
              <p:cNvSpPr/>
              <p:nvPr/>
            </p:nvSpPr>
            <p:spPr>
              <a:xfrm rot="5400000" flipH="1" flipV="1">
                <a:off x="1092114" y="1972483"/>
                <a:ext cx="833219" cy="485707"/>
              </a:xfrm>
              <a:prstGeom prst="notchedRightArrow">
                <a:avLst/>
              </a:prstGeom>
              <a:solidFill>
                <a:schemeClr val="accent1"/>
              </a:solidFill>
              <a:ln>
                <a:noFill/>
              </a:ln>
              <a:extLst/>
            </p:spPr>
            <p:style>
              <a:lnRef idx="1">
                <a:schemeClr val="accent2"/>
              </a:lnRef>
              <a:fillRef idx="2">
                <a:schemeClr val="accent2"/>
              </a:fillRef>
              <a:effectRef idx="1">
                <a:schemeClr val="accent2"/>
              </a:effectRef>
              <a:fontRef idx="minor">
                <a:schemeClr val="dk1"/>
              </a:fontRef>
            </p:style>
            <p:txBody>
              <a:bodyPr vert="horz" wrap="square" lIns="93260" tIns="46630" rIns="93260" bIns="46630" numCol="1" anchor="ctr" anchorCtr="0" compatLnSpc="1">
                <a:prstTxWarp prst="textNoShape">
                  <a:avLst/>
                </a:prstTxWarp>
              </a:bodyPr>
              <a:lstStyle/>
              <a:p>
                <a:pPr algn="ctr"/>
                <a:endParaRPr lang="en-US" sz="1428" dirty="0">
                  <a:solidFill>
                    <a:srgbClr val="009E49"/>
                  </a:solidFill>
                </a:endParaRPr>
              </a:p>
            </p:txBody>
          </p:sp>
        </p:grpSp>
        <p:sp>
          <p:nvSpPr>
            <p:cNvPr id="128" name="Oval 127"/>
            <p:cNvSpPr/>
            <p:nvPr/>
          </p:nvSpPr>
          <p:spPr bwMode="auto">
            <a:xfrm>
              <a:off x="3492425" y="2426391"/>
              <a:ext cx="361456" cy="344541"/>
            </a:xfrm>
            <a:prstGeom prst="ellipse">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lnSpc>
                  <a:spcPct val="90000"/>
                </a:lnSpc>
                <a:spcBef>
                  <a:spcPct val="0"/>
                </a:spcBef>
                <a:spcAft>
                  <a:spcPct val="0"/>
                </a:spcAft>
              </a:pPr>
              <a:endParaRPr lang="en-US" sz="2040" spc="-51" dirty="0">
                <a:gradFill>
                  <a:gsLst>
                    <a:gs pos="0">
                      <a:srgbClr val="505050"/>
                    </a:gs>
                    <a:gs pos="100000">
                      <a:srgbClr val="505050"/>
                    </a:gs>
                  </a:gsLst>
                  <a:lin ang="5400000" scaled="0"/>
                </a:gradFill>
              </a:endParaRPr>
            </a:p>
          </p:txBody>
        </p:sp>
        <p:grpSp>
          <p:nvGrpSpPr>
            <p:cNvPr id="4" name="Group 3"/>
            <p:cNvGrpSpPr/>
            <p:nvPr/>
          </p:nvGrpSpPr>
          <p:grpSpPr>
            <a:xfrm>
              <a:off x="3545820" y="2516783"/>
              <a:ext cx="268106" cy="184373"/>
              <a:chOff x="3460062" y="3037851"/>
              <a:chExt cx="371544" cy="255506"/>
            </a:xfrm>
          </p:grpSpPr>
          <p:sp>
            <p:nvSpPr>
              <p:cNvPr id="97" name="Oval 96"/>
              <p:cNvSpPr/>
              <p:nvPr/>
            </p:nvSpPr>
            <p:spPr bwMode="auto">
              <a:xfrm>
                <a:off x="3723246" y="3037851"/>
                <a:ext cx="45718" cy="45718"/>
              </a:xfrm>
              <a:prstGeom prst="ellipse">
                <a:avLst/>
              </a:prstGeom>
              <a:noFill/>
              <a:ln w="15875">
                <a:solidFill>
                  <a:schemeClr val="accent2"/>
                </a:solidFill>
                <a:headEnd type="none" w="med" len="med"/>
                <a:tailEnd type="none" w="med" len="med"/>
              </a:ln>
              <a:effectLst/>
              <a:scene3d>
                <a:camera prst="isometricTopUp"/>
                <a:lightRig rig="threePt" dir="t"/>
              </a:scene3d>
            </p:spPr>
            <p:style>
              <a:lnRef idx="1">
                <a:schemeClr val="accent1"/>
              </a:lnRef>
              <a:fillRef idx="3">
                <a:schemeClr val="accent1"/>
              </a:fillRef>
              <a:effectRef idx="2">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a:endParaRPr lang="en-US" sz="2244" dirty="0">
                  <a:solidFill>
                    <a:srgbClr val="FFFFFF">
                      <a:alpha val="98824"/>
                    </a:srgbClr>
                  </a:solidFill>
                  <a:ea typeface="Segoe UI" pitchFamily="34" charset="0"/>
                  <a:cs typeface="Segoe UI" pitchFamily="34" charset="0"/>
                </a:endParaRPr>
              </a:p>
            </p:txBody>
          </p:sp>
          <p:cxnSp>
            <p:nvCxnSpPr>
              <p:cNvPr id="100" name="Straight Connector 99"/>
              <p:cNvCxnSpPr/>
              <p:nvPr/>
            </p:nvCxnSpPr>
            <p:spPr>
              <a:xfrm flipV="1">
                <a:off x="3560563" y="3067838"/>
                <a:ext cx="168713" cy="95799"/>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1" name="Oval 100"/>
              <p:cNvSpPr/>
              <p:nvPr/>
            </p:nvSpPr>
            <p:spPr bwMode="auto">
              <a:xfrm>
                <a:off x="3785888" y="3071509"/>
                <a:ext cx="45718" cy="45718"/>
              </a:xfrm>
              <a:prstGeom prst="ellipse">
                <a:avLst/>
              </a:prstGeom>
              <a:noFill/>
              <a:ln w="15875">
                <a:solidFill>
                  <a:schemeClr val="accent2"/>
                </a:solidFill>
                <a:headEnd type="none" w="med" len="med"/>
                <a:tailEnd type="none" w="med" len="med"/>
              </a:ln>
              <a:effectLst/>
              <a:scene3d>
                <a:camera prst="isometricTopUp"/>
                <a:lightRig rig="threePt" dir="t"/>
              </a:scene3d>
            </p:spPr>
            <p:style>
              <a:lnRef idx="1">
                <a:schemeClr val="accent1"/>
              </a:lnRef>
              <a:fillRef idx="3">
                <a:schemeClr val="accent1"/>
              </a:fillRef>
              <a:effectRef idx="2">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a:endParaRPr lang="en-US" sz="2244" dirty="0">
                  <a:solidFill>
                    <a:srgbClr val="FFFFFF">
                      <a:alpha val="98824"/>
                    </a:srgbClr>
                  </a:solidFill>
                  <a:ea typeface="Segoe UI" pitchFamily="34" charset="0"/>
                  <a:cs typeface="Segoe UI" pitchFamily="34" charset="0"/>
                </a:endParaRPr>
              </a:p>
            </p:txBody>
          </p:sp>
          <p:cxnSp>
            <p:nvCxnSpPr>
              <p:cNvPr id="121" name="Straight Connector 120"/>
              <p:cNvCxnSpPr/>
              <p:nvPr/>
            </p:nvCxnSpPr>
            <p:spPr>
              <a:xfrm flipV="1">
                <a:off x="3623203" y="3101498"/>
                <a:ext cx="168712" cy="95799"/>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89" name="Rounded Rectangle 88"/>
              <p:cNvSpPr/>
              <p:nvPr/>
            </p:nvSpPr>
            <p:spPr bwMode="auto">
              <a:xfrm>
                <a:off x="3460062" y="3071507"/>
                <a:ext cx="314084" cy="221850"/>
              </a:xfrm>
              <a:prstGeom prst="roundRect">
                <a:avLst/>
              </a:prstGeom>
              <a:solidFill>
                <a:schemeClr val="accent2"/>
              </a:solidFill>
              <a:ln>
                <a:noFill/>
                <a:headEnd type="none" w="med" len="med"/>
                <a:tailEnd type="none" w="med" len="med"/>
              </a:ln>
              <a:effectLst/>
              <a:scene3d>
                <a:camera prst="isometricTopUp"/>
                <a:lightRig rig="threePt" dir="t"/>
              </a:scene3d>
            </p:spPr>
            <p:style>
              <a:lnRef idx="1">
                <a:schemeClr val="accent1"/>
              </a:lnRef>
              <a:fillRef idx="3">
                <a:schemeClr val="accent1"/>
              </a:fillRef>
              <a:effectRef idx="2">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a:endParaRPr lang="en-US" sz="2244" dirty="0">
                  <a:solidFill>
                    <a:srgbClr val="FFFFFF">
                      <a:alpha val="98824"/>
                    </a:srgbClr>
                  </a:solidFill>
                  <a:ea typeface="Segoe UI" pitchFamily="34" charset="0"/>
                  <a:cs typeface="Segoe UI" pitchFamily="34" charset="0"/>
                </a:endParaRPr>
              </a:p>
            </p:txBody>
          </p:sp>
        </p:grpSp>
        <p:sp>
          <p:nvSpPr>
            <p:cNvPr id="129" name="Oval 128"/>
            <p:cNvSpPr/>
            <p:nvPr/>
          </p:nvSpPr>
          <p:spPr bwMode="auto">
            <a:xfrm>
              <a:off x="3776482" y="1908256"/>
              <a:ext cx="361456" cy="344541"/>
            </a:xfrm>
            <a:prstGeom prst="ellipse">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lnSpc>
                  <a:spcPct val="90000"/>
                </a:lnSpc>
                <a:spcBef>
                  <a:spcPct val="0"/>
                </a:spcBef>
                <a:spcAft>
                  <a:spcPct val="0"/>
                </a:spcAft>
              </a:pPr>
              <a:endParaRPr lang="en-US" sz="2040" spc="-51" dirty="0">
                <a:gradFill>
                  <a:gsLst>
                    <a:gs pos="0">
                      <a:srgbClr val="505050"/>
                    </a:gs>
                    <a:gs pos="100000">
                      <a:srgbClr val="505050"/>
                    </a:gs>
                  </a:gsLst>
                  <a:lin ang="5400000" scaled="0"/>
                </a:gradFill>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799171" y="1969331"/>
              <a:ext cx="302445" cy="224286"/>
            </a:xfrm>
            <a:prstGeom prst="rect">
              <a:avLst/>
            </a:prstGeom>
          </p:spPr>
        </p:pic>
      </p:grpSp>
    </p:spTree>
    <p:extLst>
      <p:ext uri="{BB962C8B-B14F-4D97-AF65-F5344CB8AC3E}">
        <p14:creationId xmlns:p14="http://schemas.microsoft.com/office/powerpoint/2010/main" val="4266284237"/>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0-#ppt_w/2"/>
                                          </p:val>
                                        </p:tav>
                                        <p:tav tm="100000">
                                          <p:val>
                                            <p:strVal val="#ppt_x"/>
                                          </p:val>
                                        </p:tav>
                                      </p:tavLst>
                                    </p:anim>
                                    <p:anim calcmode="lin" valueType="num">
                                      <p:cBhvr additive="base">
                                        <p:cTn id="8" dur="75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47" presetClass="entr" presetSubtype="0" fill="hold" nodeType="after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750"/>
                                        <p:tgtEl>
                                          <p:spTgt spid="31"/>
                                        </p:tgtEl>
                                      </p:cBhvr>
                                    </p:animEffect>
                                    <p:anim calcmode="lin" valueType="num">
                                      <p:cBhvr>
                                        <p:cTn id="13" dur="750" fill="hold"/>
                                        <p:tgtEl>
                                          <p:spTgt spid="31"/>
                                        </p:tgtEl>
                                        <p:attrNameLst>
                                          <p:attrName>ppt_x</p:attrName>
                                        </p:attrNameLst>
                                      </p:cBhvr>
                                      <p:tavLst>
                                        <p:tav tm="0">
                                          <p:val>
                                            <p:strVal val="#ppt_x"/>
                                          </p:val>
                                        </p:tav>
                                        <p:tav tm="100000">
                                          <p:val>
                                            <p:strVal val="#ppt_x"/>
                                          </p:val>
                                        </p:tav>
                                      </p:tavLst>
                                    </p:anim>
                                    <p:anim calcmode="lin" valueType="num">
                                      <p:cBhvr>
                                        <p:cTn id="14" dur="750" fill="hold"/>
                                        <p:tgtEl>
                                          <p:spTgt spid="31"/>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750"/>
                                        <p:tgtEl>
                                          <p:spTgt spid="31"/>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218"/>
                                        </p:tgtEl>
                                        <p:attrNameLst>
                                          <p:attrName>style.visibility</p:attrName>
                                        </p:attrNameLst>
                                      </p:cBhvr>
                                      <p:to>
                                        <p:strVal val="visible"/>
                                      </p:to>
                                    </p:set>
                                    <p:animEffect transition="in" filter="fade">
                                      <p:cBhvr>
                                        <p:cTn id="20" dur="250"/>
                                        <p:tgtEl>
                                          <p:spTgt spid="218"/>
                                        </p:tgtEl>
                                      </p:cBhvr>
                                    </p:animEffect>
                                  </p:childTnLst>
                                </p:cTn>
                              </p:par>
                              <p:par>
                                <p:cTn id="21" presetID="64" presetClass="path" presetSubtype="0" decel="100000" fill="hold" grpId="0" nodeType="withEffect">
                                  <p:stCondLst>
                                    <p:cond delay="0"/>
                                  </p:stCondLst>
                                  <p:childTnLst>
                                    <p:animMotion origin="layout" path="M 0.00143 0.16296 L -2.16202E-6 2.96296E-6 " pathEditMode="relative" rAng="0" ptsTypes="AA">
                                      <p:cBhvr>
                                        <p:cTn id="22" dur="750" fill="hold"/>
                                        <p:tgtEl>
                                          <p:spTgt spid="218"/>
                                        </p:tgtEl>
                                        <p:attrNameLst>
                                          <p:attrName>ppt_x</p:attrName>
                                          <p:attrName>ppt_y</p:attrName>
                                        </p:attrNameLst>
                                      </p:cBhvr>
                                      <p:rCtr x="-39" y="-8148"/>
                                    </p:animMotion>
                                  </p:childTnLst>
                                </p:cTn>
                              </p:par>
                              <p:par>
                                <p:cTn id="23" presetID="22" presetClass="entr" presetSubtype="4" fill="hold" nodeType="withEffect">
                                  <p:stCondLst>
                                    <p:cond delay="0"/>
                                  </p:stCondLst>
                                  <p:childTnLst>
                                    <p:set>
                                      <p:cBhvr>
                                        <p:cTn id="24" dur="1" fill="hold">
                                          <p:stCondLst>
                                            <p:cond delay="0"/>
                                          </p:stCondLst>
                                        </p:cTn>
                                        <p:tgtEl>
                                          <p:spTgt spid="75"/>
                                        </p:tgtEl>
                                        <p:attrNameLst>
                                          <p:attrName>style.visibility</p:attrName>
                                        </p:attrNameLst>
                                      </p:cBhvr>
                                      <p:to>
                                        <p:strVal val="visible"/>
                                      </p:to>
                                    </p:set>
                                    <p:animEffect transition="in" filter="wipe(down)">
                                      <p:cBhvr>
                                        <p:cTn id="25" dur="750"/>
                                        <p:tgtEl>
                                          <p:spTgt spid="75"/>
                                        </p:tgtEl>
                                      </p:cBhvr>
                                    </p:animEffect>
                                  </p:childTnLst>
                                </p:cTn>
                              </p:par>
                              <p:par>
                                <p:cTn id="26" presetID="64" presetClass="path" presetSubtype="0" decel="100000" fill="hold" nodeType="withEffect">
                                  <p:stCondLst>
                                    <p:cond delay="0"/>
                                  </p:stCondLst>
                                  <p:childTnLst>
                                    <p:animMotion origin="layout" path="M -0.00221 0.15671 L -3.3342E-6 -7.40741E-7 " pathEditMode="relative" rAng="0" ptsTypes="AA">
                                      <p:cBhvr>
                                        <p:cTn id="27" dur="750" fill="hold"/>
                                        <p:tgtEl>
                                          <p:spTgt spid="31"/>
                                        </p:tgtEl>
                                        <p:attrNameLst>
                                          <p:attrName>ppt_x</p:attrName>
                                          <p:attrName>ppt_y</p:attrName>
                                        </p:attrNameLst>
                                      </p:cBhvr>
                                      <p:rCtr x="-78" y="-8079"/>
                                    </p:animMotion>
                                  </p:childTnLst>
                                </p:cTn>
                              </p:par>
                              <p:par>
                                <p:cTn id="28" presetID="47" presetClass="entr" presetSubtype="0" fill="hold" nodeType="withEffect">
                                  <p:stCondLst>
                                    <p:cond delay="0"/>
                                  </p:stCondLst>
                                  <p:childTnLst>
                                    <p:set>
                                      <p:cBhvr>
                                        <p:cTn id="29" dur="1" fill="hold">
                                          <p:stCondLst>
                                            <p:cond delay="0"/>
                                          </p:stCondLst>
                                        </p:cTn>
                                        <p:tgtEl>
                                          <p:spTgt spid="78"/>
                                        </p:tgtEl>
                                        <p:attrNameLst>
                                          <p:attrName>style.visibility</p:attrName>
                                        </p:attrNameLst>
                                      </p:cBhvr>
                                      <p:to>
                                        <p:strVal val="visible"/>
                                      </p:to>
                                    </p:set>
                                    <p:animEffect transition="in" filter="fade">
                                      <p:cBhvr>
                                        <p:cTn id="30" dur="750"/>
                                        <p:tgtEl>
                                          <p:spTgt spid="78"/>
                                        </p:tgtEl>
                                      </p:cBhvr>
                                    </p:animEffect>
                                    <p:anim calcmode="lin" valueType="num">
                                      <p:cBhvr>
                                        <p:cTn id="31" dur="750" fill="hold"/>
                                        <p:tgtEl>
                                          <p:spTgt spid="78"/>
                                        </p:tgtEl>
                                        <p:attrNameLst>
                                          <p:attrName>ppt_x</p:attrName>
                                        </p:attrNameLst>
                                      </p:cBhvr>
                                      <p:tavLst>
                                        <p:tav tm="0">
                                          <p:val>
                                            <p:strVal val="#ppt_x"/>
                                          </p:val>
                                        </p:tav>
                                        <p:tav tm="100000">
                                          <p:val>
                                            <p:strVal val="#ppt_x"/>
                                          </p:val>
                                        </p:tav>
                                      </p:tavLst>
                                    </p:anim>
                                    <p:anim calcmode="lin" valueType="num">
                                      <p:cBhvr>
                                        <p:cTn id="32" dur="750" fill="hold"/>
                                        <p:tgtEl>
                                          <p:spTgt spid="78"/>
                                        </p:tgtEl>
                                        <p:attrNameLst>
                                          <p:attrName>ppt_y</p:attrName>
                                        </p:attrNameLst>
                                      </p:cBhvr>
                                      <p:tavLst>
                                        <p:tav tm="0">
                                          <p:val>
                                            <p:strVal val="#ppt_y-.1"/>
                                          </p:val>
                                        </p:tav>
                                        <p:tav tm="100000">
                                          <p:val>
                                            <p:strVal val="#ppt_y"/>
                                          </p:val>
                                        </p:tav>
                                      </p:tavLst>
                                    </p:anim>
                                  </p:childTnLst>
                                </p:cTn>
                              </p:par>
                              <p:par>
                                <p:cTn id="33" presetID="10" presetClass="entr" presetSubtype="0" fill="hold" nodeType="withEffect">
                                  <p:stCondLst>
                                    <p:cond delay="0"/>
                                  </p:stCondLst>
                                  <p:childTnLst>
                                    <p:set>
                                      <p:cBhvr>
                                        <p:cTn id="34" dur="1" fill="hold">
                                          <p:stCondLst>
                                            <p:cond delay="0"/>
                                          </p:stCondLst>
                                        </p:cTn>
                                        <p:tgtEl>
                                          <p:spTgt spid="78"/>
                                        </p:tgtEl>
                                        <p:attrNameLst>
                                          <p:attrName>style.visibility</p:attrName>
                                        </p:attrNameLst>
                                      </p:cBhvr>
                                      <p:to>
                                        <p:strVal val="visible"/>
                                      </p:to>
                                    </p:set>
                                    <p:animEffect transition="in" filter="fade">
                                      <p:cBhvr>
                                        <p:cTn id="35" dur="750"/>
                                        <p:tgtEl>
                                          <p:spTgt spid="78"/>
                                        </p:tgtEl>
                                      </p:cBhvr>
                                    </p:animEffect>
                                  </p:childTnLst>
                                </p:cTn>
                              </p:par>
                              <p:par>
                                <p:cTn id="36" presetID="64" presetClass="path" presetSubtype="0" decel="100000" fill="hold" nodeType="withEffect">
                                  <p:stCondLst>
                                    <p:cond delay="0"/>
                                  </p:stCondLst>
                                  <p:childTnLst>
                                    <p:animMotion origin="layout" path="M -0.00248 0.16412 L 3.95155E-6 -3.7037E-6 " pathEditMode="relative" rAng="0" ptsTypes="AA">
                                      <p:cBhvr>
                                        <p:cTn id="37" dur="750" fill="hold"/>
                                        <p:tgtEl>
                                          <p:spTgt spid="78"/>
                                        </p:tgtEl>
                                        <p:attrNameLst>
                                          <p:attrName>ppt_x</p:attrName>
                                          <p:attrName>ppt_y</p:attrName>
                                        </p:attrNameLst>
                                      </p:cBhvr>
                                      <p:rCtr x="378" y="-8032"/>
                                    </p:animMotion>
                                  </p:childTnLst>
                                </p:cTn>
                              </p:par>
                            </p:childTnLst>
                          </p:cTn>
                        </p:par>
                      </p:childTnLst>
                    </p:cTn>
                  </p:par>
                  <p:par>
                    <p:cTn id="38" fill="hold">
                      <p:stCondLst>
                        <p:cond delay="indefinite"/>
                      </p:stCondLst>
                      <p:childTnLst>
                        <p:par>
                          <p:cTn id="39" fill="hold">
                            <p:stCondLst>
                              <p:cond delay="0"/>
                            </p:stCondLst>
                            <p:childTnLst>
                              <p:par>
                                <p:cTn id="40" presetID="2" presetClass="entr" presetSubtype="8" decel="100000" fill="hold" nodeType="clickEffect">
                                  <p:stCondLst>
                                    <p:cond delay="0"/>
                                  </p:stCondLst>
                                  <p:childTnLst>
                                    <p:set>
                                      <p:cBhvr>
                                        <p:cTn id="41" dur="1" fill="hold">
                                          <p:stCondLst>
                                            <p:cond delay="0"/>
                                          </p:stCondLst>
                                        </p:cTn>
                                        <p:tgtEl>
                                          <p:spTgt spid="90"/>
                                        </p:tgtEl>
                                        <p:attrNameLst>
                                          <p:attrName>style.visibility</p:attrName>
                                        </p:attrNameLst>
                                      </p:cBhvr>
                                      <p:to>
                                        <p:strVal val="visible"/>
                                      </p:to>
                                    </p:set>
                                    <p:anim calcmode="lin" valueType="num">
                                      <p:cBhvr additive="base">
                                        <p:cTn id="42" dur="750" fill="hold"/>
                                        <p:tgtEl>
                                          <p:spTgt spid="90"/>
                                        </p:tgtEl>
                                        <p:attrNameLst>
                                          <p:attrName>ppt_x</p:attrName>
                                        </p:attrNameLst>
                                      </p:cBhvr>
                                      <p:tavLst>
                                        <p:tav tm="0">
                                          <p:val>
                                            <p:strVal val="0-#ppt_w/2"/>
                                          </p:val>
                                        </p:tav>
                                        <p:tav tm="100000">
                                          <p:val>
                                            <p:strVal val="#ppt_x"/>
                                          </p:val>
                                        </p:tav>
                                      </p:tavLst>
                                    </p:anim>
                                    <p:anim calcmode="lin" valueType="num">
                                      <p:cBhvr additive="base">
                                        <p:cTn id="43" dur="750" fill="hold"/>
                                        <p:tgtEl>
                                          <p:spTgt spid="90"/>
                                        </p:tgtEl>
                                        <p:attrNameLst>
                                          <p:attrName>ppt_y</p:attrName>
                                        </p:attrNameLst>
                                      </p:cBhvr>
                                      <p:tavLst>
                                        <p:tav tm="0">
                                          <p:val>
                                            <p:strVal val="#ppt_y"/>
                                          </p:val>
                                        </p:tav>
                                        <p:tav tm="100000">
                                          <p:val>
                                            <p:strVal val="#ppt_y"/>
                                          </p:val>
                                        </p:tav>
                                      </p:tavLst>
                                    </p:anim>
                                  </p:childTnLst>
                                </p:cTn>
                              </p:par>
                            </p:childTnLst>
                          </p:cTn>
                        </p:par>
                        <p:par>
                          <p:cTn id="44" fill="hold">
                            <p:stCondLst>
                              <p:cond delay="750"/>
                            </p:stCondLst>
                            <p:childTnLst>
                              <p:par>
                                <p:cTn id="45" presetID="12" presetClass="entr" presetSubtype="8" fill="hold" grpId="0" nodeType="afterEffect">
                                  <p:stCondLst>
                                    <p:cond delay="0"/>
                                  </p:stCondLst>
                                  <p:childTnLst>
                                    <p:set>
                                      <p:cBhvr>
                                        <p:cTn id="46" dur="1" fill="hold">
                                          <p:stCondLst>
                                            <p:cond delay="0"/>
                                          </p:stCondLst>
                                        </p:cTn>
                                        <p:tgtEl>
                                          <p:spTgt spid="167"/>
                                        </p:tgtEl>
                                        <p:attrNameLst>
                                          <p:attrName>style.visibility</p:attrName>
                                        </p:attrNameLst>
                                      </p:cBhvr>
                                      <p:to>
                                        <p:strVal val="visible"/>
                                      </p:to>
                                    </p:set>
                                    <p:anim calcmode="lin" valueType="num">
                                      <p:cBhvr additive="base">
                                        <p:cTn id="47" dur="750"/>
                                        <p:tgtEl>
                                          <p:spTgt spid="167"/>
                                        </p:tgtEl>
                                        <p:attrNameLst>
                                          <p:attrName>ppt_x</p:attrName>
                                        </p:attrNameLst>
                                      </p:cBhvr>
                                      <p:tavLst>
                                        <p:tav tm="0">
                                          <p:val>
                                            <p:strVal val="#ppt_x-#ppt_w*1.125000"/>
                                          </p:val>
                                        </p:tav>
                                        <p:tav tm="100000">
                                          <p:val>
                                            <p:strVal val="#ppt_x"/>
                                          </p:val>
                                        </p:tav>
                                      </p:tavLst>
                                    </p:anim>
                                    <p:animEffect transition="in" filter="wipe(right)">
                                      <p:cBhvr>
                                        <p:cTn id="48" dur="750"/>
                                        <p:tgtEl>
                                          <p:spTgt spid="167"/>
                                        </p:tgtEl>
                                      </p:cBhvr>
                                    </p:animEffect>
                                  </p:childTnLst>
                                </p:cTn>
                              </p:par>
                              <p:par>
                                <p:cTn id="49" presetID="10" presetClass="entr" presetSubtype="0" fill="hold" nodeType="withEffect">
                                  <p:stCondLst>
                                    <p:cond delay="250"/>
                                  </p:stCondLst>
                                  <p:childTnLst>
                                    <p:set>
                                      <p:cBhvr>
                                        <p:cTn id="50" dur="1" fill="hold">
                                          <p:stCondLst>
                                            <p:cond delay="0"/>
                                          </p:stCondLst>
                                        </p:cTn>
                                        <p:tgtEl>
                                          <p:spTgt spid="196"/>
                                        </p:tgtEl>
                                        <p:attrNameLst>
                                          <p:attrName>style.visibility</p:attrName>
                                        </p:attrNameLst>
                                      </p:cBhvr>
                                      <p:to>
                                        <p:strVal val="visible"/>
                                      </p:to>
                                    </p:set>
                                    <p:animEffect transition="in" filter="fade">
                                      <p:cBhvr>
                                        <p:cTn id="51" dur="750"/>
                                        <p:tgtEl>
                                          <p:spTgt spid="196"/>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8" decel="100000" fill="hold" nodeType="click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additive="base">
                                        <p:cTn id="56" dur="750" fill="hold"/>
                                        <p:tgtEl>
                                          <p:spTgt spid="8"/>
                                        </p:tgtEl>
                                        <p:attrNameLst>
                                          <p:attrName>ppt_x</p:attrName>
                                        </p:attrNameLst>
                                      </p:cBhvr>
                                      <p:tavLst>
                                        <p:tav tm="0">
                                          <p:val>
                                            <p:strVal val="0-#ppt_w/2"/>
                                          </p:val>
                                        </p:tav>
                                        <p:tav tm="100000">
                                          <p:val>
                                            <p:strVal val="#ppt_x"/>
                                          </p:val>
                                        </p:tav>
                                      </p:tavLst>
                                    </p:anim>
                                    <p:anim calcmode="lin" valueType="num">
                                      <p:cBhvr additive="base">
                                        <p:cTn id="57" dur="750" fill="hold"/>
                                        <p:tgtEl>
                                          <p:spTgt spid="8"/>
                                        </p:tgtEl>
                                        <p:attrNameLst>
                                          <p:attrName>ppt_y</p:attrName>
                                        </p:attrNameLst>
                                      </p:cBhvr>
                                      <p:tavLst>
                                        <p:tav tm="0">
                                          <p:val>
                                            <p:strVal val="#ppt_y"/>
                                          </p:val>
                                        </p:tav>
                                        <p:tav tm="100000">
                                          <p:val>
                                            <p:strVal val="#ppt_y"/>
                                          </p:val>
                                        </p:tav>
                                      </p:tavLst>
                                    </p:anim>
                                  </p:childTnLst>
                                </p:cTn>
                              </p:par>
                            </p:childTnLst>
                          </p:cTn>
                        </p:par>
                        <p:par>
                          <p:cTn id="58" fill="hold">
                            <p:stCondLst>
                              <p:cond delay="750"/>
                            </p:stCondLst>
                            <p:childTnLst>
                              <p:par>
                                <p:cTn id="59" presetID="16" presetClass="entr" presetSubtype="37" fill="hold" grpId="0" nodeType="after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barn(outVertical)">
                                      <p:cBhvr>
                                        <p:cTn id="61" dur="750"/>
                                        <p:tgtEl>
                                          <p:spTgt spid="6"/>
                                        </p:tgtEl>
                                      </p:cBhvr>
                                    </p:animEffect>
                                  </p:childTnLst>
                                </p:cTn>
                              </p:par>
                              <p:par>
                                <p:cTn id="62" presetID="16" presetClass="entr" presetSubtype="37" fill="hold" nodeType="withEffect">
                                  <p:stCondLst>
                                    <p:cond delay="250"/>
                                  </p:stCondLst>
                                  <p:childTnLst>
                                    <p:set>
                                      <p:cBhvr>
                                        <p:cTn id="63" dur="1" fill="hold">
                                          <p:stCondLst>
                                            <p:cond delay="0"/>
                                          </p:stCondLst>
                                        </p:cTn>
                                        <p:tgtEl>
                                          <p:spTgt spid="9"/>
                                        </p:tgtEl>
                                        <p:attrNameLst>
                                          <p:attrName>style.visibility</p:attrName>
                                        </p:attrNameLst>
                                      </p:cBhvr>
                                      <p:to>
                                        <p:strVal val="visible"/>
                                      </p:to>
                                    </p:set>
                                    <p:animEffect transition="in" filter="barn(outVertical)">
                                      <p:cBhvr>
                                        <p:cTn id="64" dur="750"/>
                                        <p:tgtEl>
                                          <p:spTgt spid="9"/>
                                        </p:tgtEl>
                                      </p:cBhvr>
                                    </p:animEffect>
                                  </p:childTnLst>
                                </p:cTn>
                              </p:par>
                              <p:par>
                                <p:cTn id="65" presetID="10" presetClass="entr" presetSubtype="0" fill="hold" grpId="0" nodeType="withEffect">
                                  <p:stCondLst>
                                    <p:cond delay="25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 grpId="0" animBg="1"/>
      <p:bldP spid="6" grpId="0" animBg="1"/>
      <p:bldP spid="26" grpId="0"/>
      <p:bldP spid="218" grpId="0" animBg="1"/>
      <p:bldP spid="218"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9" y="179633"/>
            <a:ext cx="11889564" cy="917575"/>
          </a:xfrm>
        </p:spPr>
        <p:txBody>
          <a:bodyPr/>
          <a:lstStyle/>
          <a:p>
            <a:r>
              <a:rPr lang="en-US" dirty="0" smtClean="0"/>
              <a:t>Example: Violin Windows Flash Array</a:t>
            </a:r>
            <a:endParaRPr lang="en-US" dirty="0"/>
          </a:p>
        </p:txBody>
      </p:sp>
      <p:sp>
        <p:nvSpPr>
          <p:cNvPr id="5" name="Text Placeholder 4"/>
          <p:cNvSpPr>
            <a:spLocks noGrp="1"/>
          </p:cNvSpPr>
          <p:nvPr>
            <p:ph type="body" sz="quarter" idx="11"/>
          </p:nvPr>
        </p:nvSpPr>
        <p:spPr>
          <a:xfrm>
            <a:off x="213795" y="1070614"/>
            <a:ext cx="5775841" cy="5721566"/>
          </a:xfrm>
        </p:spPr>
        <p:txBody>
          <a:bodyPr/>
          <a:lstStyle/>
          <a:p>
            <a:pPr>
              <a:tabLst>
                <a:tab pos="403225" algn="l"/>
              </a:tabLst>
            </a:pPr>
            <a:r>
              <a:rPr lang="en-US" sz="2800" dirty="0" smtClean="0">
                <a:solidFill>
                  <a:srgbClr val="00B0F0"/>
                </a:solidFill>
              </a:rPr>
              <a:t>Violin Windows Flash Array</a:t>
            </a:r>
          </a:p>
          <a:p>
            <a:pPr>
              <a:tabLst>
                <a:tab pos="225425" algn="l"/>
              </a:tabLst>
            </a:pPr>
            <a:r>
              <a:rPr lang="en-US" sz="2400" dirty="0"/>
              <a:t>	</a:t>
            </a:r>
            <a:r>
              <a:rPr lang="en-US" sz="2400" dirty="0" smtClean="0"/>
              <a:t>Enterprise flash storage CiB</a:t>
            </a:r>
          </a:p>
          <a:p>
            <a:pPr>
              <a:tabLst>
                <a:tab pos="225425" algn="l"/>
              </a:tabLst>
            </a:pPr>
            <a:r>
              <a:rPr lang="en-US" sz="2400" dirty="0" smtClean="0"/>
              <a:t>	Windows Server 2012 R2</a:t>
            </a:r>
          </a:p>
          <a:p>
            <a:pPr>
              <a:tabLst>
                <a:tab pos="225425" algn="l"/>
              </a:tabLst>
            </a:pPr>
            <a:r>
              <a:rPr lang="en-US" sz="2800" dirty="0" smtClean="0">
                <a:solidFill>
                  <a:srgbClr val="00B0F0"/>
                </a:solidFill>
              </a:rPr>
              <a:t>Scales from 2 to 8 nodes</a:t>
            </a:r>
          </a:p>
          <a:p>
            <a:pPr>
              <a:tabLst>
                <a:tab pos="225425" algn="l"/>
              </a:tabLst>
            </a:pPr>
            <a:r>
              <a:rPr lang="en-US" sz="2400" dirty="0"/>
              <a:t>	</a:t>
            </a:r>
            <a:r>
              <a:rPr lang="en-US" sz="2400" dirty="0" smtClean="0"/>
              <a:t>Asymmetrical cluster</a:t>
            </a:r>
          </a:p>
          <a:p>
            <a:pPr>
              <a:tabLst>
                <a:tab pos="225425" algn="l"/>
              </a:tabLst>
            </a:pPr>
            <a:r>
              <a:rPr lang="en-US" sz="2400" dirty="0" smtClean="0"/>
              <a:t>	Scales out in 2 node increments</a:t>
            </a:r>
          </a:p>
          <a:p>
            <a:pPr>
              <a:tabLst>
                <a:tab pos="225425" algn="l"/>
              </a:tabLst>
            </a:pPr>
            <a:r>
              <a:rPr lang="en-US" sz="2800" dirty="0" smtClean="0">
                <a:solidFill>
                  <a:srgbClr val="00B0F0"/>
                </a:solidFill>
              </a:rPr>
              <a:t>Enterprise-level performance</a:t>
            </a:r>
          </a:p>
          <a:p>
            <a:pPr>
              <a:tabLst>
                <a:tab pos="225425" algn="l"/>
              </a:tabLst>
            </a:pPr>
            <a:r>
              <a:rPr lang="en-US" sz="2400" dirty="0"/>
              <a:t>	</a:t>
            </a:r>
            <a:r>
              <a:rPr lang="en-US" sz="2400" dirty="0" smtClean="0"/>
              <a:t>Evaluated in 4 node configuration:</a:t>
            </a:r>
          </a:p>
          <a:p>
            <a:pPr marL="1484313" indent="-1484313">
              <a:tabLst>
                <a:tab pos="225425" algn="l"/>
                <a:tab pos="1484313" algn="l"/>
              </a:tabLst>
            </a:pPr>
            <a:r>
              <a:rPr lang="en-US" sz="2400" dirty="0"/>
              <a:t>	</a:t>
            </a:r>
            <a:r>
              <a:rPr lang="en-US" sz="1800" b="1" dirty="0">
                <a:solidFill>
                  <a:srgbClr val="00B0F0"/>
                </a:solidFill>
              </a:rPr>
              <a:t>Throughput</a:t>
            </a:r>
            <a:r>
              <a:rPr lang="en-US" sz="1800" b="1" dirty="0"/>
              <a:t>: </a:t>
            </a:r>
            <a:r>
              <a:rPr lang="en-US" sz="1800" dirty="0" smtClean="0"/>
              <a:t>2M random </a:t>
            </a:r>
            <a:r>
              <a:rPr lang="en-US" sz="1800" dirty="0"/>
              <a:t>read </a:t>
            </a:r>
            <a:r>
              <a:rPr lang="en-US" sz="1800" dirty="0" smtClean="0"/>
              <a:t>IOPS and 1.6M random </a:t>
            </a:r>
            <a:r>
              <a:rPr lang="en-US" sz="1800" dirty="0"/>
              <a:t>write </a:t>
            </a:r>
            <a:r>
              <a:rPr lang="en-US" sz="1800" dirty="0" smtClean="0"/>
              <a:t>IOPS</a:t>
            </a:r>
          </a:p>
          <a:p>
            <a:pPr marL="1484313" indent="-1484313">
              <a:tabLst>
                <a:tab pos="225425" algn="l"/>
                <a:tab pos="1484313" algn="l"/>
              </a:tabLst>
            </a:pPr>
            <a:r>
              <a:rPr lang="en-US" sz="1800" b="1" dirty="0"/>
              <a:t>	</a:t>
            </a:r>
            <a:r>
              <a:rPr lang="en-US" sz="1800" b="1" dirty="0" smtClean="0">
                <a:solidFill>
                  <a:srgbClr val="00B0F0"/>
                </a:solidFill>
              </a:rPr>
              <a:t>Bandwidth</a:t>
            </a:r>
            <a:r>
              <a:rPr lang="en-US" sz="1800" b="1" dirty="0"/>
              <a:t>: </a:t>
            </a:r>
            <a:r>
              <a:rPr lang="en-US" sz="1800" b="1" dirty="0" smtClean="0"/>
              <a:t>	</a:t>
            </a:r>
            <a:r>
              <a:rPr lang="en-US" sz="1800" dirty="0" smtClean="0"/>
              <a:t>8.6 </a:t>
            </a:r>
            <a:r>
              <a:rPr lang="en-US" sz="1800" dirty="0"/>
              <a:t>GB/s random read </a:t>
            </a:r>
            <a:r>
              <a:rPr lang="en-US" sz="1800" dirty="0" smtClean="0"/>
              <a:t>and </a:t>
            </a:r>
            <a:r>
              <a:rPr lang="en-US" sz="1800" dirty="0"/>
              <a:t>3.1 GB/s </a:t>
            </a:r>
            <a:r>
              <a:rPr lang="en-US" sz="1800" dirty="0" smtClean="0"/>
              <a:t>write </a:t>
            </a:r>
          </a:p>
          <a:p>
            <a:pPr marL="1484313" indent="-1484313">
              <a:tabLst>
                <a:tab pos="225425" algn="l"/>
                <a:tab pos="1484313" algn="l"/>
              </a:tabLst>
            </a:pPr>
            <a:r>
              <a:rPr lang="en-US" sz="1800" b="1" dirty="0"/>
              <a:t>	</a:t>
            </a:r>
            <a:r>
              <a:rPr lang="en-US" sz="1800" b="1" dirty="0" smtClean="0">
                <a:solidFill>
                  <a:srgbClr val="00B0F0"/>
                </a:solidFill>
              </a:rPr>
              <a:t>Latency</a:t>
            </a:r>
            <a:r>
              <a:rPr lang="en-US" sz="1800" b="1" dirty="0"/>
              <a:t>: </a:t>
            </a:r>
            <a:r>
              <a:rPr lang="en-US" sz="1800" b="1" dirty="0" smtClean="0"/>
              <a:t>	</a:t>
            </a:r>
            <a:r>
              <a:rPr lang="en-US" sz="1800" dirty="0" smtClean="0"/>
              <a:t>4.5ms </a:t>
            </a:r>
            <a:r>
              <a:rPr lang="en-US" sz="1800" dirty="0"/>
              <a:t>at </a:t>
            </a:r>
            <a:r>
              <a:rPr lang="en-US" sz="1800" dirty="0" smtClean="0"/>
              <a:t>2M random </a:t>
            </a:r>
            <a:r>
              <a:rPr lang="en-US" sz="1800" dirty="0"/>
              <a:t>read </a:t>
            </a:r>
            <a:r>
              <a:rPr lang="en-US" sz="1800" dirty="0" smtClean="0"/>
              <a:t>IOPs; 3.7-4ms </a:t>
            </a:r>
            <a:r>
              <a:rPr lang="en-US" sz="1800" dirty="0"/>
              <a:t>for OLTP traffic at </a:t>
            </a:r>
            <a:r>
              <a:rPr lang="en-US" sz="1800" dirty="0" smtClean="0"/>
              <a:t>1.15M IOPs</a:t>
            </a:r>
            <a:r>
              <a:rPr lang="en-US" sz="1800" dirty="0"/>
              <a:t>.</a:t>
            </a:r>
          </a:p>
          <a:p>
            <a:pPr>
              <a:tabLst>
                <a:tab pos="569913" algn="l"/>
              </a:tabLst>
            </a:pPr>
            <a:endParaRPr lang="en-US" sz="2400" dirty="0"/>
          </a:p>
        </p:txBody>
      </p:sp>
      <p:sp>
        <p:nvSpPr>
          <p:cNvPr id="3" name="Rectangle 2"/>
          <p:cNvSpPr>
            <a:spLocks noChangeArrowheads="1"/>
          </p:cNvSpPr>
          <p:nvPr/>
        </p:nvSpPr>
        <p:spPr bwMode="auto">
          <a:xfrm>
            <a:off x="5761037" y="1973262"/>
            <a:ext cx="12436475" cy="0"/>
          </a:xfrm>
          <a:prstGeom prst="rect">
            <a:avLst/>
          </a:prstGeom>
          <a:solidFill>
            <a:schemeClr val="tx1"/>
          </a:solidFill>
          <a:ln>
            <a:noFill/>
          </a:ln>
          <a:effectLst/>
        </p:spPr>
        <p:txBody>
          <a:bodyPr vert="horz" wrap="none" lIns="91440" tIns="45720" rIns="91440" bIns="45720" numCol="1" anchor="ctr" anchorCtr="0" compatLnSpc="1">
            <a:prstTxWarp prst="textNoShape">
              <a:avLst/>
            </a:prstTxWarp>
            <a:spAutoFit/>
          </a:bodyPr>
          <a:lstStyle/>
          <a:p>
            <a:endParaRPr lang="en-US" dirty="0">
              <a:solidFill>
                <a:srgbClr val="FFFFFF"/>
              </a:solidFill>
            </a:endParaRPr>
          </a:p>
        </p:txBody>
      </p:sp>
      <p:graphicFrame>
        <p:nvGraphicFramePr>
          <p:cNvPr id="4" name="Object 3"/>
          <p:cNvGraphicFramePr>
            <a:graphicFrameLocks noChangeAspect="1"/>
          </p:cNvGraphicFramePr>
          <p:nvPr>
            <p:extLst/>
          </p:nvPr>
        </p:nvGraphicFramePr>
        <p:xfrm>
          <a:off x="5896302" y="1116979"/>
          <a:ext cx="6423622" cy="4941248"/>
        </p:xfrm>
        <a:graphic>
          <a:graphicData uri="http://schemas.openxmlformats.org/presentationml/2006/ole">
            <mc:AlternateContent xmlns:mc="http://schemas.openxmlformats.org/markup-compatibility/2006">
              <mc:Choice xmlns:v="urn:schemas-microsoft-com:vml" Requires="v">
                <p:oleObj spid="_x0000_s1054" name="Visio" r:id="rId4" imgW="8743799" imgH="6762839" progId="Visio.Drawing.15">
                  <p:embed/>
                </p:oleObj>
              </mc:Choice>
              <mc:Fallback>
                <p:oleObj name="Visio" r:id="rId4" imgW="8743799" imgH="6762839" progId="Visio.Drawing.1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96302" y="1116979"/>
                        <a:ext cx="6423622" cy="4941248"/>
                      </a:xfrm>
                      <a:prstGeom prst="rect">
                        <a:avLst/>
                      </a:prstGeom>
                      <a:solidFill>
                        <a:schemeClr val="tx1"/>
                      </a:solidFill>
                    </p:spPr>
                  </p:pic>
                </p:oleObj>
              </mc:Fallback>
            </mc:AlternateContent>
          </a:graphicData>
        </a:graphic>
      </p:graphicFrame>
      <p:sp>
        <p:nvSpPr>
          <p:cNvPr id="6" name="Rectangle 5"/>
          <p:cNvSpPr/>
          <p:nvPr/>
        </p:nvSpPr>
        <p:spPr>
          <a:xfrm>
            <a:off x="1147267" y="6342826"/>
            <a:ext cx="9566770" cy="400110"/>
          </a:xfrm>
          <a:prstGeom prst="rect">
            <a:avLst/>
          </a:prstGeom>
          <a:ln w="12700">
            <a:solidFill>
              <a:schemeClr val="tx1"/>
            </a:solidFill>
          </a:ln>
        </p:spPr>
        <p:txBody>
          <a:bodyPr wrap="square">
            <a:spAutoFit/>
          </a:bodyPr>
          <a:lstStyle/>
          <a:p>
            <a:pPr marL="0" lvl="2"/>
            <a:r>
              <a:rPr lang="en-US" sz="2000" dirty="0" smtClean="0">
                <a:solidFill>
                  <a:srgbClr val="FFFFFF"/>
                </a:solidFill>
              </a:rPr>
              <a:t>Download Microsoft whitepaper at: </a:t>
            </a:r>
            <a:r>
              <a:rPr lang="en-US" sz="1400" dirty="0" smtClean="0">
                <a:solidFill>
                  <a:srgbClr val="FFFFFF"/>
                </a:solidFill>
                <a:hlinkClick r:id="rId6"/>
              </a:rPr>
              <a:t>http</a:t>
            </a:r>
            <a:r>
              <a:rPr lang="en-US" sz="1400" dirty="0">
                <a:solidFill>
                  <a:srgbClr val="FFFFFF"/>
                </a:solidFill>
                <a:hlinkClick r:id="rId6"/>
              </a:rPr>
              <a:t>://</a:t>
            </a:r>
            <a:r>
              <a:rPr lang="en-US" sz="1400" dirty="0" smtClean="0">
                <a:solidFill>
                  <a:srgbClr val="FFFFFF"/>
                </a:solidFill>
                <a:hlinkClick r:id="rId6"/>
              </a:rPr>
              <a:t>www.microsoft.com/en-us/download/details.aspx?id=44300</a:t>
            </a:r>
            <a:r>
              <a:rPr lang="en-US" sz="1400" dirty="0" smtClean="0">
                <a:solidFill>
                  <a:srgbClr val="FFFFFF"/>
                </a:solidFill>
              </a:rPr>
              <a:t> </a:t>
            </a:r>
            <a:endParaRPr lang="en-US" sz="1200" dirty="0">
              <a:solidFill>
                <a:srgbClr val="FFFFFF"/>
              </a:solidFill>
            </a:endParaRPr>
          </a:p>
        </p:txBody>
      </p:sp>
    </p:spTree>
    <p:extLst>
      <p:ext uri="{BB962C8B-B14F-4D97-AF65-F5344CB8AC3E}">
        <p14:creationId xmlns:p14="http://schemas.microsoft.com/office/powerpoint/2010/main" val="986587344"/>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11750" y="202132"/>
            <a:ext cx="11884782" cy="792763"/>
          </a:xfrm>
        </p:spPr>
        <p:txBody>
          <a:bodyPr/>
          <a:lstStyle/>
          <a:p>
            <a:r>
              <a:rPr lang="en-US" dirty="0" smtClean="0"/>
              <a:t>Designing a Windows Datacenter</a:t>
            </a:r>
            <a:endParaRPr lang="en-US" dirty="0"/>
          </a:p>
        </p:txBody>
      </p:sp>
      <p:pic>
        <p:nvPicPr>
          <p:cNvPr id="6" name="Picture 5" descr="Diagram showing a generic storage solution"/>
          <p:cNvPicPr/>
          <p:nvPr/>
        </p:nvPicPr>
        <p:blipFill rotWithShape="1">
          <a:blip r:embed="rId5">
            <a:extLst>
              <a:ext uri="{28A0092B-C50C-407E-A947-70E740481C1C}">
                <a14:useLocalDpi xmlns:a14="http://schemas.microsoft.com/office/drawing/2010/main"/>
              </a:ext>
            </a:extLst>
          </a:blip>
          <a:srcRect/>
          <a:stretch/>
        </p:blipFill>
        <p:spPr bwMode="auto">
          <a:xfrm>
            <a:off x="6614917" y="3885847"/>
            <a:ext cx="4973884" cy="2875527"/>
          </a:xfrm>
          <a:prstGeom prst="rect">
            <a:avLst/>
          </a:prstGeom>
          <a:noFill/>
          <a:ln>
            <a:noFill/>
          </a:ln>
        </p:spPr>
      </p:pic>
      <p:pic>
        <p:nvPicPr>
          <p:cNvPr id="7" name="Picture 6" descr="Diagram showing a generic storage solution"/>
          <p:cNvPicPr/>
          <p:nvPr/>
        </p:nvPicPr>
        <p:blipFill rotWithShape="1">
          <a:blip r:embed="rId6">
            <a:extLst>
              <a:ext uri="{28A0092B-C50C-407E-A947-70E740481C1C}">
                <a14:useLocalDpi xmlns:a14="http://schemas.microsoft.com/office/drawing/2010/main"/>
              </a:ext>
            </a:extLst>
          </a:blip>
          <a:srcRect/>
          <a:stretch/>
        </p:blipFill>
        <p:spPr bwMode="auto">
          <a:xfrm>
            <a:off x="6614917" y="1088037"/>
            <a:ext cx="4965789" cy="2681361"/>
          </a:xfrm>
          <a:prstGeom prst="rect">
            <a:avLst/>
          </a:prstGeom>
          <a:noFill/>
          <a:ln>
            <a:noFill/>
          </a:ln>
        </p:spPr>
      </p:pic>
      <p:sp>
        <p:nvSpPr>
          <p:cNvPr id="8" name="Left subhead"/>
          <p:cNvSpPr/>
          <p:nvPr>
            <p:custDataLst>
              <p:tags r:id="rId1"/>
            </p:custDataLst>
          </p:nvPr>
        </p:nvSpPr>
        <p:spPr bwMode="auto">
          <a:xfrm>
            <a:off x="795860" y="1850009"/>
            <a:ext cx="5045066" cy="1320961"/>
          </a:xfrm>
          <a:prstGeom prst="rect">
            <a:avLst/>
          </a:prstGeom>
          <a:solidFill>
            <a:schemeClr val="accent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41813" tIns="95190" rIns="141813" bIns="95190" numCol="1" rtlCol="0" anchor="ctr" anchorCtr="0" compatLnSpc="1">
            <a:prstTxWarp prst="textNoShape">
              <a:avLst/>
            </a:prstTxWarp>
          </a:bodyPr>
          <a:lstStyle/>
          <a:p>
            <a:pPr algn="ctr" defTabSz="699127"/>
            <a:r>
              <a:rPr lang="en-US" sz="2754" dirty="0">
                <a:solidFill>
                  <a:srgbClr val="FFFFFF">
                    <a:alpha val="98824"/>
                  </a:srgbClr>
                </a:solidFill>
                <a:ea typeface="Segoe UI" pitchFamily="34" charset="0"/>
                <a:cs typeface="Segoe UI" pitchFamily="34" charset="0"/>
              </a:rPr>
              <a:t>What a datacenter solution needs</a:t>
            </a:r>
          </a:p>
        </p:txBody>
      </p:sp>
      <p:sp>
        <p:nvSpPr>
          <p:cNvPr id="9" name="Left text"/>
          <p:cNvSpPr/>
          <p:nvPr>
            <p:custDataLst>
              <p:tags r:id="rId2"/>
            </p:custDataLst>
          </p:nvPr>
        </p:nvSpPr>
        <p:spPr bwMode="auto">
          <a:xfrm>
            <a:off x="795860" y="3264112"/>
            <a:ext cx="5045066" cy="2317514"/>
          </a:xfrm>
          <a:prstGeom prst="rect">
            <a:avLst/>
          </a:prstGeom>
          <a:solidFill>
            <a:schemeClr val="accent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41813" tIns="95190" rIns="141813" bIns="95190" numCol="1" rtlCol="0" anchor="ctr" anchorCtr="0" compatLnSpc="1">
            <a:prstTxWarp prst="textNoShape">
              <a:avLst/>
            </a:prstTxWarp>
          </a:bodyPr>
          <a:lstStyle/>
          <a:p>
            <a:pPr marL="352106" indent="-352106" defTabSz="932372">
              <a:spcBef>
                <a:spcPts val="612"/>
              </a:spcBef>
              <a:buSzPct val="90000"/>
              <a:buFont typeface="Wingdings" panose="05000000000000000000" pitchFamily="2" charset="2"/>
              <a:buChar char="q"/>
            </a:pPr>
            <a:r>
              <a:rPr lang="en-US" sz="1836" dirty="0">
                <a:gradFill>
                  <a:gsLst>
                    <a:gs pos="0">
                      <a:srgbClr val="FFFFFF"/>
                    </a:gs>
                    <a:gs pos="86000">
                      <a:srgbClr val="FFFFFF"/>
                    </a:gs>
                  </a:gsLst>
                  <a:lin ang="5400000" scaled="0"/>
                </a:gradFill>
              </a:rPr>
              <a:t>Converged / integrated hardware designs</a:t>
            </a:r>
          </a:p>
          <a:p>
            <a:pPr marL="352106" indent="-352106" defTabSz="932372">
              <a:spcBef>
                <a:spcPts val="612"/>
              </a:spcBef>
              <a:buSzPct val="90000"/>
              <a:buFont typeface="Wingdings" panose="05000000000000000000" pitchFamily="2" charset="2"/>
              <a:buChar char="q"/>
            </a:pPr>
            <a:r>
              <a:rPr lang="en-US" sz="1836" dirty="0">
                <a:gradFill>
                  <a:gsLst>
                    <a:gs pos="0">
                      <a:srgbClr val="FFFFFF"/>
                    </a:gs>
                    <a:gs pos="86000">
                      <a:srgbClr val="FFFFFF"/>
                    </a:gs>
                  </a:gsLst>
                  <a:lin ang="5400000" scaled="0"/>
                </a:gradFill>
              </a:rPr>
              <a:t>Less expensive storage options</a:t>
            </a:r>
          </a:p>
          <a:p>
            <a:pPr marL="352106" indent="-352106" defTabSz="932372">
              <a:spcBef>
                <a:spcPts val="612"/>
              </a:spcBef>
              <a:buSzPct val="90000"/>
              <a:buFont typeface="Wingdings" panose="05000000000000000000" pitchFamily="2" charset="2"/>
              <a:buChar char="q"/>
            </a:pPr>
            <a:r>
              <a:rPr lang="en-US" sz="1836" dirty="0">
                <a:gradFill>
                  <a:gsLst>
                    <a:gs pos="0">
                      <a:srgbClr val="FFFFFF"/>
                    </a:gs>
                    <a:gs pos="86000">
                      <a:srgbClr val="FFFFFF"/>
                    </a:gs>
                  </a:gsLst>
                  <a:lin ang="5400000" scaled="0"/>
                </a:gradFill>
              </a:rPr>
              <a:t>Simplified deployment and management tools</a:t>
            </a:r>
          </a:p>
          <a:p>
            <a:pPr marL="352106" indent="-352106" defTabSz="932372">
              <a:spcBef>
                <a:spcPts val="612"/>
              </a:spcBef>
              <a:buSzPct val="90000"/>
              <a:buFont typeface="Wingdings" panose="05000000000000000000" pitchFamily="2" charset="2"/>
              <a:buChar char="q"/>
            </a:pPr>
            <a:r>
              <a:rPr lang="en-US" sz="1836" dirty="0">
                <a:gradFill>
                  <a:gsLst>
                    <a:gs pos="0">
                      <a:srgbClr val="FFFFFF"/>
                    </a:gs>
                    <a:gs pos="86000">
                      <a:srgbClr val="FFFFFF"/>
                    </a:gs>
                  </a:gsLst>
                  <a:lin ang="5400000" scaled="0"/>
                </a:gradFill>
              </a:rPr>
              <a:t>Scalability</a:t>
            </a:r>
          </a:p>
          <a:p>
            <a:pPr marL="352106" indent="-352106" defTabSz="932372">
              <a:spcBef>
                <a:spcPts val="612"/>
              </a:spcBef>
              <a:buSzPct val="90000"/>
              <a:buFont typeface="Wingdings" panose="05000000000000000000" pitchFamily="2" charset="2"/>
              <a:buChar char="q"/>
            </a:pPr>
            <a:r>
              <a:rPr lang="en-US" sz="1836" dirty="0">
                <a:gradFill>
                  <a:gsLst>
                    <a:gs pos="0">
                      <a:srgbClr val="FFFFFF"/>
                    </a:gs>
                    <a:gs pos="86000">
                      <a:srgbClr val="FFFFFF"/>
                    </a:gs>
                  </a:gsLst>
                  <a:lin ang="5400000" scaled="0"/>
                </a:gradFill>
              </a:rPr>
              <a:t>Availability</a:t>
            </a:r>
          </a:p>
        </p:txBody>
      </p:sp>
    </p:spTree>
    <p:extLst>
      <p:ext uri="{BB962C8B-B14F-4D97-AF65-F5344CB8AC3E}">
        <p14:creationId xmlns:p14="http://schemas.microsoft.com/office/powerpoint/2010/main" val="33440688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0-#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10" presetClass="entr" presetSubtype="0" fill="hold" grpId="0" nodeType="afterEffect">
                                  <p:stCondLst>
                                    <p:cond delay="0"/>
                                  </p:stCondLst>
                                  <p:childTnLst>
                                    <p:set>
                                      <p:cBhvr>
                                        <p:cTn id="11" dur="1" fill="hold">
                                          <p:stCondLst>
                                            <p:cond delay="0"/>
                                          </p:stCondLst>
                                        </p:cTn>
                                        <p:tgtEl>
                                          <p:spTgt spid="9">
                                            <p:bg/>
                                          </p:spTgt>
                                        </p:tgtEl>
                                        <p:attrNameLst>
                                          <p:attrName>style.visibility</p:attrName>
                                        </p:attrNameLst>
                                      </p:cBhvr>
                                      <p:to>
                                        <p:strVal val="visible"/>
                                      </p:to>
                                    </p:set>
                                    <p:animEffect transition="in" filter="fade">
                                      <p:cBhvr>
                                        <p:cTn id="12" dur="500"/>
                                        <p:tgtEl>
                                          <p:spTgt spid="9">
                                            <p:bg/>
                                          </p:spTgt>
                                        </p:tgtEl>
                                      </p:cBhvr>
                                    </p:animEffect>
                                  </p:childTnLst>
                                </p:cTn>
                              </p:par>
                            </p:childTnLst>
                          </p:cTn>
                        </p:par>
                        <p:par>
                          <p:cTn id="13" fill="hold">
                            <p:stCondLst>
                              <p:cond delay="1250"/>
                            </p:stCondLst>
                            <p:childTnLst>
                              <p:par>
                                <p:cTn id="14" presetID="42" presetClass="entr" presetSubtype="0" fill="hold" grpId="1" nodeType="after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fade">
                                      <p:cBhvr>
                                        <p:cTn id="16" dur="1000"/>
                                        <p:tgtEl>
                                          <p:spTgt spid="9">
                                            <p:txEl>
                                              <p:pRg st="0" end="0"/>
                                            </p:txEl>
                                          </p:spTgt>
                                        </p:tgtEl>
                                      </p:cBhvr>
                                    </p:animEffect>
                                    <p:anim calcmode="lin" valueType="num">
                                      <p:cBhvr>
                                        <p:cTn id="17"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19" fill="hold">
                            <p:stCondLst>
                              <p:cond delay="2250"/>
                            </p:stCondLst>
                            <p:childTnLst>
                              <p:par>
                                <p:cTn id="20" presetID="42" presetClass="entr" presetSubtype="0" fill="hold" grpId="1" nodeType="after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fade">
                                      <p:cBhvr>
                                        <p:cTn id="22" dur="1000"/>
                                        <p:tgtEl>
                                          <p:spTgt spid="9">
                                            <p:txEl>
                                              <p:pRg st="1" end="1"/>
                                            </p:txEl>
                                          </p:spTgt>
                                        </p:tgtEl>
                                      </p:cBhvr>
                                    </p:animEffect>
                                    <p:anim calcmode="lin" valueType="num">
                                      <p:cBhvr>
                                        <p:cTn id="23"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par>
                          <p:cTn id="25" fill="hold">
                            <p:stCondLst>
                              <p:cond delay="3250"/>
                            </p:stCondLst>
                            <p:childTnLst>
                              <p:par>
                                <p:cTn id="26" presetID="42" presetClass="entr" presetSubtype="0" fill="hold" grpId="1" nodeType="afterEffect">
                                  <p:stCondLst>
                                    <p:cond delay="0"/>
                                  </p:stCondLst>
                                  <p:childTnLst>
                                    <p:set>
                                      <p:cBhvr>
                                        <p:cTn id="27" dur="1" fill="hold">
                                          <p:stCondLst>
                                            <p:cond delay="0"/>
                                          </p:stCondLst>
                                        </p:cTn>
                                        <p:tgtEl>
                                          <p:spTgt spid="9">
                                            <p:txEl>
                                              <p:pRg st="2" end="2"/>
                                            </p:txEl>
                                          </p:spTgt>
                                        </p:tgtEl>
                                        <p:attrNameLst>
                                          <p:attrName>style.visibility</p:attrName>
                                        </p:attrNameLst>
                                      </p:cBhvr>
                                      <p:to>
                                        <p:strVal val="visible"/>
                                      </p:to>
                                    </p:set>
                                    <p:animEffect transition="in" filter="fade">
                                      <p:cBhvr>
                                        <p:cTn id="28" dur="1000"/>
                                        <p:tgtEl>
                                          <p:spTgt spid="9">
                                            <p:txEl>
                                              <p:pRg st="2" end="2"/>
                                            </p:txEl>
                                          </p:spTgt>
                                        </p:tgtEl>
                                      </p:cBhvr>
                                    </p:animEffect>
                                    <p:anim calcmode="lin" valueType="num">
                                      <p:cBhvr>
                                        <p:cTn id="29"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par>
                          <p:cTn id="31" fill="hold">
                            <p:stCondLst>
                              <p:cond delay="4250"/>
                            </p:stCondLst>
                            <p:childTnLst>
                              <p:par>
                                <p:cTn id="32" presetID="42" presetClass="entr" presetSubtype="0" fill="hold" grpId="1" nodeType="afterEffect">
                                  <p:stCondLst>
                                    <p:cond delay="0"/>
                                  </p:stCondLst>
                                  <p:childTnLst>
                                    <p:set>
                                      <p:cBhvr>
                                        <p:cTn id="33" dur="1" fill="hold">
                                          <p:stCondLst>
                                            <p:cond delay="0"/>
                                          </p:stCondLst>
                                        </p:cTn>
                                        <p:tgtEl>
                                          <p:spTgt spid="9">
                                            <p:txEl>
                                              <p:pRg st="3" end="3"/>
                                            </p:txEl>
                                          </p:spTgt>
                                        </p:tgtEl>
                                        <p:attrNameLst>
                                          <p:attrName>style.visibility</p:attrName>
                                        </p:attrNameLst>
                                      </p:cBhvr>
                                      <p:to>
                                        <p:strVal val="visible"/>
                                      </p:to>
                                    </p:set>
                                    <p:animEffect transition="in" filter="fade">
                                      <p:cBhvr>
                                        <p:cTn id="34" dur="1000"/>
                                        <p:tgtEl>
                                          <p:spTgt spid="9">
                                            <p:txEl>
                                              <p:pRg st="3" end="3"/>
                                            </p:txEl>
                                          </p:spTgt>
                                        </p:tgtEl>
                                      </p:cBhvr>
                                    </p:animEffect>
                                    <p:anim calcmode="lin" valueType="num">
                                      <p:cBhvr>
                                        <p:cTn id="35"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6"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par>
                          <p:cTn id="37" fill="hold">
                            <p:stCondLst>
                              <p:cond delay="5250"/>
                            </p:stCondLst>
                            <p:childTnLst>
                              <p:par>
                                <p:cTn id="38" presetID="42" presetClass="entr" presetSubtype="0" fill="hold" grpId="1" nodeType="afterEffect">
                                  <p:stCondLst>
                                    <p:cond delay="0"/>
                                  </p:stCondLst>
                                  <p:childTnLst>
                                    <p:set>
                                      <p:cBhvr>
                                        <p:cTn id="39" dur="1" fill="hold">
                                          <p:stCondLst>
                                            <p:cond delay="0"/>
                                          </p:stCondLst>
                                        </p:cTn>
                                        <p:tgtEl>
                                          <p:spTgt spid="9">
                                            <p:txEl>
                                              <p:pRg st="4" end="4"/>
                                            </p:txEl>
                                          </p:spTgt>
                                        </p:tgtEl>
                                        <p:attrNameLst>
                                          <p:attrName>style.visibility</p:attrName>
                                        </p:attrNameLst>
                                      </p:cBhvr>
                                      <p:to>
                                        <p:strVal val="visible"/>
                                      </p:to>
                                    </p:set>
                                    <p:animEffect transition="in" filter="fade">
                                      <p:cBhvr>
                                        <p:cTn id="40" dur="1000"/>
                                        <p:tgtEl>
                                          <p:spTgt spid="9">
                                            <p:txEl>
                                              <p:pRg st="4" end="4"/>
                                            </p:txEl>
                                          </p:spTgt>
                                        </p:tgtEl>
                                      </p:cBhvr>
                                    </p:animEffect>
                                    <p:anim calcmode="lin" valueType="num">
                                      <p:cBhvr>
                                        <p:cTn id="41"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build="allAtOnce" animBg="1"/>
      <p:bldP spid="9" grpId="1" build="p" autoUpdateAnimBg="0"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74638" y="1897062"/>
            <a:ext cx="11887200" cy="2819400"/>
          </a:xfrm>
        </p:spPr>
        <p:txBody>
          <a:bodyPr/>
          <a:lstStyle/>
          <a:p>
            <a:r>
              <a:rPr lang="en-US" sz="7200" dirty="0" smtClean="0"/>
              <a:t>The Cluster in a Box (CiB) Strategy</a:t>
            </a:r>
            <a:r>
              <a:rPr lang="en-US" dirty="0"/>
              <a:t/>
            </a:r>
            <a:br>
              <a:rPr lang="en-US" dirty="0"/>
            </a:br>
            <a:r>
              <a:rPr lang="en-US" sz="3600" dirty="0" smtClean="0"/>
              <a:t/>
            </a:r>
            <a:br>
              <a:rPr lang="en-US" sz="3600" dirty="0" smtClean="0"/>
            </a:br>
            <a:r>
              <a:rPr lang="en-US" sz="5400" dirty="0">
                <a:gradFill>
                  <a:gsLst>
                    <a:gs pos="1250">
                      <a:schemeClr val="tx1"/>
                    </a:gs>
                    <a:gs pos="100000">
                      <a:schemeClr val="tx1"/>
                    </a:gs>
                  </a:gsLst>
                  <a:lin ang="5400000" scaled="0"/>
                </a:gradFill>
              </a:rPr>
              <a:t>How Microsoft designed Windows Server to create converged systems</a:t>
            </a:r>
            <a:br>
              <a:rPr lang="en-US" sz="5400" dirty="0">
                <a:gradFill>
                  <a:gsLst>
                    <a:gs pos="1250">
                      <a:schemeClr val="tx1"/>
                    </a:gs>
                    <a:gs pos="100000">
                      <a:schemeClr val="tx1"/>
                    </a:gs>
                  </a:gsLst>
                  <a:lin ang="5400000" scaled="0"/>
                </a:gradFill>
              </a:rPr>
            </a:br>
            <a:r>
              <a:rPr lang="en-US" dirty="0"/>
              <a:t/>
            </a:r>
            <a:br>
              <a:rPr lang="en-US" dirty="0"/>
            </a:br>
            <a:r>
              <a:rPr lang="en-US" dirty="0"/>
              <a:t/>
            </a:r>
            <a:br>
              <a:rPr lang="en-US" dirty="0"/>
            </a:br>
            <a:endParaRPr lang="en-US" dirty="0"/>
          </a:p>
        </p:txBody>
      </p:sp>
    </p:spTree>
    <p:extLst>
      <p:ext uri="{BB962C8B-B14F-4D97-AF65-F5344CB8AC3E}">
        <p14:creationId xmlns:p14="http://schemas.microsoft.com/office/powerpoint/2010/main" val="3520451159"/>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362117" y="1488658"/>
            <a:ext cx="4149332" cy="5361404"/>
          </a:xfrm>
        </p:spPr>
        <p:txBody>
          <a:bodyPr/>
          <a:lstStyle/>
          <a:p>
            <a:pPr marL="0" indent="0">
              <a:buNone/>
            </a:pPr>
            <a:r>
              <a:rPr lang="en-US" sz="2800" b="1" dirty="0"/>
              <a:t>N+2 redundancy</a:t>
            </a:r>
          </a:p>
          <a:p>
            <a:pPr lvl="1"/>
            <a:r>
              <a:rPr lang="en-US" sz="1800" dirty="0"/>
              <a:t>4-node storage cluster</a:t>
            </a:r>
          </a:p>
          <a:p>
            <a:pPr lvl="1"/>
            <a:r>
              <a:rPr lang="en-US" sz="1800" dirty="0"/>
              <a:t>4 JBODs</a:t>
            </a:r>
          </a:p>
          <a:p>
            <a:pPr lvl="1"/>
            <a:r>
              <a:rPr lang="en-US" sz="1800" dirty="0"/>
              <a:t>Enclosure-aware 3-way mirror or dual parity</a:t>
            </a:r>
          </a:p>
          <a:p>
            <a:pPr marL="0" indent="0">
              <a:buNone/>
            </a:pPr>
            <a:r>
              <a:rPr lang="en-US" sz="2800" b="1" dirty="0"/>
              <a:t>Performance</a:t>
            </a:r>
          </a:p>
          <a:p>
            <a:pPr lvl="1"/>
            <a:r>
              <a:rPr lang="en-US" sz="1800" dirty="0"/>
              <a:t>SSDs configured in tiered Storage Spaces </a:t>
            </a:r>
          </a:p>
          <a:p>
            <a:pPr lvl="1"/>
            <a:r>
              <a:rPr lang="en-US" sz="1800" dirty="0"/>
              <a:t>RDMA-capable NICs</a:t>
            </a:r>
          </a:p>
          <a:p>
            <a:pPr marL="0" indent="0">
              <a:buNone/>
            </a:pPr>
            <a:r>
              <a:rPr lang="en-US" sz="2800" b="1" dirty="0"/>
              <a:t>Many details</a:t>
            </a:r>
          </a:p>
          <a:p>
            <a:pPr lvl="1"/>
            <a:r>
              <a:rPr lang="en-US" sz="1800" dirty="0"/>
              <a:t>Drive firmware</a:t>
            </a:r>
          </a:p>
          <a:p>
            <a:pPr lvl="1"/>
            <a:r>
              <a:rPr lang="en-US" sz="1800" dirty="0"/>
              <a:t>Expander configuration</a:t>
            </a:r>
          </a:p>
          <a:p>
            <a:pPr lvl="1"/>
            <a:r>
              <a:rPr lang="en-US" sz="1800" dirty="0"/>
              <a:t>Disk controller supported configs</a:t>
            </a:r>
          </a:p>
          <a:p>
            <a:pPr lvl="1"/>
            <a:r>
              <a:rPr lang="en-US" sz="1800" dirty="0"/>
              <a:t>… </a:t>
            </a:r>
          </a:p>
          <a:p>
            <a:pPr lvl="1"/>
            <a:endParaRPr lang="en-US" sz="2072" dirty="0"/>
          </a:p>
        </p:txBody>
      </p:sp>
      <p:sp>
        <p:nvSpPr>
          <p:cNvPr id="2" name="Title 1"/>
          <p:cNvSpPr>
            <a:spLocks noGrp="1"/>
          </p:cNvSpPr>
          <p:nvPr>
            <p:ph type="title"/>
          </p:nvPr>
        </p:nvSpPr>
        <p:spPr>
          <a:xfrm>
            <a:off x="277030" y="155435"/>
            <a:ext cx="11884782" cy="854886"/>
          </a:xfrm>
        </p:spPr>
        <p:txBody>
          <a:bodyPr/>
          <a:lstStyle/>
          <a:p>
            <a:r>
              <a:rPr lang="en-US" sz="4000" dirty="0" smtClean="0"/>
              <a:t>Scaling storage for datacenter deployments</a:t>
            </a:r>
            <a:endParaRPr lang="en-US" sz="4000" dirty="0"/>
          </a:p>
        </p:txBody>
      </p:sp>
      <p:sp>
        <p:nvSpPr>
          <p:cNvPr id="4" name="Slide Number Placeholder 3"/>
          <p:cNvSpPr>
            <a:spLocks noGrp="1"/>
          </p:cNvSpPr>
          <p:nvPr>
            <p:ph type="sldNum" sz="quarter" idx="4294967295"/>
          </p:nvPr>
        </p:nvSpPr>
        <p:spPr>
          <a:xfrm>
            <a:off x="10026705" y="6483350"/>
            <a:ext cx="1856629" cy="366712"/>
          </a:xfrm>
          <a:prstGeom prst="rect">
            <a:avLst/>
          </a:prstGeom>
        </p:spPr>
        <p:txBody>
          <a:bodyPr/>
          <a:lstStyle/>
          <a:p>
            <a:fld id="{FD80AEDC-42D6-4469-A01A-FC4C69F93ED1}" type="slidenum">
              <a:rPr lang="en-US" smtClean="0">
                <a:solidFill>
                  <a:srgbClr val="FFFFFF">
                    <a:tint val="75000"/>
                  </a:srgbClr>
                </a:solidFill>
              </a:rPr>
              <a:pPr/>
              <a:t>40</a:t>
            </a:fld>
            <a:endParaRPr lang="en-US" dirty="0">
              <a:solidFill>
                <a:srgbClr val="FFFFFF">
                  <a:tint val="75000"/>
                </a:srgbClr>
              </a:solidFill>
            </a:endParaRPr>
          </a:p>
        </p:txBody>
      </p:sp>
      <p:pic>
        <p:nvPicPr>
          <p:cNvPr id="5" name="Picture 4" descr="Storage solution using Microsoft software"/>
          <p:cNvPicPr/>
          <p:nvPr/>
        </p:nvPicPr>
        <p:blipFill rotWithShape="1">
          <a:blip r:embed="rId3">
            <a:extLst>
              <a:ext uri="{28A0092B-C50C-407E-A947-70E740481C1C}">
                <a14:useLocalDpi xmlns:a14="http://schemas.microsoft.com/office/drawing/2010/main"/>
              </a:ext>
            </a:extLst>
          </a:blip>
          <a:srcRect/>
          <a:stretch/>
        </p:blipFill>
        <p:spPr bwMode="auto">
          <a:xfrm>
            <a:off x="4511449" y="1417259"/>
            <a:ext cx="4097263" cy="5225675"/>
          </a:xfrm>
          <a:prstGeom prst="rect">
            <a:avLst/>
          </a:prstGeom>
          <a:noFill/>
          <a:ln>
            <a:noFill/>
          </a:ln>
        </p:spPr>
      </p:pic>
      <p:pic>
        <p:nvPicPr>
          <p:cNvPr id="6" name="Picture 5" descr="Storage solution using Microsoft software"/>
          <p:cNvPicPr/>
          <p:nvPr/>
        </p:nvPicPr>
        <p:blipFill rotWithShape="1">
          <a:blip r:embed="rId4">
            <a:extLst>
              <a:ext uri="{28A0092B-C50C-407E-A947-70E740481C1C}">
                <a14:useLocalDpi xmlns:a14="http://schemas.microsoft.com/office/drawing/2010/main"/>
              </a:ext>
            </a:extLst>
          </a:blip>
          <a:srcRect/>
          <a:stretch/>
        </p:blipFill>
        <p:spPr bwMode="auto">
          <a:xfrm>
            <a:off x="9047906" y="814432"/>
            <a:ext cx="2848176" cy="5993961"/>
          </a:xfrm>
          <a:prstGeom prst="rect">
            <a:avLst/>
          </a:prstGeom>
          <a:noFill/>
          <a:ln>
            <a:noFill/>
          </a:ln>
        </p:spPr>
      </p:pic>
      <p:cxnSp>
        <p:nvCxnSpPr>
          <p:cNvPr id="8" name="Elbow Connector 7"/>
          <p:cNvCxnSpPr/>
          <p:nvPr/>
        </p:nvCxnSpPr>
        <p:spPr>
          <a:xfrm flipV="1">
            <a:off x="8532449" y="2132680"/>
            <a:ext cx="495446" cy="155433"/>
          </a:xfrm>
          <a:prstGeom prst="bentConnector3">
            <a:avLst/>
          </a:prstGeom>
          <a:ln>
            <a:solidFill>
              <a:schemeClr val="tx1"/>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Elbow Connector 13"/>
          <p:cNvCxnSpPr/>
          <p:nvPr/>
        </p:nvCxnSpPr>
        <p:spPr>
          <a:xfrm flipV="1">
            <a:off x="8542164" y="3347005"/>
            <a:ext cx="495446" cy="359442"/>
          </a:xfrm>
          <a:prstGeom prst="bentConnector3">
            <a:avLst/>
          </a:prstGeom>
          <a:ln>
            <a:solidFill>
              <a:schemeClr val="tx1"/>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Elbow Connector 24"/>
          <p:cNvCxnSpPr/>
          <p:nvPr/>
        </p:nvCxnSpPr>
        <p:spPr>
          <a:xfrm flipV="1">
            <a:off x="8505854" y="4435043"/>
            <a:ext cx="522040" cy="510019"/>
          </a:xfrm>
          <a:prstGeom prst="bentConnector3">
            <a:avLst>
              <a:gd name="adj1" fmla="val 50000"/>
            </a:avLst>
          </a:prstGeom>
          <a:ln>
            <a:solidFill>
              <a:schemeClr val="tx1"/>
            </a:solidFill>
            <a:prstDash val="dash"/>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30" name="Oval 29"/>
          <p:cNvSpPr/>
          <p:nvPr/>
        </p:nvSpPr>
        <p:spPr bwMode="auto">
          <a:xfrm>
            <a:off x="4494937" y="4030096"/>
            <a:ext cx="4453823" cy="2729810"/>
          </a:xfrm>
          <a:prstGeom prst="ellipse">
            <a:avLst/>
          </a:prstGeom>
          <a:noFill/>
          <a:ln>
            <a:solidFill>
              <a:srgbClr val="DE9F00">
                <a:alpha val="1000"/>
              </a:srgbClr>
            </a:solidFill>
            <a:headEnd type="none" w="med" len="med"/>
            <a:tailEnd type="none" w="med" len="med"/>
          </a:ln>
          <a:effectLst>
            <a:glow rad="355600">
              <a:schemeClr val="accent6">
                <a:satMod val="175000"/>
                <a:alpha val="48000"/>
              </a:schemeClr>
            </a:glo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dirty="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32743989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75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1722437" y="914102"/>
            <a:ext cx="6512675" cy="3475534"/>
          </a:xfrm>
          <a:prstGeom prst="rect">
            <a:avLst/>
          </a:prstGeom>
        </p:spPr>
        <p:txBody>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sz="6000">
                <a:solidFill>
                  <a:srgbClr val="FFFFFF">
                    <a:lumMod val="95000"/>
                  </a:srgbClr>
                </a:solidFill>
              </a:rPr>
              <a:t>Microsoft Cloud Platform System</a:t>
            </a:r>
          </a:p>
        </p:txBody>
      </p:sp>
      <p:sp>
        <p:nvSpPr>
          <p:cNvPr id="3" name="Text Placeholder 4"/>
          <p:cNvSpPr txBox="1">
            <a:spLocks/>
          </p:cNvSpPr>
          <p:nvPr/>
        </p:nvSpPr>
        <p:spPr>
          <a:xfrm>
            <a:off x="280535" y="2735262"/>
            <a:ext cx="8147502" cy="2829850"/>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15900" lvl="2" indent="0" defTabSz="932509">
              <a:lnSpc>
                <a:spcPct val="100000"/>
              </a:lnSpc>
              <a:spcBef>
                <a:spcPts val="0"/>
              </a:spcBef>
              <a:spcAft>
                <a:spcPts val="600"/>
              </a:spcAft>
              <a:buClr>
                <a:srgbClr val="FFFFFF"/>
              </a:buClr>
              <a:buSzPct val="100000"/>
              <a:buFont typeface="Arial" pitchFamily="34" charset="0"/>
              <a:buNone/>
            </a:pPr>
            <a:endParaRPr lang="en-US" sz="1836" dirty="0" smtClean="0">
              <a:solidFill>
                <a:srgbClr val="FFFFFF">
                  <a:lumMod val="95000"/>
                </a:srgbClr>
              </a:solidFill>
              <a:latin typeface="Segoe UI Light"/>
            </a:endParaRPr>
          </a:p>
          <a:p>
            <a:pPr marL="215900" lvl="2" indent="0" defTabSz="932509">
              <a:lnSpc>
                <a:spcPct val="100000"/>
              </a:lnSpc>
              <a:spcBef>
                <a:spcPts val="0"/>
              </a:spcBef>
              <a:spcAft>
                <a:spcPts val="600"/>
              </a:spcAft>
              <a:buClr>
                <a:srgbClr val="FFFFFF"/>
              </a:buClr>
              <a:buSzPct val="100000"/>
              <a:buFont typeface="Arial" pitchFamily="34" charset="0"/>
              <a:buNone/>
            </a:pPr>
            <a:r>
              <a:rPr lang="en-US" dirty="0" smtClean="0">
                <a:solidFill>
                  <a:srgbClr val="FFFFFF">
                    <a:lumMod val="95000"/>
                  </a:srgbClr>
                </a:solidFill>
                <a:latin typeface="Segoe UI Light"/>
              </a:rPr>
              <a:t>For Enterprises and Service Providers</a:t>
            </a:r>
          </a:p>
          <a:p>
            <a:pPr marL="215900" lvl="2" indent="0" defTabSz="932509">
              <a:lnSpc>
                <a:spcPct val="100000"/>
              </a:lnSpc>
              <a:spcBef>
                <a:spcPts val="0"/>
              </a:spcBef>
              <a:spcAft>
                <a:spcPts val="600"/>
              </a:spcAft>
              <a:buClr>
                <a:srgbClr val="FFFFFF"/>
              </a:buClr>
              <a:buSzPct val="100000"/>
              <a:buFont typeface="Arial" pitchFamily="34" charset="0"/>
              <a:buNone/>
            </a:pPr>
            <a:r>
              <a:rPr lang="en-US" dirty="0" smtClean="0">
                <a:solidFill>
                  <a:srgbClr val="FFFFFF">
                    <a:lumMod val="95000"/>
                  </a:srgbClr>
                </a:solidFill>
                <a:latin typeface="Segoe UI Light"/>
              </a:rPr>
              <a:t>Dell as Hardware partner</a:t>
            </a:r>
          </a:p>
          <a:p>
            <a:pPr marL="215900" lvl="2" indent="0" defTabSz="932509">
              <a:lnSpc>
                <a:spcPct val="100000"/>
              </a:lnSpc>
              <a:spcBef>
                <a:spcPts val="0"/>
              </a:spcBef>
              <a:spcAft>
                <a:spcPts val="600"/>
              </a:spcAft>
              <a:buClr>
                <a:srgbClr val="FFFFFF"/>
              </a:buClr>
              <a:buSzPct val="100000"/>
              <a:buFont typeface="Arial" pitchFamily="34" charset="0"/>
              <a:buNone/>
            </a:pPr>
            <a:r>
              <a:rPr lang="en-US" dirty="0" smtClean="0">
                <a:solidFill>
                  <a:srgbClr val="FFFFFF">
                    <a:lumMod val="95000"/>
                  </a:srgbClr>
                </a:solidFill>
                <a:latin typeface="Segoe UI Light"/>
              </a:rPr>
              <a:t>Windows </a:t>
            </a:r>
            <a:r>
              <a:rPr lang="en-US" dirty="0">
                <a:solidFill>
                  <a:srgbClr val="FFFFFF">
                    <a:lumMod val="95000"/>
                  </a:srgbClr>
                </a:solidFill>
                <a:latin typeface="Segoe UI Light"/>
              </a:rPr>
              <a:t>Server </a:t>
            </a:r>
            <a:r>
              <a:rPr lang="en-US" dirty="0" smtClean="0">
                <a:solidFill>
                  <a:srgbClr val="FFFFFF">
                    <a:lumMod val="95000"/>
                  </a:srgbClr>
                </a:solidFill>
                <a:latin typeface="Segoe UI Light"/>
              </a:rPr>
              <a:t>2012 R2, System </a:t>
            </a:r>
            <a:r>
              <a:rPr lang="en-US" dirty="0">
                <a:solidFill>
                  <a:srgbClr val="FFFFFF">
                    <a:lumMod val="95000"/>
                  </a:srgbClr>
                </a:solidFill>
                <a:latin typeface="Segoe UI Light"/>
              </a:rPr>
              <a:t>Center </a:t>
            </a:r>
            <a:r>
              <a:rPr lang="en-US" dirty="0" smtClean="0">
                <a:solidFill>
                  <a:srgbClr val="FFFFFF">
                    <a:lumMod val="95000"/>
                  </a:srgbClr>
                </a:solidFill>
                <a:latin typeface="Segoe UI Light"/>
              </a:rPr>
              <a:t>2012 R2, WAP</a:t>
            </a:r>
            <a:endParaRPr lang="en-US" dirty="0">
              <a:solidFill>
                <a:srgbClr val="FFFFFF">
                  <a:lumMod val="95000"/>
                </a:srgbClr>
              </a:solidFill>
              <a:latin typeface="Segoe UI Light"/>
            </a:endParaRPr>
          </a:p>
          <a:p>
            <a:pPr marL="215900" lvl="2" indent="0" defTabSz="932509">
              <a:lnSpc>
                <a:spcPct val="100000"/>
              </a:lnSpc>
              <a:spcBef>
                <a:spcPts val="0"/>
              </a:spcBef>
              <a:spcAft>
                <a:spcPts val="600"/>
              </a:spcAft>
              <a:buClr>
                <a:srgbClr val="FFFFFF"/>
              </a:buClr>
              <a:buSzPct val="100000"/>
              <a:buFont typeface="Arial" pitchFamily="34" charset="0"/>
              <a:buNone/>
            </a:pPr>
            <a:r>
              <a:rPr lang="en-US" dirty="0">
                <a:solidFill>
                  <a:srgbClr val="FFFFFF">
                    <a:lumMod val="95000"/>
                  </a:srgbClr>
                </a:solidFill>
                <a:latin typeface="Segoe UI Light"/>
              </a:rPr>
              <a:t>Microsoft-validated hardware and software</a:t>
            </a:r>
          </a:p>
          <a:p>
            <a:pPr marL="215900" lvl="2" indent="0" defTabSz="932509">
              <a:lnSpc>
                <a:spcPct val="100000"/>
              </a:lnSpc>
              <a:spcBef>
                <a:spcPts val="0"/>
              </a:spcBef>
              <a:spcAft>
                <a:spcPts val="600"/>
              </a:spcAft>
              <a:buClr>
                <a:srgbClr val="FFFFFF"/>
              </a:buClr>
              <a:buSzPct val="100000"/>
              <a:buFont typeface="Arial" pitchFamily="34" charset="0"/>
              <a:buNone/>
            </a:pPr>
            <a:r>
              <a:rPr lang="en-US" dirty="0">
                <a:solidFill>
                  <a:srgbClr val="FFFFFF">
                    <a:lumMod val="95000"/>
                  </a:srgbClr>
                </a:solidFill>
                <a:latin typeface="Segoe UI Light"/>
              </a:rPr>
              <a:t>Optimized for hosting Microsoft applications</a:t>
            </a:r>
          </a:p>
          <a:p>
            <a:pPr marL="0" indent="0">
              <a:buClr>
                <a:srgbClr val="FFFFFF"/>
              </a:buClr>
              <a:buFont typeface="Wingdings" panose="05000000000000000000" pitchFamily="2" charset="2"/>
              <a:buNone/>
            </a:pPr>
            <a:endParaRPr lang="en-US" dirty="0">
              <a:solidFill>
                <a:srgbClr val="FFFFFF">
                  <a:lumMod val="95000"/>
                </a:srgbClr>
              </a:solidFill>
            </a:endParaRPr>
          </a:p>
        </p:txBody>
      </p:sp>
      <p:grpSp>
        <p:nvGrpSpPr>
          <p:cNvPr id="4" name="Group 3"/>
          <p:cNvGrpSpPr/>
          <p:nvPr/>
        </p:nvGrpSpPr>
        <p:grpSpPr bwMode="black">
          <a:xfrm>
            <a:off x="274637" y="456061"/>
            <a:ext cx="1014276" cy="2085389"/>
            <a:chOff x="8920162" y="3943878"/>
            <a:chExt cx="419101" cy="889001"/>
          </a:xfrm>
          <a:solidFill>
            <a:srgbClr val="FFFFFF"/>
          </a:solidFill>
        </p:grpSpPr>
        <p:sp>
          <p:nvSpPr>
            <p:cNvPr id="5" name="Oval 16"/>
            <p:cNvSpPr>
              <a:spLocks noChangeArrowheads="1"/>
            </p:cNvSpPr>
            <p:nvPr/>
          </p:nvSpPr>
          <p:spPr bwMode="black">
            <a:xfrm>
              <a:off x="9148762" y="3943878"/>
              <a:ext cx="149225" cy="1460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FFFFFF">
                    <a:lumMod val="95000"/>
                  </a:srgbClr>
                </a:solidFill>
              </a:endParaRPr>
            </a:p>
          </p:txBody>
        </p:sp>
        <p:sp>
          <p:nvSpPr>
            <p:cNvPr id="6" name="Freeform 17"/>
            <p:cNvSpPr>
              <a:spLocks/>
            </p:cNvSpPr>
            <p:nvPr/>
          </p:nvSpPr>
          <p:spPr bwMode="black">
            <a:xfrm>
              <a:off x="9017000" y="4123266"/>
              <a:ext cx="322263" cy="709613"/>
            </a:xfrm>
            <a:custGeom>
              <a:avLst/>
              <a:gdLst>
                <a:gd name="T0" fmla="*/ 76 w 86"/>
                <a:gd name="T1" fmla="*/ 0 h 189"/>
                <a:gd name="T2" fmla="*/ 80 w 86"/>
                <a:gd name="T3" fmla="*/ 3 h 189"/>
                <a:gd name="T4" fmla="*/ 83 w 86"/>
                <a:gd name="T5" fmla="*/ 11 h 189"/>
                <a:gd name="T6" fmla="*/ 78 w 86"/>
                <a:gd name="T7" fmla="*/ 21 h 189"/>
                <a:gd name="T8" fmla="*/ 44 w 86"/>
                <a:gd name="T9" fmla="*/ 47 h 189"/>
                <a:gd name="T10" fmla="*/ 39 w 86"/>
                <a:gd name="T11" fmla="*/ 50 h 189"/>
                <a:gd name="T12" fmla="*/ 39 w 86"/>
                <a:gd name="T13" fmla="*/ 81 h 189"/>
                <a:gd name="T14" fmla="*/ 2 w 86"/>
                <a:gd name="T15" fmla="*/ 173 h 189"/>
                <a:gd name="T16" fmla="*/ 9 w 86"/>
                <a:gd name="T17" fmla="*/ 188 h 189"/>
                <a:gd name="T18" fmla="*/ 13 w 86"/>
                <a:gd name="T19" fmla="*/ 189 h 189"/>
                <a:gd name="T20" fmla="*/ 24 w 86"/>
                <a:gd name="T21" fmla="*/ 181 h 189"/>
                <a:gd name="T22" fmla="*/ 63 w 86"/>
                <a:gd name="T23" fmla="*/ 83 h 189"/>
                <a:gd name="T24" fmla="*/ 63 w 86"/>
                <a:gd name="T25" fmla="*/ 177 h 189"/>
                <a:gd name="T26" fmla="*/ 74 w 86"/>
                <a:gd name="T27" fmla="*/ 189 h 189"/>
                <a:gd name="T28" fmla="*/ 86 w 86"/>
                <a:gd name="T29" fmla="*/ 177 h 189"/>
                <a:gd name="T30" fmla="*/ 86 w 86"/>
                <a:gd name="T31" fmla="*/ 72 h 189"/>
                <a:gd name="T32" fmla="*/ 86 w 86"/>
                <a:gd name="T33" fmla="*/ 17 h 189"/>
                <a:gd name="T34" fmla="*/ 76 w 86"/>
                <a:gd name="T35"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 h="189">
                  <a:moveTo>
                    <a:pt x="76" y="0"/>
                  </a:moveTo>
                  <a:cubicBezTo>
                    <a:pt x="78" y="1"/>
                    <a:pt x="79" y="2"/>
                    <a:pt x="80" y="3"/>
                  </a:cubicBezTo>
                  <a:cubicBezTo>
                    <a:pt x="82" y="6"/>
                    <a:pt x="83" y="8"/>
                    <a:pt x="83" y="11"/>
                  </a:cubicBezTo>
                  <a:cubicBezTo>
                    <a:pt x="83" y="15"/>
                    <a:pt x="81" y="18"/>
                    <a:pt x="78" y="21"/>
                  </a:cubicBezTo>
                  <a:cubicBezTo>
                    <a:pt x="44" y="47"/>
                    <a:pt x="44" y="47"/>
                    <a:pt x="44" y="47"/>
                  </a:cubicBezTo>
                  <a:cubicBezTo>
                    <a:pt x="42" y="49"/>
                    <a:pt x="40" y="49"/>
                    <a:pt x="39" y="50"/>
                  </a:cubicBezTo>
                  <a:cubicBezTo>
                    <a:pt x="39" y="81"/>
                    <a:pt x="39" y="81"/>
                    <a:pt x="39" y="81"/>
                  </a:cubicBezTo>
                  <a:cubicBezTo>
                    <a:pt x="2" y="173"/>
                    <a:pt x="2" y="173"/>
                    <a:pt x="2" y="173"/>
                  </a:cubicBezTo>
                  <a:cubicBezTo>
                    <a:pt x="0" y="179"/>
                    <a:pt x="3" y="186"/>
                    <a:pt x="9" y="188"/>
                  </a:cubicBezTo>
                  <a:cubicBezTo>
                    <a:pt x="10" y="189"/>
                    <a:pt x="12" y="189"/>
                    <a:pt x="13" y="189"/>
                  </a:cubicBezTo>
                  <a:cubicBezTo>
                    <a:pt x="18" y="189"/>
                    <a:pt x="22" y="186"/>
                    <a:pt x="24" y="181"/>
                  </a:cubicBezTo>
                  <a:cubicBezTo>
                    <a:pt x="63" y="83"/>
                    <a:pt x="63" y="83"/>
                    <a:pt x="63" y="83"/>
                  </a:cubicBezTo>
                  <a:cubicBezTo>
                    <a:pt x="63" y="177"/>
                    <a:pt x="63" y="177"/>
                    <a:pt x="63" y="177"/>
                  </a:cubicBezTo>
                  <a:cubicBezTo>
                    <a:pt x="63" y="184"/>
                    <a:pt x="68" y="189"/>
                    <a:pt x="74" y="189"/>
                  </a:cubicBezTo>
                  <a:cubicBezTo>
                    <a:pt x="81" y="189"/>
                    <a:pt x="86" y="184"/>
                    <a:pt x="86" y="177"/>
                  </a:cubicBezTo>
                  <a:cubicBezTo>
                    <a:pt x="86" y="72"/>
                    <a:pt x="86" y="72"/>
                    <a:pt x="86" y="72"/>
                  </a:cubicBezTo>
                  <a:cubicBezTo>
                    <a:pt x="86" y="17"/>
                    <a:pt x="86" y="17"/>
                    <a:pt x="86" y="17"/>
                  </a:cubicBezTo>
                  <a:cubicBezTo>
                    <a:pt x="86" y="8"/>
                    <a:pt x="83" y="2"/>
                    <a:pt x="7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FFFFFF">
                    <a:lumMod val="95000"/>
                  </a:srgbClr>
                </a:solidFill>
              </a:endParaRPr>
            </a:p>
          </p:txBody>
        </p:sp>
        <p:sp>
          <p:nvSpPr>
            <p:cNvPr id="7" name="Freeform 18"/>
            <p:cNvSpPr>
              <a:spLocks/>
            </p:cNvSpPr>
            <p:nvPr/>
          </p:nvSpPr>
          <p:spPr bwMode="black">
            <a:xfrm>
              <a:off x="9051925" y="4089928"/>
              <a:ext cx="265113" cy="206375"/>
            </a:xfrm>
            <a:custGeom>
              <a:avLst/>
              <a:gdLst>
                <a:gd name="T0" fmla="*/ 30 w 71"/>
                <a:gd name="T1" fmla="*/ 33 h 55"/>
                <a:gd name="T2" fmla="*/ 18 w 71"/>
                <a:gd name="T3" fmla="*/ 6 h 55"/>
                <a:gd name="T4" fmla="*/ 6 w 71"/>
                <a:gd name="T5" fmla="*/ 2 h 55"/>
                <a:gd name="T6" fmla="*/ 2 w 71"/>
                <a:gd name="T7" fmla="*/ 14 h 55"/>
                <a:gd name="T8" fmla="*/ 20 w 71"/>
                <a:gd name="T9" fmla="*/ 50 h 55"/>
                <a:gd name="T10" fmla="*/ 25 w 71"/>
                <a:gd name="T11" fmla="*/ 55 h 55"/>
                <a:gd name="T12" fmla="*/ 27 w 71"/>
                <a:gd name="T13" fmla="*/ 55 h 55"/>
                <a:gd name="T14" fmla="*/ 33 w 71"/>
                <a:gd name="T15" fmla="*/ 53 h 55"/>
                <a:gd name="T16" fmla="*/ 67 w 71"/>
                <a:gd name="T17" fmla="*/ 27 h 55"/>
                <a:gd name="T18" fmla="*/ 69 w 71"/>
                <a:gd name="T19" fmla="*/ 15 h 55"/>
                <a:gd name="T20" fmla="*/ 56 w 71"/>
                <a:gd name="T21" fmla="*/ 13 h 55"/>
                <a:gd name="T22" fmla="*/ 30 w 71"/>
                <a:gd name="T23" fmla="*/ 3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1" h="55">
                  <a:moveTo>
                    <a:pt x="30" y="33"/>
                  </a:moveTo>
                  <a:cubicBezTo>
                    <a:pt x="18" y="6"/>
                    <a:pt x="18" y="6"/>
                    <a:pt x="18" y="6"/>
                  </a:cubicBezTo>
                  <a:cubicBezTo>
                    <a:pt x="16" y="2"/>
                    <a:pt x="10" y="0"/>
                    <a:pt x="6" y="2"/>
                  </a:cubicBezTo>
                  <a:cubicBezTo>
                    <a:pt x="2" y="4"/>
                    <a:pt x="0" y="10"/>
                    <a:pt x="2" y="14"/>
                  </a:cubicBezTo>
                  <a:cubicBezTo>
                    <a:pt x="20" y="50"/>
                    <a:pt x="20" y="50"/>
                    <a:pt x="20" y="50"/>
                  </a:cubicBezTo>
                  <a:cubicBezTo>
                    <a:pt x="21" y="53"/>
                    <a:pt x="23" y="54"/>
                    <a:pt x="25" y="55"/>
                  </a:cubicBezTo>
                  <a:cubicBezTo>
                    <a:pt x="26" y="55"/>
                    <a:pt x="27" y="55"/>
                    <a:pt x="27" y="55"/>
                  </a:cubicBezTo>
                  <a:cubicBezTo>
                    <a:pt x="29" y="55"/>
                    <a:pt x="31" y="55"/>
                    <a:pt x="33" y="53"/>
                  </a:cubicBezTo>
                  <a:cubicBezTo>
                    <a:pt x="67" y="27"/>
                    <a:pt x="67" y="27"/>
                    <a:pt x="67" y="27"/>
                  </a:cubicBezTo>
                  <a:cubicBezTo>
                    <a:pt x="71" y="24"/>
                    <a:pt x="71" y="18"/>
                    <a:pt x="69" y="15"/>
                  </a:cubicBezTo>
                  <a:cubicBezTo>
                    <a:pt x="66" y="11"/>
                    <a:pt x="60" y="10"/>
                    <a:pt x="56" y="13"/>
                  </a:cubicBezTo>
                  <a:lnTo>
                    <a:pt x="30"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FFFFFF">
                    <a:lumMod val="95000"/>
                  </a:srgbClr>
                </a:solidFill>
              </a:endParaRPr>
            </a:p>
          </p:txBody>
        </p:sp>
        <p:sp>
          <p:nvSpPr>
            <p:cNvPr id="8" name="Freeform 19"/>
            <p:cNvSpPr>
              <a:spLocks/>
            </p:cNvSpPr>
            <p:nvPr/>
          </p:nvSpPr>
          <p:spPr bwMode="black">
            <a:xfrm>
              <a:off x="8953500" y="3958166"/>
              <a:ext cx="90488" cy="165100"/>
            </a:xfrm>
            <a:custGeom>
              <a:avLst/>
              <a:gdLst>
                <a:gd name="T0" fmla="*/ 24 w 24"/>
                <a:gd name="T1" fmla="*/ 27 h 44"/>
                <a:gd name="T2" fmla="*/ 24 w 24"/>
                <a:gd name="T3" fmla="*/ 17 h 44"/>
                <a:gd name="T4" fmla="*/ 24 w 24"/>
                <a:gd name="T5" fmla="*/ 16 h 44"/>
                <a:gd name="T6" fmla="*/ 0 w 24"/>
                <a:gd name="T7" fmla="*/ 0 h 44"/>
                <a:gd name="T8" fmla="*/ 0 w 24"/>
                <a:gd name="T9" fmla="*/ 44 h 44"/>
                <a:gd name="T10" fmla="*/ 24 w 24"/>
                <a:gd name="T11" fmla="*/ 28 h 44"/>
                <a:gd name="T12" fmla="*/ 24 w 24"/>
                <a:gd name="T13" fmla="*/ 27 h 44"/>
              </a:gdLst>
              <a:ahLst/>
              <a:cxnLst>
                <a:cxn ang="0">
                  <a:pos x="T0" y="T1"/>
                </a:cxn>
                <a:cxn ang="0">
                  <a:pos x="T2" y="T3"/>
                </a:cxn>
                <a:cxn ang="0">
                  <a:pos x="T4" y="T5"/>
                </a:cxn>
                <a:cxn ang="0">
                  <a:pos x="T6" y="T7"/>
                </a:cxn>
                <a:cxn ang="0">
                  <a:pos x="T8" y="T9"/>
                </a:cxn>
                <a:cxn ang="0">
                  <a:pos x="T10" y="T11"/>
                </a:cxn>
                <a:cxn ang="0">
                  <a:pos x="T12" y="T13"/>
                </a:cxn>
              </a:cxnLst>
              <a:rect l="0" t="0" r="r" b="b"/>
              <a:pathLst>
                <a:path w="24" h="44">
                  <a:moveTo>
                    <a:pt x="24" y="27"/>
                  </a:moveTo>
                  <a:cubicBezTo>
                    <a:pt x="24" y="17"/>
                    <a:pt x="24" y="17"/>
                    <a:pt x="24" y="17"/>
                  </a:cubicBezTo>
                  <a:cubicBezTo>
                    <a:pt x="24" y="16"/>
                    <a:pt x="24" y="16"/>
                    <a:pt x="24" y="16"/>
                  </a:cubicBezTo>
                  <a:cubicBezTo>
                    <a:pt x="0" y="0"/>
                    <a:pt x="0" y="0"/>
                    <a:pt x="0" y="0"/>
                  </a:cubicBezTo>
                  <a:cubicBezTo>
                    <a:pt x="0" y="44"/>
                    <a:pt x="0" y="44"/>
                    <a:pt x="0" y="44"/>
                  </a:cubicBezTo>
                  <a:cubicBezTo>
                    <a:pt x="24" y="28"/>
                    <a:pt x="24" y="28"/>
                    <a:pt x="24" y="28"/>
                  </a:cubicBezTo>
                  <a:cubicBezTo>
                    <a:pt x="24" y="27"/>
                    <a:pt x="24" y="27"/>
                    <a:pt x="24"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FFFFFF">
                    <a:lumMod val="95000"/>
                  </a:srgbClr>
                </a:solidFill>
              </a:endParaRPr>
            </a:p>
          </p:txBody>
        </p:sp>
        <p:sp>
          <p:nvSpPr>
            <p:cNvPr id="9" name="Freeform 20"/>
            <p:cNvSpPr>
              <a:spLocks/>
            </p:cNvSpPr>
            <p:nvPr/>
          </p:nvSpPr>
          <p:spPr bwMode="black">
            <a:xfrm>
              <a:off x="9055100" y="4010553"/>
              <a:ext cx="68263" cy="60325"/>
            </a:xfrm>
            <a:custGeom>
              <a:avLst/>
              <a:gdLst>
                <a:gd name="T0" fmla="*/ 3 w 18"/>
                <a:gd name="T1" fmla="*/ 16 h 16"/>
                <a:gd name="T2" fmla="*/ 15 w 18"/>
                <a:gd name="T3" fmla="*/ 16 h 16"/>
                <a:gd name="T4" fmla="*/ 18 w 18"/>
                <a:gd name="T5" fmla="*/ 13 h 16"/>
                <a:gd name="T6" fmla="*/ 18 w 18"/>
                <a:gd name="T7" fmla="*/ 3 h 16"/>
                <a:gd name="T8" fmla="*/ 15 w 18"/>
                <a:gd name="T9" fmla="*/ 0 h 16"/>
                <a:gd name="T10" fmla="*/ 3 w 18"/>
                <a:gd name="T11" fmla="*/ 0 h 16"/>
                <a:gd name="T12" fmla="*/ 0 w 18"/>
                <a:gd name="T13" fmla="*/ 3 h 16"/>
                <a:gd name="T14" fmla="*/ 0 w 18"/>
                <a:gd name="T15" fmla="*/ 13 h 16"/>
                <a:gd name="T16" fmla="*/ 3 w 18"/>
                <a:gd name="T1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6">
                  <a:moveTo>
                    <a:pt x="3" y="16"/>
                  </a:moveTo>
                  <a:cubicBezTo>
                    <a:pt x="15" y="16"/>
                    <a:pt x="15" y="16"/>
                    <a:pt x="15" y="16"/>
                  </a:cubicBezTo>
                  <a:cubicBezTo>
                    <a:pt x="17" y="16"/>
                    <a:pt x="18" y="15"/>
                    <a:pt x="18" y="13"/>
                  </a:cubicBezTo>
                  <a:cubicBezTo>
                    <a:pt x="18" y="3"/>
                    <a:pt x="18" y="3"/>
                    <a:pt x="18" y="3"/>
                  </a:cubicBezTo>
                  <a:cubicBezTo>
                    <a:pt x="18" y="1"/>
                    <a:pt x="17" y="0"/>
                    <a:pt x="15" y="0"/>
                  </a:cubicBezTo>
                  <a:cubicBezTo>
                    <a:pt x="3" y="0"/>
                    <a:pt x="3" y="0"/>
                    <a:pt x="3" y="0"/>
                  </a:cubicBezTo>
                  <a:cubicBezTo>
                    <a:pt x="1" y="0"/>
                    <a:pt x="0" y="1"/>
                    <a:pt x="0" y="3"/>
                  </a:cubicBezTo>
                  <a:cubicBezTo>
                    <a:pt x="0" y="13"/>
                    <a:pt x="0" y="13"/>
                    <a:pt x="0" y="13"/>
                  </a:cubicBezTo>
                  <a:cubicBezTo>
                    <a:pt x="0" y="15"/>
                    <a:pt x="1" y="16"/>
                    <a:pt x="3"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FFFFFF">
                    <a:lumMod val="95000"/>
                  </a:srgbClr>
                </a:solidFill>
              </a:endParaRPr>
            </a:p>
          </p:txBody>
        </p:sp>
        <p:sp>
          <p:nvSpPr>
            <p:cNvPr id="10" name="Freeform 21"/>
            <p:cNvSpPr>
              <a:spLocks/>
            </p:cNvSpPr>
            <p:nvPr/>
          </p:nvSpPr>
          <p:spPr bwMode="black">
            <a:xfrm>
              <a:off x="8920162" y="3943878"/>
              <a:ext cx="19050" cy="195263"/>
            </a:xfrm>
            <a:custGeom>
              <a:avLst/>
              <a:gdLst>
                <a:gd name="T0" fmla="*/ 3 w 5"/>
                <a:gd name="T1" fmla="*/ 0 h 52"/>
                <a:gd name="T2" fmla="*/ 2 w 5"/>
                <a:gd name="T3" fmla="*/ 0 h 52"/>
                <a:gd name="T4" fmla="*/ 0 w 5"/>
                <a:gd name="T5" fmla="*/ 2 h 52"/>
                <a:gd name="T6" fmla="*/ 0 w 5"/>
                <a:gd name="T7" fmla="*/ 50 h 52"/>
                <a:gd name="T8" fmla="*/ 2 w 5"/>
                <a:gd name="T9" fmla="*/ 52 h 52"/>
                <a:gd name="T10" fmla="*/ 3 w 5"/>
                <a:gd name="T11" fmla="*/ 52 h 52"/>
                <a:gd name="T12" fmla="*/ 5 w 5"/>
                <a:gd name="T13" fmla="*/ 50 h 52"/>
                <a:gd name="T14" fmla="*/ 5 w 5"/>
                <a:gd name="T15" fmla="*/ 2 h 52"/>
                <a:gd name="T16" fmla="*/ 3 w 5"/>
                <a:gd name="T1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52">
                  <a:moveTo>
                    <a:pt x="3" y="0"/>
                  </a:moveTo>
                  <a:cubicBezTo>
                    <a:pt x="2" y="0"/>
                    <a:pt x="2" y="0"/>
                    <a:pt x="2" y="0"/>
                  </a:cubicBezTo>
                  <a:cubicBezTo>
                    <a:pt x="1" y="0"/>
                    <a:pt x="0" y="1"/>
                    <a:pt x="0" y="2"/>
                  </a:cubicBezTo>
                  <a:cubicBezTo>
                    <a:pt x="0" y="50"/>
                    <a:pt x="0" y="50"/>
                    <a:pt x="0" y="50"/>
                  </a:cubicBezTo>
                  <a:cubicBezTo>
                    <a:pt x="0" y="51"/>
                    <a:pt x="1" y="52"/>
                    <a:pt x="2" y="52"/>
                  </a:cubicBezTo>
                  <a:cubicBezTo>
                    <a:pt x="3" y="52"/>
                    <a:pt x="3" y="52"/>
                    <a:pt x="3" y="52"/>
                  </a:cubicBezTo>
                  <a:cubicBezTo>
                    <a:pt x="4" y="52"/>
                    <a:pt x="5" y="51"/>
                    <a:pt x="5" y="50"/>
                  </a:cubicBezTo>
                  <a:cubicBezTo>
                    <a:pt x="5" y="2"/>
                    <a:pt x="5" y="2"/>
                    <a:pt x="5" y="2"/>
                  </a:cubicBezTo>
                  <a:cubicBezTo>
                    <a:pt x="5" y="1"/>
                    <a:pt x="4" y="0"/>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FFFFFF">
                    <a:lumMod val="95000"/>
                  </a:srgbClr>
                </a:solidFill>
              </a:endParaRPr>
            </a:p>
          </p:txBody>
        </p:sp>
      </p:grpSp>
      <p:pic>
        <p:nvPicPr>
          <p:cNvPr id="11" name="Picture 10"/>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586437" y="844136"/>
            <a:ext cx="4499200" cy="5371988"/>
          </a:xfrm>
          <a:prstGeom prst="rect">
            <a:avLst/>
          </a:prstGeom>
        </p:spPr>
      </p:pic>
      <p:sp>
        <p:nvSpPr>
          <p:cNvPr id="12" name="Explosion 1 11"/>
          <p:cNvSpPr/>
          <p:nvPr/>
        </p:nvSpPr>
        <p:spPr bwMode="auto">
          <a:xfrm rot="1064206">
            <a:off x="7252569" y="603306"/>
            <a:ext cx="2558358" cy="1996755"/>
          </a:xfrm>
          <a:prstGeom prst="irregularSeal1">
            <a:avLst/>
          </a:prstGeom>
          <a:solidFill>
            <a:srgbClr val="FFFF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91440"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b="1" dirty="0" smtClean="0">
                <a:solidFill>
                  <a:srgbClr val="505050"/>
                </a:solidFill>
                <a:ea typeface="Segoe UI" pitchFamily="34" charset="0"/>
                <a:cs typeface="Segoe UI" pitchFamily="34" charset="0"/>
              </a:rPr>
              <a:t>Windows Datacenter example</a:t>
            </a:r>
          </a:p>
        </p:txBody>
      </p:sp>
    </p:spTree>
    <p:extLst>
      <p:ext uri="{BB962C8B-B14F-4D97-AF65-F5344CB8AC3E}">
        <p14:creationId xmlns:p14="http://schemas.microsoft.com/office/powerpoint/2010/main" val="41778239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itle 1"/>
          <p:cNvSpPr txBox="1">
            <a:spLocks/>
          </p:cNvSpPr>
          <p:nvPr/>
        </p:nvSpPr>
        <p:spPr>
          <a:xfrm>
            <a:off x="332871" y="44454"/>
            <a:ext cx="11885499" cy="1097146"/>
          </a:xfrm>
          <a:prstGeom prst="rect">
            <a:avLst/>
          </a:prstGeom>
        </p:spPr>
        <p:txBody>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fontAlgn="ctr"/>
            <a:endParaRPr sz="3000">
              <a:solidFill>
                <a:srgbClr val="0072C6"/>
              </a:solidFill>
            </a:endParaRPr>
          </a:p>
        </p:txBody>
      </p:sp>
      <p:sp>
        <p:nvSpPr>
          <p:cNvPr id="54" name="TextBox 53"/>
          <p:cNvSpPr txBox="1"/>
          <p:nvPr/>
        </p:nvSpPr>
        <p:spPr>
          <a:xfrm>
            <a:off x="7402321" y="1705919"/>
            <a:ext cx="5046399" cy="4624172"/>
          </a:xfrm>
          <a:prstGeom prst="rect">
            <a:avLst/>
          </a:prstGeom>
          <a:noFill/>
        </p:spPr>
        <p:txBody>
          <a:bodyPr wrap="square" lIns="182854" tIns="146283" rIns="182854" bIns="146283" rtlCol="0">
            <a:spAutoFit/>
          </a:bodyPr>
          <a:lstStyle/>
          <a:p>
            <a:pPr marL="231531" indent="-231531">
              <a:lnSpc>
                <a:spcPct val="90000"/>
              </a:lnSpc>
              <a:spcBef>
                <a:spcPts val="306"/>
              </a:spcBef>
              <a:spcAft>
                <a:spcPts val="306"/>
              </a:spcAft>
              <a:buFont typeface="Arial" panose="020B0604020202020204" pitchFamily="34" charset="0"/>
              <a:buChar char="•"/>
            </a:pPr>
            <a:r>
              <a:rPr lang="en-US" sz="1836" dirty="0">
                <a:solidFill>
                  <a:srgbClr val="FFFFFF"/>
                </a:solidFill>
                <a:latin typeface="Segoe UI Light"/>
              </a:rPr>
              <a:t>Pre-deployed </a:t>
            </a:r>
            <a:r>
              <a:rPr lang="en-US" sz="1836" dirty="0" smtClean="0">
                <a:solidFill>
                  <a:srgbClr val="FFFFFF"/>
                </a:solidFill>
                <a:latin typeface="Segoe UI Light"/>
              </a:rPr>
              <a:t>infrastructure</a:t>
            </a:r>
          </a:p>
          <a:p>
            <a:pPr marL="697902" lvl="1" indent="-231531">
              <a:lnSpc>
                <a:spcPct val="90000"/>
              </a:lnSpc>
              <a:spcBef>
                <a:spcPts val="306"/>
              </a:spcBef>
              <a:spcAft>
                <a:spcPts val="306"/>
              </a:spcAft>
              <a:buFont typeface="Arial" panose="020B0604020202020204" pitchFamily="34" charset="0"/>
              <a:buChar char="•"/>
            </a:pPr>
            <a:r>
              <a:rPr lang="en-US" sz="1836" dirty="0" smtClean="0">
                <a:solidFill>
                  <a:srgbClr val="FFFFFF"/>
                </a:solidFill>
                <a:latin typeface="Segoe UI Light"/>
              </a:rPr>
              <a:t>Switches</a:t>
            </a:r>
            <a:r>
              <a:rPr lang="en-US" sz="1836" dirty="0">
                <a:solidFill>
                  <a:srgbClr val="FFFFFF"/>
                </a:solidFill>
                <a:latin typeface="Segoe UI Light"/>
              </a:rPr>
              <a:t>, </a:t>
            </a:r>
            <a:r>
              <a:rPr lang="en-US" sz="1836" dirty="0" smtClean="0">
                <a:solidFill>
                  <a:srgbClr val="FFFFFF"/>
                </a:solidFill>
                <a:latin typeface="Segoe UI Light"/>
              </a:rPr>
              <a:t>load balancer</a:t>
            </a:r>
            <a:r>
              <a:rPr lang="en-US" sz="1836" dirty="0">
                <a:solidFill>
                  <a:srgbClr val="FFFFFF"/>
                </a:solidFill>
                <a:latin typeface="Segoe UI Light"/>
              </a:rPr>
              <a:t>, </a:t>
            </a:r>
            <a:r>
              <a:rPr lang="en-US" sz="1836" dirty="0" smtClean="0">
                <a:solidFill>
                  <a:srgbClr val="FFFFFF"/>
                </a:solidFill>
                <a:latin typeface="Segoe UI Light"/>
              </a:rPr>
              <a:t>storage</a:t>
            </a:r>
            <a:r>
              <a:rPr lang="en-US" sz="1836" dirty="0">
                <a:solidFill>
                  <a:srgbClr val="FFFFFF"/>
                </a:solidFill>
                <a:latin typeface="Segoe UI Light"/>
              </a:rPr>
              <a:t>, </a:t>
            </a:r>
            <a:r>
              <a:rPr lang="en-US" sz="1836" dirty="0" smtClean="0">
                <a:solidFill>
                  <a:srgbClr val="FFFFFF"/>
                </a:solidFill>
                <a:latin typeface="Segoe UI Light"/>
              </a:rPr>
              <a:t>compute</a:t>
            </a:r>
            <a:r>
              <a:rPr lang="en-US" sz="1836" dirty="0">
                <a:solidFill>
                  <a:srgbClr val="FFFFFF"/>
                </a:solidFill>
                <a:latin typeface="Segoe UI Light"/>
              </a:rPr>
              <a:t>, </a:t>
            </a:r>
            <a:r>
              <a:rPr lang="en-US" sz="1836" dirty="0" smtClean="0">
                <a:solidFill>
                  <a:srgbClr val="FFFFFF"/>
                </a:solidFill>
                <a:latin typeface="Segoe UI Light"/>
              </a:rPr>
              <a:t>network edge</a:t>
            </a:r>
          </a:p>
          <a:p>
            <a:pPr marL="697902" lvl="1" indent="-231531">
              <a:lnSpc>
                <a:spcPct val="90000"/>
              </a:lnSpc>
              <a:spcBef>
                <a:spcPts val="306"/>
              </a:spcBef>
              <a:spcAft>
                <a:spcPts val="306"/>
              </a:spcAft>
              <a:buFont typeface="Arial" panose="020B0604020202020204" pitchFamily="34" charset="0"/>
              <a:buChar char="•"/>
            </a:pPr>
            <a:r>
              <a:rPr lang="en-US" sz="1836" dirty="0" smtClean="0">
                <a:solidFill>
                  <a:srgbClr val="FFFFFF"/>
                </a:solidFill>
                <a:latin typeface="Segoe UI Light"/>
              </a:rPr>
              <a:t>N+2 </a:t>
            </a:r>
            <a:r>
              <a:rPr lang="en-US" sz="1836" dirty="0">
                <a:solidFill>
                  <a:srgbClr val="FFFFFF"/>
                </a:solidFill>
                <a:latin typeface="Segoe UI Light"/>
              </a:rPr>
              <a:t>fault </a:t>
            </a:r>
            <a:r>
              <a:rPr lang="en-US" sz="1836" dirty="0" smtClean="0">
                <a:solidFill>
                  <a:srgbClr val="FFFFFF"/>
                </a:solidFill>
                <a:latin typeface="Segoe UI Light"/>
              </a:rPr>
              <a:t>tolerant (N+1 networking</a:t>
            </a:r>
            <a:r>
              <a:rPr lang="en-US" sz="1836" dirty="0">
                <a:solidFill>
                  <a:srgbClr val="FFFFFF"/>
                </a:solidFill>
                <a:latin typeface="Segoe UI Light"/>
              </a:rPr>
              <a:t>)</a:t>
            </a:r>
          </a:p>
          <a:p>
            <a:pPr marL="231531" indent="-231531">
              <a:lnSpc>
                <a:spcPct val="90000"/>
              </a:lnSpc>
              <a:spcBef>
                <a:spcPts val="306"/>
              </a:spcBef>
              <a:spcAft>
                <a:spcPts val="306"/>
              </a:spcAft>
              <a:buFont typeface="Arial" panose="020B0604020202020204" pitchFamily="34" charset="0"/>
              <a:buChar char="•"/>
            </a:pPr>
            <a:r>
              <a:rPr lang="en-US" sz="1836" dirty="0">
                <a:solidFill>
                  <a:srgbClr val="FFFFFF"/>
                </a:solidFill>
                <a:latin typeface="Segoe UI Light"/>
              </a:rPr>
              <a:t>Pre-configured as per best practices</a:t>
            </a:r>
          </a:p>
          <a:p>
            <a:pPr marL="231531" indent="-231531">
              <a:lnSpc>
                <a:spcPct val="90000"/>
              </a:lnSpc>
              <a:spcBef>
                <a:spcPts val="306"/>
              </a:spcBef>
              <a:spcAft>
                <a:spcPts val="306"/>
              </a:spcAft>
              <a:buFont typeface="Arial" panose="020B0604020202020204" pitchFamily="34" charset="0"/>
              <a:buChar char="•"/>
            </a:pPr>
            <a:r>
              <a:rPr lang="en-US" sz="1836" dirty="0">
                <a:solidFill>
                  <a:srgbClr val="FFFFFF"/>
                </a:solidFill>
                <a:latin typeface="Segoe UI Light"/>
              </a:rPr>
              <a:t>Integrated Management </a:t>
            </a:r>
          </a:p>
          <a:p>
            <a:pPr marL="701067" lvl="1" indent="-234769">
              <a:lnSpc>
                <a:spcPct val="90000"/>
              </a:lnSpc>
              <a:spcBef>
                <a:spcPts val="306"/>
              </a:spcBef>
              <a:spcAft>
                <a:spcPts val="306"/>
              </a:spcAft>
              <a:buFont typeface="Arial" panose="020B0604020202020204" pitchFamily="34" charset="0"/>
              <a:buChar char="•"/>
            </a:pPr>
            <a:r>
              <a:rPr lang="en-US" sz="1836" dirty="0">
                <a:solidFill>
                  <a:srgbClr val="FFFFFF"/>
                </a:solidFill>
                <a:latin typeface="Segoe UI Light"/>
              </a:rPr>
              <a:t>Configure, deploy, patching</a:t>
            </a:r>
          </a:p>
          <a:p>
            <a:pPr marL="701067" lvl="1" indent="-234769">
              <a:lnSpc>
                <a:spcPct val="90000"/>
              </a:lnSpc>
              <a:spcBef>
                <a:spcPts val="306"/>
              </a:spcBef>
              <a:spcAft>
                <a:spcPts val="306"/>
              </a:spcAft>
              <a:buFont typeface="Arial" panose="020B0604020202020204" pitchFamily="34" charset="0"/>
              <a:buChar char="•"/>
            </a:pPr>
            <a:r>
              <a:rPr lang="en-US" sz="1836" dirty="0">
                <a:solidFill>
                  <a:srgbClr val="FFFFFF"/>
                </a:solidFill>
                <a:latin typeface="Segoe UI Light"/>
              </a:rPr>
              <a:t>Monitoring</a:t>
            </a:r>
          </a:p>
          <a:p>
            <a:pPr marL="701067" lvl="1" indent="-234769">
              <a:lnSpc>
                <a:spcPct val="90000"/>
              </a:lnSpc>
              <a:spcBef>
                <a:spcPts val="306"/>
              </a:spcBef>
              <a:spcAft>
                <a:spcPts val="306"/>
              </a:spcAft>
              <a:buFont typeface="Arial" panose="020B0604020202020204" pitchFamily="34" charset="0"/>
              <a:buChar char="•"/>
            </a:pPr>
            <a:r>
              <a:rPr lang="en-US" sz="1836" dirty="0">
                <a:solidFill>
                  <a:srgbClr val="FFFFFF"/>
                </a:solidFill>
                <a:latin typeface="Segoe UI Light"/>
              </a:rPr>
              <a:t>Backup and DR</a:t>
            </a:r>
          </a:p>
          <a:p>
            <a:pPr marL="701067" lvl="1" indent="-234769">
              <a:lnSpc>
                <a:spcPct val="90000"/>
              </a:lnSpc>
              <a:spcBef>
                <a:spcPts val="306"/>
              </a:spcBef>
              <a:spcAft>
                <a:spcPts val="306"/>
              </a:spcAft>
              <a:buFont typeface="Arial" panose="020B0604020202020204" pitchFamily="34" charset="0"/>
              <a:buChar char="•"/>
            </a:pPr>
            <a:r>
              <a:rPr lang="en-US" sz="1836" dirty="0">
                <a:solidFill>
                  <a:srgbClr val="FFFFFF"/>
                </a:solidFill>
                <a:latin typeface="Segoe UI Light"/>
              </a:rPr>
              <a:t>Automation</a:t>
            </a:r>
          </a:p>
          <a:p>
            <a:pPr marL="231531" indent="-231531">
              <a:lnSpc>
                <a:spcPct val="90000"/>
              </a:lnSpc>
              <a:spcBef>
                <a:spcPts val="306"/>
              </a:spcBef>
              <a:spcAft>
                <a:spcPts val="306"/>
              </a:spcAft>
              <a:buFont typeface="Arial" panose="020B0604020202020204" pitchFamily="34" charset="0"/>
              <a:buChar char="•"/>
            </a:pPr>
            <a:r>
              <a:rPr lang="en-US" sz="1836" dirty="0">
                <a:solidFill>
                  <a:srgbClr val="FFFFFF"/>
                </a:solidFill>
                <a:latin typeface="Segoe UI Light"/>
              </a:rPr>
              <a:t>8000 VM’s*, 0.7 PB of usable workload storage</a:t>
            </a:r>
          </a:p>
          <a:p>
            <a:pPr marL="231531" indent="-231531">
              <a:lnSpc>
                <a:spcPct val="90000"/>
              </a:lnSpc>
              <a:spcBef>
                <a:spcPts val="306"/>
              </a:spcBef>
              <a:spcAft>
                <a:spcPts val="306"/>
              </a:spcAft>
              <a:buFont typeface="Arial" panose="020B0604020202020204" pitchFamily="34" charset="0"/>
              <a:buChar char="•"/>
            </a:pPr>
            <a:r>
              <a:rPr lang="en-US" sz="1836" dirty="0" smtClean="0">
                <a:solidFill>
                  <a:srgbClr val="FFFFFF"/>
                </a:solidFill>
                <a:latin typeface="Segoe UI Light"/>
              </a:rPr>
              <a:t>Optimized </a:t>
            </a:r>
            <a:r>
              <a:rPr lang="en-US" sz="1836" dirty="0">
                <a:solidFill>
                  <a:srgbClr val="FFFFFF"/>
                </a:solidFill>
                <a:latin typeface="Segoe UI Light"/>
              </a:rPr>
              <a:t>deployment and operations for Microsoft and other standard workloads</a:t>
            </a:r>
          </a:p>
        </p:txBody>
      </p:sp>
      <p:sp>
        <p:nvSpPr>
          <p:cNvPr id="2" name="Text Placeholder 1"/>
          <p:cNvSpPr>
            <a:spLocks noGrp="1"/>
          </p:cNvSpPr>
          <p:nvPr>
            <p:ph type="body" sz="quarter" idx="4294967295"/>
          </p:nvPr>
        </p:nvSpPr>
        <p:spPr>
          <a:xfrm>
            <a:off x="2250" y="166679"/>
            <a:ext cx="10972800" cy="932563"/>
          </a:xfrm>
        </p:spPr>
        <p:txBody>
          <a:bodyPr/>
          <a:lstStyle/>
          <a:p>
            <a:pPr marL="0" indent="0">
              <a:buNone/>
            </a:pPr>
            <a:r>
              <a:rPr lang="en-US" sz="5400" dirty="0" smtClean="0"/>
              <a:t>Cloud Platform System - Capabilities</a:t>
            </a:r>
            <a:endParaRPr lang="en-US" sz="5400" dirty="0"/>
          </a:p>
        </p:txBody>
      </p:sp>
      <p:sp>
        <p:nvSpPr>
          <p:cNvPr id="38" name="TextBox 37"/>
          <p:cNvSpPr txBox="1"/>
          <p:nvPr/>
        </p:nvSpPr>
        <p:spPr>
          <a:xfrm>
            <a:off x="7589837" y="6518389"/>
            <a:ext cx="4191000" cy="461665"/>
          </a:xfrm>
          <a:prstGeom prst="rect">
            <a:avLst/>
          </a:prstGeom>
          <a:noFill/>
        </p:spPr>
        <p:txBody>
          <a:bodyPr wrap="square" lIns="182880" tIns="146304" rIns="182880" bIns="146304" rtlCol="0">
            <a:spAutoFit/>
          </a:bodyPr>
          <a:lstStyle/>
          <a:p>
            <a:pPr>
              <a:lnSpc>
                <a:spcPct val="90000"/>
              </a:lnSpc>
              <a:spcAft>
                <a:spcPts val="600"/>
              </a:spcAft>
            </a:pPr>
            <a:r>
              <a:rPr lang="en-US" sz="1200" i="1" dirty="0" smtClean="0">
                <a:gradFill>
                  <a:gsLst>
                    <a:gs pos="2917">
                      <a:srgbClr val="FFFFFF"/>
                    </a:gs>
                    <a:gs pos="30000">
                      <a:srgbClr val="FFFFFF"/>
                    </a:gs>
                  </a:gsLst>
                  <a:lin ang="5400000" scaled="0"/>
                </a:gradFill>
                <a:latin typeface="Segoe UI Light"/>
              </a:rPr>
              <a:t>* VM Topology  - 2vCPU, 1.75 GB Ram, 50 GB Disk</a:t>
            </a:r>
          </a:p>
        </p:txBody>
      </p:sp>
      <p:grpSp>
        <p:nvGrpSpPr>
          <p:cNvPr id="7" name="Group 6"/>
          <p:cNvGrpSpPr/>
          <p:nvPr/>
        </p:nvGrpSpPr>
        <p:grpSpPr>
          <a:xfrm>
            <a:off x="332871" y="1636002"/>
            <a:ext cx="6874542" cy="5061201"/>
            <a:chOff x="639095" y="1737360"/>
            <a:chExt cx="6874542" cy="5061201"/>
          </a:xfrm>
        </p:grpSpPr>
        <p:sp>
          <p:nvSpPr>
            <p:cNvPr id="53" name="Rectangle 52"/>
            <p:cNvSpPr/>
            <p:nvPr/>
          </p:nvSpPr>
          <p:spPr>
            <a:xfrm>
              <a:off x="5276528" y="3424938"/>
              <a:ext cx="2130208" cy="7042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99" dirty="0">
                  <a:solidFill>
                    <a:srgbClr val="FFFFFF"/>
                  </a:solidFill>
                  <a:latin typeface="Century Gothic" panose="020B0502020202020204" pitchFamily="34" charset="0"/>
                </a:rPr>
                <a:t>SQL Server</a:t>
              </a:r>
            </a:p>
          </p:txBody>
        </p:sp>
        <p:sp>
          <p:nvSpPr>
            <p:cNvPr id="63" name="Rectangle 62"/>
            <p:cNvSpPr/>
            <p:nvPr/>
          </p:nvSpPr>
          <p:spPr>
            <a:xfrm>
              <a:off x="715296" y="3424748"/>
              <a:ext cx="4506482" cy="1084413"/>
            </a:xfrm>
            <a:prstGeom prst="rect">
              <a:avLst/>
            </a:prstGeom>
            <a:solidFill>
              <a:srgbClr val="7FB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99" dirty="0">
                  <a:solidFill>
                    <a:srgbClr val="FFFFFF"/>
                  </a:solidFill>
                  <a:latin typeface="Century Gothic" panose="020B0502020202020204" pitchFamily="34" charset="0"/>
                </a:rPr>
                <a:t>SYSTEM CENTER</a:t>
              </a:r>
            </a:p>
          </p:txBody>
        </p:sp>
        <p:grpSp>
          <p:nvGrpSpPr>
            <p:cNvPr id="39" name="Group 38"/>
            <p:cNvGrpSpPr/>
            <p:nvPr/>
          </p:nvGrpSpPr>
          <p:grpSpPr>
            <a:xfrm>
              <a:off x="715295" y="1958119"/>
              <a:ext cx="6697048" cy="4808636"/>
              <a:chOff x="718928" y="1761461"/>
              <a:chExt cx="6697998" cy="4809318"/>
            </a:xfrm>
            <a:solidFill>
              <a:schemeClr val="accent1"/>
            </a:solidFill>
          </p:grpSpPr>
          <p:sp>
            <p:nvSpPr>
              <p:cNvPr id="40" name="Rectangle 39"/>
              <p:cNvSpPr/>
              <p:nvPr/>
            </p:nvSpPr>
            <p:spPr>
              <a:xfrm>
                <a:off x="724850" y="5409607"/>
                <a:ext cx="6692076" cy="11611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9" dirty="0">
                  <a:solidFill>
                    <a:srgbClr val="FFFFFF"/>
                  </a:solidFill>
                  <a:latin typeface="Century Gothic" panose="020B0502020202020204" pitchFamily="34" charset="0"/>
                </a:endParaRPr>
              </a:p>
            </p:txBody>
          </p:sp>
          <p:sp>
            <p:nvSpPr>
              <p:cNvPr id="41" name="Rectangle 40"/>
              <p:cNvSpPr/>
              <p:nvPr/>
            </p:nvSpPr>
            <p:spPr>
              <a:xfrm>
                <a:off x="721745" y="4412105"/>
                <a:ext cx="2184773" cy="8982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5690" algn="ctr"/>
                <a:r>
                  <a:rPr lang="en-US" sz="1399" dirty="0">
                    <a:solidFill>
                      <a:srgbClr val="FFFFFF"/>
                    </a:solidFill>
                    <a:latin typeface="Century Gothic" panose="020B0502020202020204" pitchFamily="34" charset="0"/>
                  </a:rPr>
                  <a:t>SMB 3.0 &amp; </a:t>
                </a:r>
                <a:br>
                  <a:rPr lang="en-US" sz="1399" dirty="0">
                    <a:solidFill>
                      <a:srgbClr val="FFFFFF"/>
                    </a:solidFill>
                    <a:latin typeface="Century Gothic" panose="020B0502020202020204" pitchFamily="34" charset="0"/>
                  </a:rPr>
                </a:br>
                <a:r>
                  <a:rPr lang="en-US" sz="1399" dirty="0">
                    <a:solidFill>
                      <a:srgbClr val="FFFFFF"/>
                    </a:solidFill>
                    <a:latin typeface="Century Gothic" panose="020B0502020202020204" pitchFamily="34" charset="0"/>
                  </a:rPr>
                  <a:t>STORAGE SPACES</a:t>
                </a:r>
              </a:p>
            </p:txBody>
          </p:sp>
          <p:sp>
            <p:nvSpPr>
              <p:cNvPr id="42" name="Rectangle 41"/>
              <p:cNvSpPr/>
              <p:nvPr/>
            </p:nvSpPr>
            <p:spPr>
              <a:xfrm>
                <a:off x="2971938" y="4412105"/>
                <a:ext cx="2184773" cy="8982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99" dirty="0">
                    <a:solidFill>
                      <a:srgbClr val="FFFFFF"/>
                    </a:solidFill>
                    <a:latin typeface="Century Gothic" panose="020B0502020202020204" pitchFamily="34" charset="0"/>
                  </a:rPr>
                  <a:t>HYPER-V</a:t>
                </a:r>
              </a:p>
              <a:p>
                <a:pPr algn="ctr"/>
                <a:r>
                  <a:rPr lang="en-US" sz="1399" dirty="0">
                    <a:solidFill>
                      <a:srgbClr val="FFFFFF"/>
                    </a:solidFill>
                    <a:latin typeface="Century Gothic" panose="020B0502020202020204" pitchFamily="34" charset="0"/>
                  </a:rPr>
                  <a:t>HOSTS</a:t>
                </a:r>
              </a:p>
            </p:txBody>
          </p:sp>
          <p:pic>
            <p:nvPicPr>
              <p:cNvPr id="43" name="Picture 1" descr="3d 512x512.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71937" y="4436491"/>
                <a:ext cx="599655" cy="599655"/>
              </a:xfrm>
              <a:prstGeom prst="rect">
                <a:avLst/>
              </a:prstGeom>
              <a:grp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4" name="Rectangle 43"/>
              <p:cNvSpPr/>
              <p:nvPr/>
            </p:nvSpPr>
            <p:spPr>
              <a:xfrm>
                <a:off x="5222131" y="4412105"/>
                <a:ext cx="2194795" cy="8982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99" dirty="0">
                    <a:solidFill>
                      <a:srgbClr val="FFFFFF"/>
                    </a:solidFill>
                    <a:latin typeface="Century Gothic" panose="020B0502020202020204" pitchFamily="34" charset="0"/>
                  </a:rPr>
                  <a:t>HYPER-V</a:t>
                </a:r>
              </a:p>
              <a:p>
                <a:pPr algn="ctr"/>
                <a:r>
                  <a:rPr lang="en-US" sz="1399" dirty="0">
                    <a:solidFill>
                      <a:srgbClr val="FFFFFF"/>
                    </a:solidFill>
                    <a:latin typeface="Century Gothic" panose="020B0502020202020204" pitchFamily="34" charset="0"/>
                  </a:rPr>
                  <a:t>NETWORKING</a:t>
                </a:r>
              </a:p>
            </p:txBody>
          </p:sp>
          <p:pic>
            <p:nvPicPr>
              <p:cNvPr id="45" name="Picture 6"/>
              <p:cNvPicPr>
                <a:picLocks noChangeAspect="1" noChangeArrowheads="1"/>
              </p:cNvPicPr>
              <p:nvPr/>
            </p:nvPicPr>
            <p:blipFill>
              <a:blip r:embed="rId4">
                <a:lum bright="70000" contrast="-70000"/>
                <a:extLst>
                  <a:ext uri="{28A0092B-C50C-407E-A947-70E740481C1C}">
                    <a14:useLocalDpi xmlns:a14="http://schemas.microsoft.com/office/drawing/2010/main"/>
                  </a:ext>
                </a:extLst>
              </a:blip>
              <a:srcRect/>
              <a:stretch>
                <a:fillRect/>
              </a:stretch>
            </p:blipFill>
            <p:spPr bwMode="auto">
              <a:xfrm>
                <a:off x="830671" y="4496831"/>
                <a:ext cx="333446" cy="442327"/>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4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76394" y="4533399"/>
                <a:ext cx="574246" cy="318490"/>
              </a:xfrm>
              <a:prstGeom prst="rect">
                <a:avLst/>
              </a:prstGeom>
              <a:grpFill/>
            </p:spPr>
          </p:pic>
          <p:sp>
            <p:nvSpPr>
              <p:cNvPr id="47" name="Rectangle 46"/>
              <p:cNvSpPr/>
              <p:nvPr/>
            </p:nvSpPr>
            <p:spPr>
              <a:xfrm>
                <a:off x="724850" y="2906641"/>
                <a:ext cx="6682054" cy="22260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99" dirty="0">
                    <a:solidFill>
                      <a:srgbClr val="FFFFFF"/>
                    </a:solidFill>
                    <a:latin typeface="Century Gothic" panose="020B0502020202020204" pitchFamily="34" charset="0"/>
                  </a:rPr>
                  <a:t>SERVICE MANAGEMENT API</a:t>
                </a:r>
              </a:p>
            </p:txBody>
          </p:sp>
          <p:sp>
            <p:nvSpPr>
              <p:cNvPr id="48" name="Rectangle 47"/>
              <p:cNvSpPr/>
              <p:nvPr/>
            </p:nvSpPr>
            <p:spPr>
              <a:xfrm>
                <a:off x="718928" y="1761461"/>
                <a:ext cx="3320718" cy="10459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99" dirty="0">
                    <a:solidFill>
                      <a:srgbClr val="FFFFFF"/>
                    </a:solidFill>
                    <a:latin typeface="Century Gothic" panose="020B0502020202020204" pitchFamily="34" charset="0"/>
                  </a:rPr>
                  <a:t>ADMIN</a:t>
                </a:r>
              </a:p>
              <a:p>
                <a:pPr algn="ctr"/>
                <a:r>
                  <a:rPr lang="en-US" sz="1399" dirty="0">
                    <a:solidFill>
                      <a:srgbClr val="FFFFFF"/>
                    </a:solidFill>
                    <a:latin typeface="Century Gothic" panose="020B0502020202020204" pitchFamily="34" charset="0"/>
                  </a:rPr>
                  <a:t>PORTAL</a:t>
                </a:r>
              </a:p>
            </p:txBody>
          </p:sp>
          <p:sp>
            <p:nvSpPr>
              <p:cNvPr id="49" name="Rectangle 48"/>
              <p:cNvSpPr/>
              <p:nvPr/>
            </p:nvSpPr>
            <p:spPr>
              <a:xfrm>
                <a:off x="4093660" y="1761461"/>
                <a:ext cx="3313244" cy="10459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99" dirty="0">
                    <a:solidFill>
                      <a:srgbClr val="FFFFFF"/>
                    </a:solidFill>
                    <a:latin typeface="Century Gothic" panose="020B0502020202020204" pitchFamily="34" charset="0"/>
                  </a:rPr>
                  <a:t>TENANT</a:t>
                </a:r>
              </a:p>
              <a:p>
                <a:pPr algn="ctr"/>
                <a:r>
                  <a:rPr lang="en-US" sz="1399" dirty="0">
                    <a:solidFill>
                      <a:srgbClr val="FFFFFF"/>
                    </a:solidFill>
                    <a:latin typeface="Century Gothic" panose="020B0502020202020204" pitchFamily="34" charset="0"/>
                  </a:rPr>
                  <a:t>PORTAL</a:t>
                </a:r>
              </a:p>
            </p:txBody>
          </p:sp>
          <p:pic>
            <p:nvPicPr>
              <p:cNvPr id="50" name="Picture 16" descr="Users  alt 512x512.pn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166845" y="1796148"/>
                <a:ext cx="741623" cy="741623"/>
              </a:xfrm>
              <a:prstGeom prst="rect">
                <a:avLst/>
              </a:prstGeom>
              <a:grp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 name="Picture 4" descr="Adressbook 512x512.pn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30670" y="1858719"/>
                <a:ext cx="533059" cy="533059"/>
              </a:xfrm>
              <a:prstGeom prst="rect">
                <a:avLst/>
              </a:prstGeom>
              <a:grp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55" name="Storage"/>
            <p:cNvSpPr>
              <a:spLocks noEditPoints="1"/>
            </p:cNvSpPr>
            <p:nvPr/>
          </p:nvSpPr>
          <p:spPr bwMode="auto">
            <a:xfrm rot="21000676">
              <a:off x="1284932" y="6047932"/>
              <a:ext cx="370670" cy="370669"/>
            </a:xfrm>
            <a:custGeom>
              <a:avLst/>
              <a:gdLst/>
              <a:ahLst/>
              <a:cxnLst>
                <a:cxn ang="0">
                  <a:pos x="3173" y="4364"/>
                </a:cxn>
                <a:cxn ang="0">
                  <a:pos x="3667" y="3173"/>
                </a:cxn>
                <a:cxn ang="0">
                  <a:pos x="4857" y="3666"/>
                </a:cxn>
                <a:cxn ang="0">
                  <a:pos x="4364" y="4857"/>
                </a:cxn>
                <a:cxn ang="0">
                  <a:pos x="3173" y="4364"/>
                </a:cxn>
                <a:cxn ang="0">
                  <a:pos x="2734" y="0"/>
                </a:cxn>
                <a:cxn ang="0">
                  <a:pos x="2083" y="269"/>
                </a:cxn>
                <a:cxn ang="0">
                  <a:pos x="2133" y="1479"/>
                </a:cxn>
                <a:cxn ang="0">
                  <a:pos x="1481" y="2130"/>
                </a:cxn>
                <a:cxn ang="0">
                  <a:pos x="270" y="2082"/>
                </a:cxn>
                <a:cxn ang="0">
                  <a:pos x="0" y="2733"/>
                </a:cxn>
                <a:cxn ang="0">
                  <a:pos x="891" y="3553"/>
                </a:cxn>
                <a:cxn ang="0">
                  <a:pos x="891" y="4475"/>
                </a:cxn>
                <a:cxn ang="0">
                  <a:pos x="0" y="5297"/>
                </a:cxn>
                <a:cxn ang="0">
                  <a:pos x="270" y="5948"/>
                </a:cxn>
                <a:cxn ang="0">
                  <a:pos x="1479" y="5898"/>
                </a:cxn>
                <a:cxn ang="0">
                  <a:pos x="2131" y="6549"/>
                </a:cxn>
                <a:cxn ang="0">
                  <a:pos x="2082" y="7760"/>
                </a:cxn>
                <a:cxn ang="0">
                  <a:pos x="2733" y="8030"/>
                </a:cxn>
                <a:cxn ang="0">
                  <a:pos x="3553" y="7139"/>
                </a:cxn>
                <a:cxn ang="0">
                  <a:pos x="4475" y="7139"/>
                </a:cxn>
                <a:cxn ang="0">
                  <a:pos x="5297" y="8030"/>
                </a:cxn>
                <a:cxn ang="0">
                  <a:pos x="5948" y="7760"/>
                </a:cxn>
                <a:cxn ang="0">
                  <a:pos x="5898" y="6551"/>
                </a:cxn>
                <a:cxn ang="0">
                  <a:pos x="6550" y="5899"/>
                </a:cxn>
                <a:cxn ang="0">
                  <a:pos x="7761" y="5948"/>
                </a:cxn>
                <a:cxn ang="0">
                  <a:pos x="8031" y="5297"/>
                </a:cxn>
                <a:cxn ang="0">
                  <a:pos x="7140" y="4477"/>
                </a:cxn>
                <a:cxn ang="0">
                  <a:pos x="7140" y="3555"/>
                </a:cxn>
                <a:cxn ang="0">
                  <a:pos x="8031" y="2733"/>
                </a:cxn>
                <a:cxn ang="0">
                  <a:pos x="7761" y="2082"/>
                </a:cxn>
                <a:cxn ang="0">
                  <a:pos x="6552" y="2132"/>
                </a:cxn>
                <a:cxn ang="0">
                  <a:pos x="5900" y="1480"/>
                </a:cxn>
                <a:cxn ang="0">
                  <a:pos x="5948" y="269"/>
                </a:cxn>
                <a:cxn ang="0">
                  <a:pos x="5297" y="0"/>
                </a:cxn>
                <a:cxn ang="0">
                  <a:pos x="4478" y="890"/>
                </a:cxn>
                <a:cxn ang="0">
                  <a:pos x="3556" y="890"/>
                </a:cxn>
                <a:cxn ang="0">
                  <a:pos x="2734" y="0"/>
                </a:cxn>
              </a:cxnLst>
              <a:rect l="0" t="0" r="r" b="b"/>
              <a:pathLst>
                <a:path w="8031" h="8030">
                  <a:moveTo>
                    <a:pt x="3173" y="4364"/>
                  </a:moveTo>
                  <a:cubicBezTo>
                    <a:pt x="2981" y="3899"/>
                    <a:pt x="3202" y="3366"/>
                    <a:pt x="3667" y="3173"/>
                  </a:cubicBezTo>
                  <a:cubicBezTo>
                    <a:pt x="4132" y="2981"/>
                    <a:pt x="4665" y="3201"/>
                    <a:pt x="4857" y="3666"/>
                  </a:cubicBezTo>
                  <a:cubicBezTo>
                    <a:pt x="5050" y="4131"/>
                    <a:pt x="4829" y="4664"/>
                    <a:pt x="4364" y="4857"/>
                  </a:cubicBezTo>
                  <a:cubicBezTo>
                    <a:pt x="3899" y="5049"/>
                    <a:pt x="3366" y="4829"/>
                    <a:pt x="3173" y="4364"/>
                  </a:cubicBezTo>
                  <a:close/>
                  <a:moveTo>
                    <a:pt x="2734" y="0"/>
                  </a:moveTo>
                  <a:cubicBezTo>
                    <a:pt x="2509" y="71"/>
                    <a:pt x="2292" y="161"/>
                    <a:pt x="2083" y="269"/>
                  </a:cubicBezTo>
                  <a:cubicBezTo>
                    <a:pt x="2133" y="1479"/>
                    <a:pt x="2133" y="1479"/>
                    <a:pt x="2133" y="1479"/>
                  </a:cubicBezTo>
                  <a:cubicBezTo>
                    <a:pt x="1882" y="1665"/>
                    <a:pt x="1663" y="1886"/>
                    <a:pt x="1481" y="2130"/>
                  </a:cubicBezTo>
                  <a:cubicBezTo>
                    <a:pt x="270" y="2082"/>
                    <a:pt x="270" y="2082"/>
                    <a:pt x="270" y="2082"/>
                  </a:cubicBezTo>
                  <a:cubicBezTo>
                    <a:pt x="162" y="2291"/>
                    <a:pt x="72" y="2509"/>
                    <a:pt x="0" y="2733"/>
                  </a:cubicBezTo>
                  <a:cubicBezTo>
                    <a:pt x="891" y="3553"/>
                    <a:pt x="891" y="3553"/>
                    <a:pt x="891" y="3553"/>
                  </a:cubicBezTo>
                  <a:cubicBezTo>
                    <a:pt x="845" y="3862"/>
                    <a:pt x="847" y="4173"/>
                    <a:pt x="891" y="4475"/>
                  </a:cubicBezTo>
                  <a:cubicBezTo>
                    <a:pt x="0" y="5297"/>
                    <a:pt x="0" y="5297"/>
                    <a:pt x="0" y="5297"/>
                  </a:cubicBezTo>
                  <a:cubicBezTo>
                    <a:pt x="72" y="5521"/>
                    <a:pt x="162" y="5739"/>
                    <a:pt x="270" y="5948"/>
                  </a:cubicBezTo>
                  <a:cubicBezTo>
                    <a:pt x="1479" y="5898"/>
                    <a:pt x="1479" y="5898"/>
                    <a:pt x="1479" y="5898"/>
                  </a:cubicBezTo>
                  <a:cubicBezTo>
                    <a:pt x="1665" y="6149"/>
                    <a:pt x="1887" y="6368"/>
                    <a:pt x="2131" y="6549"/>
                  </a:cubicBezTo>
                  <a:cubicBezTo>
                    <a:pt x="2082" y="7760"/>
                    <a:pt x="2082" y="7760"/>
                    <a:pt x="2082" y="7760"/>
                  </a:cubicBezTo>
                  <a:cubicBezTo>
                    <a:pt x="2292" y="7868"/>
                    <a:pt x="2509" y="7958"/>
                    <a:pt x="2733" y="8030"/>
                  </a:cubicBezTo>
                  <a:cubicBezTo>
                    <a:pt x="3553" y="7139"/>
                    <a:pt x="3553" y="7139"/>
                    <a:pt x="3553" y="7139"/>
                  </a:cubicBezTo>
                  <a:cubicBezTo>
                    <a:pt x="3862" y="7185"/>
                    <a:pt x="4174" y="7183"/>
                    <a:pt x="4475" y="7139"/>
                  </a:cubicBezTo>
                  <a:cubicBezTo>
                    <a:pt x="5297" y="8030"/>
                    <a:pt x="5297" y="8030"/>
                    <a:pt x="5297" y="8030"/>
                  </a:cubicBezTo>
                  <a:cubicBezTo>
                    <a:pt x="5521" y="7958"/>
                    <a:pt x="5739" y="7868"/>
                    <a:pt x="5948" y="7760"/>
                  </a:cubicBezTo>
                  <a:cubicBezTo>
                    <a:pt x="5898" y="6551"/>
                    <a:pt x="5898" y="6551"/>
                    <a:pt x="5898" y="6551"/>
                  </a:cubicBezTo>
                  <a:cubicBezTo>
                    <a:pt x="6149" y="6365"/>
                    <a:pt x="6368" y="6143"/>
                    <a:pt x="6550" y="5899"/>
                  </a:cubicBezTo>
                  <a:cubicBezTo>
                    <a:pt x="7761" y="5948"/>
                    <a:pt x="7761" y="5948"/>
                    <a:pt x="7761" y="5948"/>
                  </a:cubicBezTo>
                  <a:cubicBezTo>
                    <a:pt x="7869" y="5739"/>
                    <a:pt x="7959" y="5521"/>
                    <a:pt x="8031" y="5297"/>
                  </a:cubicBezTo>
                  <a:cubicBezTo>
                    <a:pt x="7140" y="4477"/>
                    <a:pt x="7140" y="4477"/>
                    <a:pt x="7140" y="4477"/>
                  </a:cubicBezTo>
                  <a:cubicBezTo>
                    <a:pt x="7186" y="4168"/>
                    <a:pt x="7184" y="3856"/>
                    <a:pt x="7140" y="3555"/>
                  </a:cubicBezTo>
                  <a:cubicBezTo>
                    <a:pt x="8031" y="2733"/>
                    <a:pt x="8031" y="2733"/>
                    <a:pt x="8031" y="2733"/>
                  </a:cubicBezTo>
                  <a:cubicBezTo>
                    <a:pt x="7959" y="2508"/>
                    <a:pt x="7869" y="2291"/>
                    <a:pt x="7761" y="2082"/>
                  </a:cubicBezTo>
                  <a:cubicBezTo>
                    <a:pt x="6552" y="2132"/>
                    <a:pt x="6552" y="2132"/>
                    <a:pt x="6552" y="2132"/>
                  </a:cubicBezTo>
                  <a:cubicBezTo>
                    <a:pt x="6366" y="1881"/>
                    <a:pt x="6144" y="1662"/>
                    <a:pt x="5900" y="1480"/>
                  </a:cubicBezTo>
                  <a:cubicBezTo>
                    <a:pt x="5948" y="269"/>
                    <a:pt x="5948" y="269"/>
                    <a:pt x="5948" y="269"/>
                  </a:cubicBezTo>
                  <a:cubicBezTo>
                    <a:pt x="5739" y="161"/>
                    <a:pt x="5521" y="71"/>
                    <a:pt x="5297" y="0"/>
                  </a:cubicBezTo>
                  <a:cubicBezTo>
                    <a:pt x="4478" y="890"/>
                    <a:pt x="4478" y="890"/>
                    <a:pt x="4478" y="890"/>
                  </a:cubicBezTo>
                  <a:cubicBezTo>
                    <a:pt x="4169" y="844"/>
                    <a:pt x="3857" y="846"/>
                    <a:pt x="3556" y="890"/>
                  </a:cubicBezTo>
                  <a:lnTo>
                    <a:pt x="2734" y="0"/>
                  </a:lnTo>
                  <a:close/>
                </a:path>
              </a:pathLst>
            </a:custGeom>
            <a:solidFill>
              <a:schemeClr val="bg1"/>
            </a:solidFill>
            <a:ln w="9525">
              <a:noFill/>
              <a:round/>
              <a:headEnd/>
              <a:tailEnd/>
            </a:ln>
          </p:spPr>
          <p:txBody>
            <a:bodyPr vert="horz" wrap="square" lIns="91427" tIns="45713" rIns="91427" bIns="45713" numCol="1" anchor="t" anchorCtr="0" compatLnSpc="1">
              <a:prstTxWarp prst="textNoShape">
                <a:avLst/>
              </a:prstTxWarp>
            </a:bodyPr>
            <a:lstStyle/>
            <a:p>
              <a:endParaRPr lang="en-US" dirty="0">
                <a:solidFill>
                  <a:srgbClr val="000000"/>
                </a:solidFill>
              </a:endParaRPr>
            </a:p>
          </p:txBody>
        </p:sp>
        <p:sp>
          <p:nvSpPr>
            <p:cNvPr id="56" name="TextBox 55"/>
            <p:cNvSpPr txBox="1"/>
            <p:nvPr/>
          </p:nvSpPr>
          <p:spPr>
            <a:xfrm>
              <a:off x="652616" y="6364656"/>
              <a:ext cx="1755319" cy="433903"/>
            </a:xfrm>
            <a:prstGeom prst="rect">
              <a:avLst/>
            </a:prstGeom>
            <a:noFill/>
          </p:spPr>
          <p:txBody>
            <a:bodyPr wrap="square" lIns="182854" tIns="146283" rIns="182854" bIns="146283" rtlCol="0">
              <a:spAutoFit/>
            </a:bodyPr>
            <a:lstStyle/>
            <a:p>
              <a:pPr>
                <a:lnSpc>
                  <a:spcPct val="90000"/>
                </a:lnSpc>
                <a:spcAft>
                  <a:spcPts val="600"/>
                </a:spcAft>
              </a:pPr>
              <a:r>
                <a:rPr lang="en-US" sz="1000" dirty="0">
                  <a:solidFill>
                    <a:srgbClr val="FFFFFF"/>
                  </a:solidFill>
                </a:rPr>
                <a:t>Dell PowerEdge Servers</a:t>
              </a:r>
            </a:p>
          </p:txBody>
        </p:sp>
        <p:sp>
          <p:nvSpPr>
            <p:cNvPr id="57" name="Storage"/>
            <p:cNvSpPr>
              <a:spLocks noEditPoints="1"/>
            </p:cNvSpPr>
            <p:nvPr/>
          </p:nvSpPr>
          <p:spPr bwMode="auto">
            <a:xfrm rot="21000676">
              <a:off x="2499936" y="6047933"/>
              <a:ext cx="370670" cy="370669"/>
            </a:xfrm>
            <a:custGeom>
              <a:avLst/>
              <a:gdLst/>
              <a:ahLst/>
              <a:cxnLst>
                <a:cxn ang="0">
                  <a:pos x="3173" y="4364"/>
                </a:cxn>
                <a:cxn ang="0">
                  <a:pos x="3667" y="3173"/>
                </a:cxn>
                <a:cxn ang="0">
                  <a:pos x="4857" y="3666"/>
                </a:cxn>
                <a:cxn ang="0">
                  <a:pos x="4364" y="4857"/>
                </a:cxn>
                <a:cxn ang="0">
                  <a:pos x="3173" y="4364"/>
                </a:cxn>
                <a:cxn ang="0">
                  <a:pos x="2734" y="0"/>
                </a:cxn>
                <a:cxn ang="0">
                  <a:pos x="2083" y="269"/>
                </a:cxn>
                <a:cxn ang="0">
                  <a:pos x="2133" y="1479"/>
                </a:cxn>
                <a:cxn ang="0">
                  <a:pos x="1481" y="2130"/>
                </a:cxn>
                <a:cxn ang="0">
                  <a:pos x="270" y="2082"/>
                </a:cxn>
                <a:cxn ang="0">
                  <a:pos x="0" y="2733"/>
                </a:cxn>
                <a:cxn ang="0">
                  <a:pos x="891" y="3553"/>
                </a:cxn>
                <a:cxn ang="0">
                  <a:pos x="891" y="4475"/>
                </a:cxn>
                <a:cxn ang="0">
                  <a:pos x="0" y="5297"/>
                </a:cxn>
                <a:cxn ang="0">
                  <a:pos x="270" y="5948"/>
                </a:cxn>
                <a:cxn ang="0">
                  <a:pos x="1479" y="5898"/>
                </a:cxn>
                <a:cxn ang="0">
                  <a:pos x="2131" y="6549"/>
                </a:cxn>
                <a:cxn ang="0">
                  <a:pos x="2082" y="7760"/>
                </a:cxn>
                <a:cxn ang="0">
                  <a:pos x="2733" y="8030"/>
                </a:cxn>
                <a:cxn ang="0">
                  <a:pos x="3553" y="7139"/>
                </a:cxn>
                <a:cxn ang="0">
                  <a:pos x="4475" y="7139"/>
                </a:cxn>
                <a:cxn ang="0">
                  <a:pos x="5297" y="8030"/>
                </a:cxn>
                <a:cxn ang="0">
                  <a:pos x="5948" y="7760"/>
                </a:cxn>
                <a:cxn ang="0">
                  <a:pos x="5898" y="6551"/>
                </a:cxn>
                <a:cxn ang="0">
                  <a:pos x="6550" y="5899"/>
                </a:cxn>
                <a:cxn ang="0">
                  <a:pos x="7761" y="5948"/>
                </a:cxn>
                <a:cxn ang="0">
                  <a:pos x="8031" y="5297"/>
                </a:cxn>
                <a:cxn ang="0">
                  <a:pos x="7140" y="4477"/>
                </a:cxn>
                <a:cxn ang="0">
                  <a:pos x="7140" y="3555"/>
                </a:cxn>
                <a:cxn ang="0">
                  <a:pos x="8031" y="2733"/>
                </a:cxn>
                <a:cxn ang="0">
                  <a:pos x="7761" y="2082"/>
                </a:cxn>
                <a:cxn ang="0">
                  <a:pos x="6552" y="2132"/>
                </a:cxn>
                <a:cxn ang="0">
                  <a:pos x="5900" y="1480"/>
                </a:cxn>
                <a:cxn ang="0">
                  <a:pos x="5948" y="269"/>
                </a:cxn>
                <a:cxn ang="0">
                  <a:pos x="5297" y="0"/>
                </a:cxn>
                <a:cxn ang="0">
                  <a:pos x="4478" y="890"/>
                </a:cxn>
                <a:cxn ang="0">
                  <a:pos x="3556" y="890"/>
                </a:cxn>
                <a:cxn ang="0">
                  <a:pos x="2734" y="0"/>
                </a:cxn>
              </a:cxnLst>
              <a:rect l="0" t="0" r="r" b="b"/>
              <a:pathLst>
                <a:path w="8031" h="8030">
                  <a:moveTo>
                    <a:pt x="3173" y="4364"/>
                  </a:moveTo>
                  <a:cubicBezTo>
                    <a:pt x="2981" y="3899"/>
                    <a:pt x="3202" y="3366"/>
                    <a:pt x="3667" y="3173"/>
                  </a:cubicBezTo>
                  <a:cubicBezTo>
                    <a:pt x="4132" y="2981"/>
                    <a:pt x="4665" y="3201"/>
                    <a:pt x="4857" y="3666"/>
                  </a:cubicBezTo>
                  <a:cubicBezTo>
                    <a:pt x="5050" y="4131"/>
                    <a:pt x="4829" y="4664"/>
                    <a:pt x="4364" y="4857"/>
                  </a:cubicBezTo>
                  <a:cubicBezTo>
                    <a:pt x="3899" y="5049"/>
                    <a:pt x="3366" y="4829"/>
                    <a:pt x="3173" y="4364"/>
                  </a:cubicBezTo>
                  <a:close/>
                  <a:moveTo>
                    <a:pt x="2734" y="0"/>
                  </a:moveTo>
                  <a:cubicBezTo>
                    <a:pt x="2509" y="71"/>
                    <a:pt x="2292" y="161"/>
                    <a:pt x="2083" y="269"/>
                  </a:cubicBezTo>
                  <a:cubicBezTo>
                    <a:pt x="2133" y="1479"/>
                    <a:pt x="2133" y="1479"/>
                    <a:pt x="2133" y="1479"/>
                  </a:cubicBezTo>
                  <a:cubicBezTo>
                    <a:pt x="1882" y="1665"/>
                    <a:pt x="1663" y="1886"/>
                    <a:pt x="1481" y="2130"/>
                  </a:cubicBezTo>
                  <a:cubicBezTo>
                    <a:pt x="270" y="2082"/>
                    <a:pt x="270" y="2082"/>
                    <a:pt x="270" y="2082"/>
                  </a:cubicBezTo>
                  <a:cubicBezTo>
                    <a:pt x="162" y="2291"/>
                    <a:pt x="72" y="2509"/>
                    <a:pt x="0" y="2733"/>
                  </a:cubicBezTo>
                  <a:cubicBezTo>
                    <a:pt x="891" y="3553"/>
                    <a:pt x="891" y="3553"/>
                    <a:pt x="891" y="3553"/>
                  </a:cubicBezTo>
                  <a:cubicBezTo>
                    <a:pt x="845" y="3862"/>
                    <a:pt x="847" y="4173"/>
                    <a:pt x="891" y="4475"/>
                  </a:cubicBezTo>
                  <a:cubicBezTo>
                    <a:pt x="0" y="5297"/>
                    <a:pt x="0" y="5297"/>
                    <a:pt x="0" y="5297"/>
                  </a:cubicBezTo>
                  <a:cubicBezTo>
                    <a:pt x="72" y="5521"/>
                    <a:pt x="162" y="5739"/>
                    <a:pt x="270" y="5948"/>
                  </a:cubicBezTo>
                  <a:cubicBezTo>
                    <a:pt x="1479" y="5898"/>
                    <a:pt x="1479" y="5898"/>
                    <a:pt x="1479" y="5898"/>
                  </a:cubicBezTo>
                  <a:cubicBezTo>
                    <a:pt x="1665" y="6149"/>
                    <a:pt x="1887" y="6368"/>
                    <a:pt x="2131" y="6549"/>
                  </a:cubicBezTo>
                  <a:cubicBezTo>
                    <a:pt x="2082" y="7760"/>
                    <a:pt x="2082" y="7760"/>
                    <a:pt x="2082" y="7760"/>
                  </a:cubicBezTo>
                  <a:cubicBezTo>
                    <a:pt x="2292" y="7868"/>
                    <a:pt x="2509" y="7958"/>
                    <a:pt x="2733" y="8030"/>
                  </a:cubicBezTo>
                  <a:cubicBezTo>
                    <a:pt x="3553" y="7139"/>
                    <a:pt x="3553" y="7139"/>
                    <a:pt x="3553" y="7139"/>
                  </a:cubicBezTo>
                  <a:cubicBezTo>
                    <a:pt x="3862" y="7185"/>
                    <a:pt x="4174" y="7183"/>
                    <a:pt x="4475" y="7139"/>
                  </a:cubicBezTo>
                  <a:cubicBezTo>
                    <a:pt x="5297" y="8030"/>
                    <a:pt x="5297" y="8030"/>
                    <a:pt x="5297" y="8030"/>
                  </a:cubicBezTo>
                  <a:cubicBezTo>
                    <a:pt x="5521" y="7958"/>
                    <a:pt x="5739" y="7868"/>
                    <a:pt x="5948" y="7760"/>
                  </a:cubicBezTo>
                  <a:cubicBezTo>
                    <a:pt x="5898" y="6551"/>
                    <a:pt x="5898" y="6551"/>
                    <a:pt x="5898" y="6551"/>
                  </a:cubicBezTo>
                  <a:cubicBezTo>
                    <a:pt x="6149" y="6365"/>
                    <a:pt x="6368" y="6143"/>
                    <a:pt x="6550" y="5899"/>
                  </a:cubicBezTo>
                  <a:cubicBezTo>
                    <a:pt x="7761" y="5948"/>
                    <a:pt x="7761" y="5948"/>
                    <a:pt x="7761" y="5948"/>
                  </a:cubicBezTo>
                  <a:cubicBezTo>
                    <a:pt x="7869" y="5739"/>
                    <a:pt x="7959" y="5521"/>
                    <a:pt x="8031" y="5297"/>
                  </a:cubicBezTo>
                  <a:cubicBezTo>
                    <a:pt x="7140" y="4477"/>
                    <a:pt x="7140" y="4477"/>
                    <a:pt x="7140" y="4477"/>
                  </a:cubicBezTo>
                  <a:cubicBezTo>
                    <a:pt x="7186" y="4168"/>
                    <a:pt x="7184" y="3856"/>
                    <a:pt x="7140" y="3555"/>
                  </a:cubicBezTo>
                  <a:cubicBezTo>
                    <a:pt x="8031" y="2733"/>
                    <a:pt x="8031" y="2733"/>
                    <a:pt x="8031" y="2733"/>
                  </a:cubicBezTo>
                  <a:cubicBezTo>
                    <a:pt x="7959" y="2508"/>
                    <a:pt x="7869" y="2291"/>
                    <a:pt x="7761" y="2082"/>
                  </a:cubicBezTo>
                  <a:cubicBezTo>
                    <a:pt x="6552" y="2132"/>
                    <a:pt x="6552" y="2132"/>
                    <a:pt x="6552" y="2132"/>
                  </a:cubicBezTo>
                  <a:cubicBezTo>
                    <a:pt x="6366" y="1881"/>
                    <a:pt x="6144" y="1662"/>
                    <a:pt x="5900" y="1480"/>
                  </a:cubicBezTo>
                  <a:cubicBezTo>
                    <a:pt x="5948" y="269"/>
                    <a:pt x="5948" y="269"/>
                    <a:pt x="5948" y="269"/>
                  </a:cubicBezTo>
                  <a:cubicBezTo>
                    <a:pt x="5739" y="161"/>
                    <a:pt x="5521" y="71"/>
                    <a:pt x="5297" y="0"/>
                  </a:cubicBezTo>
                  <a:cubicBezTo>
                    <a:pt x="4478" y="890"/>
                    <a:pt x="4478" y="890"/>
                    <a:pt x="4478" y="890"/>
                  </a:cubicBezTo>
                  <a:cubicBezTo>
                    <a:pt x="4169" y="844"/>
                    <a:pt x="3857" y="846"/>
                    <a:pt x="3556" y="890"/>
                  </a:cubicBezTo>
                  <a:lnTo>
                    <a:pt x="2734" y="0"/>
                  </a:lnTo>
                  <a:close/>
                </a:path>
              </a:pathLst>
            </a:custGeom>
            <a:solidFill>
              <a:schemeClr val="bg1"/>
            </a:solidFill>
            <a:ln w="9525">
              <a:noFill/>
              <a:round/>
              <a:headEnd/>
              <a:tailEnd/>
            </a:ln>
          </p:spPr>
          <p:txBody>
            <a:bodyPr vert="horz" wrap="square" lIns="91427" tIns="45713" rIns="91427" bIns="45713" numCol="1" anchor="t" anchorCtr="0" compatLnSpc="1">
              <a:prstTxWarp prst="textNoShape">
                <a:avLst/>
              </a:prstTxWarp>
            </a:bodyPr>
            <a:lstStyle/>
            <a:p>
              <a:endParaRPr lang="en-US" dirty="0">
                <a:solidFill>
                  <a:srgbClr val="000000"/>
                </a:solidFill>
              </a:endParaRPr>
            </a:p>
          </p:txBody>
        </p:sp>
        <p:sp>
          <p:nvSpPr>
            <p:cNvPr id="58" name="TextBox 57"/>
            <p:cNvSpPr txBox="1"/>
            <p:nvPr/>
          </p:nvSpPr>
          <p:spPr>
            <a:xfrm>
              <a:off x="2129805" y="6364658"/>
              <a:ext cx="1263358" cy="433903"/>
            </a:xfrm>
            <a:prstGeom prst="rect">
              <a:avLst/>
            </a:prstGeom>
            <a:noFill/>
          </p:spPr>
          <p:txBody>
            <a:bodyPr wrap="square" lIns="182854" tIns="146283" rIns="182854" bIns="146283" rtlCol="0">
              <a:spAutoFit/>
            </a:bodyPr>
            <a:lstStyle/>
            <a:p>
              <a:pPr>
                <a:lnSpc>
                  <a:spcPct val="90000"/>
                </a:lnSpc>
                <a:spcAft>
                  <a:spcPts val="600"/>
                </a:spcAft>
              </a:pPr>
              <a:r>
                <a:rPr lang="en-US" sz="1000" dirty="0">
                  <a:solidFill>
                    <a:srgbClr val="FFFFFF"/>
                  </a:solidFill>
                </a:rPr>
                <a:t>Dell Storage</a:t>
              </a:r>
            </a:p>
          </p:txBody>
        </p:sp>
        <p:sp>
          <p:nvSpPr>
            <p:cNvPr id="59" name="Storage"/>
            <p:cNvSpPr>
              <a:spLocks noEditPoints="1"/>
            </p:cNvSpPr>
            <p:nvPr/>
          </p:nvSpPr>
          <p:spPr bwMode="auto">
            <a:xfrm rot="21000676">
              <a:off x="3312444" y="6047931"/>
              <a:ext cx="370670" cy="370669"/>
            </a:xfrm>
            <a:custGeom>
              <a:avLst/>
              <a:gdLst/>
              <a:ahLst/>
              <a:cxnLst>
                <a:cxn ang="0">
                  <a:pos x="3173" y="4364"/>
                </a:cxn>
                <a:cxn ang="0">
                  <a:pos x="3667" y="3173"/>
                </a:cxn>
                <a:cxn ang="0">
                  <a:pos x="4857" y="3666"/>
                </a:cxn>
                <a:cxn ang="0">
                  <a:pos x="4364" y="4857"/>
                </a:cxn>
                <a:cxn ang="0">
                  <a:pos x="3173" y="4364"/>
                </a:cxn>
                <a:cxn ang="0">
                  <a:pos x="2734" y="0"/>
                </a:cxn>
                <a:cxn ang="0">
                  <a:pos x="2083" y="269"/>
                </a:cxn>
                <a:cxn ang="0">
                  <a:pos x="2133" y="1479"/>
                </a:cxn>
                <a:cxn ang="0">
                  <a:pos x="1481" y="2130"/>
                </a:cxn>
                <a:cxn ang="0">
                  <a:pos x="270" y="2082"/>
                </a:cxn>
                <a:cxn ang="0">
                  <a:pos x="0" y="2733"/>
                </a:cxn>
                <a:cxn ang="0">
                  <a:pos x="891" y="3553"/>
                </a:cxn>
                <a:cxn ang="0">
                  <a:pos x="891" y="4475"/>
                </a:cxn>
                <a:cxn ang="0">
                  <a:pos x="0" y="5297"/>
                </a:cxn>
                <a:cxn ang="0">
                  <a:pos x="270" y="5948"/>
                </a:cxn>
                <a:cxn ang="0">
                  <a:pos x="1479" y="5898"/>
                </a:cxn>
                <a:cxn ang="0">
                  <a:pos x="2131" y="6549"/>
                </a:cxn>
                <a:cxn ang="0">
                  <a:pos x="2082" y="7760"/>
                </a:cxn>
                <a:cxn ang="0">
                  <a:pos x="2733" y="8030"/>
                </a:cxn>
                <a:cxn ang="0">
                  <a:pos x="3553" y="7139"/>
                </a:cxn>
                <a:cxn ang="0">
                  <a:pos x="4475" y="7139"/>
                </a:cxn>
                <a:cxn ang="0">
                  <a:pos x="5297" y="8030"/>
                </a:cxn>
                <a:cxn ang="0">
                  <a:pos x="5948" y="7760"/>
                </a:cxn>
                <a:cxn ang="0">
                  <a:pos x="5898" y="6551"/>
                </a:cxn>
                <a:cxn ang="0">
                  <a:pos x="6550" y="5899"/>
                </a:cxn>
                <a:cxn ang="0">
                  <a:pos x="7761" y="5948"/>
                </a:cxn>
                <a:cxn ang="0">
                  <a:pos x="8031" y="5297"/>
                </a:cxn>
                <a:cxn ang="0">
                  <a:pos x="7140" y="4477"/>
                </a:cxn>
                <a:cxn ang="0">
                  <a:pos x="7140" y="3555"/>
                </a:cxn>
                <a:cxn ang="0">
                  <a:pos x="8031" y="2733"/>
                </a:cxn>
                <a:cxn ang="0">
                  <a:pos x="7761" y="2082"/>
                </a:cxn>
                <a:cxn ang="0">
                  <a:pos x="6552" y="2132"/>
                </a:cxn>
                <a:cxn ang="0">
                  <a:pos x="5900" y="1480"/>
                </a:cxn>
                <a:cxn ang="0">
                  <a:pos x="5948" y="269"/>
                </a:cxn>
                <a:cxn ang="0">
                  <a:pos x="5297" y="0"/>
                </a:cxn>
                <a:cxn ang="0">
                  <a:pos x="4478" y="890"/>
                </a:cxn>
                <a:cxn ang="0">
                  <a:pos x="3556" y="890"/>
                </a:cxn>
                <a:cxn ang="0">
                  <a:pos x="2734" y="0"/>
                </a:cxn>
              </a:cxnLst>
              <a:rect l="0" t="0" r="r" b="b"/>
              <a:pathLst>
                <a:path w="8031" h="8030">
                  <a:moveTo>
                    <a:pt x="3173" y="4364"/>
                  </a:moveTo>
                  <a:cubicBezTo>
                    <a:pt x="2981" y="3899"/>
                    <a:pt x="3202" y="3366"/>
                    <a:pt x="3667" y="3173"/>
                  </a:cubicBezTo>
                  <a:cubicBezTo>
                    <a:pt x="4132" y="2981"/>
                    <a:pt x="4665" y="3201"/>
                    <a:pt x="4857" y="3666"/>
                  </a:cubicBezTo>
                  <a:cubicBezTo>
                    <a:pt x="5050" y="4131"/>
                    <a:pt x="4829" y="4664"/>
                    <a:pt x="4364" y="4857"/>
                  </a:cubicBezTo>
                  <a:cubicBezTo>
                    <a:pt x="3899" y="5049"/>
                    <a:pt x="3366" y="4829"/>
                    <a:pt x="3173" y="4364"/>
                  </a:cubicBezTo>
                  <a:close/>
                  <a:moveTo>
                    <a:pt x="2734" y="0"/>
                  </a:moveTo>
                  <a:cubicBezTo>
                    <a:pt x="2509" y="71"/>
                    <a:pt x="2292" y="161"/>
                    <a:pt x="2083" y="269"/>
                  </a:cubicBezTo>
                  <a:cubicBezTo>
                    <a:pt x="2133" y="1479"/>
                    <a:pt x="2133" y="1479"/>
                    <a:pt x="2133" y="1479"/>
                  </a:cubicBezTo>
                  <a:cubicBezTo>
                    <a:pt x="1882" y="1665"/>
                    <a:pt x="1663" y="1886"/>
                    <a:pt x="1481" y="2130"/>
                  </a:cubicBezTo>
                  <a:cubicBezTo>
                    <a:pt x="270" y="2082"/>
                    <a:pt x="270" y="2082"/>
                    <a:pt x="270" y="2082"/>
                  </a:cubicBezTo>
                  <a:cubicBezTo>
                    <a:pt x="162" y="2291"/>
                    <a:pt x="72" y="2509"/>
                    <a:pt x="0" y="2733"/>
                  </a:cubicBezTo>
                  <a:cubicBezTo>
                    <a:pt x="891" y="3553"/>
                    <a:pt x="891" y="3553"/>
                    <a:pt x="891" y="3553"/>
                  </a:cubicBezTo>
                  <a:cubicBezTo>
                    <a:pt x="845" y="3862"/>
                    <a:pt x="847" y="4173"/>
                    <a:pt x="891" y="4475"/>
                  </a:cubicBezTo>
                  <a:cubicBezTo>
                    <a:pt x="0" y="5297"/>
                    <a:pt x="0" y="5297"/>
                    <a:pt x="0" y="5297"/>
                  </a:cubicBezTo>
                  <a:cubicBezTo>
                    <a:pt x="72" y="5521"/>
                    <a:pt x="162" y="5739"/>
                    <a:pt x="270" y="5948"/>
                  </a:cubicBezTo>
                  <a:cubicBezTo>
                    <a:pt x="1479" y="5898"/>
                    <a:pt x="1479" y="5898"/>
                    <a:pt x="1479" y="5898"/>
                  </a:cubicBezTo>
                  <a:cubicBezTo>
                    <a:pt x="1665" y="6149"/>
                    <a:pt x="1887" y="6368"/>
                    <a:pt x="2131" y="6549"/>
                  </a:cubicBezTo>
                  <a:cubicBezTo>
                    <a:pt x="2082" y="7760"/>
                    <a:pt x="2082" y="7760"/>
                    <a:pt x="2082" y="7760"/>
                  </a:cubicBezTo>
                  <a:cubicBezTo>
                    <a:pt x="2292" y="7868"/>
                    <a:pt x="2509" y="7958"/>
                    <a:pt x="2733" y="8030"/>
                  </a:cubicBezTo>
                  <a:cubicBezTo>
                    <a:pt x="3553" y="7139"/>
                    <a:pt x="3553" y="7139"/>
                    <a:pt x="3553" y="7139"/>
                  </a:cubicBezTo>
                  <a:cubicBezTo>
                    <a:pt x="3862" y="7185"/>
                    <a:pt x="4174" y="7183"/>
                    <a:pt x="4475" y="7139"/>
                  </a:cubicBezTo>
                  <a:cubicBezTo>
                    <a:pt x="5297" y="8030"/>
                    <a:pt x="5297" y="8030"/>
                    <a:pt x="5297" y="8030"/>
                  </a:cubicBezTo>
                  <a:cubicBezTo>
                    <a:pt x="5521" y="7958"/>
                    <a:pt x="5739" y="7868"/>
                    <a:pt x="5948" y="7760"/>
                  </a:cubicBezTo>
                  <a:cubicBezTo>
                    <a:pt x="5898" y="6551"/>
                    <a:pt x="5898" y="6551"/>
                    <a:pt x="5898" y="6551"/>
                  </a:cubicBezTo>
                  <a:cubicBezTo>
                    <a:pt x="6149" y="6365"/>
                    <a:pt x="6368" y="6143"/>
                    <a:pt x="6550" y="5899"/>
                  </a:cubicBezTo>
                  <a:cubicBezTo>
                    <a:pt x="7761" y="5948"/>
                    <a:pt x="7761" y="5948"/>
                    <a:pt x="7761" y="5948"/>
                  </a:cubicBezTo>
                  <a:cubicBezTo>
                    <a:pt x="7869" y="5739"/>
                    <a:pt x="7959" y="5521"/>
                    <a:pt x="8031" y="5297"/>
                  </a:cubicBezTo>
                  <a:cubicBezTo>
                    <a:pt x="7140" y="4477"/>
                    <a:pt x="7140" y="4477"/>
                    <a:pt x="7140" y="4477"/>
                  </a:cubicBezTo>
                  <a:cubicBezTo>
                    <a:pt x="7186" y="4168"/>
                    <a:pt x="7184" y="3856"/>
                    <a:pt x="7140" y="3555"/>
                  </a:cubicBezTo>
                  <a:cubicBezTo>
                    <a:pt x="8031" y="2733"/>
                    <a:pt x="8031" y="2733"/>
                    <a:pt x="8031" y="2733"/>
                  </a:cubicBezTo>
                  <a:cubicBezTo>
                    <a:pt x="7959" y="2508"/>
                    <a:pt x="7869" y="2291"/>
                    <a:pt x="7761" y="2082"/>
                  </a:cubicBezTo>
                  <a:cubicBezTo>
                    <a:pt x="6552" y="2132"/>
                    <a:pt x="6552" y="2132"/>
                    <a:pt x="6552" y="2132"/>
                  </a:cubicBezTo>
                  <a:cubicBezTo>
                    <a:pt x="6366" y="1881"/>
                    <a:pt x="6144" y="1662"/>
                    <a:pt x="5900" y="1480"/>
                  </a:cubicBezTo>
                  <a:cubicBezTo>
                    <a:pt x="5948" y="269"/>
                    <a:pt x="5948" y="269"/>
                    <a:pt x="5948" y="269"/>
                  </a:cubicBezTo>
                  <a:cubicBezTo>
                    <a:pt x="5739" y="161"/>
                    <a:pt x="5521" y="71"/>
                    <a:pt x="5297" y="0"/>
                  </a:cubicBezTo>
                  <a:cubicBezTo>
                    <a:pt x="4478" y="890"/>
                    <a:pt x="4478" y="890"/>
                    <a:pt x="4478" y="890"/>
                  </a:cubicBezTo>
                  <a:cubicBezTo>
                    <a:pt x="4169" y="844"/>
                    <a:pt x="3857" y="846"/>
                    <a:pt x="3556" y="890"/>
                  </a:cubicBezTo>
                  <a:lnTo>
                    <a:pt x="2734" y="0"/>
                  </a:lnTo>
                  <a:close/>
                </a:path>
              </a:pathLst>
            </a:custGeom>
            <a:solidFill>
              <a:schemeClr val="bg1"/>
            </a:solidFill>
            <a:ln w="9525">
              <a:noFill/>
              <a:round/>
              <a:headEnd/>
              <a:tailEnd/>
            </a:ln>
          </p:spPr>
          <p:txBody>
            <a:bodyPr vert="horz" wrap="square" lIns="91427" tIns="45713" rIns="91427" bIns="45713" numCol="1" anchor="t" anchorCtr="0" compatLnSpc="1">
              <a:prstTxWarp prst="textNoShape">
                <a:avLst/>
              </a:prstTxWarp>
            </a:bodyPr>
            <a:lstStyle/>
            <a:p>
              <a:endParaRPr lang="en-US" dirty="0">
                <a:solidFill>
                  <a:srgbClr val="000000"/>
                </a:solidFill>
              </a:endParaRPr>
            </a:p>
          </p:txBody>
        </p:sp>
        <p:sp>
          <p:nvSpPr>
            <p:cNvPr id="60" name="TextBox 59"/>
            <p:cNvSpPr txBox="1"/>
            <p:nvPr/>
          </p:nvSpPr>
          <p:spPr>
            <a:xfrm>
              <a:off x="2942312" y="6364656"/>
              <a:ext cx="1620434" cy="433903"/>
            </a:xfrm>
            <a:prstGeom prst="rect">
              <a:avLst/>
            </a:prstGeom>
            <a:noFill/>
          </p:spPr>
          <p:txBody>
            <a:bodyPr wrap="square" lIns="182854" tIns="146283" rIns="182854" bIns="146283" rtlCol="0">
              <a:spAutoFit/>
            </a:bodyPr>
            <a:lstStyle/>
            <a:p>
              <a:pPr>
                <a:lnSpc>
                  <a:spcPct val="90000"/>
                </a:lnSpc>
                <a:spcAft>
                  <a:spcPts val="600"/>
                </a:spcAft>
              </a:pPr>
              <a:r>
                <a:rPr lang="en-US" sz="1000" dirty="0">
                  <a:solidFill>
                    <a:srgbClr val="FFFFFF"/>
                  </a:solidFill>
                </a:rPr>
                <a:t>Dell Networking</a:t>
              </a:r>
            </a:p>
          </p:txBody>
        </p:sp>
        <p:sp>
          <p:nvSpPr>
            <p:cNvPr id="61" name="TextBox 60"/>
            <p:cNvSpPr txBox="1"/>
            <p:nvPr/>
          </p:nvSpPr>
          <p:spPr>
            <a:xfrm>
              <a:off x="6072696" y="5675299"/>
              <a:ext cx="1383092" cy="1021904"/>
            </a:xfrm>
            <a:prstGeom prst="rect">
              <a:avLst/>
            </a:prstGeom>
            <a:noFill/>
          </p:spPr>
          <p:txBody>
            <a:bodyPr wrap="square" lIns="182854" tIns="146283" rIns="182854" bIns="146283" rtlCol="0">
              <a:spAutoFit/>
            </a:bodyPr>
            <a:lstStyle/>
            <a:p>
              <a:pPr>
                <a:lnSpc>
                  <a:spcPct val="90000"/>
                </a:lnSpc>
                <a:spcAft>
                  <a:spcPts val="600"/>
                </a:spcAft>
              </a:pPr>
              <a:r>
                <a:rPr lang="en-US" sz="1049" dirty="0">
                  <a:solidFill>
                    <a:srgbClr val="FFFFFF"/>
                  </a:solidFill>
                  <a:latin typeface="Century Gothic" panose="020B0502020202020204" pitchFamily="34" charset="0"/>
                </a:rPr>
                <a:t>+ optimized racking and cabling for high density and reliability</a:t>
              </a:r>
              <a:endParaRPr lang="en-US" sz="1049" dirty="0">
                <a:solidFill>
                  <a:srgbClr val="FFFFFF"/>
                </a:solidFill>
              </a:endParaRPr>
            </a:p>
          </p:txBody>
        </p:sp>
        <p:sp>
          <p:nvSpPr>
            <p:cNvPr id="62" name="Freeform 30"/>
            <p:cNvSpPr>
              <a:spLocks noEditPoints="1"/>
            </p:cNvSpPr>
            <p:nvPr/>
          </p:nvSpPr>
          <p:spPr bwMode="auto">
            <a:xfrm>
              <a:off x="913414" y="3541854"/>
              <a:ext cx="526214" cy="414324"/>
            </a:xfrm>
            <a:custGeom>
              <a:avLst/>
              <a:gdLst>
                <a:gd name="T0" fmla="*/ 120 w 296"/>
                <a:gd name="T1" fmla="*/ 172 h 274"/>
                <a:gd name="T2" fmla="*/ 296 w 296"/>
                <a:gd name="T3" fmla="*/ 85 h 274"/>
                <a:gd name="T4" fmla="*/ 296 w 296"/>
                <a:gd name="T5" fmla="*/ 128 h 274"/>
                <a:gd name="T6" fmla="*/ 294 w 296"/>
                <a:gd name="T7" fmla="*/ 145 h 274"/>
                <a:gd name="T8" fmla="*/ 296 w 296"/>
                <a:gd name="T9" fmla="*/ 187 h 274"/>
                <a:gd name="T10" fmla="*/ 154 w 296"/>
                <a:gd name="T11" fmla="*/ 273 h 274"/>
                <a:gd name="T12" fmla="*/ 146 w 296"/>
                <a:gd name="T13" fmla="*/ 271 h 274"/>
                <a:gd name="T14" fmla="*/ 142 w 296"/>
                <a:gd name="T15" fmla="*/ 272 h 274"/>
                <a:gd name="T16" fmla="*/ 10 w 296"/>
                <a:gd name="T17" fmla="*/ 190 h 274"/>
                <a:gd name="T18" fmla="*/ 8 w 296"/>
                <a:gd name="T19" fmla="*/ 186 h 274"/>
                <a:gd name="T20" fmla="*/ 0 w 296"/>
                <a:gd name="T21" fmla="*/ 189 h 274"/>
                <a:gd name="T22" fmla="*/ 0 w 296"/>
                <a:gd name="T23" fmla="*/ 159 h 274"/>
                <a:gd name="T24" fmla="*/ 8 w 296"/>
                <a:gd name="T25" fmla="*/ 146 h 274"/>
                <a:gd name="T26" fmla="*/ 10 w 296"/>
                <a:gd name="T27" fmla="*/ 129 h 274"/>
                <a:gd name="T28" fmla="*/ 8 w 296"/>
                <a:gd name="T29" fmla="*/ 125 h 274"/>
                <a:gd name="T30" fmla="*/ 0 w 296"/>
                <a:gd name="T31" fmla="*/ 128 h 274"/>
                <a:gd name="T32" fmla="*/ 0 w 296"/>
                <a:gd name="T33" fmla="*/ 98 h 274"/>
                <a:gd name="T34" fmla="*/ 8 w 296"/>
                <a:gd name="T35" fmla="*/ 85 h 274"/>
                <a:gd name="T36" fmla="*/ 152 w 296"/>
                <a:gd name="T37" fmla="*/ 0 h 274"/>
                <a:gd name="T38" fmla="*/ 296 w 296"/>
                <a:gd name="T39" fmla="*/ 85 h 274"/>
                <a:gd name="T40" fmla="*/ 3 w 296"/>
                <a:gd name="T41" fmla="*/ 124 h 274"/>
                <a:gd name="T42" fmla="*/ 8 w 296"/>
                <a:gd name="T43" fmla="*/ 158 h 274"/>
                <a:gd name="T44" fmla="*/ 8 w 296"/>
                <a:gd name="T45" fmla="*/ 182 h 274"/>
                <a:gd name="T46" fmla="*/ 44 w 296"/>
                <a:gd name="T47" fmla="*/ 106 h 274"/>
                <a:gd name="T48" fmla="*/ 152 w 296"/>
                <a:gd name="T49" fmla="*/ 43 h 274"/>
                <a:gd name="T50" fmla="*/ 150 w 296"/>
                <a:gd name="T51" fmla="*/ 42 h 274"/>
                <a:gd name="T52" fmla="*/ 14 w 296"/>
                <a:gd name="T53" fmla="*/ 122 h 274"/>
                <a:gd name="T54" fmla="*/ 14 w 296"/>
                <a:gd name="T55" fmla="*/ 122 h 274"/>
                <a:gd name="T56" fmla="*/ 141 w 296"/>
                <a:gd name="T57" fmla="*/ 183 h 274"/>
                <a:gd name="T58" fmla="*/ 150 w 296"/>
                <a:gd name="T59" fmla="*/ 171 h 274"/>
                <a:gd name="T60" fmla="*/ 144 w 296"/>
                <a:gd name="T61" fmla="*/ 183 h 274"/>
                <a:gd name="T62" fmla="*/ 150 w 296"/>
                <a:gd name="T63" fmla="*/ 203 h 274"/>
                <a:gd name="T64" fmla="*/ 14 w 296"/>
                <a:gd name="T65" fmla="*/ 150 h 274"/>
                <a:gd name="T66" fmla="*/ 29 w 296"/>
                <a:gd name="T67" fmla="*/ 140 h 274"/>
                <a:gd name="T68" fmla="*/ 40 w 296"/>
                <a:gd name="T69" fmla="*/ 167 h 274"/>
                <a:gd name="T70" fmla="*/ 150 w 296"/>
                <a:gd name="T71" fmla="*/ 241 h 274"/>
                <a:gd name="T72" fmla="*/ 149 w 296"/>
                <a:gd name="T73" fmla="*/ 265 h 274"/>
                <a:gd name="T74" fmla="*/ 150 w 296"/>
                <a:gd name="T75" fmla="*/ 232 h 274"/>
                <a:gd name="T76" fmla="*/ 14 w 296"/>
                <a:gd name="T77" fmla="*/ 185 h 274"/>
                <a:gd name="T78" fmla="*/ 142 w 296"/>
                <a:gd name="T79" fmla="*/ 242 h 274"/>
                <a:gd name="T80" fmla="*/ 152 w 296"/>
                <a:gd name="T81" fmla="*/ 231 h 274"/>
                <a:gd name="T82" fmla="*/ 154 w 296"/>
                <a:gd name="T83" fmla="*/ 212 h 274"/>
                <a:gd name="T84" fmla="*/ 146 w 296"/>
                <a:gd name="T85" fmla="*/ 210 h 274"/>
                <a:gd name="T86" fmla="*/ 142 w 296"/>
                <a:gd name="T87" fmla="*/ 211 h 274"/>
                <a:gd name="T88" fmla="*/ 59 w 296"/>
                <a:gd name="T89" fmla="*/ 158 h 274"/>
                <a:gd name="T90" fmla="*/ 290 w 296"/>
                <a:gd name="T91" fmla="*/ 185 h 274"/>
                <a:gd name="T92" fmla="*/ 154 w 296"/>
                <a:gd name="T93" fmla="*/ 266 h 274"/>
                <a:gd name="T94" fmla="*/ 263 w 296"/>
                <a:gd name="T95" fmla="*/ 167 h 274"/>
                <a:gd name="T96" fmla="*/ 274 w 296"/>
                <a:gd name="T97" fmla="*/ 140 h 274"/>
                <a:gd name="T98" fmla="*/ 290 w 296"/>
                <a:gd name="T99" fmla="*/ 150 h 274"/>
                <a:gd name="T100" fmla="*/ 290 w 296"/>
                <a:gd name="T101" fmla="*/ 124 h 274"/>
                <a:gd name="T102" fmla="*/ 154 w 296"/>
                <a:gd name="T103" fmla="*/ 205 h 274"/>
                <a:gd name="T104" fmla="*/ 263 w 296"/>
                <a:gd name="T105" fmla="*/ 106 h 274"/>
                <a:gd name="T106" fmla="*/ 290 w 296"/>
                <a:gd name="T107" fmla="*/ 89 h 274"/>
                <a:gd name="T108" fmla="*/ 261 w 296"/>
                <a:gd name="T109" fmla="*/ 105 h 274"/>
                <a:gd name="T110" fmla="*/ 105 w 296"/>
                <a:gd name="T111" fmla="*/ 163 h 274"/>
                <a:gd name="T112" fmla="*/ 110 w 296"/>
                <a:gd name="T113" fmla="*/ 161 h 274"/>
                <a:gd name="T114" fmla="*/ 125 w 296"/>
                <a:gd name="T115" fmla="*/ 231 h 274"/>
                <a:gd name="T116" fmla="*/ 110 w 296"/>
                <a:gd name="T117" fmla="*/ 232 h 274"/>
                <a:gd name="T118" fmla="*/ 105 w 296"/>
                <a:gd name="T119" fmla="*/ 22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6" h="274">
                  <a:moveTo>
                    <a:pt x="130" y="178"/>
                  </a:moveTo>
                  <a:cubicBezTo>
                    <a:pt x="130" y="181"/>
                    <a:pt x="128" y="182"/>
                    <a:pt x="125" y="180"/>
                  </a:cubicBezTo>
                  <a:cubicBezTo>
                    <a:pt x="122" y="179"/>
                    <a:pt x="120" y="175"/>
                    <a:pt x="120" y="172"/>
                  </a:cubicBezTo>
                  <a:cubicBezTo>
                    <a:pt x="120" y="170"/>
                    <a:pt x="122" y="169"/>
                    <a:pt x="125" y="170"/>
                  </a:cubicBezTo>
                  <a:cubicBezTo>
                    <a:pt x="128" y="172"/>
                    <a:pt x="130" y="175"/>
                    <a:pt x="130" y="178"/>
                  </a:cubicBezTo>
                  <a:close/>
                  <a:moveTo>
                    <a:pt x="296" y="85"/>
                  </a:moveTo>
                  <a:cubicBezTo>
                    <a:pt x="296" y="88"/>
                    <a:pt x="296" y="88"/>
                    <a:pt x="296" y="88"/>
                  </a:cubicBezTo>
                  <a:cubicBezTo>
                    <a:pt x="296" y="126"/>
                    <a:pt x="296" y="126"/>
                    <a:pt x="296" y="126"/>
                  </a:cubicBezTo>
                  <a:cubicBezTo>
                    <a:pt x="296" y="128"/>
                    <a:pt x="296" y="128"/>
                    <a:pt x="296" y="128"/>
                  </a:cubicBezTo>
                  <a:cubicBezTo>
                    <a:pt x="294" y="129"/>
                    <a:pt x="294" y="129"/>
                    <a:pt x="294" y="129"/>
                  </a:cubicBezTo>
                  <a:cubicBezTo>
                    <a:pt x="280" y="137"/>
                    <a:pt x="280" y="137"/>
                    <a:pt x="280" y="137"/>
                  </a:cubicBezTo>
                  <a:cubicBezTo>
                    <a:pt x="294" y="145"/>
                    <a:pt x="294" y="145"/>
                    <a:pt x="294" y="145"/>
                  </a:cubicBezTo>
                  <a:cubicBezTo>
                    <a:pt x="296" y="146"/>
                    <a:pt x="296" y="146"/>
                    <a:pt x="296" y="146"/>
                  </a:cubicBezTo>
                  <a:cubicBezTo>
                    <a:pt x="296" y="149"/>
                    <a:pt x="296" y="149"/>
                    <a:pt x="296" y="149"/>
                  </a:cubicBezTo>
                  <a:cubicBezTo>
                    <a:pt x="296" y="187"/>
                    <a:pt x="296" y="187"/>
                    <a:pt x="296" y="187"/>
                  </a:cubicBezTo>
                  <a:cubicBezTo>
                    <a:pt x="296" y="189"/>
                    <a:pt x="296" y="189"/>
                    <a:pt x="296" y="189"/>
                  </a:cubicBezTo>
                  <a:cubicBezTo>
                    <a:pt x="294" y="190"/>
                    <a:pt x="294" y="190"/>
                    <a:pt x="294" y="190"/>
                  </a:cubicBezTo>
                  <a:cubicBezTo>
                    <a:pt x="154" y="273"/>
                    <a:pt x="154" y="273"/>
                    <a:pt x="154" y="273"/>
                  </a:cubicBezTo>
                  <a:cubicBezTo>
                    <a:pt x="152" y="274"/>
                    <a:pt x="152" y="274"/>
                    <a:pt x="152" y="274"/>
                  </a:cubicBezTo>
                  <a:cubicBezTo>
                    <a:pt x="150" y="273"/>
                    <a:pt x="150" y="273"/>
                    <a:pt x="150" y="273"/>
                  </a:cubicBezTo>
                  <a:cubicBezTo>
                    <a:pt x="146" y="271"/>
                    <a:pt x="146" y="271"/>
                    <a:pt x="146" y="271"/>
                  </a:cubicBezTo>
                  <a:cubicBezTo>
                    <a:pt x="144" y="272"/>
                    <a:pt x="144" y="272"/>
                    <a:pt x="144" y="272"/>
                  </a:cubicBezTo>
                  <a:cubicBezTo>
                    <a:pt x="143" y="272"/>
                    <a:pt x="143" y="272"/>
                    <a:pt x="143" y="272"/>
                  </a:cubicBezTo>
                  <a:cubicBezTo>
                    <a:pt x="142" y="272"/>
                    <a:pt x="142" y="272"/>
                    <a:pt x="142" y="272"/>
                  </a:cubicBezTo>
                  <a:cubicBezTo>
                    <a:pt x="141" y="272"/>
                    <a:pt x="141" y="271"/>
                    <a:pt x="141" y="271"/>
                  </a:cubicBezTo>
                  <a:cubicBezTo>
                    <a:pt x="141" y="268"/>
                    <a:pt x="141" y="268"/>
                    <a:pt x="141" y="268"/>
                  </a:cubicBezTo>
                  <a:cubicBezTo>
                    <a:pt x="10" y="190"/>
                    <a:pt x="10" y="190"/>
                    <a:pt x="10" y="190"/>
                  </a:cubicBezTo>
                  <a:cubicBezTo>
                    <a:pt x="8" y="189"/>
                    <a:pt x="8" y="189"/>
                    <a:pt x="8" y="189"/>
                  </a:cubicBezTo>
                  <a:cubicBezTo>
                    <a:pt x="8" y="186"/>
                    <a:pt x="8" y="186"/>
                    <a:pt x="8" y="186"/>
                  </a:cubicBezTo>
                  <a:cubicBezTo>
                    <a:pt x="8" y="186"/>
                    <a:pt x="8" y="186"/>
                    <a:pt x="8" y="186"/>
                  </a:cubicBezTo>
                  <a:cubicBezTo>
                    <a:pt x="2" y="189"/>
                    <a:pt x="2" y="189"/>
                    <a:pt x="2" y="189"/>
                  </a:cubicBezTo>
                  <a:cubicBezTo>
                    <a:pt x="2" y="189"/>
                    <a:pt x="2" y="189"/>
                    <a:pt x="1" y="189"/>
                  </a:cubicBezTo>
                  <a:cubicBezTo>
                    <a:pt x="1" y="189"/>
                    <a:pt x="1" y="189"/>
                    <a:pt x="0" y="189"/>
                  </a:cubicBezTo>
                  <a:cubicBezTo>
                    <a:pt x="0" y="189"/>
                    <a:pt x="0" y="188"/>
                    <a:pt x="0" y="188"/>
                  </a:cubicBezTo>
                  <a:cubicBezTo>
                    <a:pt x="0" y="161"/>
                    <a:pt x="0" y="161"/>
                    <a:pt x="0" y="161"/>
                  </a:cubicBezTo>
                  <a:cubicBezTo>
                    <a:pt x="0" y="160"/>
                    <a:pt x="0" y="159"/>
                    <a:pt x="0" y="159"/>
                  </a:cubicBezTo>
                  <a:cubicBezTo>
                    <a:pt x="8" y="155"/>
                    <a:pt x="8" y="155"/>
                    <a:pt x="8" y="155"/>
                  </a:cubicBezTo>
                  <a:cubicBezTo>
                    <a:pt x="8" y="148"/>
                    <a:pt x="8" y="148"/>
                    <a:pt x="8" y="148"/>
                  </a:cubicBezTo>
                  <a:cubicBezTo>
                    <a:pt x="8" y="146"/>
                    <a:pt x="8" y="146"/>
                    <a:pt x="8" y="146"/>
                  </a:cubicBezTo>
                  <a:cubicBezTo>
                    <a:pt x="10" y="145"/>
                    <a:pt x="10" y="145"/>
                    <a:pt x="10" y="145"/>
                  </a:cubicBezTo>
                  <a:cubicBezTo>
                    <a:pt x="23" y="137"/>
                    <a:pt x="23" y="137"/>
                    <a:pt x="23" y="137"/>
                  </a:cubicBezTo>
                  <a:cubicBezTo>
                    <a:pt x="10" y="129"/>
                    <a:pt x="10" y="129"/>
                    <a:pt x="10" y="129"/>
                  </a:cubicBezTo>
                  <a:cubicBezTo>
                    <a:pt x="8" y="128"/>
                    <a:pt x="8" y="128"/>
                    <a:pt x="8" y="128"/>
                  </a:cubicBezTo>
                  <a:cubicBezTo>
                    <a:pt x="8" y="125"/>
                    <a:pt x="8" y="125"/>
                    <a:pt x="8" y="125"/>
                  </a:cubicBezTo>
                  <a:cubicBezTo>
                    <a:pt x="8" y="125"/>
                    <a:pt x="8" y="125"/>
                    <a:pt x="8" y="125"/>
                  </a:cubicBezTo>
                  <a:cubicBezTo>
                    <a:pt x="2" y="128"/>
                    <a:pt x="2" y="128"/>
                    <a:pt x="2" y="128"/>
                  </a:cubicBezTo>
                  <a:cubicBezTo>
                    <a:pt x="2" y="128"/>
                    <a:pt x="2" y="128"/>
                    <a:pt x="1" y="128"/>
                  </a:cubicBezTo>
                  <a:cubicBezTo>
                    <a:pt x="1" y="128"/>
                    <a:pt x="1" y="128"/>
                    <a:pt x="0" y="128"/>
                  </a:cubicBezTo>
                  <a:cubicBezTo>
                    <a:pt x="0" y="128"/>
                    <a:pt x="0" y="127"/>
                    <a:pt x="0" y="127"/>
                  </a:cubicBezTo>
                  <a:cubicBezTo>
                    <a:pt x="0" y="100"/>
                    <a:pt x="0" y="100"/>
                    <a:pt x="0" y="100"/>
                  </a:cubicBezTo>
                  <a:cubicBezTo>
                    <a:pt x="0" y="99"/>
                    <a:pt x="0" y="98"/>
                    <a:pt x="0" y="98"/>
                  </a:cubicBezTo>
                  <a:cubicBezTo>
                    <a:pt x="8" y="94"/>
                    <a:pt x="8" y="94"/>
                    <a:pt x="8" y="94"/>
                  </a:cubicBezTo>
                  <a:cubicBezTo>
                    <a:pt x="8" y="87"/>
                    <a:pt x="8" y="87"/>
                    <a:pt x="8" y="87"/>
                  </a:cubicBezTo>
                  <a:cubicBezTo>
                    <a:pt x="8" y="85"/>
                    <a:pt x="8" y="85"/>
                    <a:pt x="8" y="85"/>
                  </a:cubicBezTo>
                  <a:cubicBezTo>
                    <a:pt x="10" y="84"/>
                    <a:pt x="10" y="84"/>
                    <a:pt x="10" y="84"/>
                  </a:cubicBezTo>
                  <a:cubicBezTo>
                    <a:pt x="150" y="1"/>
                    <a:pt x="150" y="1"/>
                    <a:pt x="150" y="1"/>
                  </a:cubicBezTo>
                  <a:cubicBezTo>
                    <a:pt x="152" y="0"/>
                    <a:pt x="152" y="0"/>
                    <a:pt x="152" y="0"/>
                  </a:cubicBezTo>
                  <a:cubicBezTo>
                    <a:pt x="154" y="1"/>
                    <a:pt x="154" y="1"/>
                    <a:pt x="154" y="1"/>
                  </a:cubicBezTo>
                  <a:cubicBezTo>
                    <a:pt x="294" y="84"/>
                    <a:pt x="294" y="84"/>
                    <a:pt x="294" y="84"/>
                  </a:cubicBezTo>
                  <a:lnTo>
                    <a:pt x="296" y="85"/>
                  </a:lnTo>
                  <a:close/>
                  <a:moveTo>
                    <a:pt x="8" y="97"/>
                  </a:moveTo>
                  <a:cubicBezTo>
                    <a:pt x="3" y="100"/>
                    <a:pt x="3" y="100"/>
                    <a:pt x="3" y="100"/>
                  </a:cubicBezTo>
                  <a:cubicBezTo>
                    <a:pt x="3" y="124"/>
                    <a:pt x="3" y="124"/>
                    <a:pt x="3" y="124"/>
                  </a:cubicBezTo>
                  <a:cubicBezTo>
                    <a:pt x="8" y="121"/>
                    <a:pt x="8" y="121"/>
                    <a:pt x="8" y="121"/>
                  </a:cubicBezTo>
                  <a:lnTo>
                    <a:pt x="8" y="97"/>
                  </a:lnTo>
                  <a:close/>
                  <a:moveTo>
                    <a:pt x="8" y="158"/>
                  </a:moveTo>
                  <a:cubicBezTo>
                    <a:pt x="3" y="161"/>
                    <a:pt x="3" y="161"/>
                    <a:pt x="3" y="161"/>
                  </a:cubicBezTo>
                  <a:cubicBezTo>
                    <a:pt x="3" y="185"/>
                    <a:pt x="3" y="185"/>
                    <a:pt x="3" y="185"/>
                  </a:cubicBezTo>
                  <a:cubicBezTo>
                    <a:pt x="8" y="182"/>
                    <a:pt x="8" y="182"/>
                    <a:pt x="8" y="182"/>
                  </a:cubicBezTo>
                  <a:lnTo>
                    <a:pt x="8" y="158"/>
                  </a:lnTo>
                  <a:close/>
                  <a:moveTo>
                    <a:pt x="152" y="43"/>
                  </a:moveTo>
                  <a:cubicBezTo>
                    <a:pt x="44" y="106"/>
                    <a:pt x="44" y="106"/>
                    <a:pt x="44" y="106"/>
                  </a:cubicBezTo>
                  <a:cubicBezTo>
                    <a:pt x="152" y="170"/>
                    <a:pt x="152" y="170"/>
                    <a:pt x="152" y="170"/>
                  </a:cubicBezTo>
                  <a:cubicBezTo>
                    <a:pt x="259" y="106"/>
                    <a:pt x="259" y="106"/>
                    <a:pt x="259" y="106"/>
                  </a:cubicBezTo>
                  <a:lnTo>
                    <a:pt x="152" y="43"/>
                  </a:lnTo>
                  <a:close/>
                  <a:moveTo>
                    <a:pt x="14" y="89"/>
                  </a:moveTo>
                  <a:cubicBezTo>
                    <a:pt x="42" y="105"/>
                    <a:pt x="42" y="105"/>
                    <a:pt x="42" y="105"/>
                  </a:cubicBezTo>
                  <a:cubicBezTo>
                    <a:pt x="150" y="42"/>
                    <a:pt x="150" y="42"/>
                    <a:pt x="150" y="42"/>
                  </a:cubicBezTo>
                  <a:cubicBezTo>
                    <a:pt x="150" y="8"/>
                    <a:pt x="150" y="8"/>
                    <a:pt x="150" y="8"/>
                  </a:cubicBezTo>
                  <a:cubicBezTo>
                    <a:pt x="14" y="89"/>
                    <a:pt x="14" y="89"/>
                    <a:pt x="14" y="89"/>
                  </a:cubicBezTo>
                  <a:close/>
                  <a:moveTo>
                    <a:pt x="14" y="122"/>
                  </a:moveTo>
                  <a:cubicBezTo>
                    <a:pt x="40" y="106"/>
                    <a:pt x="40" y="106"/>
                    <a:pt x="40" y="106"/>
                  </a:cubicBezTo>
                  <a:cubicBezTo>
                    <a:pt x="14" y="91"/>
                    <a:pt x="14" y="91"/>
                    <a:pt x="14" y="91"/>
                  </a:cubicBezTo>
                  <a:lnTo>
                    <a:pt x="14" y="122"/>
                  </a:lnTo>
                  <a:close/>
                  <a:moveTo>
                    <a:pt x="14" y="124"/>
                  </a:moveTo>
                  <a:cubicBezTo>
                    <a:pt x="141" y="200"/>
                    <a:pt x="141" y="200"/>
                    <a:pt x="141" y="200"/>
                  </a:cubicBezTo>
                  <a:cubicBezTo>
                    <a:pt x="141" y="183"/>
                    <a:pt x="141" y="183"/>
                    <a:pt x="141" y="183"/>
                  </a:cubicBezTo>
                  <a:cubicBezTo>
                    <a:pt x="141" y="182"/>
                    <a:pt x="141" y="181"/>
                    <a:pt x="142" y="181"/>
                  </a:cubicBezTo>
                  <a:cubicBezTo>
                    <a:pt x="150" y="176"/>
                    <a:pt x="150" y="176"/>
                    <a:pt x="150" y="176"/>
                  </a:cubicBezTo>
                  <a:cubicBezTo>
                    <a:pt x="150" y="171"/>
                    <a:pt x="150" y="171"/>
                    <a:pt x="150" y="171"/>
                  </a:cubicBezTo>
                  <a:cubicBezTo>
                    <a:pt x="42" y="108"/>
                    <a:pt x="42" y="108"/>
                    <a:pt x="42" y="108"/>
                  </a:cubicBezTo>
                  <a:cubicBezTo>
                    <a:pt x="14" y="124"/>
                    <a:pt x="14" y="124"/>
                    <a:pt x="14" y="124"/>
                  </a:cubicBezTo>
                  <a:close/>
                  <a:moveTo>
                    <a:pt x="144" y="183"/>
                  </a:moveTo>
                  <a:cubicBezTo>
                    <a:pt x="144" y="202"/>
                    <a:pt x="144" y="202"/>
                    <a:pt x="144" y="202"/>
                  </a:cubicBezTo>
                  <a:cubicBezTo>
                    <a:pt x="149" y="204"/>
                    <a:pt x="149" y="204"/>
                    <a:pt x="149" y="204"/>
                  </a:cubicBezTo>
                  <a:cubicBezTo>
                    <a:pt x="150" y="203"/>
                    <a:pt x="150" y="203"/>
                    <a:pt x="150" y="203"/>
                  </a:cubicBezTo>
                  <a:cubicBezTo>
                    <a:pt x="150" y="180"/>
                    <a:pt x="150" y="180"/>
                    <a:pt x="150" y="180"/>
                  </a:cubicBezTo>
                  <a:lnTo>
                    <a:pt x="144" y="183"/>
                  </a:lnTo>
                  <a:close/>
                  <a:moveTo>
                    <a:pt x="14" y="150"/>
                  </a:moveTo>
                  <a:cubicBezTo>
                    <a:pt x="42" y="166"/>
                    <a:pt x="42" y="166"/>
                    <a:pt x="42" y="166"/>
                  </a:cubicBezTo>
                  <a:cubicBezTo>
                    <a:pt x="57" y="157"/>
                    <a:pt x="57" y="157"/>
                    <a:pt x="57" y="157"/>
                  </a:cubicBezTo>
                  <a:cubicBezTo>
                    <a:pt x="29" y="140"/>
                    <a:pt x="29" y="140"/>
                    <a:pt x="29" y="140"/>
                  </a:cubicBezTo>
                  <a:cubicBezTo>
                    <a:pt x="14" y="150"/>
                    <a:pt x="14" y="150"/>
                    <a:pt x="14" y="150"/>
                  </a:cubicBezTo>
                  <a:close/>
                  <a:moveTo>
                    <a:pt x="14" y="183"/>
                  </a:moveTo>
                  <a:cubicBezTo>
                    <a:pt x="40" y="167"/>
                    <a:pt x="40" y="167"/>
                    <a:pt x="40" y="167"/>
                  </a:cubicBezTo>
                  <a:cubicBezTo>
                    <a:pt x="14" y="152"/>
                    <a:pt x="14" y="152"/>
                    <a:pt x="14" y="152"/>
                  </a:cubicBezTo>
                  <a:lnTo>
                    <a:pt x="14" y="183"/>
                  </a:lnTo>
                  <a:close/>
                  <a:moveTo>
                    <a:pt x="150" y="241"/>
                  </a:moveTo>
                  <a:cubicBezTo>
                    <a:pt x="144" y="244"/>
                    <a:pt x="144" y="244"/>
                    <a:pt x="144" y="244"/>
                  </a:cubicBezTo>
                  <a:cubicBezTo>
                    <a:pt x="144" y="263"/>
                    <a:pt x="144" y="263"/>
                    <a:pt x="144" y="263"/>
                  </a:cubicBezTo>
                  <a:cubicBezTo>
                    <a:pt x="149" y="265"/>
                    <a:pt x="149" y="265"/>
                    <a:pt x="149" y="265"/>
                  </a:cubicBezTo>
                  <a:cubicBezTo>
                    <a:pt x="150" y="264"/>
                    <a:pt x="150" y="264"/>
                    <a:pt x="150" y="264"/>
                  </a:cubicBezTo>
                  <a:lnTo>
                    <a:pt x="150" y="241"/>
                  </a:lnTo>
                  <a:close/>
                  <a:moveTo>
                    <a:pt x="150" y="232"/>
                  </a:moveTo>
                  <a:cubicBezTo>
                    <a:pt x="42" y="169"/>
                    <a:pt x="42" y="169"/>
                    <a:pt x="42" y="169"/>
                  </a:cubicBezTo>
                  <a:cubicBezTo>
                    <a:pt x="14" y="185"/>
                    <a:pt x="14" y="185"/>
                    <a:pt x="14" y="185"/>
                  </a:cubicBezTo>
                  <a:cubicBezTo>
                    <a:pt x="14" y="185"/>
                    <a:pt x="14" y="185"/>
                    <a:pt x="14" y="185"/>
                  </a:cubicBezTo>
                  <a:cubicBezTo>
                    <a:pt x="141" y="261"/>
                    <a:pt x="141" y="261"/>
                    <a:pt x="141" y="261"/>
                  </a:cubicBezTo>
                  <a:cubicBezTo>
                    <a:pt x="141" y="244"/>
                    <a:pt x="141" y="244"/>
                    <a:pt x="141" y="244"/>
                  </a:cubicBezTo>
                  <a:cubicBezTo>
                    <a:pt x="141" y="243"/>
                    <a:pt x="141" y="242"/>
                    <a:pt x="142" y="242"/>
                  </a:cubicBezTo>
                  <a:cubicBezTo>
                    <a:pt x="150" y="237"/>
                    <a:pt x="150" y="237"/>
                    <a:pt x="150" y="237"/>
                  </a:cubicBezTo>
                  <a:lnTo>
                    <a:pt x="150" y="232"/>
                  </a:lnTo>
                  <a:close/>
                  <a:moveTo>
                    <a:pt x="152" y="231"/>
                  </a:moveTo>
                  <a:cubicBezTo>
                    <a:pt x="259" y="167"/>
                    <a:pt x="259" y="167"/>
                    <a:pt x="259" y="167"/>
                  </a:cubicBezTo>
                  <a:cubicBezTo>
                    <a:pt x="244" y="158"/>
                    <a:pt x="244" y="158"/>
                    <a:pt x="244" y="158"/>
                  </a:cubicBezTo>
                  <a:cubicBezTo>
                    <a:pt x="154" y="212"/>
                    <a:pt x="154" y="212"/>
                    <a:pt x="154" y="212"/>
                  </a:cubicBezTo>
                  <a:cubicBezTo>
                    <a:pt x="152" y="213"/>
                    <a:pt x="152" y="213"/>
                    <a:pt x="152" y="213"/>
                  </a:cubicBezTo>
                  <a:cubicBezTo>
                    <a:pt x="150" y="212"/>
                    <a:pt x="150" y="212"/>
                    <a:pt x="150" y="212"/>
                  </a:cubicBezTo>
                  <a:cubicBezTo>
                    <a:pt x="146" y="210"/>
                    <a:pt x="146" y="210"/>
                    <a:pt x="146" y="210"/>
                  </a:cubicBezTo>
                  <a:cubicBezTo>
                    <a:pt x="144" y="211"/>
                    <a:pt x="144" y="211"/>
                    <a:pt x="144" y="211"/>
                  </a:cubicBezTo>
                  <a:cubicBezTo>
                    <a:pt x="143" y="211"/>
                    <a:pt x="143" y="211"/>
                    <a:pt x="143" y="211"/>
                  </a:cubicBezTo>
                  <a:cubicBezTo>
                    <a:pt x="142" y="211"/>
                    <a:pt x="142" y="211"/>
                    <a:pt x="142" y="211"/>
                  </a:cubicBezTo>
                  <a:cubicBezTo>
                    <a:pt x="141" y="211"/>
                    <a:pt x="141" y="210"/>
                    <a:pt x="141" y="210"/>
                  </a:cubicBezTo>
                  <a:cubicBezTo>
                    <a:pt x="141" y="207"/>
                    <a:pt x="141" y="207"/>
                    <a:pt x="141" y="207"/>
                  </a:cubicBezTo>
                  <a:cubicBezTo>
                    <a:pt x="59" y="158"/>
                    <a:pt x="59" y="158"/>
                    <a:pt x="59" y="158"/>
                  </a:cubicBezTo>
                  <a:cubicBezTo>
                    <a:pt x="44" y="167"/>
                    <a:pt x="44" y="167"/>
                    <a:pt x="44" y="167"/>
                  </a:cubicBezTo>
                  <a:lnTo>
                    <a:pt x="152" y="231"/>
                  </a:lnTo>
                  <a:close/>
                  <a:moveTo>
                    <a:pt x="290" y="185"/>
                  </a:moveTo>
                  <a:cubicBezTo>
                    <a:pt x="261" y="169"/>
                    <a:pt x="261" y="169"/>
                    <a:pt x="261" y="169"/>
                  </a:cubicBezTo>
                  <a:cubicBezTo>
                    <a:pt x="154" y="232"/>
                    <a:pt x="154" y="232"/>
                    <a:pt x="154" y="232"/>
                  </a:cubicBezTo>
                  <a:cubicBezTo>
                    <a:pt x="154" y="266"/>
                    <a:pt x="154" y="266"/>
                    <a:pt x="154" y="266"/>
                  </a:cubicBezTo>
                  <a:cubicBezTo>
                    <a:pt x="290" y="185"/>
                    <a:pt x="290" y="185"/>
                    <a:pt x="290" y="185"/>
                  </a:cubicBezTo>
                  <a:close/>
                  <a:moveTo>
                    <a:pt x="290" y="152"/>
                  </a:moveTo>
                  <a:cubicBezTo>
                    <a:pt x="263" y="167"/>
                    <a:pt x="263" y="167"/>
                    <a:pt x="263" y="167"/>
                  </a:cubicBezTo>
                  <a:cubicBezTo>
                    <a:pt x="290" y="183"/>
                    <a:pt x="290" y="183"/>
                    <a:pt x="290" y="183"/>
                  </a:cubicBezTo>
                  <a:lnTo>
                    <a:pt x="290" y="152"/>
                  </a:lnTo>
                  <a:close/>
                  <a:moveTo>
                    <a:pt x="274" y="140"/>
                  </a:moveTo>
                  <a:cubicBezTo>
                    <a:pt x="246" y="157"/>
                    <a:pt x="246" y="157"/>
                    <a:pt x="246" y="157"/>
                  </a:cubicBezTo>
                  <a:cubicBezTo>
                    <a:pt x="261" y="166"/>
                    <a:pt x="261" y="166"/>
                    <a:pt x="261" y="166"/>
                  </a:cubicBezTo>
                  <a:cubicBezTo>
                    <a:pt x="290" y="150"/>
                    <a:pt x="290" y="150"/>
                    <a:pt x="290" y="150"/>
                  </a:cubicBezTo>
                  <a:cubicBezTo>
                    <a:pt x="290" y="150"/>
                    <a:pt x="290" y="150"/>
                    <a:pt x="290" y="150"/>
                  </a:cubicBezTo>
                  <a:lnTo>
                    <a:pt x="274" y="140"/>
                  </a:lnTo>
                  <a:close/>
                  <a:moveTo>
                    <a:pt x="290" y="124"/>
                  </a:moveTo>
                  <a:cubicBezTo>
                    <a:pt x="261" y="108"/>
                    <a:pt x="261" y="108"/>
                    <a:pt x="261" y="108"/>
                  </a:cubicBezTo>
                  <a:cubicBezTo>
                    <a:pt x="154" y="171"/>
                    <a:pt x="154" y="171"/>
                    <a:pt x="154" y="171"/>
                  </a:cubicBezTo>
                  <a:cubicBezTo>
                    <a:pt x="154" y="205"/>
                    <a:pt x="154" y="205"/>
                    <a:pt x="154" y="205"/>
                  </a:cubicBezTo>
                  <a:cubicBezTo>
                    <a:pt x="290" y="124"/>
                    <a:pt x="290" y="124"/>
                    <a:pt x="290" y="124"/>
                  </a:cubicBezTo>
                  <a:close/>
                  <a:moveTo>
                    <a:pt x="290" y="91"/>
                  </a:moveTo>
                  <a:cubicBezTo>
                    <a:pt x="263" y="106"/>
                    <a:pt x="263" y="106"/>
                    <a:pt x="263" y="106"/>
                  </a:cubicBezTo>
                  <a:cubicBezTo>
                    <a:pt x="290" y="122"/>
                    <a:pt x="290" y="122"/>
                    <a:pt x="290" y="122"/>
                  </a:cubicBezTo>
                  <a:lnTo>
                    <a:pt x="290" y="91"/>
                  </a:lnTo>
                  <a:close/>
                  <a:moveTo>
                    <a:pt x="290" y="89"/>
                  </a:moveTo>
                  <a:cubicBezTo>
                    <a:pt x="154" y="8"/>
                    <a:pt x="154" y="8"/>
                    <a:pt x="154" y="8"/>
                  </a:cubicBezTo>
                  <a:cubicBezTo>
                    <a:pt x="154" y="42"/>
                    <a:pt x="154" y="42"/>
                    <a:pt x="154" y="42"/>
                  </a:cubicBezTo>
                  <a:cubicBezTo>
                    <a:pt x="261" y="105"/>
                    <a:pt x="261" y="105"/>
                    <a:pt x="261" y="105"/>
                  </a:cubicBezTo>
                  <a:cubicBezTo>
                    <a:pt x="290" y="89"/>
                    <a:pt x="290" y="89"/>
                    <a:pt x="290" y="89"/>
                  </a:cubicBezTo>
                  <a:close/>
                  <a:moveTo>
                    <a:pt x="110" y="161"/>
                  </a:moveTo>
                  <a:cubicBezTo>
                    <a:pt x="107" y="159"/>
                    <a:pt x="105" y="160"/>
                    <a:pt x="105" y="163"/>
                  </a:cubicBezTo>
                  <a:cubicBezTo>
                    <a:pt x="105" y="166"/>
                    <a:pt x="107" y="170"/>
                    <a:pt x="110" y="171"/>
                  </a:cubicBezTo>
                  <a:cubicBezTo>
                    <a:pt x="113" y="173"/>
                    <a:pt x="115" y="172"/>
                    <a:pt x="115" y="169"/>
                  </a:cubicBezTo>
                  <a:cubicBezTo>
                    <a:pt x="115" y="166"/>
                    <a:pt x="113" y="163"/>
                    <a:pt x="110" y="161"/>
                  </a:cubicBezTo>
                  <a:close/>
                  <a:moveTo>
                    <a:pt x="125" y="241"/>
                  </a:moveTo>
                  <a:cubicBezTo>
                    <a:pt x="128" y="243"/>
                    <a:pt x="130" y="242"/>
                    <a:pt x="130" y="239"/>
                  </a:cubicBezTo>
                  <a:cubicBezTo>
                    <a:pt x="130" y="236"/>
                    <a:pt x="128" y="233"/>
                    <a:pt x="125" y="231"/>
                  </a:cubicBezTo>
                  <a:cubicBezTo>
                    <a:pt x="122" y="230"/>
                    <a:pt x="120" y="230"/>
                    <a:pt x="120" y="233"/>
                  </a:cubicBezTo>
                  <a:cubicBezTo>
                    <a:pt x="120" y="236"/>
                    <a:pt x="122" y="240"/>
                    <a:pt x="125" y="241"/>
                  </a:cubicBezTo>
                  <a:close/>
                  <a:moveTo>
                    <a:pt x="110" y="232"/>
                  </a:moveTo>
                  <a:cubicBezTo>
                    <a:pt x="113" y="234"/>
                    <a:pt x="115" y="233"/>
                    <a:pt x="115" y="230"/>
                  </a:cubicBezTo>
                  <a:cubicBezTo>
                    <a:pt x="115" y="227"/>
                    <a:pt x="113" y="224"/>
                    <a:pt x="110" y="222"/>
                  </a:cubicBezTo>
                  <a:cubicBezTo>
                    <a:pt x="107" y="220"/>
                    <a:pt x="105" y="221"/>
                    <a:pt x="105" y="224"/>
                  </a:cubicBezTo>
                  <a:cubicBezTo>
                    <a:pt x="105" y="227"/>
                    <a:pt x="107" y="230"/>
                    <a:pt x="110" y="232"/>
                  </a:cubicBezTo>
                  <a:close/>
                </a:path>
              </a:pathLst>
            </a:custGeom>
            <a:solidFill>
              <a:schemeClr val="bg1"/>
            </a:solidFill>
            <a:ln>
              <a:noFill/>
            </a:ln>
            <a:extLst/>
          </p:spPr>
          <p:txBody>
            <a:bodyPr vert="horz" wrap="square" lIns="124184" tIns="62091" rIns="124184" bIns="62091" numCol="1" anchor="t" anchorCtr="0" compatLnSpc="1">
              <a:prstTxWarp prst="textNoShape">
                <a:avLst/>
              </a:prstTxWarp>
            </a:bodyPr>
            <a:lstStyle/>
            <a:p>
              <a:endParaRPr lang="en-US" sz="1836" dirty="0">
                <a:solidFill>
                  <a:srgbClr val="FFFFFF"/>
                </a:solidFill>
              </a:endParaRPr>
            </a:p>
          </p:txBody>
        </p:sp>
        <p:sp>
          <p:nvSpPr>
            <p:cNvPr id="64" name="Rectangle 63"/>
            <p:cNvSpPr/>
            <p:nvPr/>
          </p:nvSpPr>
          <p:spPr>
            <a:xfrm>
              <a:off x="5199394" y="4195487"/>
              <a:ext cx="2212948" cy="314172"/>
            </a:xfrm>
            <a:prstGeom prst="rect">
              <a:avLst/>
            </a:prstGeom>
            <a:solidFill>
              <a:srgbClr val="7FB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9" dirty="0">
                <a:solidFill>
                  <a:srgbClr val="FFFFFF"/>
                </a:solidFill>
                <a:latin typeface="Century Gothic" panose="020B0502020202020204" pitchFamily="34" charset="0"/>
              </a:endParaRPr>
            </a:p>
          </p:txBody>
        </p:sp>
        <p:sp>
          <p:nvSpPr>
            <p:cNvPr id="65" name="TextBox 60"/>
            <p:cNvSpPr txBox="1"/>
            <p:nvPr/>
          </p:nvSpPr>
          <p:spPr>
            <a:xfrm>
              <a:off x="3965614" y="6364656"/>
              <a:ext cx="2008419" cy="433903"/>
            </a:xfrm>
            <a:prstGeom prst="rect">
              <a:avLst/>
            </a:prstGeom>
            <a:noFill/>
          </p:spPr>
          <p:txBody>
            <a:bodyPr wrap="square" lIns="182854" tIns="146283" rIns="182854" bIns="146283"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000" dirty="0">
                  <a:solidFill>
                    <a:srgbClr val="FFFFFF"/>
                  </a:solidFill>
                </a:rPr>
                <a:t>Dell Enterprise infrastructure</a:t>
              </a:r>
            </a:p>
          </p:txBody>
        </p:sp>
        <p:sp>
          <p:nvSpPr>
            <p:cNvPr id="66" name="Storage"/>
            <p:cNvSpPr>
              <a:spLocks noEditPoints="1"/>
            </p:cNvSpPr>
            <p:nvPr/>
          </p:nvSpPr>
          <p:spPr bwMode="auto">
            <a:xfrm rot="21000676">
              <a:off x="4790646" y="6080093"/>
              <a:ext cx="370670" cy="370669"/>
            </a:xfrm>
            <a:custGeom>
              <a:avLst/>
              <a:gdLst/>
              <a:ahLst/>
              <a:cxnLst>
                <a:cxn ang="0">
                  <a:pos x="3173" y="4364"/>
                </a:cxn>
                <a:cxn ang="0">
                  <a:pos x="3667" y="3173"/>
                </a:cxn>
                <a:cxn ang="0">
                  <a:pos x="4857" y="3666"/>
                </a:cxn>
                <a:cxn ang="0">
                  <a:pos x="4364" y="4857"/>
                </a:cxn>
                <a:cxn ang="0">
                  <a:pos x="3173" y="4364"/>
                </a:cxn>
                <a:cxn ang="0">
                  <a:pos x="2734" y="0"/>
                </a:cxn>
                <a:cxn ang="0">
                  <a:pos x="2083" y="269"/>
                </a:cxn>
                <a:cxn ang="0">
                  <a:pos x="2133" y="1479"/>
                </a:cxn>
                <a:cxn ang="0">
                  <a:pos x="1481" y="2130"/>
                </a:cxn>
                <a:cxn ang="0">
                  <a:pos x="270" y="2082"/>
                </a:cxn>
                <a:cxn ang="0">
                  <a:pos x="0" y="2733"/>
                </a:cxn>
                <a:cxn ang="0">
                  <a:pos x="891" y="3553"/>
                </a:cxn>
                <a:cxn ang="0">
                  <a:pos x="891" y="4475"/>
                </a:cxn>
                <a:cxn ang="0">
                  <a:pos x="0" y="5297"/>
                </a:cxn>
                <a:cxn ang="0">
                  <a:pos x="270" y="5948"/>
                </a:cxn>
                <a:cxn ang="0">
                  <a:pos x="1479" y="5898"/>
                </a:cxn>
                <a:cxn ang="0">
                  <a:pos x="2131" y="6549"/>
                </a:cxn>
                <a:cxn ang="0">
                  <a:pos x="2082" y="7760"/>
                </a:cxn>
                <a:cxn ang="0">
                  <a:pos x="2733" y="8030"/>
                </a:cxn>
                <a:cxn ang="0">
                  <a:pos x="3553" y="7139"/>
                </a:cxn>
                <a:cxn ang="0">
                  <a:pos x="4475" y="7139"/>
                </a:cxn>
                <a:cxn ang="0">
                  <a:pos x="5297" y="8030"/>
                </a:cxn>
                <a:cxn ang="0">
                  <a:pos x="5948" y="7760"/>
                </a:cxn>
                <a:cxn ang="0">
                  <a:pos x="5898" y="6551"/>
                </a:cxn>
                <a:cxn ang="0">
                  <a:pos x="6550" y="5899"/>
                </a:cxn>
                <a:cxn ang="0">
                  <a:pos x="7761" y="5948"/>
                </a:cxn>
                <a:cxn ang="0">
                  <a:pos x="8031" y="5297"/>
                </a:cxn>
                <a:cxn ang="0">
                  <a:pos x="7140" y="4477"/>
                </a:cxn>
                <a:cxn ang="0">
                  <a:pos x="7140" y="3555"/>
                </a:cxn>
                <a:cxn ang="0">
                  <a:pos x="8031" y="2733"/>
                </a:cxn>
                <a:cxn ang="0">
                  <a:pos x="7761" y="2082"/>
                </a:cxn>
                <a:cxn ang="0">
                  <a:pos x="6552" y="2132"/>
                </a:cxn>
                <a:cxn ang="0">
                  <a:pos x="5900" y="1480"/>
                </a:cxn>
                <a:cxn ang="0">
                  <a:pos x="5948" y="269"/>
                </a:cxn>
                <a:cxn ang="0">
                  <a:pos x="5297" y="0"/>
                </a:cxn>
                <a:cxn ang="0">
                  <a:pos x="4478" y="890"/>
                </a:cxn>
                <a:cxn ang="0">
                  <a:pos x="3556" y="890"/>
                </a:cxn>
                <a:cxn ang="0">
                  <a:pos x="2734" y="0"/>
                </a:cxn>
              </a:cxnLst>
              <a:rect l="0" t="0" r="r" b="b"/>
              <a:pathLst>
                <a:path w="8031" h="8030">
                  <a:moveTo>
                    <a:pt x="3173" y="4364"/>
                  </a:moveTo>
                  <a:cubicBezTo>
                    <a:pt x="2981" y="3899"/>
                    <a:pt x="3202" y="3366"/>
                    <a:pt x="3667" y="3173"/>
                  </a:cubicBezTo>
                  <a:cubicBezTo>
                    <a:pt x="4132" y="2981"/>
                    <a:pt x="4665" y="3201"/>
                    <a:pt x="4857" y="3666"/>
                  </a:cubicBezTo>
                  <a:cubicBezTo>
                    <a:pt x="5050" y="4131"/>
                    <a:pt x="4829" y="4664"/>
                    <a:pt x="4364" y="4857"/>
                  </a:cubicBezTo>
                  <a:cubicBezTo>
                    <a:pt x="3899" y="5049"/>
                    <a:pt x="3366" y="4829"/>
                    <a:pt x="3173" y="4364"/>
                  </a:cubicBezTo>
                  <a:close/>
                  <a:moveTo>
                    <a:pt x="2734" y="0"/>
                  </a:moveTo>
                  <a:cubicBezTo>
                    <a:pt x="2509" y="71"/>
                    <a:pt x="2292" y="161"/>
                    <a:pt x="2083" y="269"/>
                  </a:cubicBezTo>
                  <a:cubicBezTo>
                    <a:pt x="2133" y="1479"/>
                    <a:pt x="2133" y="1479"/>
                    <a:pt x="2133" y="1479"/>
                  </a:cubicBezTo>
                  <a:cubicBezTo>
                    <a:pt x="1882" y="1665"/>
                    <a:pt x="1663" y="1886"/>
                    <a:pt x="1481" y="2130"/>
                  </a:cubicBezTo>
                  <a:cubicBezTo>
                    <a:pt x="270" y="2082"/>
                    <a:pt x="270" y="2082"/>
                    <a:pt x="270" y="2082"/>
                  </a:cubicBezTo>
                  <a:cubicBezTo>
                    <a:pt x="162" y="2291"/>
                    <a:pt x="72" y="2509"/>
                    <a:pt x="0" y="2733"/>
                  </a:cubicBezTo>
                  <a:cubicBezTo>
                    <a:pt x="891" y="3553"/>
                    <a:pt x="891" y="3553"/>
                    <a:pt x="891" y="3553"/>
                  </a:cubicBezTo>
                  <a:cubicBezTo>
                    <a:pt x="845" y="3862"/>
                    <a:pt x="847" y="4173"/>
                    <a:pt x="891" y="4475"/>
                  </a:cubicBezTo>
                  <a:cubicBezTo>
                    <a:pt x="0" y="5297"/>
                    <a:pt x="0" y="5297"/>
                    <a:pt x="0" y="5297"/>
                  </a:cubicBezTo>
                  <a:cubicBezTo>
                    <a:pt x="72" y="5521"/>
                    <a:pt x="162" y="5739"/>
                    <a:pt x="270" y="5948"/>
                  </a:cubicBezTo>
                  <a:cubicBezTo>
                    <a:pt x="1479" y="5898"/>
                    <a:pt x="1479" y="5898"/>
                    <a:pt x="1479" y="5898"/>
                  </a:cubicBezTo>
                  <a:cubicBezTo>
                    <a:pt x="1665" y="6149"/>
                    <a:pt x="1887" y="6368"/>
                    <a:pt x="2131" y="6549"/>
                  </a:cubicBezTo>
                  <a:cubicBezTo>
                    <a:pt x="2082" y="7760"/>
                    <a:pt x="2082" y="7760"/>
                    <a:pt x="2082" y="7760"/>
                  </a:cubicBezTo>
                  <a:cubicBezTo>
                    <a:pt x="2292" y="7868"/>
                    <a:pt x="2509" y="7958"/>
                    <a:pt x="2733" y="8030"/>
                  </a:cubicBezTo>
                  <a:cubicBezTo>
                    <a:pt x="3553" y="7139"/>
                    <a:pt x="3553" y="7139"/>
                    <a:pt x="3553" y="7139"/>
                  </a:cubicBezTo>
                  <a:cubicBezTo>
                    <a:pt x="3862" y="7185"/>
                    <a:pt x="4174" y="7183"/>
                    <a:pt x="4475" y="7139"/>
                  </a:cubicBezTo>
                  <a:cubicBezTo>
                    <a:pt x="5297" y="8030"/>
                    <a:pt x="5297" y="8030"/>
                    <a:pt x="5297" y="8030"/>
                  </a:cubicBezTo>
                  <a:cubicBezTo>
                    <a:pt x="5521" y="7958"/>
                    <a:pt x="5739" y="7868"/>
                    <a:pt x="5948" y="7760"/>
                  </a:cubicBezTo>
                  <a:cubicBezTo>
                    <a:pt x="5898" y="6551"/>
                    <a:pt x="5898" y="6551"/>
                    <a:pt x="5898" y="6551"/>
                  </a:cubicBezTo>
                  <a:cubicBezTo>
                    <a:pt x="6149" y="6365"/>
                    <a:pt x="6368" y="6143"/>
                    <a:pt x="6550" y="5899"/>
                  </a:cubicBezTo>
                  <a:cubicBezTo>
                    <a:pt x="7761" y="5948"/>
                    <a:pt x="7761" y="5948"/>
                    <a:pt x="7761" y="5948"/>
                  </a:cubicBezTo>
                  <a:cubicBezTo>
                    <a:pt x="7869" y="5739"/>
                    <a:pt x="7959" y="5521"/>
                    <a:pt x="8031" y="5297"/>
                  </a:cubicBezTo>
                  <a:cubicBezTo>
                    <a:pt x="7140" y="4477"/>
                    <a:pt x="7140" y="4477"/>
                    <a:pt x="7140" y="4477"/>
                  </a:cubicBezTo>
                  <a:cubicBezTo>
                    <a:pt x="7186" y="4168"/>
                    <a:pt x="7184" y="3856"/>
                    <a:pt x="7140" y="3555"/>
                  </a:cubicBezTo>
                  <a:cubicBezTo>
                    <a:pt x="8031" y="2733"/>
                    <a:pt x="8031" y="2733"/>
                    <a:pt x="8031" y="2733"/>
                  </a:cubicBezTo>
                  <a:cubicBezTo>
                    <a:pt x="7959" y="2508"/>
                    <a:pt x="7869" y="2291"/>
                    <a:pt x="7761" y="2082"/>
                  </a:cubicBezTo>
                  <a:cubicBezTo>
                    <a:pt x="6552" y="2132"/>
                    <a:pt x="6552" y="2132"/>
                    <a:pt x="6552" y="2132"/>
                  </a:cubicBezTo>
                  <a:cubicBezTo>
                    <a:pt x="6366" y="1881"/>
                    <a:pt x="6144" y="1662"/>
                    <a:pt x="5900" y="1480"/>
                  </a:cubicBezTo>
                  <a:cubicBezTo>
                    <a:pt x="5948" y="269"/>
                    <a:pt x="5948" y="269"/>
                    <a:pt x="5948" y="269"/>
                  </a:cubicBezTo>
                  <a:cubicBezTo>
                    <a:pt x="5739" y="161"/>
                    <a:pt x="5521" y="71"/>
                    <a:pt x="5297" y="0"/>
                  </a:cubicBezTo>
                  <a:cubicBezTo>
                    <a:pt x="4478" y="890"/>
                    <a:pt x="4478" y="890"/>
                    <a:pt x="4478" y="890"/>
                  </a:cubicBezTo>
                  <a:cubicBezTo>
                    <a:pt x="4169" y="844"/>
                    <a:pt x="3857" y="846"/>
                    <a:pt x="3556" y="890"/>
                  </a:cubicBezTo>
                  <a:lnTo>
                    <a:pt x="2734" y="0"/>
                  </a:lnTo>
                  <a:close/>
                </a:path>
              </a:pathLst>
            </a:custGeom>
            <a:solidFill>
              <a:schemeClr val="bg1"/>
            </a:solidFill>
            <a:ln w="9525">
              <a:noFill/>
              <a:round/>
              <a:headEnd/>
              <a:tailEnd/>
            </a:ln>
          </p:spPr>
          <p:txBody>
            <a:bodyPr vert="horz" wrap="square" lIns="91427" tIns="45713" rIns="91427" bIns="45713" numCol="1" anchor="t" anchorCtr="0" compatLnSpc="1">
              <a:prstTxWarp prst="textNoShape">
                <a:avLst/>
              </a:prstTxWarp>
            </a:bodyPr>
            <a:lstStyle/>
            <a:p>
              <a:endParaRPr lang="en-US" dirty="0">
                <a:solidFill>
                  <a:srgbClr val="000000"/>
                </a:solidFill>
              </a:endParaRPr>
            </a:p>
          </p:txBody>
        </p:sp>
        <p:sp>
          <p:nvSpPr>
            <p:cNvPr id="4" name="Rectangle 3"/>
            <p:cNvSpPr/>
            <p:nvPr/>
          </p:nvSpPr>
          <p:spPr bwMode="auto">
            <a:xfrm>
              <a:off x="639095" y="1866804"/>
              <a:ext cx="6874542" cy="1496887"/>
            </a:xfrm>
            <a:prstGeom prst="rect">
              <a:avLst/>
            </a:prstGeom>
            <a:noFill/>
            <a:ln w="19050">
              <a:solidFill>
                <a:schemeClr val="accent1"/>
              </a:solidFill>
              <a:prstDash val="sys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p:cNvSpPr/>
            <p:nvPr/>
          </p:nvSpPr>
          <p:spPr>
            <a:xfrm>
              <a:off x="3051602" y="1737360"/>
              <a:ext cx="1994136" cy="215444"/>
            </a:xfrm>
            <a:prstGeom prst="rect">
              <a:avLst/>
            </a:prstGeom>
            <a:solidFill>
              <a:srgbClr val="FFFFFF"/>
            </a:solidFill>
          </p:spPr>
          <p:txBody>
            <a:bodyPr wrap="none" lIns="0" tIns="0" rIns="0" bIns="0">
              <a:noAutofit/>
            </a:bodyPr>
            <a:lstStyle/>
            <a:p>
              <a:pPr algn="ctr"/>
              <a:r>
                <a:rPr lang="en-US" sz="1400" b="1" dirty="0" smtClean="0">
                  <a:solidFill>
                    <a:srgbClr val="7FBA00"/>
                  </a:solidFill>
                  <a:latin typeface="Century Gothic" panose="020B0502020202020204" pitchFamily="34" charset="0"/>
                </a:rPr>
                <a:t>WINDOWS AZURE PACK</a:t>
              </a:r>
              <a:endParaRPr lang="en-US" sz="1400" b="1" dirty="0">
                <a:solidFill>
                  <a:srgbClr val="7FBA00"/>
                </a:solidFill>
                <a:latin typeface="Century Gothic" panose="020B0502020202020204" pitchFamily="34" charset="0"/>
              </a:endParaRPr>
            </a:p>
          </p:txBody>
        </p:sp>
      </p:grpSp>
    </p:spTree>
    <p:extLst>
      <p:ext uri="{BB962C8B-B14F-4D97-AF65-F5344CB8AC3E}">
        <p14:creationId xmlns:p14="http://schemas.microsoft.com/office/powerpoint/2010/main" val="17980058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ight- Grey Background"/>
          <p:cNvSpPr/>
          <p:nvPr/>
        </p:nvSpPr>
        <p:spPr bwMode="auto">
          <a:xfrm>
            <a:off x="6334108" y="1669358"/>
            <a:ext cx="5595620" cy="5129318"/>
          </a:xfrm>
          <a:prstGeom prst="rect">
            <a:avLst/>
          </a:prstGeom>
          <a:solidFill>
            <a:schemeClr val="bg1">
              <a:lumMod val="85000"/>
            </a:schemeClr>
          </a:solidFill>
        </p:spPr>
        <p:txBody>
          <a:bodyPr wrap="square" lIns="186521" tIns="139891" rtlCol="0">
            <a:noAutofit/>
          </a:bodyPr>
          <a:lstStyle/>
          <a:p>
            <a:pPr>
              <a:lnSpc>
                <a:spcPts val="3121"/>
              </a:lnSpc>
            </a:pPr>
            <a:endParaRPr lang="en-US" sz="2856" dirty="0">
              <a:solidFill>
                <a:srgbClr val="FFFFFF"/>
              </a:solidFill>
              <a:latin typeface="Segoe UI Light"/>
            </a:endParaRPr>
          </a:p>
        </p:txBody>
      </p:sp>
      <p:sp>
        <p:nvSpPr>
          <p:cNvPr id="13" name="Text Placeholder 12"/>
          <p:cNvSpPr>
            <a:spLocks noGrp="1"/>
          </p:cNvSpPr>
          <p:nvPr>
            <p:ph type="body" sz="quarter" idx="13"/>
          </p:nvPr>
        </p:nvSpPr>
        <p:spPr/>
        <p:txBody>
          <a:bodyPr/>
          <a:lstStyle/>
          <a:p>
            <a:r>
              <a:rPr lang="en-US" dirty="0" smtClean="0">
                <a:solidFill>
                  <a:srgbClr val="00B0F0"/>
                </a:solidFill>
              </a:rPr>
              <a:t>Specific storage configuration</a:t>
            </a:r>
            <a:endParaRPr lang="en-US" dirty="0">
              <a:solidFill>
                <a:srgbClr val="00B0F0"/>
              </a:solidFill>
            </a:endParaRPr>
          </a:p>
        </p:txBody>
      </p:sp>
      <p:sp>
        <p:nvSpPr>
          <p:cNvPr id="3" name="Left- Blue Background"/>
          <p:cNvSpPr txBox="1">
            <a:spLocks/>
          </p:cNvSpPr>
          <p:nvPr/>
        </p:nvSpPr>
        <p:spPr>
          <a:xfrm>
            <a:off x="546429" y="1669358"/>
            <a:ext cx="5595620" cy="5129318"/>
          </a:xfrm>
          <a:prstGeom prst="rect">
            <a:avLst/>
          </a:prstGeom>
          <a:solidFill>
            <a:srgbClr val="0072C6"/>
          </a:solidFill>
        </p:spPr>
        <p:txBody>
          <a:bodyPr vert="horz" wrap="square" lIns="186521" tIns="186521" rIns="186521" bIns="186521" rtlCol="0" anchor="t">
            <a:normAutofit/>
          </a:bodyPr>
          <a:lstStyle>
            <a:lvl1pPr marL="336076" marR="0" indent="-336076" algn="l" defTabSz="914180" rtl="0" eaLnBrk="1" fontAlgn="auto" latinLnBrk="0" hangingPunct="1">
              <a:lnSpc>
                <a:spcPct val="90000"/>
              </a:lnSpc>
              <a:spcBef>
                <a:spcPct val="20000"/>
              </a:spcBef>
              <a:spcAft>
                <a:spcPts val="0"/>
              </a:spcAft>
              <a:buClrTx/>
              <a:buSzPct val="90000"/>
              <a:buFont typeface="Arial" pitchFamily="34" charset="0"/>
              <a:buChar char="•"/>
              <a:tabLst/>
              <a:defRPr sz="3920" kern="1200" spc="0" baseline="0">
                <a:gradFill>
                  <a:gsLst>
                    <a:gs pos="1250">
                      <a:schemeClr val="tx1"/>
                    </a:gs>
                    <a:gs pos="100000">
                      <a:schemeClr val="tx1"/>
                    </a:gs>
                  </a:gsLst>
                  <a:lin ang="5400000" scaled="0"/>
                </a:gradFill>
                <a:latin typeface="+mj-lt"/>
                <a:ea typeface="+mn-ea"/>
                <a:cs typeface="+mn-cs"/>
              </a:defRPr>
            </a:lvl1pPr>
            <a:lvl2pPr marL="572574" marR="0" indent="-236498" algn="l" defTabSz="914180" rtl="0" eaLnBrk="1" fontAlgn="auto" latinLnBrk="0" hangingPunct="1">
              <a:lnSpc>
                <a:spcPct val="90000"/>
              </a:lnSpc>
              <a:spcBef>
                <a:spcPct val="20000"/>
              </a:spcBef>
              <a:spcAft>
                <a:spcPts val="0"/>
              </a:spcAft>
              <a:buClrTx/>
              <a:buSzPct val="90000"/>
              <a:buFont typeface="Arial" pitchFamily="34" charset="0"/>
              <a:buChar char="•"/>
              <a:tabLst/>
              <a:defRPr sz="2352" kern="1200" spc="0" baseline="0">
                <a:gradFill>
                  <a:gsLst>
                    <a:gs pos="1250">
                      <a:schemeClr val="tx1"/>
                    </a:gs>
                    <a:gs pos="100000">
                      <a:schemeClr val="tx1"/>
                    </a:gs>
                  </a:gsLst>
                  <a:lin ang="5400000" scaled="0"/>
                </a:gradFill>
                <a:latin typeface="+mn-lt"/>
                <a:ea typeface="+mn-ea"/>
                <a:cs typeface="+mn-cs"/>
              </a:defRPr>
            </a:lvl2pPr>
            <a:lvl3pPr marL="784178" marR="0" indent="-224051" algn="l" defTabSz="914180" rtl="0" eaLnBrk="1" fontAlgn="auto" latinLnBrk="0" hangingPunct="1">
              <a:lnSpc>
                <a:spcPct val="90000"/>
              </a:lnSpc>
              <a:spcBef>
                <a:spcPct val="20000"/>
              </a:spcBef>
              <a:spcAft>
                <a:spcPts val="0"/>
              </a:spcAft>
              <a:buClrTx/>
              <a:buSzPct val="90000"/>
              <a:buFont typeface="Arial" pitchFamily="34" charset="0"/>
              <a:buChar char="•"/>
              <a:tabLst/>
              <a:defRPr sz="2352" kern="1200" spc="0" baseline="0">
                <a:gradFill>
                  <a:gsLst>
                    <a:gs pos="1250">
                      <a:schemeClr val="tx1"/>
                    </a:gs>
                    <a:gs pos="100000">
                      <a:schemeClr val="tx1"/>
                    </a:gs>
                  </a:gsLst>
                  <a:lin ang="5400000" scaled="0"/>
                </a:gradFill>
                <a:latin typeface="+mn-lt"/>
                <a:ea typeface="+mn-ea"/>
                <a:cs typeface="+mn-cs"/>
              </a:defRPr>
            </a:lvl3pPr>
            <a:lvl4pPr marL="1008229" marR="0" indent="-224051" algn="l" defTabSz="914180" rtl="0" eaLnBrk="1" fontAlgn="auto" latinLnBrk="0" hangingPunct="1">
              <a:lnSpc>
                <a:spcPct val="90000"/>
              </a:lnSpc>
              <a:spcBef>
                <a:spcPct val="20000"/>
              </a:spcBef>
              <a:spcAft>
                <a:spcPts val="0"/>
              </a:spcAft>
              <a:buClrTx/>
              <a:buSzPct val="90000"/>
              <a:buFont typeface="Arial" pitchFamily="34" charset="0"/>
              <a:buChar char="•"/>
              <a:tabLst/>
              <a:defRPr sz="1960" kern="1200" spc="0" baseline="0">
                <a:gradFill>
                  <a:gsLst>
                    <a:gs pos="1250">
                      <a:schemeClr val="tx1"/>
                    </a:gs>
                    <a:gs pos="100000">
                      <a:schemeClr val="tx1"/>
                    </a:gs>
                  </a:gsLst>
                  <a:lin ang="5400000" scaled="0"/>
                </a:gradFill>
                <a:latin typeface="+mn-lt"/>
                <a:ea typeface="+mn-ea"/>
                <a:cs typeface="+mn-cs"/>
              </a:defRPr>
            </a:lvl4pPr>
            <a:lvl5pPr marL="1232280" marR="0" indent="-224051" algn="l" defTabSz="914180" rtl="0" eaLnBrk="1" fontAlgn="auto" latinLnBrk="0" hangingPunct="1">
              <a:lnSpc>
                <a:spcPct val="90000"/>
              </a:lnSpc>
              <a:spcBef>
                <a:spcPct val="20000"/>
              </a:spcBef>
              <a:spcAft>
                <a:spcPts val="0"/>
              </a:spcAft>
              <a:buClrTx/>
              <a:buSzPct val="90000"/>
              <a:buFont typeface="Arial" pitchFamily="34" charset="0"/>
              <a:buChar char="•"/>
              <a:tabLst/>
              <a:defRPr sz="1960" kern="1200" spc="0" baseline="0">
                <a:gradFill>
                  <a:gsLst>
                    <a:gs pos="1250">
                      <a:schemeClr val="tx1"/>
                    </a:gs>
                    <a:gs pos="100000">
                      <a:schemeClr val="tx1"/>
                    </a:gs>
                  </a:gsLst>
                  <a:lin ang="5400000" scaled="0"/>
                </a:gradFill>
                <a:latin typeface="+mn-lt"/>
                <a:ea typeface="+mn-ea"/>
                <a:cs typeface="+mn-cs"/>
              </a:defRPr>
            </a:lvl5pPr>
            <a:lvl6pPr marL="2513996"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6pPr>
            <a:lvl7pPr marL="297108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7pPr>
            <a:lvl8pPr marL="342817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85268"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9pPr>
          </a:lstStyle>
          <a:p>
            <a:pPr marL="0" indent="0">
              <a:spcBef>
                <a:spcPts val="1224"/>
              </a:spcBef>
              <a:buFont typeface="Arial" pitchFamily="34" charset="0"/>
              <a:buNone/>
            </a:pPr>
            <a:r>
              <a:rPr lang="en-US" sz="2448" dirty="0">
                <a:solidFill>
                  <a:srgbClr val="FFFFFF"/>
                </a:solidFill>
              </a:rPr>
              <a:t>Space available</a:t>
            </a:r>
          </a:p>
          <a:p>
            <a:pPr lvl="1"/>
            <a:r>
              <a:rPr lang="en-US" sz="1632" dirty="0">
                <a:solidFill>
                  <a:srgbClr val="FFFFFF"/>
                </a:solidFill>
                <a:latin typeface="Segoe UI Light"/>
              </a:rPr>
              <a:t>Tenant: 152 terabytes</a:t>
            </a:r>
          </a:p>
          <a:p>
            <a:pPr lvl="1"/>
            <a:r>
              <a:rPr lang="en-US" sz="1632" dirty="0">
                <a:solidFill>
                  <a:srgbClr val="FFFFFF"/>
                </a:solidFill>
                <a:latin typeface="Segoe UI Light"/>
              </a:rPr>
              <a:t>Backup: 126 terabytes (+ deduplication)</a:t>
            </a:r>
          </a:p>
          <a:p>
            <a:pPr marL="0" indent="0">
              <a:spcBef>
                <a:spcPts val="1224"/>
              </a:spcBef>
              <a:buFont typeface="Arial" pitchFamily="34" charset="0"/>
              <a:buNone/>
            </a:pPr>
            <a:r>
              <a:rPr lang="en-US" sz="2448" dirty="0">
                <a:solidFill>
                  <a:srgbClr val="FFFFFF"/>
                </a:solidFill>
              </a:rPr>
              <a:t>4 JBODs</a:t>
            </a:r>
          </a:p>
          <a:p>
            <a:pPr lvl="1"/>
            <a:r>
              <a:rPr lang="en-US" sz="1632" dirty="0">
                <a:solidFill>
                  <a:srgbClr val="FFFFFF"/>
                </a:solidFill>
                <a:latin typeface="Segoe UI Light"/>
              </a:rPr>
              <a:t>192 HDDs @ 4 terabytes each = 768 terabytes RAW</a:t>
            </a:r>
          </a:p>
          <a:p>
            <a:pPr lvl="1"/>
            <a:r>
              <a:rPr lang="en-US" sz="1632" dirty="0">
                <a:solidFill>
                  <a:srgbClr val="FFFFFF"/>
                </a:solidFill>
                <a:latin typeface="Segoe UI Light"/>
              </a:rPr>
              <a:t>48 SSDs @ 800 terabytes each = 38 terabytes RAW</a:t>
            </a:r>
          </a:p>
          <a:p>
            <a:pPr marL="0" indent="0">
              <a:spcBef>
                <a:spcPts val="1224"/>
              </a:spcBef>
              <a:buFont typeface="Arial" pitchFamily="34" charset="0"/>
              <a:buNone/>
            </a:pPr>
            <a:r>
              <a:rPr lang="en-US" sz="2448" dirty="0">
                <a:solidFill>
                  <a:srgbClr val="FFFFFF"/>
                </a:solidFill>
              </a:rPr>
              <a:t>Storage Spaces configuration</a:t>
            </a:r>
          </a:p>
          <a:p>
            <a:pPr lvl="1"/>
            <a:r>
              <a:rPr lang="en-US" sz="1632" dirty="0">
                <a:solidFill>
                  <a:srgbClr val="FFFFFF"/>
                </a:solidFill>
                <a:latin typeface="Segoe UI Light"/>
              </a:rPr>
              <a:t>Tenant: 3-way mirror</a:t>
            </a:r>
          </a:p>
          <a:p>
            <a:pPr lvl="1"/>
            <a:r>
              <a:rPr lang="en-US" sz="1632" dirty="0">
                <a:solidFill>
                  <a:srgbClr val="FFFFFF"/>
                </a:solidFill>
                <a:latin typeface="Segoe UI Light"/>
              </a:rPr>
              <a:t>Backup: Dual parity</a:t>
            </a:r>
          </a:p>
          <a:p>
            <a:pPr lvl="1"/>
            <a:r>
              <a:rPr lang="en-US" sz="1632" dirty="0">
                <a:solidFill>
                  <a:srgbClr val="FFFFFF"/>
                </a:solidFill>
                <a:latin typeface="Segoe UI Light"/>
              </a:rPr>
              <a:t>Tiered storage</a:t>
            </a:r>
          </a:p>
          <a:p>
            <a:pPr marL="0" indent="0">
              <a:spcBef>
                <a:spcPts val="1224"/>
              </a:spcBef>
              <a:buFont typeface="Arial" pitchFamily="34" charset="0"/>
              <a:buNone/>
            </a:pPr>
            <a:r>
              <a:rPr lang="en-US" sz="2448" dirty="0">
                <a:solidFill>
                  <a:srgbClr val="FFFFFF"/>
                </a:solidFill>
              </a:rPr>
              <a:t>4 file servers</a:t>
            </a:r>
          </a:p>
          <a:p>
            <a:pPr lvl="1"/>
            <a:r>
              <a:rPr lang="en-US" sz="1632" dirty="0">
                <a:solidFill>
                  <a:srgbClr val="FFFFFF"/>
                </a:solidFill>
                <a:latin typeface="Segoe UI Light"/>
              </a:rPr>
              <a:t>128 GB memory</a:t>
            </a:r>
          </a:p>
          <a:p>
            <a:pPr lvl="1"/>
            <a:r>
              <a:rPr lang="en-US" sz="1632" dirty="0">
                <a:solidFill>
                  <a:srgbClr val="FFFFFF"/>
                </a:solidFill>
                <a:latin typeface="Segoe UI Light"/>
              </a:rPr>
              <a:t>3 x pools (2 x tenant, 1 x backup)</a:t>
            </a:r>
          </a:p>
          <a:p>
            <a:pPr marL="0" indent="0">
              <a:spcBef>
                <a:spcPts val="1224"/>
              </a:spcBef>
              <a:buFont typeface="Arial" pitchFamily="34" charset="0"/>
              <a:buNone/>
            </a:pPr>
            <a:r>
              <a:rPr lang="en-US" sz="2448" dirty="0">
                <a:solidFill>
                  <a:srgbClr val="FFFFFF"/>
                </a:solidFill>
              </a:rPr>
              <a:t>8 x 10 GbE RDMA for SMB3</a:t>
            </a:r>
          </a:p>
        </p:txBody>
      </p:sp>
      <p:grpSp>
        <p:nvGrpSpPr>
          <p:cNvPr id="44" name="Group 43"/>
          <p:cNvGrpSpPr/>
          <p:nvPr/>
        </p:nvGrpSpPr>
        <p:grpSpPr>
          <a:xfrm>
            <a:off x="6722773" y="5587879"/>
            <a:ext cx="4818292" cy="945866"/>
            <a:chOff x="6422076" y="5197009"/>
            <a:chExt cx="4724245" cy="927404"/>
          </a:xfrm>
        </p:grpSpPr>
        <p:sp>
          <p:nvSpPr>
            <p:cNvPr id="9" name="Freeform 79"/>
            <p:cNvSpPr>
              <a:spLocks noEditPoints="1"/>
            </p:cNvSpPr>
            <p:nvPr/>
          </p:nvSpPr>
          <p:spPr bwMode="black">
            <a:xfrm>
              <a:off x="6742636" y="5292758"/>
              <a:ext cx="260572" cy="352261"/>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00188F"/>
            </a:solidFill>
            <a:ln>
              <a:noFill/>
            </a:ln>
          </p:spPr>
          <p:txBody>
            <a:bodyPr vert="horz" wrap="square" lIns="83870" tIns="41935" rIns="83870" bIns="41935" numCol="1" anchor="t" anchorCtr="0" compatLnSpc="1">
              <a:prstTxWarp prst="textNoShape">
                <a:avLst/>
              </a:prstTxWarp>
            </a:bodyPr>
            <a:lstStyle/>
            <a:p>
              <a:pPr defTabSz="931471">
                <a:defRPr/>
              </a:pPr>
              <a:endParaRPr lang="en-US" sz="1632" kern="0" dirty="0">
                <a:solidFill>
                  <a:srgbClr val="505050"/>
                </a:solidFill>
              </a:endParaRPr>
            </a:p>
          </p:txBody>
        </p:sp>
        <p:sp>
          <p:nvSpPr>
            <p:cNvPr id="10" name="Freeform 79"/>
            <p:cNvSpPr>
              <a:spLocks noEditPoints="1"/>
            </p:cNvSpPr>
            <p:nvPr/>
          </p:nvSpPr>
          <p:spPr bwMode="black">
            <a:xfrm>
              <a:off x="6475459" y="5292758"/>
              <a:ext cx="260572" cy="352261"/>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00188F"/>
            </a:solidFill>
            <a:ln>
              <a:noFill/>
            </a:ln>
          </p:spPr>
          <p:txBody>
            <a:bodyPr vert="horz" wrap="square" lIns="83870" tIns="41935" rIns="83870" bIns="41935" numCol="1" anchor="t" anchorCtr="0" compatLnSpc="1">
              <a:prstTxWarp prst="textNoShape">
                <a:avLst/>
              </a:prstTxWarp>
            </a:bodyPr>
            <a:lstStyle/>
            <a:p>
              <a:pPr defTabSz="931471">
                <a:defRPr/>
              </a:pPr>
              <a:endParaRPr lang="en-US" sz="1632" kern="0" dirty="0">
                <a:solidFill>
                  <a:srgbClr val="505050"/>
                </a:solidFill>
              </a:endParaRPr>
            </a:p>
          </p:txBody>
        </p:sp>
        <p:sp>
          <p:nvSpPr>
            <p:cNvPr id="11" name="Freeform 10"/>
            <p:cNvSpPr>
              <a:spLocks noEditPoints="1"/>
            </p:cNvSpPr>
            <p:nvPr/>
          </p:nvSpPr>
          <p:spPr bwMode="black">
            <a:xfrm>
              <a:off x="6742636" y="5645019"/>
              <a:ext cx="260572" cy="352261"/>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00188F"/>
            </a:solidFill>
            <a:ln>
              <a:noFill/>
            </a:ln>
          </p:spPr>
          <p:txBody>
            <a:bodyPr vert="horz" wrap="square" lIns="83870" tIns="41935" rIns="83870" bIns="41935" numCol="1" anchor="t" anchorCtr="0" compatLnSpc="1">
              <a:prstTxWarp prst="textNoShape">
                <a:avLst/>
              </a:prstTxWarp>
            </a:bodyPr>
            <a:lstStyle/>
            <a:p>
              <a:pPr defTabSz="931471">
                <a:defRPr/>
              </a:pPr>
              <a:endParaRPr lang="en-US" sz="1632" kern="0" dirty="0">
                <a:solidFill>
                  <a:srgbClr val="505050"/>
                </a:solidFill>
              </a:endParaRPr>
            </a:p>
          </p:txBody>
        </p:sp>
        <p:sp>
          <p:nvSpPr>
            <p:cNvPr id="12" name="Freeform 79"/>
            <p:cNvSpPr>
              <a:spLocks noEditPoints="1"/>
            </p:cNvSpPr>
            <p:nvPr/>
          </p:nvSpPr>
          <p:spPr bwMode="black">
            <a:xfrm>
              <a:off x="6475459" y="5645019"/>
              <a:ext cx="260572" cy="352261"/>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00188F"/>
            </a:solidFill>
            <a:ln>
              <a:noFill/>
            </a:ln>
          </p:spPr>
          <p:txBody>
            <a:bodyPr vert="horz" wrap="square" lIns="83870" tIns="41935" rIns="83870" bIns="41935" numCol="1" anchor="t" anchorCtr="0" compatLnSpc="1">
              <a:prstTxWarp prst="textNoShape">
                <a:avLst/>
              </a:prstTxWarp>
            </a:bodyPr>
            <a:lstStyle/>
            <a:p>
              <a:pPr defTabSz="931471">
                <a:defRPr/>
              </a:pPr>
              <a:endParaRPr lang="en-US" sz="1632" kern="0" dirty="0">
                <a:solidFill>
                  <a:srgbClr val="505050"/>
                </a:solidFill>
              </a:endParaRPr>
            </a:p>
          </p:txBody>
        </p:sp>
        <p:sp>
          <p:nvSpPr>
            <p:cNvPr id="15" name="Freeform 79"/>
            <p:cNvSpPr>
              <a:spLocks noEditPoints="1"/>
            </p:cNvSpPr>
            <p:nvPr/>
          </p:nvSpPr>
          <p:spPr bwMode="black">
            <a:xfrm>
              <a:off x="8076209" y="5286069"/>
              <a:ext cx="260572" cy="352261"/>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00188F"/>
            </a:solidFill>
            <a:ln>
              <a:noFill/>
            </a:ln>
          </p:spPr>
          <p:txBody>
            <a:bodyPr vert="horz" wrap="square" lIns="83870" tIns="41935" rIns="83870" bIns="41935" numCol="1" anchor="t" anchorCtr="0" compatLnSpc="1">
              <a:prstTxWarp prst="textNoShape">
                <a:avLst/>
              </a:prstTxWarp>
            </a:bodyPr>
            <a:lstStyle/>
            <a:p>
              <a:pPr defTabSz="931471">
                <a:defRPr/>
              </a:pPr>
              <a:endParaRPr lang="en-US" sz="1632" kern="0" dirty="0">
                <a:solidFill>
                  <a:srgbClr val="505050"/>
                </a:solidFill>
              </a:endParaRPr>
            </a:p>
          </p:txBody>
        </p:sp>
        <p:sp>
          <p:nvSpPr>
            <p:cNvPr id="16" name="Freeform 79"/>
            <p:cNvSpPr>
              <a:spLocks noEditPoints="1"/>
            </p:cNvSpPr>
            <p:nvPr/>
          </p:nvSpPr>
          <p:spPr bwMode="black">
            <a:xfrm>
              <a:off x="7809032" y="5286069"/>
              <a:ext cx="260572" cy="352261"/>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00188F"/>
            </a:solidFill>
            <a:ln>
              <a:noFill/>
            </a:ln>
          </p:spPr>
          <p:txBody>
            <a:bodyPr vert="horz" wrap="square" lIns="83870" tIns="41935" rIns="83870" bIns="41935" numCol="1" anchor="t" anchorCtr="0" compatLnSpc="1">
              <a:prstTxWarp prst="textNoShape">
                <a:avLst/>
              </a:prstTxWarp>
            </a:bodyPr>
            <a:lstStyle/>
            <a:p>
              <a:pPr defTabSz="931471">
                <a:defRPr/>
              </a:pPr>
              <a:endParaRPr lang="en-US" sz="1632" kern="0" dirty="0">
                <a:solidFill>
                  <a:srgbClr val="505050"/>
                </a:solidFill>
              </a:endParaRPr>
            </a:p>
          </p:txBody>
        </p:sp>
        <p:sp>
          <p:nvSpPr>
            <p:cNvPr id="17" name="Freeform 16"/>
            <p:cNvSpPr>
              <a:spLocks noEditPoints="1"/>
            </p:cNvSpPr>
            <p:nvPr/>
          </p:nvSpPr>
          <p:spPr bwMode="black">
            <a:xfrm>
              <a:off x="8076209" y="5638330"/>
              <a:ext cx="260572" cy="352261"/>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00188F"/>
            </a:solidFill>
            <a:ln>
              <a:noFill/>
            </a:ln>
          </p:spPr>
          <p:txBody>
            <a:bodyPr vert="horz" wrap="square" lIns="83870" tIns="41935" rIns="83870" bIns="41935" numCol="1" anchor="t" anchorCtr="0" compatLnSpc="1">
              <a:prstTxWarp prst="textNoShape">
                <a:avLst/>
              </a:prstTxWarp>
            </a:bodyPr>
            <a:lstStyle/>
            <a:p>
              <a:pPr defTabSz="931471">
                <a:defRPr/>
              </a:pPr>
              <a:endParaRPr lang="en-US" sz="1632" kern="0" dirty="0">
                <a:solidFill>
                  <a:srgbClr val="505050"/>
                </a:solidFill>
              </a:endParaRPr>
            </a:p>
          </p:txBody>
        </p:sp>
        <p:sp>
          <p:nvSpPr>
            <p:cNvPr id="18" name="Freeform 79"/>
            <p:cNvSpPr>
              <a:spLocks noEditPoints="1"/>
            </p:cNvSpPr>
            <p:nvPr/>
          </p:nvSpPr>
          <p:spPr bwMode="black">
            <a:xfrm>
              <a:off x="7809032" y="5638330"/>
              <a:ext cx="260572" cy="352261"/>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00188F"/>
            </a:solidFill>
            <a:ln>
              <a:noFill/>
            </a:ln>
          </p:spPr>
          <p:txBody>
            <a:bodyPr vert="horz" wrap="square" lIns="83870" tIns="41935" rIns="83870" bIns="41935" numCol="1" anchor="t" anchorCtr="0" compatLnSpc="1">
              <a:prstTxWarp prst="textNoShape">
                <a:avLst/>
              </a:prstTxWarp>
            </a:bodyPr>
            <a:lstStyle/>
            <a:p>
              <a:pPr defTabSz="931471">
                <a:defRPr/>
              </a:pPr>
              <a:endParaRPr lang="en-US" sz="1632" kern="0" dirty="0">
                <a:solidFill>
                  <a:srgbClr val="505050"/>
                </a:solidFill>
              </a:endParaRPr>
            </a:p>
          </p:txBody>
        </p:sp>
        <p:sp>
          <p:nvSpPr>
            <p:cNvPr id="19" name="Freeform 79"/>
            <p:cNvSpPr>
              <a:spLocks noEditPoints="1"/>
            </p:cNvSpPr>
            <p:nvPr/>
          </p:nvSpPr>
          <p:spPr bwMode="black">
            <a:xfrm>
              <a:off x="9494846" y="5286069"/>
              <a:ext cx="260572" cy="352261"/>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00188F"/>
            </a:solidFill>
            <a:ln>
              <a:noFill/>
            </a:ln>
          </p:spPr>
          <p:txBody>
            <a:bodyPr vert="horz" wrap="square" lIns="83870" tIns="41935" rIns="83870" bIns="41935" numCol="1" anchor="t" anchorCtr="0" compatLnSpc="1">
              <a:prstTxWarp prst="textNoShape">
                <a:avLst/>
              </a:prstTxWarp>
            </a:bodyPr>
            <a:lstStyle/>
            <a:p>
              <a:pPr defTabSz="931471">
                <a:defRPr/>
              </a:pPr>
              <a:endParaRPr lang="en-US" sz="1632" kern="0" dirty="0">
                <a:solidFill>
                  <a:srgbClr val="505050"/>
                </a:solidFill>
              </a:endParaRPr>
            </a:p>
          </p:txBody>
        </p:sp>
        <p:sp>
          <p:nvSpPr>
            <p:cNvPr id="20" name="Freeform 79"/>
            <p:cNvSpPr>
              <a:spLocks noEditPoints="1"/>
            </p:cNvSpPr>
            <p:nvPr/>
          </p:nvSpPr>
          <p:spPr bwMode="black">
            <a:xfrm>
              <a:off x="9227669" y="5286069"/>
              <a:ext cx="260572" cy="352261"/>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00188F"/>
            </a:solidFill>
            <a:ln>
              <a:noFill/>
            </a:ln>
          </p:spPr>
          <p:txBody>
            <a:bodyPr vert="horz" wrap="square" lIns="83870" tIns="41935" rIns="83870" bIns="41935" numCol="1" anchor="t" anchorCtr="0" compatLnSpc="1">
              <a:prstTxWarp prst="textNoShape">
                <a:avLst/>
              </a:prstTxWarp>
            </a:bodyPr>
            <a:lstStyle/>
            <a:p>
              <a:pPr defTabSz="931471">
                <a:defRPr/>
              </a:pPr>
              <a:endParaRPr lang="en-US" sz="1632" kern="0" dirty="0">
                <a:solidFill>
                  <a:srgbClr val="505050"/>
                </a:solidFill>
              </a:endParaRPr>
            </a:p>
          </p:txBody>
        </p:sp>
        <p:sp>
          <p:nvSpPr>
            <p:cNvPr id="21" name="Freeform 20"/>
            <p:cNvSpPr>
              <a:spLocks noEditPoints="1"/>
            </p:cNvSpPr>
            <p:nvPr/>
          </p:nvSpPr>
          <p:spPr bwMode="black">
            <a:xfrm>
              <a:off x="9494846" y="5638330"/>
              <a:ext cx="260572" cy="352261"/>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00188F"/>
            </a:solidFill>
            <a:ln>
              <a:noFill/>
            </a:ln>
          </p:spPr>
          <p:txBody>
            <a:bodyPr vert="horz" wrap="square" lIns="83870" tIns="41935" rIns="83870" bIns="41935" numCol="1" anchor="t" anchorCtr="0" compatLnSpc="1">
              <a:prstTxWarp prst="textNoShape">
                <a:avLst/>
              </a:prstTxWarp>
            </a:bodyPr>
            <a:lstStyle/>
            <a:p>
              <a:pPr defTabSz="931471">
                <a:defRPr/>
              </a:pPr>
              <a:endParaRPr lang="en-US" sz="1632" kern="0" dirty="0">
                <a:solidFill>
                  <a:srgbClr val="505050"/>
                </a:solidFill>
              </a:endParaRPr>
            </a:p>
          </p:txBody>
        </p:sp>
        <p:sp>
          <p:nvSpPr>
            <p:cNvPr id="22" name="Freeform 79"/>
            <p:cNvSpPr>
              <a:spLocks noEditPoints="1"/>
            </p:cNvSpPr>
            <p:nvPr/>
          </p:nvSpPr>
          <p:spPr bwMode="black">
            <a:xfrm>
              <a:off x="9227669" y="5638330"/>
              <a:ext cx="260572" cy="352261"/>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00188F"/>
            </a:solidFill>
            <a:ln>
              <a:noFill/>
            </a:ln>
          </p:spPr>
          <p:txBody>
            <a:bodyPr vert="horz" wrap="square" lIns="83870" tIns="41935" rIns="83870" bIns="41935" numCol="1" anchor="t" anchorCtr="0" compatLnSpc="1">
              <a:prstTxWarp prst="textNoShape">
                <a:avLst/>
              </a:prstTxWarp>
            </a:bodyPr>
            <a:lstStyle/>
            <a:p>
              <a:pPr defTabSz="931471">
                <a:defRPr/>
              </a:pPr>
              <a:endParaRPr lang="en-US" sz="1632" kern="0" dirty="0">
                <a:solidFill>
                  <a:srgbClr val="505050"/>
                </a:solidFill>
              </a:endParaRPr>
            </a:p>
          </p:txBody>
        </p:sp>
        <p:sp>
          <p:nvSpPr>
            <p:cNvPr id="23" name="Freeform 79"/>
            <p:cNvSpPr>
              <a:spLocks noEditPoints="1"/>
            </p:cNvSpPr>
            <p:nvPr/>
          </p:nvSpPr>
          <p:spPr bwMode="black">
            <a:xfrm>
              <a:off x="10832109" y="5309800"/>
              <a:ext cx="260572" cy="352261"/>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00188F"/>
            </a:solidFill>
            <a:ln>
              <a:noFill/>
            </a:ln>
          </p:spPr>
          <p:txBody>
            <a:bodyPr vert="horz" wrap="square" lIns="83870" tIns="41935" rIns="83870" bIns="41935" numCol="1" anchor="t" anchorCtr="0" compatLnSpc="1">
              <a:prstTxWarp prst="textNoShape">
                <a:avLst/>
              </a:prstTxWarp>
            </a:bodyPr>
            <a:lstStyle/>
            <a:p>
              <a:pPr defTabSz="931471">
                <a:defRPr/>
              </a:pPr>
              <a:endParaRPr lang="en-US" sz="1632" kern="0" dirty="0">
                <a:solidFill>
                  <a:srgbClr val="505050"/>
                </a:solidFill>
              </a:endParaRPr>
            </a:p>
          </p:txBody>
        </p:sp>
        <p:sp>
          <p:nvSpPr>
            <p:cNvPr id="24" name="Freeform 79"/>
            <p:cNvSpPr>
              <a:spLocks noEditPoints="1"/>
            </p:cNvSpPr>
            <p:nvPr/>
          </p:nvSpPr>
          <p:spPr bwMode="black">
            <a:xfrm>
              <a:off x="10564932" y="5309800"/>
              <a:ext cx="260572" cy="352261"/>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00188F"/>
            </a:solidFill>
            <a:ln>
              <a:noFill/>
            </a:ln>
          </p:spPr>
          <p:txBody>
            <a:bodyPr vert="horz" wrap="square" lIns="83870" tIns="41935" rIns="83870" bIns="41935" numCol="1" anchor="t" anchorCtr="0" compatLnSpc="1">
              <a:prstTxWarp prst="textNoShape">
                <a:avLst/>
              </a:prstTxWarp>
            </a:bodyPr>
            <a:lstStyle/>
            <a:p>
              <a:pPr defTabSz="931471">
                <a:defRPr/>
              </a:pPr>
              <a:endParaRPr lang="en-US" sz="1632" kern="0" dirty="0">
                <a:solidFill>
                  <a:srgbClr val="505050"/>
                </a:solidFill>
              </a:endParaRPr>
            </a:p>
          </p:txBody>
        </p:sp>
        <p:sp>
          <p:nvSpPr>
            <p:cNvPr id="25" name="Freeform 24"/>
            <p:cNvSpPr>
              <a:spLocks noEditPoints="1"/>
            </p:cNvSpPr>
            <p:nvPr/>
          </p:nvSpPr>
          <p:spPr bwMode="black">
            <a:xfrm>
              <a:off x="10832109" y="5662061"/>
              <a:ext cx="260572" cy="352261"/>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00188F"/>
            </a:solidFill>
            <a:ln>
              <a:noFill/>
            </a:ln>
          </p:spPr>
          <p:txBody>
            <a:bodyPr vert="horz" wrap="square" lIns="83870" tIns="41935" rIns="83870" bIns="41935" numCol="1" anchor="t" anchorCtr="0" compatLnSpc="1">
              <a:prstTxWarp prst="textNoShape">
                <a:avLst/>
              </a:prstTxWarp>
            </a:bodyPr>
            <a:lstStyle/>
            <a:p>
              <a:pPr defTabSz="931471">
                <a:defRPr/>
              </a:pPr>
              <a:endParaRPr lang="en-US" sz="1632" kern="0" dirty="0">
                <a:solidFill>
                  <a:srgbClr val="505050"/>
                </a:solidFill>
              </a:endParaRPr>
            </a:p>
          </p:txBody>
        </p:sp>
        <p:sp>
          <p:nvSpPr>
            <p:cNvPr id="26" name="Freeform 79"/>
            <p:cNvSpPr>
              <a:spLocks noEditPoints="1"/>
            </p:cNvSpPr>
            <p:nvPr/>
          </p:nvSpPr>
          <p:spPr bwMode="black">
            <a:xfrm>
              <a:off x="10564932" y="5662061"/>
              <a:ext cx="260572" cy="352261"/>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00188F"/>
            </a:solidFill>
            <a:ln>
              <a:noFill/>
            </a:ln>
          </p:spPr>
          <p:txBody>
            <a:bodyPr vert="horz" wrap="square" lIns="83870" tIns="41935" rIns="83870" bIns="41935" numCol="1" anchor="t" anchorCtr="0" compatLnSpc="1">
              <a:prstTxWarp prst="textNoShape">
                <a:avLst/>
              </a:prstTxWarp>
            </a:bodyPr>
            <a:lstStyle/>
            <a:p>
              <a:pPr defTabSz="931471">
                <a:defRPr/>
              </a:pPr>
              <a:endParaRPr lang="en-US" sz="1632" kern="0" dirty="0">
                <a:solidFill>
                  <a:srgbClr val="505050"/>
                </a:solidFill>
              </a:endParaRPr>
            </a:p>
          </p:txBody>
        </p:sp>
        <p:sp>
          <p:nvSpPr>
            <p:cNvPr id="27" name="Rounded Rectangle 26"/>
            <p:cNvSpPr/>
            <p:nvPr/>
          </p:nvSpPr>
          <p:spPr bwMode="auto">
            <a:xfrm>
              <a:off x="6422076" y="5202169"/>
              <a:ext cx="641635" cy="919784"/>
            </a:xfrm>
            <a:prstGeom prst="roundRect">
              <a:avLst/>
            </a:prstGeom>
            <a:noFill/>
            <a:ln>
              <a:solidFill>
                <a:srgbClr val="00188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a:gradFill>
                  <a:gsLst>
                    <a:gs pos="0">
                      <a:srgbClr val="FFFFFF"/>
                    </a:gs>
                    <a:gs pos="100000">
                      <a:srgbClr val="FFFFFF"/>
                    </a:gs>
                  </a:gsLst>
                  <a:lin ang="5400000" scaled="0"/>
                </a:gradFill>
                <a:ea typeface="Segoe UI" pitchFamily="34" charset="0"/>
                <a:cs typeface="Segoe UI" pitchFamily="34" charset="0"/>
              </a:endParaRPr>
            </a:p>
          </p:txBody>
        </p:sp>
        <p:sp>
          <p:nvSpPr>
            <p:cNvPr id="28" name="Rounded Rectangle 27"/>
            <p:cNvSpPr/>
            <p:nvPr/>
          </p:nvSpPr>
          <p:spPr bwMode="auto">
            <a:xfrm>
              <a:off x="7755391" y="5202169"/>
              <a:ext cx="641635" cy="919784"/>
            </a:xfrm>
            <a:prstGeom prst="roundRect">
              <a:avLst/>
            </a:prstGeom>
            <a:noFill/>
            <a:ln>
              <a:solidFill>
                <a:srgbClr val="00188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a:gradFill>
                  <a:gsLst>
                    <a:gs pos="0">
                      <a:srgbClr val="FFFFFF"/>
                    </a:gs>
                    <a:gs pos="100000">
                      <a:srgbClr val="FFFFFF"/>
                    </a:gs>
                  </a:gsLst>
                  <a:lin ang="5400000" scaled="0"/>
                </a:gradFill>
                <a:ea typeface="Segoe UI" pitchFamily="34" charset="0"/>
                <a:cs typeface="Segoe UI" pitchFamily="34" charset="0"/>
              </a:endParaRPr>
            </a:p>
          </p:txBody>
        </p:sp>
        <p:sp>
          <p:nvSpPr>
            <p:cNvPr id="29" name="Rounded Rectangle 28"/>
            <p:cNvSpPr/>
            <p:nvPr/>
          </p:nvSpPr>
          <p:spPr bwMode="auto">
            <a:xfrm>
              <a:off x="9174028" y="5197009"/>
              <a:ext cx="641635" cy="919784"/>
            </a:xfrm>
            <a:prstGeom prst="roundRect">
              <a:avLst/>
            </a:prstGeom>
            <a:noFill/>
            <a:ln>
              <a:solidFill>
                <a:srgbClr val="00188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a:gradFill>
                  <a:gsLst>
                    <a:gs pos="0">
                      <a:srgbClr val="FFFFFF"/>
                    </a:gs>
                    <a:gs pos="100000">
                      <a:srgbClr val="FFFFFF"/>
                    </a:gs>
                  </a:gsLst>
                  <a:lin ang="5400000" scaled="0"/>
                </a:gradFill>
                <a:ea typeface="Segoe UI" pitchFamily="34" charset="0"/>
                <a:cs typeface="Segoe UI" pitchFamily="34" charset="0"/>
              </a:endParaRPr>
            </a:p>
          </p:txBody>
        </p:sp>
        <p:sp>
          <p:nvSpPr>
            <p:cNvPr id="30" name="Rounded Rectangle 29"/>
            <p:cNvSpPr/>
            <p:nvPr/>
          </p:nvSpPr>
          <p:spPr bwMode="auto">
            <a:xfrm>
              <a:off x="10504686" y="5204629"/>
              <a:ext cx="641635" cy="919784"/>
            </a:xfrm>
            <a:prstGeom prst="roundRect">
              <a:avLst/>
            </a:prstGeom>
            <a:noFill/>
            <a:ln>
              <a:solidFill>
                <a:srgbClr val="00188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a:gradFill>
                  <a:gsLst>
                    <a:gs pos="0">
                      <a:srgbClr val="FFFFFF"/>
                    </a:gs>
                    <a:gs pos="100000">
                      <a:srgbClr val="FFFFFF"/>
                    </a:gs>
                  </a:gsLst>
                  <a:lin ang="5400000" scaled="0"/>
                </a:gradFill>
                <a:ea typeface="Segoe UI" pitchFamily="34" charset="0"/>
                <a:cs typeface="Segoe UI" pitchFamily="34" charset="0"/>
              </a:endParaRPr>
            </a:p>
          </p:txBody>
        </p:sp>
      </p:grpSp>
      <p:grpSp>
        <p:nvGrpSpPr>
          <p:cNvPr id="45" name="Group 44"/>
          <p:cNvGrpSpPr/>
          <p:nvPr/>
        </p:nvGrpSpPr>
        <p:grpSpPr>
          <a:xfrm>
            <a:off x="6502793" y="4623271"/>
            <a:ext cx="5258249" cy="685470"/>
            <a:chOff x="5998464" y="4178808"/>
            <a:chExt cx="5586984" cy="667116"/>
          </a:xfrm>
        </p:grpSpPr>
        <p:sp>
          <p:nvSpPr>
            <p:cNvPr id="14" name="Freeform 11"/>
            <p:cNvSpPr>
              <a:spLocks noChangeAspect="1" noEditPoints="1"/>
            </p:cNvSpPr>
            <p:nvPr/>
          </p:nvSpPr>
          <p:spPr bwMode="auto">
            <a:xfrm>
              <a:off x="6137249" y="4331822"/>
              <a:ext cx="438594" cy="383827"/>
            </a:xfrm>
            <a:custGeom>
              <a:avLst/>
              <a:gdLst>
                <a:gd name="T0" fmla="*/ 0 w 945"/>
                <a:gd name="T1" fmla="*/ 354 h 827"/>
                <a:gd name="T2" fmla="*/ 472 w 945"/>
                <a:gd name="T3" fmla="*/ 473 h 827"/>
                <a:gd name="T4" fmla="*/ 945 w 945"/>
                <a:gd name="T5" fmla="*/ 354 h 827"/>
                <a:gd name="T6" fmla="*/ 945 w 945"/>
                <a:gd name="T7" fmla="*/ 473 h 827"/>
                <a:gd name="T8" fmla="*/ 472 w 945"/>
                <a:gd name="T9" fmla="*/ 591 h 827"/>
                <a:gd name="T10" fmla="*/ 0 w 945"/>
                <a:gd name="T11" fmla="*/ 473 h 827"/>
                <a:gd name="T12" fmla="*/ 0 w 945"/>
                <a:gd name="T13" fmla="*/ 354 h 827"/>
                <a:gd name="T14" fmla="*/ 0 w 945"/>
                <a:gd name="T15" fmla="*/ 591 h 827"/>
                <a:gd name="T16" fmla="*/ 472 w 945"/>
                <a:gd name="T17" fmla="*/ 709 h 827"/>
                <a:gd name="T18" fmla="*/ 945 w 945"/>
                <a:gd name="T19" fmla="*/ 591 h 827"/>
                <a:gd name="T20" fmla="*/ 945 w 945"/>
                <a:gd name="T21" fmla="*/ 709 h 827"/>
                <a:gd name="T22" fmla="*/ 472 w 945"/>
                <a:gd name="T23" fmla="*/ 827 h 827"/>
                <a:gd name="T24" fmla="*/ 0 w 945"/>
                <a:gd name="T25" fmla="*/ 709 h 827"/>
                <a:gd name="T26" fmla="*/ 0 w 945"/>
                <a:gd name="T27" fmla="*/ 591 h 827"/>
                <a:gd name="T28" fmla="*/ 0 w 945"/>
                <a:gd name="T29" fmla="*/ 118 h 827"/>
                <a:gd name="T30" fmla="*/ 472 w 945"/>
                <a:gd name="T31" fmla="*/ 0 h 827"/>
                <a:gd name="T32" fmla="*/ 945 w 945"/>
                <a:gd name="T33" fmla="*/ 118 h 827"/>
                <a:gd name="T34" fmla="*/ 945 w 945"/>
                <a:gd name="T35" fmla="*/ 236 h 827"/>
                <a:gd name="T36" fmla="*/ 472 w 945"/>
                <a:gd name="T37" fmla="*/ 354 h 827"/>
                <a:gd name="T38" fmla="*/ 0 w 945"/>
                <a:gd name="T39" fmla="*/ 236 h 827"/>
                <a:gd name="T40" fmla="*/ 0 w 945"/>
                <a:gd name="T41" fmla="*/ 118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5" h="827">
                  <a:moveTo>
                    <a:pt x="0" y="354"/>
                  </a:moveTo>
                  <a:lnTo>
                    <a:pt x="472" y="473"/>
                  </a:lnTo>
                  <a:lnTo>
                    <a:pt x="945" y="354"/>
                  </a:lnTo>
                  <a:lnTo>
                    <a:pt x="945" y="473"/>
                  </a:lnTo>
                  <a:lnTo>
                    <a:pt x="472" y="591"/>
                  </a:lnTo>
                  <a:lnTo>
                    <a:pt x="0" y="473"/>
                  </a:lnTo>
                  <a:lnTo>
                    <a:pt x="0" y="354"/>
                  </a:lnTo>
                  <a:close/>
                  <a:moveTo>
                    <a:pt x="0" y="591"/>
                  </a:moveTo>
                  <a:lnTo>
                    <a:pt x="472" y="709"/>
                  </a:lnTo>
                  <a:lnTo>
                    <a:pt x="945" y="591"/>
                  </a:lnTo>
                  <a:lnTo>
                    <a:pt x="945" y="709"/>
                  </a:lnTo>
                  <a:lnTo>
                    <a:pt x="472" y="827"/>
                  </a:lnTo>
                  <a:lnTo>
                    <a:pt x="0" y="709"/>
                  </a:lnTo>
                  <a:lnTo>
                    <a:pt x="0" y="591"/>
                  </a:lnTo>
                  <a:close/>
                  <a:moveTo>
                    <a:pt x="0" y="118"/>
                  </a:moveTo>
                  <a:lnTo>
                    <a:pt x="472" y="0"/>
                  </a:lnTo>
                  <a:lnTo>
                    <a:pt x="945" y="118"/>
                  </a:lnTo>
                  <a:lnTo>
                    <a:pt x="945" y="236"/>
                  </a:lnTo>
                  <a:lnTo>
                    <a:pt x="472" y="354"/>
                  </a:lnTo>
                  <a:lnTo>
                    <a:pt x="0" y="236"/>
                  </a:lnTo>
                  <a:lnTo>
                    <a:pt x="0" y="118"/>
                  </a:lnTo>
                  <a:close/>
                </a:path>
              </a:pathLst>
            </a:custGeom>
            <a:solidFill>
              <a:srgbClr val="00188F"/>
            </a:solidFill>
            <a:ln>
              <a:noFill/>
            </a:ln>
            <a:extLst/>
          </p:spPr>
          <p:txBody>
            <a:bodyPr vert="horz" wrap="square" lIns="91356" tIns="45678" rIns="91356" bIns="45678" numCol="1" anchor="t" anchorCtr="0" compatLnSpc="1">
              <a:prstTxWarp prst="textNoShape">
                <a:avLst/>
              </a:prstTxWarp>
            </a:bodyPr>
            <a:lstStyle/>
            <a:p>
              <a:pPr>
                <a:defRPr/>
              </a:pPr>
              <a:endParaRPr lang="en-US" sz="1797" kern="0" dirty="0">
                <a:solidFill>
                  <a:srgbClr val="FFFFFF"/>
                </a:solidFill>
              </a:endParaRPr>
            </a:p>
          </p:txBody>
        </p:sp>
        <p:sp>
          <p:nvSpPr>
            <p:cNvPr id="31" name="Freeform 11"/>
            <p:cNvSpPr>
              <a:spLocks noChangeAspect="1" noEditPoints="1"/>
            </p:cNvSpPr>
            <p:nvPr/>
          </p:nvSpPr>
          <p:spPr bwMode="auto">
            <a:xfrm>
              <a:off x="6612483" y="4331822"/>
              <a:ext cx="438594" cy="383827"/>
            </a:xfrm>
            <a:custGeom>
              <a:avLst/>
              <a:gdLst>
                <a:gd name="T0" fmla="*/ 0 w 945"/>
                <a:gd name="T1" fmla="*/ 354 h 827"/>
                <a:gd name="T2" fmla="*/ 472 w 945"/>
                <a:gd name="T3" fmla="*/ 473 h 827"/>
                <a:gd name="T4" fmla="*/ 945 w 945"/>
                <a:gd name="T5" fmla="*/ 354 h 827"/>
                <a:gd name="T6" fmla="*/ 945 w 945"/>
                <a:gd name="T7" fmla="*/ 473 h 827"/>
                <a:gd name="T8" fmla="*/ 472 w 945"/>
                <a:gd name="T9" fmla="*/ 591 h 827"/>
                <a:gd name="T10" fmla="*/ 0 w 945"/>
                <a:gd name="T11" fmla="*/ 473 h 827"/>
                <a:gd name="T12" fmla="*/ 0 w 945"/>
                <a:gd name="T13" fmla="*/ 354 h 827"/>
                <a:gd name="T14" fmla="*/ 0 w 945"/>
                <a:gd name="T15" fmla="*/ 591 h 827"/>
                <a:gd name="T16" fmla="*/ 472 w 945"/>
                <a:gd name="T17" fmla="*/ 709 h 827"/>
                <a:gd name="T18" fmla="*/ 945 w 945"/>
                <a:gd name="T19" fmla="*/ 591 h 827"/>
                <a:gd name="T20" fmla="*/ 945 w 945"/>
                <a:gd name="T21" fmla="*/ 709 h 827"/>
                <a:gd name="T22" fmla="*/ 472 w 945"/>
                <a:gd name="T23" fmla="*/ 827 h 827"/>
                <a:gd name="T24" fmla="*/ 0 w 945"/>
                <a:gd name="T25" fmla="*/ 709 h 827"/>
                <a:gd name="T26" fmla="*/ 0 w 945"/>
                <a:gd name="T27" fmla="*/ 591 h 827"/>
                <a:gd name="T28" fmla="*/ 0 w 945"/>
                <a:gd name="T29" fmla="*/ 118 h 827"/>
                <a:gd name="T30" fmla="*/ 472 w 945"/>
                <a:gd name="T31" fmla="*/ 0 h 827"/>
                <a:gd name="T32" fmla="*/ 945 w 945"/>
                <a:gd name="T33" fmla="*/ 118 h 827"/>
                <a:gd name="T34" fmla="*/ 945 w 945"/>
                <a:gd name="T35" fmla="*/ 236 h 827"/>
                <a:gd name="T36" fmla="*/ 472 w 945"/>
                <a:gd name="T37" fmla="*/ 354 h 827"/>
                <a:gd name="T38" fmla="*/ 0 w 945"/>
                <a:gd name="T39" fmla="*/ 236 h 827"/>
                <a:gd name="T40" fmla="*/ 0 w 945"/>
                <a:gd name="T41" fmla="*/ 118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5" h="827">
                  <a:moveTo>
                    <a:pt x="0" y="354"/>
                  </a:moveTo>
                  <a:lnTo>
                    <a:pt x="472" y="473"/>
                  </a:lnTo>
                  <a:lnTo>
                    <a:pt x="945" y="354"/>
                  </a:lnTo>
                  <a:lnTo>
                    <a:pt x="945" y="473"/>
                  </a:lnTo>
                  <a:lnTo>
                    <a:pt x="472" y="591"/>
                  </a:lnTo>
                  <a:lnTo>
                    <a:pt x="0" y="473"/>
                  </a:lnTo>
                  <a:lnTo>
                    <a:pt x="0" y="354"/>
                  </a:lnTo>
                  <a:close/>
                  <a:moveTo>
                    <a:pt x="0" y="591"/>
                  </a:moveTo>
                  <a:lnTo>
                    <a:pt x="472" y="709"/>
                  </a:lnTo>
                  <a:lnTo>
                    <a:pt x="945" y="591"/>
                  </a:lnTo>
                  <a:lnTo>
                    <a:pt x="945" y="709"/>
                  </a:lnTo>
                  <a:lnTo>
                    <a:pt x="472" y="827"/>
                  </a:lnTo>
                  <a:lnTo>
                    <a:pt x="0" y="709"/>
                  </a:lnTo>
                  <a:lnTo>
                    <a:pt x="0" y="591"/>
                  </a:lnTo>
                  <a:close/>
                  <a:moveTo>
                    <a:pt x="0" y="118"/>
                  </a:moveTo>
                  <a:lnTo>
                    <a:pt x="472" y="0"/>
                  </a:lnTo>
                  <a:lnTo>
                    <a:pt x="945" y="118"/>
                  </a:lnTo>
                  <a:lnTo>
                    <a:pt x="945" y="236"/>
                  </a:lnTo>
                  <a:lnTo>
                    <a:pt x="472" y="354"/>
                  </a:lnTo>
                  <a:lnTo>
                    <a:pt x="0" y="236"/>
                  </a:lnTo>
                  <a:lnTo>
                    <a:pt x="0" y="118"/>
                  </a:lnTo>
                  <a:close/>
                </a:path>
              </a:pathLst>
            </a:custGeom>
            <a:solidFill>
              <a:srgbClr val="00188F"/>
            </a:solidFill>
            <a:ln>
              <a:noFill/>
            </a:ln>
            <a:extLst/>
          </p:spPr>
          <p:txBody>
            <a:bodyPr vert="horz" wrap="square" lIns="91356" tIns="45678" rIns="91356" bIns="45678" numCol="1" anchor="t" anchorCtr="0" compatLnSpc="1">
              <a:prstTxWarp prst="textNoShape">
                <a:avLst/>
              </a:prstTxWarp>
            </a:bodyPr>
            <a:lstStyle/>
            <a:p>
              <a:pPr>
                <a:defRPr/>
              </a:pPr>
              <a:endParaRPr lang="en-US" sz="1797" kern="0" dirty="0">
                <a:solidFill>
                  <a:srgbClr val="FFFFFF"/>
                </a:solidFill>
              </a:endParaRPr>
            </a:p>
          </p:txBody>
        </p:sp>
        <p:sp>
          <p:nvSpPr>
            <p:cNvPr id="33" name="Freeform 11"/>
            <p:cNvSpPr>
              <a:spLocks noChangeAspect="1" noEditPoints="1"/>
            </p:cNvSpPr>
            <p:nvPr/>
          </p:nvSpPr>
          <p:spPr bwMode="auto">
            <a:xfrm>
              <a:off x="7580366" y="4323466"/>
              <a:ext cx="438594" cy="383827"/>
            </a:xfrm>
            <a:custGeom>
              <a:avLst/>
              <a:gdLst>
                <a:gd name="T0" fmla="*/ 0 w 945"/>
                <a:gd name="T1" fmla="*/ 354 h 827"/>
                <a:gd name="T2" fmla="*/ 472 w 945"/>
                <a:gd name="T3" fmla="*/ 473 h 827"/>
                <a:gd name="T4" fmla="*/ 945 w 945"/>
                <a:gd name="T5" fmla="*/ 354 h 827"/>
                <a:gd name="T6" fmla="*/ 945 w 945"/>
                <a:gd name="T7" fmla="*/ 473 h 827"/>
                <a:gd name="T8" fmla="*/ 472 w 945"/>
                <a:gd name="T9" fmla="*/ 591 h 827"/>
                <a:gd name="T10" fmla="*/ 0 w 945"/>
                <a:gd name="T11" fmla="*/ 473 h 827"/>
                <a:gd name="T12" fmla="*/ 0 w 945"/>
                <a:gd name="T13" fmla="*/ 354 h 827"/>
                <a:gd name="T14" fmla="*/ 0 w 945"/>
                <a:gd name="T15" fmla="*/ 591 h 827"/>
                <a:gd name="T16" fmla="*/ 472 w 945"/>
                <a:gd name="T17" fmla="*/ 709 h 827"/>
                <a:gd name="T18" fmla="*/ 945 w 945"/>
                <a:gd name="T19" fmla="*/ 591 h 827"/>
                <a:gd name="T20" fmla="*/ 945 w 945"/>
                <a:gd name="T21" fmla="*/ 709 h 827"/>
                <a:gd name="T22" fmla="*/ 472 w 945"/>
                <a:gd name="T23" fmla="*/ 827 h 827"/>
                <a:gd name="T24" fmla="*/ 0 w 945"/>
                <a:gd name="T25" fmla="*/ 709 h 827"/>
                <a:gd name="T26" fmla="*/ 0 w 945"/>
                <a:gd name="T27" fmla="*/ 591 h 827"/>
                <a:gd name="T28" fmla="*/ 0 w 945"/>
                <a:gd name="T29" fmla="*/ 118 h 827"/>
                <a:gd name="T30" fmla="*/ 472 w 945"/>
                <a:gd name="T31" fmla="*/ 0 h 827"/>
                <a:gd name="T32" fmla="*/ 945 w 945"/>
                <a:gd name="T33" fmla="*/ 118 h 827"/>
                <a:gd name="T34" fmla="*/ 945 w 945"/>
                <a:gd name="T35" fmla="*/ 236 h 827"/>
                <a:gd name="T36" fmla="*/ 472 w 945"/>
                <a:gd name="T37" fmla="*/ 354 h 827"/>
                <a:gd name="T38" fmla="*/ 0 w 945"/>
                <a:gd name="T39" fmla="*/ 236 h 827"/>
                <a:gd name="T40" fmla="*/ 0 w 945"/>
                <a:gd name="T41" fmla="*/ 118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5" h="827">
                  <a:moveTo>
                    <a:pt x="0" y="354"/>
                  </a:moveTo>
                  <a:lnTo>
                    <a:pt x="472" y="473"/>
                  </a:lnTo>
                  <a:lnTo>
                    <a:pt x="945" y="354"/>
                  </a:lnTo>
                  <a:lnTo>
                    <a:pt x="945" y="473"/>
                  </a:lnTo>
                  <a:lnTo>
                    <a:pt x="472" y="591"/>
                  </a:lnTo>
                  <a:lnTo>
                    <a:pt x="0" y="473"/>
                  </a:lnTo>
                  <a:lnTo>
                    <a:pt x="0" y="354"/>
                  </a:lnTo>
                  <a:close/>
                  <a:moveTo>
                    <a:pt x="0" y="591"/>
                  </a:moveTo>
                  <a:lnTo>
                    <a:pt x="472" y="709"/>
                  </a:lnTo>
                  <a:lnTo>
                    <a:pt x="945" y="591"/>
                  </a:lnTo>
                  <a:lnTo>
                    <a:pt x="945" y="709"/>
                  </a:lnTo>
                  <a:lnTo>
                    <a:pt x="472" y="827"/>
                  </a:lnTo>
                  <a:lnTo>
                    <a:pt x="0" y="709"/>
                  </a:lnTo>
                  <a:lnTo>
                    <a:pt x="0" y="591"/>
                  </a:lnTo>
                  <a:close/>
                  <a:moveTo>
                    <a:pt x="0" y="118"/>
                  </a:moveTo>
                  <a:lnTo>
                    <a:pt x="472" y="0"/>
                  </a:lnTo>
                  <a:lnTo>
                    <a:pt x="945" y="118"/>
                  </a:lnTo>
                  <a:lnTo>
                    <a:pt x="945" y="236"/>
                  </a:lnTo>
                  <a:lnTo>
                    <a:pt x="472" y="354"/>
                  </a:lnTo>
                  <a:lnTo>
                    <a:pt x="0" y="236"/>
                  </a:lnTo>
                  <a:lnTo>
                    <a:pt x="0" y="118"/>
                  </a:lnTo>
                  <a:close/>
                </a:path>
              </a:pathLst>
            </a:custGeom>
            <a:solidFill>
              <a:srgbClr val="00188F"/>
            </a:solidFill>
            <a:ln>
              <a:noFill/>
            </a:ln>
            <a:extLst/>
          </p:spPr>
          <p:txBody>
            <a:bodyPr vert="horz" wrap="square" lIns="91356" tIns="45678" rIns="91356" bIns="45678" numCol="1" anchor="t" anchorCtr="0" compatLnSpc="1">
              <a:prstTxWarp prst="textNoShape">
                <a:avLst/>
              </a:prstTxWarp>
            </a:bodyPr>
            <a:lstStyle/>
            <a:p>
              <a:pPr>
                <a:defRPr/>
              </a:pPr>
              <a:endParaRPr lang="en-US" sz="1797" kern="0" dirty="0">
                <a:solidFill>
                  <a:srgbClr val="FFFFFF"/>
                </a:solidFill>
              </a:endParaRPr>
            </a:p>
          </p:txBody>
        </p:sp>
        <p:sp>
          <p:nvSpPr>
            <p:cNvPr id="34" name="Freeform 11"/>
            <p:cNvSpPr>
              <a:spLocks noChangeAspect="1" noEditPoints="1"/>
            </p:cNvSpPr>
            <p:nvPr/>
          </p:nvSpPr>
          <p:spPr bwMode="auto">
            <a:xfrm>
              <a:off x="8055601" y="4323466"/>
              <a:ext cx="438594" cy="383827"/>
            </a:xfrm>
            <a:custGeom>
              <a:avLst/>
              <a:gdLst>
                <a:gd name="T0" fmla="*/ 0 w 945"/>
                <a:gd name="T1" fmla="*/ 354 h 827"/>
                <a:gd name="T2" fmla="*/ 472 w 945"/>
                <a:gd name="T3" fmla="*/ 473 h 827"/>
                <a:gd name="T4" fmla="*/ 945 w 945"/>
                <a:gd name="T5" fmla="*/ 354 h 827"/>
                <a:gd name="T6" fmla="*/ 945 w 945"/>
                <a:gd name="T7" fmla="*/ 473 h 827"/>
                <a:gd name="T8" fmla="*/ 472 w 945"/>
                <a:gd name="T9" fmla="*/ 591 h 827"/>
                <a:gd name="T10" fmla="*/ 0 w 945"/>
                <a:gd name="T11" fmla="*/ 473 h 827"/>
                <a:gd name="T12" fmla="*/ 0 w 945"/>
                <a:gd name="T13" fmla="*/ 354 h 827"/>
                <a:gd name="T14" fmla="*/ 0 w 945"/>
                <a:gd name="T15" fmla="*/ 591 h 827"/>
                <a:gd name="T16" fmla="*/ 472 w 945"/>
                <a:gd name="T17" fmla="*/ 709 h 827"/>
                <a:gd name="T18" fmla="*/ 945 w 945"/>
                <a:gd name="T19" fmla="*/ 591 h 827"/>
                <a:gd name="T20" fmla="*/ 945 w 945"/>
                <a:gd name="T21" fmla="*/ 709 h 827"/>
                <a:gd name="T22" fmla="*/ 472 w 945"/>
                <a:gd name="T23" fmla="*/ 827 h 827"/>
                <a:gd name="T24" fmla="*/ 0 w 945"/>
                <a:gd name="T25" fmla="*/ 709 h 827"/>
                <a:gd name="T26" fmla="*/ 0 w 945"/>
                <a:gd name="T27" fmla="*/ 591 h 827"/>
                <a:gd name="T28" fmla="*/ 0 w 945"/>
                <a:gd name="T29" fmla="*/ 118 h 827"/>
                <a:gd name="T30" fmla="*/ 472 w 945"/>
                <a:gd name="T31" fmla="*/ 0 h 827"/>
                <a:gd name="T32" fmla="*/ 945 w 945"/>
                <a:gd name="T33" fmla="*/ 118 h 827"/>
                <a:gd name="T34" fmla="*/ 945 w 945"/>
                <a:gd name="T35" fmla="*/ 236 h 827"/>
                <a:gd name="T36" fmla="*/ 472 w 945"/>
                <a:gd name="T37" fmla="*/ 354 h 827"/>
                <a:gd name="T38" fmla="*/ 0 w 945"/>
                <a:gd name="T39" fmla="*/ 236 h 827"/>
                <a:gd name="T40" fmla="*/ 0 w 945"/>
                <a:gd name="T41" fmla="*/ 118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5" h="827">
                  <a:moveTo>
                    <a:pt x="0" y="354"/>
                  </a:moveTo>
                  <a:lnTo>
                    <a:pt x="472" y="473"/>
                  </a:lnTo>
                  <a:lnTo>
                    <a:pt x="945" y="354"/>
                  </a:lnTo>
                  <a:lnTo>
                    <a:pt x="945" y="473"/>
                  </a:lnTo>
                  <a:lnTo>
                    <a:pt x="472" y="591"/>
                  </a:lnTo>
                  <a:lnTo>
                    <a:pt x="0" y="473"/>
                  </a:lnTo>
                  <a:lnTo>
                    <a:pt x="0" y="354"/>
                  </a:lnTo>
                  <a:close/>
                  <a:moveTo>
                    <a:pt x="0" y="591"/>
                  </a:moveTo>
                  <a:lnTo>
                    <a:pt x="472" y="709"/>
                  </a:lnTo>
                  <a:lnTo>
                    <a:pt x="945" y="591"/>
                  </a:lnTo>
                  <a:lnTo>
                    <a:pt x="945" y="709"/>
                  </a:lnTo>
                  <a:lnTo>
                    <a:pt x="472" y="827"/>
                  </a:lnTo>
                  <a:lnTo>
                    <a:pt x="0" y="709"/>
                  </a:lnTo>
                  <a:lnTo>
                    <a:pt x="0" y="591"/>
                  </a:lnTo>
                  <a:close/>
                  <a:moveTo>
                    <a:pt x="0" y="118"/>
                  </a:moveTo>
                  <a:lnTo>
                    <a:pt x="472" y="0"/>
                  </a:lnTo>
                  <a:lnTo>
                    <a:pt x="945" y="118"/>
                  </a:lnTo>
                  <a:lnTo>
                    <a:pt x="945" y="236"/>
                  </a:lnTo>
                  <a:lnTo>
                    <a:pt x="472" y="354"/>
                  </a:lnTo>
                  <a:lnTo>
                    <a:pt x="0" y="236"/>
                  </a:lnTo>
                  <a:lnTo>
                    <a:pt x="0" y="118"/>
                  </a:lnTo>
                  <a:close/>
                </a:path>
              </a:pathLst>
            </a:custGeom>
            <a:solidFill>
              <a:srgbClr val="00188F"/>
            </a:solidFill>
            <a:ln>
              <a:noFill/>
            </a:ln>
            <a:extLst/>
          </p:spPr>
          <p:txBody>
            <a:bodyPr vert="horz" wrap="square" lIns="91356" tIns="45678" rIns="91356" bIns="45678" numCol="1" anchor="t" anchorCtr="0" compatLnSpc="1">
              <a:prstTxWarp prst="textNoShape">
                <a:avLst/>
              </a:prstTxWarp>
            </a:bodyPr>
            <a:lstStyle/>
            <a:p>
              <a:pPr>
                <a:defRPr/>
              </a:pPr>
              <a:endParaRPr lang="en-US" sz="1797" kern="0" dirty="0">
                <a:solidFill>
                  <a:srgbClr val="FFFFFF"/>
                </a:solidFill>
              </a:endParaRPr>
            </a:p>
          </p:txBody>
        </p:sp>
        <p:sp>
          <p:nvSpPr>
            <p:cNvPr id="35" name="Freeform 11"/>
            <p:cNvSpPr>
              <a:spLocks noChangeAspect="1" noEditPoints="1"/>
            </p:cNvSpPr>
            <p:nvPr/>
          </p:nvSpPr>
          <p:spPr bwMode="auto">
            <a:xfrm>
              <a:off x="9122404" y="4323466"/>
              <a:ext cx="438594" cy="383827"/>
            </a:xfrm>
            <a:custGeom>
              <a:avLst/>
              <a:gdLst>
                <a:gd name="T0" fmla="*/ 0 w 945"/>
                <a:gd name="T1" fmla="*/ 354 h 827"/>
                <a:gd name="T2" fmla="*/ 472 w 945"/>
                <a:gd name="T3" fmla="*/ 473 h 827"/>
                <a:gd name="T4" fmla="*/ 945 w 945"/>
                <a:gd name="T5" fmla="*/ 354 h 827"/>
                <a:gd name="T6" fmla="*/ 945 w 945"/>
                <a:gd name="T7" fmla="*/ 473 h 827"/>
                <a:gd name="T8" fmla="*/ 472 w 945"/>
                <a:gd name="T9" fmla="*/ 591 h 827"/>
                <a:gd name="T10" fmla="*/ 0 w 945"/>
                <a:gd name="T11" fmla="*/ 473 h 827"/>
                <a:gd name="T12" fmla="*/ 0 w 945"/>
                <a:gd name="T13" fmla="*/ 354 h 827"/>
                <a:gd name="T14" fmla="*/ 0 w 945"/>
                <a:gd name="T15" fmla="*/ 591 h 827"/>
                <a:gd name="T16" fmla="*/ 472 w 945"/>
                <a:gd name="T17" fmla="*/ 709 h 827"/>
                <a:gd name="T18" fmla="*/ 945 w 945"/>
                <a:gd name="T19" fmla="*/ 591 h 827"/>
                <a:gd name="T20" fmla="*/ 945 w 945"/>
                <a:gd name="T21" fmla="*/ 709 h 827"/>
                <a:gd name="T22" fmla="*/ 472 w 945"/>
                <a:gd name="T23" fmla="*/ 827 h 827"/>
                <a:gd name="T24" fmla="*/ 0 w 945"/>
                <a:gd name="T25" fmla="*/ 709 h 827"/>
                <a:gd name="T26" fmla="*/ 0 w 945"/>
                <a:gd name="T27" fmla="*/ 591 h 827"/>
                <a:gd name="T28" fmla="*/ 0 w 945"/>
                <a:gd name="T29" fmla="*/ 118 h 827"/>
                <a:gd name="T30" fmla="*/ 472 w 945"/>
                <a:gd name="T31" fmla="*/ 0 h 827"/>
                <a:gd name="T32" fmla="*/ 945 w 945"/>
                <a:gd name="T33" fmla="*/ 118 h 827"/>
                <a:gd name="T34" fmla="*/ 945 w 945"/>
                <a:gd name="T35" fmla="*/ 236 h 827"/>
                <a:gd name="T36" fmla="*/ 472 w 945"/>
                <a:gd name="T37" fmla="*/ 354 h 827"/>
                <a:gd name="T38" fmla="*/ 0 w 945"/>
                <a:gd name="T39" fmla="*/ 236 h 827"/>
                <a:gd name="T40" fmla="*/ 0 w 945"/>
                <a:gd name="T41" fmla="*/ 118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5" h="827">
                  <a:moveTo>
                    <a:pt x="0" y="354"/>
                  </a:moveTo>
                  <a:lnTo>
                    <a:pt x="472" y="473"/>
                  </a:lnTo>
                  <a:lnTo>
                    <a:pt x="945" y="354"/>
                  </a:lnTo>
                  <a:lnTo>
                    <a:pt x="945" y="473"/>
                  </a:lnTo>
                  <a:lnTo>
                    <a:pt x="472" y="591"/>
                  </a:lnTo>
                  <a:lnTo>
                    <a:pt x="0" y="473"/>
                  </a:lnTo>
                  <a:lnTo>
                    <a:pt x="0" y="354"/>
                  </a:lnTo>
                  <a:close/>
                  <a:moveTo>
                    <a:pt x="0" y="591"/>
                  </a:moveTo>
                  <a:lnTo>
                    <a:pt x="472" y="709"/>
                  </a:lnTo>
                  <a:lnTo>
                    <a:pt x="945" y="591"/>
                  </a:lnTo>
                  <a:lnTo>
                    <a:pt x="945" y="709"/>
                  </a:lnTo>
                  <a:lnTo>
                    <a:pt x="472" y="827"/>
                  </a:lnTo>
                  <a:lnTo>
                    <a:pt x="0" y="709"/>
                  </a:lnTo>
                  <a:lnTo>
                    <a:pt x="0" y="591"/>
                  </a:lnTo>
                  <a:close/>
                  <a:moveTo>
                    <a:pt x="0" y="118"/>
                  </a:moveTo>
                  <a:lnTo>
                    <a:pt x="472" y="0"/>
                  </a:lnTo>
                  <a:lnTo>
                    <a:pt x="945" y="118"/>
                  </a:lnTo>
                  <a:lnTo>
                    <a:pt x="945" y="236"/>
                  </a:lnTo>
                  <a:lnTo>
                    <a:pt x="472" y="354"/>
                  </a:lnTo>
                  <a:lnTo>
                    <a:pt x="0" y="236"/>
                  </a:lnTo>
                  <a:lnTo>
                    <a:pt x="0" y="118"/>
                  </a:lnTo>
                  <a:close/>
                </a:path>
              </a:pathLst>
            </a:custGeom>
            <a:solidFill>
              <a:srgbClr val="00188F"/>
            </a:solidFill>
            <a:ln>
              <a:noFill/>
            </a:ln>
            <a:extLst/>
          </p:spPr>
          <p:txBody>
            <a:bodyPr vert="horz" wrap="square" lIns="91356" tIns="45678" rIns="91356" bIns="45678" numCol="1" anchor="t" anchorCtr="0" compatLnSpc="1">
              <a:prstTxWarp prst="textNoShape">
                <a:avLst/>
              </a:prstTxWarp>
            </a:bodyPr>
            <a:lstStyle/>
            <a:p>
              <a:pPr>
                <a:defRPr/>
              </a:pPr>
              <a:endParaRPr lang="en-US" sz="1797" kern="0" dirty="0">
                <a:solidFill>
                  <a:srgbClr val="FFFFFF"/>
                </a:solidFill>
              </a:endParaRPr>
            </a:p>
          </p:txBody>
        </p:sp>
        <p:sp>
          <p:nvSpPr>
            <p:cNvPr id="36" name="Freeform 11"/>
            <p:cNvSpPr>
              <a:spLocks noChangeAspect="1" noEditPoints="1"/>
            </p:cNvSpPr>
            <p:nvPr/>
          </p:nvSpPr>
          <p:spPr bwMode="auto">
            <a:xfrm>
              <a:off x="9597639" y="4323466"/>
              <a:ext cx="438594" cy="383827"/>
            </a:xfrm>
            <a:custGeom>
              <a:avLst/>
              <a:gdLst>
                <a:gd name="T0" fmla="*/ 0 w 945"/>
                <a:gd name="T1" fmla="*/ 354 h 827"/>
                <a:gd name="T2" fmla="*/ 472 w 945"/>
                <a:gd name="T3" fmla="*/ 473 h 827"/>
                <a:gd name="T4" fmla="*/ 945 w 945"/>
                <a:gd name="T5" fmla="*/ 354 h 827"/>
                <a:gd name="T6" fmla="*/ 945 w 945"/>
                <a:gd name="T7" fmla="*/ 473 h 827"/>
                <a:gd name="T8" fmla="*/ 472 w 945"/>
                <a:gd name="T9" fmla="*/ 591 h 827"/>
                <a:gd name="T10" fmla="*/ 0 w 945"/>
                <a:gd name="T11" fmla="*/ 473 h 827"/>
                <a:gd name="T12" fmla="*/ 0 w 945"/>
                <a:gd name="T13" fmla="*/ 354 h 827"/>
                <a:gd name="T14" fmla="*/ 0 w 945"/>
                <a:gd name="T15" fmla="*/ 591 h 827"/>
                <a:gd name="T16" fmla="*/ 472 w 945"/>
                <a:gd name="T17" fmla="*/ 709 h 827"/>
                <a:gd name="T18" fmla="*/ 945 w 945"/>
                <a:gd name="T19" fmla="*/ 591 h 827"/>
                <a:gd name="T20" fmla="*/ 945 w 945"/>
                <a:gd name="T21" fmla="*/ 709 h 827"/>
                <a:gd name="T22" fmla="*/ 472 w 945"/>
                <a:gd name="T23" fmla="*/ 827 h 827"/>
                <a:gd name="T24" fmla="*/ 0 w 945"/>
                <a:gd name="T25" fmla="*/ 709 h 827"/>
                <a:gd name="T26" fmla="*/ 0 w 945"/>
                <a:gd name="T27" fmla="*/ 591 h 827"/>
                <a:gd name="T28" fmla="*/ 0 w 945"/>
                <a:gd name="T29" fmla="*/ 118 h 827"/>
                <a:gd name="T30" fmla="*/ 472 w 945"/>
                <a:gd name="T31" fmla="*/ 0 h 827"/>
                <a:gd name="T32" fmla="*/ 945 w 945"/>
                <a:gd name="T33" fmla="*/ 118 h 827"/>
                <a:gd name="T34" fmla="*/ 945 w 945"/>
                <a:gd name="T35" fmla="*/ 236 h 827"/>
                <a:gd name="T36" fmla="*/ 472 w 945"/>
                <a:gd name="T37" fmla="*/ 354 h 827"/>
                <a:gd name="T38" fmla="*/ 0 w 945"/>
                <a:gd name="T39" fmla="*/ 236 h 827"/>
                <a:gd name="T40" fmla="*/ 0 w 945"/>
                <a:gd name="T41" fmla="*/ 118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5" h="827">
                  <a:moveTo>
                    <a:pt x="0" y="354"/>
                  </a:moveTo>
                  <a:lnTo>
                    <a:pt x="472" y="473"/>
                  </a:lnTo>
                  <a:lnTo>
                    <a:pt x="945" y="354"/>
                  </a:lnTo>
                  <a:lnTo>
                    <a:pt x="945" y="473"/>
                  </a:lnTo>
                  <a:lnTo>
                    <a:pt x="472" y="591"/>
                  </a:lnTo>
                  <a:lnTo>
                    <a:pt x="0" y="473"/>
                  </a:lnTo>
                  <a:lnTo>
                    <a:pt x="0" y="354"/>
                  </a:lnTo>
                  <a:close/>
                  <a:moveTo>
                    <a:pt x="0" y="591"/>
                  </a:moveTo>
                  <a:lnTo>
                    <a:pt x="472" y="709"/>
                  </a:lnTo>
                  <a:lnTo>
                    <a:pt x="945" y="591"/>
                  </a:lnTo>
                  <a:lnTo>
                    <a:pt x="945" y="709"/>
                  </a:lnTo>
                  <a:lnTo>
                    <a:pt x="472" y="827"/>
                  </a:lnTo>
                  <a:lnTo>
                    <a:pt x="0" y="709"/>
                  </a:lnTo>
                  <a:lnTo>
                    <a:pt x="0" y="591"/>
                  </a:lnTo>
                  <a:close/>
                  <a:moveTo>
                    <a:pt x="0" y="118"/>
                  </a:moveTo>
                  <a:lnTo>
                    <a:pt x="472" y="0"/>
                  </a:lnTo>
                  <a:lnTo>
                    <a:pt x="945" y="118"/>
                  </a:lnTo>
                  <a:lnTo>
                    <a:pt x="945" y="236"/>
                  </a:lnTo>
                  <a:lnTo>
                    <a:pt x="472" y="354"/>
                  </a:lnTo>
                  <a:lnTo>
                    <a:pt x="0" y="236"/>
                  </a:lnTo>
                  <a:lnTo>
                    <a:pt x="0" y="118"/>
                  </a:lnTo>
                  <a:close/>
                </a:path>
              </a:pathLst>
            </a:custGeom>
            <a:solidFill>
              <a:srgbClr val="00188F"/>
            </a:solidFill>
            <a:ln>
              <a:noFill/>
            </a:ln>
            <a:extLst/>
          </p:spPr>
          <p:txBody>
            <a:bodyPr vert="horz" wrap="square" lIns="91356" tIns="45678" rIns="91356" bIns="45678" numCol="1" anchor="t" anchorCtr="0" compatLnSpc="1">
              <a:prstTxWarp prst="textNoShape">
                <a:avLst/>
              </a:prstTxWarp>
            </a:bodyPr>
            <a:lstStyle/>
            <a:p>
              <a:pPr>
                <a:defRPr/>
              </a:pPr>
              <a:endParaRPr lang="en-US" sz="1797" kern="0" dirty="0">
                <a:solidFill>
                  <a:srgbClr val="FFFFFF"/>
                </a:solidFill>
              </a:endParaRPr>
            </a:p>
          </p:txBody>
        </p:sp>
        <p:sp>
          <p:nvSpPr>
            <p:cNvPr id="37" name="Freeform 11"/>
            <p:cNvSpPr>
              <a:spLocks noChangeAspect="1" noEditPoints="1"/>
            </p:cNvSpPr>
            <p:nvPr/>
          </p:nvSpPr>
          <p:spPr bwMode="auto">
            <a:xfrm>
              <a:off x="10569494" y="4325926"/>
              <a:ext cx="438594" cy="383827"/>
            </a:xfrm>
            <a:custGeom>
              <a:avLst/>
              <a:gdLst>
                <a:gd name="T0" fmla="*/ 0 w 945"/>
                <a:gd name="T1" fmla="*/ 354 h 827"/>
                <a:gd name="T2" fmla="*/ 472 w 945"/>
                <a:gd name="T3" fmla="*/ 473 h 827"/>
                <a:gd name="T4" fmla="*/ 945 w 945"/>
                <a:gd name="T5" fmla="*/ 354 h 827"/>
                <a:gd name="T6" fmla="*/ 945 w 945"/>
                <a:gd name="T7" fmla="*/ 473 h 827"/>
                <a:gd name="T8" fmla="*/ 472 w 945"/>
                <a:gd name="T9" fmla="*/ 591 h 827"/>
                <a:gd name="T10" fmla="*/ 0 w 945"/>
                <a:gd name="T11" fmla="*/ 473 h 827"/>
                <a:gd name="T12" fmla="*/ 0 w 945"/>
                <a:gd name="T13" fmla="*/ 354 h 827"/>
                <a:gd name="T14" fmla="*/ 0 w 945"/>
                <a:gd name="T15" fmla="*/ 591 h 827"/>
                <a:gd name="T16" fmla="*/ 472 w 945"/>
                <a:gd name="T17" fmla="*/ 709 h 827"/>
                <a:gd name="T18" fmla="*/ 945 w 945"/>
                <a:gd name="T19" fmla="*/ 591 h 827"/>
                <a:gd name="T20" fmla="*/ 945 w 945"/>
                <a:gd name="T21" fmla="*/ 709 h 827"/>
                <a:gd name="T22" fmla="*/ 472 w 945"/>
                <a:gd name="T23" fmla="*/ 827 h 827"/>
                <a:gd name="T24" fmla="*/ 0 w 945"/>
                <a:gd name="T25" fmla="*/ 709 h 827"/>
                <a:gd name="T26" fmla="*/ 0 w 945"/>
                <a:gd name="T27" fmla="*/ 591 h 827"/>
                <a:gd name="T28" fmla="*/ 0 w 945"/>
                <a:gd name="T29" fmla="*/ 118 h 827"/>
                <a:gd name="T30" fmla="*/ 472 w 945"/>
                <a:gd name="T31" fmla="*/ 0 h 827"/>
                <a:gd name="T32" fmla="*/ 945 w 945"/>
                <a:gd name="T33" fmla="*/ 118 h 827"/>
                <a:gd name="T34" fmla="*/ 945 w 945"/>
                <a:gd name="T35" fmla="*/ 236 h 827"/>
                <a:gd name="T36" fmla="*/ 472 w 945"/>
                <a:gd name="T37" fmla="*/ 354 h 827"/>
                <a:gd name="T38" fmla="*/ 0 w 945"/>
                <a:gd name="T39" fmla="*/ 236 h 827"/>
                <a:gd name="T40" fmla="*/ 0 w 945"/>
                <a:gd name="T41" fmla="*/ 118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5" h="827">
                  <a:moveTo>
                    <a:pt x="0" y="354"/>
                  </a:moveTo>
                  <a:lnTo>
                    <a:pt x="472" y="473"/>
                  </a:lnTo>
                  <a:lnTo>
                    <a:pt x="945" y="354"/>
                  </a:lnTo>
                  <a:lnTo>
                    <a:pt x="945" y="473"/>
                  </a:lnTo>
                  <a:lnTo>
                    <a:pt x="472" y="591"/>
                  </a:lnTo>
                  <a:lnTo>
                    <a:pt x="0" y="473"/>
                  </a:lnTo>
                  <a:lnTo>
                    <a:pt x="0" y="354"/>
                  </a:lnTo>
                  <a:close/>
                  <a:moveTo>
                    <a:pt x="0" y="591"/>
                  </a:moveTo>
                  <a:lnTo>
                    <a:pt x="472" y="709"/>
                  </a:lnTo>
                  <a:lnTo>
                    <a:pt x="945" y="591"/>
                  </a:lnTo>
                  <a:lnTo>
                    <a:pt x="945" y="709"/>
                  </a:lnTo>
                  <a:lnTo>
                    <a:pt x="472" y="827"/>
                  </a:lnTo>
                  <a:lnTo>
                    <a:pt x="0" y="709"/>
                  </a:lnTo>
                  <a:lnTo>
                    <a:pt x="0" y="591"/>
                  </a:lnTo>
                  <a:close/>
                  <a:moveTo>
                    <a:pt x="0" y="118"/>
                  </a:moveTo>
                  <a:lnTo>
                    <a:pt x="472" y="0"/>
                  </a:lnTo>
                  <a:lnTo>
                    <a:pt x="945" y="118"/>
                  </a:lnTo>
                  <a:lnTo>
                    <a:pt x="945" y="236"/>
                  </a:lnTo>
                  <a:lnTo>
                    <a:pt x="472" y="354"/>
                  </a:lnTo>
                  <a:lnTo>
                    <a:pt x="0" y="236"/>
                  </a:lnTo>
                  <a:lnTo>
                    <a:pt x="0" y="118"/>
                  </a:lnTo>
                  <a:close/>
                </a:path>
              </a:pathLst>
            </a:custGeom>
            <a:solidFill>
              <a:srgbClr val="00188F"/>
            </a:solidFill>
            <a:ln>
              <a:noFill/>
            </a:ln>
            <a:extLst/>
          </p:spPr>
          <p:txBody>
            <a:bodyPr vert="horz" wrap="square" lIns="91356" tIns="45678" rIns="91356" bIns="45678" numCol="1" anchor="t" anchorCtr="0" compatLnSpc="1">
              <a:prstTxWarp prst="textNoShape">
                <a:avLst/>
              </a:prstTxWarp>
            </a:bodyPr>
            <a:lstStyle/>
            <a:p>
              <a:pPr>
                <a:defRPr/>
              </a:pPr>
              <a:endParaRPr lang="en-US" sz="1797" kern="0" dirty="0">
                <a:solidFill>
                  <a:srgbClr val="FFFFFF"/>
                </a:solidFill>
              </a:endParaRPr>
            </a:p>
          </p:txBody>
        </p:sp>
        <p:sp>
          <p:nvSpPr>
            <p:cNvPr id="38" name="Freeform 11"/>
            <p:cNvSpPr>
              <a:spLocks noChangeAspect="1" noEditPoints="1"/>
            </p:cNvSpPr>
            <p:nvPr/>
          </p:nvSpPr>
          <p:spPr bwMode="auto">
            <a:xfrm>
              <a:off x="11044729" y="4325926"/>
              <a:ext cx="438594" cy="383827"/>
            </a:xfrm>
            <a:custGeom>
              <a:avLst/>
              <a:gdLst>
                <a:gd name="T0" fmla="*/ 0 w 945"/>
                <a:gd name="T1" fmla="*/ 354 h 827"/>
                <a:gd name="T2" fmla="*/ 472 w 945"/>
                <a:gd name="T3" fmla="*/ 473 h 827"/>
                <a:gd name="T4" fmla="*/ 945 w 945"/>
                <a:gd name="T5" fmla="*/ 354 h 827"/>
                <a:gd name="T6" fmla="*/ 945 w 945"/>
                <a:gd name="T7" fmla="*/ 473 h 827"/>
                <a:gd name="T8" fmla="*/ 472 w 945"/>
                <a:gd name="T9" fmla="*/ 591 h 827"/>
                <a:gd name="T10" fmla="*/ 0 w 945"/>
                <a:gd name="T11" fmla="*/ 473 h 827"/>
                <a:gd name="T12" fmla="*/ 0 w 945"/>
                <a:gd name="T13" fmla="*/ 354 h 827"/>
                <a:gd name="T14" fmla="*/ 0 w 945"/>
                <a:gd name="T15" fmla="*/ 591 h 827"/>
                <a:gd name="T16" fmla="*/ 472 w 945"/>
                <a:gd name="T17" fmla="*/ 709 h 827"/>
                <a:gd name="T18" fmla="*/ 945 w 945"/>
                <a:gd name="T19" fmla="*/ 591 h 827"/>
                <a:gd name="T20" fmla="*/ 945 w 945"/>
                <a:gd name="T21" fmla="*/ 709 h 827"/>
                <a:gd name="T22" fmla="*/ 472 w 945"/>
                <a:gd name="T23" fmla="*/ 827 h 827"/>
                <a:gd name="T24" fmla="*/ 0 w 945"/>
                <a:gd name="T25" fmla="*/ 709 h 827"/>
                <a:gd name="T26" fmla="*/ 0 w 945"/>
                <a:gd name="T27" fmla="*/ 591 h 827"/>
                <a:gd name="T28" fmla="*/ 0 w 945"/>
                <a:gd name="T29" fmla="*/ 118 h 827"/>
                <a:gd name="T30" fmla="*/ 472 w 945"/>
                <a:gd name="T31" fmla="*/ 0 h 827"/>
                <a:gd name="T32" fmla="*/ 945 w 945"/>
                <a:gd name="T33" fmla="*/ 118 h 827"/>
                <a:gd name="T34" fmla="*/ 945 w 945"/>
                <a:gd name="T35" fmla="*/ 236 h 827"/>
                <a:gd name="T36" fmla="*/ 472 w 945"/>
                <a:gd name="T37" fmla="*/ 354 h 827"/>
                <a:gd name="T38" fmla="*/ 0 w 945"/>
                <a:gd name="T39" fmla="*/ 236 h 827"/>
                <a:gd name="T40" fmla="*/ 0 w 945"/>
                <a:gd name="T41" fmla="*/ 118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5" h="827">
                  <a:moveTo>
                    <a:pt x="0" y="354"/>
                  </a:moveTo>
                  <a:lnTo>
                    <a:pt x="472" y="473"/>
                  </a:lnTo>
                  <a:lnTo>
                    <a:pt x="945" y="354"/>
                  </a:lnTo>
                  <a:lnTo>
                    <a:pt x="945" y="473"/>
                  </a:lnTo>
                  <a:lnTo>
                    <a:pt x="472" y="591"/>
                  </a:lnTo>
                  <a:lnTo>
                    <a:pt x="0" y="473"/>
                  </a:lnTo>
                  <a:lnTo>
                    <a:pt x="0" y="354"/>
                  </a:lnTo>
                  <a:close/>
                  <a:moveTo>
                    <a:pt x="0" y="591"/>
                  </a:moveTo>
                  <a:lnTo>
                    <a:pt x="472" y="709"/>
                  </a:lnTo>
                  <a:lnTo>
                    <a:pt x="945" y="591"/>
                  </a:lnTo>
                  <a:lnTo>
                    <a:pt x="945" y="709"/>
                  </a:lnTo>
                  <a:lnTo>
                    <a:pt x="472" y="827"/>
                  </a:lnTo>
                  <a:lnTo>
                    <a:pt x="0" y="709"/>
                  </a:lnTo>
                  <a:lnTo>
                    <a:pt x="0" y="591"/>
                  </a:lnTo>
                  <a:close/>
                  <a:moveTo>
                    <a:pt x="0" y="118"/>
                  </a:moveTo>
                  <a:lnTo>
                    <a:pt x="472" y="0"/>
                  </a:lnTo>
                  <a:lnTo>
                    <a:pt x="945" y="118"/>
                  </a:lnTo>
                  <a:lnTo>
                    <a:pt x="945" y="236"/>
                  </a:lnTo>
                  <a:lnTo>
                    <a:pt x="472" y="354"/>
                  </a:lnTo>
                  <a:lnTo>
                    <a:pt x="0" y="236"/>
                  </a:lnTo>
                  <a:lnTo>
                    <a:pt x="0" y="118"/>
                  </a:lnTo>
                  <a:close/>
                </a:path>
              </a:pathLst>
            </a:custGeom>
            <a:solidFill>
              <a:srgbClr val="00188F"/>
            </a:solidFill>
            <a:ln>
              <a:noFill/>
            </a:ln>
            <a:extLst/>
          </p:spPr>
          <p:txBody>
            <a:bodyPr vert="horz" wrap="square" lIns="91356" tIns="45678" rIns="91356" bIns="45678" numCol="1" anchor="t" anchorCtr="0" compatLnSpc="1">
              <a:prstTxWarp prst="textNoShape">
                <a:avLst/>
              </a:prstTxWarp>
            </a:bodyPr>
            <a:lstStyle/>
            <a:p>
              <a:pPr>
                <a:defRPr/>
              </a:pPr>
              <a:endParaRPr lang="en-US" sz="1797" kern="0" dirty="0">
                <a:solidFill>
                  <a:srgbClr val="FFFFFF"/>
                </a:solidFill>
              </a:endParaRPr>
            </a:p>
          </p:txBody>
        </p:sp>
        <p:sp>
          <p:nvSpPr>
            <p:cNvPr id="39" name="Rounded Rectangle 38"/>
            <p:cNvSpPr/>
            <p:nvPr/>
          </p:nvSpPr>
          <p:spPr bwMode="auto">
            <a:xfrm>
              <a:off x="5998464" y="4178808"/>
              <a:ext cx="5586984" cy="667116"/>
            </a:xfrm>
            <a:prstGeom prst="roundRect">
              <a:avLst/>
            </a:prstGeom>
            <a:noFill/>
            <a:ln>
              <a:solidFill>
                <a:srgbClr val="00188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a:gradFill>
                  <a:gsLst>
                    <a:gs pos="0">
                      <a:srgbClr val="FFFFFF"/>
                    </a:gs>
                    <a:gs pos="100000">
                      <a:srgbClr val="FFFFFF"/>
                    </a:gs>
                  </a:gsLst>
                  <a:lin ang="5400000" scaled="0"/>
                </a:gradFill>
                <a:ea typeface="Segoe UI" pitchFamily="34" charset="0"/>
                <a:cs typeface="Segoe UI" pitchFamily="34" charset="0"/>
              </a:endParaRPr>
            </a:p>
          </p:txBody>
        </p:sp>
      </p:grpSp>
      <p:grpSp>
        <p:nvGrpSpPr>
          <p:cNvPr id="72" name="Group 71"/>
          <p:cNvGrpSpPr/>
          <p:nvPr/>
        </p:nvGrpSpPr>
        <p:grpSpPr>
          <a:xfrm>
            <a:off x="6502793" y="3284895"/>
            <a:ext cx="5258249" cy="985204"/>
            <a:chOff x="5998464" y="1517357"/>
            <a:chExt cx="5586984" cy="996752"/>
          </a:xfrm>
        </p:grpSpPr>
        <p:pic>
          <p:nvPicPr>
            <p:cNvPr id="5" name="Picture 4"/>
            <p:cNvPicPr>
              <a:picLocks noChangeAspect="1"/>
            </p:cNvPicPr>
            <p:nvPr/>
          </p:nvPicPr>
          <p:blipFill>
            <a:blip r:embed="rId3">
              <a:duotone>
                <a:prstClr val="black"/>
                <a:schemeClr val="accent1">
                  <a:tint val="45000"/>
                  <a:satMod val="400000"/>
                </a:schemeClr>
              </a:duotone>
            </a:blip>
            <a:stretch>
              <a:fillRect/>
            </a:stretch>
          </p:blipFill>
          <p:spPr>
            <a:xfrm>
              <a:off x="6095259" y="1799128"/>
              <a:ext cx="1253722" cy="452919"/>
            </a:xfrm>
            <a:prstGeom prst="rect">
              <a:avLst/>
            </a:prstGeom>
          </p:spPr>
        </p:pic>
        <p:pic>
          <p:nvPicPr>
            <p:cNvPr id="6" name="Picture 5"/>
            <p:cNvPicPr>
              <a:picLocks noChangeAspect="1"/>
            </p:cNvPicPr>
            <p:nvPr/>
          </p:nvPicPr>
          <p:blipFill>
            <a:blip r:embed="rId3">
              <a:duotone>
                <a:prstClr val="black"/>
                <a:schemeClr val="accent1">
                  <a:tint val="45000"/>
                  <a:satMod val="400000"/>
                </a:schemeClr>
              </a:duotone>
            </a:blip>
            <a:stretch>
              <a:fillRect/>
            </a:stretch>
          </p:blipFill>
          <p:spPr>
            <a:xfrm>
              <a:off x="7471313" y="1799128"/>
              <a:ext cx="1253722" cy="452919"/>
            </a:xfrm>
            <a:prstGeom prst="rect">
              <a:avLst/>
            </a:prstGeom>
          </p:spPr>
        </p:pic>
        <p:pic>
          <p:nvPicPr>
            <p:cNvPr id="7" name="Picture 6"/>
            <p:cNvPicPr>
              <a:picLocks noChangeAspect="1"/>
            </p:cNvPicPr>
            <p:nvPr/>
          </p:nvPicPr>
          <p:blipFill>
            <a:blip r:embed="rId3">
              <a:duotone>
                <a:prstClr val="black"/>
                <a:schemeClr val="accent1">
                  <a:tint val="45000"/>
                  <a:satMod val="400000"/>
                </a:schemeClr>
              </a:duotone>
            </a:blip>
            <a:stretch>
              <a:fillRect/>
            </a:stretch>
          </p:blipFill>
          <p:spPr>
            <a:xfrm>
              <a:off x="8853547" y="1813835"/>
              <a:ext cx="1253722" cy="452919"/>
            </a:xfrm>
            <a:prstGeom prst="rect">
              <a:avLst/>
            </a:prstGeom>
          </p:spPr>
        </p:pic>
        <p:pic>
          <p:nvPicPr>
            <p:cNvPr id="8" name="Picture 7"/>
            <p:cNvPicPr>
              <a:picLocks noChangeAspect="1"/>
            </p:cNvPicPr>
            <p:nvPr/>
          </p:nvPicPr>
          <p:blipFill>
            <a:blip r:embed="rId3">
              <a:duotone>
                <a:prstClr val="black"/>
                <a:schemeClr val="accent1">
                  <a:tint val="45000"/>
                  <a:satMod val="400000"/>
                </a:schemeClr>
              </a:duotone>
            </a:blip>
            <a:stretch>
              <a:fillRect/>
            </a:stretch>
          </p:blipFill>
          <p:spPr>
            <a:xfrm>
              <a:off x="10229601" y="1813835"/>
              <a:ext cx="1253722" cy="452919"/>
            </a:xfrm>
            <a:prstGeom prst="rect">
              <a:avLst/>
            </a:prstGeom>
          </p:spPr>
        </p:pic>
        <p:sp>
          <p:nvSpPr>
            <p:cNvPr id="43" name="Rounded Rectangle 42"/>
            <p:cNvSpPr/>
            <p:nvPr/>
          </p:nvSpPr>
          <p:spPr bwMode="auto">
            <a:xfrm>
              <a:off x="5998464" y="1517357"/>
              <a:ext cx="5586984" cy="996752"/>
            </a:xfrm>
            <a:prstGeom prst="roundRect">
              <a:avLst/>
            </a:prstGeom>
            <a:noFill/>
            <a:ln>
              <a:solidFill>
                <a:srgbClr val="00188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a:gradFill>
                  <a:gsLst>
                    <a:gs pos="0">
                      <a:srgbClr val="FFFFFF"/>
                    </a:gs>
                    <a:gs pos="100000">
                      <a:srgbClr val="FFFFFF"/>
                    </a:gs>
                  </a:gsLst>
                  <a:lin ang="5400000" scaled="0"/>
                </a:gradFill>
                <a:ea typeface="Segoe UI" pitchFamily="34" charset="0"/>
                <a:cs typeface="Segoe UI" pitchFamily="34" charset="0"/>
              </a:endParaRPr>
            </a:p>
          </p:txBody>
        </p:sp>
      </p:grpSp>
      <p:grpSp>
        <p:nvGrpSpPr>
          <p:cNvPr id="71" name="Group 70"/>
          <p:cNvGrpSpPr/>
          <p:nvPr/>
        </p:nvGrpSpPr>
        <p:grpSpPr>
          <a:xfrm>
            <a:off x="7405486" y="2121079"/>
            <a:ext cx="3452864" cy="802872"/>
            <a:chOff x="5998464" y="2677583"/>
            <a:chExt cx="5586984" cy="1299106"/>
          </a:xfrm>
        </p:grpSpPr>
        <p:sp>
          <p:nvSpPr>
            <p:cNvPr id="41" name="Freeform 81"/>
            <p:cNvSpPr>
              <a:spLocks noEditPoints="1"/>
            </p:cNvSpPr>
            <p:nvPr/>
          </p:nvSpPr>
          <p:spPr bwMode="black">
            <a:xfrm>
              <a:off x="7895697" y="2939978"/>
              <a:ext cx="1418637" cy="792762"/>
            </a:xfrm>
            <a:custGeom>
              <a:avLst/>
              <a:gdLst>
                <a:gd name="T0" fmla="*/ 1588 w 3451"/>
                <a:gd name="T1" fmla="*/ 2110 h 2110"/>
                <a:gd name="T2" fmla="*/ 2100 w 3451"/>
                <a:gd name="T3" fmla="*/ 1951 h 2110"/>
                <a:gd name="T4" fmla="*/ 1141 w 3451"/>
                <a:gd name="T5" fmla="*/ 1911 h 2110"/>
                <a:gd name="T6" fmla="*/ 1215 w 3451"/>
                <a:gd name="T7" fmla="*/ 1929 h 2110"/>
                <a:gd name="T8" fmla="*/ 1799 w 3451"/>
                <a:gd name="T9" fmla="*/ 2021 h 2110"/>
                <a:gd name="T10" fmla="*/ 2036 w 3451"/>
                <a:gd name="T11" fmla="*/ 1911 h 2110"/>
                <a:gd name="T12" fmla="*/ 1121 w 3451"/>
                <a:gd name="T13" fmla="*/ 1193 h 2110"/>
                <a:gd name="T14" fmla="*/ 1992 w 3451"/>
                <a:gd name="T15" fmla="*/ 1211 h 2110"/>
                <a:gd name="T16" fmla="*/ 2497 w 3451"/>
                <a:gd name="T17" fmla="*/ 803 h 2110"/>
                <a:gd name="T18" fmla="*/ 975 w 3451"/>
                <a:gd name="T19" fmla="*/ 240 h 2110"/>
                <a:gd name="T20" fmla="*/ 1616 w 3451"/>
                <a:gd name="T21" fmla="*/ 736 h 2110"/>
                <a:gd name="T22" fmla="*/ 2006 w 3451"/>
                <a:gd name="T23" fmla="*/ 508 h 2110"/>
                <a:gd name="T24" fmla="*/ 1990 w 3451"/>
                <a:gd name="T25" fmla="*/ 320 h 2110"/>
                <a:gd name="T26" fmla="*/ 2004 w 3451"/>
                <a:gd name="T27" fmla="*/ 426 h 2110"/>
                <a:gd name="T28" fmla="*/ 2038 w 3451"/>
                <a:gd name="T29" fmla="*/ 1120 h 2110"/>
                <a:gd name="T30" fmla="*/ 2304 w 3451"/>
                <a:gd name="T31" fmla="*/ 985 h 2110"/>
                <a:gd name="T32" fmla="*/ 2225 w 3451"/>
                <a:gd name="T33" fmla="*/ 465 h 2110"/>
                <a:gd name="T34" fmla="*/ 2219 w 3451"/>
                <a:gd name="T35" fmla="*/ 477 h 2110"/>
                <a:gd name="T36" fmla="*/ 1844 w 3451"/>
                <a:gd name="T37" fmla="*/ 192 h 2110"/>
                <a:gd name="T38" fmla="*/ 1818 w 3451"/>
                <a:gd name="T39" fmla="*/ 109 h 2110"/>
                <a:gd name="T40" fmla="*/ 1133 w 3451"/>
                <a:gd name="T41" fmla="*/ 1121 h 2110"/>
                <a:gd name="T42" fmla="*/ 1171 w 3451"/>
                <a:gd name="T43" fmla="*/ 951 h 2110"/>
                <a:gd name="T44" fmla="*/ 1115 w 3451"/>
                <a:gd name="T45" fmla="*/ 350 h 2110"/>
                <a:gd name="T46" fmla="*/ 1155 w 3451"/>
                <a:gd name="T47" fmla="*/ 517 h 2110"/>
                <a:gd name="T48" fmla="*/ 1265 w 3451"/>
                <a:gd name="T49" fmla="*/ 843 h 2110"/>
                <a:gd name="T50" fmla="*/ 1555 w 3451"/>
                <a:gd name="T51" fmla="*/ 284 h 2110"/>
                <a:gd name="T52" fmla="*/ 1353 w 3451"/>
                <a:gd name="T53" fmla="*/ 109 h 2110"/>
                <a:gd name="T54" fmla="*/ 1221 w 3451"/>
                <a:gd name="T55" fmla="*/ 201 h 2110"/>
                <a:gd name="T56" fmla="*/ 923 w 3451"/>
                <a:gd name="T57" fmla="*/ 379 h 2110"/>
                <a:gd name="T58" fmla="*/ 945 w 3451"/>
                <a:gd name="T59" fmla="*/ 466 h 2110"/>
                <a:gd name="T60" fmla="*/ 447 w 3451"/>
                <a:gd name="T61" fmla="*/ 993 h 2110"/>
                <a:gd name="T62" fmla="*/ 2737 w 3451"/>
                <a:gd name="T63" fmla="*/ 1157 h 2110"/>
                <a:gd name="T64" fmla="*/ 1748 w 3451"/>
                <a:gd name="T65" fmla="*/ 1552 h 2110"/>
                <a:gd name="T66" fmla="*/ 2015 w 3451"/>
                <a:gd name="T67" fmla="*/ 1319 h 2110"/>
                <a:gd name="T68" fmla="*/ 581 w 3451"/>
                <a:gd name="T69" fmla="*/ 1265 h 2110"/>
                <a:gd name="T70" fmla="*/ 1557 w 3451"/>
                <a:gd name="T71" fmla="*/ 1799 h 2110"/>
                <a:gd name="T72" fmla="*/ 2476 w 3451"/>
                <a:gd name="T73" fmla="*/ 1476 h 2110"/>
                <a:gd name="T74" fmla="*/ 123 w 3451"/>
                <a:gd name="T75" fmla="*/ 1195 h 2110"/>
                <a:gd name="T76" fmla="*/ 231 w 3451"/>
                <a:gd name="T77" fmla="*/ 956 h 2110"/>
                <a:gd name="T78" fmla="*/ 530 w 3451"/>
                <a:gd name="T79" fmla="*/ 1074 h 2110"/>
                <a:gd name="T80" fmla="*/ 658 w 3451"/>
                <a:gd name="T81" fmla="*/ 1255 h 2110"/>
                <a:gd name="T82" fmla="*/ 628 w 3451"/>
                <a:gd name="T83" fmla="*/ 1016 h 2110"/>
                <a:gd name="T84" fmla="*/ 724 w 3451"/>
                <a:gd name="T85" fmla="*/ 1343 h 2110"/>
                <a:gd name="T86" fmla="*/ 824 w 3451"/>
                <a:gd name="T87" fmla="*/ 1434 h 2110"/>
                <a:gd name="T88" fmla="*/ 767 w 3451"/>
                <a:gd name="T89" fmla="*/ 1212 h 2110"/>
                <a:gd name="T90" fmla="*/ 927 w 3451"/>
                <a:gd name="T91" fmla="*/ 1501 h 2110"/>
                <a:gd name="T92" fmla="*/ 988 w 3451"/>
                <a:gd name="T93" fmla="*/ 1427 h 2110"/>
                <a:gd name="T94" fmla="*/ 1270 w 3451"/>
                <a:gd name="T95" fmla="*/ 1671 h 2110"/>
                <a:gd name="T96" fmla="*/ 1264 w 3451"/>
                <a:gd name="T97" fmla="*/ 1444 h 2110"/>
                <a:gd name="T98" fmla="*/ 1501 w 3451"/>
                <a:gd name="T99" fmla="*/ 1703 h 2110"/>
                <a:gd name="T100" fmla="*/ 1695 w 3451"/>
                <a:gd name="T101" fmla="*/ 1440 h 2110"/>
                <a:gd name="T102" fmla="*/ 2020 w 3451"/>
                <a:gd name="T103" fmla="*/ 1654 h 2110"/>
                <a:gd name="T104" fmla="*/ 1901 w 3451"/>
                <a:gd name="T105" fmla="*/ 1457 h 2110"/>
                <a:gd name="T106" fmla="*/ 2053 w 3451"/>
                <a:gd name="T107" fmla="*/ 1600 h 2110"/>
                <a:gd name="T108" fmla="*/ 2208 w 3451"/>
                <a:gd name="T109" fmla="*/ 1543 h 2110"/>
                <a:gd name="T110" fmla="*/ 2294 w 3451"/>
                <a:gd name="T111" fmla="*/ 1280 h 2110"/>
                <a:gd name="T112" fmla="*/ 2386 w 3451"/>
                <a:gd name="T113" fmla="*/ 1486 h 2110"/>
                <a:gd name="T114" fmla="*/ 2473 w 3451"/>
                <a:gd name="T115" fmla="*/ 1155 h 2110"/>
                <a:gd name="T116" fmla="*/ 2654 w 3451"/>
                <a:gd name="T117" fmla="*/ 1074 h 2110"/>
                <a:gd name="T118" fmla="*/ 2954 w 3451"/>
                <a:gd name="T119" fmla="*/ 1154 h 2110"/>
                <a:gd name="T120" fmla="*/ 3062 w 3451"/>
                <a:gd name="T121" fmla="*/ 1154 h 2110"/>
                <a:gd name="T122" fmla="*/ 1038 w 3451"/>
                <a:gd name="T123" fmla="*/ 1498 h 2110"/>
                <a:gd name="T124" fmla="*/ 2472 w 3451"/>
                <a:gd name="T125" fmla="*/ 1231 h 2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51" h="2110">
                  <a:moveTo>
                    <a:pt x="1585" y="1902"/>
                  </a:moveTo>
                  <a:cubicBezTo>
                    <a:pt x="1383" y="1902"/>
                    <a:pt x="1184" y="1867"/>
                    <a:pt x="1012" y="1802"/>
                  </a:cubicBezTo>
                  <a:cubicBezTo>
                    <a:pt x="945" y="1776"/>
                    <a:pt x="884" y="1747"/>
                    <a:pt x="828" y="1714"/>
                  </a:cubicBezTo>
                  <a:cubicBezTo>
                    <a:pt x="896" y="1807"/>
                    <a:pt x="980" y="1887"/>
                    <a:pt x="1077" y="1951"/>
                  </a:cubicBezTo>
                  <a:cubicBezTo>
                    <a:pt x="1119" y="1979"/>
                    <a:pt x="1165" y="2004"/>
                    <a:pt x="1212" y="2026"/>
                  </a:cubicBezTo>
                  <a:cubicBezTo>
                    <a:pt x="1264" y="2049"/>
                    <a:pt x="1318" y="2068"/>
                    <a:pt x="1375" y="2082"/>
                  </a:cubicBezTo>
                  <a:cubicBezTo>
                    <a:pt x="1443" y="2099"/>
                    <a:pt x="1515" y="2108"/>
                    <a:pt x="1588" y="2110"/>
                  </a:cubicBezTo>
                  <a:cubicBezTo>
                    <a:pt x="1588" y="2110"/>
                    <a:pt x="1588" y="2110"/>
                    <a:pt x="1588" y="2110"/>
                  </a:cubicBezTo>
                  <a:cubicBezTo>
                    <a:pt x="1588" y="2110"/>
                    <a:pt x="1588" y="2110"/>
                    <a:pt x="1588" y="2110"/>
                  </a:cubicBezTo>
                  <a:cubicBezTo>
                    <a:pt x="1588" y="2110"/>
                    <a:pt x="1588" y="2110"/>
                    <a:pt x="1588" y="2110"/>
                  </a:cubicBezTo>
                  <a:cubicBezTo>
                    <a:pt x="1588" y="2110"/>
                    <a:pt x="1588" y="2110"/>
                    <a:pt x="1588" y="2110"/>
                  </a:cubicBezTo>
                  <a:cubicBezTo>
                    <a:pt x="1662" y="2108"/>
                    <a:pt x="1733" y="2099"/>
                    <a:pt x="1802" y="2082"/>
                  </a:cubicBezTo>
                  <a:cubicBezTo>
                    <a:pt x="1858" y="2068"/>
                    <a:pt x="1913" y="2049"/>
                    <a:pt x="1965" y="2026"/>
                  </a:cubicBezTo>
                  <a:cubicBezTo>
                    <a:pt x="2012" y="2004"/>
                    <a:pt x="2057" y="1979"/>
                    <a:pt x="2100" y="1951"/>
                  </a:cubicBezTo>
                  <a:cubicBezTo>
                    <a:pt x="2199" y="1886"/>
                    <a:pt x="2285" y="1802"/>
                    <a:pt x="2354" y="1706"/>
                  </a:cubicBezTo>
                  <a:cubicBezTo>
                    <a:pt x="2264" y="1761"/>
                    <a:pt x="2159" y="1806"/>
                    <a:pt x="2045" y="1839"/>
                  </a:cubicBezTo>
                  <a:cubicBezTo>
                    <a:pt x="1899" y="1881"/>
                    <a:pt x="1744" y="1902"/>
                    <a:pt x="1585" y="1902"/>
                  </a:cubicBezTo>
                  <a:close/>
                  <a:moveTo>
                    <a:pt x="1104" y="1897"/>
                  </a:moveTo>
                  <a:cubicBezTo>
                    <a:pt x="1087" y="1886"/>
                    <a:pt x="1071" y="1874"/>
                    <a:pt x="1054" y="1861"/>
                  </a:cubicBezTo>
                  <a:cubicBezTo>
                    <a:pt x="1080" y="1873"/>
                    <a:pt x="1107" y="1883"/>
                    <a:pt x="1134" y="1893"/>
                  </a:cubicBezTo>
                  <a:cubicBezTo>
                    <a:pt x="1136" y="1899"/>
                    <a:pt x="1138" y="1905"/>
                    <a:pt x="1141" y="1911"/>
                  </a:cubicBezTo>
                  <a:cubicBezTo>
                    <a:pt x="1128" y="1907"/>
                    <a:pt x="1116" y="1902"/>
                    <a:pt x="1104" y="1897"/>
                  </a:cubicBezTo>
                  <a:close/>
                  <a:moveTo>
                    <a:pt x="1557" y="2049"/>
                  </a:moveTo>
                  <a:cubicBezTo>
                    <a:pt x="1532" y="2048"/>
                    <a:pt x="1513" y="2045"/>
                    <a:pt x="1488" y="2042"/>
                  </a:cubicBezTo>
                  <a:cubicBezTo>
                    <a:pt x="1451" y="2037"/>
                    <a:pt x="1414" y="2030"/>
                    <a:pt x="1378" y="2021"/>
                  </a:cubicBezTo>
                  <a:cubicBezTo>
                    <a:pt x="1353" y="2014"/>
                    <a:pt x="1328" y="2007"/>
                    <a:pt x="1304" y="1998"/>
                  </a:cubicBezTo>
                  <a:cubicBezTo>
                    <a:pt x="1284" y="1991"/>
                    <a:pt x="1265" y="1983"/>
                    <a:pt x="1247" y="1975"/>
                  </a:cubicBezTo>
                  <a:cubicBezTo>
                    <a:pt x="1235" y="1962"/>
                    <a:pt x="1224" y="1947"/>
                    <a:pt x="1215" y="1929"/>
                  </a:cubicBezTo>
                  <a:cubicBezTo>
                    <a:pt x="1213" y="1925"/>
                    <a:pt x="1211" y="1921"/>
                    <a:pt x="1209" y="1917"/>
                  </a:cubicBezTo>
                  <a:cubicBezTo>
                    <a:pt x="1329" y="1952"/>
                    <a:pt x="1449" y="1971"/>
                    <a:pt x="1557" y="1973"/>
                  </a:cubicBezTo>
                  <a:lnTo>
                    <a:pt x="1557" y="2049"/>
                  </a:lnTo>
                  <a:close/>
                  <a:moveTo>
                    <a:pt x="1962" y="1929"/>
                  </a:moveTo>
                  <a:cubicBezTo>
                    <a:pt x="1952" y="1947"/>
                    <a:pt x="1942" y="1962"/>
                    <a:pt x="1930" y="1975"/>
                  </a:cubicBezTo>
                  <a:cubicBezTo>
                    <a:pt x="1911" y="1983"/>
                    <a:pt x="1892" y="1991"/>
                    <a:pt x="1873" y="1998"/>
                  </a:cubicBezTo>
                  <a:cubicBezTo>
                    <a:pt x="1849" y="2007"/>
                    <a:pt x="1824" y="2014"/>
                    <a:pt x="1799" y="2021"/>
                  </a:cubicBezTo>
                  <a:cubicBezTo>
                    <a:pt x="1763" y="2030"/>
                    <a:pt x="1726" y="2037"/>
                    <a:pt x="1689" y="2042"/>
                  </a:cubicBezTo>
                  <a:cubicBezTo>
                    <a:pt x="1664" y="2045"/>
                    <a:pt x="1645" y="2048"/>
                    <a:pt x="1620" y="2049"/>
                  </a:cubicBezTo>
                  <a:cubicBezTo>
                    <a:pt x="1620" y="1973"/>
                    <a:pt x="1620" y="1973"/>
                    <a:pt x="1620" y="1973"/>
                  </a:cubicBezTo>
                  <a:cubicBezTo>
                    <a:pt x="1728" y="1971"/>
                    <a:pt x="1848" y="1952"/>
                    <a:pt x="1968" y="1917"/>
                  </a:cubicBezTo>
                  <a:cubicBezTo>
                    <a:pt x="1966" y="1921"/>
                    <a:pt x="1964" y="1925"/>
                    <a:pt x="1962" y="1929"/>
                  </a:cubicBezTo>
                  <a:close/>
                  <a:moveTo>
                    <a:pt x="2072" y="1897"/>
                  </a:moveTo>
                  <a:cubicBezTo>
                    <a:pt x="2060" y="1902"/>
                    <a:pt x="2048" y="1907"/>
                    <a:pt x="2036" y="1911"/>
                  </a:cubicBezTo>
                  <a:cubicBezTo>
                    <a:pt x="2038" y="1905"/>
                    <a:pt x="2040" y="1899"/>
                    <a:pt x="2043" y="1893"/>
                  </a:cubicBezTo>
                  <a:cubicBezTo>
                    <a:pt x="2070" y="1883"/>
                    <a:pt x="2097" y="1872"/>
                    <a:pt x="2123" y="1860"/>
                  </a:cubicBezTo>
                  <a:cubicBezTo>
                    <a:pt x="2107" y="1873"/>
                    <a:pt x="2090" y="1886"/>
                    <a:pt x="2072" y="1897"/>
                  </a:cubicBezTo>
                  <a:close/>
                  <a:moveTo>
                    <a:pt x="699" y="879"/>
                  </a:moveTo>
                  <a:cubicBezTo>
                    <a:pt x="783" y="1007"/>
                    <a:pt x="903" y="1100"/>
                    <a:pt x="1046" y="1163"/>
                  </a:cubicBezTo>
                  <a:cubicBezTo>
                    <a:pt x="1070" y="1173"/>
                    <a:pt x="1095" y="1182"/>
                    <a:pt x="1121" y="1191"/>
                  </a:cubicBezTo>
                  <a:cubicBezTo>
                    <a:pt x="1121" y="1191"/>
                    <a:pt x="1121" y="1192"/>
                    <a:pt x="1121" y="1193"/>
                  </a:cubicBezTo>
                  <a:cubicBezTo>
                    <a:pt x="1140" y="1199"/>
                    <a:pt x="1159" y="1205"/>
                    <a:pt x="1178" y="1211"/>
                  </a:cubicBezTo>
                  <a:cubicBezTo>
                    <a:pt x="1178" y="1210"/>
                    <a:pt x="1178" y="1209"/>
                    <a:pt x="1178" y="1208"/>
                  </a:cubicBezTo>
                  <a:cubicBezTo>
                    <a:pt x="1237" y="1225"/>
                    <a:pt x="1296" y="1239"/>
                    <a:pt x="1355" y="1249"/>
                  </a:cubicBezTo>
                  <a:cubicBezTo>
                    <a:pt x="1429" y="1259"/>
                    <a:pt x="1506" y="1264"/>
                    <a:pt x="1585" y="1264"/>
                  </a:cubicBezTo>
                  <a:cubicBezTo>
                    <a:pt x="1663" y="1264"/>
                    <a:pt x="1739" y="1259"/>
                    <a:pt x="1812" y="1249"/>
                  </a:cubicBezTo>
                  <a:cubicBezTo>
                    <a:pt x="1872" y="1239"/>
                    <a:pt x="1932" y="1225"/>
                    <a:pt x="1992" y="1208"/>
                  </a:cubicBezTo>
                  <a:cubicBezTo>
                    <a:pt x="1992" y="1209"/>
                    <a:pt x="1992" y="1210"/>
                    <a:pt x="1992" y="1211"/>
                  </a:cubicBezTo>
                  <a:cubicBezTo>
                    <a:pt x="2012" y="1205"/>
                    <a:pt x="2031" y="1199"/>
                    <a:pt x="2049" y="1193"/>
                  </a:cubicBezTo>
                  <a:cubicBezTo>
                    <a:pt x="2049" y="1192"/>
                    <a:pt x="2049" y="1191"/>
                    <a:pt x="2049" y="1190"/>
                  </a:cubicBezTo>
                  <a:cubicBezTo>
                    <a:pt x="2077" y="1181"/>
                    <a:pt x="2104" y="1171"/>
                    <a:pt x="2130" y="1161"/>
                  </a:cubicBezTo>
                  <a:cubicBezTo>
                    <a:pt x="2267" y="1099"/>
                    <a:pt x="2382" y="1010"/>
                    <a:pt x="2465" y="888"/>
                  </a:cubicBezTo>
                  <a:cubicBezTo>
                    <a:pt x="2466" y="887"/>
                    <a:pt x="2467" y="885"/>
                    <a:pt x="2467" y="883"/>
                  </a:cubicBezTo>
                  <a:cubicBezTo>
                    <a:pt x="2472" y="873"/>
                    <a:pt x="2476" y="863"/>
                    <a:pt x="2480" y="852"/>
                  </a:cubicBezTo>
                  <a:cubicBezTo>
                    <a:pt x="2497" y="803"/>
                    <a:pt x="2497" y="803"/>
                    <a:pt x="2497" y="803"/>
                  </a:cubicBezTo>
                  <a:cubicBezTo>
                    <a:pt x="2495" y="788"/>
                    <a:pt x="2491" y="763"/>
                    <a:pt x="2490" y="756"/>
                  </a:cubicBezTo>
                  <a:cubicBezTo>
                    <a:pt x="2458" y="596"/>
                    <a:pt x="2386" y="451"/>
                    <a:pt x="2285" y="332"/>
                  </a:cubicBezTo>
                  <a:cubicBezTo>
                    <a:pt x="2272" y="316"/>
                    <a:pt x="2259" y="301"/>
                    <a:pt x="2245" y="287"/>
                  </a:cubicBezTo>
                  <a:cubicBezTo>
                    <a:pt x="2241" y="283"/>
                    <a:pt x="2195" y="240"/>
                    <a:pt x="2195" y="240"/>
                  </a:cubicBezTo>
                  <a:cubicBezTo>
                    <a:pt x="2033" y="94"/>
                    <a:pt x="1819" y="4"/>
                    <a:pt x="1585" y="0"/>
                  </a:cubicBezTo>
                  <a:cubicBezTo>
                    <a:pt x="1585" y="0"/>
                    <a:pt x="1585" y="0"/>
                    <a:pt x="1585" y="0"/>
                  </a:cubicBezTo>
                  <a:cubicBezTo>
                    <a:pt x="1351" y="4"/>
                    <a:pt x="1137" y="94"/>
                    <a:pt x="975" y="240"/>
                  </a:cubicBezTo>
                  <a:cubicBezTo>
                    <a:pt x="975" y="240"/>
                    <a:pt x="925" y="283"/>
                    <a:pt x="886" y="332"/>
                  </a:cubicBezTo>
                  <a:cubicBezTo>
                    <a:pt x="784" y="451"/>
                    <a:pt x="712" y="596"/>
                    <a:pt x="681" y="756"/>
                  </a:cubicBezTo>
                  <a:cubicBezTo>
                    <a:pt x="680" y="759"/>
                    <a:pt x="677" y="779"/>
                    <a:pt x="673" y="806"/>
                  </a:cubicBezTo>
                  <a:cubicBezTo>
                    <a:pt x="689" y="853"/>
                    <a:pt x="689" y="853"/>
                    <a:pt x="689" y="853"/>
                  </a:cubicBezTo>
                  <a:cubicBezTo>
                    <a:pt x="692" y="861"/>
                    <a:pt x="695" y="870"/>
                    <a:pt x="699" y="879"/>
                  </a:cubicBezTo>
                  <a:close/>
                  <a:moveTo>
                    <a:pt x="1616" y="1197"/>
                  </a:moveTo>
                  <a:cubicBezTo>
                    <a:pt x="1616" y="736"/>
                    <a:pt x="1616" y="736"/>
                    <a:pt x="1616" y="736"/>
                  </a:cubicBezTo>
                  <a:cubicBezTo>
                    <a:pt x="1687" y="734"/>
                    <a:pt x="1767" y="723"/>
                    <a:pt x="1852" y="700"/>
                  </a:cubicBezTo>
                  <a:cubicBezTo>
                    <a:pt x="1871" y="747"/>
                    <a:pt x="1889" y="794"/>
                    <a:pt x="1905" y="843"/>
                  </a:cubicBezTo>
                  <a:cubicBezTo>
                    <a:pt x="1918" y="879"/>
                    <a:pt x="1928" y="916"/>
                    <a:pt x="1938" y="951"/>
                  </a:cubicBezTo>
                  <a:cubicBezTo>
                    <a:pt x="1949" y="989"/>
                    <a:pt x="1958" y="1026"/>
                    <a:pt x="1966" y="1063"/>
                  </a:cubicBezTo>
                  <a:cubicBezTo>
                    <a:pt x="1972" y="1088"/>
                    <a:pt x="1977" y="1113"/>
                    <a:pt x="1981" y="1138"/>
                  </a:cubicBezTo>
                  <a:cubicBezTo>
                    <a:pt x="1857" y="1175"/>
                    <a:pt x="1731" y="1195"/>
                    <a:pt x="1616" y="1197"/>
                  </a:cubicBezTo>
                  <a:close/>
                  <a:moveTo>
                    <a:pt x="2006" y="508"/>
                  </a:moveTo>
                  <a:cubicBezTo>
                    <a:pt x="2009" y="511"/>
                    <a:pt x="2012" y="514"/>
                    <a:pt x="2015" y="517"/>
                  </a:cubicBezTo>
                  <a:cubicBezTo>
                    <a:pt x="2026" y="527"/>
                    <a:pt x="2035" y="538"/>
                    <a:pt x="2045" y="548"/>
                  </a:cubicBezTo>
                  <a:cubicBezTo>
                    <a:pt x="1998" y="577"/>
                    <a:pt x="1942" y="601"/>
                    <a:pt x="1882" y="620"/>
                  </a:cubicBezTo>
                  <a:cubicBezTo>
                    <a:pt x="1823" y="488"/>
                    <a:pt x="1755" y="373"/>
                    <a:pt x="1684" y="281"/>
                  </a:cubicBezTo>
                  <a:cubicBezTo>
                    <a:pt x="1798" y="335"/>
                    <a:pt x="1909" y="413"/>
                    <a:pt x="2006" y="508"/>
                  </a:cubicBezTo>
                  <a:close/>
                  <a:moveTo>
                    <a:pt x="1755" y="251"/>
                  </a:moveTo>
                  <a:cubicBezTo>
                    <a:pt x="1838" y="265"/>
                    <a:pt x="1917" y="288"/>
                    <a:pt x="1990" y="320"/>
                  </a:cubicBezTo>
                  <a:cubicBezTo>
                    <a:pt x="2013" y="329"/>
                    <a:pt x="2034" y="339"/>
                    <a:pt x="2055" y="350"/>
                  </a:cubicBezTo>
                  <a:cubicBezTo>
                    <a:pt x="2095" y="371"/>
                    <a:pt x="2133" y="394"/>
                    <a:pt x="2168" y="420"/>
                  </a:cubicBezTo>
                  <a:cubicBezTo>
                    <a:pt x="2165" y="427"/>
                    <a:pt x="2162" y="435"/>
                    <a:pt x="2158" y="443"/>
                  </a:cubicBezTo>
                  <a:cubicBezTo>
                    <a:pt x="2143" y="468"/>
                    <a:pt x="2121" y="492"/>
                    <a:pt x="2094" y="515"/>
                  </a:cubicBezTo>
                  <a:cubicBezTo>
                    <a:pt x="2085" y="504"/>
                    <a:pt x="2075" y="494"/>
                    <a:pt x="2065" y="484"/>
                  </a:cubicBezTo>
                  <a:cubicBezTo>
                    <a:pt x="2062" y="481"/>
                    <a:pt x="2060" y="479"/>
                    <a:pt x="2057" y="476"/>
                  </a:cubicBezTo>
                  <a:cubicBezTo>
                    <a:pt x="2040" y="459"/>
                    <a:pt x="2022" y="442"/>
                    <a:pt x="2004" y="426"/>
                  </a:cubicBezTo>
                  <a:cubicBezTo>
                    <a:pt x="1926" y="356"/>
                    <a:pt x="1842" y="298"/>
                    <a:pt x="1755" y="251"/>
                  </a:cubicBezTo>
                  <a:close/>
                  <a:moveTo>
                    <a:pt x="1824" y="636"/>
                  </a:moveTo>
                  <a:cubicBezTo>
                    <a:pt x="1753" y="654"/>
                    <a:pt x="1684" y="664"/>
                    <a:pt x="1616" y="666"/>
                  </a:cubicBezTo>
                  <a:cubicBezTo>
                    <a:pt x="1616" y="284"/>
                    <a:pt x="1616" y="284"/>
                    <a:pt x="1616" y="284"/>
                  </a:cubicBezTo>
                  <a:cubicBezTo>
                    <a:pt x="1623" y="292"/>
                    <a:pt x="1625" y="302"/>
                    <a:pt x="1632" y="311"/>
                  </a:cubicBezTo>
                  <a:cubicBezTo>
                    <a:pt x="1702" y="400"/>
                    <a:pt x="1768" y="512"/>
                    <a:pt x="1824" y="636"/>
                  </a:cubicBezTo>
                  <a:close/>
                  <a:moveTo>
                    <a:pt x="2038" y="1120"/>
                  </a:moveTo>
                  <a:cubicBezTo>
                    <a:pt x="2028" y="1066"/>
                    <a:pt x="2015" y="1009"/>
                    <a:pt x="1999" y="951"/>
                  </a:cubicBezTo>
                  <a:cubicBezTo>
                    <a:pt x="1989" y="915"/>
                    <a:pt x="1978" y="878"/>
                    <a:pt x="1966" y="840"/>
                  </a:cubicBezTo>
                  <a:cubicBezTo>
                    <a:pt x="1964" y="835"/>
                    <a:pt x="1963" y="830"/>
                    <a:pt x="1961" y="825"/>
                  </a:cubicBezTo>
                  <a:cubicBezTo>
                    <a:pt x="1945" y="776"/>
                    <a:pt x="1927" y="729"/>
                    <a:pt x="1909" y="684"/>
                  </a:cubicBezTo>
                  <a:cubicBezTo>
                    <a:pt x="1975" y="663"/>
                    <a:pt x="2038" y="636"/>
                    <a:pt x="2092" y="602"/>
                  </a:cubicBezTo>
                  <a:cubicBezTo>
                    <a:pt x="2183" y="710"/>
                    <a:pt x="2251" y="829"/>
                    <a:pt x="2293" y="951"/>
                  </a:cubicBezTo>
                  <a:cubicBezTo>
                    <a:pt x="2297" y="962"/>
                    <a:pt x="2300" y="974"/>
                    <a:pt x="2304" y="985"/>
                  </a:cubicBezTo>
                  <a:cubicBezTo>
                    <a:pt x="2234" y="1040"/>
                    <a:pt x="2140" y="1086"/>
                    <a:pt x="2038" y="1120"/>
                  </a:cubicBezTo>
                  <a:close/>
                  <a:moveTo>
                    <a:pt x="2246" y="379"/>
                  </a:moveTo>
                  <a:cubicBezTo>
                    <a:pt x="2261" y="398"/>
                    <a:pt x="2273" y="418"/>
                    <a:pt x="2284" y="440"/>
                  </a:cubicBezTo>
                  <a:cubicBezTo>
                    <a:pt x="2271" y="428"/>
                    <a:pt x="2258" y="416"/>
                    <a:pt x="2244" y="405"/>
                  </a:cubicBezTo>
                  <a:cubicBezTo>
                    <a:pt x="2245" y="397"/>
                    <a:pt x="2246" y="388"/>
                    <a:pt x="2246" y="379"/>
                  </a:cubicBezTo>
                  <a:close/>
                  <a:moveTo>
                    <a:pt x="2219" y="477"/>
                  </a:moveTo>
                  <a:cubicBezTo>
                    <a:pt x="2221" y="473"/>
                    <a:pt x="2223" y="469"/>
                    <a:pt x="2225" y="465"/>
                  </a:cubicBezTo>
                  <a:cubicBezTo>
                    <a:pt x="2264" y="499"/>
                    <a:pt x="2299" y="537"/>
                    <a:pt x="2330" y="576"/>
                  </a:cubicBezTo>
                  <a:cubicBezTo>
                    <a:pt x="2357" y="611"/>
                    <a:pt x="2380" y="648"/>
                    <a:pt x="2399" y="686"/>
                  </a:cubicBezTo>
                  <a:cubicBezTo>
                    <a:pt x="2412" y="713"/>
                    <a:pt x="2423" y="741"/>
                    <a:pt x="2433" y="769"/>
                  </a:cubicBezTo>
                  <a:cubicBezTo>
                    <a:pt x="2433" y="773"/>
                    <a:pt x="2453" y="840"/>
                    <a:pt x="2352" y="942"/>
                  </a:cubicBezTo>
                  <a:cubicBezTo>
                    <a:pt x="2342" y="914"/>
                    <a:pt x="2332" y="886"/>
                    <a:pt x="2320" y="858"/>
                  </a:cubicBezTo>
                  <a:cubicBezTo>
                    <a:pt x="2276" y="757"/>
                    <a:pt x="2216" y="658"/>
                    <a:pt x="2140" y="567"/>
                  </a:cubicBezTo>
                  <a:cubicBezTo>
                    <a:pt x="2173" y="541"/>
                    <a:pt x="2201" y="510"/>
                    <a:pt x="2219" y="477"/>
                  </a:cubicBezTo>
                  <a:close/>
                  <a:moveTo>
                    <a:pt x="2022" y="219"/>
                  </a:moveTo>
                  <a:cubicBezTo>
                    <a:pt x="2069" y="234"/>
                    <a:pt x="2111" y="255"/>
                    <a:pt x="2149" y="283"/>
                  </a:cubicBezTo>
                  <a:cubicBezTo>
                    <a:pt x="2163" y="307"/>
                    <a:pt x="2172" y="331"/>
                    <a:pt x="2175" y="353"/>
                  </a:cubicBezTo>
                  <a:cubicBezTo>
                    <a:pt x="2133" y="325"/>
                    <a:pt x="2088" y="300"/>
                    <a:pt x="2041" y="278"/>
                  </a:cubicBezTo>
                  <a:cubicBezTo>
                    <a:pt x="2018" y="267"/>
                    <a:pt x="1995" y="258"/>
                    <a:pt x="1971" y="249"/>
                  </a:cubicBezTo>
                  <a:cubicBezTo>
                    <a:pt x="1909" y="225"/>
                    <a:pt x="1844" y="208"/>
                    <a:pt x="1776" y="196"/>
                  </a:cubicBezTo>
                  <a:cubicBezTo>
                    <a:pt x="1799" y="193"/>
                    <a:pt x="1822" y="192"/>
                    <a:pt x="1844" y="192"/>
                  </a:cubicBezTo>
                  <a:cubicBezTo>
                    <a:pt x="1881" y="192"/>
                    <a:pt x="1916" y="195"/>
                    <a:pt x="1950" y="201"/>
                  </a:cubicBezTo>
                  <a:cubicBezTo>
                    <a:pt x="1975" y="206"/>
                    <a:pt x="1999" y="211"/>
                    <a:pt x="2022" y="219"/>
                  </a:cubicBezTo>
                  <a:close/>
                  <a:moveTo>
                    <a:pt x="1859" y="116"/>
                  </a:moveTo>
                  <a:cubicBezTo>
                    <a:pt x="1872" y="120"/>
                    <a:pt x="1885" y="127"/>
                    <a:pt x="1897" y="136"/>
                  </a:cubicBezTo>
                  <a:cubicBezTo>
                    <a:pt x="1879" y="134"/>
                    <a:pt x="1862" y="134"/>
                    <a:pt x="1844" y="134"/>
                  </a:cubicBezTo>
                  <a:cubicBezTo>
                    <a:pt x="1798" y="134"/>
                    <a:pt x="1750" y="138"/>
                    <a:pt x="1703" y="147"/>
                  </a:cubicBezTo>
                  <a:cubicBezTo>
                    <a:pt x="1744" y="122"/>
                    <a:pt x="1782" y="109"/>
                    <a:pt x="1818" y="109"/>
                  </a:cubicBezTo>
                  <a:cubicBezTo>
                    <a:pt x="1832" y="109"/>
                    <a:pt x="1846" y="111"/>
                    <a:pt x="1859" y="116"/>
                  </a:cubicBezTo>
                  <a:close/>
                  <a:moveTo>
                    <a:pt x="1610" y="59"/>
                  </a:moveTo>
                  <a:cubicBezTo>
                    <a:pt x="1648" y="61"/>
                    <a:pt x="1686" y="65"/>
                    <a:pt x="1722" y="71"/>
                  </a:cubicBezTo>
                  <a:cubicBezTo>
                    <a:pt x="1685" y="87"/>
                    <a:pt x="1648" y="111"/>
                    <a:pt x="1610" y="142"/>
                  </a:cubicBezTo>
                  <a:lnTo>
                    <a:pt x="1610" y="59"/>
                  </a:lnTo>
                  <a:close/>
                  <a:moveTo>
                    <a:pt x="1171" y="951"/>
                  </a:moveTo>
                  <a:cubicBezTo>
                    <a:pt x="1155" y="1009"/>
                    <a:pt x="1143" y="1066"/>
                    <a:pt x="1133" y="1121"/>
                  </a:cubicBezTo>
                  <a:cubicBezTo>
                    <a:pt x="1030" y="1086"/>
                    <a:pt x="937" y="1040"/>
                    <a:pt x="867" y="985"/>
                  </a:cubicBezTo>
                  <a:cubicBezTo>
                    <a:pt x="870" y="974"/>
                    <a:pt x="873" y="963"/>
                    <a:pt x="877" y="951"/>
                  </a:cubicBezTo>
                  <a:cubicBezTo>
                    <a:pt x="919" y="830"/>
                    <a:pt x="987" y="710"/>
                    <a:pt x="1078" y="602"/>
                  </a:cubicBezTo>
                  <a:cubicBezTo>
                    <a:pt x="1132" y="636"/>
                    <a:pt x="1195" y="663"/>
                    <a:pt x="1261" y="684"/>
                  </a:cubicBezTo>
                  <a:cubicBezTo>
                    <a:pt x="1243" y="729"/>
                    <a:pt x="1225" y="776"/>
                    <a:pt x="1209" y="825"/>
                  </a:cubicBezTo>
                  <a:cubicBezTo>
                    <a:pt x="1208" y="830"/>
                    <a:pt x="1206" y="835"/>
                    <a:pt x="1204" y="840"/>
                  </a:cubicBezTo>
                  <a:cubicBezTo>
                    <a:pt x="1192" y="878"/>
                    <a:pt x="1181" y="915"/>
                    <a:pt x="1171" y="951"/>
                  </a:cubicBezTo>
                  <a:close/>
                  <a:moveTo>
                    <a:pt x="1166" y="426"/>
                  </a:moveTo>
                  <a:cubicBezTo>
                    <a:pt x="1148" y="442"/>
                    <a:pt x="1131" y="459"/>
                    <a:pt x="1114" y="476"/>
                  </a:cubicBezTo>
                  <a:cubicBezTo>
                    <a:pt x="1111" y="479"/>
                    <a:pt x="1108" y="481"/>
                    <a:pt x="1105" y="484"/>
                  </a:cubicBezTo>
                  <a:cubicBezTo>
                    <a:pt x="1095" y="494"/>
                    <a:pt x="1086" y="505"/>
                    <a:pt x="1076" y="515"/>
                  </a:cubicBezTo>
                  <a:cubicBezTo>
                    <a:pt x="1049" y="493"/>
                    <a:pt x="1026" y="468"/>
                    <a:pt x="1012" y="443"/>
                  </a:cubicBezTo>
                  <a:cubicBezTo>
                    <a:pt x="1008" y="435"/>
                    <a:pt x="1005" y="428"/>
                    <a:pt x="1002" y="420"/>
                  </a:cubicBezTo>
                  <a:cubicBezTo>
                    <a:pt x="1037" y="394"/>
                    <a:pt x="1075" y="371"/>
                    <a:pt x="1115" y="350"/>
                  </a:cubicBezTo>
                  <a:cubicBezTo>
                    <a:pt x="1136" y="339"/>
                    <a:pt x="1158" y="329"/>
                    <a:pt x="1180" y="320"/>
                  </a:cubicBezTo>
                  <a:cubicBezTo>
                    <a:pt x="1253" y="288"/>
                    <a:pt x="1332" y="265"/>
                    <a:pt x="1416" y="251"/>
                  </a:cubicBezTo>
                  <a:cubicBezTo>
                    <a:pt x="1328" y="298"/>
                    <a:pt x="1244" y="356"/>
                    <a:pt x="1166" y="426"/>
                  </a:cubicBezTo>
                  <a:close/>
                  <a:moveTo>
                    <a:pt x="1487" y="281"/>
                  </a:moveTo>
                  <a:cubicBezTo>
                    <a:pt x="1415" y="373"/>
                    <a:pt x="1348" y="488"/>
                    <a:pt x="1289" y="620"/>
                  </a:cubicBezTo>
                  <a:cubicBezTo>
                    <a:pt x="1228" y="601"/>
                    <a:pt x="1172" y="577"/>
                    <a:pt x="1125" y="549"/>
                  </a:cubicBezTo>
                  <a:cubicBezTo>
                    <a:pt x="1135" y="538"/>
                    <a:pt x="1145" y="527"/>
                    <a:pt x="1155" y="517"/>
                  </a:cubicBezTo>
                  <a:cubicBezTo>
                    <a:pt x="1158" y="514"/>
                    <a:pt x="1161" y="511"/>
                    <a:pt x="1164" y="508"/>
                  </a:cubicBezTo>
                  <a:cubicBezTo>
                    <a:pt x="1262" y="413"/>
                    <a:pt x="1372" y="335"/>
                    <a:pt x="1487" y="281"/>
                  </a:cubicBezTo>
                  <a:close/>
                  <a:moveTo>
                    <a:pt x="1555" y="1197"/>
                  </a:moveTo>
                  <a:cubicBezTo>
                    <a:pt x="1439" y="1195"/>
                    <a:pt x="1313" y="1175"/>
                    <a:pt x="1189" y="1139"/>
                  </a:cubicBezTo>
                  <a:cubicBezTo>
                    <a:pt x="1194" y="1114"/>
                    <a:pt x="1199" y="1088"/>
                    <a:pt x="1204" y="1063"/>
                  </a:cubicBezTo>
                  <a:cubicBezTo>
                    <a:pt x="1212" y="1026"/>
                    <a:pt x="1222" y="989"/>
                    <a:pt x="1232" y="951"/>
                  </a:cubicBezTo>
                  <a:cubicBezTo>
                    <a:pt x="1242" y="916"/>
                    <a:pt x="1253" y="879"/>
                    <a:pt x="1265" y="843"/>
                  </a:cubicBezTo>
                  <a:cubicBezTo>
                    <a:pt x="1281" y="794"/>
                    <a:pt x="1299" y="747"/>
                    <a:pt x="1318" y="700"/>
                  </a:cubicBezTo>
                  <a:cubicBezTo>
                    <a:pt x="1404" y="723"/>
                    <a:pt x="1484" y="734"/>
                    <a:pt x="1555" y="736"/>
                  </a:cubicBezTo>
                  <a:lnTo>
                    <a:pt x="1555" y="1197"/>
                  </a:lnTo>
                  <a:close/>
                  <a:moveTo>
                    <a:pt x="1555" y="666"/>
                  </a:moveTo>
                  <a:cubicBezTo>
                    <a:pt x="1486" y="664"/>
                    <a:pt x="1418" y="654"/>
                    <a:pt x="1346" y="636"/>
                  </a:cubicBezTo>
                  <a:cubicBezTo>
                    <a:pt x="1402" y="512"/>
                    <a:pt x="1468" y="400"/>
                    <a:pt x="1538" y="311"/>
                  </a:cubicBezTo>
                  <a:cubicBezTo>
                    <a:pt x="1545" y="302"/>
                    <a:pt x="1547" y="292"/>
                    <a:pt x="1555" y="284"/>
                  </a:cubicBezTo>
                  <a:lnTo>
                    <a:pt x="1555" y="666"/>
                  </a:lnTo>
                  <a:close/>
                  <a:moveTo>
                    <a:pt x="1560" y="59"/>
                  </a:moveTo>
                  <a:cubicBezTo>
                    <a:pt x="1560" y="142"/>
                    <a:pt x="1560" y="142"/>
                    <a:pt x="1560" y="142"/>
                  </a:cubicBezTo>
                  <a:cubicBezTo>
                    <a:pt x="1523" y="111"/>
                    <a:pt x="1485" y="87"/>
                    <a:pt x="1448" y="71"/>
                  </a:cubicBezTo>
                  <a:cubicBezTo>
                    <a:pt x="1485" y="65"/>
                    <a:pt x="1522" y="61"/>
                    <a:pt x="1560" y="59"/>
                  </a:cubicBezTo>
                  <a:close/>
                  <a:moveTo>
                    <a:pt x="1311" y="116"/>
                  </a:moveTo>
                  <a:cubicBezTo>
                    <a:pt x="1324" y="111"/>
                    <a:pt x="1338" y="109"/>
                    <a:pt x="1353" y="109"/>
                  </a:cubicBezTo>
                  <a:cubicBezTo>
                    <a:pt x="1388" y="109"/>
                    <a:pt x="1427" y="122"/>
                    <a:pt x="1468" y="147"/>
                  </a:cubicBezTo>
                  <a:cubicBezTo>
                    <a:pt x="1420" y="138"/>
                    <a:pt x="1373" y="134"/>
                    <a:pt x="1326" y="134"/>
                  </a:cubicBezTo>
                  <a:cubicBezTo>
                    <a:pt x="1309" y="134"/>
                    <a:pt x="1291" y="134"/>
                    <a:pt x="1274" y="136"/>
                  </a:cubicBezTo>
                  <a:cubicBezTo>
                    <a:pt x="1286" y="127"/>
                    <a:pt x="1298" y="120"/>
                    <a:pt x="1311" y="116"/>
                  </a:cubicBezTo>
                  <a:close/>
                  <a:moveTo>
                    <a:pt x="1020" y="283"/>
                  </a:moveTo>
                  <a:cubicBezTo>
                    <a:pt x="1059" y="256"/>
                    <a:pt x="1101" y="234"/>
                    <a:pt x="1148" y="219"/>
                  </a:cubicBezTo>
                  <a:cubicBezTo>
                    <a:pt x="1172" y="211"/>
                    <a:pt x="1196" y="206"/>
                    <a:pt x="1221" y="201"/>
                  </a:cubicBezTo>
                  <a:cubicBezTo>
                    <a:pt x="1254" y="195"/>
                    <a:pt x="1290" y="192"/>
                    <a:pt x="1326" y="192"/>
                  </a:cubicBezTo>
                  <a:cubicBezTo>
                    <a:pt x="1349" y="192"/>
                    <a:pt x="1371" y="193"/>
                    <a:pt x="1394" y="196"/>
                  </a:cubicBezTo>
                  <a:cubicBezTo>
                    <a:pt x="1326" y="208"/>
                    <a:pt x="1261" y="225"/>
                    <a:pt x="1200" y="249"/>
                  </a:cubicBezTo>
                  <a:cubicBezTo>
                    <a:pt x="1176" y="258"/>
                    <a:pt x="1152" y="267"/>
                    <a:pt x="1130" y="278"/>
                  </a:cubicBezTo>
                  <a:cubicBezTo>
                    <a:pt x="1082" y="300"/>
                    <a:pt x="1037" y="326"/>
                    <a:pt x="995" y="354"/>
                  </a:cubicBezTo>
                  <a:cubicBezTo>
                    <a:pt x="998" y="331"/>
                    <a:pt x="1006" y="308"/>
                    <a:pt x="1020" y="283"/>
                  </a:cubicBezTo>
                  <a:close/>
                  <a:moveTo>
                    <a:pt x="923" y="379"/>
                  </a:moveTo>
                  <a:cubicBezTo>
                    <a:pt x="924" y="388"/>
                    <a:pt x="925" y="397"/>
                    <a:pt x="926" y="406"/>
                  </a:cubicBezTo>
                  <a:cubicBezTo>
                    <a:pt x="912" y="417"/>
                    <a:pt x="899" y="428"/>
                    <a:pt x="886" y="440"/>
                  </a:cubicBezTo>
                  <a:cubicBezTo>
                    <a:pt x="897" y="419"/>
                    <a:pt x="909" y="399"/>
                    <a:pt x="923" y="379"/>
                  </a:cubicBezTo>
                  <a:close/>
                  <a:moveTo>
                    <a:pt x="742" y="759"/>
                  </a:moveTo>
                  <a:cubicBezTo>
                    <a:pt x="751" y="731"/>
                    <a:pt x="758" y="713"/>
                    <a:pt x="772" y="686"/>
                  </a:cubicBezTo>
                  <a:cubicBezTo>
                    <a:pt x="791" y="648"/>
                    <a:pt x="814" y="611"/>
                    <a:pt x="840" y="576"/>
                  </a:cubicBezTo>
                  <a:cubicBezTo>
                    <a:pt x="871" y="537"/>
                    <a:pt x="906" y="500"/>
                    <a:pt x="945" y="466"/>
                  </a:cubicBezTo>
                  <a:cubicBezTo>
                    <a:pt x="947" y="469"/>
                    <a:pt x="949" y="473"/>
                    <a:pt x="951" y="477"/>
                  </a:cubicBezTo>
                  <a:cubicBezTo>
                    <a:pt x="969" y="510"/>
                    <a:pt x="997" y="541"/>
                    <a:pt x="1030" y="568"/>
                  </a:cubicBezTo>
                  <a:cubicBezTo>
                    <a:pt x="955" y="659"/>
                    <a:pt x="894" y="757"/>
                    <a:pt x="851" y="858"/>
                  </a:cubicBezTo>
                  <a:cubicBezTo>
                    <a:pt x="839" y="886"/>
                    <a:pt x="828" y="914"/>
                    <a:pt x="819" y="942"/>
                  </a:cubicBezTo>
                  <a:cubicBezTo>
                    <a:pt x="772" y="894"/>
                    <a:pt x="743" y="839"/>
                    <a:pt x="741" y="780"/>
                  </a:cubicBezTo>
                  <a:cubicBezTo>
                    <a:pt x="741" y="780"/>
                    <a:pt x="741" y="763"/>
                    <a:pt x="742" y="759"/>
                  </a:cubicBezTo>
                  <a:close/>
                  <a:moveTo>
                    <a:pt x="447" y="993"/>
                  </a:moveTo>
                  <a:cubicBezTo>
                    <a:pt x="411" y="993"/>
                    <a:pt x="409" y="1049"/>
                    <a:pt x="409" y="1074"/>
                  </a:cubicBezTo>
                  <a:cubicBezTo>
                    <a:pt x="409" y="1153"/>
                    <a:pt x="437" y="1157"/>
                    <a:pt x="447" y="1157"/>
                  </a:cubicBezTo>
                  <a:cubicBezTo>
                    <a:pt x="458" y="1157"/>
                    <a:pt x="486" y="1153"/>
                    <a:pt x="486" y="1074"/>
                  </a:cubicBezTo>
                  <a:cubicBezTo>
                    <a:pt x="486" y="1049"/>
                    <a:pt x="483" y="993"/>
                    <a:pt x="447" y="993"/>
                  </a:cubicBezTo>
                  <a:close/>
                  <a:moveTo>
                    <a:pt x="2737" y="993"/>
                  </a:moveTo>
                  <a:cubicBezTo>
                    <a:pt x="2701" y="993"/>
                    <a:pt x="2698" y="1049"/>
                    <a:pt x="2698" y="1074"/>
                  </a:cubicBezTo>
                  <a:cubicBezTo>
                    <a:pt x="2698" y="1153"/>
                    <a:pt x="2726" y="1157"/>
                    <a:pt x="2737" y="1157"/>
                  </a:cubicBezTo>
                  <a:cubicBezTo>
                    <a:pt x="2747" y="1157"/>
                    <a:pt x="2776" y="1153"/>
                    <a:pt x="2776" y="1074"/>
                  </a:cubicBezTo>
                  <a:cubicBezTo>
                    <a:pt x="2776" y="1049"/>
                    <a:pt x="2773" y="993"/>
                    <a:pt x="2737" y="993"/>
                  </a:cubicBezTo>
                  <a:close/>
                  <a:moveTo>
                    <a:pt x="1746" y="1536"/>
                  </a:moveTo>
                  <a:cubicBezTo>
                    <a:pt x="1733" y="1465"/>
                    <a:pt x="1677" y="1481"/>
                    <a:pt x="1660" y="1501"/>
                  </a:cubicBezTo>
                  <a:cubicBezTo>
                    <a:pt x="1653" y="1509"/>
                    <a:pt x="1648" y="1524"/>
                    <a:pt x="1644" y="1541"/>
                  </a:cubicBezTo>
                  <a:cubicBezTo>
                    <a:pt x="1634" y="1593"/>
                    <a:pt x="1642" y="1668"/>
                    <a:pt x="1695" y="1667"/>
                  </a:cubicBezTo>
                  <a:cubicBezTo>
                    <a:pt x="1741" y="1664"/>
                    <a:pt x="1753" y="1606"/>
                    <a:pt x="1748" y="1552"/>
                  </a:cubicBezTo>
                  <a:cubicBezTo>
                    <a:pt x="1748" y="1546"/>
                    <a:pt x="1747" y="1541"/>
                    <a:pt x="1746" y="1536"/>
                  </a:cubicBezTo>
                  <a:close/>
                  <a:moveTo>
                    <a:pt x="3451" y="1075"/>
                  </a:moveTo>
                  <a:cubicBezTo>
                    <a:pt x="3118" y="753"/>
                    <a:pt x="3118" y="753"/>
                    <a:pt x="3118" y="753"/>
                  </a:cubicBezTo>
                  <a:cubicBezTo>
                    <a:pt x="3118" y="886"/>
                    <a:pt x="3118" y="886"/>
                    <a:pt x="3118" y="886"/>
                  </a:cubicBezTo>
                  <a:cubicBezTo>
                    <a:pt x="2577" y="886"/>
                    <a:pt x="2577" y="886"/>
                    <a:pt x="2577" y="886"/>
                  </a:cubicBezTo>
                  <a:cubicBezTo>
                    <a:pt x="2572" y="900"/>
                    <a:pt x="2567" y="913"/>
                    <a:pt x="2560" y="927"/>
                  </a:cubicBezTo>
                  <a:cubicBezTo>
                    <a:pt x="2483" y="1094"/>
                    <a:pt x="2292" y="1240"/>
                    <a:pt x="2015" y="1319"/>
                  </a:cubicBezTo>
                  <a:cubicBezTo>
                    <a:pt x="1876" y="1360"/>
                    <a:pt x="1728" y="1379"/>
                    <a:pt x="1584" y="1379"/>
                  </a:cubicBezTo>
                  <a:cubicBezTo>
                    <a:pt x="1203" y="1379"/>
                    <a:pt x="839" y="1247"/>
                    <a:pt x="667" y="1023"/>
                  </a:cubicBezTo>
                  <a:cubicBezTo>
                    <a:pt x="650" y="1001"/>
                    <a:pt x="635" y="979"/>
                    <a:pt x="623" y="957"/>
                  </a:cubicBezTo>
                  <a:cubicBezTo>
                    <a:pt x="610" y="933"/>
                    <a:pt x="600" y="910"/>
                    <a:pt x="592" y="886"/>
                  </a:cubicBezTo>
                  <a:cubicBezTo>
                    <a:pt x="0" y="886"/>
                    <a:pt x="0" y="886"/>
                    <a:pt x="0" y="886"/>
                  </a:cubicBezTo>
                  <a:cubicBezTo>
                    <a:pt x="0" y="1265"/>
                    <a:pt x="0" y="1265"/>
                    <a:pt x="0" y="1265"/>
                  </a:cubicBezTo>
                  <a:cubicBezTo>
                    <a:pt x="581" y="1265"/>
                    <a:pt x="581" y="1265"/>
                    <a:pt x="581" y="1265"/>
                  </a:cubicBezTo>
                  <a:cubicBezTo>
                    <a:pt x="585" y="1281"/>
                    <a:pt x="590" y="1298"/>
                    <a:pt x="596" y="1315"/>
                  </a:cubicBezTo>
                  <a:cubicBezTo>
                    <a:pt x="612" y="1358"/>
                    <a:pt x="635" y="1401"/>
                    <a:pt x="668" y="1443"/>
                  </a:cubicBezTo>
                  <a:cubicBezTo>
                    <a:pt x="679" y="1459"/>
                    <a:pt x="692" y="1474"/>
                    <a:pt x="706" y="1488"/>
                  </a:cubicBezTo>
                  <a:cubicBezTo>
                    <a:pt x="744" y="1530"/>
                    <a:pt x="790" y="1568"/>
                    <a:pt x="841" y="1601"/>
                  </a:cubicBezTo>
                  <a:cubicBezTo>
                    <a:pt x="917" y="1651"/>
                    <a:pt x="1005" y="1693"/>
                    <a:pt x="1101" y="1724"/>
                  </a:cubicBezTo>
                  <a:cubicBezTo>
                    <a:pt x="1121" y="1731"/>
                    <a:pt x="1142" y="1737"/>
                    <a:pt x="1163" y="1743"/>
                  </a:cubicBezTo>
                  <a:cubicBezTo>
                    <a:pt x="1286" y="1778"/>
                    <a:pt x="1420" y="1797"/>
                    <a:pt x="1557" y="1799"/>
                  </a:cubicBezTo>
                  <a:cubicBezTo>
                    <a:pt x="1566" y="1799"/>
                    <a:pt x="1575" y="1800"/>
                    <a:pt x="1585" y="1800"/>
                  </a:cubicBezTo>
                  <a:cubicBezTo>
                    <a:pt x="1596" y="1800"/>
                    <a:pt x="1608" y="1799"/>
                    <a:pt x="1620" y="1799"/>
                  </a:cubicBezTo>
                  <a:cubicBezTo>
                    <a:pt x="1752" y="1796"/>
                    <a:pt x="1886" y="1777"/>
                    <a:pt x="2014" y="1741"/>
                  </a:cubicBezTo>
                  <a:cubicBezTo>
                    <a:pt x="2015" y="1741"/>
                    <a:pt x="2016" y="1740"/>
                    <a:pt x="2016" y="1740"/>
                  </a:cubicBezTo>
                  <a:cubicBezTo>
                    <a:pt x="2037" y="1734"/>
                    <a:pt x="2057" y="1728"/>
                    <a:pt x="2076" y="1721"/>
                  </a:cubicBezTo>
                  <a:cubicBezTo>
                    <a:pt x="2177" y="1687"/>
                    <a:pt x="2265" y="1644"/>
                    <a:pt x="2338" y="1594"/>
                  </a:cubicBezTo>
                  <a:cubicBezTo>
                    <a:pt x="2392" y="1558"/>
                    <a:pt x="2438" y="1518"/>
                    <a:pt x="2476" y="1476"/>
                  </a:cubicBezTo>
                  <a:cubicBezTo>
                    <a:pt x="2521" y="1425"/>
                    <a:pt x="2554" y="1371"/>
                    <a:pt x="2575" y="1316"/>
                  </a:cubicBezTo>
                  <a:cubicBezTo>
                    <a:pt x="2581" y="1299"/>
                    <a:pt x="2586" y="1282"/>
                    <a:pt x="2590" y="1265"/>
                  </a:cubicBezTo>
                  <a:cubicBezTo>
                    <a:pt x="3118" y="1265"/>
                    <a:pt x="3118" y="1265"/>
                    <a:pt x="3118" y="1265"/>
                  </a:cubicBezTo>
                  <a:cubicBezTo>
                    <a:pt x="3118" y="1397"/>
                    <a:pt x="3118" y="1397"/>
                    <a:pt x="3118" y="1397"/>
                  </a:cubicBezTo>
                  <a:lnTo>
                    <a:pt x="3451" y="1075"/>
                  </a:lnTo>
                  <a:close/>
                  <a:moveTo>
                    <a:pt x="296" y="1195"/>
                  </a:moveTo>
                  <a:cubicBezTo>
                    <a:pt x="123" y="1195"/>
                    <a:pt x="123" y="1195"/>
                    <a:pt x="123" y="1195"/>
                  </a:cubicBezTo>
                  <a:cubicBezTo>
                    <a:pt x="123" y="1154"/>
                    <a:pt x="123" y="1154"/>
                    <a:pt x="123" y="1154"/>
                  </a:cubicBezTo>
                  <a:cubicBezTo>
                    <a:pt x="188" y="1154"/>
                    <a:pt x="188" y="1154"/>
                    <a:pt x="188" y="1154"/>
                  </a:cubicBezTo>
                  <a:cubicBezTo>
                    <a:pt x="188" y="1005"/>
                    <a:pt x="188" y="1005"/>
                    <a:pt x="188" y="1005"/>
                  </a:cubicBezTo>
                  <a:cubicBezTo>
                    <a:pt x="135" y="1028"/>
                    <a:pt x="135" y="1028"/>
                    <a:pt x="135" y="1028"/>
                  </a:cubicBezTo>
                  <a:cubicBezTo>
                    <a:pt x="118" y="991"/>
                    <a:pt x="118" y="991"/>
                    <a:pt x="118" y="991"/>
                  </a:cubicBezTo>
                  <a:cubicBezTo>
                    <a:pt x="201" y="956"/>
                    <a:pt x="201" y="956"/>
                    <a:pt x="201" y="956"/>
                  </a:cubicBezTo>
                  <a:cubicBezTo>
                    <a:pt x="231" y="956"/>
                    <a:pt x="231" y="956"/>
                    <a:pt x="231" y="956"/>
                  </a:cubicBezTo>
                  <a:cubicBezTo>
                    <a:pt x="231" y="1154"/>
                    <a:pt x="231" y="1154"/>
                    <a:pt x="231" y="1154"/>
                  </a:cubicBezTo>
                  <a:cubicBezTo>
                    <a:pt x="296" y="1154"/>
                    <a:pt x="296" y="1154"/>
                    <a:pt x="296" y="1154"/>
                  </a:cubicBezTo>
                  <a:lnTo>
                    <a:pt x="296" y="1195"/>
                  </a:lnTo>
                  <a:close/>
                  <a:moveTo>
                    <a:pt x="447" y="1197"/>
                  </a:moveTo>
                  <a:cubicBezTo>
                    <a:pt x="377" y="1197"/>
                    <a:pt x="365" y="1127"/>
                    <a:pt x="365" y="1074"/>
                  </a:cubicBezTo>
                  <a:cubicBezTo>
                    <a:pt x="365" y="1022"/>
                    <a:pt x="378" y="953"/>
                    <a:pt x="447" y="953"/>
                  </a:cubicBezTo>
                  <a:cubicBezTo>
                    <a:pt x="517" y="953"/>
                    <a:pt x="530" y="1022"/>
                    <a:pt x="530" y="1074"/>
                  </a:cubicBezTo>
                  <a:cubicBezTo>
                    <a:pt x="530" y="1127"/>
                    <a:pt x="517" y="1197"/>
                    <a:pt x="447" y="1197"/>
                  </a:cubicBezTo>
                  <a:close/>
                  <a:moveTo>
                    <a:pt x="693" y="1351"/>
                  </a:moveTo>
                  <a:cubicBezTo>
                    <a:pt x="678" y="1332"/>
                    <a:pt x="666" y="1313"/>
                    <a:pt x="655" y="1294"/>
                  </a:cubicBezTo>
                  <a:cubicBezTo>
                    <a:pt x="645" y="1278"/>
                    <a:pt x="637" y="1261"/>
                    <a:pt x="630" y="1245"/>
                  </a:cubicBezTo>
                  <a:cubicBezTo>
                    <a:pt x="630" y="1201"/>
                    <a:pt x="630" y="1201"/>
                    <a:pt x="630" y="1201"/>
                  </a:cubicBezTo>
                  <a:cubicBezTo>
                    <a:pt x="635" y="1213"/>
                    <a:pt x="641" y="1225"/>
                    <a:pt x="648" y="1237"/>
                  </a:cubicBezTo>
                  <a:cubicBezTo>
                    <a:pt x="651" y="1243"/>
                    <a:pt x="654" y="1249"/>
                    <a:pt x="658" y="1255"/>
                  </a:cubicBezTo>
                  <a:cubicBezTo>
                    <a:pt x="658" y="1177"/>
                    <a:pt x="658" y="1177"/>
                    <a:pt x="658" y="1177"/>
                  </a:cubicBezTo>
                  <a:cubicBezTo>
                    <a:pt x="658" y="1090"/>
                    <a:pt x="658" y="1090"/>
                    <a:pt x="658" y="1090"/>
                  </a:cubicBezTo>
                  <a:cubicBezTo>
                    <a:pt x="654" y="1087"/>
                    <a:pt x="650" y="1084"/>
                    <a:pt x="646" y="1080"/>
                  </a:cubicBezTo>
                  <a:cubicBezTo>
                    <a:pt x="646" y="1080"/>
                    <a:pt x="646" y="1080"/>
                    <a:pt x="646" y="1080"/>
                  </a:cubicBezTo>
                  <a:cubicBezTo>
                    <a:pt x="642" y="1077"/>
                    <a:pt x="638" y="1073"/>
                    <a:pt x="634" y="1070"/>
                  </a:cubicBezTo>
                  <a:cubicBezTo>
                    <a:pt x="630" y="1032"/>
                    <a:pt x="630" y="1032"/>
                    <a:pt x="630" y="1032"/>
                  </a:cubicBezTo>
                  <a:cubicBezTo>
                    <a:pt x="628" y="1016"/>
                    <a:pt x="628" y="1016"/>
                    <a:pt x="628" y="1016"/>
                  </a:cubicBezTo>
                  <a:cubicBezTo>
                    <a:pt x="638" y="1025"/>
                    <a:pt x="653" y="1037"/>
                    <a:pt x="664" y="1046"/>
                  </a:cubicBezTo>
                  <a:cubicBezTo>
                    <a:pt x="670" y="1054"/>
                    <a:pt x="675" y="1062"/>
                    <a:pt x="681" y="1070"/>
                  </a:cubicBezTo>
                  <a:cubicBezTo>
                    <a:pt x="681" y="1113"/>
                    <a:pt x="681" y="1113"/>
                    <a:pt x="681" y="1113"/>
                  </a:cubicBezTo>
                  <a:cubicBezTo>
                    <a:pt x="681" y="1205"/>
                    <a:pt x="681" y="1205"/>
                    <a:pt x="681" y="1205"/>
                  </a:cubicBezTo>
                  <a:cubicBezTo>
                    <a:pt x="681" y="1291"/>
                    <a:pt x="681" y="1291"/>
                    <a:pt x="681" y="1291"/>
                  </a:cubicBezTo>
                  <a:cubicBezTo>
                    <a:pt x="685" y="1296"/>
                    <a:pt x="689" y="1301"/>
                    <a:pt x="693" y="1306"/>
                  </a:cubicBezTo>
                  <a:cubicBezTo>
                    <a:pt x="703" y="1319"/>
                    <a:pt x="713" y="1331"/>
                    <a:pt x="724" y="1343"/>
                  </a:cubicBezTo>
                  <a:cubicBezTo>
                    <a:pt x="724" y="1388"/>
                    <a:pt x="724" y="1388"/>
                    <a:pt x="724" y="1388"/>
                  </a:cubicBezTo>
                  <a:cubicBezTo>
                    <a:pt x="713" y="1376"/>
                    <a:pt x="703" y="1364"/>
                    <a:pt x="693" y="1351"/>
                  </a:cubicBezTo>
                  <a:close/>
                  <a:moveTo>
                    <a:pt x="816" y="1473"/>
                  </a:moveTo>
                  <a:cubicBezTo>
                    <a:pt x="800" y="1460"/>
                    <a:pt x="784" y="1447"/>
                    <a:pt x="769" y="1433"/>
                  </a:cubicBezTo>
                  <a:cubicBezTo>
                    <a:pt x="768" y="1388"/>
                    <a:pt x="768" y="1388"/>
                    <a:pt x="768" y="1388"/>
                  </a:cubicBezTo>
                  <a:cubicBezTo>
                    <a:pt x="783" y="1402"/>
                    <a:pt x="799" y="1415"/>
                    <a:pt x="815" y="1427"/>
                  </a:cubicBezTo>
                  <a:cubicBezTo>
                    <a:pt x="818" y="1430"/>
                    <a:pt x="821" y="1432"/>
                    <a:pt x="824" y="1434"/>
                  </a:cubicBezTo>
                  <a:cubicBezTo>
                    <a:pt x="823" y="1333"/>
                    <a:pt x="823" y="1333"/>
                    <a:pt x="823" y="1333"/>
                  </a:cubicBezTo>
                  <a:cubicBezTo>
                    <a:pt x="823" y="1322"/>
                    <a:pt x="823" y="1322"/>
                    <a:pt x="823" y="1322"/>
                  </a:cubicBezTo>
                  <a:cubicBezTo>
                    <a:pt x="823" y="1268"/>
                    <a:pt x="823" y="1268"/>
                    <a:pt x="823" y="1268"/>
                  </a:cubicBezTo>
                  <a:cubicBezTo>
                    <a:pt x="810" y="1265"/>
                    <a:pt x="792" y="1260"/>
                    <a:pt x="778" y="1257"/>
                  </a:cubicBezTo>
                  <a:cubicBezTo>
                    <a:pt x="776" y="1248"/>
                    <a:pt x="776" y="1248"/>
                    <a:pt x="776" y="1248"/>
                  </a:cubicBezTo>
                  <a:cubicBezTo>
                    <a:pt x="768" y="1218"/>
                    <a:pt x="768" y="1218"/>
                    <a:pt x="768" y="1218"/>
                  </a:cubicBezTo>
                  <a:cubicBezTo>
                    <a:pt x="767" y="1212"/>
                    <a:pt x="767" y="1212"/>
                    <a:pt x="767" y="1212"/>
                  </a:cubicBezTo>
                  <a:cubicBezTo>
                    <a:pt x="764" y="1204"/>
                    <a:pt x="764" y="1204"/>
                    <a:pt x="764" y="1204"/>
                  </a:cubicBezTo>
                  <a:cubicBezTo>
                    <a:pt x="785" y="1210"/>
                    <a:pt x="814" y="1217"/>
                    <a:pt x="835" y="1222"/>
                  </a:cubicBezTo>
                  <a:cubicBezTo>
                    <a:pt x="844" y="1229"/>
                    <a:pt x="853" y="1235"/>
                    <a:pt x="862" y="1241"/>
                  </a:cubicBezTo>
                  <a:cubicBezTo>
                    <a:pt x="862" y="1291"/>
                    <a:pt x="862" y="1291"/>
                    <a:pt x="862" y="1291"/>
                  </a:cubicBezTo>
                  <a:cubicBezTo>
                    <a:pt x="863" y="1360"/>
                    <a:pt x="863" y="1360"/>
                    <a:pt x="863" y="1360"/>
                  </a:cubicBezTo>
                  <a:cubicBezTo>
                    <a:pt x="863" y="1462"/>
                    <a:pt x="863" y="1462"/>
                    <a:pt x="863" y="1462"/>
                  </a:cubicBezTo>
                  <a:cubicBezTo>
                    <a:pt x="883" y="1475"/>
                    <a:pt x="905" y="1489"/>
                    <a:pt x="927" y="1501"/>
                  </a:cubicBezTo>
                  <a:cubicBezTo>
                    <a:pt x="927" y="1546"/>
                    <a:pt x="927" y="1546"/>
                    <a:pt x="927" y="1546"/>
                  </a:cubicBezTo>
                  <a:cubicBezTo>
                    <a:pt x="888" y="1523"/>
                    <a:pt x="850" y="1499"/>
                    <a:pt x="816" y="1473"/>
                  </a:cubicBezTo>
                  <a:close/>
                  <a:moveTo>
                    <a:pt x="1172" y="1585"/>
                  </a:moveTo>
                  <a:cubicBezTo>
                    <a:pt x="1168" y="1596"/>
                    <a:pt x="1163" y="1604"/>
                    <a:pt x="1157" y="1611"/>
                  </a:cubicBezTo>
                  <a:cubicBezTo>
                    <a:pt x="1141" y="1628"/>
                    <a:pt x="1119" y="1632"/>
                    <a:pt x="1096" y="1627"/>
                  </a:cubicBezTo>
                  <a:cubicBezTo>
                    <a:pt x="1063" y="1619"/>
                    <a:pt x="1028" y="1592"/>
                    <a:pt x="1010" y="1557"/>
                  </a:cubicBezTo>
                  <a:cubicBezTo>
                    <a:pt x="1006" y="1548"/>
                    <a:pt x="987" y="1483"/>
                    <a:pt x="988" y="1427"/>
                  </a:cubicBezTo>
                  <a:cubicBezTo>
                    <a:pt x="989" y="1406"/>
                    <a:pt x="992" y="1385"/>
                    <a:pt x="1001" y="1371"/>
                  </a:cubicBezTo>
                  <a:cubicBezTo>
                    <a:pt x="1014" y="1348"/>
                    <a:pt x="1039" y="1338"/>
                    <a:pt x="1082" y="1351"/>
                  </a:cubicBezTo>
                  <a:cubicBezTo>
                    <a:pt x="1127" y="1368"/>
                    <a:pt x="1152" y="1398"/>
                    <a:pt x="1166" y="1431"/>
                  </a:cubicBezTo>
                  <a:cubicBezTo>
                    <a:pt x="1167" y="1434"/>
                    <a:pt x="1168" y="1437"/>
                    <a:pt x="1169" y="1439"/>
                  </a:cubicBezTo>
                  <a:cubicBezTo>
                    <a:pt x="1176" y="1458"/>
                    <a:pt x="1179" y="1476"/>
                    <a:pt x="1181" y="1494"/>
                  </a:cubicBezTo>
                  <a:cubicBezTo>
                    <a:pt x="1184" y="1543"/>
                    <a:pt x="1173" y="1584"/>
                    <a:pt x="1172" y="1585"/>
                  </a:cubicBezTo>
                  <a:close/>
                  <a:moveTo>
                    <a:pt x="1270" y="1671"/>
                  </a:moveTo>
                  <a:cubicBezTo>
                    <a:pt x="1270" y="1627"/>
                    <a:pt x="1270" y="1627"/>
                    <a:pt x="1270" y="1627"/>
                  </a:cubicBezTo>
                  <a:cubicBezTo>
                    <a:pt x="1298" y="1633"/>
                    <a:pt x="1327" y="1638"/>
                    <a:pt x="1356" y="1643"/>
                  </a:cubicBezTo>
                  <a:cubicBezTo>
                    <a:pt x="1356" y="1528"/>
                    <a:pt x="1356" y="1528"/>
                    <a:pt x="1356" y="1528"/>
                  </a:cubicBezTo>
                  <a:cubicBezTo>
                    <a:pt x="1355" y="1477"/>
                    <a:pt x="1355" y="1477"/>
                    <a:pt x="1355" y="1477"/>
                  </a:cubicBezTo>
                  <a:cubicBezTo>
                    <a:pt x="1335" y="1481"/>
                    <a:pt x="1307" y="1486"/>
                    <a:pt x="1286" y="1489"/>
                  </a:cubicBezTo>
                  <a:cubicBezTo>
                    <a:pt x="1270" y="1456"/>
                    <a:pt x="1270" y="1456"/>
                    <a:pt x="1270" y="1456"/>
                  </a:cubicBezTo>
                  <a:cubicBezTo>
                    <a:pt x="1264" y="1444"/>
                    <a:pt x="1264" y="1444"/>
                    <a:pt x="1264" y="1444"/>
                  </a:cubicBezTo>
                  <a:cubicBezTo>
                    <a:pt x="1297" y="1439"/>
                    <a:pt x="1340" y="1431"/>
                    <a:pt x="1373" y="1425"/>
                  </a:cubicBezTo>
                  <a:cubicBezTo>
                    <a:pt x="1386" y="1427"/>
                    <a:pt x="1399" y="1429"/>
                    <a:pt x="1412" y="1430"/>
                  </a:cubicBezTo>
                  <a:cubicBezTo>
                    <a:pt x="1413" y="1477"/>
                    <a:pt x="1413" y="1477"/>
                    <a:pt x="1413" y="1477"/>
                  </a:cubicBezTo>
                  <a:cubicBezTo>
                    <a:pt x="1413" y="1534"/>
                    <a:pt x="1413" y="1534"/>
                    <a:pt x="1413" y="1534"/>
                  </a:cubicBezTo>
                  <a:cubicBezTo>
                    <a:pt x="1413" y="1651"/>
                    <a:pt x="1413" y="1651"/>
                    <a:pt x="1413" y="1651"/>
                  </a:cubicBezTo>
                  <a:cubicBezTo>
                    <a:pt x="1442" y="1654"/>
                    <a:pt x="1472" y="1657"/>
                    <a:pt x="1501" y="1659"/>
                  </a:cubicBezTo>
                  <a:cubicBezTo>
                    <a:pt x="1501" y="1703"/>
                    <a:pt x="1501" y="1703"/>
                    <a:pt x="1501" y="1703"/>
                  </a:cubicBezTo>
                  <a:cubicBezTo>
                    <a:pt x="1422" y="1698"/>
                    <a:pt x="1345" y="1687"/>
                    <a:pt x="1270" y="1671"/>
                  </a:cubicBezTo>
                  <a:close/>
                  <a:moveTo>
                    <a:pt x="1625" y="1693"/>
                  </a:moveTo>
                  <a:cubicBezTo>
                    <a:pt x="1623" y="1692"/>
                    <a:pt x="1622" y="1691"/>
                    <a:pt x="1620" y="1689"/>
                  </a:cubicBezTo>
                  <a:cubicBezTo>
                    <a:pt x="1580" y="1654"/>
                    <a:pt x="1577" y="1586"/>
                    <a:pt x="1583" y="1542"/>
                  </a:cubicBezTo>
                  <a:cubicBezTo>
                    <a:pt x="1584" y="1534"/>
                    <a:pt x="1586" y="1526"/>
                    <a:pt x="1587" y="1519"/>
                  </a:cubicBezTo>
                  <a:cubicBezTo>
                    <a:pt x="1591" y="1506"/>
                    <a:pt x="1596" y="1495"/>
                    <a:pt x="1602" y="1485"/>
                  </a:cubicBezTo>
                  <a:cubicBezTo>
                    <a:pt x="1628" y="1446"/>
                    <a:pt x="1672" y="1442"/>
                    <a:pt x="1695" y="1440"/>
                  </a:cubicBezTo>
                  <a:cubicBezTo>
                    <a:pt x="1737" y="1438"/>
                    <a:pt x="1768" y="1449"/>
                    <a:pt x="1786" y="1475"/>
                  </a:cubicBezTo>
                  <a:cubicBezTo>
                    <a:pt x="1797" y="1489"/>
                    <a:pt x="1804" y="1507"/>
                    <a:pt x="1807" y="1530"/>
                  </a:cubicBezTo>
                  <a:cubicBezTo>
                    <a:pt x="1807" y="1530"/>
                    <a:pt x="1808" y="1530"/>
                    <a:pt x="1808" y="1531"/>
                  </a:cubicBezTo>
                  <a:cubicBezTo>
                    <a:pt x="1834" y="1705"/>
                    <a:pt x="1690" y="1741"/>
                    <a:pt x="1625" y="1693"/>
                  </a:cubicBezTo>
                  <a:close/>
                  <a:moveTo>
                    <a:pt x="2080" y="1636"/>
                  </a:moveTo>
                  <a:cubicBezTo>
                    <a:pt x="2068" y="1640"/>
                    <a:pt x="2055" y="1644"/>
                    <a:pt x="2042" y="1648"/>
                  </a:cubicBezTo>
                  <a:cubicBezTo>
                    <a:pt x="2034" y="1650"/>
                    <a:pt x="2027" y="1652"/>
                    <a:pt x="2020" y="1654"/>
                  </a:cubicBezTo>
                  <a:cubicBezTo>
                    <a:pt x="1982" y="1664"/>
                    <a:pt x="1945" y="1673"/>
                    <a:pt x="1907" y="1680"/>
                  </a:cubicBezTo>
                  <a:cubicBezTo>
                    <a:pt x="1907" y="1635"/>
                    <a:pt x="1907" y="1635"/>
                    <a:pt x="1907" y="1635"/>
                  </a:cubicBezTo>
                  <a:cubicBezTo>
                    <a:pt x="1936" y="1629"/>
                    <a:pt x="1966" y="1623"/>
                    <a:pt x="1996" y="1616"/>
                  </a:cubicBezTo>
                  <a:cubicBezTo>
                    <a:pt x="1995" y="1495"/>
                    <a:pt x="1995" y="1495"/>
                    <a:pt x="1995" y="1495"/>
                  </a:cubicBezTo>
                  <a:cubicBezTo>
                    <a:pt x="1995" y="1450"/>
                    <a:pt x="1995" y="1450"/>
                    <a:pt x="1995" y="1450"/>
                  </a:cubicBezTo>
                  <a:cubicBezTo>
                    <a:pt x="1974" y="1463"/>
                    <a:pt x="1945" y="1479"/>
                    <a:pt x="1923" y="1491"/>
                  </a:cubicBezTo>
                  <a:cubicBezTo>
                    <a:pt x="1901" y="1457"/>
                    <a:pt x="1901" y="1457"/>
                    <a:pt x="1901" y="1457"/>
                  </a:cubicBezTo>
                  <a:cubicBezTo>
                    <a:pt x="1900" y="1455"/>
                    <a:pt x="1900" y="1455"/>
                    <a:pt x="1900" y="1455"/>
                  </a:cubicBezTo>
                  <a:cubicBezTo>
                    <a:pt x="1934" y="1436"/>
                    <a:pt x="1979" y="1410"/>
                    <a:pt x="2013" y="1391"/>
                  </a:cubicBezTo>
                  <a:cubicBezTo>
                    <a:pt x="2022" y="1388"/>
                    <a:pt x="2032" y="1386"/>
                    <a:pt x="2041" y="1383"/>
                  </a:cubicBezTo>
                  <a:cubicBezTo>
                    <a:pt x="2045" y="1382"/>
                    <a:pt x="2049" y="1381"/>
                    <a:pt x="2053" y="1380"/>
                  </a:cubicBezTo>
                  <a:cubicBezTo>
                    <a:pt x="2053" y="1419"/>
                    <a:pt x="2053" y="1419"/>
                    <a:pt x="2053" y="1419"/>
                  </a:cubicBezTo>
                  <a:cubicBezTo>
                    <a:pt x="2053" y="1478"/>
                    <a:pt x="2053" y="1478"/>
                    <a:pt x="2053" y="1478"/>
                  </a:cubicBezTo>
                  <a:cubicBezTo>
                    <a:pt x="2053" y="1600"/>
                    <a:pt x="2053" y="1600"/>
                    <a:pt x="2053" y="1600"/>
                  </a:cubicBezTo>
                  <a:cubicBezTo>
                    <a:pt x="2062" y="1597"/>
                    <a:pt x="2071" y="1594"/>
                    <a:pt x="2080" y="1591"/>
                  </a:cubicBezTo>
                  <a:cubicBezTo>
                    <a:pt x="2099" y="1585"/>
                    <a:pt x="2118" y="1579"/>
                    <a:pt x="2137" y="1572"/>
                  </a:cubicBezTo>
                  <a:cubicBezTo>
                    <a:pt x="2137" y="1617"/>
                    <a:pt x="2137" y="1617"/>
                    <a:pt x="2137" y="1617"/>
                  </a:cubicBezTo>
                  <a:cubicBezTo>
                    <a:pt x="2118" y="1623"/>
                    <a:pt x="2100" y="1630"/>
                    <a:pt x="2080" y="1636"/>
                  </a:cubicBezTo>
                  <a:close/>
                  <a:moveTo>
                    <a:pt x="2357" y="1506"/>
                  </a:moveTo>
                  <a:cubicBezTo>
                    <a:pt x="2313" y="1536"/>
                    <a:pt x="2263" y="1563"/>
                    <a:pt x="2208" y="1588"/>
                  </a:cubicBezTo>
                  <a:cubicBezTo>
                    <a:pt x="2208" y="1543"/>
                    <a:pt x="2208" y="1543"/>
                    <a:pt x="2208" y="1543"/>
                  </a:cubicBezTo>
                  <a:cubicBezTo>
                    <a:pt x="2233" y="1532"/>
                    <a:pt x="2257" y="1520"/>
                    <a:pt x="2280" y="1508"/>
                  </a:cubicBezTo>
                  <a:cubicBezTo>
                    <a:pt x="2280" y="1380"/>
                    <a:pt x="2280" y="1380"/>
                    <a:pt x="2280" y="1380"/>
                  </a:cubicBezTo>
                  <a:cubicBezTo>
                    <a:pt x="2280" y="1342"/>
                    <a:pt x="2280" y="1342"/>
                    <a:pt x="2280" y="1342"/>
                  </a:cubicBezTo>
                  <a:cubicBezTo>
                    <a:pt x="2263" y="1359"/>
                    <a:pt x="2239" y="1380"/>
                    <a:pt x="2222" y="1396"/>
                  </a:cubicBezTo>
                  <a:cubicBezTo>
                    <a:pt x="2202" y="1364"/>
                    <a:pt x="2202" y="1364"/>
                    <a:pt x="2202" y="1364"/>
                  </a:cubicBezTo>
                  <a:cubicBezTo>
                    <a:pt x="2208" y="1359"/>
                    <a:pt x="2214" y="1354"/>
                    <a:pt x="2220" y="1349"/>
                  </a:cubicBezTo>
                  <a:cubicBezTo>
                    <a:pt x="2244" y="1327"/>
                    <a:pt x="2272" y="1301"/>
                    <a:pt x="2294" y="1280"/>
                  </a:cubicBezTo>
                  <a:cubicBezTo>
                    <a:pt x="2304" y="1274"/>
                    <a:pt x="2314" y="1268"/>
                    <a:pt x="2324" y="1262"/>
                  </a:cubicBezTo>
                  <a:cubicBezTo>
                    <a:pt x="2324" y="1284"/>
                    <a:pt x="2324" y="1284"/>
                    <a:pt x="2324" y="1284"/>
                  </a:cubicBezTo>
                  <a:cubicBezTo>
                    <a:pt x="2324" y="1353"/>
                    <a:pt x="2324" y="1353"/>
                    <a:pt x="2324" y="1353"/>
                  </a:cubicBezTo>
                  <a:cubicBezTo>
                    <a:pt x="2324" y="1483"/>
                    <a:pt x="2324" y="1483"/>
                    <a:pt x="2324" y="1483"/>
                  </a:cubicBezTo>
                  <a:cubicBezTo>
                    <a:pt x="2337" y="1475"/>
                    <a:pt x="2349" y="1467"/>
                    <a:pt x="2361" y="1459"/>
                  </a:cubicBezTo>
                  <a:cubicBezTo>
                    <a:pt x="2369" y="1453"/>
                    <a:pt x="2378" y="1448"/>
                    <a:pt x="2386" y="1442"/>
                  </a:cubicBezTo>
                  <a:cubicBezTo>
                    <a:pt x="2386" y="1486"/>
                    <a:pt x="2386" y="1486"/>
                    <a:pt x="2386" y="1486"/>
                  </a:cubicBezTo>
                  <a:cubicBezTo>
                    <a:pt x="2376" y="1493"/>
                    <a:pt x="2367" y="1500"/>
                    <a:pt x="2357" y="1506"/>
                  </a:cubicBezTo>
                  <a:close/>
                  <a:moveTo>
                    <a:pt x="2534" y="1312"/>
                  </a:moveTo>
                  <a:cubicBezTo>
                    <a:pt x="2527" y="1345"/>
                    <a:pt x="2516" y="1369"/>
                    <a:pt x="2503" y="1386"/>
                  </a:cubicBezTo>
                  <a:cubicBezTo>
                    <a:pt x="2490" y="1405"/>
                    <a:pt x="2476" y="1414"/>
                    <a:pt x="2465" y="1413"/>
                  </a:cubicBezTo>
                  <a:cubicBezTo>
                    <a:pt x="2456" y="1413"/>
                    <a:pt x="2447" y="1403"/>
                    <a:pt x="2441" y="1386"/>
                  </a:cubicBezTo>
                  <a:cubicBezTo>
                    <a:pt x="2432" y="1358"/>
                    <a:pt x="2429" y="1314"/>
                    <a:pt x="2436" y="1266"/>
                  </a:cubicBezTo>
                  <a:cubicBezTo>
                    <a:pt x="2441" y="1228"/>
                    <a:pt x="2453" y="1189"/>
                    <a:pt x="2473" y="1155"/>
                  </a:cubicBezTo>
                  <a:cubicBezTo>
                    <a:pt x="2480" y="1144"/>
                    <a:pt x="2487" y="1134"/>
                    <a:pt x="2495" y="1124"/>
                  </a:cubicBezTo>
                  <a:cubicBezTo>
                    <a:pt x="2512" y="1107"/>
                    <a:pt x="2523" y="1102"/>
                    <a:pt x="2531" y="1109"/>
                  </a:cubicBezTo>
                  <a:cubicBezTo>
                    <a:pt x="2531" y="1110"/>
                    <a:pt x="2532" y="1111"/>
                    <a:pt x="2532" y="1111"/>
                  </a:cubicBezTo>
                  <a:cubicBezTo>
                    <a:pt x="2532" y="1111"/>
                    <a:pt x="2532" y="1111"/>
                    <a:pt x="2532" y="1111"/>
                  </a:cubicBezTo>
                  <a:cubicBezTo>
                    <a:pt x="2549" y="1135"/>
                    <a:pt x="2549" y="1246"/>
                    <a:pt x="2534" y="1312"/>
                  </a:cubicBezTo>
                  <a:close/>
                  <a:moveTo>
                    <a:pt x="2737" y="1197"/>
                  </a:moveTo>
                  <a:cubicBezTo>
                    <a:pt x="2667" y="1197"/>
                    <a:pt x="2654" y="1127"/>
                    <a:pt x="2654" y="1074"/>
                  </a:cubicBezTo>
                  <a:cubicBezTo>
                    <a:pt x="2654" y="1022"/>
                    <a:pt x="2668" y="953"/>
                    <a:pt x="2737" y="953"/>
                  </a:cubicBezTo>
                  <a:cubicBezTo>
                    <a:pt x="2806" y="953"/>
                    <a:pt x="2819" y="1022"/>
                    <a:pt x="2819" y="1074"/>
                  </a:cubicBezTo>
                  <a:cubicBezTo>
                    <a:pt x="2819" y="1127"/>
                    <a:pt x="2807" y="1197"/>
                    <a:pt x="2737" y="1197"/>
                  </a:cubicBezTo>
                  <a:close/>
                  <a:moveTo>
                    <a:pt x="3062" y="1195"/>
                  </a:moveTo>
                  <a:cubicBezTo>
                    <a:pt x="2889" y="1195"/>
                    <a:pt x="2889" y="1195"/>
                    <a:pt x="2889" y="1195"/>
                  </a:cubicBezTo>
                  <a:cubicBezTo>
                    <a:pt x="2889" y="1154"/>
                    <a:pt x="2889" y="1154"/>
                    <a:pt x="2889" y="1154"/>
                  </a:cubicBezTo>
                  <a:cubicBezTo>
                    <a:pt x="2954" y="1154"/>
                    <a:pt x="2954" y="1154"/>
                    <a:pt x="2954" y="1154"/>
                  </a:cubicBezTo>
                  <a:cubicBezTo>
                    <a:pt x="2954" y="1005"/>
                    <a:pt x="2954" y="1005"/>
                    <a:pt x="2954" y="1005"/>
                  </a:cubicBezTo>
                  <a:cubicBezTo>
                    <a:pt x="2902" y="1028"/>
                    <a:pt x="2902" y="1028"/>
                    <a:pt x="2902" y="1028"/>
                  </a:cubicBezTo>
                  <a:cubicBezTo>
                    <a:pt x="2885" y="991"/>
                    <a:pt x="2885" y="991"/>
                    <a:pt x="2885" y="991"/>
                  </a:cubicBezTo>
                  <a:cubicBezTo>
                    <a:pt x="2967" y="956"/>
                    <a:pt x="2967" y="956"/>
                    <a:pt x="2967" y="956"/>
                  </a:cubicBezTo>
                  <a:cubicBezTo>
                    <a:pt x="2997" y="956"/>
                    <a:pt x="2997" y="956"/>
                    <a:pt x="2997" y="956"/>
                  </a:cubicBezTo>
                  <a:cubicBezTo>
                    <a:pt x="2997" y="1154"/>
                    <a:pt x="2997" y="1154"/>
                    <a:pt x="2997" y="1154"/>
                  </a:cubicBezTo>
                  <a:cubicBezTo>
                    <a:pt x="3062" y="1154"/>
                    <a:pt x="3062" y="1154"/>
                    <a:pt x="3062" y="1154"/>
                  </a:cubicBezTo>
                  <a:lnTo>
                    <a:pt x="3062" y="1195"/>
                  </a:lnTo>
                  <a:close/>
                  <a:moveTo>
                    <a:pt x="1111" y="1423"/>
                  </a:moveTo>
                  <a:cubicBezTo>
                    <a:pt x="1108" y="1419"/>
                    <a:pt x="1106" y="1415"/>
                    <a:pt x="1103" y="1412"/>
                  </a:cubicBezTo>
                  <a:cubicBezTo>
                    <a:pt x="1092" y="1397"/>
                    <a:pt x="1078" y="1390"/>
                    <a:pt x="1062" y="1395"/>
                  </a:cubicBezTo>
                  <a:cubicBezTo>
                    <a:pt x="1061" y="1395"/>
                    <a:pt x="1060" y="1395"/>
                    <a:pt x="1059" y="1396"/>
                  </a:cubicBezTo>
                  <a:cubicBezTo>
                    <a:pt x="1045" y="1402"/>
                    <a:pt x="1039" y="1425"/>
                    <a:pt x="1038" y="1448"/>
                  </a:cubicBezTo>
                  <a:cubicBezTo>
                    <a:pt x="1036" y="1472"/>
                    <a:pt x="1038" y="1496"/>
                    <a:pt x="1038" y="1498"/>
                  </a:cubicBezTo>
                  <a:cubicBezTo>
                    <a:pt x="1046" y="1564"/>
                    <a:pt x="1073" y="1575"/>
                    <a:pt x="1082" y="1578"/>
                  </a:cubicBezTo>
                  <a:cubicBezTo>
                    <a:pt x="1087" y="1580"/>
                    <a:pt x="1092" y="1581"/>
                    <a:pt x="1097" y="1580"/>
                  </a:cubicBezTo>
                  <a:cubicBezTo>
                    <a:pt x="1105" y="1579"/>
                    <a:pt x="1112" y="1575"/>
                    <a:pt x="1117" y="1566"/>
                  </a:cubicBezTo>
                  <a:cubicBezTo>
                    <a:pt x="1129" y="1544"/>
                    <a:pt x="1132" y="1511"/>
                    <a:pt x="1128" y="1480"/>
                  </a:cubicBezTo>
                  <a:cubicBezTo>
                    <a:pt x="1125" y="1459"/>
                    <a:pt x="1119" y="1439"/>
                    <a:pt x="1111" y="1423"/>
                  </a:cubicBezTo>
                  <a:close/>
                  <a:moveTo>
                    <a:pt x="2509" y="1164"/>
                  </a:moveTo>
                  <a:cubicBezTo>
                    <a:pt x="2502" y="1159"/>
                    <a:pt x="2480" y="1174"/>
                    <a:pt x="2472" y="1231"/>
                  </a:cubicBezTo>
                  <a:cubicBezTo>
                    <a:pt x="2469" y="1250"/>
                    <a:pt x="2467" y="1273"/>
                    <a:pt x="2468" y="1302"/>
                  </a:cubicBezTo>
                  <a:cubicBezTo>
                    <a:pt x="2469" y="1330"/>
                    <a:pt x="2474" y="1373"/>
                    <a:pt x="2495" y="1351"/>
                  </a:cubicBezTo>
                  <a:cubicBezTo>
                    <a:pt x="2521" y="1323"/>
                    <a:pt x="2525" y="1221"/>
                    <a:pt x="2516" y="1180"/>
                  </a:cubicBezTo>
                  <a:cubicBezTo>
                    <a:pt x="2514" y="1171"/>
                    <a:pt x="2512" y="1165"/>
                    <a:pt x="2509" y="1164"/>
                  </a:cubicBezTo>
                  <a:close/>
                </a:path>
              </a:pathLst>
            </a:custGeom>
            <a:solidFill>
              <a:schemeClr val="tx2"/>
            </a:solidFill>
            <a:ln>
              <a:noFill/>
            </a:ln>
          </p:spPr>
          <p:txBody>
            <a:bodyPr vert="horz" wrap="square" lIns="83899" tIns="41949" rIns="83899" bIns="41949" numCol="1" anchor="t" anchorCtr="0" compatLnSpc="1"/>
            <a:lstStyle/>
            <a:p>
              <a:pPr defTabSz="932040"/>
              <a:endParaRPr lang="en-US" sz="1199" kern="0" dirty="0">
                <a:solidFill>
                  <a:sysClr val="windowText" lastClr="000000"/>
                </a:solidFill>
                <a:latin typeface="Segoe UI Light"/>
              </a:endParaRPr>
            </a:p>
          </p:txBody>
        </p:sp>
        <p:sp>
          <p:nvSpPr>
            <p:cNvPr id="42" name="Rounded Rectangle 41"/>
            <p:cNvSpPr/>
            <p:nvPr/>
          </p:nvSpPr>
          <p:spPr bwMode="auto">
            <a:xfrm>
              <a:off x="5998464" y="2829795"/>
              <a:ext cx="5586984" cy="996752"/>
            </a:xfrm>
            <a:prstGeom prst="roundRect">
              <a:avLst/>
            </a:prstGeom>
            <a:noFill/>
            <a:ln>
              <a:solidFill>
                <a:srgbClr val="00188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a:gradFill>
                  <a:gsLst>
                    <a:gs pos="0">
                      <a:srgbClr val="FFFFFF"/>
                    </a:gs>
                    <a:gs pos="100000">
                      <a:srgbClr val="FFFFFF"/>
                    </a:gs>
                  </a:gsLst>
                  <a:lin ang="5400000" scaled="0"/>
                </a:gradFill>
                <a:ea typeface="Segoe UI" pitchFamily="34" charset="0"/>
                <a:cs typeface="Segoe UI" pitchFamily="34" charset="0"/>
              </a:endParaRPr>
            </a:p>
          </p:txBody>
        </p:sp>
        <p:cxnSp>
          <p:nvCxnSpPr>
            <p:cNvPr id="51" name="Straight Connector 50"/>
            <p:cNvCxnSpPr/>
            <p:nvPr/>
          </p:nvCxnSpPr>
          <p:spPr>
            <a:xfrm>
              <a:off x="9659988" y="3822432"/>
              <a:ext cx="1" cy="141557"/>
            </a:xfrm>
            <a:prstGeom prst="line">
              <a:avLst/>
            </a:prstGeom>
            <a:ln>
              <a:solidFill>
                <a:srgbClr val="00188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9033262" y="3835132"/>
              <a:ext cx="1" cy="141557"/>
            </a:xfrm>
            <a:prstGeom prst="line">
              <a:avLst/>
            </a:prstGeom>
            <a:ln>
              <a:solidFill>
                <a:srgbClr val="00188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10933048" y="3821689"/>
              <a:ext cx="1" cy="141557"/>
            </a:xfrm>
            <a:prstGeom prst="line">
              <a:avLst/>
            </a:prstGeom>
            <a:ln>
              <a:solidFill>
                <a:srgbClr val="00188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10306322" y="3821689"/>
              <a:ext cx="1" cy="141557"/>
            </a:xfrm>
            <a:prstGeom prst="line">
              <a:avLst/>
            </a:prstGeom>
            <a:ln>
              <a:solidFill>
                <a:srgbClr val="00188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7010874" y="3835132"/>
              <a:ext cx="1" cy="141557"/>
            </a:xfrm>
            <a:prstGeom prst="line">
              <a:avLst/>
            </a:prstGeom>
            <a:ln>
              <a:solidFill>
                <a:srgbClr val="00188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6384148" y="3822432"/>
              <a:ext cx="1" cy="141557"/>
            </a:xfrm>
            <a:prstGeom prst="line">
              <a:avLst/>
            </a:prstGeom>
            <a:ln>
              <a:solidFill>
                <a:srgbClr val="00188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8283934" y="3821689"/>
              <a:ext cx="1" cy="141557"/>
            </a:xfrm>
            <a:prstGeom prst="line">
              <a:avLst/>
            </a:prstGeom>
            <a:ln>
              <a:solidFill>
                <a:srgbClr val="00188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7657208" y="3834389"/>
              <a:ext cx="1" cy="141557"/>
            </a:xfrm>
            <a:prstGeom prst="line">
              <a:avLst/>
            </a:prstGeom>
            <a:ln>
              <a:solidFill>
                <a:srgbClr val="00188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9658962" y="2678326"/>
              <a:ext cx="1" cy="141557"/>
            </a:xfrm>
            <a:prstGeom prst="line">
              <a:avLst/>
            </a:prstGeom>
            <a:ln>
              <a:solidFill>
                <a:srgbClr val="00188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9032236" y="2691026"/>
              <a:ext cx="1" cy="141557"/>
            </a:xfrm>
            <a:prstGeom prst="line">
              <a:avLst/>
            </a:prstGeom>
            <a:ln>
              <a:solidFill>
                <a:srgbClr val="00188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10932022" y="2677583"/>
              <a:ext cx="1" cy="141557"/>
            </a:xfrm>
            <a:prstGeom prst="line">
              <a:avLst/>
            </a:prstGeom>
            <a:ln>
              <a:solidFill>
                <a:srgbClr val="00188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10305296" y="2677583"/>
              <a:ext cx="1" cy="141557"/>
            </a:xfrm>
            <a:prstGeom prst="line">
              <a:avLst/>
            </a:prstGeom>
            <a:ln>
              <a:solidFill>
                <a:srgbClr val="00188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7009848" y="2691026"/>
              <a:ext cx="1" cy="141557"/>
            </a:xfrm>
            <a:prstGeom prst="line">
              <a:avLst/>
            </a:prstGeom>
            <a:ln>
              <a:solidFill>
                <a:srgbClr val="00188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6383122" y="2678326"/>
              <a:ext cx="1" cy="141557"/>
            </a:xfrm>
            <a:prstGeom prst="line">
              <a:avLst/>
            </a:prstGeom>
            <a:ln>
              <a:solidFill>
                <a:srgbClr val="00188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8282908" y="2677583"/>
              <a:ext cx="1" cy="141557"/>
            </a:xfrm>
            <a:prstGeom prst="line">
              <a:avLst/>
            </a:prstGeom>
            <a:ln>
              <a:solidFill>
                <a:srgbClr val="00188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7656182" y="2690283"/>
              <a:ext cx="1" cy="141557"/>
            </a:xfrm>
            <a:prstGeom prst="line">
              <a:avLst/>
            </a:prstGeom>
            <a:ln>
              <a:solidFill>
                <a:srgbClr val="00188F"/>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4" name="Rectangle 3"/>
          <p:cNvSpPr/>
          <p:nvPr/>
        </p:nvSpPr>
        <p:spPr>
          <a:xfrm>
            <a:off x="9447742" y="2346867"/>
            <a:ext cx="1444087" cy="382308"/>
          </a:xfrm>
          <a:prstGeom prst="rect">
            <a:avLst/>
          </a:prstGeom>
        </p:spPr>
        <p:txBody>
          <a:bodyPr wrap="none">
            <a:spAutoFit/>
          </a:bodyPr>
          <a:lstStyle/>
          <a:p>
            <a:r>
              <a:rPr lang="en-US" sz="1836" dirty="0">
                <a:solidFill>
                  <a:srgbClr val="505050"/>
                </a:solidFill>
              </a:rPr>
              <a:t>\\SMBShare</a:t>
            </a:r>
          </a:p>
        </p:txBody>
      </p:sp>
      <p:grpSp>
        <p:nvGrpSpPr>
          <p:cNvPr id="73" name="Group 72"/>
          <p:cNvGrpSpPr/>
          <p:nvPr/>
        </p:nvGrpSpPr>
        <p:grpSpPr>
          <a:xfrm>
            <a:off x="11321241" y="16808"/>
            <a:ext cx="993908" cy="1598918"/>
            <a:chOff x="5698666" y="1434360"/>
            <a:chExt cx="1763834" cy="4821479"/>
          </a:xfrm>
        </p:grpSpPr>
        <p:grpSp>
          <p:nvGrpSpPr>
            <p:cNvPr id="74" name="Group 73"/>
            <p:cNvGrpSpPr/>
            <p:nvPr/>
          </p:nvGrpSpPr>
          <p:grpSpPr>
            <a:xfrm>
              <a:off x="5698666" y="1434360"/>
              <a:ext cx="1763834" cy="4821479"/>
              <a:chOff x="3048000" y="1600200"/>
              <a:chExt cx="1295400" cy="4017900"/>
            </a:xfrm>
          </p:grpSpPr>
          <p:sp>
            <p:nvSpPr>
              <p:cNvPr id="81" name="Rectangle 80"/>
              <p:cNvSpPr/>
              <p:nvPr/>
            </p:nvSpPr>
            <p:spPr>
              <a:xfrm>
                <a:off x="3048000" y="1600200"/>
                <a:ext cx="1295400" cy="40179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rgbClr val="505050"/>
                  </a:solidFill>
                  <a:latin typeface="Segoe UI Light"/>
                </a:endParaRPr>
              </a:p>
            </p:txBody>
          </p:sp>
          <p:sp>
            <p:nvSpPr>
              <p:cNvPr id="82" name="TextBox 81"/>
              <p:cNvSpPr txBox="1"/>
              <p:nvPr/>
            </p:nvSpPr>
            <p:spPr>
              <a:xfrm>
                <a:off x="3484775" y="1600202"/>
                <a:ext cx="421845" cy="391724"/>
              </a:xfrm>
              <a:prstGeom prst="rect">
                <a:avLst/>
              </a:prstGeom>
              <a:noFill/>
            </p:spPr>
            <p:txBody>
              <a:bodyPr wrap="none" rtlCol="0">
                <a:spAutoFit/>
              </a:bodyPr>
              <a:lstStyle/>
              <a:p>
                <a:pPr algn="ctr"/>
                <a:r>
                  <a:rPr lang="en-US" sz="800" dirty="0" smtClean="0">
                    <a:solidFill>
                      <a:srgbClr val="0072C6">
                        <a:lumMod val="90000"/>
                        <a:lumOff val="10000"/>
                      </a:srgbClr>
                    </a:solidFill>
                    <a:latin typeface="Segoe UI Light"/>
                  </a:rPr>
                  <a:t>Rack 1</a:t>
                </a:r>
                <a:endParaRPr lang="en-US" sz="800" dirty="0">
                  <a:solidFill>
                    <a:srgbClr val="0072C6">
                      <a:lumMod val="90000"/>
                      <a:lumOff val="10000"/>
                    </a:srgbClr>
                  </a:solidFill>
                  <a:latin typeface="Segoe UI Light"/>
                </a:endParaRPr>
              </a:p>
            </p:txBody>
          </p:sp>
          <p:sp>
            <p:nvSpPr>
              <p:cNvPr id="83" name="TextBox 82"/>
              <p:cNvSpPr txBox="1"/>
              <p:nvPr/>
            </p:nvSpPr>
            <p:spPr>
              <a:xfrm>
                <a:off x="3417484" y="2662536"/>
                <a:ext cx="473032" cy="559606"/>
              </a:xfrm>
              <a:prstGeom prst="rect">
                <a:avLst/>
              </a:prstGeom>
              <a:noFill/>
            </p:spPr>
            <p:txBody>
              <a:bodyPr wrap="none" rtlCol="0">
                <a:spAutoFit/>
              </a:bodyPr>
              <a:lstStyle/>
              <a:p>
                <a:pPr algn="ctr"/>
                <a:r>
                  <a:rPr lang="en-US" sz="700" dirty="0">
                    <a:solidFill>
                      <a:srgbClr val="505050"/>
                    </a:solidFill>
                    <a:latin typeface="Segoe UI Light"/>
                  </a:rPr>
                  <a:t>Access </a:t>
                </a:r>
              </a:p>
              <a:p>
                <a:pPr algn="ctr"/>
                <a:r>
                  <a:rPr lang="en-US" sz="700" dirty="0">
                    <a:solidFill>
                      <a:srgbClr val="505050"/>
                    </a:solidFill>
                    <a:latin typeface="Segoe UI Light"/>
                  </a:rPr>
                  <a:t>Switches</a:t>
                </a:r>
              </a:p>
            </p:txBody>
          </p:sp>
        </p:grpSp>
        <p:sp>
          <p:nvSpPr>
            <p:cNvPr id="75" name="Rectangle 74"/>
            <p:cNvSpPr/>
            <p:nvPr/>
          </p:nvSpPr>
          <p:spPr bwMode="auto">
            <a:xfrm>
              <a:off x="5817248" y="1990838"/>
              <a:ext cx="1526679" cy="369998"/>
            </a:xfrm>
            <a:prstGeom prst="rect">
              <a:avLst/>
            </a:prstGeom>
            <a:solidFill>
              <a:schemeClr val="accent1">
                <a:lumMod val="20000"/>
                <a:lumOff val="8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900" dirty="0" smtClean="0">
                  <a:solidFill>
                    <a:srgbClr val="0072C6">
                      <a:lumMod val="90000"/>
                      <a:lumOff val="10000"/>
                    </a:srgbClr>
                  </a:solidFill>
                  <a:latin typeface="Segoe UI Light"/>
                </a:rPr>
                <a:t>Agg Switches</a:t>
              </a:r>
              <a:endParaRPr lang="en-US" sz="900" dirty="0">
                <a:solidFill>
                  <a:srgbClr val="0072C6">
                    <a:lumMod val="90000"/>
                    <a:lumOff val="10000"/>
                  </a:srgbClr>
                </a:solidFill>
                <a:latin typeface="Segoe UI Light"/>
              </a:endParaRPr>
            </a:p>
          </p:txBody>
        </p:sp>
        <p:sp>
          <p:nvSpPr>
            <p:cNvPr id="76" name="Rectangle 75"/>
            <p:cNvSpPr/>
            <p:nvPr/>
          </p:nvSpPr>
          <p:spPr bwMode="auto">
            <a:xfrm>
              <a:off x="5817248" y="2418892"/>
              <a:ext cx="1526679" cy="348327"/>
            </a:xfrm>
            <a:prstGeom prst="rect">
              <a:avLst/>
            </a:prstGeom>
            <a:solidFill>
              <a:schemeClr val="accent1">
                <a:lumMod val="20000"/>
                <a:lumOff val="8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800" dirty="0" smtClean="0">
                  <a:solidFill>
                    <a:srgbClr val="0072C6">
                      <a:lumMod val="90000"/>
                      <a:lumOff val="10000"/>
                    </a:srgbClr>
                  </a:solidFill>
                  <a:latin typeface="Segoe UI Light"/>
                </a:rPr>
                <a:t>Access Switches</a:t>
              </a:r>
              <a:endParaRPr lang="en-US" sz="800" dirty="0">
                <a:solidFill>
                  <a:srgbClr val="0072C6">
                    <a:lumMod val="90000"/>
                    <a:lumOff val="10000"/>
                  </a:srgbClr>
                </a:solidFill>
                <a:latin typeface="Segoe UI Light"/>
              </a:endParaRPr>
            </a:p>
          </p:txBody>
        </p:sp>
        <p:sp>
          <p:nvSpPr>
            <p:cNvPr id="77" name="Rectangle 76"/>
            <p:cNvSpPr/>
            <p:nvPr/>
          </p:nvSpPr>
          <p:spPr bwMode="auto">
            <a:xfrm>
              <a:off x="5832071" y="2843289"/>
              <a:ext cx="1526679" cy="348327"/>
            </a:xfrm>
            <a:prstGeom prst="rect">
              <a:avLst/>
            </a:prstGeom>
            <a:solidFill>
              <a:schemeClr val="accent1"/>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900" dirty="0" smtClean="0">
                  <a:solidFill>
                    <a:srgbClr val="0072C6">
                      <a:lumMod val="90000"/>
                      <a:lumOff val="10000"/>
                    </a:srgbClr>
                  </a:solidFill>
                  <a:latin typeface="Segoe UI Light"/>
                </a:rPr>
                <a:t>Edge Cluster</a:t>
              </a:r>
              <a:endParaRPr lang="en-US" sz="900" dirty="0">
                <a:solidFill>
                  <a:srgbClr val="0072C6">
                    <a:lumMod val="90000"/>
                    <a:lumOff val="10000"/>
                  </a:srgbClr>
                </a:solidFill>
                <a:latin typeface="Segoe UI Light"/>
              </a:endParaRPr>
            </a:p>
          </p:txBody>
        </p:sp>
        <p:sp>
          <p:nvSpPr>
            <p:cNvPr id="78" name="Rectangle 77"/>
            <p:cNvSpPr/>
            <p:nvPr/>
          </p:nvSpPr>
          <p:spPr bwMode="auto">
            <a:xfrm>
              <a:off x="5830756" y="3270180"/>
              <a:ext cx="1526679" cy="499585"/>
            </a:xfrm>
            <a:prstGeom prst="rect">
              <a:avLst/>
            </a:prstGeom>
            <a:solidFill>
              <a:schemeClr val="accent1"/>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900" dirty="0" smtClean="0">
                  <a:solidFill>
                    <a:srgbClr val="0072C6">
                      <a:lumMod val="90000"/>
                      <a:lumOff val="10000"/>
                    </a:srgbClr>
                  </a:solidFill>
                  <a:latin typeface="Segoe UI Light"/>
                </a:rPr>
                <a:t>Management Cluster</a:t>
              </a:r>
              <a:endParaRPr lang="en-US" sz="900" dirty="0">
                <a:solidFill>
                  <a:srgbClr val="0072C6">
                    <a:lumMod val="90000"/>
                    <a:lumOff val="10000"/>
                  </a:srgbClr>
                </a:solidFill>
                <a:latin typeface="Segoe UI Light"/>
              </a:endParaRPr>
            </a:p>
          </p:txBody>
        </p:sp>
        <p:sp>
          <p:nvSpPr>
            <p:cNvPr id="79" name="Rectangle 78"/>
            <p:cNvSpPr/>
            <p:nvPr/>
          </p:nvSpPr>
          <p:spPr bwMode="auto">
            <a:xfrm>
              <a:off x="5832071" y="3856628"/>
              <a:ext cx="1526679" cy="1465575"/>
            </a:xfrm>
            <a:prstGeom prst="rect">
              <a:avLst/>
            </a:prstGeom>
            <a:solidFill>
              <a:schemeClr val="accent1"/>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900" dirty="0" smtClean="0">
                  <a:solidFill>
                    <a:srgbClr val="0072C6">
                      <a:lumMod val="90000"/>
                      <a:lumOff val="10000"/>
                    </a:srgbClr>
                  </a:solidFill>
                  <a:latin typeface="Segoe UI Light"/>
                </a:rPr>
                <a:t>Compute Cluster</a:t>
              </a:r>
              <a:endParaRPr lang="en-US" sz="900" dirty="0">
                <a:solidFill>
                  <a:srgbClr val="0072C6">
                    <a:lumMod val="90000"/>
                    <a:lumOff val="10000"/>
                  </a:srgbClr>
                </a:solidFill>
                <a:latin typeface="Segoe UI Light"/>
              </a:endParaRPr>
            </a:p>
          </p:txBody>
        </p:sp>
        <p:sp>
          <p:nvSpPr>
            <p:cNvPr id="80" name="Rectangle 79"/>
            <p:cNvSpPr/>
            <p:nvPr/>
          </p:nvSpPr>
          <p:spPr bwMode="auto">
            <a:xfrm>
              <a:off x="5834914" y="5422731"/>
              <a:ext cx="1526679" cy="681941"/>
            </a:xfrm>
            <a:prstGeom prst="rect">
              <a:avLst/>
            </a:prstGeom>
            <a:solidFill>
              <a:schemeClr val="accent4">
                <a:lumMod val="40000"/>
                <a:lumOff val="6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900" dirty="0" smtClean="0">
                  <a:solidFill>
                    <a:srgbClr val="0072C6">
                      <a:lumMod val="90000"/>
                      <a:lumOff val="10000"/>
                    </a:srgbClr>
                  </a:solidFill>
                  <a:latin typeface="Segoe UI Light"/>
                </a:rPr>
                <a:t>Storage Cluster</a:t>
              </a:r>
              <a:endParaRPr lang="en-US" sz="900" dirty="0">
                <a:solidFill>
                  <a:srgbClr val="0072C6">
                    <a:lumMod val="90000"/>
                    <a:lumOff val="10000"/>
                  </a:srgbClr>
                </a:solidFill>
                <a:latin typeface="Segoe UI Light"/>
              </a:endParaRPr>
            </a:p>
          </p:txBody>
        </p:sp>
      </p:grpSp>
    </p:spTree>
    <p:extLst>
      <p:ext uri="{BB962C8B-B14F-4D97-AF65-F5344CB8AC3E}">
        <p14:creationId xmlns:p14="http://schemas.microsoft.com/office/powerpoint/2010/main" val="85517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 calcmode="lin" valueType="num">
                                      <p:cBhvr additive="base">
                                        <p:cTn id="1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1" presetClass="entr" presetSubtype="0" fill="hold" nodeType="afterEffect">
                                  <p:stCondLst>
                                    <p:cond delay="0"/>
                                  </p:stCondLst>
                                  <p:childTnLst>
                                    <p:set>
                                      <p:cBhvr>
                                        <p:cTn id="19" dur="1" fill="hold">
                                          <p:stCondLst>
                                            <p:cond delay="0"/>
                                          </p:stCondLst>
                                        </p:cTn>
                                        <p:tgtEl>
                                          <p:spTgt spid="4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 calcmode="lin" valueType="num">
                                      <p:cBhvr additive="base">
                                        <p:cTn id="24"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 calcmode="lin" valueType="num">
                                      <p:cBhvr additive="base">
                                        <p:cTn id="28"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 calcmode="lin" valueType="num">
                                      <p:cBhvr additive="base">
                                        <p:cTn id="32"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8" end="8"/>
                                            </p:txEl>
                                          </p:spTgt>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 calcmode="lin" valueType="num">
                                      <p:cBhvr additive="base">
                                        <p:cTn id="36"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par>
                          <p:cTn id="38" fill="hold">
                            <p:stCondLst>
                              <p:cond delay="500"/>
                            </p:stCondLst>
                            <p:childTnLst>
                              <p:par>
                                <p:cTn id="39" presetID="1" presetClass="entr" presetSubtype="0" fill="hold" nodeType="afterEffect">
                                  <p:stCondLst>
                                    <p:cond delay="0"/>
                                  </p:stCondLst>
                                  <p:childTnLst>
                                    <p:set>
                                      <p:cBhvr>
                                        <p:cTn id="40" dur="1" fill="hold">
                                          <p:stCondLst>
                                            <p:cond delay="0"/>
                                          </p:stCondLst>
                                        </p:cTn>
                                        <p:tgtEl>
                                          <p:spTgt spid="4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anim calcmode="lin" valueType="num">
                                      <p:cBhvr additive="base">
                                        <p:cTn id="45"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anim calcmode="lin" valueType="num">
                                      <p:cBhvr additive="base">
                                        <p:cTn id="49"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3">
                                            <p:txEl>
                                              <p:pRg st="12" end="12"/>
                                            </p:txEl>
                                          </p:spTgt>
                                        </p:tgtEl>
                                        <p:attrNameLst>
                                          <p:attrName>style.visibility</p:attrName>
                                        </p:attrNameLst>
                                      </p:cBhvr>
                                      <p:to>
                                        <p:strVal val="visible"/>
                                      </p:to>
                                    </p:set>
                                    <p:anim calcmode="lin" valueType="num">
                                      <p:cBhvr additive="base">
                                        <p:cTn id="53"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12" end="12"/>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3">
                                            <p:txEl>
                                              <p:pRg st="13" end="13"/>
                                            </p:txEl>
                                          </p:spTgt>
                                        </p:tgtEl>
                                        <p:attrNameLst>
                                          <p:attrName>style.visibility</p:attrName>
                                        </p:attrNameLst>
                                      </p:cBhvr>
                                      <p:to>
                                        <p:strVal val="visible"/>
                                      </p:to>
                                    </p:set>
                                    <p:anim calcmode="lin" valueType="num">
                                      <p:cBhvr additive="base">
                                        <p:cTn id="57"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par>
                          <p:cTn id="59" fill="hold">
                            <p:stCondLst>
                              <p:cond delay="500"/>
                            </p:stCondLst>
                            <p:childTnLst>
                              <p:par>
                                <p:cTn id="60" presetID="1" presetClass="entr" presetSubtype="0" fill="hold" nodeType="afterEffect">
                                  <p:stCondLst>
                                    <p:cond delay="0"/>
                                  </p:stCondLst>
                                  <p:childTnLst>
                                    <p:set>
                                      <p:cBhvr>
                                        <p:cTn id="61" dur="1" fill="hold">
                                          <p:stCondLst>
                                            <p:cond delay="0"/>
                                          </p:stCondLst>
                                        </p:cTn>
                                        <p:tgtEl>
                                          <p:spTgt spid="71"/>
                                        </p:tgtEl>
                                        <p:attrNameLst>
                                          <p:attrName>style.visibility</p:attrName>
                                        </p:attrNameLst>
                                      </p:cBhvr>
                                      <p:to>
                                        <p:strVal val="visible"/>
                                      </p:to>
                                    </p:set>
                                  </p:childTnLst>
                                </p:cTn>
                              </p:par>
                            </p:childTnLst>
                          </p:cTn>
                        </p:par>
                        <p:par>
                          <p:cTn id="62" fill="hold">
                            <p:stCondLst>
                              <p:cond delay="500"/>
                            </p:stCondLst>
                            <p:childTnLst>
                              <p:par>
                                <p:cTn id="63" presetID="1" presetClass="entr" presetSubtype="0" fill="hold" nodeType="afterEffect">
                                  <p:stCondLst>
                                    <p:cond delay="0"/>
                                  </p:stCondLst>
                                  <p:childTnLst>
                                    <p:set>
                                      <p:cBhvr>
                                        <p:cTn id="64" dur="1" fill="hold">
                                          <p:stCondLst>
                                            <p:cond delay="0"/>
                                          </p:stCondLst>
                                        </p:cTn>
                                        <p:tgtEl>
                                          <p:spTgt spid="72"/>
                                        </p:tgtEl>
                                        <p:attrNameLst>
                                          <p:attrName>style.visibility</p:attrName>
                                        </p:attrNameLst>
                                      </p:cBhvr>
                                      <p:to>
                                        <p:strVal val="visible"/>
                                      </p:to>
                                    </p:set>
                                  </p:childTnLst>
                                </p:cTn>
                              </p:par>
                            </p:childTnLst>
                          </p:cTn>
                        </p:par>
                        <p:par>
                          <p:cTn id="65" fill="hold">
                            <p:stCondLst>
                              <p:cond delay="500"/>
                            </p:stCondLst>
                            <p:childTnLst>
                              <p:par>
                                <p:cTn id="66" presetID="1" presetClass="entr" presetSubtype="0" fill="hold" grpId="0" nodeType="afterEffect">
                                  <p:stCondLst>
                                    <p:cond delay="0"/>
                                  </p:stCondLst>
                                  <p:childTnLst>
                                    <p:set>
                                      <p:cBhvr>
                                        <p:cTn id="6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272266" y="35629"/>
            <a:ext cx="10972800" cy="1024684"/>
          </a:xfrm>
        </p:spPr>
        <p:txBody>
          <a:bodyPr/>
          <a:lstStyle/>
          <a:p>
            <a:r>
              <a:rPr lang="en-US" dirty="0" smtClean="0"/>
              <a:t>Specific storage hardware</a:t>
            </a:r>
            <a:endParaRPr lang="en-US" dirty="0"/>
          </a:p>
        </p:txBody>
      </p:sp>
      <p:graphicFrame>
        <p:nvGraphicFramePr>
          <p:cNvPr id="7" name="Table 6"/>
          <p:cNvGraphicFramePr>
            <a:graphicFrameLocks noGrp="1"/>
          </p:cNvGraphicFramePr>
          <p:nvPr>
            <p:extLst/>
          </p:nvPr>
        </p:nvGraphicFramePr>
        <p:xfrm>
          <a:off x="361394" y="934543"/>
          <a:ext cx="9596487" cy="2797812"/>
        </p:xfrm>
        <a:graphic>
          <a:graphicData uri="http://schemas.openxmlformats.org/drawingml/2006/table">
            <a:tbl>
              <a:tblPr firstRow="1" bandRow="1">
                <a:tableStyleId>{5940675A-B579-460E-94D1-54222C63F5DA}</a:tableStyleId>
              </a:tblPr>
              <a:tblGrid>
                <a:gridCol w="3198829"/>
                <a:gridCol w="3198829"/>
                <a:gridCol w="3198829"/>
              </a:tblGrid>
              <a:tr h="882884">
                <a:tc>
                  <a:txBody>
                    <a:bodyPr/>
                    <a:lstStyle>
                      <a:lvl1pPr marL="0" algn="l" defTabSz="914180" rtl="0" eaLnBrk="1" latinLnBrk="0" hangingPunct="1">
                        <a:defRPr sz="1764" kern="1200">
                          <a:solidFill>
                            <a:schemeClr val="tx1"/>
                          </a:solidFill>
                          <a:latin typeface="Segoe UI"/>
                        </a:defRPr>
                      </a:lvl1pPr>
                      <a:lvl2pPr marL="457090" algn="l" defTabSz="914180" rtl="0" eaLnBrk="1" latinLnBrk="0" hangingPunct="1">
                        <a:defRPr sz="1764" kern="1200">
                          <a:solidFill>
                            <a:schemeClr val="tx1"/>
                          </a:solidFill>
                          <a:latin typeface="Segoe UI"/>
                        </a:defRPr>
                      </a:lvl2pPr>
                      <a:lvl3pPr marL="914180" algn="l" defTabSz="914180" rtl="0" eaLnBrk="1" latinLnBrk="0" hangingPunct="1">
                        <a:defRPr sz="1764" kern="1200">
                          <a:solidFill>
                            <a:schemeClr val="tx1"/>
                          </a:solidFill>
                          <a:latin typeface="Segoe UI"/>
                        </a:defRPr>
                      </a:lvl3pPr>
                      <a:lvl4pPr marL="1371271" algn="l" defTabSz="914180" rtl="0" eaLnBrk="1" latinLnBrk="0" hangingPunct="1">
                        <a:defRPr sz="1764" kern="1200">
                          <a:solidFill>
                            <a:schemeClr val="tx1"/>
                          </a:solidFill>
                          <a:latin typeface="Segoe UI"/>
                        </a:defRPr>
                      </a:lvl4pPr>
                      <a:lvl5pPr marL="1828361" algn="l" defTabSz="914180" rtl="0" eaLnBrk="1" latinLnBrk="0" hangingPunct="1">
                        <a:defRPr sz="1764" kern="1200">
                          <a:solidFill>
                            <a:schemeClr val="tx1"/>
                          </a:solidFill>
                          <a:latin typeface="Segoe UI"/>
                        </a:defRPr>
                      </a:lvl5pPr>
                      <a:lvl6pPr marL="2285452" algn="l" defTabSz="914180" rtl="0" eaLnBrk="1" latinLnBrk="0" hangingPunct="1">
                        <a:defRPr sz="1764" kern="1200">
                          <a:solidFill>
                            <a:schemeClr val="tx1"/>
                          </a:solidFill>
                          <a:latin typeface="Segoe UI"/>
                        </a:defRPr>
                      </a:lvl6pPr>
                      <a:lvl7pPr marL="2742541" algn="l" defTabSz="914180" rtl="0" eaLnBrk="1" latinLnBrk="0" hangingPunct="1">
                        <a:defRPr sz="1764" kern="1200">
                          <a:solidFill>
                            <a:schemeClr val="tx1"/>
                          </a:solidFill>
                          <a:latin typeface="Segoe UI"/>
                        </a:defRPr>
                      </a:lvl7pPr>
                      <a:lvl8pPr marL="3199632" algn="l" defTabSz="914180" rtl="0" eaLnBrk="1" latinLnBrk="0" hangingPunct="1">
                        <a:defRPr sz="1764" kern="1200">
                          <a:solidFill>
                            <a:schemeClr val="tx1"/>
                          </a:solidFill>
                          <a:latin typeface="Segoe UI"/>
                        </a:defRPr>
                      </a:lvl8pPr>
                      <a:lvl9pPr marL="3656723" algn="l" defTabSz="914180" rtl="0" eaLnBrk="1" latinLnBrk="0" hangingPunct="1">
                        <a:defRPr sz="1764" kern="1200">
                          <a:solidFill>
                            <a:schemeClr val="tx1"/>
                          </a:solidFill>
                          <a:latin typeface="Segoe UI"/>
                        </a:defRPr>
                      </a:lvl9pPr>
                    </a:lstStyle>
                    <a:p>
                      <a:pPr algn="ctr"/>
                      <a:r>
                        <a:rPr lang="en-US" sz="2000" dirty="0" smtClean="0">
                          <a:solidFill>
                            <a:schemeClr val="bg1"/>
                          </a:solidFill>
                          <a:latin typeface="+mj-lt"/>
                        </a:rPr>
                        <a:t>Cloud</a:t>
                      </a:r>
                      <a:r>
                        <a:rPr lang="en-US" sz="2000" baseline="0" dirty="0" smtClean="0">
                          <a:solidFill>
                            <a:schemeClr val="bg1"/>
                          </a:solidFill>
                          <a:latin typeface="+mj-lt"/>
                        </a:rPr>
                        <a:t> Platform System</a:t>
                      </a:r>
                      <a:r>
                        <a:rPr lang="en-US" sz="2000" dirty="0" smtClean="0">
                          <a:solidFill>
                            <a:schemeClr val="bg1"/>
                          </a:solidFill>
                          <a:latin typeface="+mj-lt"/>
                        </a:rPr>
                        <a:t> </a:t>
                      </a:r>
                      <a:r>
                        <a:rPr lang="en-US" sz="2000" baseline="0" dirty="0" smtClean="0">
                          <a:solidFill>
                            <a:schemeClr val="bg1"/>
                          </a:solidFill>
                          <a:latin typeface="+mj-lt"/>
                        </a:rPr>
                        <a:t>specifications</a:t>
                      </a:r>
                      <a:endParaRPr lang="en-US" sz="2000" dirty="0">
                        <a:solidFill>
                          <a:schemeClr val="bg1"/>
                        </a:solidFill>
                        <a:latin typeface="+mj-lt"/>
                      </a:endParaRPr>
                    </a:p>
                  </a:txBody>
                  <a:tcPr marL="93260" marR="93260" marT="46630" marB="4663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lvl1pPr marL="0" algn="l" defTabSz="914180" rtl="0" eaLnBrk="1" latinLnBrk="0" hangingPunct="1">
                        <a:defRPr sz="1764" kern="1200">
                          <a:solidFill>
                            <a:schemeClr val="tx1"/>
                          </a:solidFill>
                          <a:latin typeface="Segoe UI"/>
                        </a:defRPr>
                      </a:lvl1pPr>
                      <a:lvl2pPr marL="457090" algn="l" defTabSz="914180" rtl="0" eaLnBrk="1" latinLnBrk="0" hangingPunct="1">
                        <a:defRPr sz="1764" kern="1200">
                          <a:solidFill>
                            <a:schemeClr val="tx1"/>
                          </a:solidFill>
                          <a:latin typeface="Segoe UI"/>
                        </a:defRPr>
                      </a:lvl2pPr>
                      <a:lvl3pPr marL="914180" algn="l" defTabSz="914180" rtl="0" eaLnBrk="1" latinLnBrk="0" hangingPunct="1">
                        <a:defRPr sz="1764" kern="1200">
                          <a:solidFill>
                            <a:schemeClr val="tx1"/>
                          </a:solidFill>
                          <a:latin typeface="Segoe UI"/>
                        </a:defRPr>
                      </a:lvl3pPr>
                      <a:lvl4pPr marL="1371271" algn="l" defTabSz="914180" rtl="0" eaLnBrk="1" latinLnBrk="0" hangingPunct="1">
                        <a:defRPr sz="1764" kern="1200">
                          <a:solidFill>
                            <a:schemeClr val="tx1"/>
                          </a:solidFill>
                          <a:latin typeface="Segoe UI"/>
                        </a:defRPr>
                      </a:lvl4pPr>
                      <a:lvl5pPr marL="1828361" algn="l" defTabSz="914180" rtl="0" eaLnBrk="1" latinLnBrk="0" hangingPunct="1">
                        <a:defRPr sz="1764" kern="1200">
                          <a:solidFill>
                            <a:schemeClr val="tx1"/>
                          </a:solidFill>
                          <a:latin typeface="Segoe UI"/>
                        </a:defRPr>
                      </a:lvl5pPr>
                      <a:lvl6pPr marL="2285452" algn="l" defTabSz="914180" rtl="0" eaLnBrk="1" latinLnBrk="0" hangingPunct="1">
                        <a:defRPr sz="1764" kern="1200">
                          <a:solidFill>
                            <a:schemeClr val="tx1"/>
                          </a:solidFill>
                          <a:latin typeface="Segoe UI"/>
                        </a:defRPr>
                      </a:lvl6pPr>
                      <a:lvl7pPr marL="2742541" algn="l" defTabSz="914180" rtl="0" eaLnBrk="1" latinLnBrk="0" hangingPunct="1">
                        <a:defRPr sz="1764" kern="1200">
                          <a:solidFill>
                            <a:schemeClr val="tx1"/>
                          </a:solidFill>
                          <a:latin typeface="Segoe UI"/>
                        </a:defRPr>
                      </a:lvl7pPr>
                      <a:lvl8pPr marL="3199632" algn="l" defTabSz="914180" rtl="0" eaLnBrk="1" latinLnBrk="0" hangingPunct="1">
                        <a:defRPr sz="1764" kern="1200">
                          <a:solidFill>
                            <a:schemeClr val="tx1"/>
                          </a:solidFill>
                          <a:latin typeface="Segoe UI"/>
                        </a:defRPr>
                      </a:lvl8pPr>
                      <a:lvl9pPr marL="3656723" algn="l" defTabSz="914180" rtl="0" eaLnBrk="1" latinLnBrk="0" hangingPunct="1">
                        <a:defRPr sz="1764" kern="1200">
                          <a:solidFill>
                            <a:schemeClr val="tx1"/>
                          </a:solidFill>
                          <a:latin typeface="Segoe UI"/>
                        </a:defRPr>
                      </a:lvl9pPr>
                    </a:lstStyle>
                    <a:p>
                      <a:pPr algn="ctr"/>
                      <a:r>
                        <a:rPr lang="en-US" sz="2000" dirty="0" smtClean="0">
                          <a:solidFill>
                            <a:schemeClr val="bg1"/>
                          </a:solidFill>
                          <a:latin typeface="+mj-lt"/>
                        </a:rPr>
                        <a:t>Single rack</a:t>
                      </a:r>
                      <a:br>
                        <a:rPr lang="en-US" sz="2000" dirty="0" smtClean="0">
                          <a:solidFill>
                            <a:schemeClr val="bg1"/>
                          </a:solidFill>
                          <a:latin typeface="+mj-lt"/>
                        </a:rPr>
                      </a:br>
                      <a:r>
                        <a:rPr lang="en-US" sz="2000" dirty="0" smtClean="0">
                          <a:solidFill>
                            <a:schemeClr val="bg1"/>
                          </a:solidFill>
                          <a:latin typeface="+mj-lt"/>
                        </a:rPr>
                        <a:t>(min configuration)</a:t>
                      </a:r>
                      <a:endParaRPr lang="en-US" sz="2000" dirty="0">
                        <a:solidFill>
                          <a:schemeClr val="bg1"/>
                        </a:solidFill>
                        <a:latin typeface="+mj-lt"/>
                      </a:endParaRPr>
                    </a:p>
                  </a:txBody>
                  <a:tcPr marL="93260" marR="93260" marT="46630" marB="4663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lvl1pPr marL="0" algn="l" defTabSz="914180" rtl="0" eaLnBrk="1" latinLnBrk="0" hangingPunct="1">
                        <a:defRPr sz="1764" kern="1200">
                          <a:solidFill>
                            <a:schemeClr val="tx1"/>
                          </a:solidFill>
                          <a:latin typeface="Segoe UI"/>
                        </a:defRPr>
                      </a:lvl1pPr>
                      <a:lvl2pPr marL="457090" algn="l" defTabSz="914180" rtl="0" eaLnBrk="1" latinLnBrk="0" hangingPunct="1">
                        <a:defRPr sz="1764" kern="1200">
                          <a:solidFill>
                            <a:schemeClr val="tx1"/>
                          </a:solidFill>
                          <a:latin typeface="Segoe UI"/>
                        </a:defRPr>
                      </a:lvl2pPr>
                      <a:lvl3pPr marL="914180" algn="l" defTabSz="914180" rtl="0" eaLnBrk="1" latinLnBrk="0" hangingPunct="1">
                        <a:defRPr sz="1764" kern="1200">
                          <a:solidFill>
                            <a:schemeClr val="tx1"/>
                          </a:solidFill>
                          <a:latin typeface="Segoe UI"/>
                        </a:defRPr>
                      </a:lvl3pPr>
                      <a:lvl4pPr marL="1371271" algn="l" defTabSz="914180" rtl="0" eaLnBrk="1" latinLnBrk="0" hangingPunct="1">
                        <a:defRPr sz="1764" kern="1200">
                          <a:solidFill>
                            <a:schemeClr val="tx1"/>
                          </a:solidFill>
                          <a:latin typeface="Segoe UI"/>
                        </a:defRPr>
                      </a:lvl4pPr>
                      <a:lvl5pPr marL="1828361" algn="l" defTabSz="914180" rtl="0" eaLnBrk="1" latinLnBrk="0" hangingPunct="1">
                        <a:defRPr sz="1764" kern="1200">
                          <a:solidFill>
                            <a:schemeClr val="tx1"/>
                          </a:solidFill>
                          <a:latin typeface="Segoe UI"/>
                        </a:defRPr>
                      </a:lvl5pPr>
                      <a:lvl6pPr marL="2285452" algn="l" defTabSz="914180" rtl="0" eaLnBrk="1" latinLnBrk="0" hangingPunct="1">
                        <a:defRPr sz="1764" kern="1200">
                          <a:solidFill>
                            <a:schemeClr val="tx1"/>
                          </a:solidFill>
                          <a:latin typeface="Segoe UI"/>
                        </a:defRPr>
                      </a:lvl6pPr>
                      <a:lvl7pPr marL="2742541" algn="l" defTabSz="914180" rtl="0" eaLnBrk="1" latinLnBrk="0" hangingPunct="1">
                        <a:defRPr sz="1764" kern="1200">
                          <a:solidFill>
                            <a:schemeClr val="tx1"/>
                          </a:solidFill>
                          <a:latin typeface="Segoe UI"/>
                        </a:defRPr>
                      </a:lvl7pPr>
                      <a:lvl8pPr marL="3199632" algn="l" defTabSz="914180" rtl="0" eaLnBrk="1" latinLnBrk="0" hangingPunct="1">
                        <a:defRPr sz="1764" kern="1200">
                          <a:solidFill>
                            <a:schemeClr val="tx1"/>
                          </a:solidFill>
                          <a:latin typeface="Segoe UI"/>
                        </a:defRPr>
                      </a:lvl8pPr>
                      <a:lvl9pPr marL="3656723" algn="l" defTabSz="914180" rtl="0" eaLnBrk="1" latinLnBrk="0" hangingPunct="1">
                        <a:defRPr sz="1764" kern="1200">
                          <a:solidFill>
                            <a:schemeClr val="tx1"/>
                          </a:solidFill>
                          <a:latin typeface="Segoe UI"/>
                        </a:defRPr>
                      </a:lvl9pPr>
                    </a:lstStyle>
                    <a:p>
                      <a:pPr algn="ctr"/>
                      <a:r>
                        <a:rPr lang="en-US" sz="2000" dirty="0" smtClean="0">
                          <a:solidFill>
                            <a:schemeClr val="bg1"/>
                          </a:solidFill>
                          <a:latin typeface="+mj-lt"/>
                        </a:rPr>
                        <a:t>Four</a:t>
                      </a:r>
                      <a:r>
                        <a:rPr lang="en-US" sz="2000" baseline="0" dirty="0" smtClean="0">
                          <a:solidFill>
                            <a:schemeClr val="bg1"/>
                          </a:solidFill>
                          <a:latin typeface="+mj-lt"/>
                        </a:rPr>
                        <a:t> racks</a:t>
                      </a:r>
                      <a:br>
                        <a:rPr lang="en-US" sz="2000" baseline="0" dirty="0" smtClean="0">
                          <a:solidFill>
                            <a:schemeClr val="bg1"/>
                          </a:solidFill>
                          <a:latin typeface="+mj-lt"/>
                        </a:rPr>
                      </a:br>
                      <a:r>
                        <a:rPr lang="en-US" sz="2000" baseline="0" dirty="0" smtClean="0">
                          <a:solidFill>
                            <a:schemeClr val="bg1"/>
                          </a:solidFill>
                          <a:latin typeface="+mj-lt"/>
                        </a:rPr>
                        <a:t>(</a:t>
                      </a:r>
                      <a:r>
                        <a:rPr lang="en-US" sz="2000" dirty="0" smtClean="0">
                          <a:solidFill>
                            <a:schemeClr val="bg1"/>
                          </a:solidFill>
                          <a:latin typeface="+mj-lt"/>
                        </a:rPr>
                        <a:t>max configuration)</a:t>
                      </a:r>
                      <a:endParaRPr lang="en-US" sz="2000" dirty="0">
                        <a:solidFill>
                          <a:schemeClr val="bg1"/>
                        </a:solidFill>
                        <a:latin typeface="+mj-lt"/>
                      </a:endParaRPr>
                    </a:p>
                  </a:txBody>
                  <a:tcPr marL="93260" marR="93260" marT="46630" marB="4663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r>
              <a:tr h="957464">
                <a:tc>
                  <a:txBody>
                    <a:bodyPr/>
                    <a:lstStyle/>
                    <a:p>
                      <a:r>
                        <a:rPr lang="en-US" sz="1600" dirty="0" smtClean="0">
                          <a:solidFill>
                            <a:srgbClr val="0072C6"/>
                          </a:solidFill>
                        </a:rPr>
                        <a:t>Storage</a:t>
                      </a:r>
                      <a:r>
                        <a:rPr lang="en-US" sz="1600" dirty="0" smtClean="0">
                          <a:solidFill>
                            <a:srgbClr val="505050"/>
                          </a:solidFill>
                        </a:rPr>
                        <a:t/>
                      </a:r>
                      <a:br>
                        <a:rPr lang="en-US" sz="1600" dirty="0" smtClean="0">
                          <a:solidFill>
                            <a:srgbClr val="505050"/>
                          </a:solidFill>
                        </a:rPr>
                      </a:br>
                      <a:r>
                        <a:rPr lang="en-US" sz="1600" dirty="0" smtClean="0">
                          <a:solidFill>
                            <a:srgbClr val="505050"/>
                          </a:solidFill>
                        </a:rPr>
                        <a:t>Dell</a:t>
                      </a:r>
                      <a:r>
                        <a:rPr lang="en-US" sz="1600" baseline="0" dirty="0" smtClean="0">
                          <a:solidFill>
                            <a:srgbClr val="505050"/>
                          </a:solidFill>
                        </a:rPr>
                        <a:t> PowerVault MD3060e</a:t>
                      </a:r>
                      <a:endParaRPr lang="en-US" sz="1600" dirty="0">
                        <a:solidFill>
                          <a:srgbClr val="505050"/>
                        </a:solidFill>
                      </a:endParaRPr>
                    </a:p>
                  </a:txBody>
                  <a:tcPr marL="93260" marR="93260" marT="46630" marB="4663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r>
                        <a:rPr lang="en-US" sz="1600" dirty="0" smtClean="0">
                          <a:solidFill>
                            <a:srgbClr val="505050"/>
                          </a:solidFill>
                        </a:rPr>
                        <a:t>4 JBOD enclosures = 768 terabytes RAW</a:t>
                      </a:r>
                    </a:p>
                    <a:p>
                      <a:r>
                        <a:rPr lang="en-US" sz="1600" dirty="0" smtClean="0">
                          <a:solidFill>
                            <a:srgbClr val="505050"/>
                          </a:solidFill>
                        </a:rPr>
                        <a:t>(</a:t>
                      </a:r>
                      <a:r>
                        <a:rPr lang="en-US" sz="1600" baseline="0" dirty="0" smtClean="0">
                          <a:solidFill>
                            <a:srgbClr val="505050"/>
                          </a:solidFill>
                        </a:rPr>
                        <a:t>0</a:t>
                      </a:r>
                      <a:r>
                        <a:rPr lang="en-US" sz="1600" dirty="0" smtClean="0">
                          <a:solidFill>
                            <a:srgbClr val="505050"/>
                          </a:solidFill>
                        </a:rPr>
                        <a:t>.7PB HDD; 12TB</a:t>
                      </a:r>
                      <a:r>
                        <a:rPr lang="en-US" sz="1600" baseline="0" dirty="0" smtClean="0">
                          <a:solidFill>
                            <a:srgbClr val="505050"/>
                          </a:solidFill>
                        </a:rPr>
                        <a:t> SSD</a:t>
                      </a:r>
                      <a:r>
                        <a:rPr lang="en-US" sz="1600" dirty="0" smtClean="0">
                          <a:solidFill>
                            <a:srgbClr val="505050"/>
                          </a:solidFill>
                        </a:rPr>
                        <a:t>)</a:t>
                      </a:r>
                    </a:p>
                  </a:txBody>
                  <a:tcPr marL="93260" marR="93260" marT="46630" marB="4663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r>
                        <a:rPr lang="en-US" sz="1600" dirty="0" smtClean="0">
                          <a:solidFill>
                            <a:srgbClr val="505050"/>
                          </a:solidFill>
                        </a:rPr>
                        <a:t>16 JBOD enclosures = 2.95 petabytes RAW</a:t>
                      </a:r>
                      <a:br>
                        <a:rPr lang="en-US" sz="1600" dirty="0" smtClean="0">
                          <a:solidFill>
                            <a:srgbClr val="505050"/>
                          </a:solidFill>
                        </a:rPr>
                      </a:br>
                      <a:r>
                        <a:rPr lang="en-US" sz="1600" dirty="0" smtClean="0">
                          <a:solidFill>
                            <a:srgbClr val="505050"/>
                          </a:solidFill>
                        </a:rPr>
                        <a:t>(2.9PB HDD; 48TB SSD)</a:t>
                      </a:r>
                      <a:endParaRPr lang="en-US" sz="1600" dirty="0">
                        <a:solidFill>
                          <a:srgbClr val="505050"/>
                        </a:solidFill>
                      </a:endParaRPr>
                    </a:p>
                  </a:txBody>
                  <a:tcPr marL="93260" marR="93260" marT="46630" marB="4663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r>
              <a:tr h="957464">
                <a:tc>
                  <a:txBody>
                    <a:bodyPr/>
                    <a:lstStyle/>
                    <a:p>
                      <a:r>
                        <a:rPr lang="en-US" sz="1600" dirty="0" smtClean="0">
                          <a:solidFill>
                            <a:srgbClr val="0072C6"/>
                          </a:solidFill>
                        </a:rPr>
                        <a:t>Storage</a:t>
                      </a:r>
                      <a:r>
                        <a:rPr lang="en-US" sz="1600" dirty="0" smtClean="0">
                          <a:solidFill>
                            <a:srgbClr val="505050"/>
                          </a:solidFill>
                        </a:rPr>
                        <a:t/>
                      </a:r>
                      <a:br>
                        <a:rPr lang="en-US" sz="1600" dirty="0" smtClean="0">
                          <a:solidFill>
                            <a:srgbClr val="505050"/>
                          </a:solidFill>
                        </a:rPr>
                      </a:br>
                      <a:r>
                        <a:rPr lang="en-US" sz="1600" dirty="0" smtClean="0">
                          <a:solidFill>
                            <a:srgbClr val="505050"/>
                          </a:solidFill>
                        </a:rPr>
                        <a:t>Dell PowerEdge</a:t>
                      </a:r>
                      <a:r>
                        <a:rPr lang="en-US" sz="1600" baseline="0" dirty="0" smtClean="0">
                          <a:solidFill>
                            <a:srgbClr val="505050"/>
                          </a:solidFill>
                        </a:rPr>
                        <a:t> R620 v2</a:t>
                      </a:r>
                      <a:endParaRPr lang="en-US" sz="1600" dirty="0">
                        <a:solidFill>
                          <a:srgbClr val="505050"/>
                        </a:solidFill>
                      </a:endParaRPr>
                    </a:p>
                  </a:txBody>
                  <a:tcPr marL="93260" marR="93260" marT="46630" marB="4663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rgbClr val="505050"/>
                          </a:solidFill>
                        </a:rPr>
                        <a:t>4 file</a:t>
                      </a:r>
                      <a:r>
                        <a:rPr lang="en-US" sz="1600" baseline="0" dirty="0" smtClean="0">
                          <a:solidFill>
                            <a:srgbClr val="505050"/>
                          </a:solidFill>
                        </a:rPr>
                        <a:t> server </a:t>
                      </a:r>
                      <a:r>
                        <a:rPr lang="en-US" sz="1600" dirty="0" smtClean="0">
                          <a:solidFill>
                            <a:srgbClr val="505050"/>
                          </a:solidFill>
                        </a:rPr>
                        <a:t>nodes</a:t>
                      </a:r>
                      <a:br>
                        <a:rPr lang="en-US" sz="1600" dirty="0" smtClean="0">
                          <a:solidFill>
                            <a:srgbClr val="505050"/>
                          </a:solidFill>
                        </a:rPr>
                      </a:br>
                      <a:r>
                        <a:rPr lang="en-US" sz="1600" dirty="0" smtClean="0">
                          <a:solidFill>
                            <a:srgbClr val="505050"/>
                          </a:solidFill>
                        </a:rPr>
                        <a:t>(Dual</a:t>
                      </a:r>
                      <a:r>
                        <a:rPr lang="en-US" sz="1600" baseline="0" dirty="0" smtClean="0">
                          <a:solidFill>
                            <a:srgbClr val="505050"/>
                          </a:solidFill>
                        </a:rPr>
                        <a:t> </a:t>
                      </a:r>
                      <a:r>
                        <a:rPr lang="en-US" sz="1600" dirty="0" smtClean="0">
                          <a:solidFill>
                            <a:srgbClr val="505050"/>
                          </a:solidFill>
                        </a:rPr>
                        <a:t>socket E5-2650</a:t>
                      </a:r>
                      <a:r>
                        <a:rPr lang="en-US" sz="1600" baseline="0" dirty="0" smtClean="0">
                          <a:solidFill>
                            <a:srgbClr val="505050"/>
                          </a:solidFill>
                        </a:rPr>
                        <a:t> v2; 128 GB)</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10GbE Chelsio (iWARP/RDMA)</a:t>
                      </a:r>
                      <a:endParaRPr lang="en-US" sz="1600" dirty="0" smtClean="0">
                        <a:solidFill>
                          <a:srgbClr val="505050"/>
                        </a:solidFill>
                      </a:endParaRPr>
                    </a:p>
                  </a:txBody>
                  <a:tcPr marL="93260" marR="93260" marT="46630" marB="4663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rgbClr val="505050"/>
                          </a:solidFill>
                        </a:rPr>
                        <a:t>16 file</a:t>
                      </a:r>
                      <a:r>
                        <a:rPr lang="en-US" sz="1600" baseline="0" dirty="0" smtClean="0">
                          <a:solidFill>
                            <a:srgbClr val="505050"/>
                          </a:solidFill>
                        </a:rPr>
                        <a:t> server </a:t>
                      </a:r>
                      <a:r>
                        <a:rPr lang="en-US" sz="1600" dirty="0" smtClean="0">
                          <a:solidFill>
                            <a:srgbClr val="505050"/>
                          </a:solidFill>
                        </a:rPr>
                        <a:t>nodes</a:t>
                      </a:r>
                      <a:br>
                        <a:rPr lang="en-US" sz="1600" dirty="0" smtClean="0">
                          <a:solidFill>
                            <a:srgbClr val="505050"/>
                          </a:solidFill>
                        </a:rPr>
                      </a:br>
                      <a:r>
                        <a:rPr lang="en-US" sz="1600" dirty="0" smtClean="0">
                          <a:solidFill>
                            <a:srgbClr val="505050"/>
                          </a:solidFill>
                        </a:rPr>
                        <a:t>(Dual</a:t>
                      </a:r>
                      <a:r>
                        <a:rPr lang="en-US" sz="1600" baseline="0" dirty="0" smtClean="0">
                          <a:solidFill>
                            <a:srgbClr val="505050"/>
                          </a:solidFill>
                        </a:rPr>
                        <a:t> </a:t>
                      </a:r>
                      <a:r>
                        <a:rPr lang="en-US" sz="1600" dirty="0" smtClean="0">
                          <a:solidFill>
                            <a:srgbClr val="505050"/>
                          </a:solidFill>
                        </a:rPr>
                        <a:t>socket E5-2650</a:t>
                      </a:r>
                      <a:r>
                        <a:rPr lang="en-US" sz="1600" baseline="0" dirty="0" smtClean="0">
                          <a:solidFill>
                            <a:srgbClr val="505050"/>
                          </a:solidFill>
                        </a:rPr>
                        <a:t> v2; 128 GB)</a:t>
                      </a:r>
                      <a:endParaRPr lang="en-US" sz="1600" dirty="0" smtClean="0">
                        <a:solidFill>
                          <a:srgbClr val="505050"/>
                        </a:solidFill>
                      </a:endParaRPr>
                    </a:p>
                  </a:txBody>
                  <a:tcPr marL="93260" marR="93260" marT="46630" marB="4663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r>
            </a:tbl>
          </a:graphicData>
        </a:graphic>
      </p:graphicFrame>
      <p:pic>
        <p:nvPicPr>
          <p:cNvPr id="9" name="Picture 8"/>
          <p:cNvPicPr>
            <a:picLocks noChangeAspect="1"/>
          </p:cNvPicPr>
          <p:nvPr/>
        </p:nvPicPr>
        <p:blipFill>
          <a:blip r:embed="rId3"/>
          <a:stretch>
            <a:fillRect/>
          </a:stretch>
        </p:blipFill>
        <p:spPr>
          <a:xfrm>
            <a:off x="10368771" y="934543"/>
            <a:ext cx="1799121" cy="5232300"/>
          </a:xfrm>
          <a:prstGeom prst="rect">
            <a:avLst/>
          </a:prstGeom>
        </p:spPr>
      </p:pic>
      <p:pic>
        <p:nvPicPr>
          <p:cNvPr id="8" name="Picture 7"/>
          <p:cNvPicPr>
            <a:picLocks noChangeAspect="1"/>
          </p:cNvPicPr>
          <p:nvPr/>
        </p:nvPicPr>
        <p:blipFill>
          <a:blip r:embed="rId4"/>
          <a:stretch>
            <a:fillRect/>
          </a:stretch>
        </p:blipFill>
        <p:spPr>
          <a:xfrm>
            <a:off x="390317" y="3910018"/>
            <a:ext cx="5372252" cy="2792588"/>
          </a:xfrm>
          <a:prstGeom prst="rect">
            <a:avLst/>
          </a:prstGeom>
        </p:spPr>
      </p:pic>
      <p:pic>
        <p:nvPicPr>
          <p:cNvPr id="4" name="Picture 3"/>
          <p:cNvPicPr>
            <a:picLocks noChangeAspect="1"/>
          </p:cNvPicPr>
          <p:nvPr/>
        </p:nvPicPr>
        <p:blipFill>
          <a:blip r:embed="rId5"/>
          <a:stretch>
            <a:fillRect/>
          </a:stretch>
        </p:blipFill>
        <p:spPr>
          <a:xfrm>
            <a:off x="4665884" y="4030662"/>
            <a:ext cx="5295900" cy="942975"/>
          </a:xfrm>
          <a:prstGeom prst="rect">
            <a:avLst/>
          </a:prstGeom>
        </p:spPr>
      </p:pic>
    </p:spTree>
    <p:extLst>
      <p:ext uri="{BB962C8B-B14F-4D97-AF65-F5344CB8AC3E}">
        <p14:creationId xmlns:p14="http://schemas.microsoft.com/office/powerpoint/2010/main" val="2893708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700334" y="1051245"/>
            <a:ext cx="5594103" cy="5646417"/>
          </a:xfrm>
          <a:prstGeom prst="rect">
            <a:avLst/>
          </a:prstGeom>
          <a:gradFill flip="none" rotWithShape="1">
            <a:gsLst>
              <a:gs pos="0">
                <a:srgbClr val="FFFFFF">
                  <a:alpha val="0"/>
                </a:srgbClr>
              </a:gs>
              <a:gs pos="24795">
                <a:srgbClr val="FFFFFF">
                  <a:alpha val="0"/>
                </a:srgbClr>
              </a:gs>
              <a:gs pos="38047">
                <a:srgbClr val="FFFFFF">
                  <a:alpha val="0"/>
                </a:srgbClr>
              </a:gs>
              <a:gs pos="59000">
                <a:srgbClr val="FFFFFF">
                  <a:alpha val="25000"/>
                </a:srgbClr>
              </a:gs>
              <a:gs pos="100000">
                <a:srgbClr val="FFFFFF"/>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a:xfrm>
            <a:off x="579437" y="21760"/>
            <a:ext cx="9835515" cy="1165754"/>
          </a:xfrm>
        </p:spPr>
        <p:txBody>
          <a:bodyPr/>
          <a:lstStyle/>
          <a:p>
            <a:r>
              <a:rPr lang="en-US" dirty="0" smtClean="0"/>
              <a:t>Software Defined Storage (SDS)</a:t>
            </a:r>
            <a:endParaRPr lang="en-US" dirty="0"/>
          </a:p>
        </p:txBody>
      </p:sp>
      <p:sp>
        <p:nvSpPr>
          <p:cNvPr id="5" name="Rectangle 2"/>
          <p:cNvSpPr>
            <a:spLocks noChangeArrowheads="1"/>
          </p:cNvSpPr>
          <p:nvPr/>
        </p:nvSpPr>
        <p:spPr bwMode="auto">
          <a:xfrm>
            <a:off x="3187277" y="896883"/>
            <a:ext cx="188409" cy="382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3260" tIns="46630" rIns="93260" bIns="46630" numCol="1" anchor="ctr" anchorCtr="0" compatLnSpc="1">
            <a:prstTxWarp prst="textNoShape">
              <a:avLst/>
            </a:prstTxWarp>
            <a:spAutoFit/>
          </a:bodyPr>
          <a:lstStyle/>
          <a:p>
            <a:endParaRPr lang="en-US" sz="1836" dirty="0">
              <a:solidFill>
                <a:srgbClr val="FFFFFF"/>
              </a:solidFill>
            </a:endParaRPr>
          </a:p>
        </p:txBody>
      </p:sp>
      <p:graphicFrame>
        <p:nvGraphicFramePr>
          <p:cNvPr id="6" name="Object 5"/>
          <p:cNvGraphicFramePr>
            <a:graphicFrameLocks noChangeAspect="1"/>
          </p:cNvGraphicFramePr>
          <p:nvPr>
            <p:extLst/>
          </p:nvPr>
        </p:nvGraphicFramePr>
        <p:xfrm>
          <a:off x="700334" y="1051245"/>
          <a:ext cx="6703086" cy="5547047"/>
        </p:xfrm>
        <a:graphic>
          <a:graphicData uri="http://schemas.openxmlformats.org/presentationml/2006/ole">
            <mc:AlternateContent xmlns:mc="http://schemas.openxmlformats.org/markup-compatibility/2006">
              <mc:Choice xmlns:v="urn:schemas-microsoft-com:vml" Requires="v">
                <p:oleObj spid="_x0000_s2078" name="Visio" r:id="rId4" imgW="8496383" imgH="7048500" progId="Visio.Drawing.15">
                  <p:embed/>
                </p:oleObj>
              </mc:Choice>
              <mc:Fallback>
                <p:oleObj name="Visio" r:id="rId4" imgW="8496383" imgH="7048500" progId="Visio.Drawing.15">
                  <p:embed/>
                  <p:pic>
                    <p:nvPicPr>
                      <p:cNvPr id="0" name=""/>
                      <p:cNvPicPr>
                        <a:picLocks noChangeAspect="1" noChangeArrowheads="1"/>
                      </p:cNvPicPr>
                      <p:nvPr/>
                    </p:nvPicPr>
                    <p:blipFill>
                      <a:blip r:embed="rId5"/>
                      <a:srcRect/>
                      <a:stretch>
                        <a:fillRect/>
                      </a:stretch>
                    </p:blipFill>
                    <p:spPr bwMode="auto">
                      <a:xfrm>
                        <a:off x="700334" y="1051245"/>
                        <a:ext cx="6703086" cy="554704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extBox 2"/>
          <p:cNvSpPr txBox="1"/>
          <p:nvPr/>
        </p:nvSpPr>
        <p:spPr>
          <a:xfrm>
            <a:off x="6523038" y="1369459"/>
            <a:ext cx="5679406" cy="4361771"/>
          </a:xfrm>
          <a:prstGeom prst="rect">
            <a:avLst/>
          </a:prstGeom>
          <a:noFill/>
        </p:spPr>
        <p:txBody>
          <a:bodyPr wrap="square" rtlCol="0">
            <a:spAutoFit/>
          </a:bodyPr>
          <a:lstStyle/>
          <a:p>
            <a:r>
              <a:rPr lang="en-US" sz="2448" b="1" dirty="0">
                <a:solidFill>
                  <a:srgbClr val="FFFFFF"/>
                </a:solidFill>
              </a:rPr>
              <a:t>Build upon </a:t>
            </a:r>
            <a:r>
              <a:rPr lang="en-US" sz="2448" b="1" dirty="0" smtClean="0">
                <a:solidFill>
                  <a:srgbClr val="FFFFFF"/>
                </a:solidFill>
              </a:rPr>
              <a:t>simple storage devices</a:t>
            </a:r>
          </a:p>
          <a:p>
            <a:pPr marL="757735" lvl="1" indent="-291436">
              <a:buFont typeface="Arial" panose="020B0604020202020204" pitchFamily="34" charset="0"/>
              <a:buChar char="•"/>
            </a:pPr>
            <a:r>
              <a:rPr lang="en-US" sz="2040" dirty="0" smtClean="0">
                <a:solidFill>
                  <a:srgbClr val="FFFFFF"/>
                </a:solidFill>
              </a:rPr>
              <a:t>Mix of HDD and SSD housed in JBOD</a:t>
            </a:r>
          </a:p>
          <a:p>
            <a:pPr marL="757735" lvl="1" indent="-291436">
              <a:buFont typeface="Arial" panose="020B0604020202020204" pitchFamily="34" charset="0"/>
              <a:buChar char="•"/>
            </a:pPr>
            <a:r>
              <a:rPr lang="en-US" sz="2040" dirty="0" smtClean="0">
                <a:solidFill>
                  <a:srgbClr val="FFFFFF"/>
                </a:solidFill>
              </a:rPr>
              <a:t>Multiple </a:t>
            </a:r>
            <a:r>
              <a:rPr lang="en-US" sz="2040" dirty="0">
                <a:solidFill>
                  <a:srgbClr val="FFFFFF"/>
                </a:solidFill>
              </a:rPr>
              <a:t>JBODs</a:t>
            </a:r>
          </a:p>
          <a:p>
            <a:pPr marL="757735" lvl="1" indent="-291436">
              <a:buFont typeface="Arial" panose="020B0604020202020204" pitchFamily="34" charset="0"/>
              <a:buChar char="•"/>
            </a:pPr>
            <a:r>
              <a:rPr lang="en-US" sz="2040" dirty="0">
                <a:solidFill>
                  <a:srgbClr val="FFFFFF"/>
                </a:solidFill>
              </a:rPr>
              <a:t>Multi-path IO to </a:t>
            </a:r>
            <a:r>
              <a:rPr lang="en-US" sz="2040" dirty="0" smtClean="0">
                <a:solidFill>
                  <a:srgbClr val="FFFFFF"/>
                </a:solidFill>
              </a:rPr>
              <a:t>JBODs/disks</a:t>
            </a:r>
            <a:endParaRPr lang="en-US" sz="2448" dirty="0">
              <a:solidFill>
                <a:srgbClr val="FFFFFF"/>
              </a:solidFill>
            </a:endParaRPr>
          </a:p>
          <a:p>
            <a:r>
              <a:rPr lang="en-US" sz="2448" b="1" dirty="0">
                <a:solidFill>
                  <a:srgbClr val="FFFFFF"/>
                </a:solidFill>
              </a:rPr>
              <a:t>Software virtualizes, makes reliable, continuously available</a:t>
            </a:r>
          </a:p>
          <a:p>
            <a:pPr marL="757735" lvl="1" indent="-291436">
              <a:buFont typeface="Arial" panose="020B0604020202020204" pitchFamily="34" charset="0"/>
              <a:buChar char="•"/>
            </a:pPr>
            <a:r>
              <a:rPr lang="en-US" sz="2040" dirty="0">
                <a:solidFill>
                  <a:srgbClr val="FFFFFF"/>
                </a:solidFill>
              </a:rPr>
              <a:t>Storage Pools</a:t>
            </a:r>
          </a:p>
          <a:p>
            <a:pPr marL="757735" lvl="1" indent="-291436">
              <a:buFont typeface="Arial" panose="020B0604020202020204" pitchFamily="34" charset="0"/>
              <a:buChar char="•"/>
            </a:pPr>
            <a:r>
              <a:rPr lang="en-US" sz="2040" dirty="0">
                <a:solidFill>
                  <a:srgbClr val="FFFFFF"/>
                </a:solidFill>
              </a:rPr>
              <a:t>Storage Spaces (mirrored, parity)</a:t>
            </a:r>
          </a:p>
          <a:p>
            <a:pPr marL="757735" lvl="1" indent="-291436">
              <a:buFont typeface="Arial" panose="020B0604020202020204" pitchFamily="34" charset="0"/>
              <a:buChar char="•"/>
            </a:pPr>
            <a:r>
              <a:rPr lang="en-US" sz="2040" dirty="0">
                <a:solidFill>
                  <a:srgbClr val="FFFFFF"/>
                </a:solidFill>
              </a:rPr>
              <a:t>Write Back Cache</a:t>
            </a:r>
          </a:p>
          <a:p>
            <a:pPr marL="757735" lvl="1" indent="-291436">
              <a:buFont typeface="Arial" panose="020B0604020202020204" pitchFamily="34" charset="0"/>
              <a:buChar char="•"/>
            </a:pPr>
            <a:r>
              <a:rPr lang="en-US" sz="2040" dirty="0">
                <a:solidFill>
                  <a:srgbClr val="FFFFFF"/>
                </a:solidFill>
              </a:rPr>
              <a:t>Tiered storage (SSD/HDD</a:t>
            </a:r>
            <a:r>
              <a:rPr lang="en-US" sz="2040" dirty="0" smtClean="0">
                <a:solidFill>
                  <a:srgbClr val="FFFFFF"/>
                </a:solidFill>
              </a:rPr>
              <a:t>)</a:t>
            </a:r>
            <a:endParaRPr lang="en-US" sz="2040" dirty="0">
              <a:solidFill>
                <a:srgbClr val="FFFFFF"/>
              </a:solidFill>
            </a:endParaRPr>
          </a:p>
          <a:p>
            <a:pPr marL="757735" lvl="1" indent="-291436">
              <a:buFont typeface="Arial" panose="020B0604020202020204" pitchFamily="34" charset="0"/>
              <a:buChar char="•"/>
            </a:pPr>
            <a:r>
              <a:rPr lang="en-US" sz="2040" dirty="0">
                <a:solidFill>
                  <a:srgbClr val="FFFFFF"/>
                </a:solidFill>
              </a:rPr>
              <a:t>Clustered Storage (CSVFS)</a:t>
            </a:r>
          </a:p>
          <a:p>
            <a:pPr marL="757735" lvl="1" indent="-291436">
              <a:buFont typeface="Arial" panose="020B0604020202020204" pitchFamily="34" charset="0"/>
              <a:buChar char="•"/>
            </a:pPr>
            <a:r>
              <a:rPr lang="en-US" sz="2040" dirty="0">
                <a:solidFill>
                  <a:srgbClr val="FFFFFF"/>
                </a:solidFill>
              </a:rPr>
              <a:t>Continuously Available Storage (SMB3)</a:t>
            </a:r>
          </a:p>
          <a:p>
            <a:pPr marL="757735" lvl="1" indent="-291436">
              <a:buFont typeface="Arial" panose="020B0604020202020204" pitchFamily="34" charset="0"/>
              <a:buChar char="•"/>
            </a:pPr>
            <a:r>
              <a:rPr lang="en-US" sz="2040" dirty="0">
                <a:solidFill>
                  <a:srgbClr val="FFFFFF"/>
                </a:solidFill>
              </a:rPr>
              <a:t>Storage Migration</a:t>
            </a:r>
          </a:p>
        </p:txBody>
      </p:sp>
    </p:spTree>
    <p:extLst>
      <p:ext uri="{BB962C8B-B14F-4D97-AF65-F5344CB8AC3E}">
        <p14:creationId xmlns:p14="http://schemas.microsoft.com/office/powerpoint/2010/main" val="4236119054"/>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Calls to action</a:t>
            </a:r>
            <a:endParaRPr lang="en-US" dirty="0"/>
          </a:p>
        </p:txBody>
      </p:sp>
      <p:sp>
        <p:nvSpPr>
          <p:cNvPr id="5" name="Text Placeholder 4"/>
          <p:cNvSpPr>
            <a:spLocks noGrp="1"/>
          </p:cNvSpPr>
          <p:nvPr>
            <p:ph type="body" sz="quarter" idx="11"/>
          </p:nvPr>
        </p:nvSpPr>
        <p:spPr>
          <a:xfrm>
            <a:off x="274639" y="1212849"/>
            <a:ext cx="11889564" cy="5490734"/>
          </a:xfrm>
        </p:spPr>
        <p:txBody>
          <a:bodyPr/>
          <a:lstStyle/>
          <a:p>
            <a:r>
              <a:rPr lang="en-US" dirty="0">
                <a:solidFill>
                  <a:srgbClr val="00B0F0"/>
                </a:solidFill>
              </a:rPr>
              <a:t>Investigate converged systems for </a:t>
            </a:r>
            <a:r>
              <a:rPr lang="en-US" dirty="0" smtClean="0">
                <a:solidFill>
                  <a:srgbClr val="00B0F0"/>
                </a:solidFill>
              </a:rPr>
              <a:t>your </a:t>
            </a:r>
            <a:r>
              <a:rPr lang="en-US" dirty="0">
                <a:solidFill>
                  <a:srgbClr val="00B0F0"/>
                </a:solidFill>
              </a:rPr>
              <a:t>business</a:t>
            </a:r>
          </a:p>
          <a:p>
            <a:r>
              <a:rPr lang="en-US" sz="2400" dirty="0" smtClean="0">
                <a:gradFill>
                  <a:gsLst>
                    <a:gs pos="1250">
                      <a:schemeClr val="tx1"/>
                    </a:gs>
                    <a:gs pos="100000">
                      <a:schemeClr val="tx1"/>
                    </a:gs>
                  </a:gsLst>
                  <a:lin ang="5400000" scaled="0"/>
                </a:gradFill>
                <a:latin typeface="+mn-lt"/>
              </a:rPr>
              <a:t>	The </a:t>
            </a:r>
            <a:r>
              <a:rPr lang="en-US" sz="2400" dirty="0">
                <a:gradFill>
                  <a:gsLst>
                    <a:gs pos="1250">
                      <a:schemeClr val="tx1"/>
                    </a:gs>
                    <a:gs pos="100000">
                      <a:schemeClr val="tx1"/>
                    </a:gs>
                  </a:gsLst>
                  <a:lin ang="5400000" scaled="0"/>
                </a:gradFill>
                <a:latin typeface="+mn-lt"/>
              </a:rPr>
              <a:t>industry is </a:t>
            </a:r>
            <a:r>
              <a:rPr lang="en-US" sz="2400" dirty="0" smtClean="0">
                <a:gradFill>
                  <a:gsLst>
                    <a:gs pos="1250">
                      <a:schemeClr val="tx1"/>
                    </a:gs>
                    <a:gs pos="100000">
                      <a:schemeClr val="tx1"/>
                    </a:gs>
                  </a:gsLst>
                  <a:lin ang="5400000" scaled="0"/>
                </a:gradFill>
                <a:latin typeface="+mn-lt"/>
              </a:rPr>
              <a:t>making large investments and </a:t>
            </a:r>
            <a:r>
              <a:rPr lang="en-US" sz="2400" dirty="0">
                <a:gradFill>
                  <a:gsLst>
                    <a:gs pos="1250">
                      <a:schemeClr val="tx1"/>
                    </a:gs>
                    <a:gs pos="100000">
                      <a:schemeClr val="tx1"/>
                    </a:gs>
                  </a:gsLst>
                  <a:lin ang="5400000" scaled="0"/>
                </a:gradFill>
                <a:latin typeface="+mn-lt"/>
              </a:rPr>
              <a:t>you should take advantage of it</a:t>
            </a:r>
            <a:r>
              <a:rPr lang="en-US" sz="2400" dirty="0" smtClean="0">
                <a:gradFill>
                  <a:gsLst>
                    <a:gs pos="1250">
                      <a:schemeClr val="tx1"/>
                    </a:gs>
                    <a:gs pos="100000">
                      <a:schemeClr val="tx1"/>
                    </a:gs>
                  </a:gsLst>
                  <a:lin ang="5400000" scaled="0"/>
                </a:gradFill>
                <a:latin typeface="+mn-lt"/>
              </a:rPr>
              <a:t>!</a:t>
            </a:r>
          </a:p>
          <a:p>
            <a:r>
              <a:rPr lang="en-US" sz="2400" dirty="0">
                <a:gradFill>
                  <a:gsLst>
                    <a:gs pos="1250">
                      <a:schemeClr val="tx1"/>
                    </a:gs>
                    <a:gs pos="100000">
                      <a:schemeClr val="tx1"/>
                    </a:gs>
                  </a:gsLst>
                  <a:lin ang="5400000" scaled="0"/>
                </a:gradFill>
                <a:latin typeface="+mn-lt"/>
              </a:rPr>
              <a:t>	</a:t>
            </a:r>
            <a:endParaRPr lang="en-US" sz="2400" dirty="0" smtClean="0">
              <a:gradFill>
                <a:gsLst>
                  <a:gs pos="1250">
                    <a:schemeClr val="tx1"/>
                  </a:gs>
                  <a:gs pos="100000">
                    <a:schemeClr val="tx1"/>
                  </a:gs>
                </a:gsLst>
                <a:lin ang="5400000" scaled="0"/>
              </a:gradFill>
              <a:latin typeface="+mn-lt"/>
            </a:endParaRPr>
          </a:p>
          <a:p>
            <a:r>
              <a:rPr lang="en-US" dirty="0">
                <a:solidFill>
                  <a:srgbClr val="00B0F0"/>
                </a:solidFill>
              </a:rPr>
              <a:t>Make all of your business systems highly-available, scalable, and </a:t>
            </a:r>
            <a:r>
              <a:rPr lang="en-US" dirty="0" smtClean="0">
                <a:solidFill>
                  <a:srgbClr val="00B0F0"/>
                </a:solidFill>
              </a:rPr>
              <a:t>efficient</a:t>
            </a:r>
          </a:p>
          <a:p>
            <a:r>
              <a:rPr lang="en-US" sz="2400" dirty="0">
                <a:gradFill>
                  <a:gsLst>
                    <a:gs pos="1250">
                      <a:schemeClr val="tx1"/>
                    </a:gs>
                    <a:gs pos="100000">
                      <a:schemeClr val="tx1"/>
                    </a:gs>
                  </a:gsLst>
                  <a:lin ang="5400000" scaled="0"/>
                </a:gradFill>
                <a:latin typeface="+mn-lt"/>
              </a:rPr>
              <a:t>	</a:t>
            </a:r>
            <a:r>
              <a:rPr lang="en-US" sz="2400" dirty="0" smtClean="0">
                <a:gradFill>
                  <a:gsLst>
                    <a:gs pos="1250">
                      <a:schemeClr val="tx1"/>
                    </a:gs>
                    <a:gs pos="100000">
                      <a:schemeClr val="tx1"/>
                    </a:gs>
                  </a:gsLst>
                  <a:lin ang="5400000" scaled="0"/>
                </a:gradFill>
                <a:latin typeface="+mn-lt"/>
              </a:rPr>
              <a:t>The technology and solutions are here in a wide range of costs and features</a:t>
            </a:r>
          </a:p>
          <a:p>
            <a:endParaRPr lang="en-US" sz="2400" dirty="0">
              <a:gradFill>
                <a:gsLst>
                  <a:gs pos="1250">
                    <a:schemeClr val="tx1"/>
                  </a:gs>
                  <a:gs pos="100000">
                    <a:schemeClr val="tx1"/>
                  </a:gs>
                </a:gsLst>
                <a:lin ang="5400000" scaled="0"/>
              </a:gradFill>
              <a:latin typeface="+mn-lt"/>
            </a:endParaRPr>
          </a:p>
          <a:p>
            <a:r>
              <a:rPr lang="en-US" dirty="0">
                <a:solidFill>
                  <a:srgbClr val="00B0F0"/>
                </a:solidFill>
              </a:rPr>
              <a:t>Compare Windows Server solutions</a:t>
            </a:r>
          </a:p>
          <a:p>
            <a:r>
              <a:rPr lang="en-US" sz="2400" dirty="0">
                <a:gradFill>
                  <a:gsLst>
                    <a:gs pos="1250">
                      <a:schemeClr val="tx1"/>
                    </a:gs>
                    <a:gs pos="100000">
                      <a:schemeClr val="tx1"/>
                    </a:gs>
                  </a:gsLst>
                  <a:lin ang="5400000" scaled="0"/>
                </a:gradFill>
                <a:latin typeface="+mn-lt"/>
              </a:rPr>
              <a:t>	</a:t>
            </a:r>
            <a:r>
              <a:rPr lang="en-US" sz="2400" dirty="0" smtClean="0">
                <a:gradFill>
                  <a:gsLst>
                    <a:gs pos="1250">
                      <a:schemeClr val="tx1"/>
                    </a:gs>
                    <a:gs pos="100000">
                      <a:schemeClr val="tx1"/>
                    </a:gs>
                  </a:gsLst>
                  <a:lin ang="5400000" scaled="0"/>
                </a:gradFill>
                <a:latin typeface="+mn-lt"/>
              </a:rPr>
              <a:t>Microsoft and our partners are producing great converged systems</a:t>
            </a:r>
            <a:endParaRPr lang="en-US" sz="2400" dirty="0">
              <a:gradFill>
                <a:gsLst>
                  <a:gs pos="1250">
                    <a:schemeClr val="tx1"/>
                  </a:gs>
                  <a:gs pos="100000">
                    <a:schemeClr val="tx1"/>
                  </a:gs>
                </a:gsLst>
                <a:lin ang="5400000" scaled="0"/>
              </a:gradFill>
              <a:latin typeface="+mn-lt"/>
            </a:endParaRPr>
          </a:p>
          <a:p>
            <a:endParaRPr lang="en-US" sz="2400" dirty="0">
              <a:gradFill>
                <a:gsLst>
                  <a:gs pos="1250">
                    <a:schemeClr val="tx1"/>
                  </a:gs>
                  <a:gs pos="100000">
                    <a:schemeClr val="tx1"/>
                  </a:gs>
                </a:gsLst>
                <a:lin ang="5400000" scaled="0"/>
              </a:gradFill>
              <a:latin typeface="+mn-lt"/>
            </a:endParaRPr>
          </a:p>
          <a:p>
            <a:endParaRPr lang="en-US" sz="2400" dirty="0">
              <a:gradFill>
                <a:gsLst>
                  <a:gs pos="1250">
                    <a:schemeClr val="tx1"/>
                  </a:gs>
                  <a:gs pos="100000">
                    <a:schemeClr val="tx1"/>
                  </a:gs>
                </a:gsLst>
                <a:lin ang="5400000" scaled="0"/>
              </a:gradFill>
              <a:latin typeface="+mn-lt"/>
            </a:endParaRPr>
          </a:p>
        </p:txBody>
      </p:sp>
    </p:spTree>
    <p:extLst>
      <p:ext uri="{BB962C8B-B14F-4D97-AF65-F5344CB8AC3E}">
        <p14:creationId xmlns:p14="http://schemas.microsoft.com/office/powerpoint/2010/main" val="31409246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75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fade">
                                      <p:cBhvr>
                                        <p:cTn id="18" dur="500"/>
                                        <p:tgtEl>
                                          <p:spTgt spid="5">
                                            <p:txEl>
                                              <p:pRg st="3" end="3"/>
                                            </p:txEl>
                                          </p:spTgt>
                                        </p:tgtEl>
                                      </p:cBhvr>
                                    </p:animEffect>
                                  </p:childTnLst>
                                </p:cTn>
                              </p:par>
                              <p:par>
                                <p:cTn id="19" presetID="10" presetClass="entr" presetSubtype="0" fill="hold" grpId="0" nodeType="withEffect">
                                  <p:stCondLst>
                                    <p:cond delay="75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500"/>
                                        <p:tgtEl>
                                          <p:spTgt spid="5">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xEl>
                                              <p:pRg st="6" end="6"/>
                                            </p:txEl>
                                          </p:spTgt>
                                        </p:tgtEl>
                                        <p:attrNameLst>
                                          <p:attrName>style.visibility</p:attrName>
                                        </p:attrNameLst>
                                      </p:cBhvr>
                                      <p:to>
                                        <p:strVal val="visible"/>
                                      </p:to>
                                    </p:set>
                                    <p:animEffect transition="in" filter="fade">
                                      <p:cBhvr>
                                        <p:cTn id="26" dur="500"/>
                                        <p:tgtEl>
                                          <p:spTgt spid="5">
                                            <p:txEl>
                                              <p:pRg st="6" end="6"/>
                                            </p:txEl>
                                          </p:spTgt>
                                        </p:tgtEl>
                                      </p:cBhvr>
                                    </p:animEffect>
                                  </p:childTnLst>
                                </p:cTn>
                              </p:par>
                              <p:par>
                                <p:cTn id="27" presetID="10" presetClass="entr" presetSubtype="0" fill="hold" grpId="0" nodeType="withEffect">
                                  <p:stCondLst>
                                    <p:cond delay="750"/>
                                  </p:stCondLst>
                                  <p:childTnLst>
                                    <p:set>
                                      <p:cBhvr>
                                        <p:cTn id="28" dur="1" fill="hold">
                                          <p:stCondLst>
                                            <p:cond delay="0"/>
                                          </p:stCondLst>
                                        </p:cTn>
                                        <p:tgtEl>
                                          <p:spTgt spid="5">
                                            <p:txEl>
                                              <p:pRg st="7" end="7"/>
                                            </p:txEl>
                                          </p:spTgt>
                                        </p:tgtEl>
                                        <p:attrNameLst>
                                          <p:attrName>style.visibility</p:attrName>
                                        </p:attrNameLst>
                                      </p:cBhvr>
                                      <p:to>
                                        <p:strVal val="visible"/>
                                      </p:to>
                                    </p:set>
                                    <p:animEffect transition="in" filter="fade">
                                      <p:cBhvr>
                                        <p:cTn id="29"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267028" y="1212850"/>
            <a:ext cx="12070012" cy="5444567"/>
          </a:xfrm>
        </p:spPr>
        <p:txBody>
          <a:bodyPr/>
          <a:lstStyle/>
          <a:p>
            <a:pPr lvl="0">
              <a:spcBef>
                <a:spcPts val="2400"/>
              </a:spcBef>
            </a:pPr>
            <a:r>
              <a:rPr lang="en-US" sz="3800" dirty="0">
                <a:gradFill>
                  <a:gsLst>
                    <a:gs pos="1250">
                      <a:schemeClr val="tx1"/>
                    </a:gs>
                    <a:gs pos="100000">
                      <a:schemeClr val="tx1"/>
                    </a:gs>
                  </a:gsLst>
                  <a:lin ang="5400000" scaled="0"/>
                </a:gradFill>
              </a:rPr>
              <a:t>Breakout </a:t>
            </a:r>
            <a:r>
              <a:rPr lang="en-US" sz="3800" dirty="0" smtClean="0">
                <a:gradFill>
                  <a:gsLst>
                    <a:gs pos="1250">
                      <a:schemeClr val="tx1"/>
                    </a:gs>
                    <a:gs pos="100000">
                      <a:schemeClr val="tx1"/>
                    </a:gs>
                  </a:gsLst>
                  <a:lin ang="5400000" scaled="0"/>
                </a:gradFill>
              </a:rPr>
              <a:t>Sessions</a:t>
            </a:r>
          </a:p>
          <a:p>
            <a:pPr lvl="1">
              <a:spcBef>
                <a:spcPts val="2400"/>
              </a:spcBef>
            </a:pPr>
            <a:r>
              <a:rPr lang="en-US" sz="2000" dirty="0" smtClean="0"/>
              <a:t>CDP-B362 Architecting a Modern Datacenter: Windows Server 2012 R2 End-to-End Design </a:t>
            </a:r>
          </a:p>
          <a:p>
            <a:pPr lvl="1">
              <a:spcBef>
                <a:spcPts val="2400"/>
              </a:spcBef>
            </a:pPr>
            <a:r>
              <a:rPr lang="en-US" sz="2000" dirty="0" smtClean="0"/>
              <a:t>CDP-B350 </a:t>
            </a:r>
            <a:r>
              <a:rPr lang="en-US" sz="2000" dirty="0"/>
              <a:t>StorSimple 8000 Series: Enabling Enterprise Workloads for Microsoft </a:t>
            </a:r>
            <a:r>
              <a:rPr lang="en-US" sz="2000" dirty="0" smtClean="0"/>
              <a:t>Azure</a:t>
            </a:r>
          </a:p>
          <a:p>
            <a:pPr lvl="1">
              <a:spcBef>
                <a:spcPts val="2400"/>
              </a:spcBef>
            </a:pPr>
            <a:r>
              <a:rPr lang="en-US" sz="2000" dirty="0"/>
              <a:t>CDP-B361 Architecting Software Defined Storage: Design Patterns from Real-World </a:t>
            </a:r>
            <a:r>
              <a:rPr lang="en-US" sz="2000" dirty="0" smtClean="0"/>
              <a:t>Deployments</a:t>
            </a:r>
          </a:p>
          <a:p>
            <a:pPr lvl="1">
              <a:spcBef>
                <a:spcPts val="2400"/>
              </a:spcBef>
            </a:pPr>
            <a:r>
              <a:rPr lang="en-US" sz="2000" dirty="0"/>
              <a:t>CDP-B363 End-to-End Design for a Highly Available </a:t>
            </a:r>
            <a:r>
              <a:rPr lang="en-US" sz="2000" dirty="0" smtClean="0"/>
              <a:t>Datacenter</a:t>
            </a:r>
          </a:p>
          <a:p>
            <a:pPr lvl="1">
              <a:spcBef>
                <a:spcPts val="2400"/>
              </a:spcBef>
            </a:pPr>
            <a:r>
              <a:rPr lang="en-US" sz="2000" dirty="0"/>
              <a:t>CDP-B298 Converged </a:t>
            </a:r>
            <a:r>
              <a:rPr lang="en-US" sz="2000" dirty="0" smtClean="0"/>
              <a:t>Systems </a:t>
            </a:r>
            <a:r>
              <a:rPr lang="en-US" sz="2000" dirty="0"/>
              <a:t>Engineered for Microsoft Windows Server </a:t>
            </a:r>
            <a:endParaRPr lang="en-US" sz="2000" dirty="0" smtClean="0"/>
          </a:p>
          <a:p>
            <a:pPr lvl="1">
              <a:spcBef>
                <a:spcPts val="2400"/>
              </a:spcBef>
            </a:pPr>
            <a:r>
              <a:rPr lang="en-US" sz="2000" dirty="0"/>
              <a:t>CDP-B340 Using Tiered Storage Spaces for Greater Performance and Lower </a:t>
            </a:r>
            <a:r>
              <a:rPr lang="en-US" sz="2000" dirty="0" smtClean="0"/>
              <a:t>Costs</a:t>
            </a:r>
          </a:p>
          <a:p>
            <a:pPr lvl="1">
              <a:spcBef>
                <a:spcPts val="2400"/>
              </a:spcBef>
            </a:pPr>
            <a:r>
              <a:rPr lang="en-US" sz="2200" dirty="0"/>
              <a:t>CDP-B341 Architectural Deep Dive into the Microsoft Cloud Platform System </a:t>
            </a:r>
            <a:endParaRPr lang="en-US" sz="2200" dirty="0" smtClean="0"/>
          </a:p>
          <a:p>
            <a:pPr lvl="1">
              <a:spcBef>
                <a:spcPts val="2400"/>
              </a:spcBef>
            </a:pPr>
            <a:r>
              <a:rPr lang="en-US" sz="2200" dirty="0"/>
              <a:t>CDP-B232 Introducing the NEW Microsoft Cloud Platform System </a:t>
            </a:r>
            <a:endParaRPr lang="en-US" sz="2200" dirty="0">
              <a:gradFill>
                <a:gsLst>
                  <a:gs pos="1250">
                    <a:schemeClr val="tx1"/>
                  </a:gs>
                  <a:gs pos="100000">
                    <a:schemeClr val="tx1"/>
                  </a:gs>
                </a:gsLst>
                <a:lin ang="5400000" scaled="0"/>
              </a:gradFill>
            </a:endParaRPr>
          </a:p>
        </p:txBody>
      </p:sp>
      <p:sp>
        <p:nvSpPr>
          <p:cNvPr id="2" name="Title 1"/>
          <p:cNvSpPr>
            <a:spLocks noGrp="1"/>
          </p:cNvSpPr>
          <p:nvPr>
            <p:ph type="title"/>
          </p:nvPr>
        </p:nvSpPr>
        <p:spPr/>
        <p:txBody>
          <a:bodyPr/>
          <a:lstStyle/>
          <a:p>
            <a:r>
              <a:rPr lang="en-US" dirty="0" smtClean="0"/>
              <a:t>Related content</a:t>
            </a:r>
            <a:endParaRPr lang="en-US" dirty="0"/>
          </a:p>
        </p:txBody>
      </p:sp>
    </p:spTree>
    <p:extLst>
      <p:ext uri="{BB962C8B-B14F-4D97-AF65-F5344CB8AC3E}">
        <p14:creationId xmlns:p14="http://schemas.microsoft.com/office/powerpoint/2010/main" val="410442608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63" presetClass="path" presetSubtype="0" decel="100000" fill="hold" grpId="1" nodeType="withEffect">
                                  <p:stCondLst>
                                    <p:cond delay="0"/>
                                  </p:stCondLst>
                                  <p:childTnLst>
                                    <p:animMotion origin="layout" path="M -0.02413 3.26827E-7 L 2.26704E-6 3.26827E-7 " pathEditMode="relative" rAng="0" ptsTypes="AA">
                                      <p:cBhvr>
                                        <p:cTn id="9" dur="500" fill="hold"/>
                                        <p:tgtEl>
                                          <p:spTgt spid="8"/>
                                        </p:tgtEl>
                                        <p:attrNameLst>
                                          <p:attrName>ppt_x</p:attrName>
                                          <p:attrName>ppt_y</p:attrName>
                                        </p:attrNameLst>
                                      </p:cBhvr>
                                      <p:rCtr x="12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grpSp>
        <p:nvGrpSpPr>
          <p:cNvPr id="13" name="Group 12"/>
          <p:cNvGrpSpPr/>
          <p:nvPr/>
        </p:nvGrpSpPr>
        <p:grpSpPr>
          <a:xfrm>
            <a:off x="5997643" y="1214472"/>
            <a:ext cx="5486404" cy="2748820"/>
            <a:chOff x="5997643" y="1214472"/>
            <a:chExt cx="5486404" cy="2748820"/>
          </a:xfrm>
        </p:grpSpPr>
        <p:sp>
          <p:nvSpPr>
            <p:cNvPr id="14" name="Arrow Bar"/>
            <p:cNvSpPr/>
            <p:nvPr/>
          </p:nvSpPr>
          <p:spPr bwMode="gray">
            <a:xfrm>
              <a:off x="5997647" y="1214472"/>
              <a:ext cx="5486400" cy="1841377"/>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a:gradFill>
                    <a:gsLst>
                      <a:gs pos="2917">
                        <a:srgbClr val="FFFFFF">
                          <a:alpha val="9804"/>
                        </a:srgbClr>
                      </a:gs>
                      <a:gs pos="30000">
                        <a:srgbClr val="FFFFFF"/>
                      </a:gs>
                    </a:gsLst>
                    <a:lin ang="5400000" scaled="0"/>
                  </a:gradFill>
                  <a:ea typeface="Segoe UI" pitchFamily="34" charset="0"/>
                  <a:cs typeface="Segoe UI" pitchFamily="34" charset="0"/>
                </a:rPr>
                <a:t>Learning</a:t>
              </a:r>
            </a:p>
          </p:txBody>
        </p:sp>
        <p:sp>
          <p:nvSpPr>
            <p:cNvPr id="15" name="Rectangle 14"/>
            <p:cNvSpPr/>
            <p:nvPr/>
          </p:nvSpPr>
          <p:spPr bwMode="auto">
            <a:xfrm>
              <a:off x="5997643" y="3046651"/>
              <a:ext cx="5481391" cy="916641"/>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16" name="Rectangle 15"/>
            <p:cNvSpPr/>
            <p:nvPr/>
          </p:nvSpPr>
          <p:spPr>
            <a:xfrm>
              <a:off x="6570121" y="3108285"/>
              <a:ext cx="4242253" cy="338554"/>
            </a:xfrm>
            <a:prstGeom prst="rect">
              <a:avLst/>
            </a:prstGeom>
          </p:spPr>
          <p:txBody>
            <a:bodyPr wrap="none" lIns="182880">
              <a:spAutoFit/>
            </a:bodyPr>
            <a:lstStyle/>
            <a:p>
              <a:pPr marL="0" lvl="1">
                <a:tabLst>
                  <a:tab pos="1828800" algn="l"/>
                </a:tabLst>
              </a:pPr>
              <a:r>
                <a:rPr lang="en-US" sz="1600" dirty="0">
                  <a:gradFill>
                    <a:gsLst>
                      <a:gs pos="1250">
                        <a:srgbClr val="505050"/>
                      </a:gs>
                      <a:gs pos="100000">
                        <a:srgbClr val="505050"/>
                      </a:gs>
                    </a:gsLst>
                    <a:lin ang="5400000" scaled="0"/>
                  </a:gradFill>
                  <a:ea typeface="Segoe UI" pitchFamily="34" charset="0"/>
                  <a:cs typeface="Segoe UI" pitchFamily="34" charset="0"/>
                </a:rPr>
                <a:t>Microsoft Certification &amp; Training Resources</a:t>
              </a:r>
            </a:p>
          </p:txBody>
        </p:sp>
        <p:sp>
          <p:nvSpPr>
            <p:cNvPr id="17" name="Rectangle 16"/>
            <p:cNvSpPr/>
            <p:nvPr/>
          </p:nvSpPr>
          <p:spPr bwMode="white">
            <a:xfrm>
              <a:off x="6591784" y="3459509"/>
              <a:ext cx="4620541" cy="369332"/>
            </a:xfrm>
            <a:prstGeom prst="rect">
              <a:avLst/>
            </a:prstGeom>
          </p:spPr>
          <p:txBody>
            <a:bodyPr wrap="square" lIns="182880">
              <a:spAutoFit/>
            </a:bodyPr>
            <a:lstStyle/>
            <a:p>
              <a:r>
                <a:rPr lang="en-US" dirty="0">
                  <a:solidFill>
                    <a:srgbClr val="FFFFFF"/>
                  </a:solidFill>
                  <a:hlinkClick r:id="rId3"/>
                </a:rPr>
                <a:t>www.microsoft.com/learning </a:t>
              </a:r>
              <a:endParaRPr lang="en-US" sz="1600" dirty="0">
                <a:solidFill>
                  <a:srgbClr val="FFFFFF"/>
                </a:solidFill>
              </a:endParaRPr>
            </a:p>
          </p:txBody>
        </p:sp>
        <p:sp>
          <p:nvSpPr>
            <p:cNvPr id="18" name="Freeform 19"/>
            <p:cNvSpPr>
              <a:spLocks noEditPoints="1"/>
            </p:cNvSpPr>
            <p:nvPr/>
          </p:nvSpPr>
          <p:spPr bwMode="black">
            <a:xfrm>
              <a:off x="6168926" y="3307327"/>
              <a:ext cx="393700" cy="395287"/>
            </a:xfrm>
            <a:custGeom>
              <a:avLst/>
              <a:gdLst>
                <a:gd name="T0" fmla="*/ 82 w 150"/>
                <a:gd name="T1" fmla="*/ 43 h 150"/>
                <a:gd name="T2" fmla="*/ 80 w 150"/>
                <a:gd name="T3" fmla="*/ 47 h 150"/>
                <a:gd name="T4" fmla="*/ 75 w 150"/>
                <a:gd name="T5" fmla="*/ 49 h 150"/>
                <a:gd name="T6" fmla="*/ 69 w 150"/>
                <a:gd name="T7" fmla="*/ 47 h 150"/>
                <a:gd name="T8" fmla="*/ 67 w 150"/>
                <a:gd name="T9" fmla="*/ 43 h 150"/>
                <a:gd name="T10" fmla="*/ 69 w 150"/>
                <a:gd name="T11" fmla="*/ 38 h 150"/>
                <a:gd name="T12" fmla="*/ 75 w 150"/>
                <a:gd name="T13" fmla="*/ 36 h 150"/>
                <a:gd name="T14" fmla="*/ 80 w 150"/>
                <a:gd name="T15" fmla="*/ 38 h 150"/>
                <a:gd name="T16" fmla="*/ 82 w 150"/>
                <a:gd name="T17" fmla="*/ 43 h 150"/>
                <a:gd name="T18" fmla="*/ 68 w 150"/>
                <a:gd name="T19" fmla="*/ 114 h 150"/>
                <a:gd name="T20" fmla="*/ 81 w 150"/>
                <a:gd name="T21" fmla="*/ 114 h 150"/>
                <a:gd name="T22" fmla="*/ 81 w 150"/>
                <a:gd name="T23" fmla="*/ 60 h 150"/>
                <a:gd name="T24" fmla="*/ 68 w 150"/>
                <a:gd name="T25" fmla="*/ 60 h 150"/>
                <a:gd name="T26" fmla="*/ 68 w 150"/>
                <a:gd name="T27" fmla="*/ 114 h 150"/>
                <a:gd name="T28" fmla="*/ 150 w 150"/>
                <a:gd name="T29" fmla="*/ 75 h 150"/>
                <a:gd name="T30" fmla="*/ 75 w 150"/>
                <a:gd name="T31" fmla="*/ 0 h 150"/>
                <a:gd name="T32" fmla="*/ 0 w 150"/>
                <a:gd name="T33" fmla="*/ 75 h 150"/>
                <a:gd name="T34" fmla="*/ 75 w 150"/>
                <a:gd name="T35" fmla="*/ 150 h 150"/>
                <a:gd name="T36" fmla="*/ 150 w 150"/>
                <a:gd name="T37" fmla="*/ 75 h 150"/>
                <a:gd name="T38" fmla="*/ 140 w 150"/>
                <a:gd name="T39" fmla="*/ 75 h 150"/>
                <a:gd name="T40" fmla="*/ 75 w 150"/>
                <a:gd name="T41" fmla="*/ 140 h 150"/>
                <a:gd name="T42" fmla="*/ 9 w 150"/>
                <a:gd name="T43" fmla="*/ 75 h 150"/>
                <a:gd name="T44" fmla="*/ 75 w 150"/>
                <a:gd name="T45" fmla="*/ 10 h 150"/>
                <a:gd name="T46" fmla="*/ 140 w 150"/>
                <a:gd name="T47"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150">
                  <a:moveTo>
                    <a:pt x="82" y="43"/>
                  </a:moveTo>
                  <a:cubicBezTo>
                    <a:pt x="82" y="44"/>
                    <a:pt x="81" y="46"/>
                    <a:pt x="80" y="47"/>
                  </a:cubicBezTo>
                  <a:cubicBezTo>
                    <a:pt x="79" y="48"/>
                    <a:pt x="77" y="49"/>
                    <a:pt x="75" y="49"/>
                  </a:cubicBezTo>
                  <a:cubicBezTo>
                    <a:pt x="73" y="49"/>
                    <a:pt x="71" y="48"/>
                    <a:pt x="69" y="47"/>
                  </a:cubicBezTo>
                  <a:cubicBezTo>
                    <a:pt x="68" y="46"/>
                    <a:pt x="67" y="44"/>
                    <a:pt x="67" y="43"/>
                  </a:cubicBezTo>
                  <a:cubicBezTo>
                    <a:pt x="67" y="41"/>
                    <a:pt x="68" y="39"/>
                    <a:pt x="69" y="38"/>
                  </a:cubicBezTo>
                  <a:cubicBezTo>
                    <a:pt x="71" y="37"/>
                    <a:pt x="73" y="36"/>
                    <a:pt x="75" y="36"/>
                  </a:cubicBezTo>
                  <a:cubicBezTo>
                    <a:pt x="77" y="36"/>
                    <a:pt x="79" y="37"/>
                    <a:pt x="80" y="38"/>
                  </a:cubicBezTo>
                  <a:cubicBezTo>
                    <a:pt x="81" y="39"/>
                    <a:pt x="82" y="41"/>
                    <a:pt x="82" y="43"/>
                  </a:cubicBezTo>
                  <a:moveTo>
                    <a:pt x="68" y="114"/>
                  </a:moveTo>
                  <a:cubicBezTo>
                    <a:pt x="81" y="114"/>
                    <a:pt x="81" y="114"/>
                    <a:pt x="81" y="114"/>
                  </a:cubicBezTo>
                  <a:cubicBezTo>
                    <a:pt x="81" y="60"/>
                    <a:pt x="81" y="60"/>
                    <a:pt x="81" y="60"/>
                  </a:cubicBezTo>
                  <a:cubicBezTo>
                    <a:pt x="68" y="60"/>
                    <a:pt x="68" y="60"/>
                    <a:pt x="68" y="60"/>
                  </a:cubicBezTo>
                  <a:lnTo>
                    <a:pt x="68" y="114"/>
                  </a:lnTo>
                  <a:close/>
                  <a:moveTo>
                    <a:pt x="150" y="75"/>
                  </a:moveTo>
                  <a:cubicBezTo>
                    <a:pt x="150" y="34"/>
                    <a:pt x="116" y="0"/>
                    <a:pt x="75" y="0"/>
                  </a:cubicBezTo>
                  <a:cubicBezTo>
                    <a:pt x="33" y="0"/>
                    <a:pt x="0" y="34"/>
                    <a:pt x="0" y="75"/>
                  </a:cubicBezTo>
                  <a:cubicBezTo>
                    <a:pt x="0" y="116"/>
                    <a:pt x="33" y="150"/>
                    <a:pt x="75" y="150"/>
                  </a:cubicBezTo>
                  <a:cubicBezTo>
                    <a:pt x="116" y="150"/>
                    <a:pt x="150" y="116"/>
                    <a:pt x="150" y="75"/>
                  </a:cubicBezTo>
                  <a:close/>
                  <a:moveTo>
                    <a:pt x="140" y="75"/>
                  </a:moveTo>
                  <a:cubicBezTo>
                    <a:pt x="140" y="111"/>
                    <a:pt x="111" y="140"/>
                    <a:pt x="75" y="140"/>
                  </a:cubicBezTo>
                  <a:cubicBezTo>
                    <a:pt x="39" y="140"/>
                    <a:pt x="9" y="111"/>
                    <a:pt x="9" y="75"/>
                  </a:cubicBezTo>
                  <a:cubicBezTo>
                    <a:pt x="9" y="39"/>
                    <a:pt x="39" y="10"/>
                    <a:pt x="75" y="10"/>
                  </a:cubicBezTo>
                  <a:cubicBezTo>
                    <a:pt x="111" y="10"/>
                    <a:pt x="140" y="39"/>
                    <a:pt x="140" y="75"/>
                  </a:cubicBezTo>
                  <a:close/>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grpSp>
      <p:grpSp>
        <p:nvGrpSpPr>
          <p:cNvPr id="25" name="Group 24"/>
          <p:cNvGrpSpPr/>
          <p:nvPr/>
        </p:nvGrpSpPr>
        <p:grpSpPr>
          <a:xfrm>
            <a:off x="274639" y="3947146"/>
            <a:ext cx="5476342" cy="2733263"/>
            <a:chOff x="274639" y="3947146"/>
            <a:chExt cx="5476342" cy="2733263"/>
          </a:xfrm>
        </p:grpSpPr>
        <p:sp>
          <p:nvSpPr>
            <p:cNvPr id="26" name="TechEd Tile"/>
            <p:cNvSpPr/>
            <p:nvPr/>
          </p:nvSpPr>
          <p:spPr bwMode="gray">
            <a:xfrm>
              <a:off x="274639" y="3947146"/>
              <a:ext cx="5476339" cy="1834500"/>
            </a:xfrm>
            <a:prstGeom prst="rect">
              <a:avLst/>
            </a:prstGeom>
            <a:solidFill>
              <a:schemeClr val="accent4"/>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smtClean="0">
                  <a:gradFill>
                    <a:gsLst>
                      <a:gs pos="2917">
                        <a:srgbClr val="FFFFFF">
                          <a:alpha val="9804"/>
                        </a:srgbClr>
                      </a:gs>
                      <a:gs pos="30000">
                        <a:srgbClr val="FFFFFF"/>
                      </a:gs>
                    </a:gsLst>
                    <a:lin ang="5400000" scaled="0"/>
                  </a:gradFill>
                  <a:ea typeface="Segoe UI" pitchFamily="34" charset="0"/>
                  <a:cs typeface="Segoe UI" pitchFamily="34" charset="0"/>
                </a:rPr>
                <a:t>TechNet</a:t>
              </a:r>
              <a:endParaRPr lang="en-US" sz="4000" dirty="0">
                <a:gradFill>
                  <a:gsLst>
                    <a:gs pos="2917">
                      <a:srgbClr val="FFFFFF">
                        <a:alpha val="9804"/>
                      </a:srgbClr>
                    </a:gs>
                    <a:gs pos="30000">
                      <a:srgbClr val="FFFFFF"/>
                    </a:gs>
                  </a:gsLst>
                  <a:lin ang="5400000" scaled="0"/>
                </a:gradFill>
                <a:ea typeface="Segoe UI" pitchFamily="34" charset="0"/>
                <a:cs typeface="Segoe UI" pitchFamily="34" charset="0"/>
              </a:endParaRPr>
            </a:p>
          </p:txBody>
        </p:sp>
        <p:sp>
          <p:nvSpPr>
            <p:cNvPr id="27" name="Rectangle 26"/>
            <p:cNvSpPr/>
            <p:nvPr/>
          </p:nvSpPr>
          <p:spPr bwMode="auto">
            <a:xfrm>
              <a:off x="274639" y="5766010"/>
              <a:ext cx="5476342" cy="914399"/>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28" name="Rectangle 27"/>
            <p:cNvSpPr/>
            <p:nvPr/>
          </p:nvSpPr>
          <p:spPr>
            <a:xfrm>
              <a:off x="862109" y="5827493"/>
              <a:ext cx="2940805" cy="338554"/>
            </a:xfrm>
            <a:prstGeom prst="rect">
              <a:avLst/>
            </a:prstGeom>
          </p:spPr>
          <p:txBody>
            <a:bodyPr wrap="none" lIns="182880">
              <a:spAutoFit/>
            </a:bodyPr>
            <a:lstStyle/>
            <a:p>
              <a:pPr marL="0" lvl="1">
                <a:tabLst>
                  <a:tab pos="1828800" algn="l"/>
                </a:tabLst>
              </a:pPr>
              <a:r>
                <a:rPr lang="en-US" sz="1600" dirty="0">
                  <a:gradFill>
                    <a:gsLst>
                      <a:gs pos="1250">
                        <a:srgbClr val="505050"/>
                      </a:gs>
                      <a:gs pos="100000">
                        <a:srgbClr val="505050"/>
                      </a:gs>
                    </a:gsLst>
                    <a:lin ang="5400000" scaled="0"/>
                  </a:gradFill>
                  <a:ea typeface="Segoe UI" pitchFamily="34" charset="0"/>
                  <a:cs typeface="Segoe UI" pitchFamily="34" charset="0"/>
                </a:rPr>
                <a:t>Resources for IT Professionals</a:t>
              </a:r>
            </a:p>
          </p:txBody>
        </p:sp>
        <p:sp>
          <p:nvSpPr>
            <p:cNvPr id="29" name="Rectangle 28"/>
            <p:cNvSpPr/>
            <p:nvPr/>
          </p:nvSpPr>
          <p:spPr bwMode="white">
            <a:xfrm>
              <a:off x="860289" y="6177859"/>
              <a:ext cx="4169859" cy="369332"/>
            </a:xfrm>
            <a:prstGeom prst="rect">
              <a:avLst/>
            </a:prstGeom>
          </p:spPr>
          <p:txBody>
            <a:bodyPr wrap="square" lIns="182880">
              <a:spAutoFit/>
            </a:bodyPr>
            <a:lstStyle/>
            <a:p>
              <a:pPr>
                <a:spcBef>
                  <a:spcPts val="600"/>
                </a:spcBef>
                <a:buSzPct val="120000"/>
                <a:tabLst>
                  <a:tab pos="1828800" algn="l"/>
                </a:tabLst>
                <a:defRPr/>
              </a:pPr>
              <a:r>
                <a:rPr lang="en-US" dirty="0">
                  <a:solidFill>
                    <a:srgbClr val="FFFFFF"/>
                  </a:solidFill>
                  <a:hlinkClick r:id="rId4"/>
                </a:rPr>
                <a:t>http://microsoft.com/technet  </a:t>
              </a:r>
              <a:endParaRPr lang="en-US" dirty="0">
                <a:solidFill>
                  <a:srgbClr val="FFFFFF"/>
                </a:solidFill>
              </a:endParaRPr>
            </a:p>
          </p:txBody>
        </p:sp>
        <p:sp>
          <p:nvSpPr>
            <p:cNvPr id="30" name="Freeform 54"/>
            <p:cNvSpPr>
              <a:spLocks noEditPoints="1"/>
            </p:cNvSpPr>
            <p:nvPr/>
          </p:nvSpPr>
          <p:spPr bwMode="black">
            <a:xfrm>
              <a:off x="444595" y="6020803"/>
              <a:ext cx="441325" cy="404812"/>
            </a:xfrm>
            <a:custGeom>
              <a:avLst/>
              <a:gdLst>
                <a:gd name="T0" fmla="*/ 84 w 168"/>
                <a:gd name="T1" fmla="*/ 0 h 154"/>
                <a:gd name="T2" fmla="*/ 30 w 168"/>
                <a:gd name="T3" fmla="*/ 22 h 154"/>
                <a:gd name="T4" fmla="*/ 30 w 168"/>
                <a:gd name="T5" fmla="*/ 131 h 154"/>
                <a:gd name="T6" fmla="*/ 84 w 168"/>
                <a:gd name="T7" fmla="*/ 154 h 154"/>
                <a:gd name="T8" fmla="*/ 138 w 168"/>
                <a:gd name="T9" fmla="*/ 131 h 154"/>
                <a:gd name="T10" fmla="*/ 138 w 168"/>
                <a:gd name="T11" fmla="*/ 22 h 154"/>
                <a:gd name="T12" fmla="*/ 84 w 168"/>
                <a:gd name="T13" fmla="*/ 0 h 154"/>
                <a:gd name="T14" fmla="*/ 84 w 168"/>
                <a:gd name="T15" fmla="*/ 10 h 154"/>
                <a:gd name="T16" fmla="*/ 84 w 168"/>
                <a:gd name="T17" fmla="*/ 10 h 154"/>
                <a:gd name="T18" fmla="*/ 131 w 168"/>
                <a:gd name="T19" fmla="*/ 30 h 154"/>
                <a:gd name="T20" fmla="*/ 131 w 168"/>
                <a:gd name="T21" fmla="*/ 124 h 154"/>
                <a:gd name="T22" fmla="*/ 84 w 168"/>
                <a:gd name="T23" fmla="*/ 143 h 154"/>
                <a:gd name="T24" fmla="*/ 37 w 168"/>
                <a:gd name="T25" fmla="*/ 124 h 154"/>
                <a:gd name="T26" fmla="*/ 18 w 168"/>
                <a:gd name="T27" fmla="*/ 77 h 154"/>
                <a:gd name="T28" fmla="*/ 37 w 168"/>
                <a:gd name="T29" fmla="*/ 30 h 154"/>
                <a:gd name="T30" fmla="*/ 84 w 168"/>
                <a:gd name="T31" fmla="*/ 10 h 154"/>
                <a:gd name="T32" fmla="*/ 114 w 168"/>
                <a:gd name="T33" fmla="*/ 64 h 154"/>
                <a:gd name="T34" fmla="*/ 95 w 168"/>
                <a:gd name="T35" fmla="*/ 83 h 154"/>
                <a:gd name="T36" fmla="*/ 91 w 168"/>
                <a:gd name="T37" fmla="*/ 103 h 154"/>
                <a:gd name="T38" fmla="*/ 77 w 168"/>
                <a:gd name="T39" fmla="*/ 89 h 154"/>
                <a:gd name="T40" fmla="*/ 51 w 168"/>
                <a:gd name="T41" fmla="*/ 109 h 154"/>
                <a:gd name="T42" fmla="*/ 51 w 168"/>
                <a:gd name="T43" fmla="*/ 109 h 154"/>
                <a:gd name="T44" fmla="*/ 51 w 168"/>
                <a:gd name="T45" fmla="*/ 109 h 154"/>
                <a:gd name="T46" fmla="*/ 51 w 168"/>
                <a:gd name="T47" fmla="*/ 109 h 154"/>
                <a:gd name="T48" fmla="*/ 51 w 168"/>
                <a:gd name="T49" fmla="*/ 109 h 154"/>
                <a:gd name="T50" fmla="*/ 71 w 168"/>
                <a:gd name="T51" fmla="*/ 84 h 154"/>
                <a:gd name="T52" fmla="*/ 57 w 168"/>
                <a:gd name="T53" fmla="*/ 70 h 154"/>
                <a:gd name="T54" fmla="*/ 78 w 168"/>
                <a:gd name="T55" fmla="*/ 66 h 154"/>
                <a:gd name="T56" fmla="*/ 97 w 168"/>
                <a:gd name="T57" fmla="*/ 46 h 154"/>
                <a:gd name="T58" fmla="*/ 101 w 168"/>
                <a:gd name="T59" fmla="*/ 35 h 154"/>
                <a:gd name="T60" fmla="*/ 126 w 168"/>
                <a:gd name="T61" fmla="*/ 60 h 154"/>
                <a:gd name="T62" fmla="*/ 114 w 168"/>
                <a:gd name="T63" fmla="*/ 6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8" h="154">
                  <a:moveTo>
                    <a:pt x="84" y="0"/>
                  </a:moveTo>
                  <a:cubicBezTo>
                    <a:pt x="64" y="0"/>
                    <a:pt x="45" y="7"/>
                    <a:pt x="30" y="22"/>
                  </a:cubicBezTo>
                  <a:cubicBezTo>
                    <a:pt x="0" y="52"/>
                    <a:pt x="0" y="101"/>
                    <a:pt x="30" y="131"/>
                  </a:cubicBezTo>
                  <a:cubicBezTo>
                    <a:pt x="45" y="146"/>
                    <a:pt x="64" y="154"/>
                    <a:pt x="84" y="154"/>
                  </a:cubicBezTo>
                  <a:cubicBezTo>
                    <a:pt x="104" y="154"/>
                    <a:pt x="123" y="146"/>
                    <a:pt x="138" y="131"/>
                  </a:cubicBezTo>
                  <a:cubicBezTo>
                    <a:pt x="168" y="101"/>
                    <a:pt x="168" y="52"/>
                    <a:pt x="138" y="22"/>
                  </a:cubicBezTo>
                  <a:cubicBezTo>
                    <a:pt x="123" y="7"/>
                    <a:pt x="104" y="0"/>
                    <a:pt x="84" y="0"/>
                  </a:cubicBezTo>
                  <a:moveTo>
                    <a:pt x="84" y="10"/>
                  </a:moveTo>
                  <a:cubicBezTo>
                    <a:pt x="84" y="10"/>
                    <a:pt x="84" y="10"/>
                    <a:pt x="84" y="10"/>
                  </a:cubicBezTo>
                  <a:cubicBezTo>
                    <a:pt x="102" y="10"/>
                    <a:pt x="118" y="17"/>
                    <a:pt x="131" y="30"/>
                  </a:cubicBezTo>
                  <a:cubicBezTo>
                    <a:pt x="157" y="56"/>
                    <a:pt x="157" y="98"/>
                    <a:pt x="131" y="124"/>
                  </a:cubicBezTo>
                  <a:cubicBezTo>
                    <a:pt x="118" y="136"/>
                    <a:pt x="102" y="143"/>
                    <a:pt x="84" y="143"/>
                  </a:cubicBezTo>
                  <a:cubicBezTo>
                    <a:pt x="66" y="143"/>
                    <a:pt x="50" y="136"/>
                    <a:pt x="37" y="124"/>
                  </a:cubicBezTo>
                  <a:cubicBezTo>
                    <a:pt x="25" y="111"/>
                    <a:pt x="18" y="94"/>
                    <a:pt x="18" y="77"/>
                  </a:cubicBezTo>
                  <a:cubicBezTo>
                    <a:pt x="18" y="59"/>
                    <a:pt x="25" y="42"/>
                    <a:pt x="37" y="30"/>
                  </a:cubicBezTo>
                  <a:cubicBezTo>
                    <a:pt x="50" y="17"/>
                    <a:pt x="66" y="10"/>
                    <a:pt x="84" y="10"/>
                  </a:cubicBezTo>
                  <a:moveTo>
                    <a:pt x="114" y="64"/>
                  </a:moveTo>
                  <a:cubicBezTo>
                    <a:pt x="95" y="83"/>
                    <a:pt x="95" y="83"/>
                    <a:pt x="95" y="83"/>
                  </a:cubicBezTo>
                  <a:cubicBezTo>
                    <a:pt x="98" y="90"/>
                    <a:pt x="97" y="98"/>
                    <a:pt x="91" y="103"/>
                  </a:cubicBezTo>
                  <a:cubicBezTo>
                    <a:pt x="77" y="89"/>
                    <a:pt x="77" y="89"/>
                    <a:pt x="77" y="89"/>
                  </a:cubicBezTo>
                  <a:cubicBezTo>
                    <a:pt x="62" y="102"/>
                    <a:pt x="53" y="110"/>
                    <a:pt x="51" y="109"/>
                  </a:cubicBezTo>
                  <a:cubicBezTo>
                    <a:pt x="51" y="109"/>
                    <a:pt x="51" y="109"/>
                    <a:pt x="51" y="109"/>
                  </a:cubicBezTo>
                  <a:cubicBezTo>
                    <a:pt x="51" y="109"/>
                    <a:pt x="51" y="109"/>
                    <a:pt x="51" y="109"/>
                  </a:cubicBezTo>
                  <a:cubicBezTo>
                    <a:pt x="51" y="109"/>
                    <a:pt x="51" y="109"/>
                    <a:pt x="51" y="109"/>
                  </a:cubicBezTo>
                  <a:cubicBezTo>
                    <a:pt x="51" y="109"/>
                    <a:pt x="51" y="109"/>
                    <a:pt x="51" y="109"/>
                  </a:cubicBezTo>
                  <a:cubicBezTo>
                    <a:pt x="51" y="108"/>
                    <a:pt x="58" y="98"/>
                    <a:pt x="71" y="84"/>
                  </a:cubicBezTo>
                  <a:cubicBezTo>
                    <a:pt x="57" y="70"/>
                    <a:pt x="57" y="70"/>
                    <a:pt x="57" y="70"/>
                  </a:cubicBezTo>
                  <a:cubicBezTo>
                    <a:pt x="63" y="64"/>
                    <a:pt x="71" y="63"/>
                    <a:pt x="78" y="66"/>
                  </a:cubicBezTo>
                  <a:cubicBezTo>
                    <a:pt x="97" y="46"/>
                    <a:pt x="97" y="46"/>
                    <a:pt x="97" y="46"/>
                  </a:cubicBezTo>
                  <a:cubicBezTo>
                    <a:pt x="96" y="42"/>
                    <a:pt x="97" y="38"/>
                    <a:pt x="101" y="35"/>
                  </a:cubicBezTo>
                  <a:cubicBezTo>
                    <a:pt x="126" y="60"/>
                    <a:pt x="126" y="60"/>
                    <a:pt x="126" y="60"/>
                  </a:cubicBezTo>
                  <a:cubicBezTo>
                    <a:pt x="123" y="63"/>
                    <a:pt x="118" y="65"/>
                    <a:pt x="114" y="64"/>
                  </a:cubicBezTo>
                  <a:close/>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grpSp>
      <p:grpSp>
        <p:nvGrpSpPr>
          <p:cNvPr id="31" name="Group 30"/>
          <p:cNvGrpSpPr/>
          <p:nvPr/>
        </p:nvGrpSpPr>
        <p:grpSpPr>
          <a:xfrm>
            <a:off x="274639" y="1214472"/>
            <a:ext cx="5476342" cy="2742476"/>
            <a:chOff x="274639" y="1214472"/>
            <a:chExt cx="5476342" cy="2742476"/>
          </a:xfrm>
        </p:grpSpPr>
        <p:sp>
          <p:nvSpPr>
            <p:cNvPr id="32" name="Rectangle 31"/>
            <p:cNvSpPr/>
            <p:nvPr/>
          </p:nvSpPr>
          <p:spPr bwMode="auto">
            <a:xfrm>
              <a:off x="274639" y="3040063"/>
              <a:ext cx="5476342" cy="916885"/>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33" name="Rectangle 32"/>
            <p:cNvSpPr/>
            <p:nvPr/>
          </p:nvSpPr>
          <p:spPr>
            <a:xfrm>
              <a:off x="860289" y="3101713"/>
              <a:ext cx="2154116" cy="338554"/>
            </a:xfrm>
            <a:prstGeom prst="rect">
              <a:avLst/>
            </a:prstGeom>
          </p:spPr>
          <p:txBody>
            <a:bodyPr wrap="none" lIns="182880">
              <a:spAutoFit/>
            </a:bodyPr>
            <a:lstStyle/>
            <a:p>
              <a:pPr marL="0" lvl="1">
                <a:tabLst>
                  <a:tab pos="1828800" algn="l"/>
                </a:tabLst>
              </a:pPr>
              <a:r>
                <a:rPr lang="en-US" sz="1600" dirty="0" smtClean="0">
                  <a:gradFill>
                    <a:gsLst>
                      <a:gs pos="1250">
                        <a:srgbClr val="505050"/>
                      </a:gs>
                      <a:gs pos="100000">
                        <a:srgbClr val="505050"/>
                      </a:gs>
                    </a:gsLst>
                    <a:lin ang="5400000" scaled="0"/>
                  </a:gradFill>
                  <a:ea typeface="Segoe UI" pitchFamily="34" charset="0"/>
                  <a:cs typeface="Segoe UI" pitchFamily="34" charset="0"/>
                </a:rPr>
                <a:t>Sessions on Demand</a:t>
              </a:r>
              <a:endParaRPr lang="en-US" sz="1600" dirty="0">
                <a:gradFill>
                  <a:gsLst>
                    <a:gs pos="1250">
                      <a:srgbClr val="505050"/>
                    </a:gs>
                    <a:gs pos="100000">
                      <a:srgbClr val="505050"/>
                    </a:gs>
                  </a:gsLst>
                  <a:lin ang="5400000" scaled="0"/>
                </a:gradFill>
                <a:ea typeface="Segoe UI" pitchFamily="34" charset="0"/>
                <a:cs typeface="Segoe UI" pitchFamily="34" charset="0"/>
              </a:endParaRPr>
            </a:p>
          </p:txBody>
        </p:sp>
        <p:sp>
          <p:nvSpPr>
            <p:cNvPr id="34" name="Rectangle 33"/>
            <p:cNvSpPr/>
            <p:nvPr/>
          </p:nvSpPr>
          <p:spPr bwMode="white">
            <a:xfrm>
              <a:off x="862108" y="3453031"/>
              <a:ext cx="4642203" cy="369332"/>
            </a:xfrm>
            <a:prstGeom prst="rect">
              <a:avLst/>
            </a:prstGeom>
          </p:spPr>
          <p:txBody>
            <a:bodyPr wrap="square" lIns="182880">
              <a:spAutoFit/>
            </a:bodyPr>
            <a:lstStyle/>
            <a:p>
              <a:r>
                <a:rPr lang="en-US" u="sng" dirty="0">
                  <a:solidFill>
                    <a:srgbClr val="FFFFFF"/>
                  </a:solidFill>
                  <a:hlinkClick r:id="rId5"/>
                </a:rPr>
                <a:t>http://channel9.msdn.com/Events/TechEd</a:t>
              </a:r>
              <a:endParaRPr lang="en-US" dirty="0">
                <a:solidFill>
                  <a:srgbClr val="FFFFFF"/>
                </a:solidFill>
              </a:endParaRPr>
            </a:p>
          </p:txBody>
        </p:sp>
        <p:sp>
          <p:nvSpPr>
            <p:cNvPr id="35" name="Freeform 25"/>
            <p:cNvSpPr>
              <a:spLocks noEditPoints="1"/>
            </p:cNvSpPr>
            <p:nvPr/>
          </p:nvSpPr>
          <p:spPr bwMode="black">
            <a:xfrm flipH="1">
              <a:off x="468408" y="3294205"/>
              <a:ext cx="393700" cy="393700"/>
            </a:xfrm>
            <a:custGeom>
              <a:avLst/>
              <a:gdLst>
                <a:gd name="T0" fmla="*/ 50 w 150"/>
                <a:gd name="T1" fmla="*/ 75 h 150"/>
                <a:gd name="T2" fmla="*/ 90 w 150"/>
                <a:gd name="T3" fmla="*/ 45 h 150"/>
                <a:gd name="T4" fmla="*/ 90 w 150"/>
                <a:gd name="T5" fmla="*/ 105 h 150"/>
                <a:gd name="T6" fmla="*/ 50 w 150"/>
                <a:gd name="T7" fmla="*/ 75 h 150"/>
                <a:gd name="T8" fmla="*/ 75 w 150"/>
                <a:gd name="T9" fmla="*/ 140 h 150"/>
                <a:gd name="T10" fmla="*/ 10 w 150"/>
                <a:gd name="T11" fmla="*/ 75 h 150"/>
                <a:gd name="T12" fmla="*/ 75 w 150"/>
                <a:gd name="T13" fmla="*/ 10 h 150"/>
                <a:gd name="T14" fmla="*/ 140 w 150"/>
                <a:gd name="T15" fmla="*/ 75 h 150"/>
                <a:gd name="T16" fmla="*/ 75 w 150"/>
                <a:gd name="T17" fmla="*/ 140 h 150"/>
                <a:gd name="T18" fmla="*/ 75 w 150"/>
                <a:gd name="T19" fmla="*/ 150 h 150"/>
                <a:gd name="T20" fmla="*/ 150 w 150"/>
                <a:gd name="T21" fmla="*/ 75 h 150"/>
                <a:gd name="T22" fmla="*/ 75 w 150"/>
                <a:gd name="T23" fmla="*/ 0 h 150"/>
                <a:gd name="T24" fmla="*/ 0 w 150"/>
                <a:gd name="T25" fmla="*/ 75 h 150"/>
                <a:gd name="T26" fmla="*/ 75 w 150"/>
                <a:gd name="T27"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0" h="150">
                  <a:moveTo>
                    <a:pt x="50" y="75"/>
                  </a:moveTo>
                  <a:cubicBezTo>
                    <a:pt x="90" y="45"/>
                    <a:pt x="90" y="45"/>
                    <a:pt x="90" y="45"/>
                  </a:cubicBezTo>
                  <a:cubicBezTo>
                    <a:pt x="90" y="105"/>
                    <a:pt x="90" y="105"/>
                    <a:pt x="90" y="105"/>
                  </a:cubicBezTo>
                  <a:lnTo>
                    <a:pt x="50" y="75"/>
                  </a:lnTo>
                  <a:close/>
                  <a:moveTo>
                    <a:pt x="75" y="140"/>
                  </a:moveTo>
                  <a:cubicBezTo>
                    <a:pt x="39" y="140"/>
                    <a:pt x="10" y="111"/>
                    <a:pt x="10" y="75"/>
                  </a:cubicBezTo>
                  <a:cubicBezTo>
                    <a:pt x="10" y="39"/>
                    <a:pt x="39" y="10"/>
                    <a:pt x="75" y="10"/>
                  </a:cubicBezTo>
                  <a:cubicBezTo>
                    <a:pt x="111" y="10"/>
                    <a:pt x="140" y="39"/>
                    <a:pt x="140" y="75"/>
                  </a:cubicBezTo>
                  <a:cubicBezTo>
                    <a:pt x="140" y="111"/>
                    <a:pt x="111" y="140"/>
                    <a:pt x="75" y="140"/>
                  </a:cubicBezTo>
                  <a:moveTo>
                    <a:pt x="75" y="150"/>
                  </a:moveTo>
                  <a:cubicBezTo>
                    <a:pt x="116" y="150"/>
                    <a:pt x="150" y="116"/>
                    <a:pt x="150" y="75"/>
                  </a:cubicBezTo>
                  <a:cubicBezTo>
                    <a:pt x="150" y="34"/>
                    <a:pt x="116" y="0"/>
                    <a:pt x="75" y="0"/>
                  </a:cubicBezTo>
                  <a:cubicBezTo>
                    <a:pt x="34" y="0"/>
                    <a:pt x="0" y="34"/>
                    <a:pt x="0" y="75"/>
                  </a:cubicBezTo>
                  <a:cubicBezTo>
                    <a:pt x="0" y="116"/>
                    <a:pt x="34" y="150"/>
                    <a:pt x="75" y="150"/>
                  </a:cubicBezTo>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pic>
          <p:nvPicPr>
            <p:cNvPr id="36" name="Picture 3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74639" y="1214472"/>
              <a:ext cx="5474682" cy="1841152"/>
            </a:xfrm>
            <a:prstGeom prst="rect">
              <a:avLst/>
            </a:prstGeom>
          </p:spPr>
        </p:pic>
      </p:grpSp>
      <p:grpSp>
        <p:nvGrpSpPr>
          <p:cNvPr id="3" name="Group 2"/>
          <p:cNvGrpSpPr/>
          <p:nvPr/>
        </p:nvGrpSpPr>
        <p:grpSpPr>
          <a:xfrm>
            <a:off x="5987589" y="3947146"/>
            <a:ext cx="5491447" cy="2734059"/>
            <a:chOff x="5987589" y="7383462"/>
            <a:chExt cx="5491447" cy="2734059"/>
          </a:xfrm>
        </p:grpSpPr>
        <p:grpSp>
          <p:nvGrpSpPr>
            <p:cNvPr id="38" name="Group 37"/>
            <p:cNvGrpSpPr/>
            <p:nvPr/>
          </p:nvGrpSpPr>
          <p:grpSpPr>
            <a:xfrm>
              <a:off x="5987589" y="7383462"/>
              <a:ext cx="5491447" cy="2734059"/>
              <a:chOff x="5987589" y="3946350"/>
              <a:chExt cx="5491447" cy="2734059"/>
            </a:xfrm>
          </p:grpSpPr>
          <p:sp>
            <p:nvSpPr>
              <p:cNvPr id="39" name="Title Tile"/>
              <p:cNvSpPr/>
              <p:nvPr/>
            </p:nvSpPr>
            <p:spPr bwMode="gray">
              <a:xfrm>
                <a:off x="5997647" y="3946350"/>
                <a:ext cx="5481387" cy="1835295"/>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smtClean="0">
                    <a:gradFill>
                      <a:gsLst>
                        <a:gs pos="2917">
                          <a:srgbClr val="FFFFFF">
                            <a:alpha val="9804"/>
                          </a:srgbClr>
                        </a:gs>
                        <a:gs pos="30000">
                          <a:srgbClr val="FFFFFF"/>
                        </a:gs>
                      </a:gsLst>
                      <a:lin ang="5400000" scaled="0"/>
                    </a:gradFill>
                    <a:ea typeface="Segoe UI" pitchFamily="34" charset="0"/>
                    <a:cs typeface="Segoe UI" pitchFamily="34" charset="0"/>
                  </a:rPr>
                  <a:t>Developer Network</a:t>
                </a:r>
                <a:endParaRPr lang="en-US" sz="4000" dirty="0">
                  <a:gradFill>
                    <a:gsLst>
                      <a:gs pos="2917">
                        <a:srgbClr val="FFFFFF">
                          <a:alpha val="9804"/>
                        </a:srgbClr>
                      </a:gs>
                      <a:gs pos="30000">
                        <a:srgbClr val="FFFFFF"/>
                      </a:gs>
                    </a:gsLst>
                    <a:lin ang="5400000" scaled="0"/>
                  </a:gradFill>
                  <a:ea typeface="Segoe UI" pitchFamily="34" charset="0"/>
                  <a:cs typeface="Segoe UI" pitchFamily="34" charset="0"/>
                </a:endParaRPr>
              </a:p>
            </p:txBody>
          </p:sp>
          <p:sp>
            <p:nvSpPr>
              <p:cNvPr id="40" name="Rectangle 39"/>
              <p:cNvSpPr/>
              <p:nvPr/>
            </p:nvSpPr>
            <p:spPr bwMode="auto">
              <a:xfrm>
                <a:off x="5987589" y="5766010"/>
                <a:ext cx="5491447" cy="914399"/>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41" name="Rectangle 40"/>
              <p:cNvSpPr/>
              <p:nvPr/>
            </p:nvSpPr>
            <p:spPr bwMode="white">
              <a:xfrm>
                <a:off x="6569972" y="6177859"/>
                <a:ext cx="4642353" cy="369332"/>
              </a:xfrm>
              <a:prstGeom prst="rect">
                <a:avLst/>
              </a:prstGeom>
            </p:spPr>
            <p:txBody>
              <a:bodyPr wrap="square" lIns="182880">
                <a:spAutoFit/>
              </a:bodyPr>
              <a:lstStyle/>
              <a:p>
                <a:r>
                  <a:rPr lang="en-US" dirty="0">
                    <a:solidFill>
                      <a:srgbClr val="FFFFFF"/>
                    </a:solidFill>
                    <a:hlinkClick r:id="rId7"/>
                  </a:rPr>
                  <a:t>http</a:t>
                </a:r>
                <a:r>
                  <a:rPr lang="en-US" dirty="0" smtClean="0">
                    <a:solidFill>
                      <a:srgbClr val="FFFFFF"/>
                    </a:solidFill>
                    <a:hlinkClick r:id="rId7"/>
                  </a:rPr>
                  <a:t>://developer.microsoft.com </a:t>
                </a:r>
                <a:endParaRPr lang="en-US" dirty="0">
                  <a:solidFill>
                    <a:srgbClr val="FFFFFF"/>
                  </a:solidFill>
                </a:endParaRPr>
              </a:p>
            </p:txBody>
          </p:sp>
        </p:grpSp>
        <p:sp>
          <p:nvSpPr>
            <p:cNvPr id="42" name="Freeform 54"/>
            <p:cNvSpPr>
              <a:spLocks noEditPoints="1"/>
            </p:cNvSpPr>
            <p:nvPr/>
          </p:nvSpPr>
          <p:spPr bwMode="black">
            <a:xfrm>
              <a:off x="6121301" y="9475410"/>
              <a:ext cx="441325" cy="404812"/>
            </a:xfrm>
            <a:custGeom>
              <a:avLst/>
              <a:gdLst>
                <a:gd name="T0" fmla="*/ 84 w 168"/>
                <a:gd name="T1" fmla="*/ 0 h 154"/>
                <a:gd name="T2" fmla="*/ 30 w 168"/>
                <a:gd name="T3" fmla="*/ 22 h 154"/>
                <a:gd name="T4" fmla="*/ 30 w 168"/>
                <a:gd name="T5" fmla="*/ 131 h 154"/>
                <a:gd name="T6" fmla="*/ 84 w 168"/>
                <a:gd name="T7" fmla="*/ 154 h 154"/>
                <a:gd name="T8" fmla="*/ 138 w 168"/>
                <a:gd name="T9" fmla="*/ 131 h 154"/>
                <a:gd name="T10" fmla="*/ 138 w 168"/>
                <a:gd name="T11" fmla="*/ 22 h 154"/>
                <a:gd name="T12" fmla="*/ 84 w 168"/>
                <a:gd name="T13" fmla="*/ 0 h 154"/>
                <a:gd name="T14" fmla="*/ 84 w 168"/>
                <a:gd name="T15" fmla="*/ 10 h 154"/>
                <a:gd name="T16" fmla="*/ 84 w 168"/>
                <a:gd name="T17" fmla="*/ 10 h 154"/>
                <a:gd name="T18" fmla="*/ 131 w 168"/>
                <a:gd name="T19" fmla="*/ 30 h 154"/>
                <a:gd name="T20" fmla="*/ 131 w 168"/>
                <a:gd name="T21" fmla="*/ 124 h 154"/>
                <a:gd name="T22" fmla="*/ 84 w 168"/>
                <a:gd name="T23" fmla="*/ 143 h 154"/>
                <a:gd name="T24" fmla="*/ 37 w 168"/>
                <a:gd name="T25" fmla="*/ 124 h 154"/>
                <a:gd name="T26" fmla="*/ 18 w 168"/>
                <a:gd name="T27" fmla="*/ 77 h 154"/>
                <a:gd name="T28" fmla="*/ 37 w 168"/>
                <a:gd name="T29" fmla="*/ 30 h 154"/>
                <a:gd name="T30" fmla="*/ 84 w 168"/>
                <a:gd name="T31" fmla="*/ 10 h 154"/>
                <a:gd name="T32" fmla="*/ 114 w 168"/>
                <a:gd name="T33" fmla="*/ 64 h 154"/>
                <a:gd name="T34" fmla="*/ 95 w 168"/>
                <a:gd name="T35" fmla="*/ 83 h 154"/>
                <a:gd name="T36" fmla="*/ 91 w 168"/>
                <a:gd name="T37" fmla="*/ 103 h 154"/>
                <a:gd name="T38" fmla="*/ 77 w 168"/>
                <a:gd name="T39" fmla="*/ 89 h 154"/>
                <a:gd name="T40" fmla="*/ 51 w 168"/>
                <a:gd name="T41" fmla="*/ 109 h 154"/>
                <a:gd name="T42" fmla="*/ 51 w 168"/>
                <a:gd name="T43" fmla="*/ 109 h 154"/>
                <a:gd name="T44" fmla="*/ 51 w 168"/>
                <a:gd name="T45" fmla="*/ 109 h 154"/>
                <a:gd name="T46" fmla="*/ 51 w 168"/>
                <a:gd name="T47" fmla="*/ 109 h 154"/>
                <a:gd name="T48" fmla="*/ 51 w 168"/>
                <a:gd name="T49" fmla="*/ 109 h 154"/>
                <a:gd name="T50" fmla="*/ 71 w 168"/>
                <a:gd name="T51" fmla="*/ 84 h 154"/>
                <a:gd name="T52" fmla="*/ 57 w 168"/>
                <a:gd name="T53" fmla="*/ 70 h 154"/>
                <a:gd name="T54" fmla="*/ 78 w 168"/>
                <a:gd name="T55" fmla="*/ 66 h 154"/>
                <a:gd name="T56" fmla="*/ 97 w 168"/>
                <a:gd name="T57" fmla="*/ 46 h 154"/>
                <a:gd name="T58" fmla="*/ 101 w 168"/>
                <a:gd name="T59" fmla="*/ 35 h 154"/>
                <a:gd name="T60" fmla="*/ 126 w 168"/>
                <a:gd name="T61" fmla="*/ 60 h 154"/>
                <a:gd name="T62" fmla="*/ 114 w 168"/>
                <a:gd name="T63" fmla="*/ 6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8" h="154">
                  <a:moveTo>
                    <a:pt x="84" y="0"/>
                  </a:moveTo>
                  <a:cubicBezTo>
                    <a:pt x="64" y="0"/>
                    <a:pt x="45" y="7"/>
                    <a:pt x="30" y="22"/>
                  </a:cubicBezTo>
                  <a:cubicBezTo>
                    <a:pt x="0" y="52"/>
                    <a:pt x="0" y="101"/>
                    <a:pt x="30" y="131"/>
                  </a:cubicBezTo>
                  <a:cubicBezTo>
                    <a:pt x="45" y="146"/>
                    <a:pt x="64" y="154"/>
                    <a:pt x="84" y="154"/>
                  </a:cubicBezTo>
                  <a:cubicBezTo>
                    <a:pt x="104" y="154"/>
                    <a:pt x="123" y="146"/>
                    <a:pt x="138" y="131"/>
                  </a:cubicBezTo>
                  <a:cubicBezTo>
                    <a:pt x="168" y="101"/>
                    <a:pt x="168" y="52"/>
                    <a:pt x="138" y="22"/>
                  </a:cubicBezTo>
                  <a:cubicBezTo>
                    <a:pt x="123" y="7"/>
                    <a:pt x="104" y="0"/>
                    <a:pt x="84" y="0"/>
                  </a:cubicBezTo>
                  <a:moveTo>
                    <a:pt x="84" y="10"/>
                  </a:moveTo>
                  <a:cubicBezTo>
                    <a:pt x="84" y="10"/>
                    <a:pt x="84" y="10"/>
                    <a:pt x="84" y="10"/>
                  </a:cubicBezTo>
                  <a:cubicBezTo>
                    <a:pt x="102" y="10"/>
                    <a:pt x="118" y="17"/>
                    <a:pt x="131" y="30"/>
                  </a:cubicBezTo>
                  <a:cubicBezTo>
                    <a:pt x="157" y="56"/>
                    <a:pt x="157" y="98"/>
                    <a:pt x="131" y="124"/>
                  </a:cubicBezTo>
                  <a:cubicBezTo>
                    <a:pt x="118" y="136"/>
                    <a:pt x="102" y="143"/>
                    <a:pt x="84" y="143"/>
                  </a:cubicBezTo>
                  <a:cubicBezTo>
                    <a:pt x="66" y="143"/>
                    <a:pt x="50" y="136"/>
                    <a:pt x="37" y="124"/>
                  </a:cubicBezTo>
                  <a:cubicBezTo>
                    <a:pt x="25" y="111"/>
                    <a:pt x="18" y="94"/>
                    <a:pt x="18" y="77"/>
                  </a:cubicBezTo>
                  <a:cubicBezTo>
                    <a:pt x="18" y="59"/>
                    <a:pt x="25" y="42"/>
                    <a:pt x="37" y="30"/>
                  </a:cubicBezTo>
                  <a:cubicBezTo>
                    <a:pt x="50" y="17"/>
                    <a:pt x="66" y="10"/>
                    <a:pt x="84" y="10"/>
                  </a:cubicBezTo>
                  <a:moveTo>
                    <a:pt x="114" y="64"/>
                  </a:moveTo>
                  <a:cubicBezTo>
                    <a:pt x="95" y="83"/>
                    <a:pt x="95" y="83"/>
                    <a:pt x="95" y="83"/>
                  </a:cubicBezTo>
                  <a:cubicBezTo>
                    <a:pt x="98" y="90"/>
                    <a:pt x="97" y="98"/>
                    <a:pt x="91" y="103"/>
                  </a:cubicBezTo>
                  <a:cubicBezTo>
                    <a:pt x="77" y="89"/>
                    <a:pt x="77" y="89"/>
                    <a:pt x="77" y="89"/>
                  </a:cubicBezTo>
                  <a:cubicBezTo>
                    <a:pt x="62" y="102"/>
                    <a:pt x="53" y="110"/>
                    <a:pt x="51" y="109"/>
                  </a:cubicBezTo>
                  <a:cubicBezTo>
                    <a:pt x="51" y="109"/>
                    <a:pt x="51" y="109"/>
                    <a:pt x="51" y="109"/>
                  </a:cubicBezTo>
                  <a:cubicBezTo>
                    <a:pt x="51" y="109"/>
                    <a:pt x="51" y="109"/>
                    <a:pt x="51" y="109"/>
                  </a:cubicBezTo>
                  <a:cubicBezTo>
                    <a:pt x="51" y="109"/>
                    <a:pt x="51" y="109"/>
                    <a:pt x="51" y="109"/>
                  </a:cubicBezTo>
                  <a:cubicBezTo>
                    <a:pt x="51" y="109"/>
                    <a:pt x="51" y="109"/>
                    <a:pt x="51" y="109"/>
                  </a:cubicBezTo>
                  <a:cubicBezTo>
                    <a:pt x="51" y="108"/>
                    <a:pt x="58" y="98"/>
                    <a:pt x="71" y="84"/>
                  </a:cubicBezTo>
                  <a:cubicBezTo>
                    <a:pt x="57" y="70"/>
                    <a:pt x="57" y="70"/>
                    <a:pt x="57" y="70"/>
                  </a:cubicBezTo>
                  <a:cubicBezTo>
                    <a:pt x="63" y="64"/>
                    <a:pt x="71" y="63"/>
                    <a:pt x="78" y="66"/>
                  </a:cubicBezTo>
                  <a:cubicBezTo>
                    <a:pt x="97" y="46"/>
                    <a:pt x="97" y="46"/>
                    <a:pt x="97" y="46"/>
                  </a:cubicBezTo>
                  <a:cubicBezTo>
                    <a:pt x="96" y="42"/>
                    <a:pt x="97" y="38"/>
                    <a:pt x="101" y="35"/>
                  </a:cubicBezTo>
                  <a:cubicBezTo>
                    <a:pt x="126" y="60"/>
                    <a:pt x="126" y="60"/>
                    <a:pt x="126" y="60"/>
                  </a:cubicBezTo>
                  <a:cubicBezTo>
                    <a:pt x="123" y="63"/>
                    <a:pt x="118" y="65"/>
                    <a:pt x="114" y="64"/>
                  </a:cubicBezTo>
                  <a:close/>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grpSp>
    </p:spTree>
    <p:extLst>
      <p:ext uri="{BB962C8B-B14F-4D97-AF65-F5344CB8AC3E}">
        <p14:creationId xmlns:p14="http://schemas.microsoft.com/office/powerpoint/2010/main" val="371269419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750"/>
                                        <p:tgtEl>
                                          <p:spTgt spid="31"/>
                                        </p:tgtEl>
                                      </p:cBhvr>
                                    </p:animEffect>
                                  </p:childTnLst>
                                </p:cTn>
                              </p:par>
                              <p:par>
                                <p:cTn id="8" presetID="63" presetClass="path" presetSubtype="0" decel="100000" fill="hold" nodeType="withEffect">
                                  <p:stCondLst>
                                    <p:cond delay="0"/>
                                  </p:stCondLst>
                                  <p:childTnLst>
                                    <p:animMotion origin="layout" path="M -0.02413 3.26827E-6 L 0 3.26827E-6 " pathEditMode="relative" rAng="0" ptsTypes="AA">
                                      <p:cBhvr>
                                        <p:cTn id="9" dur="750" fill="hold"/>
                                        <p:tgtEl>
                                          <p:spTgt spid="31"/>
                                        </p:tgtEl>
                                        <p:attrNameLst>
                                          <p:attrName>ppt_x</p:attrName>
                                          <p:attrName>ppt_y</p:attrName>
                                        </p:attrNameLst>
                                      </p:cBhvr>
                                      <p:rCtr x="1200" y="0"/>
                                    </p:animMotion>
                                  </p:childTnLst>
                                </p:cTn>
                              </p:par>
                              <p:par>
                                <p:cTn id="10" presetID="10" presetClass="entr" presetSubtype="0" fill="hold" nodeType="withEffect">
                                  <p:stCondLst>
                                    <p:cond delay="1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750"/>
                                        <p:tgtEl>
                                          <p:spTgt spid="13"/>
                                        </p:tgtEl>
                                      </p:cBhvr>
                                    </p:animEffect>
                                  </p:childTnLst>
                                </p:cTn>
                              </p:par>
                              <p:par>
                                <p:cTn id="13" presetID="63" presetClass="path" presetSubtype="0" decel="100000" fill="hold" nodeType="withEffect">
                                  <p:stCondLst>
                                    <p:cond delay="100"/>
                                  </p:stCondLst>
                                  <p:childTnLst>
                                    <p:animMotion origin="layout" path="M -0.02413 3.26827E-6 L 0 3.26827E-6 " pathEditMode="relative" rAng="0" ptsTypes="AA">
                                      <p:cBhvr>
                                        <p:cTn id="14" dur="750" fill="hold"/>
                                        <p:tgtEl>
                                          <p:spTgt spid="13"/>
                                        </p:tgtEl>
                                        <p:attrNameLst>
                                          <p:attrName>ppt_x</p:attrName>
                                          <p:attrName>ppt_y</p:attrName>
                                        </p:attrNameLst>
                                      </p:cBhvr>
                                      <p:rCtr x="1200" y="0"/>
                                    </p:animMotion>
                                  </p:childTnLst>
                                </p:cTn>
                              </p:par>
                              <p:par>
                                <p:cTn id="15" presetID="10" presetClass="entr" presetSubtype="0" fill="hold" nodeType="withEffect">
                                  <p:stCondLst>
                                    <p:cond delay="20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750"/>
                                        <p:tgtEl>
                                          <p:spTgt spid="25"/>
                                        </p:tgtEl>
                                      </p:cBhvr>
                                    </p:animEffect>
                                  </p:childTnLst>
                                </p:cTn>
                              </p:par>
                              <p:par>
                                <p:cTn id="18" presetID="63" presetClass="path" presetSubtype="0" decel="100000" fill="hold" nodeType="withEffect">
                                  <p:stCondLst>
                                    <p:cond delay="200"/>
                                  </p:stCondLst>
                                  <p:childTnLst>
                                    <p:animMotion origin="layout" path="M -0.02413 3.26827E-6 L 0 3.26827E-6 " pathEditMode="relative" rAng="0" ptsTypes="AA">
                                      <p:cBhvr>
                                        <p:cTn id="19" dur="750" fill="hold"/>
                                        <p:tgtEl>
                                          <p:spTgt spid="25"/>
                                        </p:tgtEl>
                                        <p:attrNameLst>
                                          <p:attrName>ppt_x</p:attrName>
                                          <p:attrName>ppt_y</p:attrName>
                                        </p:attrNameLst>
                                      </p:cBhvr>
                                      <p:rCtr x="1200" y="0"/>
                                    </p:animMotion>
                                  </p:childTnLst>
                                </p:cTn>
                              </p:par>
                              <p:par>
                                <p:cTn id="20" presetID="10" presetClass="entr" presetSubtype="0" fill="hold" nodeType="withEffect">
                                  <p:stCondLst>
                                    <p:cond delay="30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750"/>
                                        <p:tgtEl>
                                          <p:spTgt spid="3"/>
                                        </p:tgtEl>
                                      </p:cBhvr>
                                    </p:animEffect>
                                  </p:childTnLst>
                                </p:cTn>
                              </p:par>
                              <p:par>
                                <p:cTn id="23" presetID="63" presetClass="path" presetSubtype="0" decel="100000" fill="hold" nodeType="withEffect">
                                  <p:stCondLst>
                                    <p:cond delay="300"/>
                                  </p:stCondLst>
                                  <p:childTnLst>
                                    <p:animMotion origin="layout" path="M -0.02413 4.06264E-6 L 4.44218E-6 4.06264E-6 " pathEditMode="relative" rAng="0" ptsTypes="AA">
                                      <p:cBhvr>
                                        <p:cTn id="24" dur="750" fill="hold"/>
                                        <p:tgtEl>
                                          <p:spTgt spid="3"/>
                                        </p:tgtEl>
                                        <p:attrNameLst>
                                          <p:attrName>ppt_x</p:attrName>
                                          <p:attrName>ppt_y</p:attrName>
                                        </p:attrNameLst>
                                      </p:cBhvr>
                                      <p:rCtr x="12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274638" y="5605099"/>
            <a:ext cx="10058400" cy="1092564"/>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spAutoFit/>
          </a:bodyPr>
          <a:lstStyle/>
          <a:p>
            <a:pPr marL="0" lvl="1" defTabSz="932418" fontAlgn="base">
              <a:lnSpc>
                <a:spcPct val="90000"/>
              </a:lnSpc>
              <a:spcBef>
                <a:spcPts val="600"/>
              </a:spcBef>
              <a:buClr>
                <a:srgbClr val="000000">
                  <a:lumMod val="75000"/>
                  <a:lumOff val="25000"/>
                </a:srgbClr>
              </a:buClr>
              <a:buSzPct val="90000"/>
              <a:tabLst>
                <a:tab pos="642659" algn="l"/>
              </a:tabLst>
            </a:pPr>
            <a:r>
              <a:rPr lang="en-US" sz="2600" spc="-51" dirty="0">
                <a:gradFill>
                  <a:gsLst>
                    <a:gs pos="0">
                      <a:schemeClr val="tx1"/>
                    </a:gs>
                    <a:gs pos="100000">
                      <a:schemeClr val="tx1"/>
                    </a:gs>
                  </a:gsLst>
                  <a:lin ang="5400000" scaled="0"/>
                </a:gradFill>
                <a:latin typeface="+mj-lt"/>
              </a:rPr>
              <a:t>Come </a:t>
            </a:r>
            <a:r>
              <a:rPr lang="en-US" sz="2600" spc="-51" dirty="0" smtClean="0">
                <a:gradFill>
                  <a:gsLst>
                    <a:gs pos="0">
                      <a:schemeClr val="tx1"/>
                    </a:gs>
                    <a:gs pos="100000">
                      <a:schemeClr val="tx1"/>
                    </a:gs>
                  </a:gsLst>
                  <a:lin ang="5400000" scaled="0"/>
                </a:gradFill>
                <a:latin typeface="+mj-lt"/>
              </a:rPr>
              <a:t>visit us </a:t>
            </a:r>
            <a:r>
              <a:rPr lang="en-US" sz="2600" spc="-51" dirty="0">
                <a:gradFill>
                  <a:gsLst>
                    <a:gs pos="0">
                      <a:schemeClr val="tx1"/>
                    </a:gs>
                    <a:gs pos="100000">
                      <a:schemeClr val="tx1"/>
                    </a:gs>
                  </a:gsLst>
                  <a:lin ang="5400000" scaled="0"/>
                </a:gradFill>
                <a:latin typeface="+mj-lt"/>
              </a:rPr>
              <a:t>in the Microsoft Solutions Experience (MSE)!</a:t>
            </a:r>
          </a:p>
          <a:p>
            <a:pPr marL="0" lvl="1" defTabSz="932418" fontAlgn="base">
              <a:lnSpc>
                <a:spcPct val="90000"/>
              </a:lnSpc>
              <a:spcBef>
                <a:spcPts val="600"/>
              </a:spcBef>
              <a:buClr>
                <a:srgbClr val="000000">
                  <a:lumMod val="75000"/>
                  <a:lumOff val="25000"/>
                </a:srgbClr>
              </a:buClr>
              <a:buSzPct val="90000"/>
              <a:tabLst>
                <a:tab pos="642659" algn="l"/>
              </a:tabLst>
            </a:pPr>
            <a:r>
              <a:rPr lang="en-US" sz="2600" spc="-51" dirty="0">
                <a:gradFill>
                  <a:gsLst>
                    <a:gs pos="0">
                      <a:schemeClr val="tx1"/>
                    </a:gs>
                    <a:gs pos="100000">
                      <a:schemeClr val="tx1"/>
                    </a:gs>
                  </a:gsLst>
                  <a:lin ang="5400000" scaled="0"/>
                </a:gradFill>
                <a:latin typeface="+mj-lt"/>
              </a:rPr>
              <a:t>Look for the </a:t>
            </a:r>
            <a:r>
              <a:rPr lang="en-US" sz="2600" b="1" spc="-51" dirty="0">
                <a:gradFill>
                  <a:gsLst>
                    <a:gs pos="0">
                      <a:schemeClr val="tx1"/>
                    </a:gs>
                    <a:gs pos="100000">
                      <a:schemeClr val="tx1"/>
                    </a:gs>
                  </a:gsLst>
                  <a:lin ang="5400000" scaled="0"/>
                </a:gradFill>
              </a:rPr>
              <a:t>Cloud and Datacenter Platform</a:t>
            </a:r>
            <a:r>
              <a:rPr lang="en-US" sz="2600" spc="-51" dirty="0">
                <a:gradFill>
                  <a:gsLst>
                    <a:gs pos="0">
                      <a:schemeClr val="tx1"/>
                    </a:gs>
                    <a:gs pos="100000">
                      <a:schemeClr val="tx1"/>
                    </a:gs>
                  </a:gsLst>
                  <a:lin ang="5400000" scaled="0"/>
                </a:gradFill>
              </a:rPr>
              <a:t> </a:t>
            </a:r>
            <a:r>
              <a:rPr lang="en-US" sz="2600" spc="-51" dirty="0" smtClean="0">
                <a:gradFill>
                  <a:gsLst>
                    <a:gs pos="0">
                      <a:schemeClr val="tx1"/>
                    </a:gs>
                    <a:gs pos="100000">
                      <a:schemeClr val="tx1"/>
                    </a:gs>
                  </a:gsLst>
                  <a:lin ang="5400000" scaled="0"/>
                </a:gradFill>
                <a:latin typeface="+mj-lt"/>
              </a:rPr>
              <a:t>area </a:t>
            </a:r>
            <a:r>
              <a:rPr lang="en-US" sz="2600" spc="-51" dirty="0" err="1" smtClean="0">
                <a:gradFill>
                  <a:gsLst>
                    <a:gs pos="0">
                      <a:schemeClr val="tx1"/>
                    </a:gs>
                    <a:gs pos="100000">
                      <a:schemeClr val="tx1"/>
                    </a:gs>
                  </a:gsLst>
                  <a:lin ang="5400000" scaled="0"/>
                </a:gradFill>
                <a:latin typeface="+mj-lt"/>
              </a:rPr>
              <a:t>TechExpo</a:t>
            </a:r>
            <a:r>
              <a:rPr lang="en-US" sz="2600" spc="-51" dirty="0" smtClean="0">
                <a:gradFill>
                  <a:gsLst>
                    <a:gs pos="0">
                      <a:schemeClr val="tx1"/>
                    </a:gs>
                    <a:gs pos="100000">
                      <a:schemeClr val="tx1"/>
                    </a:gs>
                  </a:gsLst>
                  <a:lin ang="5400000" scaled="0"/>
                </a:gradFill>
                <a:latin typeface="+mj-lt"/>
              </a:rPr>
              <a:t> </a:t>
            </a:r>
            <a:r>
              <a:rPr lang="en-US" sz="2600" spc="-51" dirty="0">
                <a:gradFill>
                  <a:gsLst>
                    <a:gs pos="0">
                      <a:schemeClr val="tx1"/>
                    </a:gs>
                    <a:gs pos="100000">
                      <a:schemeClr val="tx1"/>
                    </a:gs>
                  </a:gsLst>
                  <a:lin ang="5400000" scaled="0"/>
                </a:gradFill>
                <a:latin typeface="+mj-lt"/>
              </a:rPr>
              <a:t>Hall 7</a:t>
            </a:r>
          </a:p>
        </p:txBody>
      </p:sp>
      <p:sp>
        <p:nvSpPr>
          <p:cNvPr id="6" name="Title 5"/>
          <p:cNvSpPr>
            <a:spLocks noGrp="1"/>
          </p:cNvSpPr>
          <p:nvPr>
            <p:ph type="title"/>
          </p:nvPr>
        </p:nvSpPr>
        <p:spPr>
          <a:xfrm>
            <a:off x="274639" y="295274"/>
            <a:ext cx="11889564" cy="917575"/>
          </a:xfrm>
        </p:spPr>
        <p:txBody>
          <a:bodyPr/>
          <a:lstStyle/>
          <a:p>
            <a:r>
              <a:rPr lang="en-US" dirty="0"/>
              <a:t>For </a:t>
            </a:r>
            <a:r>
              <a:rPr lang="en-US" dirty="0" smtClean="0"/>
              <a:t>more information</a:t>
            </a:r>
            <a:endParaRPr lang="en-US" dirty="0"/>
          </a:p>
        </p:txBody>
      </p:sp>
      <p:pic>
        <p:nvPicPr>
          <p:cNvPr id="15" name="Picture 1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bwMode="invGray">
          <a:xfrm>
            <a:off x="10788545" y="6268019"/>
            <a:ext cx="1190730" cy="255073"/>
          </a:xfrm>
          <a:prstGeom prst="rect">
            <a:avLst/>
          </a:prstGeom>
        </p:spPr>
      </p:pic>
      <p:grpSp>
        <p:nvGrpSpPr>
          <p:cNvPr id="27" name="Group 26"/>
          <p:cNvGrpSpPr/>
          <p:nvPr/>
        </p:nvGrpSpPr>
        <p:grpSpPr>
          <a:xfrm>
            <a:off x="274639" y="1223909"/>
            <a:ext cx="10338819" cy="821763"/>
            <a:chOff x="274639" y="1545485"/>
            <a:chExt cx="10338819" cy="821763"/>
          </a:xfrm>
        </p:grpSpPr>
        <p:sp>
          <p:nvSpPr>
            <p:cNvPr id="2" name="Rectangle 1"/>
            <p:cNvSpPr/>
            <p:nvPr/>
          </p:nvSpPr>
          <p:spPr>
            <a:xfrm>
              <a:off x="4981168" y="1545485"/>
              <a:ext cx="5632290" cy="821763"/>
            </a:xfrm>
            <a:prstGeom prst="rect">
              <a:avLst/>
            </a:prstGeom>
          </p:spPr>
          <p:txBody>
            <a:bodyPr wrap="square" lIns="182880" tIns="146304" rIns="182880" bIns="146304">
              <a:spAutoFit/>
            </a:bodyPr>
            <a:lstStyle/>
            <a:p>
              <a:pPr defTabSz="932418">
                <a:lnSpc>
                  <a:spcPct val="90000"/>
                </a:lnSpc>
                <a:spcBef>
                  <a:spcPts val="612"/>
                </a:spcBef>
              </a:pPr>
              <a:r>
                <a:rPr lang="en-US" sz="2000" dirty="0">
                  <a:gradFill>
                    <a:gsLst>
                      <a:gs pos="0">
                        <a:schemeClr val="tx1"/>
                      </a:gs>
                      <a:gs pos="100000">
                        <a:schemeClr val="tx1"/>
                      </a:gs>
                    </a:gsLst>
                    <a:lin ang="5400000" scaled="0"/>
                  </a:gradFill>
                </a:rPr>
                <a:t>Windows Server Technical Preview</a:t>
              </a:r>
            </a:p>
            <a:p>
              <a:pPr defTabSz="932418">
                <a:lnSpc>
                  <a:spcPct val="90000"/>
                </a:lnSpc>
              </a:pPr>
              <a:r>
                <a:rPr lang="en-US" dirty="0">
                  <a:gradFill>
                    <a:gsLst>
                      <a:gs pos="0">
                        <a:schemeClr val="tx1"/>
                      </a:gs>
                      <a:gs pos="100000">
                        <a:schemeClr val="tx1"/>
                      </a:gs>
                    </a:gsLst>
                    <a:lin ang="5400000" scaled="0"/>
                  </a:gradFill>
                  <a:hlinkClick r:id="rId4"/>
                </a:rPr>
                <a:t>http://technet.microsoft.com/library/dn765472.aspx</a:t>
              </a:r>
              <a:endParaRPr lang="en-US" dirty="0">
                <a:gradFill>
                  <a:gsLst>
                    <a:gs pos="0">
                      <a:schemeClr val="tx1"/>
                    </a:gs>
                    <a:gs pos="100000">
                      <a:schemeClr val="tx1"/>
                    </a:gs>
                  </a:gsLst>
                  <a:lin ang="5400000" scaled="0"/>
                </a:gradFill>
              </a:endParaRPr>
            </a:p>
          </p:txBody>
        </p:sp>
        <p:sp>
          <p:nvSpPr>
            <p:cNvPr id="11" name="Freeform 9"/>
            <p:cNvSpPr>
              <a:spLocks noEditPoints="1"/>
            </p:cNvSpPr>
            <p:nvPr/>
          </p:nvSpPr>
          <p:spPr bwMode="black">
            <a:xfrm>
              <a:off x="4107231" y="1679376"/>
              <a:ext cx="526492" cy="526283"/>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tx1"/>
            </a:solidFill>
            <a:ln>
              <a:noFill/>
            </a:ln>
            <a:extLst/>
          </p:spPr>
          <p:txBody>
            <a:bodyPr vert="horz" wrap="square" lIns="91400" tIns="45700" rIns="91400" bIns="45700" numCol="1" anchor="t" anchorCtr="0" compatLnSpc="1">
              <a:prstTxWarp prst="textNoShape">
                <a:avLst/>
              </a:prstTxWarp>
            </a:bodyPr>
            <a:lstStyle/>
            <a:p>
              <a:pPr defTabSz="932418">
                <a:lnSpc>
                  <a:spcPct val="90000"/>
                </a:lnSpc>
              </a:pPr>
              <a:endParaRPr lang="en-US">
                <a:solidFill>
                  <a:prstClr val="black"/>
                </a:solidFill>
              </a:endParaRPr>
            </a:p>
          </p:txBody>
        </p:sp>
        <p:sp>
          <p:nvSpPr>
            <p:cNvPr id="19" name="TextBox 18"/>
            <p:cNvSpPr txBox="1"/>
            <p:nvPr/>
          </p:nvSpPr>
          <p:spPr>
            <a:xfrm>
              <a:off x="274639" y="1545485"/>
              <a:ext cx="3657600" cy="794064"/>
            </a:xfrm>
            <a:prstGeom prst="rect">
              <a:avLst/>
            </a:prstGeom>
            <a:noFill/>
          </p:spPr>
          <p:txBody>
            <a:bodyPr wrap="square" lIns="182880" tIns="146304" rIns="182880" bIns="146304" rtlCol="0">
              <a:spAutoFit/>
            </a:bodyPr>
            <a:lstStyle/>
            <a:p>
              <a:pPr defTabSz="932418">
                <a:lnSpc>
                  <a:spcPct val="90000"/>
                </a:lnSpc>
                <a:spcAft>
                  <a:spcPts val="612"/>
                </a:spcAft>
              </a:pPr>
              <a:r>
                <a:rPr lang="en-US" sz="3600" dirty="0">
                  <a:gradFill>
                    <a:gsLst>
                      <a:gs pos="0">
                        <a:schemeClr val="tx1"/>
                      </a:gs>
                      <a:gs pos="100000">
                        <a:schemeClr val="tx1"/>
                      </a:gs>
                    </a:gsLst>
                    <a:lin ang="5400000" scaled="0"/>
                  </a:gradFill>
                  <a:latin typeface="+mj-lt"/>
                </a:rPr>
                <a:t>Windows Server</a:t>
              </a:r>
            </a:p>
          </p:txBody>
        </p:sp>
      </p:grpSp>
      <p:grpSp>
        <p:nvGrpSpPr>
          <p:cNvPr id="7" name="Group 6"/>
          <p:cNvGrpSpPr/>
          <p:nvPr/>
        </p:nvGrpSpPr>
        <p:grpSpPr>
          <a:xfrm>
            <a:off x="274639" y="4115269"/>
            <a:ext cx="10338819" cy="821763"/>
            <a:chOff x="274639" y="4906595"/>
            <a:chExt cx="10338819" cy="821763"/>
          </a:xfrm>
        </p:grpSpPr>
        <p:sp>
          <p:nvSpPr>
            <p:cNvPr id="20" name="Freeform 9"/>
            <p:cNvSpPr>
              <a:spLocks noEditPoints="1"/>
            </p:cNvSpPr>
            <p:nvPr/>
          </p:nvSpPr>
          <p:spPr bwMode="black">
            <a:xfrm>
              <a:off x="4107231" y="5040486"/>
              <a:ext cx="526492" cy="526283"/>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tx1"/>
            </a:solidFill>
            <a:ln>
              <a:noFill/>
            </a:ln>
            <a:extLst/>
          </p:spPr>
          <p:txBody>
            <a:bodyPr vert="horz" wrap="square" lIns="91400" tIns="45700" rIns="91400" bIns="45700" numCol="1" anchor="t" anchorCtr="0" compatLnSpc="1">
              <a:prstTxWarp prst="textNoShape">
                <a:avLst/>
              </a:prstTxWarp>
            </a:bodyPr>
            <a:lstStyle/>
            <a:p>
              <a:pPr defTabSz="932418">
                <a:lnSpc>
                  <a:spcPct val="90000"/>
                </a:lnSpc>
              </a:pPr>
              <a:endParaRPr lang="en-US">
                <a:solidFill>
                  <a:prstClr val="black"/>
                </a:solidFill>
              </a:endParaRPr>
            </a:p>
          </p:txBody>
        </p:sp>
        <p:sp>
          <p:nvSpPr>
            <p:cNvPr id="21" name="TextBox 20"/>
            <p:cNvSpPr txBox="1"/>
            <p:nvPr/>
          </p:nvSpPr>
          <p:spPr>
            <a:xfrm>
              <a:off x="274639" y="4906595"/>
              <a:ext cx="3657600" cy="794064"/>
            </a:xfrm>
            <a:prstGeom prst="rect">
              <a:avLst/>
            </a:prstGeom>
            <a:noFill/>
          </p:spPr>
          <p:txBody>
            <a:bodyPr wrap="square" lIns="182880" tIns="146304" rIns="182880" bIns="146304" rtlCol="0">
              <a:spAutoFit/>
            </a:bodyPr>
            <a:lstStyle/>
            <a:p>
              <a:pPr defTabSz="932418">
                <a:lnSpc>
                  <a:spcPct val="90000"/>
                </a:lnSpc>
                <a:spcAft>
                  <a:spcPts val="612"/>
                </a:spcAft>
              </a:pPr>
              <a:r>
                <a:rPr lang="en-US" sz="3600" dirty="0">
                  <a:gradFill>
                    <a:gsLst>
                      <a:gs pos="0">
                        <a:schemeClr val="tx1"/>
                      </a:gs>
                      <a:gs pos="100000">
                        <a:schemeClr val="tx1"/>
                      </a:gs>
                    </a:gsLst>
                    <a:lin ang="5400000" scaled="0"/>
                  </a:gradFill>
                  <a:latin typeface="+mj-lt"/>
                </a:rPr>
                <a:t>Microsoft Azure</a:t>
              </a:r>
            </a:p>
          </p:txBody>
        </p:sp>
        <p:sp>
          <p:nvSpPr>
            <p:cNvPr id="22" name="Rectangle 21"/>
            <p:cNvSpPr/>
            <p:nvPr/>
          </p:nvSpPr>
          <p:spPr>
            <a:xfrm>
              <a:off x="4981168" y="4906595"/>
              <a:ext cx="5632290" cy="821763"/>
            </a:xfrm>
            <a:prstGeom prst="rect">
              <a:avLst/>
            </a:prstGeom>
          </p:spPr>
          <p:txBody>
            <a:bodyPr wrap="square" lIns="182880" tIns="146304" rIns="182880" bIns="146304">
              <a:spAutoFit/>
            </a:bodyPr>
            <a:lstStyle/>
            <a:p>
              <a:pPr defTabSz="932418">
                <a:lnSpc>
                  <a:spcPct val="90000"/>
                </a:lnSpc>
                <a:spcBef>
                  <a:spcPts val="612"/>
                </a:spcBef>
              </a:pPr>
              <a:r>
                <a:rPr lang="en-US" sz="2000" dirty="0">
                  <a:gradFill>
                    <a:gsLst>
                      <a:gs pos="0">
                        <a:schemeClr val="tx1"/>
                      </a:gs>
                      <a:gs pos="100000">
                        <a:schemeClr val="tx1"/>
                      </a:gs>
                    </a:gsLst>
                    <a:lin ang="5400000" scaled="0"/>
                  </a:gradFill>
                </a:rPr>
                <a:t>Microsoft Azure</a:t>
              </a:r>
            </a:p>
            <a:p>
              <a:pPr marL="0" lvl="1" defTabSz="932418" fontAlgn="base">
                <a:lnSpc>
                  <a:spcPct val="90000"/>
                </a:lnSpc>
                <a:spcAft>
                  <a:spcPts val="1247"/>
                </a:spcAft>
                <a:buClr>
                  <a:srgbClr val="FFFFFF">
                    <a:lumMod val="75000"/>
                    <a:lumOff val="25000"/>
                  </a:srgbClr>
                </a:buClr>
                <a:buSzPct val="90000"/>
                <a:tabLst>
                  <a:tab pos="655574" algn="l"/>
                  <a:tab pos="1842870" algn="l"/>
                </a:tabLst>
              </a:pPr>
              <a:r>
                <a:rPr lang="en-US" dirty="0">
                  <a:gradFill>
                    <a:gsLst>
                      <a:gs pos="0">
                        <a:schemeClr val="tx1"/>
                      </a:gs>
                      <a:gs pos="100000">
                        <a:schemeClr val="tx1"/>
                      </a:gs>
                    </a:gsLst>
                    <a:lin ang="5400000" scaled="0"/>
                  </a:gradFill>
                  <a:hlinkClick r:id="rId5"/>
                </a:rPr>
                <a:t>http://azure.microsoft.com/en-us/</a:t>
              </a:r>
              <a:r>
                <a:rPr lang="en-US" dirty="0">
                  <a:gradFill>
                    <a:gsLst>
                      <a:gs pos="0">
                        <a:schemeClr val="tx1"/>
                      </a:gs>
                      <a:gs pos="100000">
                        <a:schemeClr val="tx1"/>
                      </a:gs>
                    </a:gsLst>
                    <a:lin ang="5400000" scaled="0"/>
                  </a:gradFill>
                </a:rPr>
                <a:t> </a:t>
              </a:r>
            </a:p>
          </p:txBody>
        </p:sp>
      </p:grpSp>
      <p:grpSp>
        <p:nvGrpSpPr>
          <p:cNvPr id="23" name="Group 22"/>
          <p:cNvGrpSpPr/>
          <p:nvPr/>
        </p:nvGrpSpPr>
        <p:grpSpPr>
          <a:xfrm>
            <a:off x="274639" y="2104596"/>
            <a:ext cx="11646039" cy="821763"/>
            <a:chOff x="274639" y="2582755"/>
            <a:chExt cx="11646039" cy="821763"/>
          </a:xfrm>
        </p:grpSpPr>
        <p:sp>
          <p:nvSpPr>
            <p:cNvPr id="12" name="Freeform 9"/>
            <p:cNvSpPr>
              <a:spLocks noEditPoints="1"/>
            </p:cNvSpPr>
            <p:nvPr/>
          </p:nvSpPr>
          <p:spPr bwMode="black">
            <a:xfrm>
              <a:off x="4107231" y="2716646"/>
              <a:ext cx="526492" cy="526283"/>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tx1"/>
            </a:solidFill>
            <a:ln>
              <a:noFill/>
            </a:ln>
            <a:extLst/>
          </p:spPr>
          <p:txBody>
            <a:bodyPr vert="horz" wrap="square" lIns="91400" tIns="45700" rIns="91400" bIns="45700" numCol="1" anchor="t" anchorCtr="0" compatLnSpc="1">
              <a:prstTxWarp prst="textNoShape">
                <a:avLst/>
              </a:prstTxWarp>
            </a:bodyPr>
            <a:lstStyle/>
            <a:p>
              <a:pPr defTabSz="932418">
                <a:lnSpc>
                  <a:spcPct val="90000"/>
                </a:lnSpc>
              </a:pPr>
              <a:endParaRPr lang="en-US">
                <a:solidFill>
                  <a:prstClr val="black"/>
                </a:solidFill>
              </a:endParaRPr>
            </a:p>
          </p:txBody>
        </p:sp>
        <p:sp>
          <p:nvSpPr>
            <p:cNvPr id="3" name="TextBox 2"/>
            <p:cNvSpPr txBox="1"/>
            <p:nvPr/>
          </p:nvSpPr>
          <p:spPr>
            <a:xfrm>
              <a:off x="274639" y="2582755"/>
              <a:ext cx="3657600" cy="794064"/>
            </a:xfrm>
            <a:prstGeom prst="rect">
              <a:avLst/>
            </a:prstGeom>
            <a:noFill/>
          </p:spPr>
          <p:txBody>
            <a:bodyPr wrap="square" lIns="182880" tIns="146304" rIns="182880" bIns="146304" rtlCol="0">
              <a:spAutoFit/>
            </a:bodyPr>
            <a:lstStyle/>
            <a:p>
              <a:pPr defTabSz="932418">
                <a:lnSpc>
                  <a:spcPct val="90000"/>
                </a:lnSpc>
                <a:spcAft>
                  <a:spcPts val="612"/>
                </a:spcAft>
              </a:pPr>
              <a:r>
                <a:rPr lang="en-US" sz="3600" dirty="0">
                  <a:gradFill>
                    <a:gsLst>
                      <a:gs pos="0">
                        <a:schemeClr val="tx1"/>
                      </a:gs>
                      <a:gs pos="100000">
                        <a:schemeClr val="tx1"/>
                      </a:gs>
                    </a:gsLst>
                    <a:lin ang="5400000" scaled="0"/>
                  </a:gradFill>
                  <a:latin typeface="+mj-lt"/>
                </a:rPr>
                <a:t>System Center</a:t>
              </a:r>
            </a:p>
          </p:txBody>
        </p:sp>
        <p:sp>
          <p:nvSpPr>
            <p:cNvPr id="24" name="Rectangle 23"/>
            <p:cNvSpPr/>
            <p:nvPr/>
          </p:nvSpPr>
          <p:spPr>
            <a:xfrm>
              <a:off x="4981168" y="2582755"/>
              <a:ext cx="6939510" cy="821763"/>
            </a:xfrm>
            <a:prstGeom prst="rect">
              <a:avLst/>
            </a:prstGeom>
          </p:spPr>
          <p:txBody>
            <a:bodyPr wrap="square" lIns="182880" tIns="146304" rIns="182880" bIns="146304">
              <a:spAutoFit/>
            </a:bodyPr>
            <a:lstStyle/>
            <a:p>
              <a:pPr defTabSz="932418">
                <a:lnSpc>
                  <a:spcPct val="90000"/>
                </a:lnSpc>
                <a:spcBef>
                  <a:spcPts val="612"/>
                </a:spcBef>
              </a:pPr>
              <a:r>
                <a:rPr lang="en-US" sz="2000" dirty="0">
                  <a:gradFill>
                    <a:gsLst>
                      <a:gs pos="0">
                        <a:schemeClr val="tx1"/>
                      </a:gs>
                      <a:gs pos="100000">
                        <a:schemeClr val="tx1"/>
                      </a:gs>
                    </a:gsLst>
                    <a:lin ang="5400000" scaled="0"/>
                  </a:gradFill>
                </a:rPr>
                <a:t>System Center Technical Preview</a:t>
              </a:r>
            </a:p>
            <a:p>
              <a:pPr defTabSz="932418">
                <a:lnSpc>
                  <a:spcPct val="90000"/>
                </a:lnSpc>
              </a:pPr>
              <a:r>
                <a:rPr lang="en-US" dirty="0">
                  <a:gradFill>
                    <a:gsLst>
                      <a:gs pos="0">
                        <a:schemeClr val="tx1"/>
                      </a:gs>
                      <a:gs pos="100000">
                        <a:schemeClr val="tx1"/>
                      </a:gs>
                    </a:gsLst>
                    <a:lin ang="5400000" scaled="0"/>
                  </a:gradFill>
                  <a:hlinkClick r:id="rId6"/>
                </a:rPr>
                <a:t>http://</a:t>
              </a:r>
              <a:r>
                <a:rPr lang="en-US" dirty="0" smtClean="0">
                  <a:gradFill>
                    <a:gsLst>
                      <a:gs pos="0">
                        <a:schemeClr val="tx1"/>
                      </a:gs>
                      <a:gs pos="100000">
                        <a:schemeClr val="tx1"/>
                      </a:gs>
                    </a:gsLst>
                    <a:lin ang="5400000" scaled="0"/>
                  </a:gradFill>
                  <a:hlinkClick r:id="rId6"/>
                </a:rPr>
                <a:t>technet.microsoft.com/en-us/library/hh546785.aspx</a:t>
              </a:r>
              <a:endParaRPr lang="en-US" dirty="0">
                <a:gradFill>
                  <a:gsLst>
                    <a:gs pos="0">
                      <a:schemeClr val="tx1"/>
                    </a:gs>
                    <a:gs pos="100000">
                      <a:schemeClr val="tx1"/>
                    </a:gs>
                  </a:gsLst>
                  <a:lin ang="5400000" scaled="0"/>
                </a:gradFill>
              </a:endParaRPr>
            </a:p>
          </p:txBody>
        </p:sp>
      </p:grpSp>
      <p:grpSp>
        <p:nvGrpSpPr>
          <p:cNvPr id="17" name="Group 16"/>
          <p:cNvGrpSpPr/>
          <p:nvPr/>
        </p:nvGrpSpPr>
        <p:grpSpPr>
          <a:xfrm>
            <a:off x="274639" y="2985283"/>
            <a:ext cx="11648403" cy="1071062"/>
            <a:chOff x="274639" y="3620025"/>
            <a:chExt cx="11648403" cy="1071062"/>
          </a:xfrm>
        </p:grpSpPr>
        <p:sp>
          <p:nvSpPr>
            <p:cNvPr id="13" name="Freeform 9"/>
            <p:cNvSpPr>
              <a:spLocks noEditPoints="1"/>
            </p:cNvSpPr>
            <p:nvPr/>
          </p:nvSpPr>
          <p:spPr bwMode="black">
            <a:xfrm>
              <a:off x="4107231" y="3753916"/>
              <a:ext cx="526492" cy="526283"/>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tx1"/>
            </a:solidFill>
            <a:ln>
              <a:noFill/>
            </a:ln>
            <a:extLst/>
          </p:spPr>
          <p:txBody>
            <a:bodyPr vert="horz" wrap="square" lIns="91400" tIns="45700" rIns="91400" bIns="45700" numCol="1" anchor="t" anchorCtr="0" compatLnSpc="1">
              <a:prstTxWarp prst="textNoShape">
                <a:avLst/>
              </a:prstTxWarp>
            </a:bodyPr>
            <a:lstStyle/>
            <a:p>
              <a:pPr defTabSz="932418">
                <a:lnSpc>
                  <a:spcPct val="90000"/>
                </a:lnSpc>
              </a:pPr>
              <a:endParaRPr lang="en-US">
                <a:solidFill>
                  <a:prstClr val="black"/>
                </a:solidFill>
              </a:endParaRPr>
            </a:p>
          </p:txBody>
        </p:sp>
        <p:sp>
          <p:nvSpPr>
            <p:cNvPr id="18" name="TextBox 17"/>
            <p:cNvSpPr txBox="1"/>
            <p:nvPr/>
          </p:nvSpPr>
          <p:spPr>
            <a:xfrm>
              <a:off x="274639" y="3620025"/>
              <a:ext cx="3657600" cy="794064"/>
            </a:xfrm>
            <a:prstGeom prst="rect">
              <a:avLst/>
            </a:prstGeom>
            <a:noFill/>
          </p:spPr>
          <p:txBody>
            <a:bodyPr wrap="square" lIns="182880" tIns="146304" rIns="182880" bIns="146304" rtlCol="0">
              <a:spAutoFit/>
            </a:bodyPr>
            <a:lstStyle/>
            <a:p>
              <a:pPr defTabSz="932418">
                <a:lnSpc>
                  <a:spcPct val="90000"/>
                </a:lnSpc>
                <a:spcAft>
                  <a:spcPts val="612"/>
                </a:spcAft>
              </a:pPr>
              <a:r>
                <a:rPr lang="en-US" sz="3600" dirty="0">
                  <a:gradFill>
                    <a:gsLst>
                      <a:gs pos="0">
                        <a:schemeClr val="tx1"/>
                      </a:gs>
                      <a:gs pos="100000">
                        <a:schemeClr val="tx1"/>
                      </a:gs>
                    </a:gsLst>
                    <a:lin ang="5400000" scaled="0"/>
                  </a:gradFill>
                  <a:latin typeface="+mj-lt"/>
                </a:rPr>
                <a:t>Azure Pack</a:t>
              </a:r>
            </a:p>
          </p:txBody>
        </p:sp>
        <p:sp>
          <p:nvSpPr>
            <p:cNvPr id="25" name="Rectangle 24"/>
            <p:cNvSpPr/>
            <p:nvPr/>
          </p:nvSpPr>
          <p:spPr>
            <a:xfrm>
              <a:off x="4981168" y="3620025"/>
              <a:ext cx="6941874" cy="1071062"/>
            </a:xfrm>
            <a:prstGeom prst="rect">
              <a:avLst/>
            </a:prstGeom>
          </p:spPr>
          <p:txBody>
            <a:bodyPr wrap="square" lIns="182880" tIns="146304" rIns="182880" bIns="146304">
              <a:spAutoFit/>
            </a:bodyPr>
            <a:lstStyle/>
            <a:p>
              <a:pPr defTabSz="932418">
                <a:lnSpc>
                  <a:spcPct val="90000"/>
                </a:lnSpc>
                <a:spcBef>
                  <a:spcPts val="612"/>
                </a:spcBef>
              </a:pPr>
              <a:r>
                <a:rPr lang="en-US" sz="2000" dirty="0">
                  <a:gradFill>
                    <a:gsLst>
                      <a:gs pos="0">
                        <a:schemeClr val="tx1"/>
                      </a:gs>
                      <a:gs pos="100000">
                        <a:schemeClr val="tx1"/>
                      </a:gs>
                    </a:gsLst>
                    <a:lin ang="5400000" scaled="0"/>
                  </a:gradFill>
                </a:rPr>
                <a:t>Azure Pack</a:t>
              </a:r>
            </a:p>
            <a:p>
              <a:pPr marL="0" lvl="1" defTabSz="932418" fontAlgn="base">
                <a:lnSpc>
                  <a:spcPct val="90000"/>
                </a:lnSpc>
                <a:spcAft>
                  <a:spcPts val="1247"/>
                </a:spcAft>
                <a:buClr>
                  <a:srgbClr val="FFFFFF">
                    <a:lumMod val="75000"/>
                    <a:lumOff val="25000"/>
                  </a:srgbClr>
                </a:buClr>
                <a:buSzPct val="90000"/>
                <a:tabLst>
                  <a:tab pos="655574" algn="l"/>
                  <a:tab pos="1842870" algn="l"/>
                </a:tabLst>
              </a:pPr>
              <a:r>
                <a:rPr lang="en-US" u="sng" dirty="0">
                  <a:gradFill>
                    <a:gsLst>
                      <a:gs pos="0">
                        <a:schemeClr val="tx1"/>
                      </a:gs>
                      <a:gs pos="100000">
                        <a:schemeClr val="tx1"/>
                      </a:gs>
                    </a:gsLst>
                    <a:lin ang="5400000" scaled="0"/>
                  </a:gradFill>
                  <a:hlinkClick r:id="rId7"/>
                </a:rPr>
                <a:t>http://</a:t>
              </a:r>
              <a:r>
                <a:rPr lang="en-US" u="sng" dirty="0" smtClean="0">
                  <a:gradFill>
                    <a:gsLst>
                      <a:gs pos="0">
                        <a:schemeClr val="tx1"/>
                      </a:gs>
                      <a:gs pos="100000">
                        <a:schemeClr val="tx1"/>
                      </a:gs>
                    </a:gsLst>
                    <a:lin ang="5400000" scaled="0"/>
                  </a:gradFill>
                  <a:hlinkClick r:id="rId7"/>
                </a:rPr>
                <a:t>www.microsoft.com/en-us/server-cloud/products/</a:t>
              </a:r>
              <a:br>
                <a:rPr lang="en-US" u="sng" dirty="0" smtClean="0">
                  <a:gradFill>
                    <a:gsLst>
                      <a:gs pos="0">
                        <a:schemeClr val="tx1"/>
                      </a:gs>
                      <a:gs pos="100000">
                        <a:schemeClr val="tx1"/>
                      </a:gs>
                    </a:gsLst>
                    <a:lin ang="5400000" scaled="0"/>
                  </a:gradFill>
                  <a:hlinkClick r:id="rId7"/>
                </a:rPr>
              </a:br>
              <a:r>
                <a:rPr lang="en-US" u="sng" dirty="0" smtClean="0">
                  <a:gradFill>
                    <a:gsLst>
                      <a:gs pos="0">
                        <a:schemeClr val="tx1"/>
                      </a:gs>
                      <a:gs pos="100000">
                        <a:schemeClr val="tx1"/>
                      </a:gs>
                    </a:gsLst>
                    <a:lin ang="5400000" scaled="0"/>
                  </a:gradFill>
                  <a:hlinkClick r:id="rId7"/>
                </a:rPr>
                <a:t>windows-azure-pack</a:t>
              </a:r>
              <a:endParaRPr lang="en-US" dirty="0">
                <a:gradFill>
                  <a:gsLst>
                    <a:gs pos="0">
                      <a:schemeClr val="tx1"/>
                    </a:gs>
                    <a:gs pos="100000">
                      <a:schemeClr val="tx1"/>
                    </a:gs>
                  </a:gsLst>
                  <a:lin ang="5400000" scaled="0"/>
                </a:gradFill>
              </a:endParaRPr>
            </a:p>
          </p:txBody>
        </p:sp>
      </p:grpSp>
    </p:spTree>
    <p:extLst>
      <p:ext uri="{BB962C8B-B14F-4D97-AF65-F5344CB8AC3E}">
        <p14:creationId xmlns:p14="http://schemas.microsoft.com/office/powerpoint/2010/main" val="2403185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600"/>
                                        <p:tgtEl>
                                          <p:spTgt spid="27"/>
                                        </p:tgtEl>
                                      </p:cBhvr>
                                    </p:animEffect>
                                  </p:childTnLst>
                                </p:cTn>
                              </p:par>
                              <p:par>
                                <p:cTn id="8" presetID="63" presetClass="path" presetSubtype="0" decel="100000" fill="hold" nodeType="withEffect">
                                  <p:stCondLst>
                                    <p:cond delay="0"/>
                                  </p:stCondLst>
                                  <p:childTnLst>
                                    <p:animMotion origin="layout" path="M -0.02413 -2.12892E-6 L 2.57085E-6 -2.12892E-6 " pathEditMode="relative" rAng="0" ptsTypes="AA">
                                      <p:cBhvr>
                                        <p:cTn id="9" dur="1000" fill="hold"/>
                                        <p:tgtEl>
                                          <p:spTgt spid="27"/>
                                        </p:tgtEl>
                                        <p:attrNameLst>
                                          <p:attrName>ppt_x</p:attrName>
                                          <p:attrName>ppt_y</p:attrName>
                                        </p:attrNameLst>
                                      </p:cBhvr>
                                      <p:rCtr x="1200" y="0"/>
                                    </p:animMotion>
                                  </p:childTnLst>
                                </p:cTn>
                              </p:par>
                              <p:par>
                                <p:cTn id="10" presetID="10" presetClass="entr" presetSubtype="0" fill="hold" nodeType="withEffect">
                                  <p:stCondLst>
                                    <p:cond delay="10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600"/>
                                        <p:tgtEl>
                                          <p:spTgt spid="23"/>
                                        </p:tgtEl>
                                      </p:cBhvr>
                                    </p:animEffect>
                                  </p:childTnLst>
                                </p:cTn>
                              </p:par>
                              <p:par>
                                <p:cTn id="13" presetID="63" presetClass="path" presetSubtype="0" decel="100000" fill="hold" nodeType="withEffect">
                                  <p:stCondLst>
                                    <p:cond delay="100"/>
                                  </p:stCondLst>
                                  <p:childTnLst>
                                    <p:animMotion origin="layout" path="M -0.02413 2.40581E-7 L 1.30202E-6 2.40581E-7 " pathEditMode="relative" rAng="0" ptsTypes="AA">
                                      <p:cBhvr>
                                        <p:cTn id="14" dur="1000" fill="hold"/>
                                        <p:tgtEl>
                                          <p:spTgt spid="23"/>
                                        </p:tgtEl>
                                        <p:attrNameLst>
                                          <p:attrName>ppt_x</p:attrName>
                                          <p:attrName>ppt_y</p:attrName>
                                        </p:attrNameLst>
                                      </p:cBhvr>
                                      <p:rCtr x="1200" y="0"/>
                                    </p:animMotion>
                                  </p:childTnLst>
                                </p:cTn>
                              </p:par>
                              <p:par>
                                <p:cTn id="15" presetID="10" presetClass="entr" presetSubtype="0" fill="hold" nodeType="withEffect">
                                  <p:stCondLst>
                                    <p:cond delay="20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600"/>
                                        <p:tgtEl>
                                          <p:spTgt spid="17"/>
                                        </p:tgtEl>
                                      </p:cBhvr>
                                    </p:animEffect>
                                  </p:childTnLst>
                                </p:cTn>
                              </p:par>
                              <p:par>
                                <p:cTn id="18" presetID="63" presetClass="path" presetSubtype="0" decel="100000" fill="hold" nodeType="withEffect">
                                  <p:stCondLst>
                                    <p:cond delay="200"/>
                                  </p:stCondLst>
                                  <p:childTnLst>
                                    <p:animMotion origin="layout" path="M -0.02413 2.51475E-6 L 3.65331E-6 2.51475E-6 " pathEditMode="relative" rAng="0" ptsTypes="AA">
                                      <p:cBhvr>
                                        <p:cTn id="19" dur="1000" fill="hold"/>
                                        <p:tgtEl>
                                          <p:spTgt spid="17"/>
                                        </p:tgtEl>
                                        <p:attrNameLst>
                                          <p:attrName>ppt_x</p:attrName>
                                          <p:attrName>ppt_y</p:attrName>
                                        </p:attrNameLst>
                                      </p:cBhvr>
                                      <p:rCtr x="1200" y="0"/>
                                    </p:animMotion>
                                  </p:childTnLst>
                                </p:cTn>
                              </p:par>
                              <p:par>
                                <p:cTn id="20" presetID="10" presetClass="entr" presetSubtype="0" fill="hold" nodeType="withEffect">
                                  <p:stCondLst>
                                    <p:cond delay="3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600"/>
                                        <p:tgtEl>
                                          <p:spTgt spid="7"/>
                                        </p:tgtEl>
                                      </p:cBhvr>
                                    </p:animEffect>
                                  </p:childTnLst>
                                </p:cTn>
                              </p:par>
                              <p:par>
                                <p:cTn id="23" presetID="63" presetClass="path" presetSubtype="0" decel="100000" fill="hold" nodeType="withEffect">
                                  <p:stCondLst>
                                    <p:cond delay="300"/>
                                  </p:stCondLst>
                                  <p:childTnLst>
                                    <p:animMotion origin="layout" path="M -0.02413 -2.17431E-6 L 2.57085E-6 -2.17431E-6 " pathEditMode="relative" rAng="0" ptsTypes="AA">
                                      <p:cBhvr>
                                        <p:cTn id="24" dur="1000" fill="hold"/>
                                        <p:tgtEl>
                                          <p:spTgt spid="7"/>
                                        </p:tgtEl>
                                        <p:attrNameLst>
                                          <p:attrName>ppt_x</p:attrName>
                                          <p:attrName>ppt_y</p:attrName>
                                        </p:attrNameLst>
                                      </p:cBhvr>
                                      <p:rCtr x="1200" y="0"/>
                                    </p:animMotion>
                                  </p:childTnLst>
                                </p:cTn>
                              </p:par>
                              <p:par>
                                <p:cTn id="25" presetID="10" presetClass="entr" presetSubtype="0" fill="hold" grpId="0" nodeType="withEffect">
                                  <p:stCondLst>
                                    <p:cond delay="40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600"/>
                                        <p:tgtEl>
                                          <p:spTgt spid="16"/>
                                        </p:tgtEl>
                                      </p:cBhvr>
                                    </p:animEffect>
                                  </p:childTnLst>
                                </p:cTn>
                              </p:par>
                              <p:par>
                                <p:cTn id="28" presetID="63" presetClass="path" presetSubtype="0" decel="100000" fill="hold" grpId="1" nodeType="withEffect">
                                  <p:stCondLst>
                                    <p:cond delay="400"/>
                                  </p:stCondLst>
                                  <p:childTnLst>
                                    <p:animMotion origin="layout" path="M -0.02413 -2.17431E-6 L 2.57085E-6 -2.17431E-6 " pathEditMode="relative" rAng="0" ptsTypes="AA">
                                      <p:cBhvr>
                                        <p:cTn id="29" dur="1000" fill="hold"/>
                                        <p:tgtEl>
                                          <p:spTgt spid="16"/>
                                        </p:tgtEl>
                                        <p:attrNameLst>
                                          <p:attrName>ppt_x</p:attrName>
                                          <p:attrName>ppt_y</p:attrName>
                                        </p:attrNameLst>
                                      </p:cBhvr>
                                      <p:rCtr x="12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descr="\\MAGNUM\Projects\Microsoft\Cloud Power FY12\Design\ICONS_PNG\Increase.png"/>
          <p:cNvPicPr>
            <a:picLocks noChangeAspect="1" noChangeArrowheads="1"/>
          </p:cNvPicPr>
          <p:nvPr/>
        </p:nvPicPr>
        <p:blipFill>
          <a:blip r:embed="rId2" cstate="print">
            <a:lum bright="100000"/>
          </a:blip>
          <a:srcRect/>
          <a:stretch>
            <a:fillRect/>
          </a:stretch>
        </p:blipFill>
        <p:spPr bwMode="auto">
          <a:xfrm>
            <a:off x="1417637" y="4521200"/>
            <a:ext cx="3088180" cy="1871662"/>
          </a:xfrm>
          <a:prstGeom prst="rect">
            <a:avLst/>
          </a:prstGeom>
          <a:noFill/>
        </p:spPr>
      </p:pic>
      <p:sp>
        <p:nvSpPr>
          <p:cNvPr id="8" name="Text Placeholder 2"/>
          <p:cNvSpPr txBox="1">
            <a:spLocks/>
          </p:cNvSpPr>
          <p:nvPr/>
        </p:nvSpPr>
        <p:spPr>
          <a:xfrm>
            <a:off x="4237037" y="4716462"/>
            <a:ext cx="7010400" cy="1514261"/>
          </a:xfrm>
          <a:prstGeom prst="rect">
            <a:avLst/>
          </a:prstGeom>
        </p:spPr>
        <p:txBody>
          <a:bodyPr vert="horz" wrap="square" lIns="146304" tIns="91440" rIns="146304" bIns="91440" rtlCol="0">
            <a:spAutoFit/>
          </a:bodyPr>
          <a:lstStyle>
            <a:lvl1pPr marL="0" marR="0" indent="0" algn="l" defTabSz="932742" rtl="0" eaLnBrk="1" fontAlgn="auto" latinLnBrk="0" hangingPunct="1">
              <a:lnSpc>
                <a:spcPct val="90000"/>
              </a:lnSpc>
              <a:spcBef>
                <a:spcPct val="20000"/>
              </a:spcBef>
              <a:spcAft>
                <a:spcPts val="0"/>
              </a:spcAft>
              <a:buClr>
                <a:schemeClr val="tx1"/>
              </a:buClr>
              <a:buSzPct val="100000"/>
              <a:buFontTx/>
              <a:buNone/>
              <a:tabLst/>
              <a:defRPr sz="4000" kern="1200" spc="0" baseline="0">
                <a:gradFill>
                  <a:gsLst>
                    <a:gs pos="2920">
                      <a:schemeClr val="tx1"/>
                    </a:gs>
                    <a:gs pos="100000">
                      <a:schemeClr val="tx1"/>
                    </a:gs>
                  </a:gsLst>
                  <a:lin ang="5400000" scaled="0"/>
                </a:gradFill>
                <a:latin typeface="+mj-lt"/>
                <a:ea typeface="+mn-ea"/>
                <a:cs typeface="+mn-cs"/>
              </a:defRPr>
            </a:lvl1pPr>
            <a:lvl2pPr marL="28575" marR="0" indent="0" algn="l" defTabSz="932742" rtl="0" eaLnBrk="1" fontAlgn="auto" latinLnBrk="0" hangingPunct="1">
              <a:lnSpc>
                <a:spcPct val="90000"/>
              </a:lnSpc>
              <a:spcBef>
                <a:spcPct val="20000"/>
              </a:spcBef>
              <a:spcAft>
                <a:spcPts val="0"/>
              </a:spcAft>
              <a:buClr>
                <a:schemeClr val="tx1"/>
              </a:buClr>
              <a:buSzPct val="10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3838" marR="0" indent="0" algn="l" defTabSz="932742" rtl="0" eaLnBrk="1" fontAlgn="auto" latinLnBrk="0" hangingPunct="1">
              <a:lnSpc>
                <a:spcPct val="90000"/>
              </a:lnSpc>
              <a:spcBef>
                <a:spcPct val="20000"/>
              </a:spcBef>
              <a:spcAft>
                <a:spcPts val="0"/>
              </a:spcAft>
              <a:buClr>
                <a:schemeClr val="tx1"/>
              </a:buClr>
              <a:buSzPct val="100000"/>
              <a:buFontTx/>
              <a:buNone/>
              <a:tabLst/>
              <a:defRPr sz="2000" kern="1200" spc="0" baseline="0">
                <a:gradFill>
                  <a:gsLst>
                    <a:gs pos="1250">
                      <a:schemeClr val="tx1"/>
                    </a:gs>
                    <a:gs pos="100000">
                      <a:schemeClr val="tx1"/>
                    </a:gs>
                  </a:gsLst>
                  <a:lin ang="5400000" scaled="0"/>
                </a:gradFill>
                <a:latin typeface="+mn-lt"/>
                <a:ea typeface="+mn-ea"/>
                <a:cs typeface="+mn-cs"/>
              </a:defRPr>
            </a:lvl3pPr>
            <a:lvl4pPr marL="476250" marR="0" indent="0" algn="l" defTabSz="932742" rtl="0" eaLnBrk="1" fontAlgn="auto" latinLnBrk="0" hangingPunct="1">
              <a:lnSpc>
                <a:spcPct val="90000"/>
              </a:lnSpc>
              <a:spcBef>
                <a:spcPct val="20000"/>
              </a:spcBef>
              <a:spcAft>
                <a:spcPts val="0"/>
              </a:spcAft>
              <a:buClr>
                <a:schemeClr val="tx1"/>
              </a:buClr>
              <a:buSzPct val="100000"/>
              <a:buFontTx/>
              <a:buNone/>
              <a:tabLst/>
              <a:defRPr sz="1800" kern="1200" spc="0" baseline="0">
                <a:gradFill>
                  <a:gsLst>
                    <a:gs pos="1250">
                      <a:schemeClr val="tx1"/>
                    </a:gs>
                    <a:gs pos="100000">
                      <a:schemeClr val="tx1"/>
                    </a:gs>
                  </a:gsLst>
                  <a:lin ang="5400000" scaled="0"/>
                </a:gradFill>
                <a:latin typeface="+mn-lt"/>
                <a:ea typeface="+mn-ea"/>
                <a:cs typeface="+mn-cs"/>
              </a:defRPr>
            </a:lvl4pPr>
            <a:lvl5pPr marL="739775" marR="0" indent="0" algn="l" defTabSz="932742" rtl="0" eaLnBrk="1" fontAlgn="auto" latinLnBrk="0" hangingPunct="1">
              <a:lnSpc>
                <a:spcPct val="90000"/>
              </a:lnSpc>
              <a:spcBef>
                <a:spcPct val="20000"/>
              </a:spcBef>
              <a:spcAft>
                <a:spcPts val="0"/>
              </a:spcAft>
              <a:buClr>
                <a:schemeClr val="tx1"/>
              </a:buClr>
              <a:buSzPct val="100000"/>
              <a:buFontTx/>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FFFFFF"/>
              </a:buClr>
            </a:pPr>
            <a:r>
              <a:rPr lang="en-US" sz="3200" dirty="0" smtClean="0">
                <a:gradFill>
                  <a:gsLst>
                    <a:gs pos="2920">
                      <a:srgbClr val="FFFFFF"/>
                    </a:gs>
                    <a:gs pos="100000">
                      <a:srgbClr val="FFFFFF"/>
                    </a:gs>
                  </a:gsLst>
                  <a:lin ang="5400000" scaled="0"/>
                </a:gradFill>
                <a:latin typeface="Segoe UI"/>
              </a:rPr>
              <a:t>Analysts forecast growth in the converged systems market ranging from </a:t>
            </a:r>
            <a:r>
              <a:rPr lang="en-US" sz="3200" dirty="0" smtClean="0">
                <a:solidFill>
                  <a:srgbClr val="00B0F0"/>
                </a:solidFill>
                <a:latin typeface="Segoe UI"/>
              </a:rPr>
              <a:t>30 to 50+% through 2017 </a:t>
            </a:r>
            <a:endParaRPr lang="en-US" sz="3200" dirty="0">
              <a:solidFill>
                <a:srgbClr val="00B0F0"/>
              </a:solidFill>
              <a:latin typeface="Segoe UI"/>
            </a:endParaRPr>
          </a:p>
        </p:txBody>
      </p:sp>
      <p:pic>
        <p:nvPicPr>
          <p:cNvPr id="9" name="Picture 8"/>
          <p:cNvPicPr>
            <a:picLocks noChangeAspect="1"/>
          </p:cNvPicPr>
          <p:nvPr/>
        </p:nvPicPr>
        <p:blipFill>
          <a:blip r:embed="rId3"/>
          <a:stretch>
            <a:fillRect/>
          </a:stretch>
        </p:blipFill>
        <p:spPr>
          <a:xfrm rot="20720030">
            <a:off x="909069" y="1094743"/>
            <a:ext cx="6306070" cy="847875"/>
          </a:xfrm>
          <a:prstGeom prst="rect">
            <a:avLst/>
          </a:prstGeom>
          <a:ln w="19050">
            <a:solidFill>
              <a:schemeClr val="bg1"/>
            </a:solidFill>
          </a:ln>
          <a:effectLst/>
        </p:spPr>
      </p:pic>
      <p:pic>
        <p:nvPicPr>
          <p:cNvPr id="5" name="Picture 4"/>
          <p:cNvPicPr>
            <a:picLocks noChangeAspect="1"/>
          </p:cNvPicPr>
          <p:nvPr/>
        </p:nvPicPr>
        <p:blipFill>
          <a:blip r:embed="rId4"/>
          <a:stretch>
            <a:fillRect/>
          </a:stretch>
        </p:blipFill>
        <p:spPr>
          <a:xfrm rot="954761">
            <a:off x="6723918" y="1304972"/>
            <a:ext cx="4912113" cy="1040212"/>
          </a:xfrm>
          <a:prstGeom prst="rect">
            <a:avLst/>
          </a:prstGeom>
          <a:ln w="19050">
            <a:solidFill>
              <a:schemeClr val="bg1"/>
            </a:solidFill>
          </a:ln>
          <a:effectLst/>
        </p:spPr>
      </p:pic>
      <p:pic>
        <p:nvPicPr>
          <p:cNvPr id="13" name="Picture 12"/>
          <p:cNvPicPr>
            <a:picLocks noChangeAspect="1"/>
          </p:cNvPicPr>
          <p:nvPr/>
        </p:nvPicPr>
        <p:blipFill>
          <a:blip r:embed="rId5"/>
          <a:stretch>
            <a:fillRect/>
          </a:stretch>
        </p:blipFill>
        <p:spPr>
          <a:xfrm rot="21297380">
            <a:off x="1419847" y="2268508"/>
            <a:ext cx="7077075" cy="361950"/>
          </a:xfrm>
          <a:prstGeom prst="rect">
            <a:avLst/>
          </a:prstGeom>
          <a:ln w="19050">
            <a:solidFill>
              <a:schemeClr val="bg1"/>
            </a:solidFill>
          </a:ln>
        </p:spPr>
      </p:pic>
      <p:sp>
        <p:nvSpPr>
          <p:cNvPr id="12" name="TextBox 11"/>
          <p:cNvSpPr txBox="1"/>
          <p:nvPr/>
        </p:nvSpPr>
        <p:spPr>
          <a:xfrm>
            <a:off x="3447187" y="2657414"/>
            <a:ext cx="4475710" cy="849463"/>
          </a:xfrm>
          <a:prstGeom prst="rect">
            <a:avLst/>
          </a:prstGeom>
          <a:solidFill>
            <a:schemeClr val="tx1"/>
          </a:solidFill>
          <a:ln w="15875">
            <a:solidFill>
              <a:schemeClr val="bg1"/>
            </a:solidFill>
          </a:ln>
        </p:spPr>
        <p:txBody>
          <a:bodyPr wrap="square" lIns="91440" tIns="91440" rIns="91440" bIns="91440" rtlCol="0">
            <a:spAutoFit/>
          </a:bodyPr>
          <a:lstStyle/>
          <a:p>
            <a:pPr>
              <a:lnSpc>
                <a:spcPct val="90000"/>
              </a:lnSpc>
              <a:spcAft>
                <a:spcPts val="600"/>
              </a:spcAft>
            </a:pPr>
            <a:r>
              <a:rPr lang="en-US" sz="2400" b="1" dirty="0">
                <a:solidFill>
                  <a:srgbClr val="505050">
                    <a:lumMod val="50000"/>
                  </a:srgbClr>
                </a:solidFill>
              </a:rPr>
              <a:t>Converged infrastructure driving enterprise IT growth</a:t>
            </a:r>
            <a:endParaRPr lang="en-US" sz="2400" b="1" dirty="0" smtClean="0">
              <a:solidFill>
                <a:srgbClr val="505050">
                  <a:lumMod val="50000"/>
                </a:srgbClr>
              </a:solidFill>
            </a:endParaRPr>
          </a:p>
        </p:txBody>
      </p:sp>
      <p:pic>
        <p:nvPicPr>
          <p:cNvPr id="10" name="Picture 9"/>
          <p:cNvPicPr>
            <a:picLocks noChangeAspect="1"/>
          </p:cNvPicPr>
          <p:nvPr/>
        </p:nvPicPr>
        <p:blipFill>
          <a:blip r:embed="rId6"/>
          <a:stretch>
            <a:fillRect/>
          </a:stretch>
        </p:blipFill>
        <p:spPr>
          <a:xfrm rot="21348830">
            <a:off x="1738295" y="3498290"/>
            <a:ext cx="8629402" cy="767058"/>
          </a:xfrm>
          <a:prstGeom prst="rect">
            <a:avLst/>
          </a:prstGeom>
          <a:ln w="19050">
            <a:solidFill>
              <a:schemeClr val="bg1"/>
            </a:solidFill>
          </a:ln>
          <a:effectLst/>
        </p:spPr>
      </p:pic>
    </p:spTree>
    <p:extLst>
      <p:ext uri="{BB962C8B-B14F-4D97-AF65-F5344CB8AC3E}">
        <p14:creationId xmlns:p14="http://schemas.microsoft.com/office/powerpoint/2010/main" val="24362617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31" presetClass="entr" presetSubtype="0" fill="hold" nodeType="withEffect">
                                  <p:stCondLst>
                                    <p:cond delay="25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par>
                                <p:cTn id="17" presetID="31" presetClass="entr" presetSubtype="0" fill="hold" nodeType="withEffect">
                                  <p:stCondLst>
                                    <p:cond delay="500"/>
                                  </p:stCondLst>
                                  <p:childTnLst>
                                    <p:set>
                                      <p:cBhvr>
                                        <p:cTn id="18" dur="1" fill="hold">
                                          <p:stCondLst>
                                            <p:cond delay="0"/>
                                          </p:stCondLst>
                                        </p:cTn>
                                        <p:tgtEl>
                                          <p:spTgt spid="13"/>
                                        </p:tgtEl>
                                        <p:attrNameLst>
                                          <p:attrName>style.visibility</p:attrName>
                                        </p:attrNameLst>
                                      </p:cBhvr>
                                      <p:to>
                                        <p:strVal val="visible"/>
                                      </p:to>
                                    </p:set>
                                    <p:anim calcmode="lin" valueType="num">
                                      <p:cBhvr>
                                        <p:cTn id="19" dur="1000" fill="hold"/>
                                        <p:tgtEl>
                                          <p:spTgt spid="13"/>
                                        </p:tgtEl>
                                        <p:attrNameLst>
                                          <p:attrName>ppt_w</p:attrName>
                                        </p:attrNameLst>
                                      </p:cBhvr>
                                      <p:tavLst>
                                        <p:tav tm="0">
                                          <p:val>
                                            <p:fltVal val="0"/>
                                          </p:val>
                                        </p:tav>
                                        <p:tav tm="100000">
                                          <p:val>
                                            <p:strVal val="#ppt_w"/>
                                          </p:val>
                                        </p:tav>
                                      </p:tavLst>
                                    </p:anim>
                                    <p:anim calcmode="lin" valueType="num">
                                      <p:cBhvr>
                                        <p:cTn id="20" dur="1000" fill="hold"/>
                                        <p:tgtEl>
                                          <p:spTgt spid="13"/>
                                        </p:tgtEl>
                                        <p:attrNameLst>
                                          <p:attrName>ppt_h</p:attrName>
                                        </p:attrNameLst>
                                      </p:cBhvr>
                                      <p:tavLst>
                                        <p:tav tm="0">
                                          <p:val>
                                            <p:fltVal val="0"/>
                                          </p:val>
                                        </p:tav>
                                        <p:tav tm="100000">
                                          <p:val>
                                            <p:strVal val="#ppt_h"/>
                                          </p:val>
                                        </p:tav>
                                      </p:tavLst>
                                    </p:anim>
                                    <p:anim calcmode="lin" valueType="num">
                                      <p:cBhvr>
                                        <p:cTn id="21" dur="1000" fill="hold"/>
                                        <p:tgtEl>
                                          <p:spTgt spid="13"/>
                                        </p:tgtEl>
                                        <p:attrNameLst>
                                          <p:attrName>style.rotation</p:attrName>
                                        </p:attrNameLst>
                                      </p:cBhvr>
                                      <p:tavLst>
                                        <p:tav tm="0">
                                          <p:val>
                                            <p:fltVal val="90"/>
                                          </p:val>
                                        </p:tav>
                                        <p:tav tm="100000">
                                          <p:val>
                                            <p:fltVal val="0"/>
                                          </p:val>
                                        </p:tav>
                                      </p:tavLst>
                                    </p:anim>
                                    <p:animEffect transition="in" filter="fade">
                                      <p:cBhvr>
                                        <p:cTn id="22" dur="1000"/>
                                        <p:tgtEl>
                                          <p:spTgt spid="13"/>
                                        </p:tgtEl>
                                      </p:cBhvr>
                                    </p:animEffect>
                                  </p:childTnLst>
                                </p:cTn>
                              </p:par>
                              <p:par>
                                <p:cTn id="23" presetID="31" presetClass="entr" presetSubtype="0" fill="hold" grpId="0" nodeType="withEffect">
                                  <p:stCondLst>
                                    <p:cond delay="750"/>
                                  </p:stCondLst>
                                  <p:childTnLst>
                                    <p:set>
                                      <p:cBhvr>
                                        <p:cTn id="24" dur="1" fill="hold">
                                          <p:stCondLst>
                                            <p:cond delay="0"/>
                                          </p:stCondLst>
                                        </p:cTn>
                                        <p:tgtEl>
                                          <p:spTgt spid="12"/>
                                        </p:tgtEl>
                                        <p:attrNameLst>
                                          <p:attrName>style.visibility</p:attrName>
                                        </p:attrNameLst>
                                      </p:cBhvr>
                                      <p:to>
                                        <p:strVal val="visible"/>
                                      </p:to>
                                    </p:set>
                                    <p:anim calcmode="lin" valueType="num">
                                      <p:cBhvr>
                                        <p:cTn id="25" dur="1000" fill="hold"/>
                                        <p:tgtEl>
                                          <p:spTgt spid="12"/>
                                        </p:tgtEl>
                                        <p:attrNameLst>
                                          <p:attrName>ppt_w</p:attrName>
                                        </p:attrNameLst>
                                      </p:cBhvr>
                                      <p:tavLst>
                                        <p:tav tm="0">
                                          <p:val>
                                            <p:fltVal val="0"/>
                                          </p:val>
                                        </p:tav>
                                        <p:tav tm="100000">
                                          <p:val>
                                            <p:strVal val="#ppt_w"/>
                                          </p:val>
                                        </p:tav>
                                      </p:tavLst>
                                    </p:anim>
                                    <p:anim calcmode="lin" valueType="num">
                                      <p:cBhvr>
                                        <p:cTn id="26" dur="1000" fill="hold"/>
                                        <p:tgtEl>
                                          <p:spTgt spid="12"/>
                                        </p:tgtEl>
                                        <p:attrNameLst>
                                          <p:attrName>ppt_h</p:attrName>
                                        </p:attrNameLst>
                                      </p:cBhvr>
                                      <p:tavLst>
                                        <p:tav tm="0">
                                          <p:val>
                                            <p:fltVal val="0"/>
                                          </p:val>
                                        </p:tav>
                                        <p:tav tm="100000">
                                          <p:val>
                                            <p:strVal val="#ppt_h"/>
                                          </p:val>
                                        </p:tav>
                                      </p:tavLst>
                                    </p:anim>
                                    <p:anim calcmode="lin" valueType="num">
                                      <p:cBhvr>
                                        <p:cTn id="27" dur="1000" fill="hold"/>
                                        <p:tgtEl>
                                          <p:spTgt spid="12"/>
                                        </p:tgtEl>
                                        <p:attrNameLst>
                                          <p:attrName>style.rotation</p:attrName>
                                        </p:attrNameLst>
                                      </p:cBhvr>
                                      <p:tavLst>
                                        <p:tav tm="0">
                                          <p:val>
                                            <p:fltVal val="90"/>
                                          </p:val>
                                        </p:tav>
                                        <p:tav tm="100000">
                                          <p:val>
                                            <p:fltVal val="0"/>
                                          </p:val>
                                        </p:tav>
                                      </p:tavLst>
                                    </p:anim>
                                    <p:animEffect transition="in" filter="fade">
                                      <p:cBhvr>
                                        <p:cTn id="28" dur="1000"/>
                                        <p:tgtEl>
                                          <p:spTgt spid="12"/>
                                        </p:tgtEl>
                                      </p:cBhvr>
                                    </p:animEffect>
                                  </p:childTnLst>
                                </p:cTn>
                              </p:par>
                              <p:par>
                                <p:cTn id="29" presetID="31" presetClass="entr" presetSubtype="0" fill="hold" nodeType="withEffect">
                                  <p:stCondLst>
                                    <p:cond delay="1000"/>
                                  </p:stCondLst>
                                  <p:childTnLst>
                                    <p:set>
                                      <p:cBhvr>
                                        <p:cTn id="30" dur="1" fill="hold">
                                          <p:stCondLst>
                                            <p:cond delay="0"/>
                                          </p:stCondLst>
                                        </p:cTn>
                                        <p:tgtEl>
                                          <p:spTgt spid="10"/>
                                        </p:tgtEl>
                                        <p:attrNameLst>
                                          <p:attrName>style.visibility</p:attrName>
                                        </p:attrNameLst>
                                      </p:cBhvr>
                                      <p:to>
                                        <p:strVal val="visible"/>
                                      </p:to>
                                    </p:set>
                                    <p:anim calcmode="lin" valueType="num">
                                      <p:cBhvr>
                                        <p:cTn id="31" dur="1000" fill="hold"/>
                                        <p:tgtEl>
                                          <p:spTgt spid="10"/>
                                        </p:tgtEl>
                                        <p:attrNameLst>
                                          <p:attrName>ppt_w</p:attrName>
                                        </p:attrNameLst>
                                      </p:cBhvr>
                                      <p:tavLst>
                                        <p:tav tm="0">
                                          <p:val>
                                            <p:fltVal val="0"/>
                                          </p:val>
                                        </p:tav>
                                        <p:tav tm="100000">
                                          <p:val>
                                            <p:strVal val="#ppt_w"/>
                                          </p:val>
                                        </p:tav>
                                      </p:tavLst>
                                    </p:anim>
                                    <p:anim calcmode="lin" valueType="num">
                                      <p:cBhvr>
                                        <p:cTn id="32" dur="1000" fill="hold"/>
                                        <p:tgtEl>
                                          <p:spTgt spid="10"/>
                                        </p:tgtEl>
                                        <p:attrNameLst>
                                          <p:attrName>ppt_h</p:attrName>
                                        </p:attrNameLst>
                                      </p:cBhvr>
                                      <p:tavLst>
                                        <p:tav tm="0">
                                          <p:val>
                                            <p:fltVal val="0"/>
                                          </p:val>
                                        </p:tav>
                                        <p:tav tm="100000">
                                          <p:val>
                                            <p:strVal val="#ppt_h"/>
                                          </p:val>
                                        </p:tav>
                                      </p:tavLst>
                                    </p:anim>
                                    <p:anim calcmode="lin" valueType="num">
                                      <p:cBhvr>
                                        <p:cTn id="33" dur="1000" fill="hold"/>
                                        <p:tgtEl>
                                          <p:spTgt spid="10"/>
                                        </p:tgtEl>
                                        <p:attrNameLst>
                                          <p:attrName>style.rotation</p:attrName>
                                        </p:attrNameLst>
                                      </p:cBhvr>
                                      <p:tavLst>
                                        <p:tav tm="0">
                                          <p:val>
                                            <p:fltVal val="90"/>
                                          </p:val>
                                        </p:tav>
                                        <p:tav tm="100000">
                                          <p:val>
                                            <p:fltVal val="0"/>
                                          </p:val>
                                        </p:tav>
                                      </p:tavLst>
                                    </p:anim>
                                    <p:animEffect transition="in" filter="fade">
                                      <p:cBhvr>
                                        <p:cTn id="34" dur="10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27037" y="5043322"/>
            <a:ext cx="5356123" cy="1908244"/>
            <a:chOff x="427037" y="5043322"/>
            <a:chExt cx="5356123" cy="1908244"/>
          </a:xfrm>
        </p:grpSpPr>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b="48042"/>
            <a:stretch/>
          </p:blipFill>
          <p:spPr>
            <a:xfrm>
              <a:off x="427037" y="5043322"/>
              <a:ext cx="1891430" cy="1908244"/>
            </a:xfrm>
            <a:prstGeom prst="rect">
              <a:avLst/>
            </a:prstGeom>
          </p:spPr>
        </p:pic>
        <p:sp>
          <p:nvSpPr>
            <p:cNvPr id="16" name="Text Placeholder 2"/>
            <p:cNvSpPr txBox="1">
              <a:spLocks/>
            </p:cNvSpPr>
            <p:nvPr/>
          </p:nvSpPr>
          <p:spPr>
            <a:xfrm>
              <a:off x="2318467" y="5061745"/>
              <a:ext cx="3464693" cy="733269"/>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4"/>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4"/>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4"/>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4"/>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4"/>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5000"/>
                </a:lnSpc>
                <a:spcBef>
                  <a:spcPts val="1200"/>
                </a:spcBef>
                <a:buClr>
                  <a:srgbClr val="FFFFFF"/>
                </a:buClr>
                <a:buFontTx/>
                <a:buNone/>
              </a:pPr>
              <a:r>
                <a:rPr lang="en-US" sz="2400" b="1" spc="-50" dirty="0">
                  <a:ln w="3175">
                    <a:noFill/>
                  </a:ln>
                  <a:gradFill>
                    <a:gsLst>
                      <a:gs pos="0">
                        <a:srgbClr val="FFFFFF"/>
                      </a:gs>
                      <a:gs pos="100000">
                        <a:srgbClr val="FFFFFF"/>
                      </a:gs>
                    </a:gsLst>
                    <a:lin ang="5400000" scaled="0"/>
                  </a:gradFill>
                  <a:latin typeface="Segoe UI Semibold" panose="020B0702040204020203" pitchFamily="34" charset="0"/>
                  <a:ea typeface="Segoe UI Black" panose="020B0A02040204020203" pitchFamily="34" charset="0"/>
                  <a:cs typeface="Segoe UI Semibold" panose="020B0702040204020203" pitchFamily="34" charset="0"/>
                </a:rPr>
                <a:t>TechEd Mobile app </a:t>
              </a:r>
              <a:r>
                <a:rPr lang="en-US" sz="2400" b="1" spc="-50" dirty="0" smtClean="0">
                  <a:ln w="3175">
                    <a:noFill/>
                  </a:ln>
                  <a:gradFill>
                    <a:gsLst>
                      <a:gs pos="0">
                        <a:srgbClr val="FFFFFF"/>
                      </a:gs>
                      <a:gs pos="100000">
                        <a:srgbClr val="FFFFFF"/>
                      </a:gs>
                    </a:gsLst>
                    <a:lin ang="5400000" scaled="0"/>
                  </a:gradFill>
                  <a:latin typeface="Segoe UI Semibold" panose="020B0702040204020203" pitchFamily="34" charset="0"/>
                  <a:ea typeface="Segoe UI Black" panose="020B0A02040204020203" pitchFamily="34" charset="0"/>
                  <a:cs typeface="Segoe UI Semibold" panose="020B0702040204020203" pitchFamily="34" charset="0"/>
                </a:rPr>
                <a:t/>
              </a:r>
              <a:br>
                <a:rPr lang="en-US" sz="2400" b="1" spc="-50" dirty="0" smtClean="0">
                  <a:ln w="3175">
                    <a:noFill/>
                  </a:ln>
                  <a:gradFill>
                    <a:gsLst>
                      <a:gs pos="0">
                        <a:srgbClr val="FFFFFF"/>
                      </a:gs>
                      <a:gs pos="100000">
                        <a:srgbClr val="FFFFFF"/>
                      </a:gs>
                    </a:gsLst>
                    <a:lin ang="5400000" scaled="0"/>
                  </a:gradFill>
                  <a:latin typeface="Segoe UI Semibold" panose="020B0702040204020203" pitchFamily="34" charset="0"/>
                  <a:ea typeface="Segoe UI Black" panose="020B0A02040204020203" pitchFamily="34" charset="0"/>
                  <a:cs typeface="Segoe UI Semibold" panose="020B0702040204020203" pitchFamily="34" charset="0"/>
                </a:rPr>
              </a:br>
              <a:r>
                <a:rPr lang="en-US" sz="2400" spc="-50" dirty="0">
                  <a:ln w="3175">
                    <a:noFill/>
                  </a:ln>
                  <a:gradFill>
                    <a:gsLst>
                      <a:gs pos="0">
                        <a:srgbClr val="FFFFFF"/>
                      </a:gs>
                      <a:gs pos="100000">
                        <a:srgbClr val="FFFFFF"/>
                      </a:gs>
                    </a:gsLst>
                    <a:lin ang="5400000" scaled="0"/>
                  </a:gradFill>
                  <a:cs typeface="Segoe UI" pitchFamily="34" charset="0"/>
                </a:rPr>
                <a:t>for session evaluations </a:t>
              </a:r>
              <a:r>
                <a:rPr lang="en-US" sz="2400" spc="-50" dirty="0" smtClean="0">
                  <a:ln w="3175">
                    <a:noFill/>
                  </a:ln>
                  <a:gradFill>
                    <a:gsLst>
                      <a:gs pos="0">
                        <a:srgbClr val="FFFFFF"/>
                      </a:gs>
                      <a:gs pos="100000">
                        <a:srgbClr val="FFFFFF"/>
                      </a:gs>
                    </a:gsLst>
                    <a:lin ang="5400000" scaled="0"/>
                  </a:gradFill>
                  <a:cs typeface="Segoe UI" pitchFamily="34" charset="0"/>
                </a:rPr>
                <a:t/>
              </a:r>
              <a:br>
                <a:rPr lang="en-US" sz="2400" spc="-50" dirty="0" smtClean="0">
                  <a:ln w="3175">
                    <a:noFill/>
                  </a:ln>
                  <a:gradFill>
                    <a:gsLst>
                      <a:gs pos="0">
                        <a:srgbClr val="FFFFFF"/>
                      </a:gs>
                      <a:gs pos="100000">
                        <a:srgbClr val="FFFFFF"/>
                      </a:gs>
                    </a:gsLst>
                    <a:lin ang="5400000" scaled="0"/>
                  </a:gradFill>
                  <a:cs typeface="Segoe UI" pitchFamily="34" charset="0"/>
                </a:rPr>
              </a:br>
              <a:r>
                <a:rPr lang="en-US" sz="2400" spc="-50" dirty="0" smtClean="0">
                  <a:ln w="3175">
                    <a:noFill/>
                  </a:ln>
                  <a:gradFill>
                    <a:gsLst>
                      <a:gs pos="0">
                        <a:srgbClr val="FFFFFF"/>
                      </a:gs>
                      <a:gs pos="100000">
                        <a:srgbClr val="FFFFFF"/>
                      </a:gs>
                    </a:gsLst>
                    <a:lin ang="5400000" scaled="0"/>
                  </a:gradFill>
                  <a:cs typeface="Segoe UI" pitchFamily="34" charset="0"/>
                </a:rPr>
                <a:t>is </a:t>
              </a:r>
              <a:r>
                <a:rPr lang="en-US" sz="2400" spc="-50" dirty="0">
                  <a:ln w="3175">
                    <a:noFill/>
                  </a:ln>
                  <a:gradFill>
                    <a:gsLst>
                      <a:gs pos="0">
                        <a:srgbClr val="FFFFFF"/>
                      </a:gs>
                      <a:gs pos="100000">
                        <a:srgbClr val="FFFFFF"/>
                      </a:gs>
                    </a:gsLst>
                    <a:lin ang="5400000" scaled="0"/>
                  </a:gradFill>
                  <a:cs typeface="Segoe UI" pitchFamily="34" charset="0"/>
                </a:rPr>
                <a:t>currently offline</a:t>
              </a:r>
            </a:p>
          </p:txBody>
        </p:sp>
        <p:sp>
          <p:nvSpPr>
            <p:cNvPr id="7" name="&quot;No&quot; Symbol 6"/>
            <p:cNvSpPr>
              <a:spLocks noChangeAspect="1"/>
            </p:cNvSpPr>
            <p:nvPr/>
          </p:nvSpPr>
          <p:spPr bwMode="auto">
            <a:xfrm>
              <a:off x="719279" y="5390716"/>
              <a:ext cx="1306947" cy="1306947"/>
            </a:xfrm>
            <a:prstGeom prst="noSmoking">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2" name="Title 1"/>
          <p:cNvSpPr>
            <a:spLocks noGrp="1"/>
          </p:cNvSpPr>
          <p:nvPr>
            <p:ph type="title"/>
          </p:nvPr>
        </p:nvSpPr>
        <p:spPr/>
        <p:txBody>
          <a:bodyPr/>
          <a:lstStyle/>
          <a:p>
            <a:pPr lvl="0"/>
            <a:r>
              <a:rPr lang="en-US" dirty="0" smtClean="0">
                <a:latin typeface="Segoe UI Semibold" panose="020B0702040204020203" pitchFamily="34" charset="0"/>
                <a:cs typeface="Segoe UI Semibold" panose="020B0702040204020203" pitchFamily="34" charset="0"/>
              </a:rPr>
              <a:t>SUBMIT YOUR TECHED EVALUATIONS</a:t>
            </a:r>
            <a:endParaRPr lang="en-US" dirty="0">
              <a:latin typeface="Segoe UI Semibold" panose="020B0702040204020203" pitchFamily="34" charset="0"/>
              <a:cs typeface="Segoe UI Semibold" panose="020B0702040204020203" pitchFamily="34" charset="0"/>
            </a:endParaRPr>
          </a:p>
        </p:txBody>
      </p:sp>
      <p:sp>
        <p:nvSpPr>
          <p:cNvPr id="13" name="Rectangle 12"/>
          <p:cNvSpPr/>
          <p:nvPr/>
        </p:nvSpPr>
        <p:spPr>
          <a:xfrm>
            <a:off x="307976" y="2114948"/>
            <a:ext cx="12128499" cy="812904"/>
          </a:xfrm>
          <a:prstGeom prst="rect">
            <a:avLst/>
          </a:prstGeom>
          <a:solidFill>
            <a:schemeClr val="bg2">
              <a:lumMod val="75000"/>
            </a:schemeClr>
          </a:solidFill>
        </p:spPr>
        <p:txBody>
          <a:bodyPr wrap="square" lIns="182880" tIns="146304" rIns="182880" bIns="146304">
            <a:noAutofit/>
          </a:bodyPr>
          <a:lstStyle/>
          <a:p>
            <a:r>
              <a:rPr lang="en-US" sz="3200" spc="-100" dirty="0" smtClean="0">
                <a:ln w="3175">
                  <a:noFill/>
                </a:ln>
                <a:gradFill>
                  <a:gsLst>
                    <a:gs pos="0">
                      <a:srgbClr val="FFFFFF"/>
                    </a:gs>
                    <a:gs pos="100000">
                      <a:srgbClr val="FFFFFF"/>
                    </a:gs>
                  </a:gsLst>
                  <a:lin ang="5400000" scaled="0"/>
                </a:gradFill>
                <a:latin typeface="Segoe Semibold" panose="020B0702040504020203" pitchFamily="34" charset="0"/>
                <a:cs typeface="Segoe UI" pitchFamily="34" charset="0"/>
              </a:rPr>
              <a:t>Fill out an evaluation via</a:t>
            </a:r>
            <a:endParaRPr lang="en-US" sz="3200" spc="-100" dirty="0">
              <a:ln w="3175">
                <a:noFill/>
              </a:ln>
              <a:gradFill>
                <a:gsLst>
                  <a:gs pos="0">
                    <a:srgbClr val="FFFFFF"/>
                  </a:gs>
                  <a:gs pos="100000">
                    <a:srgbClr val="FFFFFF"/>
                  </a:gs>
                </a:gsLst>
                <a:lin ang="5400000" scaled="0"/>
              </a:gradFill>
              <a:latin typeface="Segoe UI Light"/>
              <a:cs typeface="Segoe UI" pitchFamily="34" charset="0"/>
            </a:endParaRPr>
          </a:p>
        </p:txBody>
      </p:sp>
      <p:sp>
        <p:nvSpPr>
          <p:cNvPr id="14" name="Rectangle 13"/>
          <p:cNvSpPr/>
          <p:nvPr/>
        </p:nvSpPr>
        <p:spPr>
          <a:xfrm>
            <a:off x="307975" y="3016777"/>
            <a:ext cx="5826819" cy="1151084"/>
          </a:xfrm>
          <a:prstGeom prst="rect">
            <a:avLst/>
          </a:prstGeom>
        </p:spPr>
        <p:txBody>
          <a:bodyPr wrap="square" lIns="182880" tIns="146304" rIns="182880" bIns="146304">
            <a:spAutoFit/>
          </a:bodyPr>
          <a:lstStyle/>
          <a:p>
            <a:pPr>
              <a:lnSpc>
                <a:spcPct val="95000"/>
              </a:lnSpc>
              <a:spcBef>
                <a:spcPts val="1200"/>
              </a:spcBef>
            </a:pPr>
            <a:r>
              <a:rPr lang="en-US" sz="2400" b="1" spc="-50" dirty="0" smtClean="0">
                <a:ln w="3175">
                  <a:noFill/>
                </a:ln>
                <a:gradFill>
                  <a:gsLst>
                    <a:gs pos="0">
                      <a:srgbClr val="FFFFFF"/>
                    </a:gs>
                    <a:gs pos="100000">
                      <a:srgbClr val="FFFFFF"/>
                    </a:gs>
                  </a:gsLst>
                  <a:lin ang="5400000" scaled="0"/>
                </a:gradFill>
                <a:latin typeface="Segoe UI Semibold" panose="020B0702040204020203" pitchFamily="34" charset="0"/>
                <a:ea typeface="Segoe UI Black" panose="020B0A02040204020203" pitchFamily="34" charset="0"/>
                <a:cs typeface="Segoe UI Semibold" panose="020B0702040204020203" pitchFamily="34" charset="0"/>
              </a:rPr>
              <a:t>CommNet Station/PC:</a:t>
            </a:r>
            <a:r>
              <a:rPr lang="en-US" sz="2400" spc="-50" dirty="0" smtClean="0">
                <a:ln w="3175">
                  <a:noFill/>
                </a:ln>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rPr>
              <a:t> </a:t>
            </a:r>
            <a:r>
              <a:rPr lang="en-US" sz="2400" spc="-50" dirty="0" smtClean="0">
                <a:ln w="3175">
                  <a:noFill/>
                </a:ln>
                <a:gradFill>
                  <a:gsLst>
                    <a:gs pos="0">
                      <a:srgbClr val="FFFFFF"/>
                    </a:gs>
                    <a:gs pos="100000">
                      <a:srgbClr val="FFFFFF"/>
                    </a:gs>
                  </a:gsLst>
                  <a:lin ang="5400000" scaled="0"/>
                </a:gradFill>
                <a:latin typeface="Segoe UI Light"/>
                <a:cs typeface="Segoe UI" pitchFamily="34" charset="0"/>
              </a:rPr>
              <a:t>Schedule Builder</a:t>
            </a:r>
          </a:p>
          <a:p>
            <a:pPr>
              <a:lnSpc>
                <a:spcPct val="95000"/>
              </a:lnSpc>
              <a:spcBef>
                <a:spcPts val="1200"/>
              </a:spcBef>
            </a:pPr>
            <a:r>
              <a:rPr lang="en-US" sz="2400" b="1" spc="-50" dirty="0" err="1">
                <a:ln w="3175">
                  <a:noFill/>
                </a:ln>
                <a:gradFill>
                  <a:gsLst>
                    <a:gs pos="0">
                      <a:srgbClr val="FFFFFF"/>
                    </a:gs>
                    <a:gs pos="100000">
                      <a:srgbClr val="FFFFFF"/>
                    </a:gs>
                  </a:gsLst>
                  <a:lin ang="5400000" scaled="0"/>
                </a:gradFill>
                <a:latin typeface="Segoe UI Semibold" panose="020B0702040204020203" pitchFamily="34" charset="0"/>
                <a:ea typeface="Segoe UI Black" panose="020B0A02040204020203" pitchFamily="34" charset="0"/>
                <a:cs typeface="Segoe UI Semibold" panose="020B0702040204020203" pitchFamily="34" charset="0"/>
              </a:rPr>
              <a:t>LogIn</a:t>
            </a:r>
            <a:r>
              <a:rPr lang="en-US" sz="2400" b="1" spc="-50" dirty="0">
                <a:ln w="3175">
                  <a:noFill/>
                </a:ln>
                <a:gradFill>
                  <a:gsLst>
                    <a:gs pos="0">
                      <a:srgbClr val="FFFFFF"/>
                    </a:gs>
                    <a:gs pos="100000">
                      <a:srgbClr val="FFFFFF"/>
                    </a:gs>
                  </a:gsLst>
                  <a:lin ang="5400000" scaled="0"/>
                </a:gradFill>
                <a:latin typeface="Segoe UI Semibold" panose="020B0702040204020203" pitchFamily="34" charset="0"/>
                <a:ea typeface="Segoe UI Black" panose="020B0A02040204020203" pitchFamily="34" charset="0"/>
                <a:cs typeface="Segoe UI Semibold" panose="020B0702040204020203" pitchFamily="34" charset="0"/>
              </a:rPr>
              <a:t>: </a:t>
            </a:r>
            <a:r>
              <a:rPr lang="en-US" sz="2400" spc="-50" dirty="0">
                <a:ln w="3175">
                  <a:noFill/>
                </a:ln>
                <a:gradFill>
                  <a:gsLst>
                    <a:gs pos="0">
                      <a:srgbClr val="FFFFFF"/>
                    </a:gs>
                    <a:gs pos="100000">
                      <a:srgbClr val="FFFFFF"/>
                    </a:gs>
                  </a:gsLst>
                  <a:lin ang="5400000" scaled="0"/>
                </a:gradFill>
                <a:latin typeface="Segoe UI Light"/>
                <a:cs typeface="Segoe UI" pitchFamily="34" charset="0"/>
              </a:rPr>
              <a:t>europe.msteched.com/catalog</a:t>
            </a:r>
          </a:p>
        </p:txBody>
      </p:sp>
      <p:sp>
        <p:nvSpPr>
          <p:cNvPr id="20" name="Title 1"/>
          <p:cNvSpPr txBox="1">
            <a:spLocks/>
          </p:cNvSpPr>
          <p:nvPr/>
        </p:nvSpPr>
        <p:spPr>
          <a:xfrm>
            <a:off x="274639" y="1180782"/>
            <a:ext cx="11889564"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sz="4000">
                <a:gradFill>
                  <a:gsLst>
                    <a:gs pos="1250">
                      <a:srgbClr val="FFFFFF"/>
                    </a:gs>
                    <a:gs pos="100000">
                      <a:srgbClr val="FFFFFF"/>
                    </a:gs>
                  </a:gsLst>
                  <a:lin ang="5400000" scaled="0"/>
                </a:gradFill>
                <a:cs typeface="Segoe UI Semibold" panose="020B0702040204020203" pitchFamily="34" charset="0"/>
              </a:rPr>
              <a:t>We value your feedback!</a:t>
            </a:r>
          </a:p>
        </p:txBody>
      </p:sp>
      <p:grpSp>
        <p:nvGrpSpPr>
          <p:cNvPr id="9" name="Group 8"/>
          <p:cNvGrpSpPr/>
          <p:nvPr/>
        </p:nvGrpSpPr>
        <p:grpSpPr>
          <a:xfrm>
            <a:off x="5249321" y="1806575"/>
            <a:ext cx="7407816" cy="4419600"/>
            <a:chOff x="5249321" y="1701800"/>
            <a:chExt cx="7407816" cy="4419600"/>
          </a:xfrm>
        </p:grpSpPr>
        <p:pic>
          <p:nvPicPr>
            <p:cNvPr id="19" name="Picture 1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49321" y="1701800"/>
              <a:ext cx="7407816" cy="4419600"/>
            </a:xfrm>
            <a:prstGeom prst="rect">
              <a:avLst/>
            </a:prstGeom>
          </p:spPr>
        </p:pic>
        <p:grpSp>
          <p:nvGrpSpPr>
            <p:cNvPr id="6" name="Group 5"/>
            <p:cNvGrpSpPr/>
            <p:nvPr/>
          </p:nvGrpSpPr>
          <p:grpSpPr>
            <a:xfrm>
              <a:off x="6376098" y="1858328"/>
              <a:ext cx="5453472" cy="2909899"/>
              <a:chOff x="3625850" y="1675130"/>
              <a:chExt cx="5194299" cy="2771608"/>
            </a:xfrm>
          </p:grpSpPr>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1" t="337" r="-11710" b="14046"/>
              <a:stretch/>
            </p:blipFill>
            <p:spPr>
              <a:xfrm>
                <a:off x="3625850" y="1720850"/>
                <a:ext cx="5194299" cy="2725888"/>
              </a:xfrm>
              <a:prstGeom prst="rect">
                <a:avLst/>
              </a:prstGeom>
            </p:spPr>
          </p:pic>
          <p:sp>
            <p:nvSpPr>
              <p:cNvPr id="5" name="Rectangle 4"/>
              <p:cNvSpPr/>
              <p:nvPr/>
            </p:nvSpPr>
            <p:spPr bwMode="auto">
              <a:xfrm>
                <a:off x="3625850" y="1675130"/>
                <a:ext cx="4573587" cy="52933"/>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10"/>
              <p:cNvSpPr/>
              <p:nvPr/>
            </p:nvSpPr>
            <p:spPr bwMode="auto">
              <a:xfrm>
                <a:off x="8175944" y="1675132"/>
                <a:ext cx="414370" cy="239393"/>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p:cNvSpPr/>
              <p:nvPr/>
            </p:nvSpPr>
            <p:spPr bwMode="auto">
              <a:xfrm>
                <a:off x="8175944" y="1914524"/>
                <a:ext cx="414370" cy="2532214"/>
              </a:xfrm>
              <a:prstGeom prst="rect">
                <a:avLst/>
              </a:prstGeom>
              <a:solidFill>
                <a:srgbClr val="E8E8E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sp>
        <p:nvSpPr>
          <p:cNvPr id="4" name="Rectangle 3"/>
          <p:cNvSpPr/>
          <p:nvPr/>
        </p:nvSpPr>
        <p:spPr bwMode="auto">
          <a:xfrm>
            <a:off x="7250157" y="3385009"/>
            <a:ext cx="3142060" cy="218679"/>
          </a:xfrm>
          <a:prstGeom prst="rect">
            <a:avLst/>
          </a:prstGeom>
          <a:solidFill>
            <a:schemeClr val="tx2">
              <a:lumMod val="60000"/>
              <a:lumOff val="40000"/>
              <a:alpha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00809708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750"/>
                                        <p:tgtEl>
                                          <p:spTgt spid="14"/>
                                        </p:tgtEl>
                                      </p:cBhvr>
                                    </p:animEffect>
                                  </p:childTnLst>
                                </p:cTn>
                              </p:par>
                              <p:par>
                                <p:cTn id="8" presetID="35" presetClass="path" presetSubtype="0" decel="100000" fill="hold" grpId="1" nodeType="withEffect">
                                  <p:stCondLst>
                                    <p:cond delay="0"/>
                                  </p:stCondLst>
                                  <p:childTnLst>
                                    <p:animMotion origin="layout" path="M 0.06127 -8.30685E-7 L 7.65892E-7 -8.30685E-7 " pathEditMode="relative" rAng="0" ptsTypes="AA">
                                      <p:cBhvr>
                                        <p:cTn id="9" dur="750" fill="hold"/>
                                        <p:tgtEl>
                                          <p:spTgt spid="14"/>
                                        </p:tgtEl>
                                        <p:attrNameLst>
                                          <p:attrName>ppt_x</p:attrName>
                                          <p:attrName>ppt_y</p:attrName>
                                        </p:attrNameLst>
                                      </p:cBhvr>
                                      <p:rCtr x="-3064" y="0"/>
                                    </p:animMotion>
                                  </p:childTnLst>
                                </p:cTn>
                              </p:par>
                              <p:par>
                                <p:cTn id="10" presetID="10"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750"/>
                                        <p:tgtEl>
                                          <p:spTgt spid="13"/>
                                        </p:tgtEl>
                                      </p:cBhvr>
                                    </p:animEffect>
                                  </p:childTnLst>
                                </p:cTn>
                              </p:par>
                              <p:par>
                                <p:cTn id="13" presetID="35" presetClass="path" presetSubtype="0" decel="100000" fill="hold" grpId="1" nodeType="withEffect">
                                  <p:stCondLst>
                                    <p:cond delay="0"/>
                                  </p:stCondLst>
                                  <p:childTnLst>
                                    <p:animMotion origin="layout" path="M 0.06127 2.38765E-6 L -1.92494E-6 2.38765E-6 " pathEditMode="relative" rAng="0" ptsTypes="AA">
                                      <p:cBhvr>
                                        <p:cTn id="14" dur="750" fill="hold"/>
                                        <p:tgtEl>
                                          <p:spTgt spid="13"/>
                                        </p:tgtEl>
                                        <p:attrNameLst>
                                          <p:attrName>ppt_x</p:attrName>
                                          <p:attrName>ppt_y</p:attrName>
                                        </p:attrNameLst>
                                      </p:cBhvr>
                                      <p:rCtr x="-3064" y="0"/>
                                    </p:animMotion>
                                  </p:childTnLst>
                                </p:cTn>
                              </p:par>
                              <p:par>
                                <p:cTn id="15" presetID="2" presetClass="entr" presetSubtype="2" decel="10000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800" fill="hold"/>
                                        <p:tgtEl>
                                          <p:spTgt spid="9"/>
                                        </p:tgtEl>
                                        <p:attrNameLst>
                                          <p:attrName>ppt_x</p:attrName>
                                        </p:attrNameLst>
                                      </p:cBhvr>
                                      <p:tavLst>
                                        <p:tav tm="0">
                                          <p:val>
                                            <p:strVal val="1+#ppt_w/2"/>
                                          </p:val>
                                        </p:tav>
                                        <p:tav tm="100000">
                                          <p:val>
                                            <p:strVal val="#ppt_x"/>
                                          </p:val>
                                        </p:tav>
                                      </p:tavLst>
                                    </p:anim>
                                    <p:anim calcmode="lin" valueType="num">
                                      <p:cBhvr additive="base">
                                        <p:cTn id="18" dur="800" fill="hold"/>
                                        <p:tgtEl>
                                          <p:spTgt spid="9"/>
                                        </p:tgtEl>
                                        <p:attrNameLst>
                                          <p:attrName>ppt_y</p:attrName>
                                        </p:attrNameLst>
                                      </p:cBhvr>
                                      <p:tavLst>
                                        <p:tav tm="0">
                                          <p:val>
                                            <p:strVal val="#ppt_y"/>
                                          </p:val>
                                        </p:tav>
                                        <p:tav tm="100000">
                                          <p:val>
                                            <p:strVal val="#ppt_y"/>
                                          </p:val>
                                        </p:tav>
                                      </p:tavLst>
                                    </p:anim>
                                  </p:childTnLst>
                                </p:cTn>
                              </p:par>
                              <p:par>
                                <p:cTn id="19" presetID="10" presetClass="entr" presetSubtype="0" fill="hold" grpId="0" nodeType="withEffect">
                                  <p:stCondLst>
                                    <p:cond delay="75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par>
                          <p:cTn id="22" fill="hold">
                            <p:stCondLst>
                              <p:cond delay="1250"/>
                            </p:stCondLst>
                            <p:childTnLst>
                              <p:par>
                                <p:cTn id="23" presetID="2" presetClass="entr" presetSubtype="4" decel="10000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p:bldP spid="14" grpId="1"/>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invGray">
          <a:xfrm>
            <a:off x="459230" y="2792817"/>
            <a:ext cx="3288506" cy="704445"/>
          </a:xfrm>
          <a:prstGeom prst="rect">
            <a:avLst/>
          </a:prstGeom>
        </p:spPr>
      </p:pic>
      <p:sp>
        <p:nvSpPr>
          <p:cNvPr id="5" name="Text Box 3"/>
          <p:cNvSpPr txBox="1">
            <a:spLocks noChangeArrowheads="1"/>
          </p:cNvSpPr>
          <p:nvPr/>
        </p:nvSpPr>
        <p:spPr bwMode="blackWhite">
          <a:xfrm>
            <a:off x="273051" y="6079032"/>
            <a:ext cx="10974388" cy="618631"/>
          </a:xfrm>
          <a:prstGeom prst="rect">
            <a:avLst/>
          </a:prstGeom>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rgbClr val="FFFFFF"/>
                    </a:gs>
                    <a:gs pos="100000">
                      <a:srgbClr val="FFFFFF"/>
                    </a:gs>
                  </a:gsLst>
                  <a:lin ang="5400000" scaled="0"/>
                </a:gradFill>
                <a:cs typeface="Segoe UI" pitchFamily="34" charset="0"/>
              </a:rPr>
              <a:t>© 2014 Microsoft Corporation. All rights reserved. Microsoft, Windows, and other product names are or may be registered trademarks and/or trademarks in the U.S. and/or other countries.</a:t>
            </a:r>
          </a:p>
          <a:p>
            <a:pPr defTabSz="932290" eaLnBrk="0" hangingPunct="0"/>
            <a:r>
              <a:rPr lang="en-US" sz="700"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037637" y="449261"/>
            <a:ext cx="2929050" cy="1344905"/>
          </a:xfrm>
          <a:prstGeom prst="rect">
            <a:avLst/>
          </a:prstGeom>
        </p:spPr>
      </p:pic>
    </p:spTree>
    <p:extLst>
      <p:ext uri="{BB962C8B-B14F-4D97-AF65-F5344CB8AC3E}">
        <p14:creationId xmlns:p14="http://schemas.microsoft.com/office/powerpoint/2010/main" val="645186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What are converged systems?</a:t>
            </a:r>
            <a:endParaRPr lang="en-US" dirty="0"/>
          </a:p>
        </p:txBody>
      </p:sp>
      <p:sp>
        <p:nvSpPr>
          <p:cNvPr id="5" name="Text Placeholder 4"/>
          <p:cNvSpPr>
            <a:spLocks noGrp="1"/>
          </p:cNvSpPr>
          <p:nvPr>
            <p:ph type="body" sz="quarter" idx="11"/>
          </p:nvPr>
        </p:nvSpPr>
        <p:spPr>
          <a:xfrm>
            <a:off x="274639" y="1212849"/>
            <a:ext cx="11889564" cy="5478423"/>
          </a:xfrm>
        </p:spPr>
        <p:txBody>
          <a:bodyPr/>
          <a:lstStyle/>
          <a:p>
            <a:r>
              <a:rPr lang="en-US" dirty="0">
                <a:solidFill>
                  <a:srgbClr val="00B0F0"/>
                </a:solidFill>
              </a:rPr>
              <a:t>Hardware + Software</a:t>
            </a:r>
          </a:p>
          <a:p>
            <a:r>
              <a:rPr lang="en-US" sz="2400" dirty="0" smtClean="0">
                <a:gradFill>
                  <a:gsLst>
                    <a:gs pos="1250">
                      <a:schemeClr val="tx1"/>
                    </a:gs>
                    <a:gs pos="100000">
                      <a:schemeClr val="tx1"/>
                    </a:gs>
                  </a:gsLst>
                  <a:lin ang="5400000" scaled="0"/>
                </a:gradFill>
                <a:latin typeface="+mn-lt"/>
              </a:rPr>
              <a:t>	Customer </a:t>
            </a:r>
            <a:r>
              <a:rPr lang="en-US" sz="2400" dirty="0">
                <a:gradFill>
                  <a:gsLst>
                    <a:gs pos="1250">
                      <a:schemeClr val="tx1"/>
                    </a:gs>
                    <a:gs pos="100000">
                      <a:schemeClr val="tx1"/>
                    </a:gs>
                  </a:gsLst>
                  <a:lin ang="5400000" scaled="0"/>
                </a:gradFill>
                <a:latin typeface="+mn-lt"/>
              </a:rPr>
              <a:t>does not have to do </a:t>
            </a:r>
            <a:r>
              <a:rPr lang="en-US" sz="2400" dirty="0" smtClean="0">
                <a:gradFill>
                  <a:gsLst>
                    <a:gs pos="1250">
                      <a:schemeClr val="tx1"/>
                    </a:gs>
                    <a:gs pos="100000">
                      <a:schemeClr val="tx1"/>
                    </a:gs>
                  </a:gsLst>
                  <a:lin ang="5400000" scaled="0"/>
                </a:gradFill>
                <a:latin typeface="+mn-lt"/>
              </a:rPr>
              <a:t>integration. One support call.</a:t>
            </a:r>
            <a:endParaRPr lang="en-US" sz="2400" dirty="0">
              <a:gradFill>
                <a:gsLst>
                  <a:gs pos="1250">
                    <a:schemeClr val="tx1"/>
                  </a:gs>
                  <a:gs pos="100000">
                    <a:schemeClr val="tx1"/>
                  </a:gs>
                </a:gsLst>
                <a:lin ang="5400000" scaled="0"/>
              </a:gradFill>
              <a:latin typeface="+mn-lt"/>
            </a:endParaRPr>
          </a:p>
          <a:p>
            <a:r>
              <a:rPr lang="en-US" dirty="0">
                <a:solidFill>
                  <a:srgbClr val="00B0F0"/>
                </a:solidFill>
              </a:rPr>
              <a:t>Compute + Storage + Networking</a:t>
            </a:r>
          </a:p>
          <a:p>
            <a:r>
              <a:rPr lang="en-US" sz="2400" dirty="0" smtClean="0">
                <a:gradFill>
                  <a:gsLst>
                    <a:gs pos="1250">
                      <a:schemeClr val="tx1"/>
                    </a:gs>
                    <a:gs pos="100000">
                      <a:schemeClr val="tx1"/>
                    </a:gs>
                  </a:gsLst>
                  <a:lin ang="5400000" scaled="0"/>
                </a:gradFill>
                <a:latin typeface="+mn-lt"/>
              </a:rPr>
              <a:t>	Full </a:t>
            </a:r>
            <a:r>
              <a:rPr lang="en-US" sz="2400" dirty="0">
                <a:gradFill>
                  <a:gsLst>
                    <a:gs pos="1250">
                      <a:schemeClr val="tx1"/>
                    </a:gs>
                    <a:gs pos="100000">
                      <a:schemeClr val="tx1"/>
                    </a:gs>
                  </a:gsLst>
                  <a:lin ang="5400000" scaled="0"/>
                </a:gradFill>
                <a:latin typeface="+mn-lt"/>
              </a:rPr>
              <a:t>hardware solution</a:t>
            </a:r>
          </a:p>
          <a:p>
            <a:r>
              <a:rPr lang="en-US" dirty="0">
                <a:solidFill>
                  <a:srgbClr val="00B0F0"/>
                </a:solidFill>
              </a:rPr>
              <a:t>Integrated management tools</a:t>
            </a:r>
          </a:p>
          <a:p>
            <a:r>
              <a:rPr lang="en-US" sz="2400" dirty="0" smtClean="0">
                <a:gradFill>
                  <a:gsLst>
                    <a:gs pos="1250">
                      <a:schemeClr val="tx1"/>
                    </a:gs>
                    <a:gs pos="100000">
                      <a:schemeClr val="tx1"/>
                    </a:gs>
                  </a:gsLst>
                  <a:lin ang="5400000" scaled="0"/>
                </a:gradFill>
                <a:latin typeface="+mn-lt"/>
              </a:rPr>
              <a:t>	Full </a:t>
            </a:r>
            <a:r>
              <a:rPr lang="en-US" sz="2400" dirty="0">
                <a:gradFill>
                  <a:gsLst>
                    <a:gs pos="1250">
                      <a:schemeClr val="tx1"/>
                    </a:gs>
                    <a:gs pos="100000">
                      <a:schemeClr val="tx1"/>
                    </a:gs>
                  </a:gsLst>
                  <a:lin ang="5400000" scaled="0"/>
                </a:gradFill>
                <a:latin typeface="+mn-lt"/>
              </a:rPr>
              <a:t>software </a:t>
            </a:r>
            <a:r>
              <a:rPr lang="en-US" sz="2400" dirty="0" smtClean="0">
                <a:gradFill>
                  <a:gsLst>
                    <a:gs pos="1250">
                      <a:schemeClr val="tx1"/>
                    </a:gs>
                    <a:gs pos="100000">
                      <a:schemeClr val="tx1"/>
                    </a:gs>
                  </a:gsLst>
                  <a:lin ang="5400000" scaled="0"/>
                </a:gradFill>
                <a:latin typeface="+mn-lt"/>
              </a:rPr>
              <a:t>solution (“Platform” or “Stack” systems include applications)</a:t>
            </a:r>
            <a:endParaRPr lang="en-US" sz="2400" dirty="0">
              <a:gradFill>
                <a:gsLst>
                  <a:gs pos="1250">
                    <a:schemeClr val="tx1"/>
                  </a:gs>
                  <a:gs pos="100000">
                    <a:schemeClr val="tx1"/>
                  </a:gs>
                </a:gsLst>
                <a:lin ang="5400000" scaled="0"/>
              </a:gradFill>
              <a:latin typeface="+mn-lt"/>
            </a:endParaRPr>
          </a:p>
          <a:p>
            <a:r>
              <a:rPr lang="en-US" dirty="0" smtClean="0">
                <a:solidFill>
                  <a:srgbClr val="00B0F0"/>
                </a:solidFill>
              </a:rPr>
              <a:t>Leverages “software-defined”</a:t>
            </a:r>
            <a:endParaRPr lang="en-US" dirty="0">
              <a:solidFill>
                <a:srgbClr val="00B0F0"/>
              </a:solidFill>
            </a:endParaRPr>
          </a:p>
          <a:p>
            <a:r>
              <a:rPr lang="en-US" sz="2400" dirty="0" smtClean="0">
                <a:gradFill>
                  <a:gsLst>
                    <a:gs pos="1250">
                      <a:schemeClr val="tx1"/>
                    </a:gs>
                    <a:gs pos="100000">
                      <a:schemeClr val="tx1"/>
                    </a:gs>
                  </a:gsLst>
                  <a:lin ang="5400000" scaled="0"/>
                </a:gradFill>
                <a:latin typeface="+mn-lt"/>
              </a:rPr>
              <a:t>	Volume hardware </a:t>
            </a:r>
            <a:r>
              <a:rPr lang="en-US" sz="2400" dirty="0">
                <a:gradFill>
                  <a:gsLst>
                    <a:gs pos="1250">
                      <a:schemeClr val="tx1"/>
                    </a:gs>
                    <a:gs pos="100000">
                      <a:schemeClr val="tx1"/>
                    </a:gs>
                  </a:gsLst>
                  <a:lin ang="5400000" scaled="0"/>
                </a:gradFill>
                <a:latin typeface="+mn-lt"/>
              </a:rPr>
              <a:t>and </a:t>
            </a:r>
            <a:r>
              <a:rPr lang="en-US" sz="2400" dirty="0" smtClean="0">
                <a:gradFill>
                  <a:gsLst>
                    <a:gs pos="1250">
                      <a:schemeClr val="tx1"/>
                    </a:gs>
                    <a:gs pos="100000">
                      <a:schemeClr val="tx1"/>
                    </a:gs>
                  </a:gsLst>
                  <a:lin ang="5400000" scaled="0"/>
                </a:gradFill>
                <a:latin typeface="+mn-lt"/>
              </a:rPr>
              <a:t>software-defined subsystems</a:t>
            </a:r>
            <a:endParaRPr lang="en-US" sz="2400" dirty="0">
              <a:gradFill>
                <a:gsLst>
                  <a:gs pos="1250">
                    <a:schemeClr val="tx1"/>
                  </a:gs>
                  <a:gs pos="100000">
                    <a:schemeClr val="tx1"/>
                  </a:gs>
                </a:gsLst>
                <a:lin ang="5400000" scaled="0"/>
              </a:gradFill>
              <a:latin typeface="+mn-lt"/>
            </a:endParaRPr>
          </a:p>
          <a:p>
            <a:r>
              <a:rPr lang="en-US" dirty="0" smtClean="0">
                <a:solidFill>
                  <a:srgbClr val="00B0F0"/>
                </a:solidFill>
              </a:rPr>
              <a:t>Enabled for scale out and availability</a:t>
            </a:r>
            <a:endParaRPr lang="en-US" dirty="0">
              <a:solidFill>
                <a:srgbClr val="00B0F0"/>
              </a:solidFill>
            </a:endParaRPr>
          </a:p>
          <a:p>
            <a:r>
              <a:rPr lang="en-US" sz="2400" dirty="0" smtClean="0">
                <a:gradFill>
                  <a:gsLst>
                    <a:gs pos="1250">
                      <a:schemeClr val="tx1"/>
                    </a:gs>
                    <a:gs pos="100000">
                      <a:schemeClr val="tx1"/>
                    </a:gs>
                  </a:gsLst>
                  <a:lin ang="5400000" scaled="0"/>
                </a:gradFill>
                <a:latin typeface="+mn-lt"/>
              </a:rPr>
              <a:t>	Expansion </a:t>
            </a:r>
            <a:r>
              <a:rPr lang="en-US" sz="2400" dirty="0">
                <a:gradFill>
                  <a:gsLst>
                    <a:gs pos="1250">
                      <a:schemeClr val="tx1"/>
                    </a:gs>
                    <a:gs pos="100000">
                      <a:schemeClr val="tx1"/>
                    </a:gs>
                  </a:gsLst>
                  <a:lin ang="5400000" scaled="0"/>
                </a:gradFill>
                <a:latin typeface="+mn-lt"/>
              </a:rPr>
              <a:t>simplified by scale-out </a:t>
            </a:r>
            <a:r>
              <a:rPr lang="en-US" sz="2400" dirty="0" smtClean="0">
                <a:gradFill>
                  <a:gsLst>
                    <a:gs pos="1250">
                      <a:schemeClr val="tx1"/>
                    </a:gs>
                    <a:gs pos="100000">
                      <a:schemeClr val="tx1"/>
                    </a:gs>
                  </a:gsLst>
                  <a:lin ang="5400000" scaled="0"/>
                </a:gradFill>
                <a:latin typeface="+mn-lt"/>
              </a:rPr>
              <a:t>support and integrated high-availability</a:t>
            </a:r>
            <a:endParaRPr lang="en-US" sz="2400" dirty="0">
              <a:gradFill>
                <a:gsLst>
                  <a:gs pos="1250">
                    <a:schemeClr val="tx1"/>
                  </a:gs>
                  <a:gs pos="100000">
                    <a:schemeClr val="tx1"/>
                  </a:gs>
                </a:gsLst>
                <a:lin ang="5400000" scaled="0"/>
              </a:gradFill>
              <a:latin typeface="+mn-lt"/>
            </a:endParaRPr>
          </a:p>
        </p:txBody>
      </p:sp>
      <p:pic>
        <p:nvPicPr>
          <p:cNvPr id="6" name="Picture 7" descr="\\MAGNUM\Projects\Microsoft\Cloud Power FY12\Design\Icons\PNGs\Pooled.png"/>
          <p:cNvPicPr>
            <a:picLocks noChangeAspect="1" noChangeArrowheads="1"/>
          </p:cNvPicPr>
          <p:nvPr/>
        </p:nvPicPr>
        <p:blipFill>
          <a:blip r:embed="rId2" cstate="print">
            <a:lum bright="100000"/>
            <a:extLst>
              <a:ext uri="{28A0092B-C50C-407E-A947-70E740481C1C}">
                <a14:useLocalDpi xmlns:a14="http://schemas.microsoft.com/office/drawing/2010/main"/>
              </a:ext>
            </a:extLst>
          </a:blip>
          <a:srcRect/>
          <a:stretch>
            <a:fillRect/>
          </a:stretch>
        </p:blipFill>
        <p:spPr bwMode="auto">
          <a:xfrm>
            <a:off x="9266237" y="-236538"/>
            <a:ext cx="2604992" cy="2604992"/>
          </a:xfrm>
          <a:prstGeom prst="rect">
            <a:avLst/>
          </a:prstGeom>
          <a:noFill/>
        </p:spPr>
      </p:pic>
    </p:spTree>
    <p:extLst>
      <p:ext uri="{BB962C8B-B14F-4D97-AF65-F5344CB8AC3E}">
        <p14:creationId xmlns:p14="http://schemas.microsoft.com/office/powerpoint/2010/main" val="584541637"/>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Building a converged system: </a:t>
            </a:r>
            <a:br>
              <a:rPr lang="en-US" dirty="0" smtClean="0"/>
            </a:br>
            <a:r>
              <a:rPr lang="en-US" dirty="0" smtClean="0"/>
              <a:t>Windows Server CiB</a:t>
            </a:r>
            <a:endParaRPr lang="en-US" dirty="0"/>
          </a:p>
        </p:txBody>
      </p:sp>
      <p:graphicFrame>
        <p:nvGraphicFramePr>
          <p:cNvPr id="5" name="Diagram 4"/>
          <p:cNvGraphicFramePr/>
          <p:nvPr>
            <p:extLst/>
          </p:nvPr>
        </p:nvGraphicFramePr>
        <p:xfrm>
          <a:off x="1341437" y="1061922"/>
          <a:ext cx="9753600" cy="55273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Explosion 1 5"/>
          <p:cNvSpPr/>
          <p:nvPr/>
        </p:nvSpPr>
        <p:spPr bwMode="auto">
          <a:xfrm>
            <a:off x="4008437" y="2226581"/>
            <a:ext cx="1600200" cy="1295400"/>
          </a:xfrm>
          <a:prstGeom prst="irregularSeal1">
            <a:avLst/>
          </a:prstGeom>
          <a:solidFill>
            <a:srgbClr val="FFFF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91440"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dirty="0" smtClean="0">
                <a:solidFill>
                  <a:srgbClr val="505050"/>
                </a:solidFill>
                <a:ea typeface="Segoe UI" pitchFamily="34" charset="0"/>
                <a:cs typeface="Segoe UI" pitchFamily="34" charset="0"/>
              </a:rPr>
              <a:t>CiB debuts</a:t>
            </a:r>
          </a:p>
        </p:txBody>
      </p:sp>
      <p:sp>
        <p:nvSpPr>
          <p:cNvPr id="7" name="Explosion 1 6"/>
          <p:cNvSpPr/>
          <p:nvPr/>
        </p:nvSpPr>
        <p:spPr bwMode="auto">
          <a:xfrm>
            <a:off x="6405788" y="1668461"/>
            <a:ext cx="1600200" cy="1205819"/>
          </a:xfrm>
          <a:prstGeom prst="irregularSeal1">
            <a:avLst/>
          </a:prstGeom>
          <a:solidFill>
            <a:srgbClr val="FFFF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91440"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dirty="0" smtClean="0">
                <a:solidFill>
                  <a:srgbClr val="505050"/>
                </a:solidFill>
                <a:ea typeface="Segoe UI" pitchFamily="34" charset="0"/>
                <a:cs typeface="Segoe UI" pitchFamily="34" charset="0"/>
              </a:rPr>
              <a:t>CiB scales</a:t>
            </a:r>
          </a:p>
        </p:txBody>
      </p:sp>
      <p:sp>
        <p:nvSpPr>
          <p:cNvPr id="9" name="Explosion 2 8"/>
          <p:cNvSpPr/>
          <p:nvPr/>
        </p:nvSpPr>
        <p:spPr bwMode="auto">
          <a:xfrm>
            <a:off x="9647237" y="982663"/>
            <a:ext cx="1981200" cy="1143000"/>
          </a:xfrm>
          <a:prstGeom prst="irregularSeal2">
            <a:avLst/>
          </a:prstGeom>
          <a:solidFill>
            <a:srgbClr val="FFFF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dirty="0" smtClean="0">
                <a:solidFill>
                  <a:srgbClr val="505050"/>
                </a:solidFill>
                <a:ea typeface="Segoe UI" pitchFamily="34" charset="0"/>
                <a:cs typeface="Segoe UI" pitchFamily="34" charset="0"/>
              </a:rPr>
              <a:t>Building on CiB</a:t>
            </a:r>
            <a:endParaRPr lang="en-US" dirty="0">
              <a:solidFill>
                <a:srgbClr val="505050"/>
              </a:solidFill>
              <a:ea typeface="Segoe UI" pitchFamily="34" charset="0"/>
              <a:cs typeface="Segoe UI" pitchFamily="34" charset="0"/>
            </a:endParaRPr>
          </a:p>
        </p:txBody>
      </p:sp>
    </p:spTree>
    <p:extLst>
      <p:ext uri="{BB962C8B-B14F-4D97-AF65-F5344CB8AC3E}">
        <p14:creationId xmlns:p14="http://schemas.microsoft.com/office/powerpoint/2010/main" val="10260056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graphicEl>
                                              <a:dgm id="{305904E7-1CE4-4BB7-92C7-BE9D4FB950EA}"/>
                                            </p:graphicEl>
                                          </p:spTgt>
                                        </p:tgtEl>
                                        <p:attrNameLst>
                                          <p:attrName>style.visibility</p:attrName>
                                        </p:attrNameLst>
                                      </p:cBhvr>
                                      <p:to>
                                        <p:strVal val="visible"/>
                                      </p:to>
                                    </p:set>
                                    <p:animEffect transition="in" filter="fade">
                                      <p:cBhvr>
                                        <p:cTn id="7" dur="500"/>
                                        <p:tgtEl>
                                          <p:spTgt spid="5">
                                            <p:graphicEl>
                                              <a:dgm id="{305904E7-1CE4-4BB7-92C7-BE9D4FB950E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D13113C8-B071-437C-A8AF-B64CF95D9428}"/>
                                            </p:graphicEl>
                                          </p:spTgt>
                                        </p:tgtEl>
                                        <p:attrNameLst>
                                          <p:attrName>style.visibility</p:attrName>
                                        </p:attrNameLst>
                                      </p:cBhvr>
                                      <p:to>
                                        <p:strVal val="visible"/>
                                      </p:to>
                                    </p:set>
                                    <p:animEffect transition="in" filter="fade">
                                      <p:cBhvr>
                                        <p:cTn id="12" dur="500"/>
                                        <p:tgtEl>
                                          <p:spTgt spid="5">
                                            <p:graphicEl>
                                              <a:dgm id="{D13113C8-B071-437C-A8AF-B64CF95D9428}"/>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graphicEl>
                                              <a:dgm id="{D6F911E7-8296-4753-A6C7-7E49B7DB0CFC}"/>
                                            </p:graphicEl>
                                          </p:spTgt>
                                        </p:tgtEl>
                                        <p:attrNameLst>
                                          <p:attrName>style.visibility</p:attrName>
                                        </p:attrNameLst>
                                      </p:cBhvr>
                                      <p:to>
                                        <p:strVal val="visible"/>
                                      </p:to>
                                    </p:set>
                                    <p:animEffect transition="in" filter="fade">
                                      <p:cBhvr>
                                        <p:cTn id="15" dur="500"/>
                                        <p:tgtEl>
                                          <p:spTgt spid="5">
                                            <p:graphicEl>
                                              <a:dgm id="{D6F911E7-8296-4753-A6C7-7E49B7DB0CFC}"/>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graphicEl>
                                              <a:dgm id="{8B8D38E4-266D-48AB-8877-1DA691F2942F}"/>
                                            </p:graphicEl>
                                          </p:spTgt>
                                        </p:tgtEl>
                                        <p:attrNameLst>
                                          <p:attrName>style.visibility</p:attrName>
                                        </p:attrNameLst>
                                      </p:cBhvr>
                                      <p:to>
                                        <p:strVal val="visible"/>
                                      </p:to>
                                    </p:set>
                                    <p:animEffect transition="in" filter="fade">
                                      <p:cBhvr>
                                        <p:cTn id="20" dur="500"/>
                                        <p:tgtEl>
                                          <p:spTgt spid="5">
                                            <p:graphicEl>
                                              <a:dgm id="{8B8D38E4-266D-48AB-8877-1DA691F2942F}"/>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graphicEl>
                                              <a:dgm id="{5F26057E-D0BB-43CB-B087-B05A611AE01C}"/>
                                            </p:graphicEl>
                                          </p:spTgt>
                                        </p:tgtEl>
                                        <p:attrNameLst>
                                          <p:attrName>style.visibility</p:attrName>
                                        </p:attrNameLst>
                                      </p:cBhvr>
                                      <p:to>
                                        <p:strVal val="visible"/>
                                      </p:to>
                                    </p:set>
                                    <p:animEffect transition="in" filter="fade">
                                      <p:cBhvr>
                                        <p:cTn id="26" dur="500"/>
                                        <p:tgtEl>
                                          <p:spTgt spid="5">
                                            <p:graphicEl>
                                              <a:dgm id="{5F26057E-D0BB-43CB-B087-B05A611AE01C}"/>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
                                            <p:graphicEl>
                                              <a:dgm id="{CC7E06D9-04C8-4A7B-AE56-6032F1242BD1}"/>
                                            </p:graphicEl>
                                          </p:spTgt>
                                        </p:tgtEl>
                                        <p:attrNameLst>
                                          <p:attrName>style.visibility</p:attrName>
                                        </p:attrNameLst>
                                      </p:cBhvr>
                                      <p:to>
                                        <p:strVal val="visible"/>
                                      </p:to>
                                    </p:set>
                                    <p:animEffect transition="in" filter="fade">
                                      <p:cBhvr>
                                        <p:cTn id="31" dur="500"/>
                                        <p:tgtEl>
                                          <p:spTgt spid="5">
                                            <p:graphicEl>
                                              <a:dgm id="{CC7E06D9-04C8-4A7B-AE56-6032F1242BD1}"/>
                                            </p:graphic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
                                            <p:graphicEl>
                                              <a:dgm id="{863A0680-5E9A-426C-BDA9-0AB894A39288}"/>
                                            </p:graphicEl>
                                          </p:spTgt>
                                        </p:tgtEl>
                                        <p:attrNameLst>
                                          <p:attrName>style.visibility</p:attrName>
                                        </p:attrNameLst>
                                      </p:cBhvr>
                                      <p:to>
                                        <p:strVal val="visible"/>
                                      </p:to>
                                    </p:set>
                                    <p:animEffect transition="in" filter="fade">
                                      <p:cBhvr>
                                        <p:cTn id="37" dur="500"/>
                                        <p:tgtEl>
                                          <p:spTgt spid="5">
                                            <p:graphicEl>
                                              <a:dgm id="{863A0680-5E9A-426C-BDA9-0AB894A39288}"/>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graphicEl>
                                              <a:dgm id="{281D513F-A4CD-45EF-B5A9-3C36D0F09D94}"/>
                                            </p:graphicEl>
                                          </p:spTgt>
                                        </p:tgtEl>
                                        <p:attrNameLst>
                                          <p:attrName>style.visibility</p:attrName>
                                        </p:attrNameLst>
                                      </p:cBhvr>
                                      <p:to>
                                        <p:strVal val="visible"/>
                                      </p:to>
                                    </p:set>
                                    <p:animEffect transition="in" filter="fade">
                                      <p:cBhvr>
                                        <p:cTn id="42" dur="500"/>
                                        <p:tgtEl>
                                          <p:spTgt spid="5">
                                            <p:graphicEl>
                                              <a:dgm id="{281D513F-A4CD-45EF-B5A9-3C36D0F09D94}"/>
                                            </p:graphic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5">
                                            <p:graphicEl>
                                              <a:dgm id="{EEC57926-F581-444F-B595-E7C29D61F56F}"/>
                                            </p:graphicEl>
                                          </p:spTgt>
                                        </p:tgtEl>
                                        <p:attrNameLst>
                                          <p:attrName>style.visibility</p:attrName>
                                        </p:attrNameLst>
                                      </p:cBhvr>
                                      <p:to>
                                        <p:strVal val="visible"/>
                                      </p:to>
                                    </p:set>
                                    <p:animEffect transition="in" filter="fade">
                                      <p:cBhvr>
                                        <p:cTn id="48" dur="500"/>
                                        <p:tgtEl>
                                          <p:spTgt spid="5">
                                            <p:graphicEl>
                                              <a:dgm id="{EEC57926-F581-444F-B595-E7C29D61F56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P spid="6" grpId="0" animBg="1"/>
      <p:bldP spid="7"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Rectangle 162"/>
          <p:cNvSpPr/>
          <p:nvPr/>
        </p:nvSpPr>
        <p:spPr>
          <a:xfrm>
            <a:off x="3403988" y="1983740"/>
            <a:ext cx="3576138" cy="1598961"/>
          </a:xfrm>
          <a:prstGeom prst="rect">
            <a:avLst/>
          </a:prstGeom>
          <a:solidFill>
            <a:schemeClr val="accent2">
              <a:alpha val="75000"/>
            </a:schemeClr>
          </a:solidFill>
          <a:ln w="190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0139"/>
            <a:endParaRPr lang="en-US" sz="1832" dirty="0">
              <a:solidFill>
                <a:prstClr val="white"/>
              </a:solidFill>
            </a:endParaRPr>
          </a:p>
        </p:txBody>
      </p:sp>
      <p:sp>
        <p:nvSpPr>
          <p:cNvPr id="175" name="Rectangle 174"/>
          <p:cNvSpPr/>
          <p:nvPr/>
        </p:nvSpPr>
        <p:spPr>
          <a:xfrm>
            <a:off x="3403988" y="3582702"/>
            <a:ext cx="3576138" cy="1756203"/>
          </a:xfrm>
          <a:prstGeom prst="rect">
            <a:avLst/>
          </a:prstGeom>
          <a:solidFill>
            <a:schemeClr val="accent2">
              <a:alpha val="75000"/>
            </a:schemeClr>
          </a:solidFill>
          <a:ln w="190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0139"/>
            <a:endParaRPr lang="en-US" sz="1832" dirty="0">
              <a:solidFill>
                <a:prstClr val="white"/>
              </a:solidFill>
            </a:endParaRPr>
          </a:p>
        </p:txBody>
      </p:sp>
      <p:grpSp>
        <p:nvGrpSpPr>
          <p:cNvPr id="73" name="Group 72"/>
          <p:cNvGrpSpPr/>
          <p:nvPr/>
        </p:nvGrpSpPr>
        <p:grpSpPr>
          <a:xfrm>
            <a:off x="3552196" y="2119026"/>
            <a:ext cx="3263724" cy="3223455"/>
            <a:chOff x="3977428" y="2155539"/>
            <a:chExt cx="3208411" cy="3168827"/>
          </a:xfrm>
        </p:grpSpPr>
        <p:sp>
          <p:nvSpPr>
            <p:cNvPr id="224" name="TextBox 223"/>
            <p:cNvSpPr txBox="1"/>
            <p:nvPr/>
          </p:nvSpPr>
          <p:spPr>
            <a:xfrm>
              <a:off x="4056002" y="4386428"/>
              <a:ext cx="3127620" cy="937938"/>
            </a:xfrm>
            <a:prstGeom prst="rect">
              <a:avLst/>
            </a:prstGeom>
            <a:noFill/>
          </p:spPr>
          <p:txBody>
            <a:bodyPr wrap="square" rtlCol="0">
              <a:spAutoFit/>
            </a:bodyPr>
            <a:lstStyle/>
            <a:p>
              <a:pPr defTabSz="930139"/>
              <a:r>
                <a:rPr lang="en-US" sz="1120" b="1" dirty="0">
                  <a:gradFill>
                    <a:gsLst>
                      <a:gs pos="0">
                        <a:srgbClr val="FFFFFF"/>
                      </a:gs>
                      <a:gs pos="100000">
                        <a:srgbClr val="FFFFFF"/>
                      </a:gs>
                    </a:gsLst>
                    <a:lin ang="0" scaled="0"/>
                  </a:gradFill>
                  <a:ea typeface="ＭＳ Ｐゴシック" charset="-128"/>
                </a:rPr>
                <a:t>Target markets for Cluster in a Box solutions</a:t>
              </a:r>
            </a:p>
            <a:p>
              <a:pPr marL="119503" indent="-119503" defTabSz="930139">
                <a:buFont typeface="Arial" pitchFamily="34" charset="0"/>
                <a:buChar char="•"/>
              </a:pPr>
              <a:r>
                <a:rPr lang="en-US" sz="1120" dirty="0">
                  <a:gradFill>
                    <a:gsLst>
                      <a:gs pos="0">
                        <a:srgbClr val="FFFFFF"/>
                      </a:gs>
                      <a:gs pos="100000">
                        <a:srgbClr val="FFFFFF"/>
                      </a:gs>
                    </a:gsLst>
                    <a:lin ang="0" scaled="0"/>
                  </a:gradFill>
                  <a:ea typeface="ＭＳ Ｐゴシック" charset="-128"/>
                </a:rPr>
                <a:t>SMB</a:t>
              </a:r>
            </a:p>
            <a:p>
              <a:pPr marL="119503" indent="-119503" defTabSz="930139">
                <a:buFont typeface="Arial" pitchFamily="34" charset="0"/>
                <a:buChar char="•"/>
              </a:pPr>
              <a:r>
                <a:rPr lang="en-US" sz="1120" dirty="0">
                  <a:gradFill>
                    <a:gsLst>
                      <a:gs pos="0">
                        <a:srgbClr val="FFFFFF"/>
                      </a:gs>
                      <a:gs pos="100000">
                        <a:srgbClr val="FFFFFF"/>
                      </a:gs>
                    </a:gsLst>
                    <a:lin ang="0" scaled="0"/>
                  </a:gradFill>
                  <a:ea typeface="ＭＳ Ｐゴシック" charset="-128"/>
                </a:rPr>
                <a:t>Branch</a:t>
              </a:r>
            </a:p>
            <a:p>
              <a:pPr marL="119503" indent="-119503" defTabSz="930139">
                <a:buFont typeface="Arial" pitchFamily="34" charset="0"/>
                <a:buChar char="•"/>
              </a:pPr>
              <a:r>
                <a:rPr lang="en-US" sz="1120" dirty="0">
                  <a:gradFill>
                    <a:gsLst>
                      <a:gs pos="0">
                        <a:srgbClr val="FFFFFF"/>
                      </a:gs>
                      <a:gs pos="100000">
                        <a:srgbClr val="FFFFFF"/>
                      </a:gs>
                    </a:gsLst>
                    <a:lin ang="0" scaled="0"/>
                  </a:gradFill>
                  <a:ea typeface="ＭＳ Ｐゴシック" charset="-128"/>
                </a:rPr>
                <a:t>Private Cloud</a:t>
              </a:r>
            </a:p>
            <a:p>
              <a:pPr marL="119503" indent="-119503" defTabSz="930139">
                <a:buFont typeface="Arial" pitchFamily="34" charset="0"/>
                <a:buChar char="•"/>
              </a:pPr>
              <a:r>
                <a:rPr lang="en-US" sz="1120" dirty="0">
                  <a:gradFill>
                    <a:gsLst>
                      <a:gs pos="0">
                        <a:srgbClr val="FFFFFF"/>
                      </a:gs>
                      <a:gs pos="100000">
                        <a:srgbClr val="FFFFFF"/>
                      </a:gs>
                    </a:gsLst>
                    <a:lin ang="0" scaled="0"/>
                  </a:gradFill>
                  <a:ea typeface="ＭＳ Ｐゴシック" charset="-128"/>
                </a:rPr>
                <a:t>Small to medium hosters</a:t>
              </a:r>
            </a:p>
          </p:txBody>
        </p:sp>
        <p:sp>
          <p:nvSpPr>
            <p:cNvPr id="166" name="TextBox 165"/>
            <p:cNvSpPr txBox="1"/>
            <p:nvPr/>
          </p:nvSpPr>
          <p:spPr>
            <a:xfrm>
              <a:off x="5565725" y="2288595"/>
              <a:ext cx="1620114" cy="1128962"/>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marL="111428" indent="-111428" defTabSz="930139">
                <a:buFont typeface="Arial" pitchFamily="34" charset="0"/>
                <a:buChar char="•"/>
              </a:pPr>
              <a:r>
                <a:rPr lang="en-US" sz="1120" b="1" dirty="0">
                  <a:gradFill>
                    <a:gsLst>
                      <a:gs pos="0">
                        <a:srgbClr val="FFFFFF"/>
                      </a:gs>
                      <a:gs pos="100000">
                        <a:srgbClr val="FFFFFF"/>
                      </a:gs>
                    </a:gsLst>
                    <a:lin ang="0" scaled="0"/>
                  </a:gradFill>
                </a:rPr>
                <a:t>High Availability </a:t>
              </a:r>
            </a:p>
            <a:p>
              <a:pPr marL="111428" indent="-111428" defTabSz="930139">
                <a:buFont typeface="Arial" pitchFamily="34" charset="0"/>
                <a:buChar char="•"/>
              </a:pPr>
              <a:r>
                <a:rPr lang="en-US" sz="1120" b="1" dirty="0">
                  <a:gradFill>
                    <a:gsLst>
                      <a:gs pos="0">
                        <a:srgbClr val="FFFFFF"/>
                      </a:gs>
                      <a:gs pos="100000">
                        <a:srgbClr val="FFFFFF"/>
                      </a:gs>
                    </a:gsLst>
                    <a:lin ang="0" scaled="0"/>
                  </a:gradFill>
                </a:rPr>
                <a:t>Simple OOBE</a:t>
              </a:r>
            </a:p>
            <a:p>
              <a:pPr marL="111428" indent="-111428" defTabSz="930139">
                <a:buFont typeface="Arial" pitchFamily="34" charset="0"/>
                <a:buChar char="•"/>
              </a:pPr>
              <a:r>
                <a:rPr lang="en-US" sz="1120" dirty="0">
                  <a:gradFill>
                    <a:gsLst>
                      <a:gs pos="0">
                        <a:srgbClr val="FFFFFF"/>
                      </a:gs>
                      <a:gs pos="100000">
                        <a:srgbClr val="FFFFFF"/>
                      </a:gs>
                    </a:gsLst>
                    <a:lin ang="0" scaled="0"/>
                  </a:gradFill>
                </a:rPr>
                <a:t>Storage Spaces configurations</a:t>
              </a:r>
            </a:p>
            <a:p>
              <a:pPr marL="111428" indent="-111428" defTabSz="930139">
                <a:buFont typeface="Arial" pitchFamily="34" charset="0"/>
                <a:buChar char="•"/>
              </a:pPr>
              <a:r>
                <a:rPr lang="en-US" sz="1120" dirty="0">
                  <a:gradFill>
                    <a:gsLst>
                      <a:gs pos="0">
                        <a:srgbClr val="FFFFFF"/>
                      </a:gs>
                      <a:gs pos="100000">
                        <a:srgbClr val="FFFFFF"/>
                      </a:gs>
                    </a:gsLst>
                    <a:lin ang="0" scaled="0"/>
                  </a:gradFill>
                </a:rPr>
                <a:t>HW RAID capability</a:t>
              </a:r>
            </a:p>
            <a:p>
              <a:pPr marL="111428" indent="-111428" defTabSz="930139">
                <a:buFont typeface="Arial" pitchFamily="34" charset="0"/>
                <a:buChar char="•"/>
              </a:pPr>
              <a:r>
                <a:rPr lang="en-US" sz="1120" dirty="0">
                  <a:gradFill>
                    <a:gsLst>
                      <a:gs pos="0">
                        <a:srgbClr val="FFFFFF"/>
                      </a:gs>
                      <a:gs pos="100000">
                        <a:srgbClr val="FFFFFF"/>
                      </a:gs>
                    </a:gsLst>
                    <a:lin ang="0" scaled="0"/>
                  </a:gradFill>
                </a:rPr>
                <a:t>SSD perf capability</a:t>
              </a:r>
            </a:p>
          </p:txBody>
        </p:sp>
        <p:grpSp>
          <p:nvGrpSpPr>
            <p:cNvPr id="67" name="Group 66"/>
            <p:cNvGrpSpPr/>
            <p:nvPr/>
          </p:nvGrpSpPr>
          <p:grpSpPr>
            <a:xfrm>
              <a:off x="3977428" y="3477233"/>
              <a:ext cx="1424279" cy="1031593"/>
              <a:chOff x="5277970" y="3421623"/>
              <a:chExt cx="1424279" cy="1031593"/>
            </a:xfrm>
          </p:grpSpPr>
          <p:sp>
            <p:nvSpPr>
              <p:cNvPr id="167" name="Rectangle 166"/>
              <p:cNvSpPr/>
              <p:nvPr/>
            </p:nvSpPr>
            <p:spPr>
              <a:xfrm>
                <a:off x="5277970" y="3421623"/>
                <a:ext cx="1424279" cy="897667"/>
              </a:xfrm>
              <a:prstGeom prst="rect">
                <a:avLst/>
              </a:prstGeom>
              <a:solidFill>
                <a:srgbClr val="002050">
                  <a:alpha val="56000"/>
                </a:srgbClr>
              </a:solidFill>
              <a:ln>
                <a:noFill/>
              </a:ln>
              <a:scene3d>
                <a:camera prst="orthographicFront"/>
                <a:lightRig rig="threePt" dir="t"/>
              </a:scene3d>
              <a:sp3d prstMaterial="metal">
                <a:extrusionClr>
                  <a:schemeClr val="bg1"/>
                </a:extrusionClr>
                <a:contourClr>
                  <a:schemeClr val="accent1">
                    <a:lumMod val="40000"/>
                    <a:lumOff val="6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0139"/>
                <a:endParaRPr lang="en-US" sz="1832" dirty="0">
                  <a:solidFill>
                    <a:prstClr val="white"/>
                  </a:solidFill>
                </a:endParaRPr>
              </a:p>
            </p:txBody>
          </p:sp>
          <p:sp>
            <p:nvSpPr>
              <p:cNvPr id="168" name="TextBox 167"/>
              <p:cNvSpPr txBox="1"/>
              <p:nvPr/>
            </p:nvSpPr>
            <p:spPr>
              <a:xfrm>
                <a:off x="5325786" y="3968355"/>
                <a:ext cx="1343764" cy="484861"/>
              </a:xfrm>
              <a:prstGeom prst="rect">
                <a:avLst/>
              </a:prstGeom>
              <a:noFill/>
            </p:spPr>
            <p:txBody>
              <a:bodyPr wrap="square" rtlCol="0">
                <a:spAutoFit/>
              </a:bodyPr>
              <a:lstStyle/>
              <a:p>
                <a:pPr algn="ctr" defTabSz="930139"/>
                <a:r>
                  <a:rPr lang="en-US" sz="916" b="1" dirty="0">
                    <a:gradFill>
                      <a:gsLst>
                        <a:gs pos="0">
                          <a:srgbClr val="FFFFFF"/>
                        </a:gs>
                        <a:gs pos="100000">
                          <a:srgbClr val="FFFFFF"/>
                        </a:gs>
                      </a:gsLst>
                      <a:path path="circle">
                        <a:fillToRect l="50000" t="50000" r="50000" b="50000"/>
                      </a:path>
                    </a:gradFill>
                    <a:ea typeface="ＭＳ Ｐゴシック" charset="-128"/>
                  </a:rPr>
                  <a:t>Optional JBOD </a:t>
                </a:r>
              </a:p>
              <a:p>
                <a:pPr algn="ctr" defTabSz="930139"/>
                <a:r>
                  <a:rPr lang="en-US" sz="916" b="1" dirty="0">
                    <a:gradFill>
                      <a:gsLst>
                        <a:gs pos="0">
                          <a:srgbClr val="FFFFFF"/>
                        </a:gs>
                        <a:gs pos="100000">
                          <a:srgbClr val="FFFFFF"/>
                        </a:gs>
                      </a:gsLst>
                      <a:path path="circle">
                        <a:fillToRect l="50000" t="50000" r="50000" b="50000"/>
                      </a:path>
                    </a:gradFill>
                    <a:ea typeface="ＭＳ Ｐゴシック" charset="-128"/>
                  </a:rPr>
                  <a:t>storage expansion</a:t>
                </a:r>
              </a:p>
              <a:p>
                <a:pPr algn="ctr" defTabSz="930139"/>
                <a:endParaRPr lang="en-US" sz="712" b="1" dirty="0">
                  <a:gradFill>
                    <a:gsLst>
                      <a:gs pos="0">
                        <a:srgbClr val="FFFFFF"/>
                      </a:gs>
                      <a:gs pos="100000">
                        <a:srgbClr val="FFFFFF"/>
                      </a:gs>
                    </a:gsLst>
                    <a:lin ang="0" scaled="0"/>
                  </a:gradFill>
                  <a:ea typeface="ＭＳ Ｐゴシック" charset="-128"/>
                </a:endParaRPr>
              </a:p>
            </p:txBody>
          </p:sp>
          <p:grpSp>
            <p:nvGrpSpPr>
              <p:cNvPr id="225" name="Group 13"/>
              <p:cNvGrpSpPr>
                <a:grpSpLocks noChangeAspect="1"/>
              </p:cNvGrpSpPr>
              <p:nvPr/>
            </p:nvGrpSpPr>
            <p:grpSpPr bwMode="auto">
              <a:xfrm>
                <a:off x="5490223" y="3477537"/>
                <a:ext cx="997096" cy="378572"/>
                <a:chOff x="1359" y="1828"/>
                <a:chExt cx="1043" cy="396"/>
              </a:xfrm>
              <a:solidFill>
                <a:srgbClr val="FFFFFF"/>
              </a:solidFill>
            </p:grpSpPr>
            <p:sp>
              <p:nvSpPr>
                <p:cNvPr id="227" name="Freeform 14"/>
                <p:cNvSpPr>
                  <a:spLocks noEditPoints="1"/>
                </p:cNvSpPr>
                <p:nvPr/>
              </p:nvSpPr>
              <p:spPr bwMode="auto">
                <a:xfrm>
                  <a:off x="1359" y="1968"/>
                  <a:ext cx="1043" cy="256"/>
                </a:xfrm>
                <a:custGeom>
                  <a:avLst/>
                  <a:gdLst>
                    <a:gd name="T0" fmla="*/ 155 w 200"/>
                    <a:gd name="T1" fmla="*/ 47 h 49"/>
                    <a:gd name="T2" fmla="*/ 152 w 200"/>
                    <a:gd name="T3" fmla="*/ 48 h 49"/>
                    <a:gd name="T4" fmla="*/ 133 w 200"/>
                    <a:gd name="T5" fmla="*/ 34 h 49"/>
                    <a:gd name="T6" fmla="*/ 152 w 200"/>
                    <a:gd name="T7" fmla="*/ 45 h 49"/>
                    <a:gd name="T8" fmla="*/ 143 w 200"/>
                    <a:gd name="T9" fmla="*/ 28 h 49"/>
                    <a:gd name="T10" fmla="*/ 156 w 200"/>
                    <a:gd name="T11" fmla="*/ 33 h 49"/>
                    <a:gd name="T12" fmla="*/ 198 w 200"/>
                    <a:gd name="T13" fmla="*/ 25 h 49"/>
                    <a:gd name="T14" fmla="*/ 200 w 200"/>
                    <a:gd name="T15" fmla="*/ 8 h 49"/>
                    <a:gd name="T16" fmla="*/ 148 w 200"/>
                    <a:gd name="T17" fmla="*/ 39 h 49"/>
                    <a:gd name="T18" fmla="*/ 90 w 200"/>
                    <a:gd name="T19" fmla="*/ 28 h 49"/>
                    <a:gd name="T20" fmla="*/ 99 w 200"/>
                    <a:gd name="T21" fmla="*/ 45 h 49"/>
                    <a:gd name="T22" fmla="*/ 80 w 200"/>
                    <a:gd name="T23" fmla="*/ 34 h 49"/>
                    <a:gd name="T24" fmla="*/ 99 w 200"/>
                    <a:gd name="T25" fmla="*/ 48 h 49"/>
                    <a:gd name="T26" fmla="*/ 102 w 200"/>
                    <a:gd name="T27" fmla="*/ 47 h 49"/>
                    <a:gd name="T28" fmla="*/ 90 w 200"/>
                    <a:gd name="T29" fmla="*/ 28 h 49"/>
                    <a:gd name="T30" fmla="*/ 94 w 200"/>
                    <a:gd name="T31" fmla="*/ 39 h 49"/>
                    <a:gd name="T32" fmla="*/ 127 w 200"/>
                    <a:gd name="T33" fmla="*/ 5 h 49"/>
                    <a:gd name="T34" fmla="*/ 102 w 200"/>
                    <a:gd name="T35" fmla="*/ 19 h 49"/>
                    <a:gd name="T36" fmla="*/ 95 w 200"/>
                    <a:gd name="T37" fmla="*/ 17 h 49"/>
                    <a:gd name="T38" fmla="*/ 95 w 200"/>
                    <a:gd name="T39" fmla="*/ 22 h 49"/>
                    <a:gd name="T40" fmla="*/ 100 w 200"/>
                    <a:gd name="T41" fmla="*/ 32 h 49"/>
                    <a:gd name="T42" fmla="*/ 42 w 200"/>
                    <a:gd name="T43" fmla="*/ 40 h 49"/>
                    <a:gd name="T44" fmla="*/ 41 w 200"/>
                    <a:gd name="T45" fmla="*/ 39 h 49"/>
                    <a:gd name="T46" fmla="*/ 158 w 200"/>
                    <a:gd name="T47" fmla="*/ 18 h 49"/>
                    <a:gd name="T48" fmla="*/ 153 w 200"/>
                    <a:gd name="T49" fmla="*/ 19 h 49"/>
                    <a:gd name="T50" fmla="*/ 148 w 200"/>
                    <a:gd name="T51" fmla="*/ 20 h 49"/>
                    <a:gd name="T52" fmla="*/ 146 w 200"/>
                    <a:gd name="T53" fmla="*/ 27 h 49"/>
                    <a:gd name="T54" fmla="*/ 199 w 200"/>
                    <a:gd name="T55" fmla="*/ 6 h 49"/>
                    <a:gd name="T56" fmla="*/ 144 w 200"/>
                    <a:gd name="T57" fmla="*/ 14 h 49"/>
                    <a:gd name="T58" fmla="*/ 102 w 200"/>
                    <a:gd name="T59" fmla="*/ 33 h 49"/>
                    <a:gd name="T60" fmla="*/ 145 w 200"/>
                    <a:gd name="T61" fmla="*/ 25 h 49"/>
                    <a:gd name="T62" fmla="*/ 144 w 200"/>
                    <a:gd name="T63" fmla="*/ 14 h 49"/>
                    <a:gd name="T64" fmla="*/ 48 w 200"/>
                    <a:gd name="T65" fmla="*/ 47 h 49"/>
                    <a:gd name="T66" fmla="*/ 46 w 200"/>
                    <a:gd name="T67" fmla="*/ 48 h 49"/>
                    <a:gd name="T68" fmla="*/ 8 w 200"/>
                    <a:gd name="T69" fmla="*/ 27 h 49"/>
                    <a:gd name="T70" fmla="*/ 0 w 200"/>
                    <a:gd name="T71" fmla="*/ 22 h 49"/>
                    <a:gd name="T72" fmla="*/ 3 w 200"/>
                    <a:gd name="T73" fmla="*/ 10 h 49"/>
                    <a:gd name="T74" fmla="*/ 48 w 200"/>
                    <a:gd name="T75" fmla="*/ 35 h 49"/>
                    <a:gd name="T76" fmla="*/ 3 w 200"/>
                    <a:gd name="T77" fmla="*/ 21 h 49"/>
                    <a:gd name="T78" fmla="*/ 11 w 200"/>
                    <a:gd name="T79" fmla="*/ 25 h 49"/>
                    <a:gd name="T80" fmla="*/ 45 w 200"/>
                    <a:gd name="T81" fmla="*/ 45 h 49"/>
                    <a:gd name="T82" fmla="*/ 89 w 200"/>
                    <a:gd name="T83" fmla="*/ 14 h 49"/>
                    <a:gd name="T84" fmla="*/ 51 w 200"/>
                    <a:gd name="T85" fmla="*/ 36 h 49"/>
                    <a:gd name="T86" fmla="*/ 93 w 200"/>
                    <a:gd name="T87" fmla="*/ 22 h 49"/>
                    <a:gd name="T88" fmla="*/ 74 w 200"/>
                    <a:gd name="T89" fmla="*/ 5 h 49"/>
                    <a:gd name="T90" fmla="*/ 49 w 200"/>
                    <a:gd name="T91" fmla="*/ 19 h 49"/>
                    <a:gd name="T92" fmla="*/ 37 w 200"/>
                    <a:gd name="T93" fmla="*/ 14 h 49"/>
                    <a:gd name="T94" fmla="*/ 3 w 200"/>
                    <a:gd name="T95" fmla="*/ 8 h 49"/>
                    <a:gd name="T96" fmla="*/ 74 w 200"/>
                    <a:gd name="T97" fmla="*/ 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0" h="49">
                      <a:moveTo>
                        <a:pt x="155" y="35"/>
                      </a:moveTo>
                      <a:cubicBezTo>
                        <a:pt x="155" y="35"/>
                        <a:pt x="155" y="35"/>
                        <a:pt x="155" y="36"/>
                      </a:cubicBezTo>
                      <a:cubicBezTo>
                        <a:pt x="155" y="44"/>
                        <a:pt x="155" y="47"/>
                        <a:pt x="155" y="47"/>
                      </a:cubicBezTo>
                      <a:cubicBezTo>
                        <a:pt x="155" y="48"/>
                        <a:pt x="155" y="48"/>
                        <a:pt x="154" y="49"/>
                      </a:cubicBezTo>
                      <a:cubicBezTo>
                        <a:pt x="154" y="49"/>
                        <a:pt x="154" y="49"/>
                        <a:pt x="153" y="49"/>
                      </a:cubicBezTo>
                      <a:cubicBezTo>
                        <a:pt x="153" y="49"/>
                        <a:pt x="153" y="49"/>
                        <a:pt x="152" y="48"/>
                      </a:cubicBezTo>
                      <a:cubicBezTo>
                        <a:pt x="144" y="44"/>
                        <a:pt x="144" y="44"/>
                        <a:pt x="144" y="44"/>
                      </a:cubicBezTo>
                      <a:cubicBezTo>
                        <a:pt x="138" y="40"/>
                        <a:pt x="134" y="38"/>
                        <a:pt x="130" y="36"/>
                      </a:cubicBezTo>
                      <a:cubicBezTo>
                        <a:pt x="133" y="34"/>
                        <a:pt x="133" y="34"/>
                        <a:pt x="133" y="34"/>
                      </a:cubicBezTo>
                      <a:cubicBezTo>
                        <a:pt x="140" y="38"/>
                        <a:pt x="144" y="40"/>
                        <a:pt x="147" y="42"/>
                      </a:cubicBezTo>
                      <a:cubicBezTo>
                        <a:pt x="147" y="42"/>
                        <a:pt x="147" y="42"/>
                        <a:pt x="147" y="42"/>
                      </a:cubicBezTo>
                      <a:cubicBezTo>
                        <a:pt x="152" y="45"/>
                        <a:pt x="152" y="45"/>
                        <a:pt x="152" y="45"/>
                      </a:cubicBezTo>
                      <a:cubicBezTo>
                        <a:pt x="152" y="40"/>
                        <a:pt x="152" y="38"/>
                        <a:pt x="152" y="37"/>
                      </a:cubicBezTo>
                      <a:cubicBezTo>
                        <a:pt x="148" y="34"/>
                        <a:pt x="143" y="32"/>
                        <a:pt x="140" y="30"/>
                      </a:cubicBezTo>
                      <a:cubicBezTo>
                        <a:pt x="143" y="28"/>
                        <a:pt x="143" y="28"/>
                        <a:pt x="143" y="28"/>
                      </a:cubicBezTo>
                      <a:cubicBezTo>
                        <a:pt x="155" y="35"/>
                        <a:pt x="155" y="35"/>
                        <a:pt x="155" y="35"/>
                      </a:cubicBezTo>
                      <a:close/>
                      <a:moveTo>
                        <a:pt x="200" y="8"/>
                      </a:moveTo>
                      <a:cubicBezTo>
                        <a:pt x="156" y="33"/>
                        <a:pt x="156" y="33"/>
                        <a:pt x="156" y="33"/>
                      </a:cubicBezTo>
                      <a:cubicBezTo>
                        <a:pt x="157" y="34"/>
                        <a:pt x="157" y="35"/>
                        <a:pt x="157" y="36"/>
                      </a:cubicBezTo>
                      <a:cubicBezTo>
                        <a:pt x="157" y="36"/>
                        <a:pt x="157" y="36"/>
                        <a:pt x="157" y="48"/>
                      </a:cubicBezTo>
                      <a:cubicBezTo>
                        <a:pt x="157" y="48"/>
                        <a:pt x="157" y="48"/>
                        <a:pt x="198" y="25"/>
                      </a:cubicBezTo>
                      <a:cubicBezTo>
                        <a:pt x="199" y="24"/>
                        <a:pt x="200" y="23"/>
                        <a:pt x="200" y="22"/>
                      </a:cubicBezTo>
                      <a:cubicBezTo>
                        <a:pt x="200" y="22"/>
                        <a:pt x="200" y="22"/>
                        <a:pt x="200" y="8"/>
                      </a:cubicBezTo>
                      <a:cubicBezTo>
                        <a:pt x="200" y="8"/>
                        <a:pt x="200" y="8"/>
                        <a:pt x="200" y="8"/>
                      </a:cubicBezTo>
                      <a:close/>
                      <a:moveTo>
                        <a:pt x="150" y="39"/>
                      </a:moveTo>
                      <a:cubicBezTo>
                        <a:pt x="150" y="38"/>
                        <a:pt x="150" y="38"/>
                        <a:pt x="149" y="38"/>
                      </a:cubicBezTo>
                      <a:cubicBezTo>
                        <a:pt x="148" y="38"/>
                        <a:pt x="148" y="38"/>
                        <a:pt x="148" y="39"/>
                      </a:cubicBezTo>
                      <a:cubicBezTo>
                        <a:pt x="148" y="40"/>
                        <a:pt x="148" y="40"/>
                        <a:pt x="149" y="40"/>
                      </a:cubicBezTo>
                      <a:cubicBezTo>
                        <a:pt x="150" y="40"/>
                        <a:pt x="150" y="40"/>
                        <a:pt x="150" y="39"/>
                      </a:cubicBezTo>
                      <a:close/>
                      <a:moveTo>
                        <a:pt x="90" y="28"/>
                      </a:moveTo>
                      <a:cubicBezTo>
                        <a:pt x="86" y="30"/>
                        <a:pt x="86" y="30"/>
                        <a:pt x="86" y="30"/>
                      </a:cubicBezTo>
                      <a:cubicBezTo>
                        <a:pt x="90" y="32"/>
                        <a:pt x="94" y="35"/>
                        <a:pt x="99" y="37"/>
                      </a:cubicBezTo>
                      <a:cubicBezTo>
                        <a:pt x="99" y="38"/>
                        <a:pt x="99" y="40"/>
                        <a:pt x="99" y="45"/>
                      </a:cubicBezTo>
                      <a:cubicBezTo>
                        <a:pt x="99" y="45"/>
                        <a:pt x="99" y="45"/>
                        <a:pt x="93" y="42"/>
                      </a:cubicBezTo>
                      <a:cubicBezTo>
                        <a:pt x="93" y="42"/>
                        <a:pt x="93" y="42"/>
                        <a:pt x="93" y="42"/>
                      </a:cubicBezTo>
                      <a:cubicBezTo>
                        <a:pt x="91" y="40"/>
                        <a:pt x="86" y="38"/>
                        <a:pt x="80" y="34"/>
                      </a:cubicBezTo>
                      <a:cubicBezTo>
                        <a:pt x="77" y="36"/>
                        <a:pt x="77" y="36"/>
                        <a:pt x="77" y="36"/>
                      </a:cubicBezTo>
                      <a:cubicBezTo>
                        <a:pt x="80" y="38"/>
                        <a:pt x="85" y="41"/>
                        <a:pt x="91" y="44"/>
                      </a:cubicBezTo>
                      <a:cubicBezTo>
                        <a:pt x="91" y="44"/>
                        <a:pt x="91" y="44"/>
                        <a:pt x="99" y="48"/>
                      </a:cubicBezTo>
                      <a:cubicBezTo>
                        <a:pt x="99" y="49"/>
                        <a:pt x="100" y="49"/>
                        <a:pt x="100" y="49"/>
                      </a:cubicBezTo>
                      <a:cubicBezTo>
                        <a:pt x="100" y="49"/>
                        <a:pt x="101" y="49"/>
                        <a:pt x="101" y="49"/>
                      </a:cubicBezTo>
                      <a:cubicBezTo>
                        <a:pt x="101" y="48"/>
                        <a:pt x="102" y="48"/>
                        <a:pt x="102" y="47"/>
                      </a:cubicBezTo>
                      <a:cubicBezTo>
                        <a:pt x="102" y="47"/>
                        <a:pt x="102" y="44"/>
                        <a:pt x="102" y="36"/>
                      </a:cubicBezTo>
                      <a:cubicBezTo>
                        <a:pt x="102" y="35"/>
                        <a:pt x="102" y="35"/>
                        <a:pt x="101" y="35"/>
                      </a:cubicBezTo>
                      <a:cubicBezTo>
                        <a:pt x="101" y="35"/>
                        <a:pt x="101" y="35"/>
                        <a:pt x="90" y="28"/>
                      </a:cubicBezTo>
                      <a:close/>
                      <a:moveTo>
                        <a:pt x="97" y="39"/>
                      </a:moveTo>
                      <a:cubicBezTo>
                        <a:pt x="97" y="38"/>
                        <a:pt x="96" y="38"/>
                        <a:pt x="95" y="38"/>
                      </a:cubicBezTo>
                      <a:cubicBezTo>
                        <a:pt x="95" y="38"/>
                        <a:pt x="94" y="38"/>
                        <a:pt x="94" y="39"/>
                      </a:cubicBezTo>
                      <a:cubicBezTo>
                        <a:pt x="94" y="40"/>
                        <a:pt x="95" y="40"/>
                        <a:pt x="95" y="40"/>
                      </a:cubicBezTo>
                      <a:cubicBezTo>
                        <a:pt x="96" y="40"/>
                        <a:pt x="97" y="40"/>
                        <a:pt x="97" y="39"/>
                      </a:cubicBezTo>
                      <a:close/>
                      <a:moveTo>
                        <a:pt x="127" y="5"/>
                      </a:moveTo>
                      <a:cubicBezTo>
                        <a:pt x="105" y="18"/>
                        <a:pt x="105" y="18"/>
                        <a:pt x="105" y="18"/>
                      </a:cubicBezTo>
                      <a:cubicBezTo>
                        <a:pt x="104" y="18"/>
                        <a:pt x="104" y="18"/>
                        <a:pt x="104" y="18"/>
                      </a:cubicBezTo>
                      <a:cubicBezTo>
                        <a:pt x="102" y="19"/>
                        <a:pt x="102" y="19"/>
                        <a:pt x="102" y="19"/>
                      </a:cubicBezTo>
                      <a:cubicBezTo>
                        <a:pt x="101" y="19"/>
                        <a:pt x="101" y="19"/>
                        <a:pt x="100" y="19"/>
                      </a:cubicBezTo>
                      <a:cubicBezTo>
                        <a:pt x="99" y="19"/>
                        <a:pt x="98" y="19"/>
                        <a:pt x="98" y="19"/>
                      </a:cubicBezTo>
                      <a:cubicBezTo>
                        <a:pt x="97" y="18"/>
                        <a:pt x="96" y="18"/>
                        <a:pt x="95" y="17"/>
                      </a:cubicBezTo>
                      <a:cubicBezTo>
                        <a:pt x="95" y="20"/>
                        <a:pt x="95" y="20"/>
                        <a:pt x="95" y="20"/>
                      </a:cubicBezTo>
                      <a:cubicBezTo>
                        <a:pt x="95" y="22"/>
                        <a:pt x="95" y="22"/>
                        <a:pt x="95" y="22"/>
                      </a:cubicBezTo>
                      <a:cubicBezTo>
                        <a:pt x="95" y="22"/>
                        <a:pt x="95" y="22"/>
                        <a:pt x="95" y="22"/>
                      </a:cubicBezTo>
                      <a:cubicBezTo>
                        <a:pt x="95" y="24"/>
                        <a:pt x="94" y="26"/>
                        <a:pt x="93" y="27"/>
                      </a:cubicBezTo>
                      <a:cubicBezTo>
                        <a:pt x="92" y="27"/>
                        <a:pt x="92" y="27"/>
                        <a:pt x="92" y="27"/>
                      </a:cubicBezTo>
                      <a:cubicBezTo>
                        <a:pt x="100" y="32"/>
                        <a:pt x="100" y="32"/>
                        <a:pt x="100" y="32"/>
                      </a:cubicBezTo>
                      <a:cubicBezTo>
                        <a:pt x="120" y="21"/>
                        <a:pt x="131" y="14"/>
                        <a:pt x="137" y="11"/>
                      </a:cubicBezTo>
                      <a:lnTo>
                        <a:pt x="127" y="5"/>
                      </a:lnTo>
                      <a:close/>
                      <a:moveTo>
                        <a:pt x="42" y="40"/>
                      </a:moveTo>
                      <a:cubicBezTo>
                        <a:pt x="43" y="40"/>
                        <a:pt x="43" y="40"/>
                        <a:pt x="43" y="39"/>
                      </a:cubicBezTo>
                      <a:cubicBezTo>
                        <a:pt x="43" y="38"/>
                        <a:pt x="43" y="38"/>
                        <a:pt x="42" y="38"/>
                      </a:cubicBezTo>
                      <a:cubicBezTo>
                        <a:pt x="41" y="38"/>
                        <a:pt x="41" y="38"/>
                        <a:pt x="41" y="39"/>
                      </a:cubicBezTo>
                      <a:cubicBezTo>
                        <a:pt x="41" y="40"/>
                        <a:pt x="41" y="40"/>
                        <a:pt x="42" y="40"/>
                      </a:cubicBezTo>
                      <a:close/>
                      <a:moveTo>
                        <a:pt x="189" y="0"/>
                      </a:moveTo>
                      <a:cubicBezTo>
                        <a:pt x="158" y="18"/>
                        <a:pt x="158" y="18"/>
                        <a:pt x="158" y="18"/>
                      </a:cubicBezTo>
                      <a:cubicBezTo>
                        <a:pt x="158" y="18"/>
                        <a:pt x="158" y="18"/>
                        <a:pt x="157" y="18"/>
                      </a:cubicBezTo>
                      <a:cubicBezTo>
                        <a:pt x="156" y="19"/>
                        <a:pt x="156" y="19"/>
                        <a:pt x="156" y="19"/>
                      </a:cubicBezTo>
                      <a:cubicBezTo>
                        <a:pt x="155" y="19"/>
                        <a:pt x="154" y="19"/>
                        <a:pt x="153" y="19"/>
                      </a:cubicBezTo>
                      <a:cubicBezTo>
                        <a:pt x="153" y="19"/>
                        <a:pt x="152" y="19"/>
                        <a:pt x="151" y="19"/>
                      </a:cubicBezTo>
                      <a:cubicBezTo>
                        <a:pt x="150" y="18"/>
                        <a:pt x="149" y="17"/>
                        <a:pt x="148" y="17"/>
                      </a:cubicBezTo>
                      <a:cubicBezTo>
                        <a:pt x="148" y="20"/>
                        <a:pt x="148" y="20"/>
                        <a:pt x="148" y="20"/>
                      </a:cubicBezTo>
                      <a:cubicBezTo>
                        <a:pt x="148" y="22"/>
                        <a:pt x="148" y="22"/>
                        <a:pt x="148" y="22"/>
                      </a:cubicBezTo>
                      <a:cubicBezTo>
                        <a:pt x="148" y="22"/>
                        <a:pt x="148" y="22"/>
                        <a:pt x="148" y="22"/>
                      </a:cubicBezTo>
                      <a:cubicBezTo>
                        <a:pt x="148" y="24"/>
                        <a:pt x="147" y="26"/>
                        <a:pt x="146" y="27"/>
                      </a:cubicBezTo>
                      <a:cubicBezTo>
                        <a:pt x="145" y="27"/>
                        <a:pt x="145" y="27"/>
                        <a:pt x="145" y="27"/>
                      </a:cubicBezTo>
                      <a:cubicBezTo>
                        <a:pt x="154" y="32"/>
                        <a:pt x="154" y="32"/>
                        <a:pt x="154" y="32"/>
                      </a:cubicBezTo>
                      <a:cubicBezTo>
                        <a:pt x="199" y="6"/>
                        <a:pt x="199" y="6"/>
                        <a:pt x="199" y="6"/>
                      </a:cubicBezTo>
                      <a:cubicBezTo>
                        <a:pt x="198" y="6"/>
                        <a:pt x="198" y="6"/>
                        <a:pt x="198" y="5"/>
                      </a:cubicBezTo>
                      <a:cubicBezTo>
                        <a:pt x="195" y="4"/>
                        <a:pt x="192" y="2"/>
                        <a:pt x="189" y="0"/>
                      </a:cubicBezTo>
                      <a:close/>
                      <a:moveTo>
                        <a:pt x="144" y="14"/>
                      </a:moveTo>
                      <a:cubicBezTo>
                        <a:pt x="143" y="14"/>
                        <a:pt x="143" y="14"/>
                        <a:pt x="143" y="14"/>
                      </a:cubicBezTo>
                      <a:cubicBezTo>
                        <a:pt x="139" y="12"/>
                        <a:pt x="139" y="12"/>
                        <a:pt x="139" y="12"/>
                      </a:cubicBezTo>
                      <a:cubicBezTo>
                        <a:pt x="102" y="33"/>
                        <a:pt x="102" y="33"/>
                        <a:pt x="102" y="33"/>
                      </a:cubicBezTo>
                      <a:cubicBezTo>
                        <a:pt x="103" y="34"/>
                        <a:pt x="104" y="35"/>
                        <a:pt x="104" y="36"/>
                      </a:cubicBezTo>
                      <a:cubicBezTo>
                        <a:pt x="104" y="36"/>
                        <a:pt x="104" y="36"/>
                        <a:pt x="104" y="48"/>
                      </a:cubicBezTo>
                      <a:cubicBezTo>
                        <a:pt x="104" y="48"/>
                        <a:pt x="104" y="48"/>
                        <a:pt x="145" y="25"/>
                      </a:cubicBezTo>
                      <a:cubicBezTo>
                        <a:pt x="146" y="24"/>
                        <a:pt x="146" y="23"/>
                        <a:pt x="146" y="22"/>
                      </a:cubicBezTo>
                      <a:cubicBezTo>
                        <a:pt x="146" y="22"/>
                        <a:pt x="146" y="22"/>
                        <a:pt x="146" y="16"/>
                      </a:cubicBezTo>
                      <a:cubicBezTo>
                        <a:pt x="145" y="15"/>
                        <a:pt x="145" y="15"/>
                        <a:pt x="144" y="14"/>
                      </a:cubicBezTo>
                      <a:close/>
                      <a:moveTo>
                        <a:pt x="48" y="35"/>
                      </a:moveTo>
                      <a:cubicBezTo>
                        <a:pt x="48" y="35"/>
                        <a:pt x="48" y="35"/>
                        <a:pt x="48" y="36"/>
                      </a:cubicBezTo>
                      <a:cubicBezTo>
                        <a:pt x="48" y="44"/>
                        <a:pt x="48" y="47"/>
                        <a:pt x="48" y="47"/>
                      </a:cubicBezTo>
                      <a:cubicBezTo>
                        <a:pt x="48" y="48"/>
                        <a:pt x="48" y="48"/>
                        <a:pt x="48" y="49"/>
                      </a:cubicBezTo>
                      <a:cubicBezTo>
                        <a:pt x="47" y="49"/>
                        <a:pt x="47" y="49"/>
                        <a:pt x="47" y="49"/>
                      </a:cubicBezTo>
                      <a:cubicBezTo>
                        <a:pt x="46" y="49"/>
                        <a:pt x="46" y="49"/>
                        <a:pt x="46" y="48"/>
                      </a:cubicBezTo>
                      <a:cubicBezTo>
                        <a:pt x="37" y="44"/>
                        <a:pt x="37" y="44"/>
                        <a:pt x="37" y="44"/>
                      </a:cubicBezTo>
                      <a:cubicBezTo>
                        <a:pt x="17" y="32"/>
                        <a:pt x="8" y="27"/>
                        <a:pt x="8" y="27"/>
                      </a:cubicBezTo>
                      <a:cubicBezTo>
                        <a:pt x="8" y="27"/>
                        <a:pt x="8" y="27"/>
                        <a:pt x="8" y="27"/>
                      </a:cubicBezTo>
                      <a:cubicBezTo>
                        <a:pt x="5" y="25"/>
                        <a:pt x="2" y="24"/>
                        <a:pt x="2" y="24"/>
                      </a:cubicBezTo>
                      <a:cubicBezTo>
                        <a:pt x="1" y="23"/>
                        <a:pt x="1" y="23"/>
                        <a:pt x="1" y="23"/>
                      </a:cubicBezTo>
                      <a:cubicBezTo>
                        <a:pt x="0" y="22"/>
                        <a:pt x="0" y="22"/>
                        <a:pt x="0" y="22"/>
                      </a:cubicBezTo>
                      <a:cubicBezTo>
                        <a:pt x="0" y="14"/>
                        <a:pt x="0" y="12"/>
                        <a:pt x="0" y="11"/>
                      </a:cubicBezTo>
                      <a:cubicBezTo>
                        <a:pt x="0" y="10"/>
                        <a:pt x="1" y="10"/>
                        <a:pt x="1" y="10"/>
                      </a:cubicBezTo>
                      <a:cubicBezTo>
                        <a:pt x="2" y="9"/>
                        <a:pt x="3" y="9"/>
                        <a:pt x="3" y="10"/>
                      </a:cubicBezTo>
                      <a:cubicBezTo>
                        <a:pt x="6" y="11"/>
                        <a:pt x="6" y="11"/>
                        <a:pt x="6" y="11"/>
                      </a:cubicBezTo>
                      <a:cubicBezTo>
                        <a:pt x="6" y="11"/>
                        <a:pt x="6" y="11"/>
                        <a:pt x="6" y="11"/>
                      </a:cubicBezTo>
                      <a:cubicBezTo>
                        <a:pt x="48" y="35"/>
                        <a:pt x="48" y="35"/>
                        <a:pt x="48" y="35"/>
                      </a:cubicBezTo>
                      <a:close/>
                      <a:moveTo>
                        <a:pt x="45" y="37"/>
                      </a:moveTo>
                      <a:cubicBezTo>
                        <a:pt x="3" y="13"/>
                        <a:pt x="3" y="13"/>
                        <a:pt x="3" y="13"/>
                      </a:cubicBezTo>
                      <a:cubicBezTo>
                        <a:pt x="3" y="18"/>
                        <a:pt x="3" y="20"/>
                        <a:pt x="3" y="21"/>
                      </a:cubicBezTo>
                      <a:cubicBezTo>
                        <a:pt x="3" y="21"/>
                        <a:pt x="3" y="21"/>
                        <a:pt x="3" y="21"/>
                      </a:cubicBezTo>
                      <a:cubicBezTo>
                        <a:pt x="4" y="21"/>
                        <a:pt x="8" y="24"/>
                        <a:pt x="11" y="26"/>
                      </a:cubicBezTo>
                      <a:cubicBezTo>
                        <a:pt x="11" y="26"/>
                        <a:pt x="11" y="26"/>
                        <a:pt x="11" y="25"/>
                      </a:cubicBezTo>
                      <a:cubicBezTo>
                        <a:pt x="27" y="34"/>
                        <a:pt x="36" y="40"/>
                        <a:pt x="40" y="42"/>
                      </a:cubicBezTo>
                      <a:cubicBezTo>
                        <a:pt x="40" y="42"/>
                        <a:pt x="40" y="42"/>
                        <a:pt x="40" y="42"/>
                      </a:cubicBezTo>
                      <a:cubicBezTo>
                        <a:pt x="45" y="45"/>
                        <a:pt x="45" y="45"/>
                        <a:pt x="45" y="45"/>
                      </a:cubicBezTo>
                      <a:cubicBezTo>
                        <a:pt x="45" y="40"/>
                        <a:pt x="45" y="38"/>
                        <a:pt x="45" y="37"/>
                      </a:cubicBezTo>
                      <a:close/>
                      <a:moveTo>
                        <a:pt x="90" y="14"/>
                      </a:moveTo>
                      <a:cubicBezTo>
                        <a:pt x="89" y="14"/>
                        <a:pt x="89" y="14"/>
                        <a:pt x="89" y="14"/>
                      </a:cubicBezTo>
                      <a:cubicBezTo>
                        <a:pt x="86" y="12"/>
                        <a:pt x="86" y="12"/>
                        <a:pt x="86" y="12"/>
                      </a:cubicBezTo>
                      <a:cubicBezTo>
                        <a:pt x="49" y="33"/>
                        <a:pt x="49" y="33"/>
                        <a:pt x="49" y="33"/>
                      </a:cubicBezTo>
                      <a:cubicBezTo>
                        <a:pt x="50" y="34"/>
                        <a:pt x="51" y="35"/>
                        <a:pt x="51" y="36"/>
                      </a:cubicBezTo>
                      <a:cubicBezTo>
                        <a:pt x="51" y="36"/>
                        <a:pt x="51" y="36"/>
                        <a:pt x="51" y="48"/>
                      </a:cubicBezTo>
                      <a:cubicBezTo>
                        <a:pt x="51" y="48"/>
                        <a:pt x="51" y="48"/>
                        <a:pt x="91" y="25"/>
                      </a:cubicBezTo>
                      <a:cubicBezTo>
                        <a:pt x="92" y="24"/>
                        <a:pt x="93" y="23"/>
                        <a:pt x="93" y="22"/>
                      </a:cubicBezTo>
                      <a:cubicBezTo>
                        <a:pt x="93" y="22"/>
                        <a:pt x="93" y="22"/>
                        <a:pt x="93" y="16"/>
                      </a:cubicBezTo>
                      <a:cubicBezTo>
                        <a:pt x="91" y="15"/>
                        <a:pt x="91" y="15"/>
                        <a:pt x="90" y="14"/>
                      </a:cubicBezTo>
                      <a:close/>
                      <a:moveTo>
                        <a:pt x="74" y="5"/>
                      </a:moveTo>
                      <a:cubicBezTo>
                        <a:pt x="52" y="18"/>
                        <a:pt x="52" y="18"/>
                        <a:pt x="52" y="18"/>
                      </a:cubicBezTo>
                      <a:cubicBezTo>
                        <a:pt x="51" y="18"/>
                        <a:pt x="51" y="18"/>
                        <a:pt x="51" y="18"/>
                      </a:cubicBezTo>
                      <a:cubicBezTo>
                        <a:pt x="49" y="19"/>
                        <a:pt x="49" y="19"/>
                        <a:pt x="49" y="19"/>
                      </a:cubicBezTo>
                      <a:cubicBezTo>
                        <a:pt x="48" y="19"/>
                        <a:pt x="47" y="19"/>
                        <a:pt x="47" y="19"/>
                      </a:cubicBezTo>
                      <a:cubicBezTo>
                        <a:pt x="46" y="19"/>
                        <a:pt x="45" y="19"/>
                        <a:pt x="44" y="19"/>
                      </a:cubicBezTo>
                      <a:cubicBezTo>
                        <a:pt x="40" y="16"/>
                        <a:pt x="38" y="15"/>
                        <a:pt x="37" y="14"/>
                      </a:cubicBezTo>
                      <a:cubicBezTo>
                        <a:pt x="36" y="14"/>
                        <a:pt x="36" y="14"/>
                        <a:pt x="36" y="14"/>
                      </a:cubicBezTo>
                      <a:cubicBezTo>
                        <a:pt x="14" y="1"/>
                        <a:pt x="14" y="1"/>
                        <a:pt x="14" y="1"/>
                      </a:cubicBezTo>
                      <a:cubicBezTo>
                        <a:pt x="3" y="8"/>
                        <a:pt x="3" y="8"/>
                        <a:pt x="3" y="8"/>
                      </a:cubicBezTo>
                      <a:cubicBezTo>
                        <a:pt x="47" y="32"/>
                        <a:pt x="47" y="32"/>
                        <a:pt x="47" y="32"/>
                      </a:cubicBezTo>
                      <a:cubicBezTo>
                        <a:pt x="66" y="21"/>
                        <a:pt x="77" y="14"/>
                        <a:pt x="84" y="11"/>
                      </a:cubicBezTo>
                      <a:lnTo>
                        <a:pt x="74"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017" tIns="46508" rIns="93017" bIns="46508" numCol="1" anchor="t" anchorCtr="0" compatLnSpc="1">
                  <a:prstTxWarp prst="textNoShape">
                    <a:avLst/>
                  </a:prstTxWarp>
                </a:bodyPr>
                <a:lstStyle/>
                <a:p>
                  <a:pPr defTabSz="930139"/>
                  <a:endParaRPr lang="en-US" sz="1832" dirty="0">
                    <a:solidFill>
                      <a:srgbClr val="505050"/>
                    </a:solidFill>
                  </a:endParaRPr>
                </a:p>
              </p:txBody>
            </p:sp>
            <p:sp>
              <p:nvSpPr>
                <p:cNvPr id="229" name="Freeform 15"/>
                <p:cNvSpPr>
                  <a:spLocks noEditPoints="1"/>
                </p:cNvSpPr>
                <p:nvPr/>
              </p:nvSpPr>
              <p:spPr bwMode="auto">
                <a:xfrm>
                  <a:off x="1359" y="1828"/>
                  <a:ext cx="1043" cy="360"/>
                </a:xfrm>
                <a:custGeom>
                  <a:avLst/>
                  <a:gdLst>
                    <a:gd name="T0" fmla="*/ 155 w 200"/>
                    <a:gd name="T1" fmla="*/ 66 h 69"/>
                    <a:gd name="T2" fmla="*/ 152 w 200"/>
                    <a:gd name="T3" fmla="*/ 67 h 69"/>
                    <a:gd name="T4" fmla="*/ 133 w 200"/>
                    <a:gd name="T5" fmla="*/ 53 h 69"/>
                    <a:gd name="T6" fmla="*/ 152 w 200"/>
                    <a:gd name="T7" fmla="*/ 64 h 69"/>
                    <a:gd name="T8" fmla="*/ 143 w 200"/>
                    <a:gd name="T9" fmla="*/ 47 h 69"/>
                    <a:gd name="T10" fmla="*/ 146 w 200"/>
                    <a:gd name="T11" fmla="*/ 22 h 69"/>
                    <a:gd name="T12" fmla="*/ 148 w 200"/>
                    <a:gd name="T13" fmla="*/ 26 h 69"/>
                    <a:gd name="T14" fmla="*/ 148 w 200"/>
                    <a:gd name="T15" fmla="*/ 41 h 69"/>
                    <a:gd name="T16" fmla="*/ 145 w 200"/>
                    <a:gd name="T17" fmla="*/ 46 h 69"/>
                    <a:gd name="T18" fmla="*/ 198 w 200"/>
                    <a:gd name="T19" fmla="*/ 24 h 69"/>
                    <a:gd name="T20" fmla="*/ 154 w 200"/>
                    <a:gd name="T21" fmla="*/ 1 h 69"/>
                    <a:gd name="T22" fmla="*/ 200 w 200"/>
                    <a:gd name="T23" fmla="*/ 27 h 69"/>
                    <a:gd name="T24" fmla="*/ 157 w 200"/>
                    <a:gd name="T25" fmla="*/ 67 h 69"/>
                    <a:gd name="T26" fmla="*/ 200 w 200"/>
                    <a:gd name="T27" fmla="*/ 27 h 69"/>
                    <a:gd name="T28" fmla="*/ 149 w 200"/>
                    <a:gd name="T29" fmla="*/ 57 h 69"/>
                    <a:gd name="T30" fmla="*/ 150 w 200"/>
                    <a:gd name="T31" fmla="*/ 58 h 69"/>
                    <a:gd name="T32" fmla="*/ 93 w 200"/>
                    <a:gd name="T33" fmla="*/ 23 h 69"/>
                    <a:gd name="T34" fmla="*/ 95 w 200"/>
                    <a:gd name="T35" fmla="*/ 27 h 69"/>
                    <a:gd name="T36" fmla="*/ 95 w 200"/>
                    <a:gd name="T37" fmla="*/ 41 h 69"/>
                    <a:gd name="T38" fmla="*/ 100 w 200"/>
                    <a:gd name="T39" fmla="*/ 51 h 69"/>
                    <a:gd name="T40" fmla="*/ 104 w 200"/>
                    <a:gd name="T41" fmla="*/ 1 h 69"/>
                    <a:gd name="T42" fmla="*/ 78 w 200"/>
                    <a:gd name="T43" fmla="*/ 14 h 69"/>
                    <a:gd name="T44" fmla="*/ 86 w 200"/>
                    <a:gd name="T45" fmla="*/ 49 h 69"/>
                    <a:gd name="T46" fmla="*/ 93 w 200"/>
                    <a:gd name="T47" fmla="*/ 61 h 69"/>
                    <a:gd name="T48" fmla="*/ 77 w 200"/>
                    <a:gd name="T49" fmla="*/ 55 h 69"/>
                    <a:gd name="T50" fmla="*/ 100 w 200"/>
                    <a:gd name="T51" fmla="*/ 68 h 69"/>
                    <a:gd name="T52" fmla="*/ 102 w 200"/>
                    <a:gd name="T53" fmla="*/ 55 h 69"/>
                    <a:gd name="T54" fmla="*/ 97 w 200"/>
                    <a:gd name="T55" fmla="*/ 58 h 69"/>
                    <a:gd name="T56" fmla="*/ 95 w 200"/>
                    <a:gd name="T57" fmla="*/ 59 h 69"/>
                    <a:gd name="T58" fmla="*/ 102 w 200"/>
                    <a:gd name="T59" fmla="*/ 52 h 69"/>
                    <a:gd name="T60" fmla="*/ 145 w 200"/>
                    <a:gd name="T61" fmla="*/ 44 h 69"/>
                    <a:gd name="T62" fmla="*/ 146 w 200"/>
                    <a:gd name="T63" fmla="*/ 27 h 69"/>
                    <a:gd name="T64" fmla="*/ 3 w 200"/>
                    <a:gd name="T65" fmla="*/ 27 h 69"/>
                    <a:gd name="T66" fmla="*/ 51 w 200"/>
                    <a:gd name="T67" fmla="*/ 1 h 69"/>
                    <a:gd name="T68" fmla="*/ 47 w 200"/>
                    <a:gd name="T69" fmla="*/ 51 h 69"/>
                    <a:gd name="T70" fmla="*/ 48 w 200"/>
                    <a:gd name="T71" fmla="*/ 68 h 69"/>
                    <a:gd name="T72" fmla="*/ 37 w 200"/>
                    <a:gd name="T73" fmla="*/ 63 h 69"/>
                    <a:gd name="T74" fmla="*/ 8 w 200"/>
                    <a:gd name="T75" fmla="*/ 46 h 69"/>
                    <a:gd name="T76" fmla="*/ 0 w 200"/>
                    <a:gd name="T77" fmla="*/ 41 h 69"/>
                    <a:gd name="T78" fmla="*/ 3 w 200"/>
                    <a:gd name="T79" fmla="*/ 29 h 69"/>
                    <a:gd name="T80" fmla="*/ 48 w 200"/>
                    <a:gd name="T81" fmla="*/ 54 h 69"/>
                    <a:gd name="T82" fmla="*/ 3 w 200"/>
                    <a:gd name="T83" fmla="*/ 32 h 69"/>
                    <a:gd name="T84" fmla="*/ 11 w 200"/>
                    <a:gd name="T85" fmla="*/ 45 h 69"/>
                    <a:gd name="T86" fmla="*/ 40 w 200"/>
                    <a:gd name="T87" fmla="*/ 61 h 69"/>
                    <a:gd name="T88" fmla="*/ 93 w 200"/>
                    <a:gd name="T89" fmla="*/ 27 h 69"/>
                    <a:gd name="T90" fmla="*/ 51 w 200"/>
                    <a:gd name="T91" fmla="*/ 55 h 69"/>
                    <a:gd name="T92" fmla="*/ 93 w 200"/>
                    <a:gd name="T93" fmla="*/ 41 h 69"/>
                    <a:gd name="T94" fmla="*/ 42 w 200"/>
                    <a:gd name="T95" fmla="*/ 57 h 69"/>
                    <a:gd name="T96" fmla="*/ 43 w 200"/>
                    <a:gd name="T97" fmla="*/ 5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0" h="69">
                      <a:moveTo>
                        <a:pt x="155" y="54"/>
                      </a:moveTo>
                      <a:cubicBezTo>
                        <a:pt x="155" y="54"/>
                        <a:pt x="155" y="54"/>
                        <a:pt x="155" y="55"/>
                      </a:cubicBezTo>
                      <a:cubicBezTo>
                        <a:pt x="155" y="63"/>
                        <a:pt x="155" y="66"/>
                        <a:pt x="155" y="66"/>
                      </a:cubicBezTo>
                      <a:cubicBezTo>
                        <a:pt x="155" y="67"/>
                        <a:pt x="155" y="67"/>
                        <a:pt x="154" y="68"/>
                      </a:cubicBezTo>
                      <a:cubicBezTo>
                        <a:pt x="154" y="68"/>
                        <a:pt x="154" y="68"/>
                        <a:pt x="153" y="68"/>
                      </a:cubicBezTo>
                      <a:cubicBezTo>
                        <a:pt x="153" y="68"/>
                        <a:pt x="153" y="68"/>
                        <a:pt x="152" y="67"/>
                      </a:cubicBezTo>
                      <a:cubicBezTo>
                        <a:pt x="144" y="63"/>
                        <a:pt x="144" y="63"/>
                        <a:pt x="144" y="63"/>
                      </a:cubicBezTo>
                      <a:cubicBezTo>
                        <a:pt x="138" y="59"/>
                        <a:pt x="134" y="57"/>
                        <a:pt x="130" y="55"/>
                      </a:cubicBezTo>
                      <a:cubicBezTo>
                        <a:pt x="133" y="53"/>
                        <a:pt x="133" y="53"/>
                        <a:pt x="133" y="53"/>
                      </a:cubicBezTo>
                      <a:cubicBezTo>
                        <a:pt x="140" y="57"/>
                        <a:pt x="144" y="59"/>
                        <a:pt x="147" y="61"/>
                      </a:cubicBezTo>
                      <a:cubicBezTo>
                        <a:pt x="147" y="61"/>
                        <a:pt x="147" y="61"/>
                        <a:pt x="147" y="61"/>
                      </a:cubicBezTo>
                      <a:cubicBezTo>
                        <a:pt x="152" y="64"/>
                        <a:pt x="152" y="64"/>
                        <a:pt x="152" y="64"/>
                      </a:cubicBezTo>
                      <a:cubicBezTo>
                        <a:pt x="152" y="59"/>
                        <a:pt x="152" y="57"/>
                        <a:pt x="152" y="56"/>
                      </a:cubicBezTo>
                      <a:cubicBezTo>
                        <a:pt x="148" y="53"/>
                        <a:pt x="143" y="51"/>
                        <a:pt x="140" y="49"/>
                      </a:cubicBezTo>
                      <a:cubicBezTo>
                        <a:pt x="143" y="47"/>
                        <a:pt x="143" y="47"/>
                        <a:pt x="143" y="47"/>
                      </a:cubicBezTo>
                      <a:cubicBezTo>
                        <a:pt x="155" y="54"/>
                        <a:pt x="155" y="54"/>
                        <a:pt x="155" y="54"/>
                      </a:cubicBezTo>
                      <a:close/>
                      <a:moveTo>
                        <a:pt x="146" y="22"/>
                      </a:moveTo>
                      <a:cubicBezTo>
                        <a:pt x="146" y="22"/>
                        <a:pt x="146" y="22"/>
                        <a:pt x="146" y="22"/>
                      </a:cubicBezTo>
                      <a:cubicBezTo>
                        <a:pt x="146" y="23"/>
                        <a:pt x="146" y="23"/>
                        <a:pt x="147" y="23"/>
                      </a:cubicBezTo>
                      <a:cubicBezTo>
                        <a:pt x="147" y="23"/>
                        <a:pt x="147" y="24"/>
                        <a:pt x="147" y="25"/>
                      </a:cubicBezTo>
                      <a:cubicBezTo>
                        <a:pt x="148" y="25"/>
                        <a:pt x="148" y="25"/>
                        <a:pt x="148" y="26"/>
                      </a:cubicBezTo>
                      <a:cubicBezTo>
                        <a:pt x="148" y="26"/>
                        <a:pt x="148" y="27"/>
                        <a:pt x="148" y="27"/>
                      </a:cubicBezTo>
                      <a:cubicBezTo>
                        <a:pt x="148" y="39"/>
                        <a:pt x="148" y="39"/>
                        <a:pt x="148" y="39"/>
                      </a:cubicBezTo>
                      <a:cubicBezTo>
                        <a:pt x="148" y="41"/>
                        <a:pt x="148" y="41"/>
                        <a:pt x="148" y="41"/>
                      </a:cubicBezTo>
                      <a:cubicBezTo>
                        <a:pt x="148" y="41"/>
                        <a:pt x="148" y="41"/>
                        <a:pt x="148" y="41"/>
                      </a:cubicBezTo>
                      <a:cubicBezTo>
                        <a:pt x="148" y="43"/>
                        <a:pt x="147" y="45"/>
                        <a:pt x="146" y="46"/>
                      </a:cubicBezTo>
                      <a:cubicBezTo>
                        <a:pt x="145" y="46"/>
                        <a:pt x="145" y="46"/>
                        <a:pt x="145" y="46"/>
                      </a:cubicBezTo>
                      <a:cubicBezTo>
                        <a:pt x="154" y="51"/>
                        <a:pt x="154" y="51"/>
                        <a:pt x="154" y="51"/>
                      </a:cubicBezTo>
                      <a:cubicBezTo>
                        <a:pt x="199" y="25"/>
                        <a:pt x="199" y="25"/>
                        <a:pt x="199" y="25"/>
                      </a:cubicBezTo>
                      <a:cubicBezTo>
                        <a:pt x="198" y="25"/>
                        <a:pt x="198" y="25"/>
                        <a:pt x="198" y="24"/>
                      </a:cubicBezTo>
                      <a:cubicBezTo>
                        <a:pt x="160" y="2"/>
                        <a:pt x="157" y="1"/>
                        <a:pt x="157" y="1"/>
                      </a:cubicBezTo>
                      <a:cubicBezTo>
                        <a:pt x="157" y="0"/>
                        <a:pt x="156" y="0"/>
                        <a:pt x="156" y="0"/>
                      </a:cubicBezTo>
                      <a:cubicBezTo>
                        <a:pt x="155" y="0"/>
                        <a:pt x="155" y="0"/>
                        <a:pt x="154" y="1"/>
                      </a:cubicBezTo>
                      <a:cubicBezTo>
                        <a:pt x="145" y="6"/>
                        <a:pt x="137" y="11"/>
                        <a:pt x="131" y="14"/>
                      </a:cubicBezTo>
                      <a:cubicBezTo>
                        <a:pt x="135" y="16"/>
                        <a:pt x="140" y="19"/>
                        <a:pt x="146" y="22"/>
                      </a:cubicBezTo>
                      <a:close/>
                      <a:moveTo>
                        <a:pt x="200" y="27"/>
                      </a:moveTo>
                      <a:cubicBezTo>
                        <a:pt x="156" y="52"/>
                        <a:pt x="156" y="52"/>
                        <a:pt x="156" y="52"/>
                      </a:cubicBezTo>
                      <a:cubicBezTo>
                        <a:pt x="157" y="53"/>
                        <a:pt x="157" y="54"/>
                        <a:pt x="157" y="55"/>
                      </a:cubicBezTo>
                      <a:cubicBezTo>
                        <a:pt x="157" y="55"/>
                        <a:pt x="157" y="55"/>
                        <a:pt x="157" y="67"/>
                      </a:cubicBezTo>
                      <a:cubicBezTo>
                        <a:pt x="157" y="67"/>
                        <a:pt x="157" y="67"/>
                        <a:pt x="198" y="44"/>
                      </a:cubicBezTo>
                      <a:cubicBezTo>
                        <a:pt x="199" y="43"/>
                        <a:pt x="200" y="42"/>
                        <a:pt x="200" y="41"/>
                      </a:cubicBezTo>
                      <a:cubicBezTo>
                        <a:pt x="200" y="41"/>
                        <a:pt x="200" y="41"/>
                        <a:pt x="200" y="27"/>
                      </a:cubicBezTo>
                      <a:cubicBezTo>
                        <a:pt x="200" y="27"/>
                        <a:pt x="200" y="27"/>
                        <a:pt x="200" y="27"/>
                      </a:cubicBezTo>
                      <a:close/>
                      <a:moveTo>
                        <a:pt x="150" y="58"/>
                      </a:moveTo>
                      <a:cubicBezTo>
                        <a:pt x="150" y="57"/>
                        <a:pt x="150" y="57"/>
                        <a:pt x="149" y="57"/>
                      </a:cubicBezTo>
                      <a:cubicBezTo>
                        <a:pt x="148" y="57"/>
                        <a:pt x="148" y="57"/>
                        <a:pt x="148" y="58"/>
                      </a:cubicBezTo>
                      <a:cubicBezTo>
                        <a:pt x="148" y="59"/>
                        <a:pt x="148" y="59"/>
                        <a:pt x="149" y="59"/>
                      </a:cubicBezTo>
                      <a:cubicBezTo>
                        <a:pt x="150" y="59"/>
                        <a:pt x="150" y="59"/>
                        <a:pt x="150" y="58"/>
                      </a:cubicBezTo>
                      <a:close/>
                      <a:moveTo>
                        <a:pt x="93" y="22"/>
                      </a:moveTo>
                      <a:cubicBezTo>
                        <a:pt x="93" y="22"/>
                        <a:pt x="93" y="22"/>
                        <a:pt x="93" y="22"/>
                      </a:cubicBezTo>
                      <a:cubicBezTo>
                        <a:pt x="93" y="23"/>
                        <a:pt x="93" y="23"/>
                        <a:pt x="93" y="23"/>
                      </a:cubicBezTo>
                      <a:cubicBezTo>
                        <a:pt x="94" y="23"/>
                        <a:pt x="94" y="24"/>
                        <a:pt x="94" y="25"/>
                      </a:cubicBezTo>
                      <a:cubicBezTo>
                        <a:pt x="95" y="25"/>
                        <a:pt x="95" y="25"/>
                        <a:pt x="95" y="26"/>
                      </a:cubicBezTo>
                      <a:cubicBezTo>
                        <a:pt x="95" y="26"/>
                        <a:pt x="95" y="27"/>
                        <a:pt x="95" y="27"/>
                      </a:cubicBezTo>
                      <a:cubicBezTo>
                        <a:pt x="95" y="39"/>
                        <a:pt x="95" y="39"/>
                        <a:pt x="95" y="39"/>
                      </a:cubicBezTo>
                      <a:cubicBezTo>
                        <a:pt x="95" y="41"/>
                        <a:pt x="95" y="41"/>
                        <a:pt x="95" y="41"/>
                      </a:cubicBezTo>
                      <a:cubicBezTo>
                        <a:pt x="95" y="41"/>
                        <a:pt x="95" y="41"/>
                        <a:pt x="95" y="41"/>
                      </a:cubicBezTo>
                      <a:cubicBezTo>
                        <a:pt x="95" y="43"/>
                        <a:pt x="94" y="45"/>
                        <a:pt x="93" y="46"/>
                      </a:cubicBezTo>
                      <a:cubicBezTo>
                        <a:pt x="92" y="46"/>
                        <a:pt x="92" y="46"/>
                        <a:pt x="92" y="46"/>
                      </a:cubicBezTo>
                      <a:cubicBezTo>
                        <a:pt x="100" y="51"/>
                        <a:pt x="100" y="51"/>
                        <a:pt x="100" y="51"/>
                      </a:cubicBezTo>
                      <a:cubicBezTo>
                        <a:pt x="145" y="25"/>
                        <a:pt x="145" y="25"/>
                        <a:pt x="145" y="25"/>
                      </a:cubicBezTo>
                      <a:cubicBezTo>
                        <a:pt x="145" y="25"/>
                        <a:pt x="145" y="25"/>
                        <a:pt x="145" y="24"/>
                      </a:cubicBezTo>
                      <a:cubicBezTo>
                        <a:pt x="107" y="2"/>
                        <a:pt x="104" y="1"/>
                        <a:pt x="104" y="1"/>
                      </a:cubicBezTo>
                      <a:cubicBezTo>
                        <a:pt x="103" y="0"/>
                        <a:pt x="103" y="0"/>
                        <a:pt x="102" y="0"/>
                      </a:cubicBezTo>
                      <a:cubicBezTo>
                        <a:pt x="102" y="0"/>
                        <a:pt x="101" y="0"/>
                        <a:pt x="101" y="1"/>
                      </a:cubicBezTo>
                      <a:cubicBezTo>
                        <a:pt x="91" y="6"/>
                        <a:pt x="84" y="11"/>
                        <a:pt x="78" y="14"/>
                      </a:cubicBezTo>
                      <a:cubicBezTo>
                        <a:pt x="82" y="16"/>
                        <a:pt x="87" y="19"/>
                        <a:pt x="93" y="22"/>
                      </a:cubicBezTo>
                      <a:close/>
                      <a:moveTo>
                        <a:pt x="90" y="47"/>
                      </a:moveTo>
                      <a:cubicBezTo>
                        <a:pt x="86" y="49"/>
                        <a:pt x="86" y="49"/>
                        <a:pt x="86" y="49"/>
                      </a:cubicBezTo>
                      <a:cubicBezTo>
                        <a:pt x="90" y="51"/>
                        <a:pt x="94" y="54"/>
                        <a:pt x="99" y="56"/>
                      </a:cubicBezTo>
                      <a:cubicBezTo>
                        <a:pt x="99" y="57"/>
                        <a:pt x="99" y="59"/>
                        <a:pt x="99" y="64"/>
                      </a:cubicBezTo>
                      <a:cubicBezTo>
                        <a:pt x="99" y="64"/>
                        <a:pt x="99" y="64"/>
                        <a:pt x="93" y="61"/>
                      </a:cubicBezTo>
                      <a:cubicBezTo>
                        <a:pt x="93" y="61"/>
                        <a:pt x="93" y="61"/>
                        <a:pt x="93" y="61"/>
                      </a:cubicBezTo>
                      <a:cubicBezTo>
                        <a:pt x="91" y="59"/>
                        <a:pt x="86" y="57"/>
                        <a:pt x="80" y="53"/>
                      </a:cubicBezTo>
                      <a:cubicBezTo>
                        <a:pt x="77" y="55"/>
                        <a:pt x="77" y="55"/>
                        <a:pt x="77" y="55"/>
                      </a:cubicBezTo>
                      <a:cubicBezTo>
                        <a:pt x="80" y="57"/>
                        <a:pt x="85" y="60"/>
                        <a:pt x="91" y="63"/>
                      </a:cubicBezTo>
                      <a:cubicBezTo>
                        <a:pt x="91" y="63"/>
                        <a:pt x="91" y="63"/>
                        <a:pt x="99" y="67"/>
                      </a:cubicBezTo>
                      <a:cubicBezTo>
                        <a:pt x="99" y="68"/>
                        <a:pt x="100" y="68"/>
                        <a:pt x="100" y="68"/>
                      </a:cubicBezTo>
                      <a:cubicBezTo>
                        <a:pt x="100" y="68"/>
                        <a:pt x="101" y="68"/>
                        <a:pt x="101" y="68"/>
                      </a:cubicBezTo>
                      <a:cubicBezTo>
                        <a:pt x="101" y="67"/>
                        <a:pt x="102" y="67"/>
                        <a:pt x="102" y="66"/>
                      </a:cubicBezTo>
                      <a:cubicBezTo>
                        <a:pt x="102" y="66"/>
                        <a:pt x="102" y="63"/>
                        <a:pt x="102" y="55"/>
                      </a:cubicBezTo>
                      <a:cubicBezTo>
                        <a:pt x="102" y="54"/>
                        <a:pt x="102" y="54"/>
                        <a:pt x="101" y="54"/>
                      </a:cubicBezTo>
                      <a:cubicBezTo>
                        <a:pt x="101" y="54"/>
                        <a:pt x="101" y="54"/>
                        <a:pt x="90" y="47"/>
                      </a:cubicBezTo>
                      <a:close/>
                      <a:moveTo>
                        <a:pt x="97" y="58"/>
                      </a:moveTo>
                      <a:cubicBezTo>
                        <a:pt x="97" y="57"/>
                        <a:pt x="96" y="57"/>
                        <a:pt x="95" y="57"/>
                      </a:cubicBezTo>
                      <a:cubicBezTo>
                        <a:pt x="95" y="57"/>
                        <a:pt x="94" y="57"/>
                        <a:pt x="94" y="58"/>
                      </a:cubicBezTo>
                      <a:cubicBezTo>
                        <a:pt x="94" y="59"/>
                        <a:pt x="95" y="59"/>
                        <a:pt x="95" y="59"/>
                      </a:cubicBezTo>
                      <a:cubicBezTo>
                        <a:pt x="96" y="59"/>
                        <a:pt x="97" y="59"/>
                        <a:pt x="97" y="58"/>
                      </a:cubicBezTo>
                      <a:close/>
                      <a:moveTo>
                        <a:pt x="146" y="27"/>
                      </a:moveTo>
                      <a:cubicBezTo>
                        <a:pt x="102" y="52"/>
                        <a:pt x="102" y="52"/>
                        <a:pt x="102" y="52"/>
                      </a:cubicBezTo>
                      <a:cubicBezTo>
                        <a:pt x="103" y="53"/>
                        <a:pt x="104" y="54"/>
                        <a:pt x="104" y="55"/>
                      </a:cubicBezTo>
                      <a:cubicBezTo>
                        <a:pt x="104" y="55"/>
                        <a:pt x="104" y="55"/>
                        <a:pt x="104" y="67"/>
                      </a:cubicBezTo>
                      <a:cubicBezTo>
                        <a:pt x="104" y="67"/>
                        <a:pt x="104" y="67"/>
                        <a:pt x="145" y="44"/>
                      </a:cubicBezTo>
                      <a:cubicBezTo>
                        <a:pt x="146" y="43"/>
                        <a:pt x="146" y="42"/>
                        <a:pt x="146" y="41"/>
                      </a:cubicBezTo>
                      <a:cubicBezTo>
                        <a:pt x="146" y="41"/>
                        <a:pt x="146" y="41"/>
                        <a:pt x="146" y="27"/>
                      </a:cubicBezTo>
                      <a:cubicBezTo>
                        <a:pt x="146" y="27"/>
                        <a:pt x="146" y="27"/>
                        <a:pt x="146" y="27"/>
                      </a:cubicBezTo>
                      <a:close/>
                      <a:moveTo>
                        <a:pt x="47" y="51"/>
                      </a:moveTo>
                      <a:cubicBezTo>
                        <a:pt x="47" y="51"/>
                        <a:pt x="47" y="51"/>
                        <a:pt x="47" y="51"/>
                      </a:cubicBezTo>
                      <a:cubicBezTo>
                        <a:pt x="3" y="27"/>
                        <a:pt x="3" y="27"/>
                        <a:pt x="3" y="27"/>
                      </a:cubicBezTo>
                      <a:cubicBezTo>
                        <a:pt x="3" y="27"/>
                        <a:pt x="3" y="27"/>
                        <a:pt x="47" y="1"/>
                      </a:cubicBezTo>
                      <a:cubicBezTo>
                        <a:pt x="48" y="0"/>
                        <a:pt x="48" y="0"/>
                        <a:pt x="49" y="0"/>
                      </a:cubicBezTo>
                      <a:cubicBezTo>
                        <a:pt x="50" y="0"/>
                        <a:pt x="50" y="0"/>
                        <a:pt x="51" y="1"/>
                      </a:cubicBezTo>
                      <a:cubicBezTo>
                        <a:pt x="51" y="1"/>
                        <a:pt x="49" y="0"/>
                        <a:pt x="91" y="24"/>
                      </a:cubicBezTo>
                      <a:cubicBezTo>
                        <a:pt x="92" y="25"/>
                        <a:pt x="92" y="25"/>
                        <a:pt x="92" y="25"/>
                      </a:cubicBezTo>
                      <a:cubicBezTo>
                        <a:pt x="92" y="25"/>
                        <a:pt x="92" y="25"/>
                        <a:pt x="47" y="51"/>
                      </a:cubicBezTo>
                      <a:close/>
                      <a:moveTo>
                        <a:pt x="48" y="55"/>
                      </a:moveTo>
                      <a:cubicBezTo>
                        <a:pt x="48" y="69"/>
                        <a:pt x="48" y="66"/>
                        <a:pt x="48" y="66"/>
                      </a:cubicBezTo>
                      <a:cubicBezTo>
                        <a:pt x="48" y="67"/>
                        <a:pt x="48" y="67"/>
                        <a:pt x="48" y="68"/>
                      </a:cubicBezTo>
                      <a:cubicBezTo>
                        <a:pt x="47" y="68"/>
                        <a:pt x="47" y="68"/>
                        <a:pt x="47" y="68"/>
                      </a:cubicBezTo>
                      <a:cubicBezTo>
                        <a:pt x="46" y="68"/>
                        <a:pt x="46" y="68"/>
                        <a:pt x="46" y="67"/>
                      </a:cubicBezTo>
                      <a:cubicBezTo>
                        <a:pt x="37" y="63"/>
                        <a:pt x="37" y="63"/>
                        <a:pt x="37" y="63"/>
                      </a:cubicBezTo>
                      <a:cubicBezTo>
                        <a:pt x="37" y="63"/>
                        <a:pt x="37" y="63"/>
                        <a:pt x="37" y="63"/>
                      </a:cubicBezTo>
                      <a:cubicBezTo>
                        <a:pt x="17" y="51"/>
                        <a:pt x="8" y="46"/>
                        <a:pt x="8" y="46"/>
                      </a:cubicBezTo>
                      <a:cubicBezTo>
                        <a:pt x="8" y="46"/>
                        <a:pt x="8" y="46"/>
                        <a:pt x="8" y="46"/>
                      </a:cubicBezTo>
                      <a:cubicBezTo>
                        <a:pt x="5" y="44"/>
                        <a:pt x="2" y="43"/>
                        <a:pt x="2" y="43"/>
                      </a:cubicBezTo>
                      <a:cubicBezTo>
                        <a:pt x="1" y="42"/>
                        <a:pt x="1" y="42"/>
                        <a:pt x="1" y="42"/>
                      </a:cubicBezTo>
                      <a:cubicBezTo>
                        <a:pt x="0" y="41"/>
                        <a:pt x="0" y="41"/>
                        <a:pt x="0" y="41"/>
                      </a:cubicBezTo>
                      <a:cubicBezTo>
                        <a:pt x="0" y="27"/>
                        <a:pt x="0" y="30"/>
                        <a:pt x="0" y="30"/>
                      </a:cubicBezTo>
                      <a:cubicBezTo>
                        <a:pt x="0" y="29"/>
                        <a:pt x="1" y="29"/>
                        <a:pt x="1" y="29"/>
                      </a:cubicBezTo>
                      <a:cubicBezTo>
                        <a:pt x="2" y="28"/>
                        <a:pt x="3" y="28"/>
                        <a:pt x="3" y="29"/>
                      </a:cubicBezTo>
                      <a:cubicBezTo>
                        <a:pt x="6" y="30"/>
                        <a:pt x="6" y="30"/>
                        <a:pt x="6" y="30"/>
                      </a:cubicBezTo>
                      <a:cubicBezTo>
                        <a:pt x="6" y="30"/>
                        <a:pt x="6" y="30"/>
                        <a:pt x="6" y="30"/>
                      </a:cubicBezTo>
                      <a:cubicBezTo>
                        <a:pt x="48" y="54"/>
                        <a:pt x="48" y="54"/>
                        <a:pt x="48" y="54"/>
                      </a:cubicBezTo>
                      <a:cubicBezTo>
                        <a:pt x="48" y="54"/>
                        <a:pt x="48" y="54"/>
                        <a:pt x="48" y="55"/>
                      </a:cubicBezTo>
                      <a:close/>
                      <a:moveTo>
                        <a:pt x="45" y="56"/>
                      </a:moveTo>
                      <a:cubicBezTo>
                        <a:pt x="3" y="32"/>
                        <a:pt x="3" y="32"/>
                        <a:pt x="3" y="32"/>
                      </a:cubicBezTo>
                      <a:cubicBezTo>
                        <a:pt x="3" y="43"/>
                        <a:pt x="3" y="40"/>
                        <a:pt x="3" y="40"/>
                      </a:cubicBezTo>
                      <a:cubicBezTo>
                        <a:pt x="3" y="40"/>
                        <a:pt x="3" y="40"/>
                        <a:pt x="3" y="40"/>
                      </a:cubicBezTo>
                      <a:cubicBezTo>
                        <a:pt x="4" y="40"/>
                        <a:pt x="8" y="43"/>
                        <a:pt x="11" y="45"/>
                      </a:cubicBezTo>
                      <a:cubicBezTo>
                        <a:pt x="11" y="45"/>
                        <a:pt x="11" y="45"/>
                        <a:pt x="11" y="44"/>
                      </a:cubicBezTo>
                      <a:cubicBezTo>
                        <a:pt x="27" y="53"/>
                        <a:pt x="36" y="59"/>
                        <a:pt x="40" y="61"/>
                      </a:cubicBezTo>
                      <a:cubicBezTo>
                        <a:pt x="40" y="61"/>
                        <a:pt x="40" y="61"/>
                        <a:pt x="40" y="61"/>
                      </a:cubicBezTo>
                      <a:cubicBezTo>
                        <a:pt x="45" y="64"/>
                        <a:pt x="45" y="64"/>
                        <a:pt x="45" y="64"/>
                      </a:cubicBezTo>
                      <a:cubicBezTo>
                        <a:pt x="45" y="53"/>
                        <a:pt x="45" y="56"/>
                        <a:pt x="45" y="56"/>
                      </a:cubicBezTo>
                      <a:close/>
                      <a:moveTo>
                        <a:pt x="93" y="27"/>
                      </a:moveTo>
                      <a:cubicBezTo>
                        <a:pt x="93" y="27"/>
                        <a:pt x="93" y="27"/>
                        <a:pt x="93" y="27"/>
                      </a:cubicBezTo>
                      <a:cubicBezTo>
                        <a:pt x="49" y="52"/>
                        <a:pt x="49" y="52"/>
                        <a:pt x="49" y="52"/>
                      </a:cubicBezTo>
                      <a:cubicBezTo>
                        <a:pt x="50" y="53"/>
                        <a:pt x="51" y="54"/>
                        <a:pt x="51" y="55"/>
                      </a:cubicBezTo>
                      <a:cubicBezTo>
                        <a:pt x="51" y="55"/>
                        <a:pt x="51" y="55"/>
                        <a:pt x="51" y="67"/>
                      </a:cubicBezTo>
                      <a:cubicBezTo>
                        <a:pt x="51" y="67"/>
                        <a:pt x="51" y="67"/>
                        <a:pt x="91" y="44"/>
                      </a:cubicBezTo>
                      <a:cubicBezTo>
                        <a:pt x="92" y="43"/>
                        <a:pt x="93" y="42"/>
                        <a:pt x="93" y="41"/>
                      </a:cubicBezTo>
                      <a:cubicBezTo>
                        <a:pt x="93" y="41"/>
                        <a:pt x="93" y="41"/>
                        <a:pt x="93" y="27"/>
                      </a:cubicBezTo>
                      <a:cubicBezTo>
                        <a:pt x="93" y="27"/>
                        <a:pt x="93" y="27"/>
                        <a:pt x="93" y="27"/>
                      </a:cubicBezTo>
                      <a:close/>
                      <a:moveTo>
                        <a:pt x="42" y="57"/>
                      </a:moveTo>
                      <a:cubicBezTo>
                        <a:pt x="41" y="57"/>
                        <a:pt x="41" y="57"/>
                        <a:pt x="41" y="58"/>
                      </a:cubicBezTo>
                      <a:cubicBezTo>
                        <a:pt x="41" y="59"/>
                        <a:pt x="41" y="59"/>
                        <a:pt x="42" y="59"/>
                      </a:cubicBezTo>
                      <a:cubicBezTo>
                        <a:pt x="43" y="59"/>
                        <a:pt x="43" y="59"/>
                        <a:pt x="43" y="58"/>
                      </a:cubicBezTo>
                      <a:cubicBezTo>
                        <a:pt x="43" y="57"/>
                        <a:pt x="43" y="57"/>
                        <a:pt x="42"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017" tIns="46508" rIns="93017" bIns="46508" numCol="1" anchor="t" anchorCtr="0" compatLnSpc="1">
                  <a:prstTxWarp prst="textNoShape">
                    <a:avLst/>
                  </a:prstTxWarp>
                </a:bodyPr>
                <a:lstStyle/>
                <a:p>
                  <a:pPr defTabSz="930139"/>
                  <a:endParaRPr lang="en-US" sz="1832" dirty="0">
                    <a:solidFill>
                      <a:srgbClr val="505050"/>
                    </a:solidFill>
                  </a:endParaRPr>
                </a:p>
              </p:txBody>
            </p:sp>
          </p:grpSp>
        </p:grpSp>
        <p:sp>
          <p:nvSpPr>
            <p:cNvPr id="169" name="Rectangle 168"/>
            <p:cNvSpPr/>
            <p:nvPr/>
          </p:nvSpPr>
          <p:spPr>
            <a:xfrm>
              <a:off x="3977428" y="2155539"/>
              <a:ext cx="1424279" cy="1264525"/>
            </a:xfrm>
            <a:prstGeom prst="rect">
              <a:avLst/>
            </a:prstGeom>
            <a:solidFill>
              <a:srgbClr val="002050"/>
            </a:solidFill>
            <a:ln>
              <a:noFill/>
            </a:ln>
            <a:scene3d>
              <a:camera prst="orthographicFront"/>
              <a:lightRig rig="threePt" dir="t"/>
            </a:scene3d>
            <a:sp3d prstMaterial="metal">
              <a:extrusionClr>
                <a:schemeClr val="bg1"/>
              </a:extrusionClr>
              <a:contourClr>
                <a:schemeClr val="accent1">
                  <a:lumMod val="40000"/>
                  <a:lumOff val="6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0139"/>
              <a:endParaRPr lang="en-US" sz="1832" dirty="0">
                <a:solidFill>
                  <a:prstClr val="white"/>
                </a:solidFill>
              </a:endParaRPr>
            </a:p>
          </p:txBody>
        </p:sp>
        <p:sp>
          <p:nvSpPr>
            <p:cNvPr id="157" name="TextBox 156"/>
            <p:cNvSpPr txBox="1"/>
            <p:nvPr/>
          </p:nvSpPr>
          <p:spPr>
            <a:xfrm>
              <a:off x="3996348" y="3126720"/>
              <a:ext cx="1386437" cy="280827"/>
            </a:xfrm>
            <a:prstGeom prst="rect">
              <a:avLst/>
            </a:prstGeom>
            <a:noFill/>
          </p:spPr>
          <p:txBody>
            <a:bodyPr wrap="square" rtlCol="0">
              <a:spAutoFit/>
            </a:bodyPr>
            <a:lstStyle/>
            <a:p>
              <a:pPr algn="ctr" defTabSz="930139"/>
              <a:r>
                <a:rPr lang="en-US" sz="1221" b="1" dirty="0">
                  <a:gradFill>
                    <a:gsLst>
                      <a:gs pos="0">
                        <a:srgbClr val="FFFFFF"/>
                      </a:gs>
                      <a:gs pos="100000">
                        <a:srgbClr val="FFFFFF"/>
                      </a:gs>
                    </a:gsLst>
                    <a:path path="circle">
                      <a:fillToRect l="50000" t="50000" r="50000" b="50000"/>
                    </a:path>
                  </a:gradFill>
                  <a:ea typeface="ＭＳ Ｐゴシック" charset="-128"/>
                </a:rPr>
                <a:t>Cluster in a Box</a:t>
              </a:r>
            </a:p>
          </p:txBody>
        </p:sp>
        <p:grpSp>
          <p:nvGrpSpPr>
            <p:cNvPr id="31" name="Group 30"/>
            <p:cNvGrpSpPr/>
            <p:nvPr/>
          </p:nvGrpSpPr>
          <p:grpSpPr>
            <a:xfrm>
              <a:off x="4159659" y="2278523"/>
              <a:ext cx="1086074" cy="850896"/>
              <a:chOff x="2378076" y="1130598"/>
              <a:chExt cx="1458912" cy="1143000"/>
            </a:xfrm>
          </p:grpSpPr>
          <p:sp>
            <p:nvSpPr>
              <p:cNvPr id="28" name="Freeform 6"/>
              <p:cNvSpPr>
                <a:spLocks noEditPoints="1"/>
              </p:cNvSpPr>
              <p:nvPr/>
            </p:nvSpPr>
            <p:spPr bwMode="auto">
              <a:xfrm>
                <a:off x="2457681" y="1208084"/>
                <a:ext cx="1325562" cy="989013"/>
              </a:xfrm>
              <a:custGeom>
                <a:avLst/>
                <a:gdLst>
                  <a:gd name="T0" fmla="*/ 179 w 181"/>
                  <a:gd name="T1" fmla="*/ 46 h 135"/>
                  <a:gd name="T2" fmla="*/ 101 w 181"/>
                  <a:gd name="T3" fmla="*/ 0 h 135"/>
                  <a:gd name="T4" fmla="*/ 95 w 181"/>
                  <a:gd name="T5" fmla="*/ 0 h 135"/>
                  <a:gd name="T6" fmla="*/ 97 w 181"/>
                  <a:gd name="T7" fmla="*/ 94 h 135"/>
                  <a:gd name="T8" fmla="*/ 22 w 181"/>
                  <a:gd name="T9" fmla="*/ 86 h 135"/>
                  <a:gd name="T10" fmla="*/ 67 w 181"/>
                  <a:gd name="T11" fmla="*/ 119 h 135"/>
                  <a:gd name="T12" fmla="*/ 21 w 181"/>
                  <a:gd name="T13" fmla="*/ 87 h 135"/>
                  <a:gd name="T14" fmla="*/ 100 w 181"/>
                  <a:gd name="T15" fmla="*/ 101 h 135"/>
                  <a:gd name="T16" fmla="*/ 98 w 181"/>
                  <a:gd name="T17" fmla="*/ 134 h 135"/>
                  <a:gd name="T18" fmla="*/ 94 w 181"/>
                  <a:gd name="T19" fmla="*/ 134 h 135"/>
                  <a:gd name="T20" fmla="*/ 81 w 181"/>
                  <a:gd name="T21" fmla="*/ 121 h 135"/>
                  <a:gd name="T22" fmla="*/ 94 w 181"/>
                  <a:gd name="T23" fmla="*/ 126 h 135"/>
                  <a:gd name="T24" fmla="*/ 6 w 181"/>
                  <a:gd name="T25" fmla="*/ 54 h 135"/>
                  <a:gd name="T26" fmla="*/ 6 w 181"/>
                  <a:gd name="T27" fmla="*/ 77 h 135"/>
                  <a:gd name="T28" fmla="*/ 7 w 181"/>
                  <a:gd name="T29" fmla="*/ 85 h 135"/>
                  <a:gd name="T30" fmla="*/ 0 w 181"/>
                  <a:gd name="T31" fmla="*/ 80 h 135"/>
                  <a:gd name="T32" fmla="*/ 0 w 181"/>
                  <a:gd name="T33" fmla="*/ 50 h 135"/>
                  <a:gd name="T34" fmla="*/ 6 w 181"/>
                  <a:gd name="T35" fmla="*/ 47 h 135"/>
                  <a:gd name="T36" fmla="*/ 11 w 181"/>
                  <a:gd name="T37" fmla="*/ 50 h 135"/>
                  <a:gd name="T38" fmla="*/ 100 w 181"/>
                  <a:gd name="T39" fmla="*/ 101 h 135"/>
                  <a:gd name="T40" fmla="*/ 181 w 181"/>
                  <a:gd name="T41" fmla="*/ 50 h 135"/>
                  <a:gd name="T42" fmla="*/ 178 w 181"/>
                  <a:gd name="T43" fmla="*/ 80 h 135"/>
                  <a:gd name="T44" fmla="*/ 104 w 181"/>
                  <a:gd name="T45" fmla="*/ 101 h 135"/>
                  <a:gd name="T46" fmla="*/ 181 w 181"/>
                  <a:gd name="T47" fmla="*/ 49 h 135"/>
                  <a:gd name="T48" fmla="*/ 59 w 181"/>
                  <a:gd name="T49" fmla="*/ 100 h 135"/>
                  <a:gd name="T50" fmla="*/ 36 w 181"/>
                  <a:gd name="T51" fmla="*/ 87 h 135"/>
                  <a:gd name="T52" fmla="*/ 34 w 181"/>
                  <a:gd name="T53" fmla="*/ 81 h 135"/>
                  <a:gd name="T54" fmla="*/ 59 w 181"/>
                  <a:gd name="T55" fmla="*/ 93 h 135"/>
                  <a:gd name="T56" fmla="*/ 61 w 181"/>
                  <a:gd name="T57" fmla="*/ 98 h 135"/>
                  <a:gd name="T58" fmla="*/ 80 w 181"/>
                  <a:gd name="T59" fmla="*/ 117 h 135"/>
                  <a:gd name="T60" fmla="*/ 73 w 181"/>
                  <a:gd name="T61" fmla="*/ 123 h 135"/>
                  <a:gd name="T62" fmla="*/ 70 w 181"/>
                  <a:gd name="T63" fmla="*/ 121 h 135"/>
                  <a:gd name="T64" fmla="*/ 71 w 181"/>
                  <a:gd name="T65" fmla="*/ 103 h 135"/>
                  <a:gd name="T66" fmla="*/ 80 w 181"/>
                  <a:gd name="T67" fmla="*/ 100 h 135"/>
                  <a:gd name="T68" fmla="*/ 80 w 181"/>
                  <a:gd name="T69" fmla="*/ 103 h 135"/>
                  <a:gd name="T70" fmla="*/ 74 w 181"/>
                  <a:gd name="T71" fmla="*/ 118 h 135"/>
                  <a:gd name="T72" fmla="*/ 80 w 181"/>
                  <a:gd name="T73" fmla="*/ 117 h 135"/>
                  <a:gd name="T74" fmla="*/ 20 w 181"/>
                  <a:gd name="T75" fmla="*/ 85 h 135"/>
                  <a:gd name="T76" fmla="*/ 10 w 181"/>
                  <a:gd name="T77" fmla="*/ 89 h 135"/>
                  <a:gd name="T78" fmla="*/ 9 w 181"/>
                  <a:gd name="T79" fmla="*/ 71 h 135"/>
                  <a:gd name="T80" fmla="*/ 17 w 181"/>
                  <a:gd name="T81" fmla="*/ 65 h 135"/>
                  <a:gd name="T82" fmla="*/ 20 w 181"/>
                  <a:gd name="T83" fmla="*/ 66 h 135"/>
                  <a:gd name="T84" fmla="*/ 14 w 181"/>
                  <a:gd name="T85" fmla="*/ 72 h 135"/>
                  <a:gd name="T86" fmla="*/ 17 w 181"/>
                  <a:gd name="T87" fmla="*/ 82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1" h="135">
                    <a:moveTo>
                      <a:pt x="97" y="94"/>
                    </a:moveTo>
                    <a:cubicBezTo>
                      <a:pt x="179" y="46"/>
                      <a:pt x="179" y="46"/>
                      <a:pt x="179" y="46"/>
                    </a:cubicBezTo>
                    <a:cubicBezTo>
                      <a:pt x="179" y="46"/>
                      <a:pt x="179" y="46"/>
                      <a:pt x="178" y="45"/>
                    </a:cubicBezTo>
                    <a:cubicBezTo>
                      <a:pt x="101" y="0"/>
                      <a:pt x="101" y="0"/>
                      <a:pt x="101" y="0"/>
                    </a:cubicBezTo>
                    <a:cubicBezTo>
                      <a:pt x="100" y="0"/>
                      <a:pt x="99" y="0"/>
                      <a:pt x="98" y="0"/>
                    </a:cubicBezTo>
                    <a:cubicBezTo>
                      <a:pt x="97" y="0"/>
                      <a:pt x="96" y="0"/>
                      <a:pt x="95" y="0"/>
                    </a:cubicBezTo>
                    <a:cubicBezTo>
                      <a:pt x="14" y="47"/>
                      <a:pt x="14" y="47"/>
                      <a:pt x="14" y="47"/>
                    </a:cubicBezTo>
                    <a:cubicBezTo>
                      <a:pt x="97" y="94"/>
                      <a:pt x="97" y="94"/>
                      <a:pt x="97" y="94"/>
                    </a:cubicBezTo>
                    <a:cubicBezTo>
                      <a:pt x="97" y="94"/>
                      <a:pt x="97" y="94"/>
                      <a:pt x="97" y="94"/>
                    </a:cubicBezTo>
                    <a:close/>
                    <a:moveTo>
                      <a:pt x="22" y="86"/>
                    </a:moveTo>
                    <a:cubicBezTo>
                      <a:pt x="67" y="111"/>
                      <a:pt x="67" y="111"/>
                      <a:pt x="67" y="111"/>
                    </a:cubicBezTo>
                    <a:cubicBezTo>
                      <a:pt x="67" y="119"/>
                      <a:pt x="67" y="119"/>
                      <a:pt x="67" y="119"/>
                    </a:cubicBezTo>
                    <a:cubicBezTo>
                      <a:pt x="17" y="90"/>
                      <a:pt x="17" y="90"/>
                      <a:pt x="17" y="90"/>
                    </a:cubicBezTo>
                    <a:cubicBezTo>
                      <a:pt x="21" y="87"/>
                      <a:pt x="21" y="87"/>
                      <a:pt x="21" y="87"/>
                    </a:cubicBezTo>
                    <a:cubicBezTo>
                      <a:pt x="21" y="87"/>
                      <a:pt x="22" y="87"/>
                      <a:pt x="22" y="86"/>
                    </a:cubicBezTo>
                    <a:close/>
                    <a:moveTo>
                      <a:pt x="100" y="101"/>
                    </a:moveTo>
                    <a:cubicBezTo>
                      <a:pt x="100" y="131"/>
                      <a:pt x="100" y="131"/>
                      <a:pt x="100" y="131"/>
                    </a:cubicBezTo>
                    <a:cubicBezTo>
                      <a:pt x="100" y="132"/>
                      <a:pt x="99" y="134"/>
                      <a:pt x="98" y="134"/>
                    </a:cubicBezTo>
                    <a:cubicBezTo>
                      <a:pt x="98" y="134"/>
                      <a:pt x="97" y="135"/>
                      <a:pt x="96" y="135"/>
                    </a:cubicBezTo>
                    <a:cubicBezTo>
                      <a:pt x="96" y="135"/>
                      <a:pt x="95" y="134"/>
                      <a:pt x="94" y="134"/>
                    </a:cubicBezTo>
                    <a:cubicBezTo>
                      <a:pt x="76" y="124"/>
                      <a:pt x="76" y="124"/>
                      <a:pt x="76" y="124"/>
                    </a:cubicBezTo>
                    <a:cubicBezTo>
                      <a:pt x="81" y="121"/>
                      <a:pt x="81" y="121"/>
                      <a:pt x="81" y="121"/>
                    </a:cubicBezTo>
                    <a:cubicBezTo>
                      <a:pt x="82" y="121"/>
                      <a:pt x="82" y="120"/>
                      <a:pt x="82" y="120"/>
                    </a:cubicBezTo>
                    <a:cubicBezTo>
                      <a:pt x="94" y="126"/>
                      <a:pt x="94" y="126"/>
                      <a:pt x="94" y="126"/>
                    </a:cubicBezTo>
                    <a:cubicBezTo>
                      <a:pt x="94" y="105"/>
                      <a:pt x="94" y="105"/>
                      <a:pt x="94" y="105"/>
                    </a:cubicBezTo>
                    <a:cubicBezTo>
                      <a:pt x="6" y="54"/>
                      <a:pt x="6" y="54"/>
                      <a:pt x="6" y="54"/>
                    </a:cubicBezTo>
                    <a:cubicBezTo>
                      <a:pt x="6" y="77"/>
                      <a:pt x="6" y="77"/>
                      <a:pt x="6" y="77"/>
                    </a:cubicBezTo>
                    <a:cubicBezTo>
                      <a:pt x="6" y="77"/>
                      <a:pt x="6" y="77"/>
                      <a:pt x="6" y="77"/>
                    </a:cubicBezTo>
                    <a:cubicBezTo>
                      <a:pt x="7" y="77"/>
                      <a:pt x="7" y="77"/>
                      <a:pt x="7" y="77"/>
                    </a:cubicBezTo>
                    <a:cubicBezTo>
                      <a:pt x="7" y="85"/>
                      <a:pt x="7" y="85"/>
                      <a:pt x="7" y="85"/>
                    </a:cubicBezTo>
                    <a:cubicBezTo>
                      <a:pt x="3" y="82"/>
                      <a:pt x="3" y="82"/>
                      <a:pt x="3" y="82"/>
                    </a:cubicBezTo>
                    <a:cubicBezTo>
                      <a:pt x="0" y="80"/>
                      <a:pt x="0" y="80"/>
                      <a:pt x="0" y="80"/>
                    </a:cubicBezTo>
                    <a:cubicBezTo>
                      <a:pt x="0" y="78"/>
                      <a:pt x="0" y="78"/>
                      <a:pt x="0" y="78"/>
                    </a:cubicBezTo>
                    <a:cubicBezTo>
                      <a:pt x="0" y="50"/>
                      <a:pt x="0" y="50"/>
                      <a:pt x="0" y="50"/>
                    </a:cubicBezTo>
                    <a:cubicBezTo>
                      <a:pt x="0" y="49"/>
                      <a:pt x="0" y="48"/>
                      <a:pt x="2" y="47"/>
                    </a:cubicBezTo>
                    <a:cubicBezTo>
                      <a:pt x="3" y="46"/>
                      <a:pt x="4" y="46"/>
                      <a:pt x="6" y="47"/>
                    </a:cubicBezTo>
                    <a:cubicBezTo>
                      <a:pt x="11" y="50"/>
                      <a:pt x="11" y="50"/>
                      <a:pt x="11" y="50"/>
                    </a:cubicBezTo>
                    <a:cubicBezTo>
                      <a:pt x="11" y="50"/>
                      <a:pt x="11" y="50"/>
                      <a:pt x="11" y="50"/>
                    </a:cubicBezTo>
                    <a:cubicBezTo>
                      <a:pt x="99" y="99"/>
                      <a:pt x="99" y="99"/>
                      <a:pt x="99" y="99"/>
                    </a:cubicBezTo>
                    <a:cubicBezTo>
                      <a:pt x="100" y="100"/>
                      <a:pt x="100" y="101"/>
                      <a:pt x="100" y="101"/>
                    </a:cubicBezTo>
                    <a:close/>
                    <a:moveTo>
                      <a:pt x="181" y="49"/>
                    </a:moveTo>
                    <a:cubicBezTo>
                      <a:pt x="181" y="50"/>
                      <a:pt x="181" y="50"/>
                      <a:pt x="181" y="50"/>
                    </a:cubicBezTo>
                    <a:cubicBezTo>
                      <a:pt x="181" y="75"/>
                      <a:pt x="181" y="75"/>
                      <a:pt x="181" y="75"/>
                    </a:cubicBezTo>
                    <a:cubicBezTo>
                      <a:pt x="181" y="77"/>
                      <a:pt x="180" y="79"/>
                      <a:pt x="178" y="80"/>
                    </a:cubicBezTo>
                    <a:cubicBezTo>
                      <a:pt x="104" y="123"/>
                      <a:pt x="104" y="123"/>
                      <a:pt x="104" y="123"/>
                    </a:cubicBezTo>
                    <a:cubicBezTo>
                      <a:pt x="104" y="101"/>
                      <a:pt x="104" y="101"/>
                      <a:pt x="104" y="101"/>
                    </a:cubicBezTo>
                    <a:cubicBezTo>
                      <a:pt x="104" y="99"/>
                      <a:pt x="103" y="97"/>
                      <a:pt x="101" y="96"/>
                    </a:cubicBezTo>
                    <a:cubicBezTo>
                      <a:pt x="181" y="49"/>
                      <a:pt x="181" y="49"/>
                      <a:pt x="181" y="49"/>
                    </a:cubicBezTo>
                    <a:cubicBezTo>
                      <a:pt x="181" y="49"/>
                      <a:pt x="181" y="49"/>
                      <a:pt x="181" y="49"/>
                    </a:cubicBezTo>
                    <a:close/>
                    <a:moveTo>
                      <a:pt x="59" y="100"/>
                    </a:moveTo>
                    <a:cubicBezTo>
                      <a:pt x="59" y="100"/>
                      <a:pt x="59" y="100"/>
                      <a:pt x="58" y="100"/>
                    </a:cubicBezTo>
                    <a:cubicBezTo>
                      <a:pt x="36" y="87"/>
                      <a:pt x="36" y="87"/>
                      <a:pt x="36" y="87"/>
                    </a:cubicBezTo>
                    <a:cubicBezTo>
                      <a:pt x="35" y="86"/>
                      <a:pt x="34" y="85"/>
                      <a:pt x="34" y="84"/>
                    </a:cubicBezTo>
                    <a:cubicBezTo>
                      <a:pt x="34" y="81"/>
                      <a:pt x="34" y="81"/>
                      <a:pt x="34" y="81"/>
                    </a:cubicBezTo>
                    <a:cubicBezTo>
                      <a:pt x="34" y="80"/>
                      <a:pt x="35" y="79"/>
                      <a:pt x="36" y="80"/>
                    </a:cubicBezTo>
                    <a:cubicBezTo>
                      <a:pt x="59" y="93"/>
                      <a:pt x="59" y="93"/>
                      <a:pt x="59" y="93"/>
                    </a:cubicBezTo>
                    <a:cubicBezTo>
                      <a:pt x="60" y="93"/>
                      <a:pt x="61" y="95"/>
                      <a:pt x="61" y="96"/>
                    </a:cubicBezTo>
                    <a:cubicBezTo>
                      <a:pt x="61" y="98"/>
                      <a:pt x="61" y="98"/>
                      <a:pt x="61" y="98"/>
                    </a:cubicBezTo>
                    <a:cubicBezTo>
                      <a:pt x="61" y="99"/>
                      <a:pt x="60" y="100"/>
                      <a:pt x="59" y="100"/>
                    </a:cubicBezTo>
                    <a:close/>
                    <a:moveTo>
                      <a:pt x="80" y="117"/>
                    </a:moveTo>
                    <a:cubicBezTo>
                      <a:pt x="81" y="117"/>
                      <a:pt x="81" y="119"/>
                      <a:pt x="80" y="119"/>
                    </a:cubicBezTo>
                    <a:cubicBezTo>
                      <a:pt x="73" y="123"/>
                      <a:pt x="73" y="123"/>
                      <a:pt x="73" y="123"/>
                    </a:cubicBezTo>
                    <a:cubicBezTo>
                      <a:pt x="72" y="124"/>
                      <a:pt x="71" y="123"/>
                      <a:pt x="70" y="123"/>
                    </a:cubicBezTo>
                    <a:cubicBezTo>
                      <a:pt x="70" y="122"/>
                      <a:pt x="70" y="121"/>
                      <a:pt x="70" y="121"/>
                    </a:cubicBezTo>
                    <a:cubicBezTo>
                      <a:pt x="70" y="105"/>
                      <a:pt x="70" y="105"/>
                      <a:pt x="70" y="105"/>
                    </a:cubicBezTo>
                    <a:cubicBezTo>
                      <a:pt x="70" y="105"/>
                      <a:pt x="70" y="104"/>
                      <a:pt x="71" y="103"/>
                    </a:cubicBezTo>
                    <a:cubicBezTo>
                      <a:pt x="77" y="99"/>
                      <a:pt x="77" y="99"/>
                      <a:pt x="77" y="99"/>
                    </a:cubicBezTo>
                    <a:cubicBezTo>
                      <a:pt x="78" y="99"/>
                      <a:pt x="80" y="99"/>
                      <a:pt x="80" y="100"/>
                    </a:cubicBezTo>
                    <a:cubicBezTo>
                      <a:pt x="80" y="100"/>
                      <a:pt x="80" y="100"/>
                      <a:pt x="80" y="100"/>
                    </a:cubicBezTo>
                    <a:cubicBezTo>
                      <a:pt x="81" y="101"/>
                      <a:pt x="81" y="102"/>
                      <a:pt x="80" y="103"/>
                    </a:cubicBezTo>
                    <a:cubicBezTo>
                      <a:pt x="74" y="106"/>
                      <a:pt x="74" y="106"/>
                      <a:pt x="74" y="106"/>
                    </a:cubicBezTo>
                    <a:cubicBezTo>
                      <a:pt x="74" y="118"/>
                      <a:pt x="74" y="118"/>
                      <a:pt x="74" y="118"/>
                    </a:cubicBezTo>
                    <a:cubicBezTo>
                      <a:pt x="77" y="116"/>
                      <a:pt x="77" y="116"/>
                      <a:pt x="77" y="116"/>
                    </a:cubicBezTo>
                    <a:cubicBezTo>
                      <a:pt x="78" y="116"/>
                      <a:pt x="80" y="116"/>
                      <a:pt x="80" y="117"/>
                    </a:cubicBezTo>
                    <a:close/>
                    <a:moveTo>
                      <a:pt x="20" y="83"/>
                    </a:moveTo>
                    <a:cubicBezTo>
                      <a:pt x="21" y="83"/>
                      <a:pt x="21" y="85"/>
                      <a:pt x="20" y="85"/>
                    </a:cubicBezTo>
                    <a:cubicBezTo>
                      <a:pt x="13" y="89"/>
                      <a:pt x="13" y="89"/>
                      <a:pt x="13" y="89"/>
                    </a:cubicBezTo>
                    <a:cubicBezTo>
                      <a:pt x="12" y="90"/>
                      <a:pt x="11" y="89"/>
                      <a:pt x="10" y="89"/>
                    </a:cubicBezTo>
                    <a:cubicBezTo>
                      <a:pt x="10" y="88"/>
                      <a:pt x="9" y="87"/>
                      <a:pt x="9" y="87"/>
                    </a:cubicBezTo>
                    <a:cubicBezTo>
                      <a:pt x="9" y="71"/>
                      <a:pt x="9" y="71"/>
                      <a:pt x="9" y="71"/>
                    </a:cubicBezTo>
                    <a:cubicBezTo>
                      <a:pt x="9" y="71"/>
                      <a:pt x="10" y="70"/>
                      <a:pt x="10" y="69"/>
                    </a:cubicBezTo>
                    <a:cubicBezTo>
                      <a:pt x="17" y="65"/>
                      <a:pt x="17" y="65"/>
                      <a:pt x="17" y="65"/>
                    </a:cubicBezTo>
                    <a:cubicBezTo>
                      <a:pt x="18" y="65"/>
                      <a:pt x="20" y="65"/>
                      <a:pt x="20" y="66"/>
                    </a:cubicBezTo>
                    <a:cubicBezTo>
                      <a:pt x="20" y="66"/>
                      <a:pt x="20" y="66"/>
                      <a:pt x="20" y="66"/>
                    </a:cubicBezTo>
                    <a:cubicBezTo>
                      <a:pt x="21" y="67"/>
                      <a:pt x="21" y="68"/>
                      <a:pt x="20" y="69"/>
                    </a:cubicBezTo>
                    <a:cubicBezTo>
                      <a:pt x="14" y="72"/>
                      <a:pt x="14" y="72"/>
                      <a:pt x="14" y="72"/>
                    </a:cubicBezTo>
                    <a:cubicBezTo>
                      <a:pt x="14" y="84"/>
                      <a:pt x="14" y="84"/>
                      <a:pt x="14" y="84"/>
                    </a:cubicBezTo>
                    <a:cubicBezTo>
                      <a:pt x="17" y="82"/>
                      <a:pt x="17" y="82"/>
                      <a:pt x="17" y="82"/>
                    </a:cubicBezTo>
                    <a:cubicBezTo>
                      <a:pt x="18" y="82"/>
                      <a:pt x="20" y="82"/>
                      <a:pt x="20" y="8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017" tIns="46508" rIns="93017" bIns="46508" numCol="1" anchor="t" anchorCtr="0" compatLnSpc="1">
                <a:prstTxWarp prst="textNoShape">
                  <a:avLst/>
                </a:prstTxWarp>
              </a:bodyPr>
              <a:lstStyle/>
              <a:p>
                <a:pPr defTabSz="930139"/>
                <a:endParaRPr lang="en-US" sz="1832" dirty="0">
                  <a:solidFill>
                    <a:srgbClr val="505050"/>
                  </a:solidFill>
                </a:endParaRPr>
              </a:p>
            </p:txBody>
          </p:sp>
          <p:sp>
            <p:nvSpPr>
              <p:cNvPr id="29" name="Freeform 7"/>
              <p:cNvSpPr>
                <a:spLocks noEditPoints="1"/>
              </p:cNvSpPr>
              <p:nvPr/>
            </p:nvSpPr>
            <p:spPr bwMode="auto">
              <a:xfrm>
                <a:off x="2378076" y="1130598"/>
                <a:ext cx="1458912" cy="1143000"/>
              </a:xfrm>
              <a:custGeom>
                <a:avLst/>
                <a:gdLst>
                  <a:gd name="T0" fmla="*/ 102 w 199"/>
                  <a:gd name="T1" fmla="*/ 156 h 156"/>
                  <a:gd name="T2" fmla="*/ 102 w 199"/>
                  <a:gd name="T3" fmla="*/ 156 h 156"/>
                  <a:gd name="T4" fmla="*/ 6 w 199"/>
                  <a:gd name="T5" fmla="*/ 101 h 156"/>
                  <a:gd name="T6" fmla="*/ 0 w 199"/>
                  <a:gd name="T7" fmla="*/ 93 h 156"/>
                  <a:gd name="T8" fmla="*/ 0 w 199"/>
                  <a:gd name="T9" fmla="*/ 63 h 156"/>
                  <a:gd name="T10" fmla="*/ 3 w 199"/>
                  <a:gd name="T11" fmla="*/ 53 h 156"/>
                  <a:gd name="T12" fmla="*/ 13 w 199"/>
                  <a:gd name="T13" fmla="*/ 49 h 156"/>
                  <a:gd name="T14" fmla="*/ 18 w 199"/>
                  <a:gd name="T15" fmla="*/ 50 h 156"/>
                  <a:gd name="T16" fmla="*/ 97 w 199"/>
                  <a:gd name="T17" fmla="*/ 3 h 156"/>
                  <a:gd name="T18" fmla="*/ 108 w 199"/>
                  <a:gd name="T19" fmla="*/ 0 h 156"/>
                  <a:gd name="T20" fmla="*/ 111 w 199"/>
                  <a:gd name="T21" fmla="*/ 0 h 156"/>
                  <a:gd name="T22" fmla="*/ 111 w 199"/>
                  <a:gd name="T23" fmla="*/ 1 h 156"/>
                  <a:gd name="T24" fmla="*/ 189 w 199"/>
                  <a:gd name="T25" fmla="*/ 47 h 156"/>
                  <a:gd name="T26" fmla="*/ 199 w 199"/>
                  <a:gd name="T27" fmla="*/ 60 h 156"/>
                  <a:gd name="T28" fmla="*/ 199 w 199"/>
                  <a:gd name="T29" fmla="*/ 84 h 156"/>
                  <a:gd name="T30" fmla="*/ 192 w 199"/>
                  <a:gd name="T31" fmla="*/ 102 h 156"/>
                  <a:gd name="T32" fmla="*/ 119 w 199"/>
                  <a:gd name="T33" fmla="*/ 143 h 156"/>
                  <a:gd name="T34" fmla="*/ 115 w 199"/>
                  <a:gd name="T35" fmla="*/ 150 h 156"/>
                  <a:gd name="T36" fmla="*/ 103 w 199"/>
                  <a:gd name="T37" fmla="*/ 156 h 156"/>
                  <a:gd name="T38" fmla="*/ 102 w 199"/>
                  <a:gd name="T39" fmla="*/ 156 h 156"/>
                  <a:gd name="T40" fmla="*/ 4 w 199"/>
                  <a:gd name="T41" fmla="*/ 93 h 156"/>
                  <a:gd name="T42" fmla="*/ 8 w 199"/>
                  <a:gd name="T43" fmla="*/ 98 h 156"/>
                  <a:gd name="T44" fmla="*/ 103 w 199"/>
                  <a:gd name="T45" fmla="*/ 152 h 156"/>
                  <a:gd name="T46" fmla="*/ 112 w 199"/>
                  <a:gd name="T47" fmla="*/ 147 h 156"/>
                  <a:gd name="T48" fmla="*/ 115 w 199"/>
                  <a:gd name="T49" fmla="*/ 141 h 156"/>
                  <a:gd name="T50" fmla="*/ 115 w 199"/>
                  <a:gd name="T51" fmla="*/ 140 h 156"/>
                  <a:gd name="T52" fmla="*/ 190 w 199"/>
                  <a:gd name="T53" fmla="*/ 99 h 156"/>
                  <a:gd name="T54" fmla="*/ 190 w 199"/>
                  <a:gd name="T55" fmla="*/ 99 h 156"/>
                  <a:gd name="T56" fmla="*/ 195 w 199"/>
                  <a:gd name="T57" fmla="*/ 84 h 156"/>
                  <a:gd name="T58" fmla="*/ 195 w 199"/>
                  <a:gd name="T59" fmla="*/ 60 h 156"/>
                  <a:gd name="T60" fmla="*/ 187 w 199"/>
                  <a:gd name="T61" fmla="*/ 51 h 156"/>
                  <a:gd name="T62" fmla="*/ 110 w 199"/>
                  <a:gd name="T63" fmla="*/ 4 h 156"/>
                  <a:gd name="T64" fmla="*/ 100 w 199"/>
                  <a:gd name="T65" fmla="*/ 7 h 156"/>
                  <a:gd name="T66" fmla="*/ 18 w 199"/>
                  <a:gd name="T67" fmla="*/ 54 h 156"/>
                  <a:gd name="T68" fmla="*/ 18 w 199"/>
                  <a:gd name="T69" fmla="*/ 54 h 156"/>
                  <a:gd name="T70" fmla="*/ 13 w 199"/>
                  <a:gd name="T71" fmla="*/ 53 h 156"/>
                  <a:gd name="T72" fmla="*/ 6 w 199"/>
                  <a:gd name="T73" fmla="*/ 56 h 156"/>
                  <a:gd name="T74" fmla="*/ 4 w 199"/>
                  <a:gd name="T75" fmla="*/ 63 h 156"/>
                  <a:gd name="T76" fmla="*/ 4 w 199"/>
                  <a:gd name="T77" fmla="*/ 93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99" h="156">
                    <a:moveTo>
                      <a:pt x="102" y="156"/>
                    </a:moveTo>
                    <a:cubicBezTo>
                      <a:pt x="102" y="156"/>
                      <a:pt x="102" y="156"/>
                      <a:pt x="102" y="156"/>
                    </a:cubicBezTo>
                    <a:cubicBezTo>
                      <a:pt x="98" y="154"/>
                      <a:pt x="10" y="104"/>
                      <a:pt x="6" y="101"/>
                    </a:cubicBezTo>
                    <a:cubicBezTo>
                      <a:pt x="1" y="98"/>
                      <a:pt x="0" y="93"/>
                      <a:pt x="0" y="93"/>
                    </a:cubicBezTo>
                    <a:cubicBezTo>
                      <a:pt x="0" y="63"/>
                      <a:pt x="0" y="63"/>
                      <a:pt x="0" y="63"/>
                    </a:cubicBezTo>
                    <a:cubicBezTo>
                      <a:pt x="0" y="59"/>
                      <a:pt x="1" y="55"/>
                      <a:pt x="3" y="53"/>
                    </a:cubicBezTo>
                    <a:cubicBezTo>
                      <a:pt x="6" y="50"/>
                      <a:pt x="9" y="49"/>
                      <a:pt x="13" y="49"/>
                    </a:cubicBezTo>
                    <a:cubicBezTo>
                      <a:pt x="15" y="49"/>
                      <a:pt x="17" y="49"/>
                      <a:pt x="18" y="50"/>
                    </a:cubicBezTo>
                    <a:cubicBezTo>
                      <a:pt x="97" y="3"/>
                      <a:pt x="97" y="3"/>
                      <a:pt x="97" y="3"/>
                    </a:cubicBezTo>
                    <a:cubicBezTo>
                      <a:pt x="101" y="1"/>
                      <a:pt x="105" y="0"/>
                      <a:pt x="108" y="0"/>
                    </a:cubicBezTo>
                    <a:cubicBezTo>
                      <a:pt x="110" y="0"/>
                      <a:pt x="111" y="0"/>
                      <a:pt x="111" y="0"/>
                    </a:cubicBezTo>
                    <a:cubicBezTo>
                      <a:pt x="111" y="1"/>
                      <a:pt x="111" y="1"/>
                      <a:pt x="111" y="1"/>
                    </a:cubicBezTo>
                    <a:cubicBezTo>
                      <a:pt x="189" y="47"/>
                      <a:pt x="189" y="47"/>
                      <a:pt x="189" y="47"/>
                    </a:cubicBezTo>
                    <a:cubicBezTo>
                      <a:pt x="199" y="54"/>
                      <a:pt x="199" y="59"/>
                      <a:pt x="199" y="60"/>
                    </a:cubicBezTo>
                    <a:cubicBezTo>
                      <a:pt x="199" y="84"/>
                      <a:pt x="199" y="84"/>
                      <a:pt x="199" y="84"/>
                    </a:cubicBezTo>
                    <a:cubicBezTo>
                      <a:pt x="199" y="96"/>
                      <a:pt x="193" y="102"/>
                      <a:pt x="192" y="102"/>
                    </a:cubicBezTo>
                    <a:cubicBezTo>
                      <a:pt x="119" y="143"/>
                      <a:pt x="119" y="143"/>
                      <a:pt x="119" y="143"/>
                    </a:cubicBezTo>
                    <a:cubicBezTo>
                      <a:pt x="118" y="148"/>
                      <a:pt x="115" y="150"/>
                      <a:pt x="115" y="150"/>
                    </a:cubicBezTo>
                    <a:cubicBezTo>
                      <a:pt x="109" y="156"/>
                      <a:pt x="103" y="156"/>
                      <a:pt x="103" y="156"/>
                    </a:cubicBezTo>
                    <a:lnTo>
                      <a:pt x="102" y="156"/>
                    </a:lnTo>
                    <a:close/>
                    <a:moveTo>
                      <a:pt x="4" y="93"/>
                    </a:moveTo>
                    <a:cubicBezTo>
                      <a:pt x="4" y="93"/>
                      <a:pt x="4" y="96"/>
                      <a:pt x="8" y="98"/>
                    </a:cubicBezTo>
                    <a:cubicBezTo>
                      <a:pt x="12" y="100"/>
                      <a:pt x="96" y="148"/>
                      <a:pt x="103" y="152"/>
                    </a:cubicBezTo>
                    <a:cubicBezTo>
                      <a:pt x="104" y="152"/>
                      <a:pt x="108" y="151"/>
                      <a:pt x="112" y="147"/>
                    </a:cubicBezTo>
                    <a:cubicBezTo>
                      <a:pt x="113" y="147"/>
                      <a:pt x="115" y="145"/>
                      <a:pt x="115" y="141"/>
                    </a:cubicBezTo>
                    <a:cubicBezTo>
                      <a:pt x="115" y="140"/>
                      <a:pt x="115" y="140"/>
                      <a:pt x="115" y="140"/>
                    </a:cubicBezTo>
                    <a:cubicBezTo>
                      <a:pt x="190" y="99"/>
                      <a:pt x="190" y="99"/>
                      <a:pt x="190" y="99"/>
                    </a:cubicBezTo>
                    <a:cubicBezTo>
                      <a:pt x="190" y="99"/>
                      <a:pt x="190" y="99"/>
                      <a:pt x="190" y="99"/>
                    </a:cubicBezTo>
                    <a:cubicBezTo>
                      <a:pt x="190" y="99"/>
                      <a:pt x="195" y="94"/>
                      <a:pt x="195" y="84"/>
                    </a:cubicBezTo>
                    <a:cubicBezTo>
                      <a:pt x="195" y="60"/>
                      <a:pt x="195" y="60"/>
                      <a:pt x="195" y="60"/>
                    </a:cubicBezTo>
                    <a:cubicBezTo>
                      <a:pt x="195" y="60"/>
                      <a:pt x="195" y="56"/>
                      <a:pt x="187" y="51"/>
                    </a:cubicBezTo>
                    <a:cubicBezTo>
                      <a:pt x="110" y="4"/>
                      <a:pt x="110" y="4"/>
                      <a:pt x="110" y="4"/>
                    </a:cubicBezTo>
                    <a:cubicBezTo>
                      <a:pt x="108" y="4"/>
                      <a:pt x="103" y="4"/>
                      <a:pt x="100" y="7"/>
                    </a:cubicBezTo>
                    <a:cubicBezTo>
                      <a:pt x="18" y="54"/>
                      <a:pt x="18" y="54"/>
                      <a:pt x="18" y="54"/>
                    </a:cubicBezTo>
                    <a:cubicBezTo>
                      <a:pt x="18" y="54"/>
                      <a:pt x="18" y="54"/>
                      <a:pt x="18" y="54"/>
                    </a:cubicBezTo>
                    <a:cubicBezTo>
                      <a:pt x="18" y="54"/>
                      <a:pt x="16" y="53"/>
                      <a:pt x="13" y="53"/>
                    </a:cubicBezTo>
                    <a:cubicBezTo>
                      <a:pt x="11" y="53"/>
                      <a:pt x="8" y="54"/>
                      <a:pt x="6" y="56"/>
                    </a:cubicBezTo>
                    <a:cubicBezTo>
                      <a:pt x="5" y="57"/>
                      <a:pt x="4" y="60"/>
                      <a:pt x="4" y="63"/>
                    </a:cubicBezTo>
                    <a:cubicBezTo>
                      <a:pt x="4" y="93"/>
                      <a:pt x="4" y="93"/>
                      <a:pt x="4" y="93"/>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017" tIns="46508" rIns="93017" bIns="46508" numCol="1" anchor="t" anchorCtr="0" compatLnSpc="1">
                <a:prstTxWarp prst="textNoShape">
                  <a:avLst/>
                </a:prstTxWarp>
              </a:bodyPr>
              <a:lstStyle/>
              <a:p>
                <a:pPr defTabSz="930139"/>
                <a:endParaRPr lang="en-US" sz="1832" dirty="0">
                  <a:solidFill>
                    <a:srgbClr val="505050"/>
                  </a:solidFill>
                </a:endParaRPr>
              </a:p>
            </p:txBody>
          </p:sp>
        </p:grpSp>
      </p:grpSp>
      <p:grpSp>
        <p:nvGrpSpPr>
          <p:cNvPr id="66" name="Group 65"/>
          <p:cNvGrpSpPr/>
          <p:nvPr/>
        </p:nvGrpSpPr>
        <p:grpSpPr>
          <a:xfrm>
            <a:off x="1063577" y="3264722"/>
            <a:ext cx="1976599" cy="2577901"/>
            <a:chOff x="1193800" y="2901218"/>
            <a:chExt cx="1943100" cy="2534211"/>
          </a:xfrm>
        </p:grpSpPr>
        <p:sp>
          <p:nvSpPr>
            <p:cNvPr id="5" name="Rectangle 4"/>
            <p:cNvSpPr/>
            <p:nvPr/>
          </p:nvSpPr>
          <p:spPr bwMode="auto">
            <a:xfrm>
              <a:off x="1193800" y="2901218"/>
              <a:ext cx="1943100" cy="2534211"/>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012" tIns="46507" rIns="93012" bIns="46507" numCol="1" rtlCol="0" anchor="ctr" anchorCtr="0" compatLnSpc="1">
              <a:prstTxWarp prst="textNoShape">
                <a:avLst/>
              </a:prstTxWarp>
            </a:bodyPr>
            <a:lstStyle/>
            <a:p>
              <a:pPr algn="ctr" defTabSz="929870" fontAlgn="base">
                <a:lnSpc>
                  <a:spcPct val="90000"/>
                </a:lnSpc>
                <a:spcBef>
                  <a:spcPct val="0"/>
                </a:spcBef>
                <a:spcAft>
                  <a:spcPct val="0"/>
                </a:spcAft>
              </a:pPr>
              <a:endParaRPr lang="en-US" sz="2035" spc="-51" dirty="0">
                <a:gradFill>
                  <a:gsLst>
                    <a:gs pos="0">
                      <a:srgbClr val="EFEFEF"/>
                    </a:gs>
                    <a:gs pos="100000">
                      <a:srgbClr val="EFEFEF"/>
                    </a:gs>
                  </a:gsLst>
                  <a:lin ang="5400000" scaled="0"/>
                </a:gradFill>
              </a:endParaRPr>
            </a:p>
          </p:txBody>
        </p:sp>
        <p:sp>
          <p:nvSpPr>
            <p:cNvPr id="165" name="Rectangle 164"/>
            <p:cNvSpPr/>
            <p:nvPr/>
          </p:nvSpPr>
          <p:spPr>
            <a:xfrm>
              <a:off x="1428810" y="3021824"/>
              <a:ext cx="1424279" cy="1408753"/>
            </a:xfrm>
            <a:prstGeom prst="rect">
              <a:avLst/>
            </a:prstGeom>
            <a:solidFill>
              <a:schemeClr val="bg2"/>
            </a:solidFill>
            <a:ln>
              <a:noFill/>
            </a:ln>
            <a:scene3d>
              <a:camera prst="orthographicFront"/>
              <a:lightRig rig="threePt" dir="t"/>
            </a:scene3d>
            <a:sp3d prstMaterial="metal">
              <a:extrusionClr>
                <a:schemeClr val="bg1"/>
              </a:extrusionClr>
              <a:contourClr>
                <a:schemeClr val="accent1">
                  <a:lumMod val="40000"/>
                  <a:lumOff val="6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0139"/>
              <a:endParaRPr lang="en-US" sz="1832" dirty="0">
                <a:solidFill>
                  <a:prstClr val="white"/>
                </a:solidFill>
              </a:endParaRPr>
            </a:p>
          </p:txBody>
        </p:sp>
        <p:sp>
          <p:nvSpPr>
            <p:cNvPr id="85" name="Rectangle 84"/>
            <p:cNvSpPr/>
            <p:nvPr/>
          </p:nvSpPr>
          <p:spPr>
            <a:xfrm>
              <a:off x="1428810" y="4504522"/>
              <a:ext cx="1424279" cy="602367"/>
            </a:xfrm>
            <a:prstGeom prst="rect">
              <a:avLst/>
            </a:prstGeom>
            <a:solidFill>
              <a:srgbClr val="002050"/>
            </a:solidFill>
            <a:ln>
              <a:noFill/>
            </a:ln>
            <a:scene3d>
              <a:camera prst="orthographicFront"/>
              <a:lightRig rig="threePt" dir="t"/>
            </a:scene3d>
            <a:sp3d prstMaterial="metal">
              <a:extrusionClr>
                <a:schemeClr val="bg1"/>
              </a:extrusionClr>
              <a:contourClr>
                <a:schemeClr val="accent1">
                  <a:lumMod val="40000"/>
                  <a:lumOff val="6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0139"/>
              <a:endParaRPr lang="en-US" sz="1832" dirty="0">
                <a:solidFill>
                  <a:prstClr val="white"/>
                </a:solidFill>
              </a:endParaRPr>
            </a:p>
          </p:txBody>
        </p:sp>
        <p:sp>
          <p:nvSpPr>
            <p:cNvPr id="87" name="TextBox 86"/>
            <p:cNvSpPr txBox="1"/>
            <p:nvPr/>
          </p:nvSpPr>
          <p:spPr>
            <a:xfrm>
              <a:off x="1558759" y="4902221"/>
              <a:ext cx="1179372" cy="233787"/>
            </a:xfrm>
            <a:prstGeom prst="rect">
              <a:avLst/>
            </a:prstGeom>
            <a:noFill/>
          </p:spPr>
          <p:txBody>
            <a:bodyPr wrap="square" rtlCol="0">
              <a:spAutoFit/>
            </a:bodyPr>
            <a:lstStyle/>
            <a:p>
              <a:pPr algn="ctr" defTabSz="930139"/>
              <a:r>
                <a:rPr lang="en-US" sz="916" b="1" dirty="0">
                  <a:gradFill>
                    <a:gsLst>
                      <a:gs pos="0">
                        <a:srgbClr val="FFFFFF"/>
                      </a:gs>
                      <a:gs pos="100000">
                        <a:srgbClr val="FFFFFF"/>
                      </a:gs>
                    </a:gsLst>
                    <a:lin ang="0" scaled="0"/>
                  </a:gradFill>
                  <a:ea typeface="ＭＳ Ｐゴシック" charset="-128"/>
                </a:rPr>
                <a:t>JBOD storage</a:t>
              </a:r>
            </a:p>
          </p:txBody>
        </p:sp>
        <p:sp>
          <p:nvSpPr>
            <p:cNvPr id="156" name="TextBox 155"/>
            <p:cNvSpPr txBox="1"/>
            <p:nvPr/>
          </p:nvSpPr>
          <p:spPr>
            <a:xfrm>
              <a:off x="1428811" y="4182449"/>
              <a:ext cx="1424278" cy="249531"/>
            </a:xfrm>
            <a:prstGeom prst="rect">
              <a:avLst/>
            </a:prstGeom>
            <a:noFill/>
          </p:spPr>
          <p:txBody>
            <a:bodyPr wrap="square" rtlCol="0">
              <a:spAutoFit/>
            </a:bodyPr>
            <a:lstStyle/>
            <a:p>
              <a:pPr algn="ctr" defTabSz="930139"/>
              <a:r>
                <a:rPr lang="en-US" sz="1018" b="1" dirty="0">
                  <a:gradFill>
                    <a:gsLst>
                      <a:gs pos="0">
                        <a:srgbClr val="FFFFFF"/>
                      </a:gs>
                      <a:gs pos="100000">
                        <a:srgbClr val="FFFFFF"/>
                      </a:gs>
                    </a:gsLst>
                    <a:lin ang="0" scaled="0"/>
                  </a:gradFill>
                  <a:ea typeface="ＭＳ Ｐゴシック" charset="-128"/>
                </a:rPr>
                <a:t>Single node servers</a:t>
              </a:r>
            </a:p>
          </p:txBody>
        </p:sp>
        <p:grpSp>
          <p:nvGrpSpPr>
            <p:cNvPr id="252" name="Group 44"/>
            <p:cNvGrpSpPr>
              <a:grpSpLocks noChangeAspect="1"/>
            </p:cNvGrpSpPr>
            <p:nvPr/>
          </p:nvGrpSpPr>
          <p:grpSpPr bwMode="auto">
            <a:xfrm>
              <a:off x="1609709" y="3108712"/>
              <a:ext cx="998621" cy="1071893"/>
              <a:chOff x="2560" y="645"/>
              <a:chExt cx="845" cy="907"/>
            </a:xfrm>
            <a:solidFill>
              <a:srgbClr val="FFFFFF"/>
            </a:solidFill>
          </p:grpSpPr>
          <p:sp>
            <p:nvSpPr>
              <p:cNvPr id="254" name="Freeform 45"/>
              <p:cNvSpPr>
                <a:spLocks noEditPoints="1"/>
              </p:cNvSpPr>
              <p:nvPr/>
            </p:nvSpPr>
            <p:spPr bwMode="auto">
              <a:xfrm>
                <a:off x="2560" y="1089"/>
                <a:ext cx="845" cy="463"/>
              </a:xfrm>
              <a:custGeom>
                <a:avLst/>
                <a:gdLst>
                  <a:gd name="T0" fmla="*/ 67 w 181"/>
                  <a:gd name="T1" fmla="*/ 76 h 99"/>
                  <a:gd name="T2" fmla="*/ 17 w 181"/>
                  <a:gd name="T3" fmla="*/ 54 h 99"/>
                  <a:gd name="T4" fmla="*/ 22 w 181"/>
                  <a:gd name="T5" fmla="*/ 50 h 99"/>
                  <a:gd name="T6" fmla="*/ 100 w 181"/>
                  <a:gd name="T7" fmla="*/ 95 h 99"/>
                  <a:gd name="T8" fmla="*/ 96 w 181"/>
                  <a:gd name="T9" fmla="*/ 99 h 99"/>
                  <a:gd name="T10" fmla="*/ 76 w 181"/>
                  <a:gd name="T11" fmla="*/ 88 h 99"/>
                  <a:gd name="T12" fmla="*/ 82 w 181"/>
                  <a:gd name="T13" fmla="*/ 84 h 99"/>
                  <a:gd name="T14" fmla="*/ 94 w 181"/>
                  <a:gd name="T15" fmla="*/ 69 h 99"/>
                  <a:gd name="T16" fmla="*/ 6 w 181"/>
                  <a:gd name="T17" fmla="*/ 41 h 99"/>
                  <a:gd name="T18" fmla="*/ 7 w 181"/>
                  <a:gd name="T19" fmla="*/ 42 h 99"/>
                  <a:gd name="T20" fmla="*/ 3 w 181"/>
                  <a:gd name="T21" fmla="*/ 46 h 99"/>
                  <a:gd name="T22" fmla="*/ 0 w 181"/>
                  <a:gd name="T23" fmla="*/ 42 h 99"/>
                  <a:gd name="T24" fmla="*/ 2 w 181"/>
                  <a:gd name="T25" fmla="*/ 11 h 99"/>
                  <a:gd name="T26" fmla="*/ 11 w 181"/>
                  <a:gd name="T27" fmla="*/ 14 h 99"/>
                  <a:gd name="T28" fmla="*/ 99 w 181"/>
                  <a:gd name="T29" fmla="*/ 64 h 99"/>
                  <a:gd name="T30" fmla="*/ 181 w 181"/>
                  <a:gd name="T31" fmla="*/ 13 h 99"/>
                  <a:gd name="T32" fmla="*/ 181 w 181"/>
                  <a:gd name="T33" fmla="*/ 40 h 99"/>
                  <a:gd name="T34" fmla="*/ 104 w 181"/>
                  <a:gd name="T35" fmla="*/ 87 h 99"/>
                  <a:gd name="T36" fmla="*/ 101 w 181"/>
                  <a:gd name="T37" fmla="*/ 60 h 99"/>
                  <a:gd name="T38" fmla="*/ 181 w 181"/>
                  <a:gd name="T39" fmla="*/ 13 h 99"/>
                  <a:gd name="T40" fmla="*/ 58 w 181"/>
                  <a:gd name="T41" fmla="*/ 64 h 99"/>
                  <a:gd name="T42" fmla="*/ 34 w 181"/>
                  <a:gd name="T43" fmla="*/ 48 h 99"/>
                  <a:gd name="T44" fmla="*/ 36 w 181"/>
                  <a:gd name="T45" fmla="*/ 44 h 99"/>
                  <a:gd name="T46" fmla="*/ 61 w 181"/>
                  <a:gd name="T47" fmla="*/ 60 h 99"/>
                  <a:gd name="T48" fmla="*/ 59 w 181"/>
                  <a:gd name="T49" fmla="*/ 64 h 99"/>
                  <a:gd name="T50" fmla="*/ 80 w 181"/>
                  <a:gd name="T51" fmla="*/ 83 h 99"/>
                  <a:gd name="T52" fmla="*/ 70 w 181"/>
                  <a:gd name="T53" fmla="*/ 87 h 99"/>
                  <a:gd name="T54" fmla="*/ 70 w 181"/>
                  <a:gd name="T55" fmla="*/ 69 h 99"/>
                  <a:gd name="T56" fmla="*/ 77 w 181"/>
                  <a:gd name="T57" fmla="*/ 63 h 99"/>
                  <a:gd name="T58" fmla="*/ 80 w 181"/>
                  <a:gd name="T59" fmla="*/ 64 h 99"/>
                  <a:gd name="T60" fmla="*/ 74 w 181"/>
                  <a:gd name="T61" fmla="*/ 70 h 99"/>
                  <a:gd name="T62" fmla="*/ 77 w 181"/>
                  <a:gd name="T63" fmla="*/ 80 h 99"/>
                  <a:gd name="T64" fmla="*/ 20 w 181"/>
                  <a:gd name="T65" fmla="*/ 47 h 99"/>
                  <a:gd name="T66" fmla="*/ 13 w 181"/>
                  <a:gd name="T67" fmla="*/ 53 h 99"/>
                  <a:gd name="T68" fmla="*/ 9 w 181"/>
                  <a:gd name="T69" fmla="*/ 51 h 99"/>
                  <a:gd name="T70" fmla="*/ 10 w 181"/>
                  <a:gd name="T71" fmla="*/ 33 h 99"/>
                  <a:gd name="T72" fmla="*/ 20 w 181"/>
                  <a:gd name="T73" fmla="*/ 30 h 99"/>
                  <a:gd name="T74" fmla="*/ 20 w 181"/>
                  <a:gd name="T75" fmla="*/ 33 h 99"/>
                  <a:gd name="T76" fmla="*/ 14 w 181"/>
                  <a:gd name="T77" fmla="*/ 48 h 99"/>
                  <a:gd name="T78" fmla="*/ 20 w 181"/>
                  <a:gd name="T79" fmla="*/ 47 h 99"/>
                  <a:gd name="T80" fmla="*/ 106 w 181"/>
                  <a:gd name="T81" fmla="*/ 31 h 99"/>
                  <a:gd name="T82" fmla="*/ 104 w 181"/>
                  <a:gd name="T83" fmla="*/ 33 h 99"/>
                  <a:gd name="T84" fmla="*/ 104 w 181"/>
                  <a:gd name="T85" fmla="*/ 36 h 99"/>
                  <a:gd name="T86" fmla="*/ 104 w 181"/>
                  <a:gd name="T87" fmla="*/ 37 h 99"/>
                  <a:gd name="T88" fmla="*/ 96 w 181"/>
                  <a:gd name="T89" fmla="*/ 44 h 99"/>
                  <a:gd name="T90" fmla="*/ 74 w 181"/>
                  <a:gd name="T91" fmla="*/ 32 h 99"/>
                  <a:gd name="T92" fmla="*/ 72 w 181"/>
                  <a:gd name="T93" fmla="*/ 33 h 99"/>
                  <a:gd name="T94" fmla="*/ 66 w 181"/>
                  <a:gd name="T95" fmla="*/ 28 h 99"/>
                  <a:gd name="T96" fmla="*/ 26 w 181"/>
                  <a:gd name="T97" fmla="*/ 5 h 99"/>
                  <a:gd name="T98" fmla="*/ 97 w 181"/>
                  <a:gd name="T99" fmla="*/ 58 h 99"/>
                  <a:gd name="T100" fmla="*/ 178 w 181"/>
                  <a:gd name="T101" fmla="*/ 1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1" h="99">
                    <a:moveTo>
                      <a:pt x="22" y="50"/>
                    </a:moveTo>
                    <a:cubicBezTo>
                      <a:pt x="67" y="76"/>
                      <a:pt x="67" y="76"/>
                      <a:pt x="67" y="76"/>
                    </a:cubicBezTo>
                    <a:cubicBezTo>
                      <a:pt x="67" y="83"/>
                      <a:pt x="67" y="83"/>
                      <a:pt x="67" y="83"/>
                    </a:cubicBezTo>
                    <a:cubicBezTo>
                      <a:pt x="17" y="54"/>
                      <a:pt x="17" y="54"/>
                      <a:pt x="17" y="54"/>
                    </a:cubicBezTo>
                    <a:cubicBezTo>
                      <a:pt x="21" y="51"/>
                      <a:pt x="21" y="51"/>
                      <a:pt x="21" y="51"/>
                    </a:cubicBezTo>
                    <a:cubicBezTo>
                      <a:pt x="21" y="51"/>
                      <a:pt x="22" y="51"/>
                      <a:pt x="22" y="50"/>
                    </a:cubicBezTo>
                    <a:close/>
                    <a:moveTo>
                      <a:pt x="100" y="65"/>
                    </a:moveTo>
                    <a:cubicBezTo>
                      <a:pt x="100" y="95"/>
                      <a:pt x="100" y="95"/>
                      <a:pt x="100" y="95"/>
                    </a:cubicBezTo>
                    <a:cubicBezTo>
                      <a:pt x="100" y="97"/>
                      <a:pt x="99" y="98"/>
                      <a:pt x="98" y="98"/>
                    </a:cubicBezTo>
                    <a:cubicBezTo>
                      <a:pt x="98" y="99"/>
                      <a:pt x="97" y="99"/>
                      <a:pt x="96" y="99"/>
                    </a:cubicBezTo>
                    <a:cubicBezTo>
                      <a:pt x="96" y="99"/>
                      <a:pt x="95" y="99"/>
                      <a:pt x="94" y="98"/>
                    </a:cubicBezTo>
                    <a:cubicBezTo>
                      <a:pt x="76" y="88"/>
                      <a:pt x="76" y="88"/>
                      <a:pt x="76" y="88"/>
                    </a:cubicBezTo>
                    <a:cubicBezTo>
                      <a:pt x="81" y="85"/>
                      <a:pt x="81" y="85"/>
                      <a:pt x="81" y="85"/>
                    </a:cubicBezTo>
                    <a:cubicBezTo>
                      <a:pt x="82" y="85"/>
                      <a:pt x="82" y="85"/>
                      <a:pt x="82" y="84"/>
                    </a:cubicBezTo>
                    <a:cubicBezTo>
                      <a:pt x="94" y="91"/>
                      <a:pt x="94" y="91"/>
                      <a:pt x="94" y="91"/>
                    </a:cubicBezTo>
                    <a:cubicBezTo>
                      <a:pt x="94" y="69"/>
                      <a:pt x="94" y="69"/>
                      <a:pt x="94" y="69"/>
                    </a:cubicBezTo>
                    <a:cubicBezTo>
                      <a:pt x="6" y="18"/>
                      <a:pt x="6" y="18"/>
                      <a:pt x="6" y="18"/>
                    </a:cubicBezTo>
                    <a:cubicBezTo>
                      <a:pt x="6" y="41"/>
                      <a:pt x="6" y="41"/>
                      <a:pt x="6" y="41"/>
                    </a:cubicBezTo>
                    <a:cubicBezTo>
                      <a:pt x="6" y="41"/>
                      <a:pt x="6" y="41"/>
                      <a:pt x="6" y="41"/>
                    </a:cubicBezTo>
                    <a:cubicBezTo>
                      <a:pt x="7" y="42"/>
                      <a:pt x="7" y="42"/>
                      <a:pt x="7" y="42"/>
                    </a:cubicBezTo>
                    <a:cubicBezTo>
                      <a:pt x="7" y="49"/>
                      <a:pt x="7" y="49"/>
                      <a:pt x="7" y="49"/>
                    </a:cubicBezTo>
                    <a:cubicBezTo>
                      <a:pt x="3" y="46"/>
                      <a:pt x="3" y="46"/>
                      <a:pt x="3" y="46"/>
                    </a:cubicBezTo>
                    <a:cubicBezTo>
                      <a:pt x="0" y="44"/>
                      <a:pt x="0" y="44"/>
                      <a:pt x="0" y="44"/>
                    </a:cubicBezTo>
                    <a:cubicBezTo>
                      <a:pt x="0" y="42"/>
                      <a:pt x="0" y="42"/>
                      <a:pt x="0" y="42"/>
                    </a:cubicBezTo>
                    <a:cubicBezTo>
                      <a:pt x="0" y="15"/>
                      <a:pt x="0" y="15"/>
                      <a:pt x="0" y="15"/>
                    </a:cubicBezTo>
                    <a:cubicBezTo>
                      <a:pt x="0" y="13"/>
                      <a:pt x="0" y="12"/>
                      <a:pt x="2" y="11"/>
                    </a:cubicBezTo>
                    <a:cubicBezTo>
                      <a:pt x="3" y="10"/>
                      <a:pt x="4" y="10"/>
                      <a:pt x="6" y="11"/>
                    </a:cubicBezTo>
                    <a:cubicBezTo>
                      <a:pt x="11" y="14"/>
                      <a:pt x="11" y="14"/>
                      <a:pt x="11" y="14"/>
                    </a:cubicBezTo>
                    <a:cubicBezTo>
                      <a:pt x="11" y="14"/>
                      <a:pt x="11" y="14"/>
                      <a:pt x="11" y="14"/>
                    </a:cubicBezTo>
                    <a:cubicBezTo>
                      <a:pt x="99" y="64"/>
                      <a:pt x="99" y="64"/>
                      <a:pt x="99" y="64"/>
                    </a:cubicBezTo>
                    <a:cubicBezTo>
                      <a:pt x="100" y="64"/>
                      <a:pt x="100" y="65"/>
                      <a:pt x="100" y="65"/>
                    </a:cubicBezTo>
                    <a:close/>
                    <a:moveTo>
                      <a:pt x="181" y="13"/>
                    </a:moveTo>
                    <a:cubicBezTo>
                      <a:pt x="181" y="14"/>
                      <a:pt x="181" y="14"/>
                      <a:pt x="181" y="15"/>
                    </a:cubicBezTo>
                    <a:cubicBezTo>
                      <a:pt x="181" y="40"/>
                      <a:pt x="181" y="40"/>
                      <a:pt x="181" y="40"/>
                    </a:cubicBezTo>
                    <a:cubicBezTo>
                      <a:pt x="181" y="41"/>
                      <a:pt x="180" y="43"/>
                      <a:pt x="178" y="44"/>
                    </a:cubicBezTo>
                    <a:cubicBezTo>
                      <a:pt x="104" y="87"/>
                      <a:pt x="104" y="87"/>
                      <a:pt x="104" y="87"/>
                    </a:cubicBezTo>
                    <a:cubicBezTo>
                      <a:pt x="104" y="65"/>
                      <a:pt x="104" y="65"/>
                      <a:pt x="104" y="65"/>
                    </a:cubicBezTo>
                    <a:cubicBezTo>
                      <a:pt x="104" y="63"/>
                      <a:pt x="103" y="61"/>
                      <a:pt x="101" y="60"/>
                    </a:cubicBezTo>
                    <a:cubicBezTo>
                      <a:pt x="181" y="13"/>
                      <a:pt x="181" y="13"/>
                      <a:pt x="181" y="13"/>
                    </a:cubicBezTo>
                    <a:cubicBezTo>
                      <a:pt x="181" y="13"/>
                      <a:pt x="181" y="13"/>
                      <a:pt x="181" y="13"/>
                    </a:cubicBezTo>
                    <a:close/>
                    <a:moveTo>
                      <a:pt x="59" y="64"/>
                    </a:moveTo>
                    <a:cubicBezTo>
                      <a:pt x="59" y="64"/>
                      <a:pt x="59" y="64"/>
                      <a:pt x="58" y="64"/>
                    </a:cubicBezTo>
                    <a:cubicBezTo>
                      <a:pt x="36" y="51"/>
                      <a:pt x="36" y="51"/>
                      <a:pt x="36" y="51"/>
                    </a:cubicBezTo>
                    <a:cubicBezTo>
                      <a:pt x="35" y="50"/>
                      <a:pt x="34" y="49"/>
                      <a:pt x="34" y="48"/>
                    </a:cubicBezTo>
                    <a:cubicBezTo>
                      <a:pt x="34" y="45"/>
                      <a:pt x="34" y="45"/>
                      <a:pt x="34" y="45"/>
                    </a:cubicBezTo>
                    <a:cubicBezTo>
                      <a:pt x="34" y="44"/>
                      <a:pt x="35" y="43"/>
                      <a:pt x="36" y="44"/>
                    </a:cubicBezTo>
                    <a:cubicBezTo>
                      <a:pt x="59" y="57"/>
                      <a:pt x="59" y="57"/>
                      <a:pt x="59" y="57"/>
                    </a:cubicBezTo>
                    <a:cubicBezTo>
                      <a:pt x="60" y="57"/>
                      <a:pt x="61" y="59"/>
                      <a:pt x="61" y="60"/>
                    </a:cubicBezTo>
                    <a:cubicBezTo>
                      <a:pt x="61" y="62"/>
                      <a:pt x="61" y="62"/>
                      <a:pt x="61" y="62"/>
                    </a:cubicBezTo>
                    <a:cubicBezTo>
                      <a:pt x="61" y="63"/>
                      <a:pt x="60" y="64"/>
                      <a:pt x="59" y="64"/>
                    </a:cubicBezTo>
                    <a:close/>
                    <a:moveTo>
                      <a:pt x="80" y="81"/>
                    </a:moveTo>
                    <a:cubicBezTo>
                      <a:pt x="81" y="82"/>
                      <a:pt x="81" y="83"/>
                      <a:pt x="80" y="83"/>
                    </a:cubicBezTo>
                    <a:cubicBezTo>
                      <a:pt x="73" y="87"/>
                      <a:pt x="73" y="87"/>
                      <a:pt x="73" y="87"/>
                    </a:cubicBezTo>
                    <a:cubicBezTo>
                      <a:pt x="72" y="88"/>
                      <a:pt x="71" y="87"/>
                      <a:pt x="70" y="87"/>
                    </a:cubicBezTo>
                    <a:cubicBezTo>
                      <a:pt x="70" y="86"/>
                      <a:pt x="70" y="85"/>
                      <a:pt x="70" y="85"/>
                    </a:cubicBezTo>
                    <a:cubicBezTo>
                      <a:pt x="70" y="69"/>
                      <a:pt x="70" y="69"/>
                      <a:pt x="70" y="69"/>
                    </a:cubicBezTo>
                    <a:cubicBezTo>
                      <a:pt x="70" y="69"/>
                      <a:pt x="70" y="68"/>
                      <a:pt x="71" y="67"/>
                    </a:cubicBezTo>
                    <a:cubicBezTo>
                      <a:pt x="77" y="63"/>
                      <a:pt x="77" y="63"/>
                      <a:pt x="77" y="63"/>
                    </a:cubicBezTo>
                    <a:cubicBezTo>
                      <a:pt x="78" y="63"/>
                      <a:pt x="80" y="63"/>
                      <a:pt x="80" y="64"/>
                    </a:cubicBezTo>
                    <a:cubicBezTo>
                      <a:pt x="80" y="64"/>
                      <a:pt x="80" y="64"/>
                      <a:pt x="80" y="64"/>
                    </a:cubicBezTo>
                    <a:cubicBezTo>
                      <a:pt x="81" y="65"/>
                      <a:pt x="81" y="66"/>
                      <a:pt x="80" y="67"/>
                    </a:cubicBezTo>
                    <a:cubicBezTo>
                      <a:pt x="74" y="70"/>
                      <a:pt x="74" y="70"/>
                      <a:pt x="74" y="70"/>
                    </a:cubicBezTo>
                    <a:cubicBezTo>
                      <a:pt x="74" y="82"/>
                      <a:pt x="74" y="82"/>
                      <a:pt x="74" y="82"/>
                    </a:cubicBezTo>
                    <a:cubicBezTo>
                      <a:pt x="77" y="80"/>
                      <a:pt x="77" y="80"/>
                      <a:pt x="77" y="80"/>
                    </a:cubicBezTo>
                    <a:cubicBezTo>
                      <a:pt x="78" y="80"/>
                      <a:pt x="80" y="80"/>
                      <a:pt x="80" y="81"/>
                    </a:cubicBezTo>
                    <a:close/>
                    <a:moveTo>
                      <a:pt x="20" y="47"/>
                    </a:moveTo>
                    <a:cubicBezTo>
                      <a:pt x="21" y="48"/>
                      <a:pt x="21" y="49"/>
                      <a:pt x="20" y="49"/>
                    </a:cubicBezTo>
                    <a:cubicBezTo>
                      <a:pt x="13" y="53"/>
                      <a:pt x="13" y="53"/>
                      <a:pt x="13" y="53"/>
                    </a:cubicBezTo>
                    <a:cubicBezTo>
                      <a:pt x="12" y="54"/>
                      <a:pt x="11" y="53"/>
                      <a:pt x="10" y="53"/>
                    </a:cubicBezTo>
                    <a:cubicBezTo>
                      <a:pt x="10" y="52"/>
                      <a:pt x="9" y="51"/>
                      <a:pt x="9" y="51"/>
                    </a:cubicBezTo>
                    <a:cubicBezTo>
                      <a:pt x="9" y="35"/>
                      <a:pt x="9" y="35"/>
                      <a:pt x="9" y="35"/>
                    </a:cubicBezTo>
                    <a:cubicBezTo>
                      <a:pt x="9" y="35"/>
                      <a:pt x="10" y="34"/>
                      <a:pt x="10" y="33"/>
                    </a:cubicBezTo>
                    <a:cubicBezTo>
                      <a:pt x="17" y="29"/>
                      <a:pt x="17" y="29"/>
                      <a:pt x="17" y="29"/>
                    </a:cubicBezTo>
                    <a:cubicBezTo>
                      <a:pt x="18" y="29"/>
                      <a:pt x="20" y="29"/>
                      <a:pt x="20" y="30"/>
                    </a:cubicBezTo>
                    <a:cubicBezTo>
                      <a:pt x="20" y="30"/>
                      <a:pt x="20" y="30"/>
                      <a:pt x="20" y="30"/>
                    </a:cubicBezTo>
                    <a:cubicBezTo>
                      <a:pt x="21" y="31"/>
                      <a:pt x="21" y="32"/>
                      <a:pt x="20" y="33"/>
                    </a:cubicBezTo>
                    <a:cubicBezTo>
                      <a:pt x="14" y="36"/>
                      <a:pt x="14" y="36"/>
                      <a:pt x="14" y="36"/>
                    </a:cubicBezTo>
                    <a:cubicBezTo>
                      <a:pt x="14" y="48"/>
                      <a:pt x="14" y="48"/>
                      <a:pt x="14" y="48"/>
                    </a:cubicBezTo>
                    <a:cubicBezTo>
                      <a:pt x="17" y="46"/>
                      <a:pt x="17" y="46"/>
                      <a:pt x="17" y="46"/>
                    </a:cubicBezTo>
                    <a:cubicBezTo>
                      <a:pt x="18" y="46"/>
                      <a:pt x="20" y="46"/>
                      <a:pt x="20" y="47"/>
                    </a:cubicBezTo>
                    <a:close/>
                    <a:moveTo>
                      <a:pt x="161" y="0"/>
                    </a:moveTo>
                    <a:cubicBezTo>
                      <a:pt x="106" y="31"/>
                      <a:pt x="106" y="31"/>
                      <a:pt x="106" y="31"/>
                    </a:cubicBezTo>
                    <a:cubicBezTo>
                      <a:pt x="104" y="32"/>
                      <a:pt x="104" y="32"/>
                      <a:pt x="104" y="32"/>
                    </a:cubicBezTo>
                    <a:cubicBezTo>
                      <a:pt x="104" y="33"/>
                      <a:pt x="104" y="33"/>
                      <a:pt x="104" y="33"/>
                    </a:cubicBezTo>
                    <a:cubicBezTo>
                      <a:pt x="104" y="36"/>
                      <a:pt x="104" y="36"/>
                      <a:pt x="104" y="36"/>
                    </a:cubicBezTo>
                    <a:cubicBezTo>
                      <a:pt x="104" y="36"/>
                      <a:pt x="104" y="36"/>
                      <a:pt x="104" y="36"/>
                    </a:cubicBezTo>
                    <a:cubicBezTo>
                      <a:pt x="104" y="37"/>
                      <a:pt x="104" y="37"/>
                      <a:pt x="104" y="37"/>
                    </a:cubicBezTo>
                    <a:cubicBezTo>
                      <a:pt x="104" y="37"/>
                      <a:pt x="104" y="37"/>
                      <a:pt x="104" y="37"/>
                    </a:cubicBezTo>
                    <a:cubicBezTo>
                      <a:pt x="104" y="39"/>
                      <a:pt x="102" y="41"/>
                      <a:pt x="100" y="43"/>
                    </a:cubicBezTo>
                    <a:cubicBezTo>
                      <a:pt x="99" y="43"/>
                      <a:pt x="98" y="44"/>
                      <a:pt x="96" y="44"/>
                    </a:cubicBezTo>
                    <a:cubicBezTo>
                      <a:pt x="95" y="44"/>
                      <a:pt x="93" y="43"/>
                      <a:pt x="92" y="43"/>
                    </a:cubicBezTo>
                    <a:cubicBezTo>
                      <a:pt x="74" y="32"/>
                      <a:pt x="74" y="32"/>
                      <a:pt x="74" y="32"/>
                    </a:cubicBezTo>
                    <a:cubicBezTo>
                      <a:pt x="74" y="32"/>
                      <a:pt x="74" y="32"/>
                      <a:pt x="74" y="32"/>
                    </a:cubicBezTo>
                    <a:cubicBezTo>
                      <a:pt x="74" y="32"/>
                      <a:pt x="73" y="33"/>
                      <a:pt x="72" y="33"/>
                    </a:cubicBezTo>
                    <a:cubicBezTo>
                      <a:pt x="71" y="33"/>
                      <a:pt x="69" y="32"/>
                      <a:pt x="67" y="31"/>
                    </a:cubicBezTo>
                    <a:cubicBezTo>
                      <a:pt x="67" y="30"/>
                      <a:pt x="66" y="29"/>
                      <a:pt x="66" y="28"/>
                    </a:cubicBezTo>
                    <a:cubicBezTo>
                      <a:pt x="65" y="27"/>
                      <a:pt x="65" y="27"/>
                      <a:pt x="65" y="27"/>
                    </a:cubicBezTo>
                    <a:cubicBezTo>
                      <a:pt x="26" y="5"/>
                      <a:pt x="26" y="5"/>
                      <a:pt x="26" y="5"/>
                    </a:cubicBezTo>
                    <a:cubicBezTo>
                      <a:pt x="14" y="12"/>
                      <a:pt x="14" y="12"/>
                      <a:pt x="14" y="12"/>
                    </a:cubicBezTo>
                    <a:cubicBezTo>
                      <a:pt x="97" y="58"/>
                      <a:pt x="97" y="58"/>
                      <a:pt x="97" y="58"/>
                    </a:cubicBezTo>
                    <a:cubicBezTo>
                      <a:pt x="179" y="10"/>
                      <a:pt x="179" y="10"/>
                      <a:pt x="179" y="10"/>
                    </a:cubicBezTo>
                    <a:cubicBezTo>
                      <a:pt x="179" y="10"/>
                      <a:pt x="179" y="10"/>
                      <a:pt x="178" y="10"/>
                    </a:cubicBezTo>
                    <a:cubicBezTo>
                      <a:pt x="172" y="6"/>
                      <a:pt x="167" y="3"/>
                      <a:pt x="16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017" tIns="46508" rIns="93017" bIns="46508" numCol="1" anchor="t" anchorCtr="0" compatLnSpc="1">
                <a:prstTxWarp prst="textNoShape">
                  <a:avLst/>
                </a:prstTxWarp>
              </a:bodyPr>
              <a:lstStyle/>
              <a:p>
                <a:pPr defTabSz="930139"/>
                <a:endParaRPr lang="en-US" sz="1832" dirty="0">
                  <a:solidFill>
                    <a:srgbClr val="505050"/>
                  </a:solidFill>
                </a:endParaRPr>
              </a:p>
            </p:txBody>
          </p:sp>
          <p:sp>
            <p:nvSpPr>
              <p:cNvPr id="255" name="Freeform 46"/>
              <p:cNvSpPr>
                <a:spLocks noEditPoints="1"/>
              </p:cNvSpPr>
              <p:nvPr/>
            </p:nvSpPr>
            <p:spPr bwMode="auto">
              <a:xfrm>
                <a:off x="2560" y="645"/>
                <a:ext cx="845" cy="631"/>
              </a:xfrm>
              <a:custGeom>
                <a:avLst/>
                <a:gdLst>
                  <a:gd name="T0" fmla="*/ 179 w 181"/>
                  <a:gd name="T1" fmla="*/ 46 h 135"/>
                  <a:gd name="T2" fmla="*/ 101 w 181"/>
                  <a:gd name="T3" fmla="*/ 0 h 135"/>
                  <a:gd name="T4" fmla="*/ 95 w 181"/>
                  <a:gd name="T5" fmla="*/ 0 h 135"/>
                  <a:gd name="T6" fmla="*/ 97 w 181"/>
                  <a:gd name="T7" fmla="*/ 94 h 135"/>
                  <a:gd name="T8" fmla="*/ 22 w 181"/>
                  <a:gd name="T9" fmla="*/ 86 h 135"/>
                  <a:gd name="T10" fmla="*/ 67 w 181"/>
                  <a:gd name="T11" fmla="*/ 119 h 135"/>
                  <a:gd name="T12" fmla="*/ 21 w 181"/>
                  <a:gd name="T13" fmla="*/ 87 h 135"/>
                  <a:gd name="T14" fmla="*/ 100 w 181"/>
                  <a:gd name="T15" fmla="*/ 101 h 135"/>
                  <a:gd name="T16" fmla="*/ 98 w 181"/>
                  <a:gd name="T17" fmla="*/ 134 h 135"/>
                  <a:gd name="T18" fmla="*/ 94 w 181"/>
                  <a:gd name="T19" fmla="*/ 134 h 135"/>
                  <a:gd name="T20" fmla="*/ 81 w 181"/>
                  <a:gd name="T21" fmla="*/ 121 h 135"/>
                  <a:gd name="T22" fmla="*/ 94 w 181"/>
                  <a:gd name="T23" fmla="*/ 127 h 135"/>
                  <a:gd name="T24" fmla="*/ 6 w 181"/>
                  <a:gd name="T25" fmla="*/ 54 h 135"/>
                  <a:gd name="T26" fmla="*/ 6 w 181"/>
                  <a:gd name="T27" fmla="*/ 77 h 135"/>
                  <a:gd name="T28" fmla="*/ 7 w 181"/>
                  <a:gd name="T29" fmla="*/ 85 h 135"/>
                  <a:gd name="T30" fmla="*/ 0 w 181"/>
                  <a:gd name="T31" fmla="*/ 80 h 135"/>
                  <a:gd name="T32" fmla="*/ 0 w 181"/>
                  <a:gd name="T33" fmla="*/ 51 h 135"/>
                  <a:gd name="T34" fmla="*/ 6 w 181"/>
                  <a:gd name="T35" fmla="*/ 47 h 135"/>
                  <a:gd name="T36" fmla="*/ 11 w 181"/>
                  <a:gd name="T37" fmla="*/ 50 h 135"/>
                  <a:gd name="T38" fmla="*/ 100 w 181"/>
                  <a:gd name="T39" fmla="*/ 101 h 135"/>
                  <a:gd name="T40" fmla="*/ 181 w 181"/>
                  <a:gd name="T41" fmla="*/ 51 h 135"/>
                  <a:gd name="T42" fmla="*/ 178 w 181"/>
                  <a:gd name="T43" fmla="*/ 80 h 135"/>
                  <a:gd name="T44" fmla="*/ 104 w 181"/>
                  <a:gd name="T45" fmla="*/ 101 h 135"/>
                  <a:gd name="T46" fmla="*/ 181 w 181"/>
                  <a:gd name="T47" fmla="*/ 49 h 135"/>
                  <a:gd name="T48" fmla="*/ 59 w 181"/>
                  <a:gd name="T49" fmla="*/ 100 h 135"/>
                  <a:gd name="T50" fmla="*/ 36 w 181"/>
                  <a:gd name="T51" fmla="*/ 87 h 135"/>
                  <a:gd name="T52" fmla="*/ 34 w 181"/>
                  <a:gd name="T53" fmla="*/ 81 h 135"/>
                  <a:gd name="T54" fmla="*/ 59 w 181"/>
                  <a:gd name="T55" fmla="*/ 93 h 135"/>
                  <a:gd name="T56" fmla="*/ 61 w 181"/>
                  <a:gd name="T57" fmla="*/ 98 h 135"/>
                  <a:gd name="T58" fmla="*/ 80 w 181"/>
                  <a:gd name="T59" fmla="*/ 117 h 135"/>
                  <a:gd name="T60" fmla="*/ 73 w 181"/>
                  <a:gd name="T61" fmla="*/ 123 h 135"/>
                  <a:gd name="T62" fmla="*/ 70 w 181"/>
                  <a:gd name="T63" fmla="*/ 121 h 135"/>
                  <a:gd name="T64" fmla="*/ 71 w 181"/>
                  <a:gd name="T65" fmla="*/ 103 h 135"/>
                  <a:gd name="T66" fmla="*/ 80 w 181"/>
                  <a:gd name="T67" fmla="*/ 100 h 135"/>
                  <a:gd name="T68" fmla="*/ 80 w 181"/>
                  <a:gd name="T69" fmla="*/ 103 h 135"/>
                  <a:gd name="T70" fmla="*/ 74 w 181"/>
                  <a:gd name="T71" fmla="*/ 118 h 135"/>
                  <a:gd name="T72" fmla="*/ 80 w 181"/>
                  <a:gd name="T73" fmla="*/ 117 h 135"/>
                  <a:gd name="T74" fmla="*/ 20 w 181"/>
                  <a:gd name="T75" fmla="*/ 85 h 135"/>
                  <a:gd name="T76" fmla="*/ 10 w 181"/>
                  <a:gd name="T77" fmla="*/ 89 h 135"/>
                  <a:gd name="T78" fmla="*/ 9 w 181"/>
                  <a:gd name="T79" fmla="*/ 71 h 135"/>
                  <a:gd name="T80" fmla="*/ 17 w 181"/>
                  <a:gd name="T81" fmla="*/ 65 h 135"/>
                  <a:gd name="T82" fmla="*/ 20 w 181"/>
                  <a:gd name="T83" fmla="*/ 66 h 135"/>
                  <a:gd name="T84" fmla="*/ 14 w 181"/>
                  <a:gd name="T85" fmla="*/ 72 h 135"/>
                  <a:gd name="T86" fmla="*/ 17 w 181"/>
                  <a:gd name="T87" fmla="*/ 82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1" h="135">
                    <a:moveTo>
                      <a:pt x="97" y="94"/>
                    </a:moveTo>
                    <a:cubicBezTo>
                      <a:pt x="179" y="46"/>
                      <a:pt x="179" y="46"/>
                      <a:pt x="179" y="46"/>
                    </a:cubicBezTo>
                    <a:cubicBezTo>
                      <a:pt x="179" y="46"/>
                      <a:pt x="179" y="46"/>
                      <a:pt x="178" y="46"/>
                    </a:cubicBezTo>
                    <a:cubicBezTo>
                      <a:pt x="101" y="0"/>
                      <a:pt x="101" y="0"/>
                      <a:pt x="101" y="0"/>
                    </a:cubicBezTo>
                    <a:cubicBezTo>
                      <a:pt x="100" y="0"/>
                      <a:pt x="99" y="0"/>
                      <a:pt x="98" y="0"/>
                    </a:cubicBezTo>
                    <a:cubicBezTo>
                      <a:pt x="97" y="0"/>
                      <a:pt x="96" y="0"/>
                      <a:pt x="95" y="0"/>
                    </a:cubicBezTo>
                    <a:cubicBezTo>
                      <a:pt x="14" y="48"/>
                      <a:pt x="14" y="48"/>
                      <a:pt x="14" y="48"/>
                    </a:cubicBezTo>
                    <a:cubicBezTo>
                      <a:pt x="97" y="94"/>
                      <a:pt x="97" y="94"/>
                      <a:pt x="97" y="94"/>
                    </a:cubicBezTo>
                    <a:cubicBezTo>
                      <a:pt x="97" y="94"/>
                      <a:pt x="97" y="94"/>
                      <a:pt x="97" y="94"/>
                    </a:cubicBezTo>
                    <a:close/>
                    <a:moveTo>
                      <a:pt x="22" y="86"/>
                    </a:moveTo>
                    <a:cubicBezTo>
                      <a:pt x="67" y="112"/>
                      <a:pt x="67" y="112"/>
                      <a:pt x="67" y="112"/>
                    </a:cubicBezTo>
                    <a:cubicBezTo>
                      <a:pt x="67" y="119"/>
                      <a:pt x="67" y="119"/>
                      <a:pt x="67" y="119"/>
                    </a:cubicBezTo>
                    <a:cubicBezTo>
                      <a:pt x="17" y="90"/>
                      <a:pt x="17" y="90"/>
                      <a:pt x="17" y="90"/>
                    </a:cubicBezTo>
                    <a:cubicBezTo>
                      <a:pt x="21" y="87"/>
                      <a:pt x="21" y="87"/>
                      <a:pt x="21" y="87"/>
                    </a:cubicBezTo>
                    <a:cubicBezTo>
                      <a:pt x="21" y="87"/>
                      <a:pt x="22" y="87"/>
                      <a:pt x="22" y="86"/>
                    </a:cubicBezTo>
                    <a:close/>
                    <a:moveTo>
                      <a:pt x="100" y="101"/>
                    </a:moveTo>
                    <a:cubicBezTo>
                      <a:pt x="100" y="131"/>
                      <a:pt x="100" y="131"/>
                      <a:pt x="100" y="131"/>
                    </a:cubicBezTo>
                    <a:cubicBezTo>
                      <a:pt x="100" y="133"/>
                      <a:pt x="99" y="134"/>
                      <a:pt x="98" y="134"/>
                    </a:cubicBezTo>
                    <a:cubicBezTo>
                      <a:pt x="98" y="135"/>
                      <a:pt x="97" y="135"/>
                      <a:pt x="96" y="135"/>
                    </a:cubicBezTo>
                    <a:cubicBezTo>
                      <a:pt x="96" y="135"/>
                      <a:pt x="95" y="135"/>
                      <a:pt x="94" y="134"/>
                    </a:cubicBezTo>
                    <a:cubicBezTo>
                      <a:pt x="76" y="124"/>
                      <a:pt x="76" y="124"/>
                      <a:pt x="76" y="124"/>
                    </a:cubicBezTo>
                    <a:cubicBezTo>
                      <a:pt x="81" y="121"/>
                      <a:pt x="81" y="121"/>
                      <a:pt x="81" y="121"/>
                    </a:cubicBezTo>
                    <a:cubicBezTo>
                      <a:pt x="82" y="121"/>
                      <a:pt x="82" y="121"/>
                      <a:pt x="82" y="120"/>
                    </a:cubicBezTo>
                    <a:cubicBezTo>
                      <a:pt x="94" y="127"/>
                      <a:pt x="94" y="127"/>
                      <a:pt x="94" y="127"/>
                    </a:cubicBezTo>
                    <a:cubicBezTo>
                      <a:pt x="94" y="105"/>
                      <a:pt x="94" y="105"/>
                      <a:pt x="94" y="105"/>
                    </a:cubicBezTo>
                    <a:cubicBezTo>
                      <a:pt x="6" y="54"/>
                      <a:pt x="6" y="54"/>
                      <a:pt x="6" y="54"/>
                    </a:cubicBezTo>
                    <a:cubicBezTo>
                      <a:pt x="6" y="77"/>
                      <a:pt x="6" y="77"/>
                      <a:pt x="6" y="77"/>
                    </a:cubicBezTo>
                    <a:cubicBezTo>
                      <a:pt x="6" y="77"/>
                      <a:pt x="6" y="77"/>
                      <a:pt x="6" y="77"/>
                    </a:cubicBezTo>
                    <a:cubicBezTo>
                      <a:pt x="7" y="78"/>
                      <a:pt x="7" y="78"/>
                      <a:pt x="7" y="78"/>
                    </a:cubicBezTo>
                    <a:cubicBezTo>
                      <a:pt x="7" y="85"/>
                      <a:pt x="7" y="85"/>
                      <a:pt x="7" y="85"/>
                    </a:cubicBezTo>
                    <a:cubicBezTo>
                      <a:pt x="3" y="82"/>
                      <a:pt x="3" y="82"/>
                      <a:pt x="3" y="82"/>
                    </a:cubicBezTo>
                    <a:cubicBezTo>
                      <a:pt x="0" y="80"/>
                      <a:pt x="0" y="80"/>
                      <a:pt x="0" y="80"/>
                    </a:cubicBezTo>
                    <a:cubicBezTo>
                      <a:pt x="0" y="78"/>
                      <a:pt x="0" y="78"/>
                      <a:pt x="0" y="78"/>
                    </a:cubicBezTo>
                    <a:cubicBezTo>
                      <a:pt x="0" y="51"/>
                      <a:pt x="0" y="51"/>
                      <a:pt x="0" y="51"/>
                    </a:cubicBezTo>
                    <a:cubicBezTo>
                      <a:pt x="0" y="49"/>
                      <a:pt x="0" y="48"/>
                      <a:pt x="2" y="47"/>
                    </a:cubicBezTo>
                    <a:cubicBezTo>
                      <a:pt x="3" y="46"/>
                      <a:pt x="4" y="46"/>
                      <a:pt x="6" y="47"/>
                    </a:cubicBezTo>
                    <a:cubicBezTo>
                      <a:pt x="11" y="50"/>
                      <a:pt x="11" y="50"/>
                      <a:pt x="11" y="50"/>
                    </a:cubicBezTo>
                    <a:cubicBezTo>
                      <a:pt x="11" y="50"/>
                      <a:pt x="11" y="50"/>
                      <a:pt x="11" y="50"/>
                    </a:cubicBezTo>
                    <a:cubicBezTo>
                      <a:pt x="99" y="100"/>
                      <a:pt x="99" y="100"/>
                      <a:pt x="99" y="100"/>
                    </a:cubicBezTo>
                    <a:cubicBezTo>
                      <a:pt x="100" y="100"/>
                      <a:pt x="100" y="101"/>
                      <a:pt x="100" y="101"/>
                    </a:cubicBezTo>
                    <a:close/>
                    <a:moveTo>
                      <a:pt x="181" y="49"/>
                    </a:moveTo>
                    <a:cubicBezTo>
                      <a:pt x="181" y="50"/>
                      <a:pt x="181" y="50"/>
                      <a:pt x="181" y="51"/>
                    </a:cubicBezTo>
                    <a:cubicBezTo>
                      <a:pt x="181" y="76"/>
                      <a:pt x="181" y="76"/>
                      <a:pt x="181" y="76"/>
                    </a:cubicBezTo>
                    <a:cubicBezTo>
                      <a:pt x="181" y="77"/>
                      <a:pt x="180" y="79"/>
                      <a:pt x="178" y="80"/>
                    </a:cubicBezTo>
                    <a:cubicBezTo>
                      <a:pt x="104" y="123"/>
                      <a:pt x="104" y="123"/>
                      <a:pt x="104" y="123"/>
                    </a:cubicBezTo>
                    <a:cubicBezTo>
                      <a:pt x="104" y="101"/>
                      <a:pt x="104" y="101"/>
                      <a:pt x="104" y="101"/>
                    </a:cubicBezTo>
                    <a:cubicBezTo>
                      <a:pt x="104" y="99"/>
                      <a:pt x="103" y="97"/>
                      <a:pt x="101" y="96"/>
                    </a:cubicBezTo>
                    <a:cubicBezTo>
                      <a:pt x="181" y="49"/>
                      <a:pt x="181" y="49"/>
                      <a:pt x="181" y="49"/>
                    </a:cubicBezTo>
                    <a:cubicBezTo>
                      <a:pt x="181" y="49"/>
                      <a:pt x="181" y="49"/>
                      <a:pt x="181" y="49"/>
                    </a:cubicBezTo>
                    <a:close/>
                    <a:moveTo>
                      <a:pt x="59" y="100"/>
                    </a:moveTo>
                    <a:cubicBezTo>
                      <a:pt x="59" y="100"/>
                      <a:pt x="59" y="100"/>
                      <a:pt x="58" y="100"/>
                    </a:cubicBezTo>
                    <a:cubicBezTo>
                      <a:pt x="36" y="87"/>
                      <a:pt x="36" y="87"/>
                      <a:pt x="36" y="87"/>
                    </a:cubicBezTo>
                    <a:cubicBezTo>
                      <a:pt x="35" y="86"/>
                      <a:pt x="34" y="85"/>
                      <a:pt x="34" y="84"/>
                    </a:cubicBezTo>
                    <a:cubicBezTo>
                      <a:pt x="34" y="81"/>
                      <a:pt x="34" y="81"/>
                      <a:pt x="34" y="81"/>
                    </a:cubicBezTo>
                    <a:cubicBezTo>
                      <a:pt x="34" y="80"/>
                      <a:pt x="35" y="79"/>
                      <a:pt x="36" y="80"/>
                    </a:cubicBezTo>
                    <a:cubicBezTo>
                      <a:pt x="59" y="93"/>
                      <a:pt x="59" y="93"/>
                      <a:pt x="59" y="93"/>
                    </a:cubicBezTo>
                    <a:cubicBezTo>
                      <a:pt x="60" y="93"/>
                      <a:pt x="61" y="95"/>
                      <a:pt x="61" y="96"/>
                    </a:cubicBezTo>
                    <a:cubicBezTo>
                      <a:pt x="61" y="98"/>
                      <a:pt x="61" y="98"/>
                      <a:pt x="61" y="98"/>
                    </a:cubicBezTo>
                    <a:cubicBezTo>
                      <a:pt x="61" y="99"/>
                      <a:pt x="60" y="100"/>
                      <a:pt x="59" y="100"/>
                    </a:cubicBezTo>
                    <a:close/>
                    <a:moveTo>
                      <a:pt x="80" y="117"/>
                    </a:moveTo>
                    <a:cubicBezTo>
                      <a:pt x="81" y="118"/>
                      <a:pt x="81" y="119"/>
                      <a:pt x="80" y="119"/>
                    </a:cubicBezTo>
                    <a:cubicBezTo>
                      <a:pt x="73" y="123"/>
                      <a:pt x="73" y="123"/>
                      <a:pt x="73" y="123"/>
                    </a:cubicBezTo>
                    <a:cubicBezTo>
                      <a:pt x="72" y="124"/>
                      <a:pt x="71" y="123"/>
                      <a:pt x="70" y="123"/>
                    </a:cubicBezTo>
                    <a:cubicBezTo>
                      <a:pt x="70" y="122"/>
                      <a:pt x="70" y="121"/>
                      <a:pt x="70" y="121"/>
                    </a:cubicBezTo>
                    <a:cubicBezTo>
                      <a:pt x="70" y="105"/>
                      <a:pt x="70" y="105"/>
                      <a:pt x="70" y="105"/>
                    </a:cubicBezTo>
                    <a:cubicBezTo>
                      <a:pt x="70" y="105"/>
                      <a:pt x="70" y="104"/>
                      <a:pt x="71" y="103"/>
                    </a:cubicBezTo>
                    <a:cubicBezTo>
                      <a:pt x="77" y="99"/>
                      <a:pt x="77" y="99"/>
                      <a:pt x="77" y="99"/>
                    </a:cubicBezTo>
                    <a:cubicBezTo>
                      <a:pt x="78" y="99"/>
                      <a:pt x="80" y="99"/>
                      <a:pt x="80" y="100"/>
                    </a:cubicBezTo>
                    <a:cubicBezTo>
                      <a:pt x="80" y="100"/>
                      <a:pt x="80" y="100"/>
                      <a:pt x="80" y="100"/>
                    </a:cubicBezTo>
                    <a:cubicBezTo>
                      <a:pt x="81" y="101"/>
                      <a:pt x="81" y="102"/>
                      <a:pt x="80" y="103"/>
                    </a:cubicBezTo>
                    <a:cubicBezTo>
                      <a:pt x="74" y="106"/>
                      <a:pt x="74" y="106"/>
                      <a:pt x="74" y="106"/>
                    </a:cubicBezTo>
                    <a:cubicBezTo>
                      <a:pt x="74" y="118"/>
                      <a:pt x="74" y="118"/>
                      <a:pt x="74" y="118"/>
                    </a:cubicBezTo>
                    <a:cubicBezTo>
                      <a:pt x="77" y="116"/>
                      <a:pt x="77" y="116"/>
                      <a:pt x="77" y="116"/>
                    </a:cubicBezTo>
                    <a:cubicBezTo>
                      <a:pt x="78" y="116"/>
                      <a:pt x="80" y="116"/>
                      <a:pt x="80" y="117"/>
                    </a:cubicBezTo>
                    <a:close/>
                    <a:moveTo>
                      <a:pt x="20" y="83"/>
                    </a:moveTo>
                    <a:cubicBezTo>
                      <a:pt x="21" y="84"/>
                      <a:pt x="21" y="85"/>
                      <a:pt x="20" y="85"/>
                    </a:cubicBezTo>
                    <a:cubicBezTo>
                      <a:pt x="13" y="89"/>
                      <a:pt x="13" y="89"/>
                      <a:pt x="13" y="89"/>
                    </a:cubicBezTo>
                    <a:cubicBezTo>
                      <a:pt x="12" y="90"/>
                      <a:pt x="11" y="89"/>
                      <a:pt x="10" y="89"/>
                    </a:cubicBezTo>
                    <a:cubicBezTo>
                      <a:pt x="10" y="88"/>
                      <a:pt x="9" y="87"/>
                      <a:pt x="9" y="87"/>
                    </a:cubicBezTo>
                    <a:cubicBezTo>
                      <a:pt x="9" y="71"/>
                      <a:pt x="9" y="71"/>
                      <a:pt x="9" y="71"/>
                    </a:cubicBezTo>
                    <a:cubicBezTo>
                      <a:pt x="9" y="71"/>
                      <a:pt x="10" y="70"/>
                      <a:pt x="10" y="69"/>
                    </a:cubicBezTo>
                    <a:cubicBezTo>
                      <a:pt x="17" y="65"/>
                      <a:pt x="17" y="65"/>
                      <a:pt x="17" y="65"/>
                    </a:cubicBezTo>
                    <a:cubicBezTo>
                      <a:pt x="18" y="65"/>
                      <a:pt x="20" y="65"/>
                      <a:pt x="20" y="66"/>
                    </a:cubicBezTo>
                    <a:cubicBezTo>
                      <a:pt x="20" y="66"/>
                      <a:pt x="20" y="66"/>
                      <a:pt x="20" y="66"/>
                    </a:cubicBezTo>
                    <a:cubicBezTo>
                      <a:pt x="21" y="67"/>
                      <a:pt x="21" y="68"/>
                      <a:pt x="20" y="69"/>
                    </a:cubicBezTo>
                    <a:cubicBezTo>
                      <a:pt x="14" y="72"/>
                      <a:pt x="14" y="72"/>
                      <a:pt x="14" y="72"/>
                    </a:cubicBezTo>
                    <a:cubicBezTo>
                      <a:pt x="14" y="84"/>
                      <a:pt x="14" y="84"/>
                      <a:pt x="14" y="84"/>
                    </a:cubicBezTo>
                    <a:cubicBezTo>
                      <a:pt x="17" y="82"/>
                      <a:pt x="17" y="82"/>
                      <a:pt x="17" y="82"/>
                    </a:cubicBezTo>
                    <a:cubicBezTo>
                      <a:pt x="18" y="82"/>
                      <a:pt x="20" y="82"/>
                      <a:pt x="20" y="8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017" tIns="46508" rIns="93017" bIns="46508" numCol="1" anchor="t" anchorCtr="0" compatLnSpc="1">
                <a:prstTxWarp prst="textNoShape">
                  <a:avLst/>
                </a:prstTxWarp>
              </a:bodyPr>
              <a:lstStyle/>
              <a:p>
                <a:pPr defTabSz="930139"/>
                <a:endParaRPr lang="en-US" sz="1832" dirty="0">
                  <a:solidFill>
                    <a:srgbClr val="505050"/>
                  </a:solidFill>
                </a:endParaRPr>
              </a:p>
            </p:txBody>
          </p:sp>
        </p:grpSp>
        <p:sp>
          <p:nvSpPr>
            <p:cNvPr id="149" name="Freeform 15"/>
            <p:cNvSpPr>
              <a:spLocks noEditPoints="1"/>
            </p:cNvSpPr>
            <p:nvPr/>
          </p:nvSpPr>
          <p:spPr bwMode="auto">
            <a:xfrm>
              <a:off x="1609709" y="4578816"/>
              <a:ext cx="998620" cy="344682"/>
            </a:xfrm>
            <a:custGeom>
              <a:avLst/>
              <a:gdLst>
                <a:gd name="T0" fmla="*/ 155 w 200"/>
                <a:gd name="T1" fmla="*/ 66 h 69"/>
                <a:gd name="T2" fmla="*/ 152 w 200"/>
                <a:gd name="T3" fmla="*/ 67 h 69"/>
                <a:gd name="T4" fmla="*/ 133 w 200"/>
                <a:gd name="T5" fmla="*/ 53 h 69"/>
                <a:gd name="T6" fmla="*/ 152 w 200"/>
                <a:gd name="T7" fmla="*/ 64 h 69"/>
                <a:gd name="T8" fmla="*/ 143 w 200"/>
                <a:gd name="T9" fmla="*/ 47 h 69"/>
                <a:gd name="T10" fmla="*/ 146 w 200"/>
                <a:gd name="T11" fmla="*/ 22 h 69"/>
                <a:gd name="T12" fmla="*/ 148 w 200"/>
                <a:gd name="T13" fmla="*/ 26 h 69"/>
                <a:gd name="T14" fmla="*/ 148 w 200"/>
                <a:gd name="T15" fmla="*/ 41 h 69"/>
                <a:gd name="T16" fmla="*/ 145 w 200"/>
                <a:gd name="T17" fmla="*/ 46 h 69"/>
                <a:gd name="T18" fmla="*/ 198 w 200"/>
                <a:gd name="T19" fmla="*/ 24 h 69"/>
                <a:gd name="T20" fmla="*/ 154 w 200"/>
                <a:gd name="T21" fmla="*/ 1 h 69"/>
                <a:gd name="T22" fmla="*/ 200 w 200"/>
                <a:gd name="T23" fmla="*/ 27 h 69"/>
                <a:gd name="T24" fmla="*/ 157 w 200"/>
                <a:gd name="T25" fmla="*/ 67 h 69"/>
                <a:gd name="T26" fmla="*/ 200 w 200"/>
                <a:gd name="T27" fmla="*/ 27 h 69"/>
                <a:gd name="T28" fmla="*/ 149 w 200"/>
                <a:gd name="T29" fmla="*/ 57 h 69"/>
                <a:gd name="T30" fmla="*/ 150 w 200"/>
                <a:gd name="T31" fmla="*/ 58 h 69"/>
                <a:gd name="T32" fmla="*/ 93 w 200"/>
                <a:gd name="T33" fmla="*/ 23 h 69"/>
                <a:gd name="T34" fmla="*/ 95 w 200"/>
                <a:gd name="T35" fmla="*/ 27 h 69"/>
                <a:gd name="T36" fmla="*/ 95 w 200"/>
                <a:gd name="T37" fmla="*/ 41 h 69"/>
                <a:gd name="T38" fmla="*/ 100 w 200"/>
                <a:gd name="T39" fmla="*/ 51 h 69"/>
                <a:gd name="T40" fmla="*/ 104 w 200"/>
                <a:gd name="T41" fmla="*/ 1 h 69"/>
                <a:gd name="T42" fmla="*/ 78 w 200"/>
                <a:gd name="T43" fmla="*/ 14 h 69"/>
                <a:gd name="T44" fmla="*/ 86 w 200"/>
                <a:gd name="T45" fmla="*/ 49 h 69"/>
                <a:gd name="T46" fmla="*/ 93 w 200"/>
                <a:gd name="T47" fmla="*/ 61 h 69"/>
                <a:gd name="T48" fmla="*/ 77 w 200"/>
                <a:gd name="T49" fmla="*/ 55 h 69"/>
                <a:gd name="T50" fmla="*/ 100 w 200"/>
                <a:gd name="T51" fmla="*/ 68 h 69"/>
                <a:gd name="T52" fmla="*/ 102 w 200"/>
                <a:gd name="T53" fmla="*/ 55 h 69"/>
                <a:gd name="T54" fmla="*/ 97 w 200"/>
                <a:gd name="T55" fmla="*/ 58 h 69"/>
                <a:gd name="T56" fmla="*/ 95 w 200"/>
                <a:gd name="T57" fmla="*/ 59 h 69"/>
                <a:gd name="T58" fmla="*/ 102 w 200"/>
                <a:gd name="T59" fmla="*/ 52 h 69"/>
                <a:gd name="T60" fmla="*/ 145 w 200"/>
                <a:gd name="T61" fmla="*/ 44 h 69"/>
                <a:gd name="T62" fmla="*/ 146 w 200"/>
                <a:gd name="T63" fmla="*/ 27 h 69"/>
                <a:gd name="T64" fmla="*/ 3 w 200"/>
                <a:gd name="T65" fmla="*/ 27 h 69"/>
                <a:gd name="T66" fmla="*/ 51 w 200"/>
                <a:gd name="T67" fmla="*/ 1 h 69"/>
                <a:gd name="T68" fmla="*/ 47 w 200"/>
                <a:gd name="T69" fmla="*/ 51 h 69"/>
                <a:gd name="T70" fmla="*/ 48 w 200"/>
                <a:gd name="T71" fmla="*/ 68 h 69"/>
                <a:gd name="T72" fmla="*/ 37 w 200"/>
                <a:gd name="T73" fmla="*/ 63 h 69"/>
                <a:gd name="T74" fmla="*/ 8 w 200"/>
                <a:gd name="T75" fmla="*/ 46 h 69"/>
                <a:gd name="T76" fmla="*/ 0 w 200"/>
                <a:gd name="T77" fmla="*/ 41 h 69"/>
                <a:gd name="T78" fmla="*/ 3 w 200"/>
                <a:gd name="T79" fmla="*/ 29 h 69"/>
                <a:gd name="T80" fmla="*/ 48 w 200"/>
                <a:gd name="T81" fmla="*/ 54 h 69"/>
                <a:gd name="T82" fmla="*/ 3 w 200"/>
                <a:gd name="T83" fmla="*/ 32 h 69"/>
                <a:gd name="T84" fmla="*/ 11 w 200"/>
                <a:gd name="T85" fmla="*/ 45 h 69"/>
                <a:gd name="T86" fmla="*/ 40 w 200"/>
                <a:gd name="T87" fmla="*/ 61 h 69"/>
                <a:gd name="T88" fmla="*/ 93 w 200"/>
                <a:gd name="T89" fmla="*/ 27 h 69"/>
                <a:gd name="T90" fmla="*/ 51 w 200"/>
                <a:gd name="T91" fmla="*/ 55 h 69"/>
                <a:gd name="T92" fmla="*/ 93 w 200"/>
                <a:gd name="T93" fmla="*/ 41 h 69"/>
                <a:gd name="T94" fmla="*/ 42 w 200"/>
                <a:gd name="T95" fmla="*/ 57 h 69"/>
                <a:gd name="T96" fmla="*/ 43 w 200"/>
                <a:gd name="T97" fmla="*/ 5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0" h="69">
                  <a:moveTo>
                    <a:pt x="155" y="54"/>
                  </a:moveTo>
                  <a:cubicBezTo>
                    <a:pt x="155" y="54"/>
                    <a:pt x="155" y="54"/>
                    <a:pt x="155" y="55"/>
                  </a:cubicBezTo>
                  <a:cubicBezTo>
                    <a:pt x="155" y="63"/>
                    <a:pt x="155" y="66"/>
                    <a:pt x="155" y="66"/>
                  </a:cubicBezTo>
                  <a:cubicBezTo>
                    <a:pt x="155" y="67"/>
                    <a:pt x="155" y="67"/>
                    <a:pt x="154" y="68"/>
                  </a:cubicBezTo>
                  <a:cubicBezTo>
                    <a:pt x="154" y="68"/>
                    <a:pt x="154" y="68"/>
                    <a:pt x="153" y="68"/>
                  </a:cubicBezTo>
                  <a:cubicBezTo>
                    <a:pt x="153" y="68"/>
                    <a:pt x="153" y="68"/>
                    <a:pt x="152" y="67"/>
                  </a:cubicBezTo>
                  <a:cubicBezTo>
                    <a:pt x="144" y="63"/>
                    <a:pt x="144" y="63"/>
                    <a:pt x="144" y="63"/>
                  </a:cubicBezTo>
                  <a:cubicBezTo>
                    <a:pt x="138" y="59"/>
                    <a:pt x="134" y="57"/>
                    <a:pt x="130" y="55"/>
                  </a:cubicBezTo>
                  <a:cubicBezTo>
                    <a:pt x="133" y="53"/>
                    <a:pt x="133" y="53"/>
                    <a:pt x="133" y="53"/>
                  </a:cubicBezTo>
                  <a:cubicBezTo>
                    <a:pt x="140" y="57"/>
                    <a:pt x="144" y="59"/>
                    <a:pt x="147" y="61"/>
                  </a:cubicBezTo>
                  <a:cubicBezTo>
                    <a:pt x="147" y="61"/>
                    <a:pt x="147" y="61"/>
                    <a:pt x="147" y="61"/>
                  </a:cubicBezTo>
                  <a:cubicBezTo>
                    <a:pt x="152" y="64"/>
                    <a:pt x="152" y="64"/>
                    <a:pt x="152" y="64"/>
                  </a:cubicBezTo>
                  <a:cubicBezTo>
                    <a:pt x="152" y="59"/>
                    <a:pt x="152" y="57"/>
                    <a:pt x="152" y="56"/>
                  </a:cubicBezTo>
                  <a:cubicBezTo>
                    <a:pt x="148" y="53"/>
                    <a:pt x="143" y="51"/>
                    <a:pt x="140" y="49"/>
                  </a:cubicBezTo>
                  <a:cubicBezTo>
                    <a:pt x="143" y="47"/>
                    <a:pt x="143" y="47"/>
                    <a:pt x="143" y="47"/>
                  </a:cubicBezTo>
                  <a:cubicBezTo>
                    <a:pt x="155" y="54"/>
                    <a:pt x="155" y="54"/>
                    <a:pt x="155" y="54"/>
                  </a:cubicBezTo>
                  <a:close/>
                  <a:moveTo>
                    <a:pt x="146" y="22"/>
                  </a:moveTo>
                  <a:cubicBezTo>
                    <a:pt x="146" y="22"/>
                    <a:pt x="146" y="22"/>
                    <a:pt x="146" y="22"/>
                  </a:cubicBezTo>
                  <a:cubicBezTo>
                    <a:pt x="146" y="23"/>
                    <a:pt x="146" y="23"/>
                    <a:pt x="147" y="23"/>
                  </a:cubicBezTo>
                  <a:cubicBezTo>
                    <a:pt x="147" y="23"/>
                    <a:pt x="147" y="24"/>
                    <a:pt x="147" y="25"/>
                  </a:cubicBezTo>
                  <a:cubicBezTo>
                    <a:pt x="148" y="25"/>
                    <a:pt x="148" y="25"/>
                    <a:pt x="148" y="26"/>
                  </a:cubicBezTo>
                  <a:cubicBezTo>
                    <a:pt x="148" y="26"/>
                    <a:pt x="148" y="27"/>
                    <a:pt x="148" y="27"/>
                  </a:cubicBezTo>
                  <a:cubicBezTo>
                    <a:pt x="148" y="39"/>
                    <a:pt x="148" y="39"/>
                    <a:pt x="148" y="39"/>
                  </a:cubicBezTo>
                  <a:cubicBezTo>
                    <a:pt x="148" y="41"/>
                    <a:pt x="148" y="41"/>
                    <a:pt x="148" y="41"/>
                  </a:cubicBezTo>
                  <a:cubicBezTo>
                    <a:pt x="148" y="41"/>
                    <a:pt x="148" y="41"/>
                    <a:pt x="148" y="41"/>
                  </a:cubicBezTo>
                  <a:cubicBezTo>
                    <a:pt x="148" y="43"/>
                    <a:pt x="147" y="45"/>
                    <a:pt x="146" y="46"/>
                  </a:cubicBezTo>
                  <a:cubicBezTo>
                    <a:pt x="145" y="46"/>
                    <a:pt x="145" y="46"/>
                    <a:pt x="145" y="46"/>
                  </a:cubicBezTo>
                  <a:cubicBezTo>
                    <a:pt x="154" y="51"/>
                    <a:pt x="154" y="51"/>
                    <a:pt x="154" y="51"/>
                  </a:cubicBezTo>
                  <a:cubicBezTo>
                    <a:pt x="199" y="25"/>
                    <a:pt x="199" y="25"/>
                    <a:pt x="199" y="25"/>
                  </a:cubicBezTo>
                  <a:cubicBezTo>
                    <a:pt x="198" y="25"/>
                    <a:pt x="198" y="25"/>
                    <a:pt x="198" y="24"/>
                  </a:cubicBezTo>
                  <a:cubicBezTo>
                    <a:pt x="160" y="2"/>
                    <a:pt x="157" y="1"/>
                    <a:pt x="157" y="1"/>
                  </a:cubicBezTo>
                  <a:cubicBezTo>
                    <a:pt x="157" y="0"/>
                    <a:pt x="156" y="0"/>
                    <a:pt x="156" y="0"/>
                  </a:cubicBezTo>
                  <a:cubicBezTo>
                    <a:pt x="155" y="0"/>
                    <a:pt x="155" y="0"/>
                    <a:pt x="154" y="1"/>
                  </a:cubicBezTo>
                  <a:cubicBezTo>
                    <a:pt x="145" y="6"/>
                    <a:pt x="137" y="11"/>
                    <a:pt x="131" y="14"/>
                  </a:cubicBezTo>
                  <a:cubicBezTo>
                    <a:pt x="135" y="16"/>
                    <a:pt x="140" y="19"/>
                    <a:pt x="146" y="22"/>
                  </a:cubicBezTo>
                  <a:close/>
                  <a:moveTo>
                    <a:pt x="200" y="27"/>
                  </a:moveTo>
                  <a:cubicBezTo>
                    <a:pt x="156" y="52"/>
                    <a:pt x="156" y="52"/>
                    <a:pt x="156" y="52"/>
                  </a:cubicBezTo>
                  <a:cubicBezTo>
                    <a:pt x="157" y="53"/>
                    <a:pt x="157" y="54"/>
                    <a:pt x="157" y="55"/>
                  </a:cubicBezTo>
                  <a:cubicBezTo>
                    <a:pt x="157" y="55"/>
                    <a:pt x="157" y="55"/>
                    <a:pt x="157" y="67"/>
                  </a:cubicBezTo>
                  <a:cubicBezTo>
                    <a:pt x="157" y="67"/>
                    <a:pt x="157" y="67"/>
                    <a:pt x="198" y="44"/>
                  </a:cubicBezTo>
                  <a:cubicBezTo>
                    <a:pt x="199" y="43"/>
                    <a:pt x="200" y="42"/>
                    <a:pt x="200" y="41"/>
                  </a:cubicBezTo>
                  <a:cubicBezTo>
                    <a:pt x="200" y="41"/>
                    <a:pt x="200" y="41"/>
                    <a:pt x="200" y="27"/>
                  </a:cubicBezTo>
                  <a:cubicBezTo>
                    <a:pt x="200" y="27"/>
                    <a:pt x="200" y="27"/>
                    <a:pt x="200" y="27"/>
                  </a:cubicBezTo>
                  <a:close/>
                  <a:moveTo>
                    <a:pt x="150" y="58"/>
                  </a:moveTo>
                  <a:cubicBezTo>
                    <a:pt x="150" y="57"/>
                    <a:pt x="150" y="57"/>
                    <a:pt x="149" y="57"/>
                  </a:cubicBezTo>
                  <a:cubicBezTo>
                    <a:pt x="148" y="57"/>
                    <a:pt x="148" y="57"/>
                    <a:pt x="148" y="58"/>
                  </a:cubicBezTo>
                  <a:cubicBezTo>
                    <a:pt x="148" y="59"/>
                    <a:pt x="148" y="59"/>
                    <a:pt x="149" y="59"/>
                  </a:cubicBezTo>
                  <a:cubicBezTo>
                    <a:pt x="150" y="59"/>
                    <a:pt x="150" y="59"/>
                    <a:pt x="150" y="58"/>
                  </a:cubicBezTo>
                  <a:close/>
                  <a:moveTo>
                    <a:pt x="93" y="22"/>
                  </a:moveTo>
                  <a:cubicBezTo>
                    <a:pt x="93" y="22"/>
                    <a:pt x="93" y="22"/>
                    <a:pt x="93" y="22"/>
                  </a:cubicBezTo>
                  <a:cubicBezTo>
                    <a:pt x="93" y="23"/>
                    <a:pt x="93" y="23"/>
                    <a:pt x="93" y="23"/>
                  </a:cubicBezTo>
                  <a:cubicBezTo>
                    <a:pt x="94" y="23"/>
                    <a:pt x="94" y="24"/>
                    <a:pt x="94" y="25"/>
                  </a:cubicBezTo>
                  <a:cubicBezTo>
                    <a:pt x="95" y="25"/>
                    <a:pt x="95" y="25"/>
                    <a:pt x="95" y="26"/>
                  </a:cubicBezTo>
                  <a:cubicBezTo>
                    <a:pt x="95" y="26"/>
                    <a:pt x="95" y="27"/>
                    <a:pt x="95" y="27"/>
                  </a:cubicBezTo>
                  <a:cubicBezTo>
                    <a:pt x="95" y="39"/>
                    <a:pt x="95" y="39"/>
                    <a:pt x="95" y="39"/>
                  </a:cubicBezTo>
                  <a:cubicBezTo>
                    <a:pt x="95" y="41"/>
                    <a:pt x="95" y="41"/>
                    <a:pt x="95" y="41"/>
                  </a:cubicBezTo>
                  <a:cubicBezTo>
                    <a:pt x="95" y="41"/>
                    <a:pt x="95" y="41"/>
                    <a:pt x="95" y="41"/>
                  </a:cubicBezTo>
                  <a:cubicBezTo>
                    <a:pt x="95" y="43"/>
                    <a:pt x="94" y="45"/>
                    <a:pt x="93" y="46"/>
                  </a:cubicBezTo>
                  <a:cubicBezTo>
                    <a:pt x="92" y="46"/>
                    <a:pt x="92" y="46"/>
                    <a:pt x="92" y="46"/>
                  </a:cubicBezTo>
                  <a:cubicBezTo>
                    <a:pt x="100" y="51"/>
                    <a:pt x="100" y="51"/>
                    <a:pt x="100" y="51"/>
                  </a:cubicBezTo>
                  <a:cubicBezTo>
                    <a:pt x="145" y="25"/>
                    <a:pt x="145" y="25"/>
                    <a:pt x="145" y="25"/>
                  </a:cubicBezTo>
                  <a:cubicBezTo>
                    <a:pt x="145" y="25"/>
                    <a:pt x="145" y="25"/>
                    <a:pt x="145" y="24"/>
                  </a:cubicBezTo>
                  <a:cubicBezTo>
                    <a:pt x="107" y="2"/>
                    <a:pt x="104" y="1"/>
                    <a:pt x="104" y="1"/>
                  </a:cubicBezTo>
                  <a:cubicBezTo>
                    <a:pt x="103" y="0"/>
                    <a:pt x="103" y="0"/>
                    <a:pt x="102" y="0"/>
                  </a:cubicBezTo>
                  <a:cubicBezTo>
                    <a:pt x="102" y="0"/>
                    <a:pt x="101" y="0"/>
                    <a:pt x="101" y="1"/>
                  </a:cubicBezTo>
                  <a:cubicBezTo>
                    <a:pt x="91" y="6"/>
                    <a:pt x="84" y="11"/>
                    <a:pt x="78" y="14"/>
                  </a:cubicBezTo>
                  <a:cubicBezTo>
                    <a:pt x="82" y="16"/>
                    <a:pt x="87" y="19"/>
                    <a:pt x="93" y="22"/>
                  </a:cubicBezTo>
                  <a:close/>
                  <a:moveTo>
                    <a:pt x="90" y="47"/>
                  </a:moveTo>
                  <a:cubicBezTo>
                    <a:pt x="86" y="49"/>
                    <a:pt x="86" y="49"/>
                    <a:pt x="86" y="49"/>
                  </a:cubicBezTo>
                  <a:cubicBezTo>
                    <a:pt x="90" y="51"/>
                    <a:pt x="94" y="54"/>
                    <a:pt x="99" y="56"/>
                  </a:cubicBezTo>
                  <a:cubicBezTo>
                    <a:pt x="99" y="57"/>
                    <a:pt x="99" y="59"/>
                    <a:pt x="99" y="64"/>
                  </a:cubicBezTo>
                  <a:cubicBezTo>
                    <a:pt x="99" y="64"/>
                    <a:pt x="99" y="64"/>
                    <a:pt x="93" y="61"/>
                  </a:cubicBezTo>
                  <a:cubicBezTo>
                    <a:pt x="93" y="61"/>
                    <a:pt x="93" y="61"/>
                    <a:pt x="93" y="61"/>
                  </a:cubicBezTo>
                  <a:cubicBezTo>
                    <a:pt x="91" y="59"/>
                    <a:pt x="86" y="57"/>
                    <a:pt x="80" y="53"/>
                  </a:cubicBezTo>
                  <a:cubicBezTo>
                    <a:pt x="77" y="55"/>
                    <a:pt x="77" y="55"/>
                    <a:pt x="77" y="55"/>
                  </a:cubicBezTo>
                  <a:cubicBezTo>
                    <a:pt x="80" y="57"/>
                    <a:pt x="85" y="60"/>
                    <a:pt x="91" y="63"/>
                  </a:cubicBezTo>
                  <a:cubicBezTo>
                    <a:pt x="91" y="63"/>
                    <a:pt x="91" y="63"/>
                    <a:pt x="99" y="67"/>
                  </a:cubicBezTo>
                  <a:cubicBezTo>
                    <a:pt x="99" y="68"/>
                    <a:pt x="100" y="68"/>
                    <a:pt x="100" y="68"/>
                  </a:cubicBezTo>
                  <a:cubicBezTo>
                    <a:pt x="100" y="68"/>
                    <a:pt x="101" y="68"/>
                    <a:pt x="101" y="68"/>
                  </a:cubicBezTo>
                  <a:cubicBezTo>
                    <a:pt x="101" y="67"/>
                    <a:pt x="102" y="67"/>
                    <a:pt x="102" y="66"/>
                  </a:cubicBezTo>
                  <a:cubicBezTo>
                    <a:pt x="102" y="66"/>
                    <a:pt x="102" y="63"/>
                    <a:pt x="102" y="55"/>
                  </a:cubicBezTo>
                  <a:cubicBezTo>
                    <a:pt x="102" y="54"/>
                    <a:pt x="102" y="54"/>
                    <a:pt x="101" y="54"/>
                  </a:cubicBezTo>
                  <a:cubicBezTo>
                    <a:pt x="101" y="54"/>
                    <a:pt x="101" y="54"/>
                    <a:pt x="90" y="47"/>
                  </a:cubicBezTo>
                  <a:close/>
                  <a:moveTo>
                    <a:pt x="97" y="58"/>
                  </a:moveTo>
                  <a:cubicBezTo>
                    <a:pt x="97" y="57"/>
                    <a:pt x="96" y="57"/>
                    <a:pt x="95" y="57"/>
                  </a:cubicBezTo>
                  <a:cubicBezTo>
                    <a:pt x="95" y="57"/>
                    <a:pt x="94" y="57"/>
                    <a:pt x="94" y="58"/>
                  </a:cubicBezTo>
                  <a:cubicBezTo>
                    <a:pt x="94" y="59"/>
                    <a:pt x="95" y="59"/>
                    <a:pt x="95" y="59"/>
                  </a:cubicBezTo>
                  <a:cubicBezTo>
                    <a:pt x="96" y="59"/>
                    <a:pt x="97" y="59"/>
                    <a:pt x="97" y="58"/>
                  </a:cubicBezTo>
                  <a:close/>
                  <a:moveTo>
                    <a:pt x="146" y="27"/>
                  </a:moveTo>
                  <a:cubicBezTo>
                    <a:pt x="102" y="52"/>
                    <a:pt x="102" y="52"/>
                    <a:pt x="102" y="52"/>
                  </a:cubicBezTo>
                  <a:cubicBezTo>
                    <a:pt x="103" y="53"/>
                    <a:pt x="104" y="54"/>
                    <a:pt x="104" y="55"/>
                  </a:cubicBezTo>
                  <a:cubicBezTo>
                    <a:pt x="104" y="55"/>
                    <a:pt x="104" y="55"/>
                    <a:pt x="104" y="67"/>
                  </a:cubicBezTo>
                  <a:cubicBezTo>
                    <a:pt x="104" y="67"/>
                    <a:pt x="104" y="67"/>
                    <a:pt x="145" y="44"/>
                  </a:cubicBezTo>
                  <a:cubicBezTo>
                    <a:pt x="146" y="43"/>
                    <a:pt x="146" y="42"/>
                    <a:pt x="146" y="41"/>
                  </a:cubicBezTo>
                  <a:cubicBezTo>
                    <a:pt x="146" y="41"/>
                    <a:pt x="146" y="41"/>
                    <a:pt x="146" y="27"/>
                  </a:cubicBezTo>
                  <a:cubicBezTo>
                    <a:pt x="146" y="27"/>
                    <a:pt x="146" y="27"/>
                    <a:pt x="146" y="27"/>
                  </a:cubicBezTo>
                  <a:close/>
                  <a:moveTo>
                    <a:pt x="47" y="51"/>
                  </a:moveTo>
                  <a:cubicBezTo>
                    <a:pt x="47" y="51"/>
                    <a:pt x="47" y="51"/>
                    <a:pt x="47" y="51"/>
                  </a:cubicBezTo>
                  <a:cubicBezTo>
                    <a:pt x="3" y="27"/>
                    <a:pt x="3" y="27"/>
                    <a:pt x="3" y="27"/>
                  </a:cubicBezTo>
                  <a:cubicBezTo>
                    <a:pt x="3" y="27"/>
                    <a:pt x="3" y="27"/>
                    <a:pt x="47" y="1"/>
                  </a:cubicBezTo>
                  <a:cubicBezTo>
                    <a:pt x="48" y="0"/>
                    <a:pt x="48" y="0"/>
                    <a:pt x="49" y="0"/>
                  </a:cubicBezTo>
                  <a:cubicBezTo>
                    <a:pt x="50" y="0"/>
                    <a:pt x="50" y="0"/>
                    <a:pt x="51" y="1"/>
                  </a:cubicBezTo>
                  <a:cubicBezTo>
                    <a:pt x="51" y="1"/>
                    <a:pt x="49" y="0"/>
                    <a:pt x="91" y="24"/>
                  </a:cubicBezTo>
                  <a:cubicBezTo>
                    <a:pt x="92" y="25"/>
                    <a:pt x="92" y="25"/>
                    <a:pt x="92" y="25"/>
                  </a:cubicBezTo>
                  <a:cubicBezTo>
                    <a:pt x="92" y="25"/>
                    <a:pt x="92" y="25"/>
                    <a:pt x="47" y="51"/>
                  </a:cubicBezTo>
                  <a:close/>
                  <a:moveTo>
                    <a:pt x="48" y="55"/>
                  </a:moveTo>
                  <a:cubicBezTo>
                    <a:pt x="48" y="69"/>
                    <a:pt x="48" y="66"/>
                    <a:pt x="48" y="66"/>
                  </a:cubicBezTo>
                  <a:cubicBezTo>
                    <a:pt x="48" y="67"/>
                    <a:pt x="48" y="67"/>
                    <a:pt x="48" y="68"/>
                  </a:cubicBezTo>
                  <a:cubicBezTo>
                    <a:pt x="47" y="68"/>
                    <a:pt x="47" y="68"/>
                    <a:pt x="47" y="68"/>
                  </a:cubicBezTo>
                  <a:cubicBezTo>
                    <a:pt x="46" y="68"/>
                    <a:pt x="46" y="68"/>
                    <a:pt x="46" y="67"/>
                  </a:cubicBezTo>
                  <a:cubicBezTo>
                    <a:pt x="37" y="63"/>
                    <a:pt x="37" y="63"/>
                    <a:pt x="37" y="63"/>
                  </a:cubicBezTo>
                  <a:cubicBezTo>
                    <a:pt x="37" y="63"/>
                    <a:pt x="37" y="63"/>
                    <a:pt x="37" y="63"/>
                  </a:cubicBezTo>
                  <a:cubicBezTo>
                    <a:pt x="17" y="51"/>
                    <a:pt x="8" y="46"/>
                    <a:pt x="8" y="46"/>
                  </a:cubicBezTo>
                  <a:cubicBezTo>
                    <a:pt x="8" y="46"/>
                    <a:pt x="8" y="46"/>
                    <a:pt x="8" y="46"/>
                  </a:cubicBezTo>
                  <a:cubicBezTo>
                    <a:pt x="5" y="44"/>
                    <a:pt x="2" y="43"/>
                    <a:pt x="2" y="43"/>
                  </a:cubicBezTo>
                  <a:cubicBezTo>
                    <a:pt x="1" y="42"/>
                    <a:pt x="1" y="42"/>
                    <a:pt x="1" y="42"/>
                  </a:cubicBezTo>
                  <a:cubicBezTo>
                    <a:pt x="0" y="41"/>
                    <a:pt x="0" y="41"/>
                    <a:pt x="0" y="41"/>
                  </a:cubicBezTo>
                  <a:cubicBezTo>
                    <a:pt x="0" y="27"/>
                    <a:pt x="0" y="30"/>
                    <a:pt x="0" y="30"/>
                  </a:cubicBezTo>
                  <a:cubicBezTo>
                    <a:pt x="0" y="29"/>
                    <a:pt x="1" y="29"/>
                    <a:pt x="1" y="29"/>
                  </a:cubicBezTo>
                  <a:cubicBezTo>
                    <a:pt x="2" y="28"/>
                    <a:pt x="3" y="28"/>
                    <a:pt x="3" y="29"/>
                  </a:cubicBezTo>
                  <a:cubicBezTo>
                    <a:pt x="6" y="30"/>
                    <a:pt x="6" y="30"/>
                    <a:pt x="6" y="30"/>
                  </a:cubicBezTo>
                  <a:cubicBezTo>
                    <a:pt x="6" y="30"/>
                    <a:pt x="6" y="30"/>
                    <a:pt x="6" y="30"/>
                  </a:cubicBezTo>
                  <a:cubicBezTo>
                    <a:pt x="48" y="54"/>
                    <a:pt x="48" y="54"/>
                    <a:pt x="48" y="54"/>
                  </a:cubicBezTo>
                  <a:cubicBezTo>
                    <a:pt x="48" y="54"/>
                    <a:pt x="48" y="54"/>
                    <a:pt x="48" y="55"/>
                  </a:cubicBezTo>
                  <a:close/>
                  <a:moveTo>
                    <a:pt x="45" y="56"/>
                  </a:moveTo>
                  <a:cubicBezTo>
                    <a:pt x="3" y="32"/>
                    <a:pt x="3" y="32"/>
                    <a:pt x="3" y="32"/>
                  </a:cubicBezTo>
                  <a:cubicBezTo>
                    <a:pt x="3" y="43"/>
                    <a:pt x="3" y="40"/>
                    <a:pt x="3" y="40"/>
                  </a:cubicBezTo>
                  <a:cubicBezTo>
                    <a:pt x="3" y="40"/>
                    <a:pt x="3" y="40"/>
                    <a:pt x="3" y="40"/>
                  </a:cubicBezTo>
                  <a:cubicBezTo>
                    <a:pt x="4" y="40"/>
                    <a:pt x="8" y="43"/>
                    <a:pt x="11" y="45"/>
                  </a:cubicBezTo>
                  <a:cubicBezTo>
                    <a:pt x="11" y="45"/>
                    <a:pt x="11" y="45"/>
                    <a:pt x="11" y="44"/>
                  </a:cubicBezTo>
                  <a:cubicBezTo>
                    <a:pt x="27" y="53"/>
                    <a:pt x="36" y="59"/>
                    <a:pt x="40" y="61"/>
                  </a:cubicBezTo>
                  <a:cubicBezTo>
                    <a:pt x="40" y="61"/>
                    <a:pt x="40" y="61"/>
                    <a:pt x="40" y="61"/>
                  </a:cubicBezTo>
                  <a:cubicBezTo>
                    <a:pt x="45" y="64"/>
                    <a:pt x="45" y="64"/>
                    <a:pt x="45" y="64"/>
                  </a:cubicBezTo>
                  <a:cubicBezTo>
                    <a:pt x="45" y="53"/>
                    <a:pt x="45" y="56"/>
                    <a:pt x="45" y="56"/>
                  </a:cubicBezTo>
                  <a:close/>
                  <a:moveTo>
                    <a:pt x="93" y="27"/>
                  </a:moveTo>
                  <a:cubicBezTo>
                    <a:pt x="93" y="27"/>
                    <a:pt x="93" y="27"/>
                    <a:pt x="93" y="27"/>
                  </a:cubicBezTo>
                  <a:cubicBezTo>
                    <a:pt x="49" y="52"/>
                    <a:pt x="49" y="52"/>
                    <a:pt x="49" y="52"/>
                  </a:cubicBezTo>
                  <a:cubicBezTo>
                    <a:pt x="50" y="53"/>
                    <a:pt x="51" y="54"/>
                    <a:pt x="51" y="55"/>
                  </a:cubicBezTo>
                  <a:cubicBezTo>
                    <a:pt x="51" y="55"/>
                    <a:pt x="51" y="55"/>
                    <a:pt x="51" y="67"/>
                  </a:cubicBezTo>
                  <a:cubicBezTo>
                    <a:pt x="51" y="67"/>
                    <a:pt x="51" y="67"/>
                    <a:pt x="91" y="44"/>
                  </a:cubicBezTo>
                  <a:cubicBezTo>
                    <a:pt x="92" y="43"/>
                    <a:pt x="93" y="42"/>
                    <a:pt x="93" y="41"/>
                  </a:cubicBezTo>
                  <a:cubicBezTo>
                    <a:pt x="93" y="41"/>
                    <a:pt x="93" y="41"/>
                    <a:pt x="93" y="27"/>
                  </a:cubicBezTo>
                  <a:cubicBezTo>
                    <a:pt x="93" y="27"/>
                    <a:pt x="93" y="27"/>
                    <a:pt x="93" y="27"/>
                  </a:cubicBezTo>
                  <a:close/>
                  <a:moveTo>
                    <a:pt x="42" y="57"/>
                  </a:moveTo>
                  <a:cubicBezTo>
                    <a:pt x="41" y="57"/>
                    <a:pt x="41" y="57"/>
                    <a:pt x="41" y="58"/>
                  </a:cubicBezTo>
                  <a:cubicBezTo>
                    <a:pt x="41" y="59"/>
                    <a:pt x="41" y="59"/>
                    <a:pt x="42" y="59"/>
                  </a:cubicBezTo>
                  <a:cubicBezTo>
                    <a:pt x="43" y="59"/>
                    <a:pt x="43" y="59"/>
                    <a:pt x="43" y="58"/>
                  </a:cubicBezTo>
                  <a:cubicBezTo>
                    <a:pt x="43" y="57"/>
                    <a:pt x="43" y="57"/>
                    <a:pt x="42"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017" tIns="46508" rIns="93017" bIns="46508" numCol="1" anchor="t" anchorCtr="0" compatLnSpc="1">
              <a:prstTxWarp prst="textNoShape">
                <a:avLst/>
              </a:prstTxWarp>
            </a:bodyPr>
            <a:lstStyle/>
            <a:p>
              <a:pPr defTabSz="930139"/>
              <a:endParaRPr lang="en-US" sz="1832" dirty="0">
                <a:solidFill>
                  <a:srgbClr val="505050"/>
                </a:solidFill>
              </a:endParaRPr>
            </a:p>
          </p:txBody>
        </p:sp>
      </p:grpSp>
      <p:grpSp>
        <p:nvGrpSpPr>
          <p:cNvPr id="10" name="Group 9"/>
          <p:cNvGrpSpPr/>
          <p:nvPr/>
        </p:nvGrpSpPr>
        <p:grpSpPr>
          <a:xfrm>
            <a:off x="7303430" y="1481906"/>
            <a:ext cx="2470532" cy="3610800"/>
            <a:chOff x="7884114" y="1385852"/>
            <a:chExt cx="2428662" cy="3549604"/>
          </a:xfrm>
        </p:grpSpPr>
        <p:sp>
          <p:nvSpPr>
            <p:cNvPr id="164" name="Rectangle 163"/>
            <p:cNvSpPr/>
            <p:nvPr/>
          </p:nvSpPr>
          <p:spPr>
            <a:xfrm>
              <a:off x="7884114" y="1385852"/>
              <a:ext cx="2428662" cy="3549604"/>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012" tIns="46507" rIns="93012" bIns="46507" numCol="1" rtlCol="0" anchor="ctr" anchorCtr="0" compatLnSpc="1">
              <a:prstTxWarp prst="textNoShape">
                <a:avLst/>
              </a:prstTxWarp>
            </a:bodyPr>
            <a:lstStyle/>
            <a:p>
              <a:pPr algn="ctr" defTabSz="929870" fontAlgn="base">
                <a:lnSpc>
                  <a:spcPct val="90000"/>
                </a:lnSpc>
                <a:spcBef>
                  <a:spcPct val="0"/>
                </a:spcBef>
                <a:spcAft>
                  <a:spcPct val="0"/>
                </a:spcAft>
              </a:pPr>
              <a:endParaRPr lang="en-US" sz="2035" spc="-51" dirty="0">
                <a:gradFill>
                  <a:gsLst>
                    <a:gs pos="0">
                      <a:srgbClr val="EFEFEF"/>
                    </a:gs>
                    <a:gs pos="100000">
                      <a:srgbClr val="EFEFEF"/>
                    </a:gs>
                  </a:gsLst>
                  <a:lin ang="5400000" scaled="0"/>
                </a:gradFill>
              </a:endParaRPr>
            </a:p>
          </p:txBody>
        </p:sp>
        <p:sp>
          <p:nvSpPr>
            <p:cNvPr id="174" name="TextBox 173"/>
            <p:cNvSpPr txBox="1"/>
            <p:nvPr/>
          </p:nvSpPr>
          <p:spPr>
            <a:xfrm>
              <a:off x="7959432" y="3866185"/>
              <a:ext cx="2353344" cy="956224"/>
            </a:xfrm>
            <a:prstGeom prst="rect">
              <a:avLst/>
            </a:prstGeom>
            <a:noFill/>
          </p:spPr>
          <p:txBody>
            <a:bodyPr wrap="square" rtlCol="0">
              <a:spAutoFit/>
            </a:bodyPr>
            <a:lstStyle/>
            <a:p>
              <a:pPr marL="111428" indent="-111428" defTabSz="930139">
                <a:buFont typeface="Arial" pitchFamily="34" charset="0"/>
                <a:buChar char="•"/>
              </a:pPr>
              <a:r>
                <a:rPr lang="en-US" sz="1120" dirty="0">
                  <a:gradFill>
                    <a:gsLst>
                      <a:gs pos="0">
                        <a:srgbClr val="FFFFFF"/>
                      </a:gs>
                      <a:gs pos="100000">
                        <a:srgbClr val="FFFFFF"/>
                      </a:gs>
                    </a:gsLst>
                    <a:lin ang="0" scaled="0"/>
                  </a:gradFill>
                  <a:ea typeface="ＭＳ Ｐゴシック" charset="-128"/>
                </a:rPr>
                <a:t>Extended scale out</a:t>
              </a:r>
            </a:p>
            <a:p>
              <a:pPr marL="111428" indent="-111428" defTabSz="930139">
                <a:buFont typeface="Arial" pitchFamily="34" charset="0"/>
                <a:buChar char="•"/>
              </a:pPr>
              <a:r>
                <a:rPr lang="en-US" sz="1120" dirty="0">
                  <a:gradFill>
                    <a:gsLst>
                      <a:gs pos="0">
                        <a:srgbClr val="FFFFFF"/>
                      </a:gs>
                      <a:gs pos="100000">
                        <a:srgbClr val="FFFFFF"/>
                      </a:gs>
                    </a:gsLst>
                    <a:lin ang="0" scaled="0"/>
                  </a:gradFill>
                  <a:ea typeface="ＭＳ Ｐゴシック" charset="-128"/>
                </a:rPr>
                <a:t>Advanced replication</a:t>
              </a:r>
            </a:p>
            <a:p>
              <a:pPr marL="111428" indent="-111428" defTabSz="930139">
                <a:buFont typeface="Arial" pitchFamily="34" charset="0"/>
                <a:buChar char="•"/>
              </a:pPr>
              <a:r>
                <a:rPr lang="en-US" sz="1120" dirty="0">
                  <a:gradFill>
                    <a:gsLst>
                      <a:gs pos="0">
                        <a:srgbClr val="FFFFFF"/>
                      </a:gs>
                      <a:gs pos="100000">
                        <a:srgbClr val="FFFFFF"/>
                      </a:gs>
                    </a:gsLst>
                    <a:lin ang="0" scaled="0"/>
                  </a:gradFill>
                  <a:ea typeface="ＭＳ Ｐゴシック" charset="-128"/>
                </a:rPr>
                <a:t>Advanced power management</a:t>
              </a:r>
            </a:p>
            <a:p>
              <a:pPr marL="111428" indent="-111428" defTabSz="930139">
                <a:buFont typeface="Arial" pitchFamily="34" charset="0"/>
                <a:buChar char="•"/>
              </a:pPr>
              <a:r>
                <a:rPr lang="en-US" sz="1120" dirty="0">
                  <a:gradFill>
                    <a:gsLst>
                      <a:gs pos="0">
                        <a:srgbClr val="FFFFFF"/>
                      </a:gs>
                      <a:gs pos="100000">
                        <a:srgbClr val="FFFFFF"/>
                      </a:gs>
                    </a:gsLst>
                    <a:lin ang="0" scaled="0"/>
                  </a:gradFill>
                  <a:ea typeface="ＭＳ Ｐゴシック" charset="-128"/>
                </a:rPr>
                <a:t>Advanced performance options</a:t>
              </a:r>
            </a:p>
            <a:p>
              <a:pPr marL="111428" indent="-111428" defTabSz="930139">
                <a:buFont typeface="Arial" pitchFamily="34" charset="0"/>
                <a:buChar char="•"/>
              </a:pPr>
              <a:r>
                <a:rPr lang="en-US" sz="1120" dirty="0">
                  <a:gradFill>
                    <a:gsLst>
                      <a:gs pos="0">
                        <a:srgbClr val="FFFFFF"/>
                      </a:gs>
                      <a:gs pos="100000">
                        <a:srgbClr val="FFFFFF"/>
                      </a:gs>
                    </a:gsLst>
                    <a:lin ang="0" scaled="0"/>
                  </a:gradFill>
                  <a:ea typeface="ＭＳ Ｐゴシック" charset="-128"/>
                </a:rPr>
                <a:t>…</a:t>
              </a:r>
            </a:p>
          </p:txBody>
        </p:sp>
        <p:sp>
          <p:nvSpPr>
            <p:cNvPr id="170" name="Rectangle 169"/>
            <p:cNvSpPr/>
            <p:nvPr/>
          </p:nvSpPr>
          <p:spPr>
            <a:xfrm>
              <a:off x="8214665" y="1538253"/>
              <a:ext cx="1774870" cy="1186067"/>
            </a:xfrm>
            <a:prstGeom prst="rect">
              <a:avLst/>
            </a:prstGeom>
            <a:solidFill>
              <a:srgbClr val="002050"/>
            </a:solidFill>
            <a:ln>
              <a:noFill/>
            </a:ln>
            <a:scene3d>
              <a:camera prst="orthographicFront"/>
              <a:lightRig rig="threePt" dir="t"/>
            </a:scene3d>
            <a:sp3d prstMaterial="metal">
              <a:extrusionClr>
                <a:schemeClr val="bg1"/>
              </a:extrusionClr>
              <a:contourClr>
                <a:schemeClr val="accent1">
                  <a:lumMod val="40000"/>
                  <a:lumOff val="6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0139"/>
              <a:endParaRPr lang="en-US" sz="1832" dirty="0">
                <a:solidFill>
                  <a:prstClr val="white"/>
                </a:solidFill>
              </a:endParaRPr>
            </a:p>
          </p:txBody>
        </p:sp>
        <p:sp>
          <p:nvSpPr>
            <p:cNvPr id="151" name="Rectangle 150"/>
            <p:cNvSpPr/>
            <p:nvPr/>
          </p:nvSpPr>
          <p:spPr>
            <a:xfrm>
              <a:off x="8214664" y="2794139"/>
              <a:ext cx="1774869" cy="937109"/>
            </a:xfrm>
            <a:prstGeom prst="rect">
              <a:avLst/>
            </a:prstGeom>
            <a:solidFill>
              <a:srgbClr val="002050"/>
            </a:solidFill>
            <a:ln>
              <a:noFill/>
            </a:ln>
            <a:scene3d>
              <a:camera prst="orthographicFront"/>
              <a:lightRig rig="threePt" dir="t"/>
            </a:scene3d>
            <a:sp3d prstMaterial="metal">
              <a:extrusionClr>
                <a:schemeClr val="bg1"/>
              </a:extrusionClr>
              <a:contourClr>
                <a:schemeClr val="accent1">
                  <a:lumMod val="40000"/>
                  <a:lumOff val="6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0139"/>
              <a:endParaRPr lang="en-US" sz="1832" dirty="0">
                <a:solidFill>
                  <a:prstClr val="white"/>
                </a:solidFill>
              </a:endParaRPr>
            </a:p>
          </p:txBody>
        </p:sp>
        <p:sp>
          <p:nvSpPr>
            <p:cNvPr id="130" name="TextBox 129"/>
            <p:cNvSpPr txBox="1"/>
            <p:nvPr/>
          </p:nvSpPr>
          <p:spPr>
            <a:xfrm>
              <a:off x="8341313" y="3357073"/>
              <a:ext cx="1534497" cy="375035"/>
            </a:xfrm>
            <a:prstGeom prst="rect">
              <a:avLst/>
            </a:prstGeom>
            <a:noFill/>
          </p:spPr>
          <p:txBody>
            <a:bodyPr wrap="square" rtlCol="0">
              <a:spAutoFit/>
            </a:bodyPr>
            <a:lstStyle/>
            <a:p>
              <a:pPr algn="ctr" defTabSz="930139"/>
              <a:r>
                <a:rPr lang="en-US" sz="916" b="1" dirty="0">
                  <a:gradFill>
                    <a:gsLst>
                      <a:gs pos="0">
                        <a:srgbClr val="FFFFFF"/>
                      </a:gs>
                      <a:gs pos="100000">
                        <a:srgbClr val="FFFFFF"/>
                      </a:gs>
                    </a:gsLst>
                    <a:lin ang="0" scaled="0"/>
                  </a:gradFill>
                  <a:ea typeface="ＭＳ Ｐゴシック" charset="-128"/>
                </a:rPr>
                <a:t>Storage Arrays</a:t>
              </a:r>
            </a:p>
            <a:p>
              <a:pPr algn="ctr" defTabSz="930139"/>
              <a:r>
                <a:rPr lang="en-US" sz="916" b="1" dirty="0">
                  <a:gradFill>
                    <a:gsLst>
                      <a:gs pos="0">
                        <a:srgbClr val="FFFFFF"/>
                      </a:gs>
                      <a:gs pos="100000">
                        <a:srgbClr val="FFFFFF"/>
                      </a:gs>
                    </a:gsLst>
                    <a:lin ang="4200000" scaled="0"/>
                  </a:gradFill>
                  <a:ea typeface="ＭＳ Ｐゴシック" charset="-128"/>
                </a:rPr>
                <a:t> (iSCSI/FC, SMB/NFS)</a:t>
              </a:r>
              <a:endParaRPr lang="en-US" sz="712" b="1" dirty="0">
                <a:gradFill>
                  <a:gsLst>
                    <a:gs pos="0">
                      <a:srgbClr val="FFFFFF"/>
                    </a:gs>
                    <a:gs pos="100000">
                      <a:srgbClr val="FFFFFF"/>
                    </a:gs>
                  </a:gsLst>
                  <a:lin ang="4200000" scaled="0"/>
                </a:gradFill>
                <a:ea typeface="ＭＳ Ｐゴシック" charset="-128"/>
              </a:endParaRPr>
            </a:p>
          </p:txBody>
        </p:sp>
        <p:sp>
          <p:nvSpPr>
            <p:cNvPr id="161" name="TextBox 160"/>
            <p:cNvSpPr txBox="1"/>
            <p:nvPr/>
          </p:nvSpPr>
          <p:spPr>
            <a:xfrm>
              <a:off x="8173754" y="2470404"/>
              <a:ext cx="1849382" cy="257435"/>
            </a:xfrm>
            <a:prstGeom prst="rect">
              <a:avLst/>
            </a:prstGeom>
            <a:noFill/>
          </p:spPr>
          <p:txBody>
            <a:bodyPr wrap="square" rtlCol="0">
              <a:spAutoFit/>
            </a:bodyPr>
            <a:lstStyle/>
            <a:p>
              <a:pPr algn="ctr" defTabSz="930139"/>
              <a:r>
                <a:rPr lang="en-US" sz="1069" b="1" dirty="0">
                  <a:gradFill>
                    <a:gsLst>
                      <a:gs pos="0">
                        <a:srgbClr val="FFFFFF"/>
                      </a:gs>
                      <a:gs pos="100000">
                        <a:srgbClr val="FFFFFF"/>
                      </a:gs>
                    </a:gsLst>
                    <a:lin ang="0" scaled="0"/>
                  </a:gradFill>
                  <a:ea typeface="ＭＳ Ｐゴシック" charset="-128"/>
                </a:rPr>
                <a:t>Scale out Server Cluster</a:t>
              </a:r>
            </a:p>
          </p:txBody>
        </p:sp>
        <p:grpSp>
          <p:nvGrpSpPr>
            <p:cNvPr id="65" name="Group 64"/>
            <p:cNvGrpSpPr/>
            <p:nvPr/>
          </p:nvGrpSpPr>
          <p:grpSpPr>
            <a:xfrm>
              <a:off x="8714064" y="2855896"/>
              <a:ext cx="735202" cy="488606"/>
              <a:chOff x="10105039" y="3105067"/>
              <a:chExt cx="1230875" cy="818025"/>
            </a:xfrm>
          </p:grpSpPr>
          <p:sp>
            <p:nvSpPr>
              <p:cNvPr id="136" name="Freeform 14"/>
              <p:cNvSpPr>
                <a:spLocks noEditPoints="1"/>
              </p:cNvSpPr>
              <p:nvPr/>
            </p:nvSpPr>
            <p:spPr bwMode="auto">
              <a:xfrm>
                <a:off x="10105039" y="3418647"/>
                <a:ext cx="1229563" cy="301791"/>
              </a:xfrm>
              <a:custGeom>
                <a:avLst/>
                <a:gdLst>
                  <a:gd name="T0" fmla="*/ 155 w 200"/>
                  <a:gd name="T1" fmla="*/ 47 h 49"/>
                  <a:gd name="T2" fmla="*/ 152 w 200"/>
                  <a:gd name="T3" fmla="*/ 48 h 49"/>
                  <a:gd name="T4" fmla="*/ 133 w 200"/>
                  <a:gd name="T5" fmla="*/ 34 h 49"/>
                  <a:gd name="T6" fmla="*/ 152 w 200"/>
                  <a:gd name="T7" fmla="*/ 45 h 49"/>
                  <a:gd name="T8" fmla="*/ 143 w 200"/>
                  <a:gd name="T9" fmla="*/ 28 h 49"/>
                  <a:gd name="T10" fmla="*/ 156 w 200"/>
                  <a:gd name="T11" fmla="*/ 33 h 49"/>
                  <a:gd name="T12" fmla="*/ 198 w 200"/>
                  <a:gd name="T13" fmla="*/ 25 h 49"/>
                  <a:gd name="T14" fmla="*/ 200 w 200"/>
                  <a:gd name="T15" fmla="*/ 8 h 49"/>
                  <a:gd name="T16" fmla="*/ 148 w 200"/>
                  <a:gd name="T17" fmla="*/ 39 h 49"/>
                  <a:gd name="T18" fmla="*/ 90 w 200"/>
                  <a:gd name="T19" fmla="*/ 28 h 49"/>
                  <a:gd name="T20" fmla="*/ 99 w 200"/>
                  <a:gd name="T21" fmla="*/ 45 h 49"/>
                  <a:gd name="T22" fmla="*/ 80 w 200"/>
                  <a:gd name="T23" fmla="*/ 34 h 49"/>
                  <a:gd name="T24" fmla="*/ 99 w 200"/>
                  <a:gd name="T25" fmla="*/ 48 h 49"/>
                  <a:gd name="T26" fmla="*/ 102 w 200"/>
                  <a:gd name="T27" fmla="*/ 47 h 49"/>
                  <a:gd name="T28" fmla="*/ 90 w 200"/>
                  <a:gd name="T29" fmla="*/ 28 h 49"/>
                  <a:gd name="T30" fmla="*/ 94 w 200"/>
                  <a:gd name="T31" fmla="*/ 39 h 49"/>
                  <a:gd name="T32" fmla="*/ 127 w 200"/>
                  <a:gd name="T33" fmla="*/ 5 h 49"/>
                  <a:gd name="T34" fmla="*/ 102 w 200"/>
                  <a:gd name="T35" fmla="*/ 19 h 49"/>
                  <a:gd name="T36" fmla="*/ 95 w 200"/>
                  <a:gd name="T37" fmla="*/ 17 h 49"/>
                  <a:gd name="T38" fmla="*/ 95 w 200"/>
                  <a:gd name="T39" fmla="*/ 22 h 49"/>
                  <a:gd name="T40" fmla="*/ 100 w 200"/>
                  <a:gd name="T41" fmla="*/ 32 h 49"/>
                  <a:gd name="T42" fmla="*/ 42 w 200"/>
                  <a:gd name="T43" fmla="*/ 40 h 49"/>
                  <a:gd name="T44" fmla="*/ 41 w 200"/>
                  <a:gd name="T45" fmla="*/ 39 h 49"/>
                  <a:gd name="T46" fmla="*/ 158 w 200"/>
                  <a:gd name="T47" fmla="*/ 18 h 49"/>
                  <a:gd name="T48" fmla="*/ 153 w 200"/>
                  <a:gd name="T49" fmla="*/ 19 h 49"/>
                  <a:gd name="T50" fmla="*/ 148 w 200"/>
                  <a:gd name="T51" fmla="*/ 20 h 49"/>
                  <a:gd name="T52" fmla="*/ 146 w 200"/>
                  <a:gd name="T53" fmla="*/ 27 h 49"/>
                  <a:gd name="T54" fmla="*/ 199 w 200"/>
                  <a:gd name="T55" fmla="*/ 6 h 49"/>
                  <a:gd name="T56" fmla="*/ 144 w 200"/>
                  <a:gd name="T57" fmla="*/ 14 h 49"/>
                  <a:gd name="T58" fmla="*/ 102 w 200"/>
                  <a:gd name="T59" fmla="*/ 33 h 49"/>
                  <a:gd name="T60" fmla="*/ 145 w 200"/>
                  <a:gd name="T61" fmla="*/ 25 h 49"/>
                  <a:gd name="T62" fmla="*/ 144 w 200"/>
                  <a:gd name="T63" fmla="*/ 14 h 49"/>
                  <a:gd name="T64" fmla="*/ 48 w 200"/>
                  <a:gd name="T65" fmla="*/ 47 h 49"/>
                  <a:gd name="T66" fmla="*/ 46 w 200"/>
                  <a:gd name="T67" fmla="*/ 48 h 49"/>
                  <a:gd name="T68" fmla="*/ 8 w 200"/>
                  <a:gd name="T69" fmla="*/ 27 h 49"/>
                  <a:gd name="T70" fmla="*/ 0 w 200"/>
                  <a:gd name="T71" fmla="*/ 22 h 49"/>
                  <a:gd name="T72" fmla="*/ 3 w 200"/>
                  <a:gd name="T73" fmla="*/ 10 h 49"/>
                  <a:gd name="T74" fmla="*/ 48 w 200"/>
                  <a:gd name="T75" fmla="*/ 35 h 49"/>
                  <a:gd name="T76" fmla="*/ 3 w 200"/>
                  <a:gd name="T77" fmla="*/ 21 h 49"/>
                  <a:gd name="T78" fmla="*/ 11 w 200"/>
                  <a:gd name="T79" fmla="*/ 25 h 49"/>
                  <a:gd name="T80" fmla="*/ 45 w 200"/>
                  <a:gd name="T81" fmla="*/ 45 h 49"/>
                  <a:gd name="T82" fmla="*/ 89 w 200"/>
                  <a:gd name="T83" fmla="*/ 14 h 49"/>
                  <a:gd name="T84" fmla="*/ 51 w 200"/>
                  <a:gd name="T85" fmla="*/ 36 h 49"/>
                  <a:gd name="T86" fmla="*/ 93 w 200"/>
                  <a:gd name="T87" fmla="*/ 22 h 49"/>
                  <a:gd name="T88" fmla="*/ 74 w 200"/>
                  <a:gd name="T89" fmla="*/ 5 h 49"/>
                  <a:gd name="T90" fmla="*/ 49 w 200"/>
                  <a:gd name="T91" fmla="*/ 19 h 49"/>
                  <a:gd name="T92" fmla="*/ 37 w 200"/>
                  <a:gd name="T93" fmla="*/ 14 h 49"/>
                  <a:gd name="T94" fmla="*/ 3 w 200"/>
                  <a:gd name="T95" fmla="*/ 8 h 49"/>
                  <a:gd name="T96" fmla="*/ 74 w 200"/>
                  <a:gd name="T97" fmla="*/ 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0" h="49">
                    <a:moveTo>
                      <a:pt x="155" y="35"/>
                    </a:moveTo>
                    <a:cubicBezTo>
                      <a:pt x="155" y="35"/>
                      <a:pt x="155" y="35"/>
                      <a:pt x="155" y="36"/>
                    </a:cubicBezTo>
                    <a:cubicBezTo>
                      <a:pt x="155" y="44"/>
                      <a:pt x="155" y="47"/>
                      <a:pt x="155" y="47"/>
                    </a:cubicBezTo>
                    <a:cubicBezTo>
                      <a:pt x="155" y="48"/>
                      <a:pt x="155" y="48"/>
                      <a:pt x="154" y="49"/>
                    </a:cubicBezTo>
                    <a:cubicBezTo>
                      <a:pt x="154" y="49"/>
                      <a:pt x="154" y="49"/>
                      <a:pt x="153" y="49"/>
                    </a:cubicBezTo>
                    <a:cubicBezTo>
                      <a:pt x="153" y="49"/>
                      <a:pt x="153" y="49"/>
                      <a:pt x="152" y="48"/>
                    </a:cubicBezTo>
                    <a:cubicBezTo>
                      <a:pt x="144" y="44"/>
                      <a:pt x="144" y="44"/>
                      <a:pt x="144" y="44"/>
                    </a:cubicBezTo>
                    <a:cubicBezTo>
                      <a:pt x="138" y="40"/>
                      <a:pt x="134" y="38"/>
                      <a:pt x="130" y="36"/>
                    </a:cubicBezTo>
                    <a:cubicBezTo>
                      <a:pt x="133" y="34"/>
                      <a:pt x="133" y="34"/>
                      <a:pt x="133" y="34"/>
                    </a:cubicBezTo>
                    <a:cubicBezTo>
                      <a:pt x="140" y="38"/>
                      <a:pt x="144" y="40"/>
                      <a:pt x="147" y="42"/>
                    </a:cubicBezTo>
                    <a:cubicBezTo>
                      <a:pt x="147" y="42"/>
                      <a:pt x="147" y="42"/>
                      <a:pt x="147" y="42"/>
                    </a:cubicBezTo>
                    <a:cubicBezTo>
                      <a:pt x="152" y="45"/>
                      <a:pt x="152" y="45"/>
                      <a:pt x="152" y="45"/>
                    </a:cubicBezTo>
                    <a:cubicBezTo>
                      <a:pt x="152" y="40"/>
                      <a:pt x="152" y="38"/>
                      <a:pt x="152" y="37"/>
                    </a:cubicBezTo>
                    <a:cubicBezTo>
                      <a:pt x="148" y="34"/>
                      <a:pt x="143" y="32"/>
                      <a:pt x="140" y="30"/>
                    </a:cubicBezTo>
                    <a:cubicBezTo>
                      <a:pt x="143" y="28"/>
                      <a:pt x="143" y="28"/>
                      <a:pt x="143" y="28"/>
                    </a:cubicBezTo>
                    <a:cubicBezTo>
                      <a:pt x="155" y="35"/>
                      <a:pt x="155" y="35"/>
                      <a:pt x="155" y="35"/>
                    </a:cubicBezTo>
                    <a:close/>
                    <a:moveTo>
                      <a:pt x="200" y="8"/>
                    </a:moveTo>
                    <a:cubicBezTo>
                      <a:pt x="156" y="33"/>
                      <a:pt x="156" y="33"/>
                      <a:pt x="156" y="33"/>
                    </a:cubicBezTo>
                    <a:cubicBezTo>
                      <a:pt x="157" y="34"/>
                      <a:pt x="157" y="35"/>
                      <a:pt x="157" y="36"/>
                    </a:cubicBezTo>
                    <a:cubicBezTo>
                      <a:pt x="157" y="36"/>
                      <a:pt x="157" y="36"/>
                      <a:pt x="157" y="48"/>
                    </a:cubicBezTo>
                    <a:cubicBezTo>
                      <a:pt x="157" y="48"/>
                      <a:pt x="157" y="48"/>
                      <a:pt x="198" y="25"/>
                    </a:cubicBezTo>
                    <a:cubicBezTo>
                      <a:pt x="199" y="24"/>
                      <a:pt x="200" y="23"/>
                      <a:pt x="200" y="22"/>
                    </a:cubicBezTo>
                    <a:cubicBezTo>
                      <a:pt x="200" y="22"/>
                      <a:pt x="200" y="22"/>
                      <a:pt x="200" y="8"/>
                    </a:cubicBezTo>
                    <a:cubicBezTo>
                      <a:pt x="200" y="8"/>
                      <a:pt x="200" y="8"/>
                      <a:pt x="200" y="8"/>
                    </a:cubicBezTo>
                    <a:close/>
                    <a:moveTo>
                      <a:pt x="150" y="39"/>
                    </a:moveTo>
                    <a:cubicBezTo>
                      <a:pt x="150" y="38"/>
                      <a:pt x="150" y="38"/>
                      <a:pt x="149" y="38"/>
                    </a:cubicBezTo>
                    <a:cubicBezTo>
                      <a:pt x="148" y="38"/>
                      <a:pt x="148" y="38"/>
                      <a:pt x="148" y="39"/>
                    </a:cubicBezTo>
                    <a:cubicBezTo>
                      <a:pt x="148" y="40"/>
                      <a:pt x="148" y="40"/>
                      <a:pt x="149" y="40"/>
                    </a:cubicBezTo>
                    <a:cubicBezTo>
                      <a:pt x="150" y="40"/>
                      <a:pt x="150" y="40"/>
                      <a:pt x="150" y="39"/>
                    </a:cubicBezTo>
                    <a:close/>
                    <a:moveTo>
                      <a:pt x="90" y="28"/>
                    </a:moveTo>
                    <a:cubicBezTo>
                      <a:pt x="86" y="30"/>
                      <a:pt x="86" y="30"/>
                      <a:pt x="86" y="30"/>
                    </a:cubicBezTo>
                    <a:cubicBezTo>
                      <a:pt x="90" y="32"/>
                      <a:pt x="94" y="35"/>
                      <a:pt x="99" y="37"/>
                    </a:cubicBezTo>
                    <a:cubicBezTo>
                      <a:pt x="99" y="38"/>
                      <a:pt x="99" y="40"/>
                      <a:pt x="99" y="45"/>
                    </a:cubicBezTo>
                    <a:cubicBezTo>
                      <a:pt x="99" y="45"/>
                      <a:pt x="99" y="45"/>
                      <a:pt x="93" y="42"/>
                    </a:cubicBezTo>
                    <a:cubicBezTo>
                      <a:pt x="93" y="42"/>
                      <a:pt x="93" y="42"/>
                      <a:pt x="93" y="42"/>
                    </a:cubicBezTo>
                    <a:cubicBezTo>
                      <a:pt x="91" y="40"/>
                      <a:pt x="86" y="38"/>
                      <a:pt x="80" y="34"/>
                    </a:cubicBezTo>
                    <a:cubicBezTo>
                      <a:pt x="77" y="36"/>
                      <a:pt x="77" y="36"/>
                      <a:pt x="77" y="36"/>
                    </a:cubicBezTo>
                    <a:cubicBezTo>
                      <a:pt x="80" y="38"/>
                      <a:pt x="85" y="41"/>
                      <a:pt x="91" y="44"/>
                    </a:cubicBezTo>
                    <a:cubicBezTo>
                      <a:pt x="91" y="44"/>
                      <a:pt x="91" y="44"/>
                      <a:pt x="99" y="48"/>
                    </a:cubicBezTo>
                    <a:cubicBezTo>
                      <a:pt x="99" y="49"/>
                      <a:pt x="100" y="49"/>
                      <a:pt x="100" y="49"/>
                    </a:cubicBezTo>
                    <a:cubicBezTo>
                      <a:pt x="100" y="49"/>
                      <a:pt x="101" y="49"/>
                      <a:pt x="101" y="49"/>
                    </a:cubicBezTo>
                    <a:cubicBezTo>
                      <a:pt x="101" y="48"/>
                      <a:pt x="102" y="48"/>
                      <a:pt x="102" y="47"/>
                    </a:cubicBezTo>
                    <a:cubicBezTo>
                      <a:pt x="102" y="47"/>
                      <a:pt x="102" y="44"/>
                      <a:pt x="102" y="36"/>
                    </a:cubicBezTo>
                    <a:cubicBezTo>
                      <a:pt x="102" y="35"/>
                      <a:pt x="102" y="35"/>
                      <a:pt x="101" y="35"/>
                    </a:cubicBezTo>
                    <a:cubicBezTo>
                      <a:pt x="101" y="35"/>
                      <a:pt x="101" y="35"/>
                      <a:pt x="90" y="28"/>
                    </a:cubicBezTo>
                    <a:close/>
                    <a:moveTo>
                      <a:pt x="97" y="39"/>
                    </a:moveTo>
                    <a:cubicBezTo>
                      <a:pt x="97" y="38"/>
                      <a:pt x="96" y="38"/>
                      <a:pt x="95" y="38"/>
                    </a:cubicBezTo>
                    <a:cubicBezTo>
                      <a:pt x="95" y="38"/>
                      <a:pt x="94" y="38"/>
                      <a:pt x="94" y="39"/>
                    </a:cubicBezTo>
                    <a:cubicBezTo>
                      <a:pt x="94" y="40"/>
                      <a:pt x="95" y="40"/>
                      <a:pt x="95" y="40"/>
                    </a:cubicBezTo>
                    <a:cubicBezTo>
                      <a:pt x="96" y="40"/>
                      <a:pt x="97" y="40"/>
                      <a:pt x="97" y="39"/>
                    </a:cubicBezTo>
                    <a:close/>
                    <a:moveTo>
                      <a:pt x="127" y="5"/>
                    </a:moveTo>
                    <a:cubicBezTo>
                      <a:pt x="105" y="18"/>
                      <a:pt x="105" y="18"/>
                      <a:pt x="105" y="18"/>
                    </a:cubicBezTo>
                    <a:cubicBezTo>
                      <a:pt x="104" y="18"/>
                      <a:pt x="104" y="18"/>
                      <a:pt x="104" y="18"/>
                    </a:cubicBezTo>
                    <a:cubicBezTo>
                      <a:pt x="102" y="19"/>
                      <a:pt x="102" y="19"/>
                      <a:pt x="102" y="19"/>
                    </a:cubicBezTo>
                    <a:cubicBezTo>
                      <a:pt x="101" y="19"/>
                      <a:pt x="101" y="19"/>
                      <a:pt x="100" y="19"/>
                    </a:cubicBezTo>
                    <a:cubicBezTo>
                      <a:pt x="99" y="19"/>
                      <a:pt x="98" y="19"/>
                      <a:pt x="98" y="19"/>
                    </a:cubicBezTo>
                    <a:cubicBezTo>
                      <a:pt x="97" y="18"/>
                      <a:pt x="96" y="18"/>
                      <a:pt x="95" y="17"/>
                    </a:cubicBezTo>
                    <a:cubicBezTo>
                      <a:pt x="95" y="20"/>
                      <a:pt x="95" y="20"/>
                      <a:pt x="95" y="20"/>
                    </a:cubicBezTo>
                    <a:cubicBezTo>
                      <a:pt x="95" y="22"/>
                      <a:pt x="95" y="22"/>
                      <a:pt x="95" y="22"/>
                    </a:cubicBezTo>
                    <a:cubicBezTo>
                      <a:pt x="95" y="22"/>
                      <a:pt x="95" y="22"/>
                      <a:pt x="95" y="22"/>
                    </a:cubicBezTo>
                    <a:cubicBezTo>
                      <a:pt x="95" y="24"/>
                      <a:pt x="94" y="26"/>
                      <a:pt x="93" y="27"/>
                    </a:cubicBezTo>
                    <a:cubicBezTo>
                      <a:pt x="92" y="27"/>
                      <a:pt x="92" y="27"/>
                      <a:pt x="92" y="27"/>
                    </a:cubicBezTo>
                    <a:cubicBezTo>
                      <a:pt x="100" y="32"/>
                      <a:pt x="100" y="32"/>
                      <a:pt x="100" y="32"/>
                    </a:cubicBezTo>
                    <a:cubicBezTo>
                      <a:pt x="120" y="21"/>
                      <a:pt x="131" y="14"/>
                      <a:pt x="137" y="11"/>
                    </a:cubicBezTo>
                    <a:lnTo>
                      <a:pt x="127" y="5"/>
                    </a:lnTo>
                    <a:close/>
                    <a:moveTo>
                      <a:pt x="42" y="40"/>
                    </a:moveTo>
                    <a:cubicBezTo>
                      <a:pt x="43" y="40"/>
                      <a:pt x="43" y="40"/>
                      <a:pt x="43" y="39"/>
                    </a:cubicBezTo>
                    <a:cubicBezTo>
                      <a:pt x="43" y="38"/>
                      <a:pt x="43" y="38"/>
                      <a:pt x="42" y="38"/>
                    </a:cubicBezTo>
                    <a:cubicBezTo>
                      <a:pt x="41" y="38"/>
                      <a:pt x="41" y="38"/>
                      <a:pt x="41" y="39"/>
                    </a:cubicBezTo>
                    <a:cubicBezTo>
                      <a:pt x="41" y="40"/>
                      <a:pt x="41" y="40"/>
                      <a:pt x="42" y="40"/>
                    </a:cubicBezTo>
                    <a:close/>
                    <a:moveTo>
                      <a:pt x="189" y="0"/>
                    </a:moveTo>
                    <a:cubicBezTo>
                      <a:pt x="158" y="18"/>
                      <a:pt x="158" y="18"/>
                      <a:pt x="158" y="18"/>
                    </a:cubicBezTo>
                    <a:cubicBezTo>
                      <a:pt x="158" y="18"/>
                      <a:pt x="158" y="18"/>
                      <a:pt x="157" y="18"/>
                    </a:cubicBezTo>
                    <a:cubicBezTo>
                      <a:pt x="156" y="19"/>
                      <a:pt x="156" y="19"/>
                      <a:pt x="156" y="19"/>
                    </a:cubicBezTo>
                    <a:cubicBezTo>
                      <a:pt x="155" y="19"/>
                      <a:pt x="154" y="19"/>
                      <a:pt x="153" y="19"/>
                    </a:cubicBezTo>
                    <a:cubicBezTo>
                      <a:pt x="153" y="19"/>
                      <a:pt x="152" y="19"/>
                      <a:pt x="151" y="19"/>
                    </a:cubicBezTo>
                    <a:cubicBezTo>
                      <a:pt x="150" y="18"/>
                      <a:pt x="149" y="17"/>
                      <a:pt x="148" y="17"/>
                    </a:cubicBezTo>
                    <a:cubicBezTo>
                      <a:pt x="148" y="20"/>
                      <a:pt x="148" y="20"/>
                      <a:pt x="148" y="20"/>
                    </a:cubicBezTo>
                    <a:cubicBezTo>
                      <a:pt x="148" y="22"/>
                      <a:pt x="148" y="22"/>
                      <a:pt x="148" y="22"/>
                    </a:cubicBezTo>
                    <a:cubicBezTo>
                      <a:pt x="148" y="22"/>
                      <a:pt x="148" y="22"/>
                      <a:pt x="148" y="22"/>
                    </a:cubicBezTo>
                    <a:cubicBezTo>
                      <a:pt x="148" y="24"/>
                      <a:pt x="147" y="26"/>
                      <a:pt x="146" y="27"/>
                    </a:cubicBezTo>
                    <a:cubicBezTo>
                      <a:pt x="145" y="27"/>
                      <a:pt x="145" y="27"/>
                      <a:pt x="145" y="27"/>
                    </a:cubicBezTo>
                    <a:cubicBezTo>
                      <a:pt x="154" y="32"/>
                      <a:pt x="154" y="32"/>
                      <a:pt x="154" y="32"/>
                    </a:cubicBezTo>
                    <a:cubicBezTo>
                      <a:pt x="199" y="6"/>
                      <a:pt x="199" y="6"/>
                      <a:pt x="199" y="6"/>
                    </a:cubicBezTo>
                    <a:cubicBezTo>
                      <a:pt x="198" y="6"/>
                      <a:pt x="198" y="6"/>
                      <a:pt x="198" y="5"/>
                    </a:cubicBezTo>
                    <a:cubicBezTo>
                      <a:pt x="195" y="4"/>
                      <a:pt x="192" y="2"/>
                      <a:pt x="189" y="0"/>
                    </a:cubicBezTo>
                    <a:close/>
                    <a:moveTo>
                      <a:pt x="144" y="14"/>
                    </a:moveTo>
                    <a:cubicBezTo>
                      <a:pt x="143" y="14"/>
                      <a:pt x="143" y="14"/>
                      <a:pt x="143" y="14"/>
                    </a:cubicBezTo>
                    <a:cubicBezTo>
                      <a:pt x="139" y="12"/>
                      <a:pt x="139" y="12"/>
                      <a:pt x="139" y="12"/>
                    </a:cubicBezTo>
                    <a:cubicBezTo>
                      <a:pt x="102" y="33"/>
                      <a:pt x="102" y="33"/>
                      <a:pt x="102" y="33"/>
                    </a:cubicBezTo>
                    <a:cubicBezTo>
                      <a:pt x="103" y="34"/>
                      <a:pt x="104" y="35"/>
                      <a:pt x="104" y="36"/>
                    </a:cubicBezTo>
                    <a:cubicBezTo>
                      <a:pt x="104" y="36"/>
                      <a:pt x="104" y="36"/>
                      <a:pt x="104" y="48"/>
                    </a:cubicBezTo>
                    <a:cubicBezTo>
                      <a:pt x="104" y="48"/>
                      <a:pt x="104" y="48"/>
                      <a:pt x="145" y="25"/>
                    </a:cubicBezTo>
                    <a:cubicBezTo>
                      <a:pt x="146" y="24"/>
                      <a:pt x="146" y="23"/>
                      <a:pt x="146" y="22"/>
                    </a:cubicBezTo>
                    <a:cubicBezTo>
                      <a:pt x="146" y="22"/>
                      <a:pt x="146" y="22"/>
                      <a:pt x="146" y="16"/>
                    </a:cubicBezTo>
                    <a:cubicBezTo>
                      <a:pt x="145" y="15"/>
                      <a:pt x="145" y="15"/>
                      <a:pt x="144" y="14"/>
                    </a:cubicBezTo>
                    <a:close/>
                    <a:moveTo>
                      <a:pt x="48" y="35"/>
                    </a:moveTo>
                    <a:cubicBezTo>
                      <a:pt x="48" y="35"/>
                      <a:pt x="48" y="35"/>
                      <a:pt x="48" y="36"/>
                    </a:cubicBezTo>
                    <a:cubicBezTo>
                      <a:pt x="48" y="44"/>
                      <a:pt x="48" y="47"/>
                      <a:pt x="48" y="47"/>
                    </a:cubicBezTo>
                    <a:cubicBezTo>
                      <a:pt x="48" y="48"/>
                      <a:pt x="48" y="48"/>
                      <a:pt x="48" y="49"/>
                    </a:cubicBezTo>
                    <a:cubicBezTo>
                      <a:pt x="47" y="49"/>
                      <a:pt x="47" y="49"/>
                      <a:pt x="47" y="49"/>
                    </a:cubicBezTo>
                    <a:cubicBezTo>
                      <a:pt x="46" y="49"/>
                      <a:pt x="46" y="49"/>
                      <a:pt x="46" y="48"/>
                    </a:cubicBezTo>
                    <a:cubicBezTo>
                      <a:pt x="37" y="44"/>
                      <a:pt x="37" y="44"/>
                      <a:pt x="37" y="44"/>
                    </a:cubicBezTo>
                    <a:cubicBezTo>
                      <a:pt x="17" y="32"/>
                      <a:pt x="8" y="27"/>
                      <a:pt x="8" y="27"/>
                    </a:cubicBezTo>
                    <a:cubicBezTo>
                      <a:pt x="8" y="27"/>
                      <a:pt x="8" y="27"/>
                      <a:pt x="8" y="27"/>
                    </a:cubicBezTo>
                    <a:cubicBezTo>
                      <a:pt x="5" y="25"/>
                      <a:pt x="2" y="24"/>
                      <a:pt x="2" y="24"/>
                    </a:cubicBezTo>
                    <a:cubicBezTo>
                      <a:pt x="1" y="23"/>
                      <a:pt x="1" y="23"/>
                      <a:pt x="1" y="23"/>
                    </a:cubicBezTo>
                    <a:cubicBezTo>
                      <a:pt x="0" y="22"/>
                      <a:pt x="0" y="22"/>
                      <a:pt x="0" y="22"/>
                    </a:cubicBezTo>
                    <a:cubicBezTo>
                      <a:pt x="0" y="14"/>
                      <a:pt x="0" y="12"/>
                      <a:pt x="0" y="11"/>
                    </a:cubicBezTo>
                    <a:cubicBezTo>
                      <a:pt x="0" y="10"/>
                      <a:pt x="1" y="10"/>
                      <a:pt x="1" y="10"/>
                    </a:cubicBezTo>
                    <a:cubicBezTo>
                      <a:pt x="2" y="9"/>
                      <a:pt x="3" y="9"/>
                      <a:pt x="3" y="10"/>
                    </a:cubicBezTo>
                    <a:cubicBezTo>
                      <a:pt x="6" y="11"/>
                      <a:pt x="6" y="11"/>
                      <a:pt x="6" y="11"/>
                    </a:cubicBezTo>
                    <a:cubicBezTo>
                      <a:pt x="6" y="11"/>
                      <a:pt x="6" y="11"/>
                      <a:pt x="6" y="11"/>
                    </a:cubicBezTo>
                    <a:cubicBezTo>
                      <a:pt x="48" y="35"/>
                      <a:pt x="48" y="35"/>
                      <a:pt x="48" y="35"/>
                    </a:cubicBezTo>
                    <a:close/>
                    <a:moveTo>
                      <a:pt x="45" y="37"/>
                    </a:moveTo>
                    <a:cubicBezTo>
                      <a:pt x="3" y="13"/>
                      <a:pt x="3" y="13"/>
                      <a:pt x="3" y="13"/>
                    </a:cubicBezTo>
                    <a:cubicBezTo>
                      <a:pt x="3" y="18"/>
                      <a:pt x="3" y="20"/>
                      <a:pt x="3" y="21"/>
                    </a:cubicBezTo>
                    <a:cubicBezTo>
                      <a:pt x="3" y="21"/>
                      <a:pt x="3" y="21"/>
                      <a:pt x="3" y="21"/>
                    </a:cubicBezTo>
                    <a:cubicBezTo>
                      <a:pt x="4" y="21"/>
                      <a:pt x="8" y="24"/>
                      <a:pt x="11" y="26"/>
                    </a:cubicBezTo>
                    <a:cubicBezTo>
                      <a:pt x="11" y="26"/>
                      <a:pt x="11" y="26"/>
                      <a:pt x="11" y="25"/>
                    </a:cubicBezTo>
                    <a:cubicBezTo>
                      <a:pt x="27" y="34"/>
                      <a:pt x="36" y="40"/>
                      <a:pt x="40" y="42"/>
                    </a:cubicBezTo>
                    <a:cubicBezTo>
                      <a:pt x="40" y="42"/>
                      <a:pt x="40" y="42"/>
                      <a:pt x="40" y="42"/>
                    </a:cubicBezTo>
                    <a:cubicBezTo>
                      <a:pt x="45" y="45"/>
                      <a:pt x="45" y="45"/>
                      <a:pt x="45" y="45"/>
                    </a:cubicBezTo>
                    <a:cubicBezTo>
                      <a:pt x="45" y="40"/>
                      <a:pt x="45" y="38"/>
                      <a:pt x="45" y="37"/>
                    </a:cubicBezTo>
                    <a:close/>
                    <a:moveTo>
                      <a:pt x="90" y="14"/>
                    </a:moveTo>
                    <a:cubicBezTo>
                      <a:pt x="89" y="14"/>
                      <a:pt x="89" y="14"/>
                      <a:pt x="89" y="14"/>
                    </a:cubicBezTo>
                    <a:cubicBezTo>
                      <a:pt x="86" y="12"/>
                      <a:pt x="86" y="12"/>
                      <a:pt x="86" y="12"/>
                    </a:cubicBezTo>
                    <a:cubicBezTo>
                      <a:pt x="49" y="33"/>
                      <a:pt x="49" y="33"/>
                      <a:pt x="49" y="33"/>
                    </a:cubicBezTo>
                    <a:cubicBezTo>
                      <a:pt x="50" y="34"/>
                      <a:pt x="51" y="35"/>
                      <a:pt x="51" y="36"/>
                    </a:cubicBezTo>
                    <a:cubicBezTo>
                      <a:pt x="51" y="36"/>
                      <a:pt x="51" y="36"/>
                      <a:pt x="51" y="48"/>
                    </a:cubicBezTo>
                    <a:cubicBezTo>
                      <a:pt x="51" y="48"/>
                      <a:pt x="51" y="48"/>
                      <a:pt x="91" y="25"/>
                    </a:cubicBezTo>
                    <a:cubicBezTo>
                      <a:pt x="92" y="24"/>
                      <a:pt x="93" y="23"/>
                      <a:pt x="93" y="22"/>
                    </a:cubicBezTo>
                    <a:cubicBezTo>
                      <a:pt x="93" y="22"/>
                      <a:pt x="93" y="22"/>
                      <a:pt x="93" y="16"/>
                    </a:cubicBezTo>
                    <a:cubicBezTo>
                      <a:pt x="91" y="15"/>
                      <a:pt x="91" y="15"/>
                      <a:pt x="90" y="14"/>
                    </a:cubicBezTo>
                    <a:close/>
                    <a:moveTo>
                      <a:pt x="74" y="5"/>
                    </a:moveTo>
                    <a:cubicBezTo>
                      <a:pt x="52" y="18"/>
                      <a:pt x="52" y="18"/>
                      <a:pt x="52" y="18"/>
                    </a:cubicBezTo>
                    <a:cubicBezTo>
                      <a:pt x="51" y="18"/>
                      <a:pt x="51" y="18"/>
                      <a:pt x="51" y="18"/>
                    </a:cubicBezTo>
                    <a:cubicBezTo>
                      <a:pt x="49" y="19"/>
                      <a:pt x="49" y="19"/>
                      <a:pt x="49" y="19"/>
                    </a:cubicBezTo>
                    <a:cubicBezTo>
                      <a:pt x="48" y="19"/>
                      <a:pt x="47" y="19"/>
                      <a:pt x="47" y="19"/>
                    </a:cubicBezTo>
                    <a:cubicBezTo>
                      <a:pt x="46" y="19"/>
                      <a:pt x="45" y="19"/>
                      <a:pt x="44" y="19"/>
                    </a:cubicBezTo>
                    <a:cubicBezTo>
                      <a:pt x="40" y="16"/>
                      <a:pt x="38" y="15"/>
                      <a:pt x="37" y="14"/>
                    </a:cubicBezTo>
                    <a:cubicBezTo>
                      <a:pt x="36" y="14"/>
                      <a:pt x="36" y="14"/>
                      <a:pt x="36" y="14"/>
                    </a:cubicBezTo>
                    <a:cubicBezTo>
                      <a:pt x="14" y="1"/>
                      <a:pt x="14" y="1"/>
                      <a:pt x="14" y="1"/>
                    </a:cubicBezTo>
                    <a:cubicBezTo>
                      <a:pt x="3" y="8"/>
                      <a:pt x="3" y="8"/>
                      <a:pt x="3" y="8"/>
                    </a:cubicBezTo>
                    <a:cubicBezTo>
                      <a:pt x="47" y="32"/>
                      <a:pt x="47" y="32"/>
                      <a:pt x="47" y="32"/>
                    </a:cubicBezTo>
                    <a:cubicBezTo>
                      <a:pt x="66" y="21"/>
                      <a:pt x="77" y="14"/>
                      <a:pt x="84" y="11"/>
                    </a:cubicBezTo>
                    <a:lnTo>
                      <a:pt x="74"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017" tIns="46508" rIns="93017" bIns="46508" numCol="1" anchor="t" anchorCtr="0" compatLnSpc="1">
                <a:prstTxWarp prst="textNoShape">
                  <a:avLst/>
                </a:prstTxWarp>
              </a:bodyPr>
              <a:lstStyle/>
              <a:p>
                <a:pPr defTabSz="930139"/>
                <a:endParaRPr lang="en-US" sz="1832" dirty="0">
                  <a:solidFill>
                    <a:srgbClr val="505050"/>
                  </a:solidFill>
                </a:endParaRPr>
              </a:p>
            </p:txBody>
          </p:sp>
          <p:sp>
            <p:nvSpPr>
              <p:cNvPr id="142" name="Freeform 15"/>
              <p:cNvSpPr>
                <a:spLocks noEditPoints="1"/>
              </p:cNvSpPr>
              <p:nvPr/>
            </p:nvSpPr>
            <p:spPr bwMode="auto">
              <a:xfrm>
                <a:off x="10105039" y="3105067"/>
                <a:ext cx="1229563" cy="424394"/>
              </a:xfrm>
              <a:custGeom>
                <a:avLst/>
                <a:gdLst>
                  <a:gd name="T0" fmla="*/ 155 w 200"/>
                  <a:gd name="T1" fmla="*/ 66 h 69"/>
                  <a:gd name="T2" fmla="*/ 152 w 200"/>
                  <a:gd name="T3" fmla="*/ 67 h 69"/>
                  <a:gd name="T4" fmla="*/ 133 w 200"/>
                  <a:gd name="T5" fmla="*/ 53 h 69"/>
                  <a:gd name="T6" fmla="*/ 152 w 200"/>
                  <a:gd name="T7" fmla="*/ 64 h 69"/>
                  <a:gd name="T8" fmla="*/ 143 w 200"/>
                  <a:gd name="T9" fmla="*/ 47 h 69"/>
                  <a:gd name="T10" fmla="*/ 146 w 200"/>
                  <a:gd name="T11" fmla="*/ 22 h 69"/>
                  <a:gd name="T12" fmla="*/ 148 w 200"/>
                  <a:gd name="T13" fmla="*/ 26 h 69"/>
                  <a:gd name="T14" fmla="*/ 148 w 200"/>
                  <a:gd name="T15" fmla="*/ 41 h 69"/>
                  <a:gd name="T16" fmla="*/ 145 w 200"/>
                  <a:gd name="T17" fmla="*/ 46 h 69"/>
                  <a:gd name="T18" fmla="*/ 198 w 200"/>
                  <a:gd name="T19" fmla="*/ 24 h 69"/>
                  <a:gd name="T20" fmla="*/ 154 w 200"/>
                  <a:gd name="T21" fmla="*/ 1 h 69"/>
                  <a:gd name="T22" fmla="*/ 200 w 200"/>
                  <a:gd name="T23" fmla="*/ 27 h 69"/>
                  <a:gd name="T24" fmla="*/ 157 w 200"/>
                  <a:gd name="T25" fmla="*/ 67 h 69"/>
                  <a:gd name="T26" fmla="*/ 200 w 200"/>
                  <a:gd name="T27" fmla="*/ 27 h 69"/>
                  <a:gd name="T28" fmla="*/ 149 w 200"/>
                  <a:gd name="T29" fmla="*/ 57 h 69"/>
                  <a:gd name="T30" fmla="*/ 150 w 200"/>
                  <a:gd name="T31" fmla="*/ 58 h 69"/>
                  <a:gd name="T32" fmla="*/ 93 w 200"/>
                  <a:gd name="T33" fmla="*/ 23 h 69"/>
                  <a:gd name="T34" fmla="*/ 95 w 200"/>
                  <a:gd name="T35" fmla="*/ 27 h 69"/>
                  <a:gd name="T36" fmla="*/ 95 w 200"/>
                  <a:gd name="T37" fmla="*/ 41 h 69"/>
                  <a:gd name="T38" fmla="*/ 100 w 200"/>
                  <a:gd name="T39" fmla="*/ 51 h 69"/>
                  <a:gd name="T40" fmla="*/ 104 w 200"/>
                  <a:gd name="T41" fmla="*/ 1 h 69"/>
                  <a:gd name="T42" fmla="*/ 78 w 200"/>
                  <a:gd name="T43" fmla="*/ 14 h 69"/>
                  <a:gd name="T44" fmla="*/ 86 w 200"/>
                  <a:gd name="T45" fmla="*/ 49 h 69"/>
                  <a:gd name="T46" fmla="*/ 93 w 200"/>
                  <a:gd name="T47" fmla="*/ 61 h 69"/>
                  <a:gd name="T48" fmla="*/ 77 w 200"/>
                  <a:gd name="T49" fmla="*/ 55 h 69"/>
                  <a:gd name="T50" fmla="*/ 100 w 200"/>
                  <a:gd name="T51" fmla="*/ 68 h 69"/>
                  <a:gd name="T52" fmla="*/ 102 w 200"/>
                  <a:gd name="T53" fmla="*/ 55 h 69"/>
                  <a:gd name="T54" fmla="*/ 97 w 200"/>
                  <a:gd name="T55" fmla="*/ 58 h 69"/>
                  <a:gd name="T56" fmla="*/ 95 w 200"/>
                  <a:gd name="T57" fmla="*/ 59 h 69"/>
                  <a:gd name="T58" fmla="*/ 102 w 200"/>
                  <a:gd name="T59" fmla="*/ 52 h 69"/>
                  <a:gd name="T60" fmla="*/ 145 w 200"/>
                  <a:gd name="T61" fmla="*/ 44 h 69"/>
                  <a:gd name="T62" fmla="*/ 146 w 200"/>
                  <a:gd name="T63" fmla="*/ 27 h 69"/>
                  <a:gd name="T64" fmla="*/ 3 w 200"/>
                  <a:gd name="T65" fmla="*/ 27 h 69"/>
                  <a:gd name="T66" fmla="*/ 51 w 200"/>
                  <a:gd name="T67" fmla="*/ 1 h 69"/>
                  <a:gd name="T68" fmla="*/ 47 w 200"/>
                  <a:gd name="T69" fmla="*/ 51 h 69"/>
                  <a:gd name="T70" fmla="*/ 48 w 200"/>
                  <a:gd name="T71" fmla="*/ 68 h 69"/>
                  <a:gd name="T72" fmla="*/ 37 w 200"/>
                  <a:gd name="T73" fmla="*/ 63 h 69"/>
                  <a:gd name="T74" fmla="*/ 8 w 200"/>
                  <a:gd name="T75" fmla="*/ 46 h 69"/>
                  <a:gd name="T76" fmla="*/ 0 w 200"/>
                  <a:gd name="T77" fmla="*/ 41 h 69"/>
                  <a:gd name="T78" fmla="*/ 3 w 200"/>
                  <a:gd name="T79" fmla="*/ 29 h 69"/>
                  <a:gd name="T80" fmla="*/ 48 w 200"/>
                  <a:gd name="T81" fmla="*/ 54 h 69"/>
                  <a:gd name="T82" fmla="*/ 3 w 200"/>
                  <a:gd name="T83" fmla="*/ 32 h 69"/>
                  <a:gd name="T84" fmla="*/ 11 w 200"/>
                  <a:gd name="T85" fmla="*/ 45 h 69"/>
                  <a:gd name="T86" fmla="*/ 40 w 200"/>
                  <a:gd name="T87" fmla="*/ 61 h 69"/>
                  <a:gd name="T88" fmla="*/ 93 w 200"/>
                  <a:gd name="T89" fmla="*/ 27 h 69"/>
                  <a:gd name="T90" fmla="*/ 51 w 200"/>
                  <a:gd name="T91" fmla="*/ 55 h 69"/>
                  <a:gd name="T92" fmla="*/ 93 w 200"/>
                  <a:gd name="T93" fmla="*/ 41 h 69"/>
                  <a:gd name="T94" fmla="*/ 42 w 200"/>
                  <a:gd name="T95" fmla="*/ 57 h 69"/>
                  <a:gd name="T96" fmla="*/ 43 w 200"/>
                  <a:gd name="T97" fmla="*/ 5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0" h="69">
                    <a:moveTo>
                      <a:pt x="155" y="54"/>
                    </a:moveTo>
                    <a:cubicBezTo>
                      <a:pt x="155" y="54"/>
                      <a:pt x="155" y="54"/>
                      <a:pt x="155" y="55"/>
                    </a:cubicBezTo>
                    <a:cubicBezTo>
                      <a:pt x="155" y="63"/>
                      <a:pt x="155" y="66"/>
                      <a:pt x="155" y="66"/>
                    </a:cubicBezTo>
                    <a:cubicBezTo>
                      <a:pt x="155" y="67"/>
                      <a:pt x="155" y="67"/>
                      <a:pt x="154" y="68"/>
                    </a:cubicBezTo>
                    <a:cubicBezTo>
                      <a:pt x="154" y="68"/>
                      <a:pt x="154" y="68"/>
                      <a:pt x="153" y="68"/>
                    </a:cubicBezTo>
                    <a:cubicBezTo>
                      <a:pt x="153" y="68"/>
                      <a:pt x="153" y="68"/>
                      <a:pt x="152" y="67"/>
                    </a:cubicBezTo>
                    <a:cubicBezTo>
                      <a:pt x="144" y="63"/>
                      <a:pt x="144" y="63"/>
                      <a:pt x="144" y="63"/>
                    </a:cubicBezTo>
                    <a:cubicBezTo>
                      <a:pt x="138" y="59"/>
                      <a:pt x="134" y="57"/>
                      <a:pt x="130" y="55"/>
                    </a:cubicBezTo>
                    <a:cubicBezTo>
                      <a:pt x="133" y="53"/>
                      <a:pt x="133" y="53"/>
                      <a:pt x="133" y="53"/>
                    </a:cubicBezTo>
                    <a:cubicBezTo>
                      <a:pt x="140" y="57"/>
                      <a:pt x="144" y="59"/>
                      <a:pt x="147" y="61"/>
                    </a:cubicBezTo>
                    <a:cubicBezTo>
                      <a:pt x="147" y="61"/>
                      <a:pt x="147" y="61"/>
                      <a:pt x="147" y="61"/>
                    </a:cubicBezTo>
                    <a:cubicBezTo>
                      <a:pt x="152" y="64"/>
                      <a:pt x="152" y="64"/>
                      <a:pt x="152" y="64"/>
                    </a:cubicBezTo>
                    <a:cubicBezTo>
                      <a:pt x="152" y="59"/>
                      <a:pt x="152" y="57"/>
                      <a:pt x="152" y="56"/>
                    </a:cubicBezTo>
                    <a:cubicBezTo>
                      <a:pt x="148" y="53"/>
                      <a:pt x="143" y="51"/>
                      <a:pt x="140" y="49"/>
                    </a:cubicBezTo>
                    <a:cubicBezTo>
                      <a:pt x="143" y="47"/>
                      <a:pt x="143" y="47"/>
                      <a:pt x="143" y="47"/>
                    </a:cubicBezTo>
                    <a:cubicBezTo>
                      <a:pt x="155" y="54"/>
                      <a:pt x="155" y="54"/>
                      <a:pt x="155" y="54"/>
                    </a:cubicBezTo>
                    <a:close/>
                    <a:moveTo>
                      <a:pt x="146" y="22"/>
                    </a:moveTo>
                    <a:cubicBezTo>
                      <a:pt x="146" y="22"/>
                      <a:pt x="146" y="22"/>
                      <a:pt x="146" y="22"/>
                    </a:cubicBezTo>
                    <a:cubicBezTo>
                      <a:pt x="146" y="23"/>
                      <a:pt x="146" y="23"/>
                      <a:pt x="147" y="23"/>
                    </a:cubicBezTo>
                    <a:cubicBezTo>
                      <a:pt x="147" y="23"/>
                      <a:pt x="147" y="24"/>
                      <a:pt x="147" y="25"/>
                    </a:cubicBezTo>
                    <a:cubicBezTo>
                      <a:pt x="148" y="25"/>
                      <a:pt x="148" y="25"/>
                      <a:pt x="148" y="26"/>
                    </a:cubicBezTo>
                    <a:cubicBezTo>
                      <a:pt x="148" y="26"/>
                      <a:pt x="148" y="27"/>
                      <a:pt x="148" y="27"/>
                    </a:cubicBezTo>
                    <a:cubicBezTo>
                      <a:pt x="148" y="39"/>
                      <a:pt x="148" y="39"/>
                      <a:pt x="148" y="39"/>
                    </a:cubicBezTo>
                    <a:cubicBezTo>
                      <a:pt x="148" y="41"/>
                      <a:pt x="148" y="41"/>
                      <a:pt x="148" y="41"/>
                    </a:cubicBezTo>
                    <a:cubicBezTo>
                      <a:pt x="148" y="41"/>
                      <a:pt x="148" y="41"/>
                      <a:pt x="148" y="41"/>
                    </a:cubicBezTo>
                    <a:cubicBezTo>
                      <a:pt x="148" y="43"/>
                      <a:pt x="147" y="45"/>
                      <a:pt x="146" y="46"/>
                    </a:cubicBezTo>
                    <a:cubicBezTo>
                      <a:pt x="145" y="46"/>
                      <a:pt x="145" y="46"/>
                      <a:pt x="145" y="46"/>
                    </a:cubicBezTo>
                    <a:cubicBezTo>
                      <a:pt x="154" y="51"/>
                      <a:pt x="154" y="51"/>
                      <a:pt x="154" y="51"/>
                    </a:cubicBezTo>
                    <a:cubicBezTo>
                      <a:pt x="199" y="25"/>
                      <a:pt x="199" y="25"/>
                      <a:pt x="199" y="25"/>
                    </a:cubicBezTo>
                    <a:cubicBezTo>
                      <a:pt x="198" y="25"/>
                      <a:pt x="198" y="25"/>
                      <a:pt x="198" y="24"/>
                    </a:cubicBezTo>
                    <a:cubicBezTo>
                      <a:pt x="160" y="2"/>
                      <a:pt x="157" y="1"/>
                      <a:pt x="157" y="1"/>
                    </a:cubicBezTo>
                    <a:cubicBezTo>
                      <a:pt x="157" y="0"/>
                      <a:pt x="156" y="0"/>
                      <a:pt x="156" y="0"/>
                    </a:cubicBezTo>
                    <a:cubicBezTo>
                      <a:pt x="155" y="0"/>
                      <a:pt x="155" y="0"/>
                      <a:pt x="154" y="1"/>
                    </a:cubicBezTo>
                    <a:cubicBezTo>
                      <a:pt x="145" y="6"/>
                      <a:pt x="137" y="11"/>
                      <a:pt x="131" y="14"/>
                    </a:cubicBezTo>
                    <a:cubicBezTo>
                      <a:pt x="135" y="16"/>
                      <a:pt x="140" y="19"/>
                      <a:pt x="146" y="22"/>
                    </a:cubicBezTo>
                    <a:close/>
                    <a:moveTo>
                      <a:pt x="200" y="27"/>
                    </a:moveTo>
                    <a:cubicBezTo>
                      <a:pt x="156" y="52"/>
                      <a:pt x="156" y="52"/>
                      <a:pt x="156" y="52"/>
                    </a:cubicBezTo>
                    <a:cubicBezTo>
                      <a:pt x="157" y="53"/>
                      <a:pt x="157" y="54"/>
                      <a:pt x="157" y="55"/>
                    </a:cubicBezTo>
                    <a:cubicBezTo>
                      <a:pt x="157" y="55"/>
                      <a:pt x="157" y="55"/>
                      <a:pt x="157" y="67"/>
                    </a:cubicBezTo>
                    <a:cubicBezTo>
                      <a:pt x="157" y="67"/>
                      <a:pt x="157" y="67"/>
                      <a:pt x="198" y="44"/>
                    </a:cubicBezTo>
                    <a:cubicBezTo>
                      <a:pt x="199" y="43"/>
                      <a:pt x="200" y="42"/>
                      <a:pt x="200" y="41"/>
                    </a:cubicBezTo>
                    <a:cubicBezTo>
                      <a:pt x="200" y="41"/>
                      <a:pt x="200" y="41"/>
                      <a:pt x="200" y="27"/>
                    </a:cubicBezTo>
                    <a:cubicBezTo>
                      <a:pt x="200" y="27"/>
                      <a:pt x="200" y="27"/>
                      <a:pt x="200" y="27"/>
                    </a:cubicBezTo>
                    <a:close/>
                    <a:moveTo>
                      <a:pt x="150" y="58"/>
                    </a:moveTo>
                    <a:cubicBezTo>
                      <a:pt x="150" y="57"/>
                      <a:pt x="150" y="57"/>
                      <a:pt x="149" y="57"/>
                    </a:cubicBezTo>
                    <a:cubicBezTo>
                      <a:pt x="148" y="57"/>
                      <a:pt x="148" y="57"/>
                      <a:pt x="148" y="58"/>
                    </a:cubicBezTo>
                    <a:cubicBezTo>
                      <a:pt x="148" y="59"/>
                      <a:pt x="148" y="59"/>
                      <a:pt x="149" y="59"/>
                    </a:cubicBezTo>
                    <a:cubicBezTo>
                      <a:pt x="150" y="59"/>
                      <a:pt x="150" y="59"/>
                      <a:pt x="150" y="58"/>
                    </a:cubicBezTo>
                    <a:close/>
                    <a:moveTo>
                      <a:pt x="93" y="22"/>
                    </a:moveTo>
                    <a:cubicBezTo>
                      <a:pt x="93" y="22"/>
                      <a:pt x="93" y="22"/>
                      <a:pt x="93" y="22"/>
                    </a:cubicBezTo>
                    <a:cubicBezTo>
                      <a:pt x="93" y="23"/>
                      <a:pt x="93" y="23"/>
                      <a:pt x="93" y="23"/>
                    </a:cubicBezTo>
                    <a:cubicBezTo>
                      <a:pt x="94" y="23"/>
                      <a:pt x="94" y="24"/>
                      <a:pt x="94" y="25"/>
                    </a:cubicBezTo>
                    <a:cubicBezTo>
                      <a:pt x="95" y="25"/>
                      <a:pt x="95" y="25"/>
                      <a:pt x="95" y="26"/>
                    </a:cubicBezTo>
                    <a:cubicBezTo>
                      <a:pt x="95" y="26"/>
                      <a:pt x="95" y="27"/>
                      <a:pt x="95" y="27"/>
                    </a:cubicBezTo>
                    <a:cubicBezTo>
                      <a:pt x="95" y="39"/>
                      <a:pt x="95" y="39"/>
                      <a:pt x="95" y="39"/>
                    </a:cubicBezTo>
                    <a:cubicBezTo>
                      <a:pt x="95" y="41"/>
                      <a:pt x="95" y="41"/>
                      <a:pt x="95" y="41"/>
                    </a:cubicBezTo>
                    <a:cubicBezTo>
                      <a:pt x="95" y="41"/>
                      <a:pt x="95" y="41"/>
                      <a:pt x="95" y="41"/>
                    </a:cubicBezTo>
                    <a:cubicBezTo>
                      <a:pt x="95" y="43"/>
                      <a:pt x="94" y="45"/>
                      <a:pt x="93" y="46"/>
                    </a:cubicBezTo>
                    <a:cubicBezTo>
                      <a:pt x="92" y="46"/>
                      <a:pt x="92" y="46"/>
                      <a:pt x="92" y="46"/>
                    </a:cubicBezTo>
                    <a:cubicBezTo>
                      <a:pt x="100" y="51"/>
                      <a:pt x="100" y="51"/>
                      <a:pt x="100" y="51"/>
                    </a:cubicBezTo>
                    <a:cubicBezTo>
                      <a:pt x="145" y="25"/>
                      <a:pt x="145" y="25"/>
                      <a:pt x="145" y="25"/>
                    </a:cubicBezTo>
                    <a:cubicBezTo>
                      <a:pt x="145" y="25"/>
                      <a:pt x="145" y="25"/>
                      <a:pt x="145" y="24"/>
                    </a:cubicBezTo>
                    <a:cubicBezTo>
                      <a:pt x="107" y="2"/>
                      <a:pt x="104" y="1"/>
                      <a:pt x="104" y="1"/>
                    </a:cubicBezTo>
                    <a:cubicBezTo>
                      <a:pt x="103" y="0"/>
                      <a:pt x="103" y="0"/>
                      <a:pt x="102" y="0"/>
                    </a:cubicBezTo>
                    <a:cubicBezTo>
                      <a:pt x="102" y="0"/>
                      <a:pt x="101" y="0"/>
                      <a:pt x="101" y="1"/>
                    </a:cubicBezTo>
                    <a:cubicBezTo>
                      <a:pt x="91" y="6"/>
                      <a:pt x="84" y="11"/>
                      <a:pt x="78" y="14"/>
                    </a:cubicBezTo>
                    <a:cubicBezTo>
                      <a:pt x="82" y="16"/>
                      <a:pt x="87" y="19"/>
                      <a:pt x="93" y="22"/>
                    </a:cubicBezTo>
                    <a:close/>
                    <a:moveTo>
                      <a:pt x="90" y="47"/>
                    </a:moveTo>
                    <a:cubicBezTo>
                      <a:pt x="86" y="49"/>
                      <a:pt x="86" y="49"/>
                      <a:pt x="86" y="49"/>
                    </a:cubicBezTo>
                    <a:cubicBezTo>
                      <a:pt x="90" y="51"/>
                      <a:pt x="94" y="54"/>
                      <a:pt x="99" y="56"/>
                    </a:cubicBezTo>
                    <a:cubicBezTo>
                      <a:pt x="99" y="57"/>
                      <a:pt x="99" y="59"/>
                      <a:pt x="99" y="64"/>
                    </a:cubicBezTo>
                    <a:cubicBezTo>
                      <a:pt x="99" y="64"/>
                      <a:pt x="99" y="64"/>
                      <a:pt x="93" y="61"/>
                    </a:cubicBezTo>
                    <a:cubicBezTo>
                      <a:pt x="93" y="61"/>
                      <a:pt x="93" y="61"/>
                      <a:pt x="93" y="61"/>
                    </a:cubicBezTo>
                    <a:cubicBezTo>
                      <a:pt x="91" y="59"/>
                      <a:pt x="86" y="57"/>
                      <a:pt x="80" y="53"/>
                    </a:cubicBezTo>
                    <a:cubicBezTo>
                      <a:pt x="77" y="55"/>
                      <a:pt x="77" y="55"/>
                      <a:pt x="77" y="55"/>
                    </a:cubicBezTo>
                    <a:cubicBezTo>
                      <a:pt x="80" y="57"/>
                      <a:pt x="85" y="60"/>
                      <a:pt x="91" y="63"/>
                    </a:cubicBezTo>
                    <a:cubicBezTo>
                      <a:pt x="91" y="63"/>
                      <a:pt x="91" y="63"/>
                      <a:pt x="99" y="67"/>
                    </a:cubicBezTo>
                    <a:cubicBezTo>
                      <a:pt x="99" y="68"/>
                      <a:pt x="100" y="68"/>
                      <a:pt x="100" y="68"/>
                    </a:cubicBezTo>
                    <a:cubicBezTo>
                      <a:pt x="100" y="68"/>
                      <a:pt x="101" y="68"/>
                      <a:pt x="101" y="68"/>
                    </a:cubicBezTo>
                    <a:cubicBezTo>
                      <a:pt x="101" y="67"/>
                      <a:pt x="102" y="67"/>
                      <a:pt x="102" y="66"/>
                    </a:cubicBezTo>
                    <a:cubicBezTo>
                      <a:pt x="102" y="66"/>
                      <a:pt x="102" y="63"/>
                      <a:pt x="102" y="55"/>
                    </a:cubicBezTo>
                    <a:cubicBezTo>
                      <a:pt x="102" y="54"/>
                      <a:pt x="102" y="54"/>
                      <a:pt x="101" y="54"/>
                    </a:cubicBezTo>
                    <a:cubicBezTo>
                      <a:pt x="101" y="54"/>
                      <a:pt x="101" y="54"/>
                      <a:pt x="90" y="47"/>
                    </a:cubicBezTo>
                    <a:close/>
                    <a:moveTo>
                      <a:pt x="97" y="58"/>
                    </a:moveTo>
                    <a:cubicBezTo>
                      <a:pt x="97" y="57"/>
                      <a:pt x="96" y="57"/>
                      <a:pt x="95" y="57"/>
                    </a:cubicBezTo>
                    <a:cubicBezTo>
                      <a:pt x="95" y="57"/>
                      <a:pt x="94" y="57"/>
                      <a:pt x="94" y="58"/>
                    </a:cubicBezTo>
                    <a:cubicBezTo>
                      <a:pt x="94" y="59"/>
                      <a:pt x="95" y="59"/>
                      <a:pt x="95" y="59"/>
                    </a:cubicBezTo>
                    <a:cubicBezTo>
                      <a:pt x="96" y="59"/>
                      <a:pt x="97" y="59"/>
                      <a:pt x="97" y="58"/>
                    </a:cubicBezTo>
                    <a:close/>
                    <a:moveTo>
                      <a:pt x="146" y="27"/>
                    </a:moveTo>
                    <a:cubicBezTo>
                      <a:pt x="102" y="52"/>
                      <a:pt x="102" y="52"/>
                      <a:pt x="102" y="52"/>
                    </a:cubicBezTo>
                    <a:cubicBezTo>
                      <a:pt x="103" y="53"/>
                      <a:pt x="104" y="54"/>
                      <a:pt x="104" y="55"/>
                    </a:cubicBezTo>
                    <a:cubicBezTo>
                      <a:pt x="104" y="55"/>
                      <a:pt x="104" y="55"/>
                      <a:pt x="104" y="67"/>
                    </a:cubicBezTo>
                    <a:cubicBezTo>
                      <a:pt x="104" y="67"/>
                      <a:pt x="104" y="67"/>
                      <a:pt x="145" y="44"/>
                    </a:cubicBezTo>
                    <a:cubicBezTo>
                      <a:pt x="146" y="43"/>
                      <a:pt x="146" y="42"/>
                      <a:pt x="146" y="41"/>
                    </a:cubicBezTo>
                    <a:cubicBezTo>
                      <a:pt x="146" y="41"/>
                      <a:pt x="146" y="41"/>
                      <a:pt x="146" y="27"/>
                    </a:cubicBezTo>
                    <a:cubicBezTo>
                      <a:pt x="146" y="27"/>
                      <a:pt x="146" y="27"/>
                      <a:pt x="146" y="27"/>
                    </a:cubicBezTo>
                    <a:close/>
                    <a:moveTo>
                      <a:pt x="47" y="51"/>
                    </a:moveTo>
                    <a:cubicBezTo>
                      <a:pt x="47" y="51"/>
                      <a:pt x="47" y="51"/>
                      <a:pt x="47" y="51"/>
                    </a:cubicBezTo>
                    <a:cubicBezTo>
                      <a:pt x="3" y="27"/>
                      <a:pt x="3" y="27"/>
                      <a:pt x="3" y="27"/>
                    </a:cubicBezTo>
                    <a:cubicBezTo>
                      <a:pt x="3" y="27"/>
                      <a:pt x="3" y="27"/>
                      <a:pt x="47" y="1"/>
                    </a:cubicBezTo>
                    <a:cubicBezTo>
                      <a:pt x="48" y="0"/>
                      <a:pt x="48" y="0"/>
                      <a:pt x="49" y="0"/>
                    </a:cubicBezTo>
                    <a:cubicBezTo>
                      <a:pt x="50" y="0"/>
                      <a:pt x="50" y="0"/>
                      <a:pt x="51" y="1"/>
                    </a:cubicBezTo>
                    <a:cubicBezTo>
                      <a:pt x="51" y="1"/>
                      <a:pt x="49" y="0"/>
                      <a:pt x="91" y="24"/>
                    </a:cubicBezTo>
                    <a:cubicBezTo>
                      <a:pt x="92" y="25"/>
                      <a:pt x="92" y="25"/>
                      <a:pt x="92" y="25"/>
                    </a:cubicBezTo>
                    <a:cubicBezTo>
                      <a:pt x="92" y="25"/>
                      <a:pt x="92" y="25"/>
                      <a:pt x="47" y="51"/>
                    </a:cubicBezTo>
                    <a:close/>
                    <a:moveTo>
                      <a:pt x="48" y="55"/>
                    </a:moveTo>
                    <a:cubicBezTo>
                      <a:pt x="48" y="69"/>
                      <a:pt x="48" y="66"/>
                      <a:pt x="48" y="66"/>
                    </a:cubicBezTo>
                    <a:cubicBezTo>
                      <a:pt x="48" y="67"/>
                      <a:pt x="48" y="67"/>
                      <a:pt x="48" y="68"/>
                    </a:cubicBezTo>
                    <a:cubicBezTo>
                      <a:pt x="47" y="68"/>
                      <a:pt x="47" y="68"/>
                      <a:pt x="47" y="68"/>
                    </a:cubicBezTo>
                    <a:cubicBezTo>
                      <a:pt x="46" y="68"/>
                      <a:pt x="46" y="68"/>
                      <a:pt x="46" y="67"/>
                    </a:cubicBezTo>
                    <a:cubicBezTo>
                      <a:pt x="37" y="63"/>
                      <a:pt x="37" y="63"/>
                      <a:pt x="37" y="63"/>
                    </a:cubicBezTo>
                    <a:cubicBezTo>
                      <a:pt x="37" y="63"/>
                      <a:pt x="37" y="63"/>
                      <a:pt x="37" y="63"/>
                    </a:cubicBezTo>
                    <a:cubicBezTo>
                      <a:pt x="17" y="51"/>
                      <a:pt x="8" y="46"/>
                      <a:pt x="8" y="46"/>
                    </a:cubicBezTo>
                    <a:cubicBezTo>
                      <a:pt x="8" y="46"/>
                      <a:pt x="8" y="46"/>
                      <a:pt x="8" y="46"/>
                    </a:cubicBezTo>
                    <a:cubicBezTo>
                      <a:pt x="5" y="44"/>
                      <a:pt x="2" y="43"/>
                      <a:pt x="2" y="43"/>
                    </a:cubicBezTo>
                    <a:cubicBezTo>
                      <a:pt x="1" y="42"/>
                      <a:pt x="1" y="42"/>
                      <a:pt x="1" y="42"/>
                    </a:cubicBezTo>
                    <a:cubicBezTo>
                      <a:pt x="0" y="41"/>
                      <a:pt x="0" y="41"/>
                      <a:pt x="0" y="41"/>
                    </a:cubicBezTo>
                    <a:cubicBezTo>
                      <a:pt x="0" y="27"/>
                      <a:pt x="0" y="30"/>
                      <a:pt x="0" y="30"/>
                    </a:cubicBezTo>
                    <a:cubicBezTo>
                      <a:pt x="0" y="29"/>
                      <a:pt x="1" y="29"/>
                      <a:pt x="1" y="29"/>
                    </a:cubicBezTo>
                    <a:cubicBezTo>
                      <a:pt x="2" y="28"/>
                      <a:pt x="3" y="28"/>
                      <a:pt x="3" y="29"/>
                    </a:cubicBezTo>
                    <a:cubicBezTo>
                      <a:pt x="6" y="30"/>
                      <a:pt x="6" y="30"/>
                      <a:pt x="6" y="30"/>
                    </a:cubicBezTo>
                    <a:cubicBezTo>
                      <a:pt x="6" y="30"/>
                      <a:pt x="6" y="30"/>
                      <a:pt x="6" y="30"/>
                    </a:cubicBezTo>
                    <a:cubicBezTo>
                      <a:pt x="48" y="54"/>
                      <a:pt x="48" y="54"/>
                      <a:pt x="48" y="54"/>
                    </a:cubicBezTo>
                    <a:cubicBezTo>
                      <a:pt x="48" y="54"/>
                      <a:pt x="48" y="54"/>
                      <a:pt x="48" y="55"/>
                    </a:cubicBezTo>
                    <a:close/>
                    <a:moveTo>
                      <a:pt x="45" y="56"/>
                    </a:moveTo>
                    <a:cubicBezTo>
                      <a:pt x="3" y="32"/>
                      <a:pt x="3" y="32"/>
                      <a:pt x="3" y="32"/>
                    </a:cubicBezTo>
                    <a:cubicBezTo>
                      <a:pt x="3" y="43"/>
                      <a:pt x="3" y="40"/>
                      <a:pt x="3" y="40"/>
                    </a:cubicBezTo>
                    <a:cubicBezTo>
                      <a:pt x="3" y="40"/>
                      <a:pt x="3" y="40"/>
                      <a:pt x="3" y="40"/>
                    </a:cubicBezTo>
                    <a:cubicBezTo>
                      <a:pt x="4" y="40"/>
                      <a:pt x="8" y="43"/>
                      <a:pt x="11" y="45"/>
                    </a:cubicBezTo>
                    <a:cubicBezTo>
                      <a:pt x="11" y="45"/>
                      <a:pt x="11" y="45"/>
                      <a:pt x="11" y="44"/>
                    </a:cubicBezTo>
                    <a:cubicBezTo>
                      <a:pt x="27" y="53"/>
                      <a:pt x="36" y="59"/>
                      <a:pt x="40" y="61"/>
                    </a:cubicBezTo>
                    <a:cubicBezTo>
                      <a:pt x="40" y="61"/>
                      <a:pt x="40" y="61"/>
                      <a:pt x="40" y="61"/>
                    </a:cubicBezTo>
                    <a:cubicBezTo>
                      <a:pt x="45" y="64"/>
                      <a:pt x="45" y="64"/>
                      <a:pt x="45" y="64"/>
                    </a:cubicBezTo>
                    <a:cubicBezTo>
                      <a:pt x="45" y="53"/>
                      <a:pt x="45" y="56"/>
                      <a:pt x="45" y="56"/>
                    </a:cubicBezTo>
                    <a:close/>
                    <a:moveTo>
                      <a:pt x="93" y="27"/>
                    </a:moveTo>
                    <a:cubicBezTo>
                      <a:pt x="93" y="27"/>
                      <a:pt x="93" y="27"/>
                      <a:pt x="93" y="27"/>
                    </a:cubicBezTo>
                    <a:cubicBezTo>
                      <a:pt x="49" y="52"/>
                      <a:pt x="49" y="52"/>
                      <a:pt x="49" y="52"/>
                    </a:cubicBezTo>
                    <a:cubicBezTo>
                      <a:pt x="50" y="53"/>
                      <a:pt x="51" y="54"/>
                      <a:pt x="51" y="55"/>
                    </a:cubicBezTo>
                    <a:cubicBezTo>
                      <a:pt x="51" y="55"/>
                      <a:pt x="51" y="55"/>
                      <a:pt x="51" y="67"/>
                    </a:cubicBezTo>
                    <a:cubicBezTo>
                      <a:pt x="51" y="67"/>
                      <a:pt x="51" y="67"/>
                      <a:pt x="91" y="44"/>
                    </a:cubicBezTo>
                    <a:cubicBezTo>
                      <a:pt x="92" y="43"/>
                      <a:pt x="93" y="42"/>
                      <a:pt x="93" y="41"/>
                    </a:cubicBezTo>
                    <a:cubicBezTo>
                      <a:pt x="93" y="41"/>
                      <a:pt x="93" y="41"/>
                      <a:pt x="93" y="27"/>
                    </a:cubicBezTo>
                    <a:cubicBezTo>
                      <a:pt x="93" y="27"/>
                      <a:pt x="93" y="27"/>
                      <a:pt x="93" y="27"/>
                    </a:cubicBezTo>
                    <a:close/>
                    <a:moveTo>
                      <a:pt x="42" y="57"/>
                    </a:moveTo>
                    <a:cubicBezTo>
                      <a:pt x="41" y="57"/>
                      <a:pt x="41" y="57"/>
                      <a:pt x="41" y="58"/>
                    </a:cubicBezTo>
                    <a:cubicBezTo>
                      <a:pt x="41" y="59"/>
                      <a:pt x="41" y="59"/>
                      <a:pt x="42" y="59"/>
                    </a:cubicBezTo>
                    <a:cubicBezTo>
                      <a:pt x="43" y="59"/>
                      <a:pt x="43" y="59"/>
                      <a:pt x="43" y="58"/>
                    </a:cubicBezTo>
                    <a:cubicBezTo>
                      <a:pt x="43" y="57"/>
                      <a:pt x="43" y="57"/>
                      <a:pt x="42"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017" tIns="46508" rIns="93017" bIns="46508" numCol="1" anchor="t" anchorCtr="0" compatLnSpc="1">
                <a:prstTxWarp prst="textNoShape">
                  <a:avLst/>
                </a:prstTxWarp>
              </a:bodyPr>
              <a:lstStyle/>
              <a:p>
                <a:pPr defTabSz="930139"/>
                <a:endParaRPr lang="en-US" sz="1832" dirty="0">
                  <a:solidFill>
                    <a:srgbClr val="505050"/>
                  </a:solidFill>
                </a:endParaRPr>
              </a:p>
            </p:txBody>
          </p:sp>
          <p:sp>
            <p:nvSpPr>
              <p:cNvPr id="144" name="Freeform 14"/>
              <p:cNvSpPr>
                <a:spLocks noEditPoints="1"/>
              </p:cNvSpPr>
              <p:nvPr/>
            </p:nvSpPr>
            <p:spPr bwMode="auto">
              <a:xfrm>
                <a:off x="10106351" y="3621301"/>
                <a:ext cx="1229563" cy="301791"/>
              </a:xfrm>
              <a:custGeom>
                <a:avLst/>
                <a:gdLst>
                  <a:gd name="T0" fmla="*/ 155 w 200"/>
                  <a:gd name="T1" fmla="*/ 47 h 49"/>
                  <a:gd name="T2" fmla="*/ 152 w 200"/>
                  <a:gd name="T3" fmla="*/ 48 h 49"/>
                  <a:gd name="T4" fmla="*/ 133 w 200"/>
                  <a:gd name="T5" fmla="*/ 34 h 49"/>
                  <a:gd name="T6" fmla="*/ 152 w 200"/>
                  <a:gd name="T7" fmla="*/ 45 h 49"/>
                  <a:gd name="T8" fmla="*/ 143 w 200"/>
                  <a:gd name="T9" fmla="*/ 28 h 49"/>
                  <a:gd name="T10" fmla="*/ 156 w 200"/>
                  <a:gd name="T11" fmla="*/ 33 h 49"/>
                  <a:gd name="T12" fmla="*/ 198 w 200"/>
                  <a:gd name="T13" fmla="*/ 25 h 49"/>
                  <a:gd name="T14" fmla="*/ 200 w 200"/>
                  <a:gd name="T15" fmla="*/ 8 h 49"/>
                  <a:gd name="T16" fmla="*/ 148 w 200"/>
                  <a:gd name="T17" fmla="*/ 39 h 49"/>
                  <a:gd name="T18" fmla="*/ 90 w 200"/>
                  <a:gd name="T19" fmla="*/ 28 h 49"/>
                  <a:gd name="T20" fmla="*/ 99 w 200"/>
                  <a:gd name="T21" fmla="*/ 45 h 49"/>
                  <a:gd name="T22" fmla="*/ 80 w 200"/>
                  <a:gd name="T23" fmla="*/ 34 h 49"/>
                  <a:gd name="T24" fmla="*/ 99 w 200"/>
                  <a:gd name="T25" fmla="*/ 48 h 49"/>
                  <a:gd name="T26" fmla="*/ 102 w 200"/>
                  <a:gd name="T27" fmla="*/ 47 h 49"/>
                  <a:gd name="T28" fmla="*/ 90 w 200"/>
                  <a:gd name="T29" fmla="*/ 28 h 49"/>
                  <a:gd name="T30" fmla="*/ 94 w 200"/>
                  <a:gd name="T31" fmla="*/ 39 h 49"/>
                  <a:gd name="T32" fmla="*/ 127 w 200"/>
                  <a:gd name="T33" fmla="*/ 5 h 49"/>
                  <a:gd name="T34" fmla="*/ 102 w 200"/>
                  <a:gd name="T35" fmla="*/ 19 h 49"/>
                  <a:gd name="T36" fmla="*/ 95 w 200"/>
                  <a:gd name="T37" fmla="*/ 17 h 49"/>
                  <a:gd name="T38" fmla="*/ 95 w 200"/>
                  <a:gd name="T39" fmla="*/ 22 h 49"/>
                  <a:gd name="T40" fmla="*/ 100 w 200"/>
                  <a:gd name="T41" fmla="*/ 32 h 49"/>
                  <a:gd name="T42" fmla="*/ 42 w 200"/>
                  <a:gd name="T43" fmla="*/ 40 h 49"/>
                  <a:gd name="T44" fmla="*/ 41 w 200"/>
                  <a:gd name="T45" fmla="*/ 39 h 49"/>
                  <a:gd name="T46" fmla="*/ 158 w 200"/>
                  <a:gd name="T47" fmla="*/ 18 h 49"/>
                  <a:gd name="T48" fmla="*/ 153 w 200"/>
                  <a:gd name="T49" fmla="*/ 19 h 49"/>
                  <a:gd name="T50" fmla="*/ 148 w 200"/>
                  <a:gd name="T51" fmla="*/ 20 h 49"/>
                  <a:gd name="T52" fmla="*/ 146 w 200"/>
                  <a:gd name="T53" fmla="*/ 27 h 49"/>
                  <a:gd name="T54" fmla="*/ 199 w 200"/>
                  <a:gd name="T55" fmla="*/ 6 h 49"/>
                  <a:gd name="T56" fmla="*/ 144 w 200"/>
                  <a:gd name="T57" fmla="*/ 14 h 49"/>
                  <a:gd name="T58" fmla="*/ 102 w 200"/>
                  <a:gd name="T59" fmla="*/ 33 h 49"/>
                  <a:gd name="T60" fmla="*/ 145 w 200"/>
                  <a:gd name="T61" fmla="*/ 25 h 49"/>
                  <a:gd name="T62" fmla="*/ 144 w 200"/>
                  <a:gd name="T63" fmla="*/ 14 h 49"/>
                  <a:gd name="T64" fmla="*/ 48 w 200"/>
                  <a:gd name="T65" fmla="*/ 47 h 49"/>
                  <a:gd name="T66" fmla="*/ 46 w 200"/>
                  <a:gd name="T67" fmla="*/ 48 h 49"/>
                  <a:gd name="T68" fmla="*/ 8 w 200"/>
                  <a:gd name="T69" fmla="*/ 27 h 49"/>
                  <a:gd name="T70" fmla="*/ 0 w 200"/>
                  <a:gd name="T71" fmla="*/ 22 h 49"/>
                  <a:gd name="T72" fmla="*/ 3 w 200"/>
                  <a:gd name="T73" fmla="*/ 10 h 49"/>
                  <a:gd name="T74" fmla="*/ 48 w 200"/>
                  <a:gd name="T75" fmla="*/ 35 h 49"/>
                  <a:gd name="T76" fmla="*/ 3 w 200"/>
                  <a:gd name="T77" fmla="*/ 21 h 49"/>
                  <a:gd name="T78" fmla="*/ 11 w 200"/>
                  <a:gd name="T79" fmla="*/ 25 h 49"/>
                  <a:gd name="T80" fmla="*/ 45 w 200"/>
                  <a:gd name="T81" fmla="*/ 45 h 49"/>
                  <a:gd name="T82" fmla="*/ 89 w 200"/>
                  <a:gd name="T83" fmla="*/ 14 h 49"/>
                  <a:gd name="T84" fmla="*/ 51 w 200"/>
                  <a:gd name="T85" fmla="*/ 36 h 49"/>
                  <a:gd name="T86" fmla="*/ 93 w 200"/>
                  <a:gd name="T87" fmla="*/ 22 h 49"/>
                  <a:gd name="T88" fmla="*/ 74 w 200"/>
                  <a:gd name="T89" fmla="*/ 5 h 49"/>
                  <a:gd name="T90" fmla="*/ 49 w 200"/>
                  <a:gd name="T91" fmla="*/ 19 h 49"/>
                  <a:gd name="T92" fmla="*/ 37 w 200"/>
                  <a:gd name="T93" fmla="*/ 14 h 49"/>
                  <a:gd name="T94" fmla="*/ 3 w 200"/>
                  <a:gd name="T95" fmla="*/ 8 h 49"/>
                  <a:gd name="T96" fmla="*/ 74 w 200"/>
                  <a:gd name="T97" fmla="*/ 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0" h="49">
                    <a:moveTo>
                      <a:pt x="155" y="35"/>
                    </a:moveTo>
                    <a:cubicBezTo>
                      <a:pt x="155" y="35"/>
                      <a:pt x="155" y="35"/>
                      <a:pt x="155" y="36"/>
                    </a:cubicBezTo>
                    <a:cubicBezTo>
                      <a:pt x="155" y="44"/>
                      <a:pt x="155" y="47"/>
                      <a:pt x="155" y="47"/>
                    </a:cubicBezTo>
                    <a:cubicBezTo>
                      <a:pt x="155" y="48"/>
                      <a:pt x="155" y="48"/>
                      <a:pt x="154" y="49"/>
                    </a:cubicBezTo>
                    <a:cubicBezTo>
                      <a:pt x="154" y="49"/>
                      <a:pt x="154" y="49"/>
                      <a:pt x="153" y="49"/>
                    </a:cubicBezTo>
                    <a:cubicBezTo>
                      <a:pt x="153" y="49"/>
                      <a:pt x="153" y="49"/>
                      <a:pt x="152" y="48"/>
                    </a:cubicBezTo>
                    <a:cubicBezTo>
                      <a:pt x="144" y="44"/>
                      <a:pt x="144" y="44"/>
                      <a:pt x="144" y="44"/>
                    </a:cubicBezTo>
                    <a:cubicBezTo>
                      <a:pt x="138" y="40"/>
                      <a:pt x="134" y="38"/>
                      <a:pt x="130" y="36"/>
                    </a:cubicBezTo>
                    <a:cubicBezTo>
                      <a:pt x="133" y="34"/>
                      <a:pt x="133" y="34"/>
                      <a:pt x="133" y="34"/>
                    </a:cubicBezTo>
                    <a:cubicBezTo>
                      <a:pt x="140" y="38"/>
                      <a:pt x="144" y="40"/>
                      <a:pt x="147" y="42"/>
                    </a:cubicBezTo>
                    <a:cubicBezTo>
                      <a:pt x="147" y="42"/>
                      <a:pt x="147" y="42"/>
                      <a:pt x="147" y="42"/>
                    </a:cubicBezTo>
                    <a:cubicBezTo>
                      <a:pt x="152" y="45"/>
                      <a:pt x="152" y="45"/>
                      <a:pt x="152" y="45"/>
                    </a:cubicBezTo>
                    <a:cubicBezTo>
                      <a:pt x="152" y="40"/>
                      <a:pt x="152" y="38"/>
                      <a:pt x="152" y="37"/>
                    </a:cubicBezTo>
                    <a:cubicBezTo>
                      <a:pt x="148" y="34"/>
                      <a:pt x="143" y="32"/>
                      <a:pt x="140" y="30"/>
                    </a:cubicBezTo>
                    <a:cubicBezTo>
                      <a:pt x="143" y="28"/>
                      <a:pt x="143" y="28"/>
                      <a:pt x="143" y="28"/>
                    </a:cubicBezTo>
                    <a:cubicBezTo>
                      <a:pt x="155" y="35"/>
                      <a:pt x="155" y="35"/>
                      <a:pt x="155" y="35"/>
                    </a:cubicBezTo>
                    <a:close/>
                    <a:moveTo>
                      <a:pt x="200" y="8"/>
                    </a:moveTo>
                    <a:cubicBezTo>
                      <a:pt x="156" y="33"/>
                      <a:pt x="156" y="33"/>
                      <a:pt x="156" y="33"/>
                    </a:cubicBezTo>
                    <a:cubicBezTo>
                      <a:pt x="157" y="34"/>
                      <a:pt x="157" y="35"/>
                      <a:pt x="157" y="36"/>
                    </a:cubicBezTo>
                    <a:cubicBezTo>
                      <a:pt x="157" y="36"/>
                      <a:pt x="157" y="36"/>
                      <a:pt x="157" y="48"/>
                    </a:cubicBezTo>
                    <a:cubicBezTo>
                      <a:pt x="157" y="48"/>
                      <a:pt x="157" y="48"/>
                      <a:pt x="198" y="25"/>
                    </a:cubicBezTo>
                    <a:cubicBezTo>
                      <a:pt x="199" y="24"/>
                      <a:pt x="200" y="23"/>
                      <a:pt x="200" y="22"/>
                    </a:cubicBezTo>
                    <a:cubicBezTo>
                      <a:pt x="200" y="22"/>
                      <a:pt x="200" y="22"/>
                      <a:pt x="200" y="8"/>
                    </a:cubicBezTo>
                    <a:cubicBezTo>
                      <a:pt x="200" y="8"/>
                      <a:pt x="200" y="8"/>
                      <a:pt x="200" y="8"/>
                    </a:cubicBezTo>
                    <a:close/>
                    <a:moveTo>
                      <a:pt x="150" y="39"/>
                    </a:moveTo>
                    <a:cubicBezTo>
                      <a:pt x="150" y="38"/>
                      <a:pt x="150" y="38"/>
                      <a:pt x="149" y="38"/>
                    </a:cubicBezTo>
                    <a:cubicBezTo>
                      <a:pt x="148" y="38"/>
                      <a:pt x="148" y="38"/>
                      <a:pt x="148" y="39"/>
                    </a:cubicBezTo>
                    <a:cubicBezTo>
                      <a:pt x="148" y="40"/>
                      <a:pt x="148" y="40"/>
                      <a:pt x="149" y="40"/>
                    </a:cubicBezTo>
                    <a:cubicBezTo>
                      <a:pt x="150" y="40"/>
                      <a:pt x="150" y="40"/>
                      <a:pt x="150" y="39"/>
                    </a:cubicBezTo>
                    <a:close/>
                    <a:moveTo>
                      <a:pt x="90" y="28"/>
                    </a:moveTo>
                    <a:cubicBezTo>
                      <a:pt x="86" y="30"/>
                      <a:pt x="86" y="30"/>
                      <a:pt x="86" y="30"/>
                    </a:cubicBezTo>
                    <a:cubicBezTo>
                      <a:pt x="90" y="32"/>
                      <a:pt x="94" y="35"/>
                      <a:pt x="99" y="37"/>
                    </a:cubicBezTo>
                    <a:cubicBezTo>
                      <a:pt x="99" y="38"/>
                      <a:pt x="99" y="40"/>
                      <a:pt x="99" y="45"/>
                    </a:cubicBezTo>
                    <a:cubicBezTo>
                      <a:pt x="99" y="45"/>
                      <a:pt x="99" y="45"/>
                      <a:pt x="93" y="42"/>
                    </a:cubicBezTo>
                    <a:cubicBezTo>
                      <a:pt x="93" y="42"/>
                      <a:pt x="93" y="42"/>
                      <a:pt x="93" y="42"/>
                    </a:cubicBezTo>
                    <a:cubicBezTo>
                      <a:pt x="91" y="40"/>
                      <a:pt x="86" y="38"/>
                      <a:pt x="80" y="34"/>
                    </a:cubicBezTo>
                    <a:cubicBezTo>
                      <a:pt x="77" y="36"/>
                      <a:pt x="77" y="36"/>
                      <a:pt x="77" y="36"/>
                    </a:cubicBezTo>
                    <a:cubicBezTo>
                      <a:pt x="80" y="38"/>
                      <a:pt x="85" y="41"/>
                      <a:pt x="91" y="44"/>
                    </a:cubicBezTo>
                    <a:cubicBezTo>
                      <a:pt x="91" y="44"/>
                      <a:pt x="91" y="44"/>
                      <a:pt x="99" y="48"/>
                    </a:cubicBezTo>
                    <a:cubicBezTo>
                      <a:pt x="99" y="49"/>
                      <a:pt x="100" y="49"/>
                      <a:pt x="100" y="49"/>
                    </a:cubicBezTo>
                    <a:cubicBezTo>
                      <a:pt x="100" y="49"/>
                      <a:pt x="101" y="49"/>
                      <a:pt x="101" y="49"/>
                    </a:cubicBezTo>
                    <a:cubicBezTo>
                      <a:pt x="101" y="48"/>
                      <a:pt x="102" y="48"/>
                      <a:pt x="102" y="47"/>
                    </a:cubicBezTo>
                    <a:cubicBezTo>
                      <a:pt x="102" y="47"/>
                      <a:pt x="102" y="44"/>
                      <a:pt x="102" y="36"/>
                    </a:cubicBezTo>
                    <a:cubicBezTo>
                      <a:pt x="102" y="35"/>
                      <a:pt x="102" y="35"/>
                      <a:pt x="101" y="35"/>
                    </a:cubicBezTo>
                    <a:cubicBezTo>
                      <a:pt x="101" y="35"/>
                      <a:pt x="101" y="35"/>
                      <a:pt x="90" y="28"/>
                    </a:cubicBezTo>
                    <a:close/>
                    <a:moveTo>
                      <a:pt x="97" y="39"/>
                    </a:moveTo>
                    <a:cubicBezTo>
                      <a:pt x="97" y="38"/>
                      <a:pt x="96" y="38"/>
                      <a:pt x="95" y="38"/>
                    </a:cubicBezTo>
                    <a:cubicBezTo>
                      <a:pt x="95" y="38"/>
                      <a:pt x="94" y="38"/>
                      <a:pt x="94" y="39"/>
                    </a:cubicBezTo>
                    <a:cubicBezTo>
                      <a:pt x="94" y="40"/>
                      <a:pt x="95" y="40"/>
                      <a:pt x="95" y="40"/>
                    </a:cubicBezTo>
                    <a:cubicBezTo>
                      <a:pt x="96" y="40"/>
                      <a:pt x="97" y="40"/>
                      <a:pt x="97" y="39"/>
                    </a:cubicBezTo>
                    <a:close/>
                    <a:moveTo>
                      <a:pt x="127" y="5"/>
                    </a:moveTo>
                    <a:cubicBezTo>
                      <a:pt x="105" y="18"/>
                      <a:pt x="105" y="18"/>
                      <a:pt x="105" y="18"/>
                    </a:cubicBezTo>
                    <a:cubicBezTo>
                      <a:pt x="104" y="18"/>
                      <a:pt x="104" y="18"/>
                      <a:pt x="104" y="18"/>
                    </a:cubicBezTo>
                    <a:cubicBezTo>
                      <a:pt x="102" y="19"/>
                      <a:pt x="102" y="19"/>
                      <a:pt x="102" y="19"/>
                    </a:cubicBezTo>
                    <a:cubicBezTo>
                      <a:pt x="101" y="19"/>
                      <a:pt x="101" y="19"/>
                      <a:pt x="100" y="19"/>
                    </a:cubicBezTo>
                    <a:cubicBezTo>
                      <a:pt x="99" y="19"/>
                      <a:pt x="98" y="19"/>
                      <a:pt x="98" y="19"/>
                    </a:cubicBezTo>
                    <a:cubicBezTo>
                      <a:pt x="97" y="18"/>
                      <a:pt x="96" y="18"/>
                      <a:pt x="95" y="17"/>
                    </a:cubicBezTo>
                    <a:cubicBezTo>
                      <a:pt x="95" y="20"/>
                      <a:pt x="95" y="20"/>
                      <a:pt x="95" y="20"/>
                    </a:cubicBezTo>
                    <a:cubicBezTo>
                      <a:pt x="95" y="22"/>
                      <a:pt x="95" y="22"/>
                      <a:pt x="95" y="22"/>
                    </a:cubicBezTo>
                    <a:cubicBezTo>
                      <a:pt x="95" y="22"/>
                      <a:pt x="95" y="22"/>
                      <a:pt x="95" y="22"/>
                    </a:cubicBezTo>
                    <a:cubicBezTo>
                      <a:pt x="95" y="24"/>
                      <a:pt x="94" y="26"/>
                      <a:pt x="93" y="27"/>
                    </a:cubicBezTo>
                    <a:cubicBezTo>
                      <a:pt x="92" y="27"/>
                      <a:pt x="92" y="27"/>
                      <a:pt x="92" y="27"/>
                    </a:cubicBezTo>
                    <a:cubicBezTo>
                      <a:pt x="100" y="32"/>
                      <a:pt x="100" y="32"/>
                      <a:pt x="100" y="32"/>
                    </a:cubicBezTo>
                    <a:cubicBezTo>
                      <a:pt x="120" y="21"/>
                      <a:pt x="131" y="14"/>
                      <a:pt x="137" y="11"/>
                    </a:cubicBezTo>
                    <a:lnTo>
                      <a:pt x="127" y="5"/>
                    </a:lnTo>
                    <a:close/>
                    <a:moveTo>
                      <a:pt x="42" y="40"/>
                    </a:moveTo>
                    <a:cubicBezTo>
                      <a:pt x="43" y="40"/>
                      <a:pt x="43" y="40"/>
                      <a:pt x="43" y="39"/>
                    </a:cubicBezTo>
                    <a:cubicBezTo>
                      <a:pt x="43" y="38"/>
                      <a:pt x="43" y="38"/>
                      <a:pt x="42" y="38"/>
                    </a:cubicBezTo>
                    <a:cubicBezTo>
                      <a:pt x="41" y="38"/>
                      <a:pt x="41" y="38"/>
                      <a:pt x="41" y="39"/>
                    </a:cubicBezTo>
                    <a:cubicBezTo>
                      <a:pt x="41" y="40"/>
                      <a:pt x="41" y="40"/>
                      <a:pt x="42" y="40"/>
                    </a:cubicBezTo>
                    <a:close/>
                    <a:moveTo>
                      <a:pt x="189" y="0"/>
                    </a:moveTo>
                    <a:cubicBezTo>
                      <a:pt x="158" y="18"/>
                      <a:pt x="158" y="18"/>
                      <a:pt x="158" y="18"/>
                    </a:cubicBezTo>
                    <a:cubicBezTo>
                      <a:pt x="158" y="18"/>
                      <a:pt x="158" y="18"/>
                      <a:pt x="157" y="18"/>
                    </a:cubicBezTo>
                    <a:cubicBezTo>
                      <a:pt x="156" y="19"/>
                      <a:pt x="156" y="19"/>
                      <a:pt x="156" y="19"/>
                    </a:cubicBezTo>
                    <a:cubicBezTo>
                      <a:pt x="155" y="19"/>
                      <a:pt x="154" y="19"/>
                      <a:pt x="153" y="19"/>
                    </a:cubicBezTo>
                    <a:cubicBezTo>
                      <a:pt x="153" y="19"/>
                      <a:pt x="152" y="19"/>
                      <a:pt x="151" y="19"/>
                    </a:cubicBezTo>
                    <a:cubicBezTo>
                      <a:pt x="150" y="18"/>
                      <a:pt x="149" y="17"/>
                      <a:pt x="148" y="17"/>
                    </a:cubicBezTo>
                    <a:cubicBezTo>
                      <a:pt x="148" y="20"/>
                      <a:pt x="148" y="20"/>
                      <a:pt x="148" y="20"/>
                    </a:cubicBezTo>
                    <a:cubicBezTo>
                      <a:pt x="148" y="22"/>
                      <a:pt x="148" y="22"/>
                      <a:pt x="148" y="22"/>
                    </a:cubicBezTo>
                    <a:cubicBezTo>
                      <a:pt x="148" y="22"/>
                      <a:pt x="148" y="22"/>
                      <a:pt x="148" y="22"/>
                    </a:cubicBezTo>
                    <a:cubicBezTo>
                      <a:pt x="148" y="24"/>
                      <a:pt x="147" y="26"/>
                      <a:pt x="146" y="27"/>
                    </a:cubicBezTo>
                    <a:cubicBezTo>
                      <a:pt x="145" y="27"/>
                      <a:pt x="145" y="27"/>
                      <a:pt x="145" y="27"/>
                    </a:cubicBezTo>
                    <a:cubicBezTo>
                      <a:pt x="154" y="32"/>
                      <a:pt x="154" y="32"/>
                      <a:pt x="154" y="32"/>
                    </a:cubicBezTo>
                    <a:cubicBezTo>
                      <a:pt x="199" y="6"/>
                      <a:pt x="199" y="6"/>
                      <a:pt x="199" y="6"/>
                    </a:cubicBezTo>
                    <a:cubicBezTo>
                      <a:pt x="198" y="6"/>
                      <a:pt x="198" y="6"/>
                      <a:pt x="198" y="5"/>
                    </a:cubicBezTo>
                    <a:cubicBezTo>
                      <a:pt x="195" y="4"/>
                      <a:pt x="192" y="2"/>
                      <a:pt x="189" y="0"/>
                    </a:cubicBezTo>
                    <a:close/>
                    <a:moveTo>
                      <a:pt x="144" y="14"/>
                    </a:moveTo>
                    <a:cubicBezTo>
                      <a:pt x="143" y="14"/>
                      <a:pt x="143" y="14"/>
                      <a:pt x="143" y="14"/>
                    </a:cubicBezTo>
                    <a:cubicBezTo>
                      <a:pt x="139" y="12"/>
                      <a:pt x="139" y="12"/>
                      <a:pt x="139" y="12"/>
                    </a:cubicBezTo>
                    <a:cubicBezTo>
                      <a:pt x="102" y="33"/>
                      <a:pt x="102" y="33"/>
                      <a:pt x="102" y="33"/>
                    </a:cubicBezTo>
                    <a:cubicBezTo>
                      <a:pt x="103" y="34"/>
                      <a:pt x="104" y="35"/>
                      <a:pt x="104" y="36"/>
                    </a:cubicBezTo>
                    <a:cubicBezTo>
                      <a:pt x="104" y="36"/>
                      <a:pt x="104" y="36"/>
                      <a:pt x="104" y="48"/>
                    </a:cubicBezTo>
                    <a:cubicBezTo>
                      <a:pt x="104" y="48"/>
                      <a:pt x="104" y="48"/>
                      <a:pt x="145" y="25"/>
                    </a:cubicBezTo>
                    <a:cubicBezTo>
                      <a:pt x="146" y="24"/>
                      <a:pt x="146" y="23"/>
                      <a:pt x="146" y="22"/>
                    </a:cubicBezTo>
                    <a:cubicBezTo>
                      <a:pt x="146" y="22"/>
                      <a:pt x="146" y="22"/>
                      <a:pt x="146" y="16"/>
                    </a:cubicBezTo>
                    <a:cubicBezTo>
                      <a:pt x="145" y="15"/>
                      <a:pt x="145" y="15"/>
                      <a:pt x="144" y="14"/>
                    </a:cubicBezTo>
                    <a:close/>
                    <a:moveTo>
                      <a:pt x="48" y="35"/>
                    </a:moveTo>
                    <a:cubicBezTo>
                      <a:pt x="48" y="35"/>
                      <a:pt x="48" y="35"/>
                      <a:pt x="48" y="36"/>
                    </a:cubicBezTo>
                    <a:cubicBezTo>
                      <a:pt x="48" y="44"/>
                      <a:pt x="48" y="47"/>
                      <a:pt x="48" y="47"/>
                    </a:cubicBezTo>
                    <a:cubicBezTo>
                      <a:pt x="48" y="48"/>
                      <a:pt x="48" y="48"/>
                      <a:pt x="48" y="49"/>
                    </a:cubicBezTo>
                    <a:cubicBezTo>
                      <a:pt x="47" y="49"/>
                      <a:pt x="47" y="49"/>
                      <a:pt x="47" y="49"/>
                    </a:cubicBezTo>
                    <a:cubicBezTo>
                      <a:pt x="46" y="49"/>
                      <a:pt x="46" y="49"/>
                      <a:pt x="46" y="48"/>
                    </a:cubicBezTo>
                    <a:cubicBezTo>
                      <a:pt x="37" y="44"/>
                      <a:pt x="37" y="44"/>
                      <a:pt x="37" y="44"/>
                    </a:cubicBezTo>
                    <a:cubicBezTo>
                      <a:pt x="17" y="32"/>
                      <a:pt x="8" y="27"/>
                      <a:pt x="8" y="27"/>
                    </a:cubicBezTo>
                    <a:cubicBezTo>
                      <a:pt x="8" y="27"/>
                      <a:pt x="8" y="27"/>
                      <a:pt x="8" y="27"/>
                    </a:cubicBezTo>
                    <a:cubicBezTo>
                      <a:pt x="5" y="25"/>
                      <a:pt x="2" y="24"/>
                      <a:pt x="2" y="24"/>
                    </a:cubicBezTo>
                    <a:cubicBezTo>
                      <a:pt x="1" y="23"/>
                      <a:pt x="1" y="23"/>
                      <a:pt x="1" y="23"/>
                    </a:cubicBezTo>
                    <a:cubicBezTo>
                      <a:pt x="0" y="22"/>
                      <a:pt x="0" y="22"/>
                      <a:pt x="0" y="22"/>
                    </a:cubicBezTo>
                    <a:cubicBezTo>
                      <a:pt x="0" y="14"/>
                      <a:pt x="0" y="12"/>
                      <a:pt x="0" y="11"/>
                    </a:cubicBezTo>
                    <a:cubicBezTo>
                      <a:pt x="0" y="10"/>
                      <a:pt x="1" y="10"/>
                      <a:pt x="1" y="10"/>
                    </a:cubicBezTo>
                    <a:cubicBezTo>
                      <a:pt x="2" y="9"/>
                      <a:pt x="3" y="9"/>
                      <a:pt x="3" y="10"/>
                    </a:cubicBezTo>
                    <a:cubicBezTo>
                      <a:pt x="6" y="11"/>
                      <a:pt x="6" y="11"/>
                      <a:pt x="6" y="11"/>
                    </a:cubicBezTo>
                    <a:cubicBezTo>
                      <a:pt x="6" y="11"/>
                      <a:pt x="6" y="11"/>
                      <a:pt x="6" y="11"/>
                    </a:cubicBezTo>
                    <a:cubicBezTo>
                      <a:pt x="48" y="35"/>
                      <a:pt x="48" y="35"/>
                      <a:pt x="48" y="35"/>
                    </a:cubicBezTo>
                    <a:close/>
                    <a:moveTo>
                      <a:pt x="45" y="37"/>
                    </a:moveTo>
                    <a:cubicBezTo>
                      <a:pt x="3" y="13"/>
                      <a:pt x="3" y="13"/>
                      <a:pt x="3" y="13"/>
                    </a:cubicBezTo>
                    <a:cubicBezTo>
                      <a:pt x="3" y="18"/>
                      <a:pt x="3" y="20"/>
                      <a:pt x="3" y="21"/>
                    </a:cubicBezTo>
                    <a:cubicBezTo>
                      <a:pt x="3" y="21"/>
                      <a:pt x="3" y="21"/>
                      <a:pt x="3" y="21"/>
                    </a:cubicBezTo>
                    <a:cubicBezTo>
                      <a:pt x="4" y="21"/>
                      <a:pt x="8" y="24"/>
                      <a:pt x="11" y="26"/>
                    </a:cubicBezTo>
                    <a:cubicBezTo>
                      <a:pt x="11" y="26"/>
                      <a:pt x="11" y="26"/>
                      <a:pt x="11" y="25"/>
                    </a:cubicBezTo>
                    <a:cubicBezTo>
                      <a:pt x="27" y="34"/>
                      <a:pt x="36" y="40"/>
                      <a:pt x="40" y="42"/>
                    </a:cubicBezTo>
                    <a:cubicBezTo>
                      <a:pt x="40" y="42"/>
                      <a:pt x="40" y="42"/>
                      <a:pt x="40" y="42"/>
                    </a:cubicBezTo>
                    <a:cubicBezTo>
                      <a:pt x="45" y="45"/>
                      <a:pt x="45" y="45"/>
                      <a:pt x="45" y="45"/>
                    </a:cubicBezTo>
                    <a:cubicBezTo>
                      <a:pt x="45" y="40"/>
                      <a:pt x="45" y="38"/>
                      <a:pt x="45" y="37"/>
                    </a:cubicBezTo>
                    <a:close/>
                    <a:moveTo>
                      <a:pt x="90" y="14"/>
                    </a:moveTo>
                    <a:cubicBezTo>
                      <a:pt x="89" y="14"/>
                      <a:pt x="89" y="14"/>
                      <a:pt x="89" y="14"/>
                    </a:cubicBezTo>
                    <a:cubicBezTo>
                      <a:pt x="86" y="12"/>
                      <a:pt x="86" y="12"/>
                      <a:pt x="86" y="12"/>
                    </a:cubicBezTo>
                    <a:cubicBezTo>
                      <a:pt x="49" y="33"/>
                      <a:pt x="49" y="33"/>
                      <a:pt x="49" y="33"/>
                    </a:cubicBezTo>
                    <a:cubicBezTo>
                      <a:pt x="50" y="34"/>
                      <a:pt x="51" y="35"/>
                      <a:pt x="51" y="36"/>
                    </a:cubicBezTo>
                    <a:cubicBezTo>
                      <a:pt x="51" y="36"/>
                      <a:pt x="51" y="36"/>
                      <a:pt x="51" y="48"/>
                    </a:cubicBezTo>
                    <a:cubicBezTo>
                      <a:pt x="51" y="48"/>
                      <a:pt x="51" y="48"/>
                      <a:pt x="91" y="25"/>
                    </a:cubicBezTo>
                    <a:cubicBezTo>
                      <a:pt x="92" y="24"/>
                      <a:pt x="93" y="23"/>
                      <a:pt x="93" y="22"/>
                    </a:cubicBezTo>
                    <a:cubicBezTo>
                      <a:pt x="93" y="22"/>
                      <a:pt x="93" y="22"/>
                      <a:pt x="93" y="16"/>
                    </a:cubicBezTo>
                    <a:cubicBezTo>
                      <a:pt x="91" y="15"/>
                      <a:pt x="91" y="15"/>
                      <a:pt x="90" y="14"/>
                    </a:cubicBezTo>
                    <a:close/>
                    <a:moveTo>
                      <a:pt x="74" y="5"/>
                    </a:moveTo>
                    <a:cubicBezTo>
                      <a:pt x="52" y="18"/>
                      <a:pt x="52" y="18"/>
                      <a:pt x="52" y="18"/>
                    </a:cubicBezTo>
                    <a:cubicBezTo>
                      <a:pt x="51" y="18"/>
                      <a:pt x="51" y="18"/>
                      <a:pt x="51" y="18"/>
                    </a:cubicBezTo>
                    <a:cubicBezTo>
                      <a:pt x="49" y="19"/>
                      <a:pt x="49" y="19"/>
                      <a:pt x="49" y="19"/>
                    </a:cubicBezTo>
                    <a:cubicBezTo>
                      <a:pt x="48" y="19"/>
                      <a:pt x="47" y="19"/>
                      <a:pt x="47" y="19"/>
                    </a:cubicBezTo>
                    <a:cubicBezTo>
                      <a:pt x="46" y="19"/>
                      <a:pt x="45" y="19"/>
                      <a:pt x="44" y="19"/>
                    </a:cubicBezTo>
                    <a:cubicBezTo>
                      <a:pt x="40" y="16"/>
                      <a:pt x="38" y="15"/>
                      <a:pt x="37" y="14"/>
                    </a:cubicBezTo>
                    <a:cubicBezTo>
                      <a:pt x="36" y="14"/>
                      <a:pt x="36" y="14"/>
                      <a:pt x="36" y="14"/>
                    </a:cubicBezTo>
                    <a:cubicBezTo>
                      <a:pt x="14" y="1"/>
                      <a:pt x="14" y="1"/>
                      <a:pt x="14" y="1"/>
                    </a:cubicBezTo>
                    <a:cubicBezTo>
                      <a:pt x="3" y="8"/>
                      <a:pt x="3" y="8"/>
                      <a:pt x="3" y="8"/>
                    </a:cubicBezTo>
                    <a:cubicBezTo>
                      <a:pt x="47" y="32"/>
                      <a:pt x="47" y="32"/>
                      <a:pt x="47" y="32"/>
                    </a:cubicBezTo>
                    <a:cubicBezTo>
                      <a:pt x="66" y="21"/>
                      <a:pt x="77" y="14"/>
                      <a:pt x="84" y="11"/>
                    </a:cubicBezTo>
                    <a:lnTo>
                      <a:pt x="74"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017" tIns="46508" rIns="93017" bIns="46508" numCol="1" anchor="t" anchorCtr="0" compatLnSpc="1">
                <a:prstTxWarp prst="textNoShape">
                  <a:avLst/>
                </a:prstTxWarp>
              </a:bodyPr>
              <a:lstStyle/>
              <a:p>
                <a:pPr defTabSz="930139"/>
                <a:endParaRPr lang="en-US" sz="1832" dirty="0">
                  <a:solidFill>
                    <a:srgbClr val="505050"/>
                  </a:solidFill>
                </a:endParaRPr>
              </a:p>
            </p:txBody>
          </p:sp>
        </p:grpSp>
        <p:grpSp>
          <p:nvGrpSpPr>
            <p:cNvPr id="2" name="Group 4"/>
            <p:cNvGrpSpPr>
              <a:grpSpLocks noChangeAspect="1"/>
            </p:cNvGrpSpPr>
            <p:nvPr/>
          </p:nvGrpSpPr>
          <p:grpSpPr bwMode="auto">
            <a:xfrm>
              <a:off x="8914875" y="1665288"/>
              <a:ext cx="582613" cy="833437"/>
              <a:chOff x="5614" y="1049"/>
              <a:chExt cx="367" cy="525"/>
            </a:xfrm>
            <a:solidFill>
              <a:srgbClr val="FFFFFF"/>
            </a:solidFill>
          </p:grpSpPr>
          <p:sp>
            <p:nvSpPr>
              <p:cNvPr id="7" name="Freeform 5"/>
              <p:cNvSpPr>
                <a:spLocks noEditPoints="1"/>
              </p:cNvSpPr>
              <p:nvPr/>
            </p:nvSpPr>
            <p:spPr bwMode="auto">
              <a:xfrm>
                <a:off x="5614" y="1248"/>
                <a:ext cx="367" cy="201"/>
              </a:xfrm>
              <a:custGeom>
                <a:avLst/>
                <a:gdLst>
                  <a:gd name="T0" fmla="*/ 67 w 181"/>
                  <a:gd name="T1" fmla="*/ 76 h 99"/>
                  <a:gd name="T2" fmla="*/ 17 w 181"/>
                  <a:gd name="T3" fmla="*/ 54 h 99"/>
                  <a:gd name="T4" fmla="*/ 22 w 181"/>
                  <a:gd name="T5" fmla="*/ 50 h 99"/>
                  <a:gd name="T6" fmla="*/ 100 w 181"/>
                  <a:gd name="T7" fmla="*/ 95 h 99"/>
                  <a:gd name="T8" fmla="*/ 96 w 181"/>
                  <a:gd name="T9" fmla="*/ 99 h 99"/>
                  <a:gd name="T10" fmla="*/ 76 w 181"/>
                  <a:gd name="T11" fmla="*/ 88 h 99"/>
                  <a:gd name="T12" fmla="*/ 82 w 181"/>
                  <a:gd name="T13" fmla="*/ 84 h 99"/>
                  <a:gd name="T14" fmla="*/ 94 w 181"/>
                  <a:gd name="T15" fmla="*/ 69 h 99"/>
                  <a:gd name="T16" fmla="*/ 6 w 181"/>
                  <a:gd name="T17" fmla="*/ 41 h 99"/>
                  <a:gd name="T18" fmla="*/ 7 w 181"/>
                  <a:gd name="T19" fmla="*/ 42 h 99"/>
                  <a:gd name="T20" fmla="*/ 3 w 181"/>
                  <a:gd name="T21" fmla="*/ 46 h 99"/>
                  <a:gd name="T22" fmla="*/ 0 w 181"/>
                  <a:gd name="T23" fmla="*/ 42 h 99"/>
                  <a:gd name="T24" fmla="*/ 2 w 181"/>
                  <a:gd name="T25" fmla="*/ 11 h 99"/>
                  <a:gd name="T26" fmla="*/ 11 w 181"/>
                  <a:gd name="T27" fmla="*/ 14 h 99"/>
                  <a:gd name="T28" fmla="*/ 99 w 181"/>
                  <a:gd name="T29" fmla="*/ 64 h 99"/>
                  <a:gd name="T30" fmla="*/ 181 w 181"/>
                  <a:gd name="T31" fmla="*/ 13 h 99"/>
                  <a:gd name="T32" fmla="*/ 181 w 181"/>
                  <a:gd name="T33" fmla="*/ 40 h 99"/>
                  <a:gd name="T34" fmla="*/ 104 w 181"/>
                  <a:gd name="T35" fmla="*/ 87 h 99"/>
                  <a:gd name="T36" fmla="*/ 101 w 181"/>
                  <a:gd name="T37" fmla="*/ 60 h 99"/>
                  <a:gd name="T38" fmla="*/ 181 w 181"/>
                  <a:gd name="T39" fmla="*/ 13 h 99"/>
                  <a:gd name="T40" fmla="*/ 58 w 181"/>
                  <a:gd name="T41" fmla="*/ 64 h 99"/>
                  <a:gd name="T42" fmla="*/ 34 w 181"/>
                  <a:gd name="T43" fmla="*/ 48 h 99"/>
                  <a:gd name="T44" fmla="*/ 36 w 181"/>
                  <a:gd name="T45" fmla="*/ 44 h 99"/>
                  <a:gd name="T46" fmla="*/ 61 w 181"/>
                  <a:gd name="T47" fmla="*/ 60 h 99"/>
                  <a:gd name="T48" fmla="*/ 59 w 181"/>
                  <a:gd name="T49" fmla="*/ 64 h 99"/>
                  <a:gd name="T50" fmla="*/ 80 w 181"/>
                  <a:gd name="T51" fmla="*/ 83 h 99"/>
                  <a:gd name="T52" fmla="*/ 70 w 181"/>
                  <a:gd name="T53" fmla="*/ 87 h 99"/>
                  <a:gd name="T54" fmla="*/ 70 w 181"/>
                  <a:gd name="T55" fmla="*/ 69 h 99"/>
                  <a:gd name="T56" fmla="*/ 77 w 181"/>
                  <a:gd name="T57" fmla="*/ 63 h 99"/>
                  <a:gd name="T58" fmla="*/ 80 w 181"/>
                  <a:gd name="T59" fmla="*/ 64 h 99"/>
                  <a:gd name="T60" fmla="*/ 74 w 181"/>
                  <a:gd name="T61" fmla="*/ 70 h 99"/>
                  <a:gd name="T62" fmla="*/ 77 w 181"/>
                  <a:gd name="T63" fmla="*/ 80 h 99"/>
                  <a:gd name="T64" fmla="*/ 20 w 181"/>
                  <a:gd name="T65" fmla="*/ 47 h 99"/>
                  <a:gd name="T66" fmla="*/ 13 w 181"/>
                  <a:gd name="T67" fmla="*/ 53 h 99"/>
                  <a:gd name="T68" fmla="*/ 9 w 181"/>
                  <a:gd name="T69" fmla="*/ 51 h 99"/>
                  <a:gd name="T70" fmla="*/ 10 w 181"/>
                  <a:gd name="T71" fmla="*/ 33 h 99"/>
                  <a:gd name="T72" fmla="*/ 20 w 181"/>
                  <a:gd name="T73" fmla="*/ 30 h 99"/>
                  <a:gd name="T74" fmla="*/ 20 w 181"/>
                  <a:gd name="T75" fmla="*/ 33 h 99"/>
                  <a:gd name="T76" fmla="*/ 14 w 181"/>
                  <a:gd name="T77" fmla="*/ 48 h 99"/>
                  <a:gd name="T78" fmla="*/ 20 w 181"/>
                  <a:gd name="T79" fmla="*/ 47 h 99"/>
                  <a:gd name="T80" fmla="*/ 106 w 181"/>
                  <a:gd name="T81" fmla="*/ 31 h 99"/>
                  <a:gd name="T82" fmla="*/ 104 w 181"/>
                  <a:gd name="T83" fmla="*/ 33 h 99"/>
                  <a:gd name="T84" fmla="*/ 104 w 181"/>
                  <a:gd name="T85" fmla="*/ 36 h 99"/>
                  <a:gd name="T86" fmla="*/ 104 w 181"/>
                  <a:gd name="T87" fmla="*/ 37 h 99"/>
                  <a:gd name="T88" fmla="*/ 96 w 181"/>
                  <a:gd name="T89" fmla="*/ 44 h 99"/>
                  <a:gd name="T90" fmla="*/ 74 w 181"/>
                  <a:gd name="T91" fmla="*/ 32 h 99"/>
                  <a:gd name="T92" fmla="*/ 72 w 181"/>
                  <a:gd name="T93" fmla="*/ 33 h 99"/>
                  <a:gd name="T94" fmla="*/ 66 w 181"/>
                  <a:gd name="T95" fmla="*/ 28 h 99"/>
                  <a:gd name="T96" fmla="*/ 26 w 181"/>
                  <a:gd name="T97" fmla="*/ 5 h 99"/>
                  <a:gd name="T98" fmla="*/ 97 w 181"/>
                  <a:gd name="T99" fmla="*/ 58 h 99"/>
                  <a:gd name="T100" fmla="*/ 178 w 181"/>
                  <a:gd name="T101" fmla="*/ 1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1" h="99">
                    <a:moveTo>
                      <a:pt x="22" y="50"/>
                    </a:moveTo>
                    <a:cubicBezTo>
                      <a:pt x="67" y="76"/>
                      <a:pt x="67" y="76"/>
                      <a:pt x="67" y="76"/>
                    </a:cubicBezTo>
                    <a:cubicBezTo>
                      <a:pt x="67" y="83"/>
                      <a:pt x="67" y="83"/>
                      <a:pt x="67" y="83"/>
                    </a:cubicBezTo>
                    <a:cubicBezTo>
                      <a:pt x="17" y="54"/>
                      <a:pt x="17" y="54"/>
                      <a:pt x="17" y="54"/>
                    </a:cubicBezTo>
                    <a:cubicBezTo>
                      <a:pt x="21" y="51"/>
                      <a:pt x="21" y="51"/>
                      <a:pt x="21" y="51"/>
                    </a:cubicBezTo>
                    <a:cubicBezTo>
                      <a:pt x="21" y="51"/>
                      <a:pt x="22" y="51"/>
                      <a:pt x="22" y="50"/>
                    </a:cubicBezTo>
                    <a:close/>
                    <a:moveTo>
                      <a:pt x="100" y="65"/>
                    </a:moveTo>
                    <a:cubicBezTo>
                      <a:pt x="100" y="95"/>
                      <a:pt x="100" y="95"/>
                      <a:pt x="100" y="95"/>
                    </a:cubicBezTo>
                    <a:cubicBezTo>
                      <a:pt x="100" y="97"/>
                      <a:pt x="99" y="98"/>
                      <a:pt x="98" y="98"/>
                    </a:cubicBezTo>
                    <a:cubicBezTo>
                      <a:pt x="98" y="99"/>
                      <a:pt x="97" y="99"/>
                      <a:pt x="96" y="99"/>
                    </a:cubicBezTo>
                    <a:cubicBezTo>
                      <a:pt x="96" y="99"/>
                      <a:pt x="95" y="99"/>
                      <a:pt x="94" y="98"/>
                    </a:cubicBezTo>
                    <a:cubicBezTo>
                      <a:pt x="76" y="88"/>
                      <a:pt x="76" y="88"/>
                      <a:pt x="76" y="88"/>
                    </a:cubicBezTo>
                    <a:cubicBezTo>
                      <a:pt x="81" y="85"/>
                      <a:pt x="81" y="85"/>
                      <a:pt x="81" y="85"/>
                    </a:cubicBezTo>
                    <a:cubicBezTo>
                      <a:pt x="82" y="85"/>
                      <a:pt x="82" y="85"/>
                      <a:pt x="82" y="84"/>
                    </a:cubicBezTo>
                    <a:cubicBezTo>
                      <a:pt x="94" y="91"/>
                      <a:pt x="94" y="91"/>
                      <a:pt x="94" y="91"/>
                    </a:cubicBezTo>
                    <a:cubicBezTo>
                      <a:pt x="94" y="69"/>
                      <a:pt x="94" y="69"/>
                      <a:pt x="94" y="69"/>
                    </a:cubicBezTo>
                    <a:cubicBezTo>
                      <a:pt x="6" y="18"/>
                      <a:pt x="6" y="18"/>
                      <a:pt x="6" y="18"/>
                    </a:cubicBezTo>
                    <a:cubicBezTo>
                      <a:pt x="6" y="41"/>
                      <a:pt x="6" y="41"/>
                      <a:pt x="6" y="41"/>
                    </a:cubicBezTo>
                    <a:cubicBezTo>
                      <a:pt x="6" y="41"/>
                      <a:pt x="6" y="41"/>
                      <a:pt x="6" y="41"/>
                    </a:cubicBezTo>
                    <a:cubicBezTo>
                      <a:pt x="7" y="42"/>
                      <a:pt x="7" y="42"/>
                      <a:pt x="7" y="42"/>
                    </a:cubicBezTo>
                    <a:cubicBezTo>
                      <a:pt x="7" y="49"/>
                      <a:pt x="7" y="49"/>
                      <a:pt x="7" y="49"/>
                    </a:cubicBezTo>
                    <a:cubicBezTo>
                      <a:pt x="3" y="46"/>
                      <a:pt x="3" y="46"/>
                      <a:pt x="3" y="46"/>
                    </a:cubicBezTo>
                    <a:cubicBezTo>
                      <a:pt x="0" y="44"/>
                      <a:pt x="0" y="44"/>
                      <a:pt x="0" y="44"/>
                    </a:cubicBezTo>
                    <a:cubicBezTo>
                      <a:pt x="0" y="42"/>
                      <a:pt x="0" y="42"/>
                      <a:pt x="0" y="42"/>
                    </a:cubicBezTo>
                    <a:cubicBezTo>
                      <a:pt x="0" y="15"/>
                      <a:pt x="0" y="15"/>
                      <a:pt x="0" y="15"/>
                    </a:cubicBezTo>
                    <a:cubicBezTo>
                      <a:pt x="0" y="13"/>
                      <a:pt x="0" y="12"/>
                      <a:pt x="2" y="11"/>
                    </a:cubicBezTo>
                    <a:cubicBezTo>
                      <a:pt x="3" y="10"/>
                      <a:pt x="4" y="10"/>
                      <a:pt x="6" y="11"/>
                    </a:cubicBezTo>
                    <a:cubicBezTo>
                      <a:pt x="11" y="14"/>
                      <a:pt x="11" y="14"/>
                      <a:pt x="11" y="14"/>
                    </a:cubicBezTo>
                    <a:cubicBezTo>
                      <a:pt x="11" y="14"/>
                      <a:pt x="11" y="14"/>
                      <a:pt x="11" y="14"/>
                    </a:cubicBezTo>
                    <a:cubicBezTo>
                      <a:pt x="99" y="64"/>
                      <a:pt x="99" y="64"/>
                      <a:pt x="99" y="64"/>
                    </a:cubicBezTo>
                    <a:cubicBezTo>
                      <a:pt x="100" y="64"/>
                      <a:pt x="100" y="65"/>
                      <a:pt x="100" y="65"/>
                    </a:cubicBezTo>
                    <a:close/>
                    <a:moveTo>
                      <a:pt x="181" y="13"/>
                    </a:moveTo>
                    <a:cubicBezTo>
                      <a:pt x="181" y="14"/>
                      <a:pt x="181" y="14"/>
                      <a:pt x="181" y="15"/>
                    </a:cubicBezTo>
                    <a:cubicBezTo>
                      <a:pt x="181" y="40"/>
                      <a:pt x="181" y="40"/>
                      <a:pt x="181" y="40"/>
                    </a:cubicBezTo>
                    <a:cubicBezTo>
                      <a:pt x="181" y="41"/>
                      <a:pt x="180" y="43"/>
                      <a:pt x="178" y="44"/>
                    </a:cubicBezTo>
                    <a:cubicBezTo>
                      <a:pt x="104" y="87"/>
                      <a:pt x="104" y="87"/>
                      <a:pt x="104" y="87"/>
                    </a:cubicBezTo>
                    <a:cubicBezTo>
                      <a:pt x="104" y="65"/>
                      <a:pt x="104" y="65"/>
                      <a:pt x="104" y="65"/>
                    </a:cubicBezTo>
                    <a:cubicBezTo>
                      <a:pt x="104" y="63"/>
                      <a:pt x="103" y="61"/>
                      <a:pt x="101" y="60"/>
                    </a:cubicBezTo>
                    <a:cubicBezTo>
                      <a:pt x="181" y="13"/>
                      <a:pt x="181" y="13"/>
                      <a:pt x="181" y="13"/>
                    </a:cubicBezTo>
                    <a:cubicBezTo>
                      <a:pt x="181" y="13"/>
                      <a:pt x="181" y="13"/>
                      <a:pt x="181" y="13"/>
                    </a:cubicBezTo>
                    <a:close/>
                    <a:moveTo>
                      <a:pt x="59" y="64"/>
                    </a:moveTo>
                    <a:cubicBezTo>
                      <a:pt x="59" y="64"/>
                      <a:pt x="59" y="64"/>
                      <a:pt x="58" y="64"/>
                    </a:cubicBezTo>
                    <a:cubicBezTo>
                      <a:pt x="36" y="51"/>
                      <a:pt x="36" y="51"/>
                      <a:pt x="36" y="51"/>
                    </a:cubicBezTo>
                    <a:cubicBezTo>
                      <a:pt x="35" y="50"/>
                      <a:pt x="34" y="49"/>
                      <a:pt x="34" y="48"/>
                    </a:cubicBezTo>
                    <a:cubicBezTo>
                      <a:pt x="34" y="45"/>
                      <a:pt x="34" y="45"/>
                      <a:pt x="34" y="45"/>
                    </a:cubicBezTo>
                    <a:cubicBezTo>
                      <a:pt x="34" y="44"/>
                      <a:pt x="35" y="43"/>
                      <a:pt x="36" y="44"/>
                    </a:cubicBezTo>
                    <a:cubicBezTo>
                      <a:pt x="59" y="57"/>
                      <a:pt x="59" y="57"/>
                      <a:pt x="59" y="57"/>
                    </a:cubicBezTo>
                    <a:cubicBezTo>
                      <a:pt x="60" y="57"/>
                      <a:pt x="61" y="59"/>
                      <a:pt x="61" y="60"/>
                    </a:cubicBezTo>
                    <a:cubicBezTo>
                      <a:pt x="61" y="62"/>
                      <a:pt x="61" y="62"/>
                      <a:pt x="61" y="62"/>
                    </a:cubicBezTo>
                    <a:cubicBezTo>
                      <a:pt x="61" y="63"/>
                      <a:pt x="60" y="64"/>
                      <a:pt x="59" y="64"/>
                    </a:cubicBezTo>
                    <a:close/>
                    <a:moveTo>
                      <a:pt x="80" y="81"/>
                    </a:moveTo>
                    <a:cubicBezTo>
                      <a:pt x="81" y="82"/>
                      <a:pt x="81" y="83"/>
                      <a:pt x="80" y="83"/>
                    </a:cubicBezTo>
                    <a:cubicBezTo>
                      <a:pt x="73" y="87"/>
                      <a:pt x="73" y="87"/>
                      <a:pt x="73" y="87"/>
                    </a:cubicBezTo>
                    <a:cubicBezTo>
                      <a:pt x="72" y="88"/>
                      <a:pt x="71" y="87"/>
                      <a:pt x="70" y="87"/>
                    </a:cubicBezTo>
                    <a:cubicBezTo>
                      <a:pt x="70" y="86"/>
                      <a:pt x="70" y="85"/>
                      <a:pt x="70" y="85"/>
                    </a:cubicBezTo>
                    <a:cubicBezTo>
                      <a:pt x="70" y="69"/>
                      <a:pt x="70" y="69"/>
                      <a:pt x="70" y="69"/>
                    </a:cubicBezTo>
                    <a:cubicBezTo>
                      <a:pt x="70" y="69"/>
                      <a:pt x="70" y="68"/>
                      <a:pt x="71" y="67"/>
                    </a:cubicBezTo>
                    <a:cubicBezTo>
                      <a:pt x="77" y="63"/>
                      <a:pt x="77" y="63"/>
                      <a:pt x="77" y="63"/>
                    </a:cubicBezTo>
                    <a:cubicBezTo>
                      <a:pt x="78" y="63"/>
                      <a:pt x="80" y="63"/>
                      <a:pt x="80" y="64"/>
                    </a:cubicBezTo>
                    <a:cubicBezTo>
                      <a:pt x="80" y="64"/>
                      <a:pt x="80" y="64"/>
                      <a:pt x="80" y="64"/>
                    </a:cubicBezTo>
                    <a:cubicBezTo>
                      <a:pt x="81" y="65"/>
                      <a:pt x="81" y="66"/>
                      <a:pt x="80" y="67"/>
                    </a:cubicBezTo>
                    <a:cubicBezTo>
                      <a:pt x="74" y="70"/>
                      <a:pt x="74" y="70"/>
                      <a:pt x="74" y="70"/>
                    </a:cubicBezTo>
                    <a:cubicBezTo>
                      <a:pt x="74" y="82"/>
                      <a:pt x="74" y="82"/>
                      <a:pt x="74" y="82"/>
                    </a:cubicBezTo>
                    <a:cubicBezTo>
                      <a:pt x="77" y="80"/>
                      <a:pt x="77" y="80"/>
                      <a:pt x="77" y="80"/>
                    </a:cubicBezTo>
                    <a:cubicBezTo>
                      <a:pt x="78" y="80"/>
                      <a:pt x="80" y="80"/>
                      <a:pt x="80" y="81"/>
                    </a:cubicBezTo>
                    <a:close/>
                    <a:moveTo>
                      <a:pt x="20" y="47"/>
                    </a:moveTo>
                    <a:cubicBezTo>
                      <a:pt x="21" y="48"/>
                      <a:pt x="21" y="49"/>
                      <a:pt x="20" y="49"/>
                    </a:cubicBezTo>
                    <a:cubicBezTo>
                      <a:pt x="13" y="53"/>
                      <a:pt x="13" y="53"/>
                      <a:pt x="13" y="53"/>
                    </a:cubicBezTo>
                    <a:cubicBezTo>
                      <a:pt x="12" y="54"/>
                      <a:pt x="11" y="53"/>
                      <a:pt x="10" y="53"/>
                    </a:cubicBezTo>
                    <a:cubicBezTo>
                      <a:pt x="10" y="52"/>
                      <a:pt x="9" y="51"/>
                      <a:pt x="9" y="51"/>
                    </a:cubicBezTo>
                    <a:cubicBezTo>
                      <a:pt x="9" y="35"/>
                      <a:pt x="9" y="35"/>
                      <a:pt x="9" y="35"/>
                    </a:cubicBezTo>
                    <a:cubicBezTo>
                      <a:pt x="9" y="35"/>
                      <a:pt x="10" y="34"/>
                      <a:pt x="10" y="33"/>
                    </a:cubicBezTo>
                    <a:cubicBezTo>
                      <a:pt x="17" y="29"/>
                      <a:pt x="17" y="29"/>
                      <a:pt x="17" y="29"/>
                    </a:cubicBezTo>
                    <a:cubicBezTo>
                      <a:pt x="18" y="29"/>
                      <a:pt x="20" y="29"/>
                      <a:pt x="20" y="30"/>
                    </a:cubicBezTo>
                    <a:cubicBezTo>
                      <a:pt x="20" y="30"/>
                      <a:pt x="20" y="30"/>
                      <a:pt x="20" y="30"/>
                    </a:cubicBezTo>
                    <a:cubicBezTo>
                      <a:pt x="21" y="31"/>
                      <a:pt x="21" y="32"/>
                      <a:pt x="20" y="33"/>
                    </a:cubicBezTo>
                    <a:cubicBezTo>
                      <a:pt x="14" y="36"/>
                      <a:pt x="14" y="36"/>
                      <a:pt x="14" y="36"/>
                    </a:cubicBezTo>
                    <a:cubicBezTo>
                      <a:pt x="14" y="48"/>
                      <a:pt x="14" y="48"/>
                      <a:pt x="14" y="48"/>
                    </a:cubicBezTo>
                    <a:cubicBezTo>
                      <a:pt x="17" y="46"/>
                      <a:pt x="17" y="46"/>
                      <a:pt x="17" y="46"/>
                    </a:cubicBezTo>
                    <a:cubicBezTo>
                      <a:pt x="18" y="46"/>
                      <a:pt x="20" y="46"/>
                      <a:pt x="20" y="47"/>
                    </a:cubicBezTo>
                    <a:close/>
                    <a:moveTo>
                      <a:pt x="161" y="0"/>
                    </a:moveTo>
                    <a:cubicBezTo>
                      <a:pt x="106" y="31"/>
                      <a:pt x="106" y="31"/>
                      <a:pt x="106" y="31"/>
                    </a:cubicBezTo>
                    <a:cubicBezTo>
                      <a:pt x="104" y="32"/>
                      <a:pt x="104" y="32"/>
                      <a:pt x="104" y="32"/>
                    </a:cubicBezTo>
                    <a:cubicBezTo>
                      <a:pt x="104" y="33"/>
                      <a:pt x="104" y="33"/>
                      <a:pt x="104" y="33"/>
                    </a:cubicBezTo>
                    <a:cubicBezTo>
                      <a:pt x="104" y="36"/>
                      <a:pt x="104" y="36"/>
                      <a:pt x="104" y="36"/>
                    </a:cubicBezTo>
                    <a:cubicBezTo>
                      <a:pt x="104" y="36"/>
                      <a:pt x="104" y="36"/>
                      <a:pt x="104" y="36"/>
                    </a:cubicBezTo>
                    <a:cubicBezTo>
                      <a:pt x="104" y="37"/>
                      <a:pt x="104" y="37"/>
                      <a:pt x="104" y="37"/>
                    </a:cubicBezTo>
                    <a:cubicBezTo>
                      <a:pt x="104" y="37"/>
                      <a:pt x="104" y="37"/>
                      <a:pt x="104" y="37"/>
                    </a:cubicBezTo>
                    <a:cubicBezTo>
                      <a:pt x="104" y="39"/>
                      <a:pt x="102" y="41"/>
                      <a:pt x="100" y="43"/>
                    </a:cubicBezTo>
                    <a:cubicBezTo>
                      <a:pt x="99" y="43"/>
                      <a:pt x="98" y="44"/>
                      <a:pt x="96" y="44"/>
                    </a:cubicBezTo>
                    <a:cubicBezTo>
                      <a:pt x="95" y="44"/>
                      <a:pt x="93" y="43"/>
                      <a:pt x="92" y="43"/>
                    </a:cubicBezTo>
                    <a:cubicBezTo>
                      <a:pt x="74" y="32"/>
                      <a:pt x="74" y="32"/>
                      <a:pt x="74" y="32"/>
                    </a:cubicBezTo>
                    <a:cubicBezTo>
                      <a:pt x="74" y="32"/>
                      <a:pt x="74" y="32"/>
                      <a:pt x="74" y="32"/>
                    </a:cubicBezTo>
                    <a:cubicBezTo>
                      <a:pt x="74" y="32"/>
                      <a:pt x="73" y="33"/>
                      <a:pt x="72" y="33"/>
                    </a:cubicBezTo>
                    <a:cubicBezTo>
                      <a:pt x="71" y="33"/>
                      <a:pt x="69" y="32"/>
                      <a:pt x="67" y="31"/>
                    </a:cubicBezTo>
                    <a:cubicBezTo>
                      <a:pt x="67" y="30"/>
                      <a:pt x="66" y="29"/>
                      <a:pt x="66" y="28"/>
                    </a:cubicBezTo>
                    <a:cubicBezTo>
                      <a:pt x="65" y="27"/>
                      <a:pt x="65" y="27"/>
                      <a:pt x="65" y="27"/>
                    </a:cubicBezTo>
                    <a:cubicBezTo>
                      <a:pt x="26" y="5"/>
                      <a:pt x="26" y="5"/>
                      <a:pt x="26" y="5"/>
                    </a:cubicBezTo>
                    <a:cubicBezTo>
                      <a:pt x="14" y="12"/>
                      <a:pt x="14" y="12"/>
                      <a:pt x="14" y="12"/>
                    </a:cubicBezTo>
                    <a:cubicBezTo>
                      <a:pt x="97" y="58"/>
                      <a:pt x="97" y="58"/>
                      <a:pt x="97" y="58"/>
                    </a:cubicBezTo>
                    <a:cubicBezTo>
                      <a:pt x="179" y="10"/>
                      <a:pt x="179" y="10"/>
                      <a:pt x="179" y="10"/>
                    </a:cubicBezTo>
                    <a:cubicBezTo>
                      <a:pt x="179" y="10"/>
                      <a:pt x="179" y="10"/>
                      <a:pt x="178" y="10"/>
                    </a:cubicBezTo>
                    <a:cubicBezTo>
                      <a:pt x="172" y="6"/>
                      <a:pt x="167" y="3"/>
                      <a:pt x="16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017" tIns="46508" rIns="93017" bIns="46508" numCol="1" anchor="t" anchorCtr="0" compatLnSpc="1">
                <a:prstTxWarp prst="textNoShape">
                  <a:avLst/>
                </a:prstTxWarp>
              </a:bodyPr>
              <a:lstStyle/>
              <a:p>
                <a:pPr defTabSz="930139"/>
                <a:endParaRPr lang="en-US" sz="1832" dirty="0">
                  <a:solidFill>
                    <a:srgbClr val="505050"/>
                  </a:solidFill>
                </a:endParaRPr>
              </a:p>
            </p:txBody>
          </p:sp>
          <p:sp>
            <p:nvSpPr>
              <p:cNvPr id="8" name="Freeform 6"/>
              <p:cNvSpPr>
                <a:spLocks noEditPoints="1"/>
              </p:cNvSpPr>
              <p:nvPr/>
            </p:nvSpPr>
            <p:spPr bwMode="auto">
              <a:xfrm>
                <a:off x="5614" y="1373"/>
                <a:ext cx="367" cy="201"/>
              </a:xfrm>
              <a:custGeom>
                <a:avLst/>
                <a:gdLst>
                  <a:gd name="T0" fmla="*/ 67 w 181"/>
                  <a:gd name="T1" fmla="*/ 76 h 99"/>
                  <a:gd name="T2" fmla="*/ 17 w 181"/>
                  <a:gd name="T3" fmla="*/ 54 h 99"/>
                  <a:gd name="T4" fmla="*/ 22 w 181"/>
                  <a:gd name="T5" fmla="*/ 50 h 99"/>
                  <a:gd name="T6" fmla="*/ 100 w 181"/>
                  <a:gd name="T7" fmla="*/ 96 h 99"/>
                  <a:gd name="T8" fmla="*/ 96 w 181"/>
                  <a:gd name="T9" fmla="*/ 99 h 99"/>
                  <a:gd name="T10" fmla="*/ 76 w 181"/>
                  <a:gd name="T11" fmla="*/ 88 h 99"/>
                  <a:gd name="T12" fmla="*/ 82 w 181"/>
                  <a:gd name="T13" fmla="*/ 84 h 99"/>
                  <a:gd name="T14" fmla="*/ 94 w 181"/>
                  <a:gd name="T15" fmla="*/ 69 h 99"/>
                  <a:gd name="T16" fmla="*/ 6 w 181"/>
                  <a:gd name="T17" fmla="*/ 41 h 99"/>
                  <a:gd name="T18" fmla="*/ 7 w 181"/>
                  <a:gd name="T19" fmla="*/ 42 h 99"/>
                  <a:gd name="T20" fmla="*/ 3 w 181"/>
                  <a:gd name="T21" fmla="*/ 46 h 99"/>
                  <a:gd name="T22" fmla="*/ 0 w 181"/>
                  <a:gd name="T23" fmla="*/ 42 h 99"/>
                  <a:gd name="T24" fmla="*/ 2 w 181"/>
                  <a:gd name="T25" fmla="*/ 11 h 99"/>
                  <a:gd name="T26" fmla="*/ 11 w 181"/>
                  <a:gd name="T27" fmla="*/ 14 h 99"/>
                  <a:gd name="T28" fmla="*/ 99 w 181"/>
                  <a:gd name="T29" fmla="*/ 64 h 99"/>
                  <a:gd name="T30" fmla="*/ 181 w 181"/>
                  <a:gd name="T31" fmla="*/ 14 h 99"/>
                  <a:gd name="T32" fmla="*/ 181 w 181"/>
                  <a:gd name="T33" fmla="*/ 40 h 99"/>
                  <a:gd name="T34" fmla="*/ 104 w 181"/>
                  <a:gd name="T35" fmla="*/ 87 h 99"/>
                  <a:gd name="T36" fmla="*/ 101 w 181"/>
                  <a:gd name="T37" fmla="*/ 61 h 99"/>
                  <a:gd name="T38" fmla="*/ 181 w 181"/>
                  <a:gd name="T39" fmla="*/ 14 h 99"/>
                  <a:gd name="T40" fmla="*/ 58 w 181"/>
                  <a:gd name="T41" fmla="*/ 64 h 99"/>
                  <a:gd name="T42" fmla="*/ 34 w 181"/>
                  <a:gd name="T43" fmla="*/ 48 h 99"/>
                  <a:gd name="T44" fmla="*/ 36 w 181"/>
                  <a:gd name="T45" fmla="*/ 44 h 99"/>
                  <a:gd name="T46" fmla="*/ 61 w 181"/>
                  <a:gd name="T47" fmla="*/ 60 h 99"/>
                  <a:gd name="T48" fmla="*/ 59 w 181"/>
                  <a:gd name="T49" fmla="*/ 64 h 99"/>
                  <a:gd name="T50" fmla="*/ 80 w 181"/>
                  <a:gd name="T51" fmla="*/ 84 h 99"/>
                  <a:gd name="T52" fmla="*/ 70 w 181"/>
                  <a:gd name="T53" fmla="*/ 87 h 99"/>
                  <a:gd name="T54" fmla="*/ 70 w 181"/>
                  <a:gd name="T55" fmla="*/ 70 h 99"/>
                  <a:gd name="T56" fmla="*/ 77 w 181"/>
                  <a:gd name="T57" fmla="*/ 64 h 99"/>
                  <a:gd name="T58" fmla="*/ 80 w 181"/>
                  <a:gd name="T59" fmla="*/ 64 h 99"/>
                  <a:gd name="T60" fmla="*/ 74 w 181"/>
                  <a:gd name="T61" fmla="*/ 70 h 99"/>
                  <a:gd name="T62" fmla="*/ 77 w 181"/>
                  <a:gd name="T63" fmla="*/ 81 h 99"/>
                  <a:gd name="T64" fmla="*/ 20 w 181"/>
                  <a:gd name="T65" fmla="*/ 47 h 99"/>
                  <a:gd name="T66" fmla="*/ 13 w 181"/>
                  <a:gd name="T67" fmla="*/ 54 h 99"/>
                  <a:gd name="T68" fmla="*/ 9 w 181"/>
                  <a:gd name="T69" fmla="*/ 51 h 99"/>
                  <a:gd name="T70" fmla="*/ 10 w 181"/>
                  <a:gd name="T71" fmla="*/ 34 h 99"/>
                  <a:gd name="T72" fmla="*/ 20 w 181"/>
                  <a:gd name="T73" fmla="*/ 30 h 99"/>
                  <a:gd name="T74" fmla="*/ 20 w 181"/>
                  <a:gd name="T75" fmla="*/ 33 h 99"/>
                  <a:gd name="T76" fmla="*/ 14 w 181"/>
                  <a:gd name="T77" fmla="*/ 48 h 99"/>
                  <a:gd name="T78" fmla="*/ 20 w 181"/>
                  <a:gd name="T79" fmla="*/ 47 h 99"/>
                  <a:gd name="T80" fmla="*/ 106 w 181"/>
                  <a:gd name="T81" fmla="*/ 32 h 99"/>
                  <a:gd name="T82" fmla="*/ 104 w 181"/>
                  <a:gd name="T83" fmla="*/ 33 h 99"/>
                  <a:gd name="T84" fmla="*/ 104 w 181"/>
                  <a:gd name="T85" fmla="*/ 37 h 99"/>
                  <a:gd name="T86" fmla="*/ 104 w 181"/>
                  <a:gd name="T87" fmla="*/ 38 h 99"/>
                  <a:gd name="T88" fmla="*/ 96 w 181"/>
                  <a:gd name="T89" fmla="*/ 44 h 99"/>
                  <a:gd name="T90" fmla="*/ 74 w 181"/>
                  <a:gd name="T91" fmla="*/ 33 h 99"/>
                  <a:gd name="T92" fmla="*/ 72 w 181"/>
                  <a:gd name="T93" fmla="*/ 33 h 99"/>
                  <a:gd name="T94" fmla="*/ 66 w 181"/>
                  <a:gd name="T95" fmla="*/ 28 h 99"/>
                  <a:gd name="T96" fmla="*/ 26 w 181"/>
                  <a:gd name="T97" fmla="*/ 5 h 99"/>
                  <a:gd name="T98" fmla="*/ 97 w 181"/>
                  <a:gd name="T99" fmla="*/ 58 h 99"/>
                  <a:gd name="T100" fmla="*/ 178 w 181"/>
                  <a:gd name="T101" fmla="*/ 1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1" h="99">
                    <a:moveTo>
                      <a:pt x="22" y="50"/>
                    </a:moveTo>
                    <a:cubicBezTo>
                      <a:pt x="67" y="76"/>
                      <a:pt x="67" y="76"/>
                      <a:pt x="67" y="76"/>
                    </a:cubicBezTo>
                    <a:cubicBezTo>
                      <a:pt x="67" y="83"/>
                      <a:pt x="67" y="83"/>
                      <a:pt x="67" y="83"/>
                    </a:cubicBezTo>
                    <a:cubicBezTo>
                      <a:pt x="17" y="54"/>
                      <a:pt x="17" y="54"/>
                      <a:pt x="17" y="54"/>
                    </a:cubicBezTo>
                    <a:cubicBezTo>
                      <a:pt x="21" y="52"/>
                      <a:pt x="21" y="52"/>
                      <a:pt x="21" y="52"/>
                    </a:cubicBezTo>
                    <a:cubicBezTo>
                      <a:pt x="21" y="51"/>
                      <a:pt x="22" y="51"/>
                      <a:pt x="22" y="50"/>
                    </a:cubicBezTo>
                    <a:close/>
                    <a:moveTo>
                      <a:pt x="100" y="66"/>
                    </a:moveTo>
                    <a:cubicBezTo>
                      <a:pt x="100" y="96"/>
                      <a:pt x="100" y="96"/>
                      <a:pt x="100" y="96"/>
                    </a:cubicBezTo>
                    <a:cubicBezTo>
                      <a:pt x="100" y="97"/>
                      <a:pt x="99" y="98"/>
                      <a:pt x="98" y="98"/>
                    </a:cubicBezTo>
                    <a:cubicBezTo>
                      <a:pt x="98" y="99"/>
                      <a:pt x="97" y="99"/>
                      <a:pt x="96" y="99"/>
                    </a:cubicBezTo>
                    <a:cubicBezTo>
                      <a:pt x="96" y="99"/>
                      <a:pt x="95" y="99"/>
                      <a:pt x="94" y="98"/>
                    </a:cubicBezTo>
                    <a:cubicBezTo>
                      <a:pt x="76" y="88"/>
                      <a:pt x="76" y="88"/>
                      <a:pt x="76" y="88"/>
                    </a:cubicBezTo>
                    <a:cubicBezTo>
                      <a:pt x="81" y="86"/>
                      <a:pt x="81" y="86"/>
                      <a:pt x="81" y="86"/>
                    </a:cubicBezTo>
                    <a:cubicBezTo>
                      <a:pt x="82" y="85"/>
                      <a:pt x="82" y="85"/>
                      <a:pt x="82" y="84"/>
                    </a:cubicBezTo>
                    <a:cubicBezTo>
                      <a:pt x="94" y="91"/>
                      <a:pt x="94" y="91"/>
                      <a:pt x="94" y="91"/>
                    </a:cubicBezTo>
                    <a:cubicBezTo>
                      <a:pt x="94" y="69"/>
                      <a:pt x="94" y="69"/>
                      <a:pt x="94" y="69"/>
                    </a:cubicBezTo>
                    <a:cubicBezTo>
                      <a:pt x="6" y="19"/>
                      <a:pt x="6" y="19"/>
                      <a:pt x="6" y="19"/>
                    </a:cubicBezTo>
                    <a:cubicBezTo>
                      <a:pt x="6" y="41"/>
                      <a:pt x="6" y="41"/>
                      <a:pt x="6" y="41"/>
                    </a:cubicBezTo>
                    <a:cubicBezTo>
                      <a:pt x="6" y="41"/>
                      <a:pt x="6" y="41"/>
                      <a:pt x="6" y="41"/>
                    </a:cubicBezTo>
                    <a:cubicBezTo>
                      <a:pt x="7" y="42"/>
                      <a:pt x="7" y="42"/>
                      <a:pt x="7" y="42"/>
                    </a:cubicBezTo>
                    <a:cubicBezTo>
                      <a:pt x="7" y="49"/>
                      <a:pt x="7" y="49"/>
                      <a:pt x="7" y="49"/>
                    </a:cubicBezTo>
                    <a:cubicBezTo>
                      <a:pt x="3" y="46"/>
                      <a:pt x="3" y="46"/>
                      <a:pt x="3" y="46"/>
                    </a:cubicBezTo>
                    <a:cubicBezTo>
                      <a:pt x="0" y="44"/>
                      <a:pt x="0" y="44"/>
                      <a:pt x="0" y="44"/>
                    </a:cubicBezTo>
                    <a:cubicBezTo>
                      <a:pt x="0" y="42"/>
                      <a:pt x="0" y="42"/>
                      <a:pt x="0" y="42"/>
                    </a:cubicBezTo>
                    <a:cubicBezTo>
                      <a:pt x="0" y="15"/>
                      <a:pt x="0" y="15"/>
                      <a:pt x="0" y="15"/>
                    </a:cubicBezTo>
                    <a:cubicBezTo>
                      <a:pt x="0" y="13"/>
                      <a:pt x="0" y="12"/>
                      <a:pt x="2" y="11"/>
                    </a:cubicBezTo>
                    <a:cubicBezTo>
                      <a:pt x="3" y="10"/>
                      <a:pt x="4" y="10"/>
                      <a:pt x="6" y="11"/>
                    </a:cubicBezTo>
                    <a:cubicBezTo>
                      <a:pt x="11" y="14"/>
                      <a:pt x="11" y="14"/>
                      <a:pt x="11" y="14"/>
                    </a:cubicBezTo>
                    <a:cubicBezTo>
                      <a:pt x="11" y="14"/>
                      <a:pt x="11" y="14"/>
                      <a:pt x="11" y="14"/>
                    </a:cubicBezTo>
                    <a:cubicBezTo>
                      <a:pt x="99" y="64"/>
                      <a:pt x="99" y="64"/>
                      <a:pt x="99" y="64"/>
                    </a:cubicBezTo>
                    <a:cubicBezTo>
                      <a:pt x="100" y="64"/>
                      <a:pt x="100" y="65"/>
                      <a:pt x="100" y="66"/>
                    </a:cubicBezTo>
                    <a:close/>
                    <a:moveTo>
                      <a:pt x="181" y="14"/>
                    </a:moveTo>
                    <a:cubicBezTo>
                      <a:pt x="181" y="14"/>
                      <a:pt x="181" y="14"/>
                      <a:pt x="181" y="15"/>
                    </a:cubicBezTo>
                    <a:cubicBezTo>
                      <a:pt x="181" y="40"/>
                      <a:pt x="181" y="40"/>
                      <a:pt x="181" y="40"/>
                    </a:cubicBezTo>
                    <a:cubicBezTo>
                      <a:pt x="181" y="42"/>
                      <a:pt x="180" y="44"/>
                      <a:pt x="178" y="45"/>
                    </a:cubicBezTo>
                    <a:cubicBezTo>
                      <a:pt x="104" y="87"/>
                      <a:pt x="104" y="87"/>
                      <a:pt x="104" y="87"/>
                    </a:cubicBezTo>
                    <a:cubicBezTo>
                      <a:pt x="104" y="66"/>
                      <a:pt x="104" y="66"/>
                      <a:pt x="104" y="66"/>
                    </a:cubicBezTo>
                    <a:cubicBezTo>
                      <a:pt x="104" y="64"/>
                      <a:pt x="103" y="62"/>
                      <a:pt x="101" y="61"/>
                    </a:cubicBezTo>
                    <a:cubicBezTo>
                      <a:pt x="181" y="14"/>
                      <a:pt x="181" y="14"/>
                      <a:pt x="181" y="14"/>
                    </a:cubicBezTo>
                    <a:cubicBezTo>
                      <a:pt x="181" y="14"/>
                      <a:pt x="181" y="14"/>
                      <a:pt x="181" y="14"/>
                    </a:cubicBezTo>
                    <a:close/>
                    <a:moveTo>
                      <a:pt x="59" y="64"/>
                    </a:moveTo>
                    <a:cubicBezTo>
                      <a:pt x="59" y="64"/>
                      <a:pt x="59" y="64"/>
                      <a:pt x="58" y="64"/>
                    </a:cubicBezTo>
                    <a:cubicBezTo>
                      <a:pt x="36" y="51"/>
                      <a:pt x="36" y="51"/>
                      <a:pt x="36" y="51"/>
                    </a:cubicBezTo>
                    <a:cubicBezTo>
                      <a:pt x="35" y="51"/>
                      <a:pt x="34" y="49"/>
                      <a:pt x="34" y="48"/>
                    </a:cubicBezTo>
                    <a:cubicBezTo>
                      <a:pt x="34" y="46"/>
                      <a:pt x="34" y="46"/>
                      <a:pt x="34" y="46"/>
                    </a:cubicBezTo>
                    <a:cubicBezTo>
                      <a:pt x="34" y="44"/>
                      <a:pt x="35" y="43"/>
                      <a:pt x="36" y="44"/>
                    </a:cubicBezTo>
                    <a:cubicBezTo>
                      <a:pt x="59" y="57"/>
                      <a:pt x="59" y="57"/>
                      <a:pt x="59" y="57"/>
                    </a:cubicBezTo>
                    <a:cubicBezTo>
                      <a:pt x="60" y="58"/>
                      <a:pt x="61" y="59"/>
                      <a:pt x="61" y="60"/>
                    </a:cubicBezTo>
                    <a:cubicBezTo>
                      <a:pt x="61" y="63"/>
                      <a:pt x="61" y="63"/>
                      <a:pt x="61" y="63"/>
                    </a:cubicBezTo>
                    <a:cubicBezTo>
                      <a:pt x="61" y="64"/>
                      <a:pt x="60" y="64"/>
                      <a:pt x="59" y="64"/>
                    </a:cubicBezTo>
                    <a:close/>
                    <a:moveTo>
                      <a:pt x="80" y="81"/>
                    </a:moveTo>
                    <a:cubicBezTo>
                      <a:pt x="81" y="82"/>
                      <a:pt x="81" y="83"/>
                      <a:pt x="80" y="84"/>
                    </a:cubicBezTo>
                    <a:cubicBezTo>
                      <a:pt x="73" y="88"/>
                      <a:pt x="73" y="88"/>
                      <a:pt x="73" y="88"/>
                    </a:cubicBezTo>
                    <a:cubicBezTo>
                      <a:pt x="72" y="88"/>
                      <a:pt x="71" y="87"/>
                      <a:pt x="70" y="87"/>
                    </a:cubicBezTo>
                    <a:cubicBezTo>
                      <a:pt x="70" y="87"/>
                      <a:pt x="70" y="85"/>
                      <a:pt x="70" y="85"/>
                    </a:cubicBezTo>
                    <a:cubicBezTo>
                      <a:pt x="70" y="70"/>
                      <a:pt x="70" y="70"/>
                      <a:pt x="70" y="70"/>
                    </a:cubicBezTo>
                    <a:cubicBezTo>
                      <a:pt x="70" y="70"/>
                      <a:pt x="70" y="68"/>
                      <a:pt x="71" y="68"/>
                    </a:cubicBezTo>
                    <a:cubicBezTo>
                      <a:pt x="77" y="64"/>
                      <a:pt x="77" y="64"/>
                      <a:pt x="77" y="64"/>
                    </a:cubicBezTo>
                    <a:cubicBezTo>
                      <a:pt x="78" y="63"/>
                      <a:pt x="80" y="63"/>
                      <a:pt x="80" y="64"/>
                    </a:cubicBezTo>
                    <a:cubicBezTo>
                      <a:pt x="80" y="64"/>
                      <a:pt x="80" y="64"/>
                      <a:pt x="80" y="64"/>
                    </a:cubicBezTo>
                    <a:cubicBezTo>
                      <a:pt x="81" y="65"/>
                      <a:pt x="81" y="66"/>
                      <a:pt x="80" y="67"/>
                    </a:cubicBezTo>
                    <a:cubicBezTo>
                      <a:pt x="74" y="70"/>
                      <a:pt x="74" y="70"/>
                      <a:pt x="74" y="70"/>
                    </a:cubicBezTo>
                    <a:cubicBezTo>
                      <a:pt x="74" y="82"/>
                      <a:pt x="74" y="82"/>
                      <a:pt x="74" y="82"/>
                    </a:cubicBezTo>
                    <a:cubicBezTo>
                      <a:pt x="77" y="81"/>
                      <a:pt x="77" y="81"/>
                      <a:pt x="77" y="81"/>
                    </a:cubicBezTo>
                    <a:cubicBezTo>
                      <a:pt x="78" y="80"/>
                      <a:pt x="80" y="80"/>
                      <a:pt x="80" y="81"/>
                    </a:cubicBezTo>
                    <a:close/>
                    <a:moveTo>
                      <a:pt x="20" y="47"/>
                    </a:moveTo>
                    <a:cubicBezTo>
                      <a:pt x="21" y="48"/>
                      <a:pt x="21" y="49"/>
                      <a:pt x="20" y="50"/>
                    </a:cubicBezTo>
                    <a:cubicBezTo>
                      <a:pt x="13" y="54"/>
                      <a:pt x="13" y="54"/>
                      <a:pt x="13" y="54"/>
                    </a:cubicBezTo>
                    <a:cubicBezTo>
                      <a:pt x="12" y="54"/>
                      <a:pt x="11" y="54"/>
                      <a:pt x="10" y="53"/>
                    </a:cubicBezTo>
                    <a:cubicBezTo>
                      <a:pt x="10" y="53"/>
                      <a:pt x="9" y="51"/>
                      <a:pt x="9" y="51"/>
                    </a:cubicBezTo>
                    <a:cubicBezTo>
                      <a:pt x="9" y="36"/>
                      <a:pt x="9" y="36"/>
                      <a:pt x="9" y="36"/>
                    </a:cubicBezTo>
                    <a:cubicBezTo>
                      <a:pt x="9" y="36"/>
                      <a:pt x="10" y="34"/>
                      <a:pt x="10" y="34"/>
                    </a:cubicBezTo>
                    <a:cubicBezTo>
                      <a:pt x="17" y="30"/>
                      <a:pt x="17" y="30"/>
                      <a:pt x="17" y="30"/>
                    </a:cubicBezTo>
                    <a:cubicBezTo>
                      <a:pt x="18" y="29"/>
                      <a:pt x="20" y="29"/>
                      <a:pt x="20" y="30"/>
                    </a:cubicBezTo>
                    <a:cubicBezTo>
                      <a:pt x="20" y="30"/>
                      <a:pt x="20" y="30"/>
                      <a:pt x="20" y="30"/>
                    </a:cubicBezTo>
                    <a:cubicBezTo>
                      <a:pt x="21" y="31"/>
                      <a:pt x="21" y="32"/>
                      <a:pt x="20" y="33"/>
                    </a:cubicBezTo>
                    <a:cubicBezTo>
                      <a:pt x="14" y="36"/>
                      <a:pt x="14" y="36"/>
                      <a:pt x="14" y="36"/>
                    </a:cubicBezTo>
                    <a:cubicBezTo>
                      <a:pt x="14" y="48"/>
                      <a:pt x="14" y="48"/>
                      <a:pt x="14" y="48"/>
                    </a:cubicBezTo>
                    <a:cubicBezTo>
                      <a:pt x="17" y="47"/>
                      <a:pt x="17" y="47"/>
                      <a:pt x="17" y="47"/>
                    </a:cubicBezTo>
                    <a:cubicBezTo>
                      <a:pt x="18" y="46"/>
                      <a:pt x="20" y="46"/>
                      <a:pt x="20" y="47"/>
                    </a:cubicBezTo>
                    <a:close/>
                    <a:moveTo>
                      <a:pt x="161" y="0"/>
                    </a:moveTo>
                    <a:cubicBezTo>
                      <a:pt x="106" y="32"/>
                      <a:pt x="106" y="32"/>
                      <a:pt x="106" y="32"/>
                    </a:cubicBezTo>
                    <a:cubicBezTo>
                      <a:pt x="104" y="33"/>
                      <a:pt x="104" y="33"/>
                      <a:pt x="104" y="33"/>
                    </a:cubicBezTo>
                    <a:cubicBezTo>
                      <a:pt x="104" y="33"/>
                      <a:pt x="104" y="33"/>
                      <a:pt x="104" y="33"/>
                    </a:cubicBezTo>
                    <a:cubicBezTo>
                      <a:pt x="104" y="36"/>
                      <a:pt x="104" y="36"/>
                      <a:pt x="104" y="36"/>
                    </a:cubicBezTo>
                    <a:cubicBezTo>
                      <a:pt x="104" y="37"/>
                      <a:pt x="104" y="37"/>
                      <a:pt x="104" y="37"/>
                    </a:cubicBezTo>
                    <a:cubicBezTo>
                      <a:pt x="104" y="37"/>
                      <a:pt x="104" y="37"/>
                      <a:pt x="104" y="37"/>
                    </a:cubicBezTo>
                    <a:cubicBezTo>
                      <a:pt x="104" y="38"/>
                      <a:pt x="104" y="38"/>
                      <a:pt x="104" y="38"/>
                    </a:cubicBezTo>
                    <a:cubicBezTo>
                      <a:pt x="104" y="40"/>
                      <a:pt x="102" y="42"/>
                      <a:pt x="100" y="43"/>
                    </a:cubicBezTo>
                    <a:cubicBezTo>
                      <a:pt x="99" y="44"/>
                      <a:pt x="98" y="44"/>
                      <a:pt x="96" y="44"/>
                    </a:cubicBezTo>
                    <a:cubicBezTo>
                      <a:pt x="95" y="44"/>
                      <a:pt x="93" y="44"/>
                      <a:pt x="92" y="43"/>
                    </a:cubicBezTo>
                    <a:cubicBezTo>
                      <a:pt x="74" y="33"/>
                      <a:pt x="74" y="33"/>
                      <a:pt x="74" y="33"/>
                    </a:cubicBezTo>
                    <a:cubicBezTo>
                      <a:pt x="74" y="33"/>
                      <a:pt x="74" y="33"/>
                      <a:pt x="74" y="33"/>
                    </a:cubicBezTo>
                    <a:cubicBezTo>
                      <a:pt x="74" y="33"/>
                      <a:pt x="73" y="33"/>
                      <a:pt x="72" y="33"/>
                    </a:cubicBezTo>
                    <a:cubicBezTo>
                      <a:pt x="71" y="33"/>
                      <a:pt x="69" y="32"/>
                      <a:pt x="67" y="31"/>
                    </a:cubicBezTo>
                    <a:cubicBezTo>
                      <a:pt x="67" y="30"/>
                      <a:pt x="66" y="29"/>
                      <a:pt x="66" y="28"/>
                    </a:cubicBezTo>
                    <a:cubicBezTo>
                      <a:pt x="65" y="28"/>
                      <a:pt x="65" y="28"/>
                      <a:pt x="65" y="28"/>
                    </a:cubicBezTo>
                    <a:cubicBezTo>
                      <a:pt x="26" y="5"/>
                      <a:pt x="26" y="5"/>
                      <a:pt x="26" y="5"/>
                    </a:cubicBezTo>
                    <a:cubicBezTo>
                      <a:pt x="14" y="12"/>
                      <a:pt x="14" y="12"/>
                      <a:pt x="14" y="12"/>
                    </a:cubicBezTo>
                    <a:cubicBezTo>
                      <a:pt x="97" y="58"/>
                      <a:pt x="97" y="58"/>
                      <a:pt x="97" y="58"/>
                    </a:cubicBezTo>
                    <a:cubicBezTo>
                      <a:pt x="179" y="10"/>
                      <a:pt x="179" y="10"/>
                      <a:pt x="179" y="10"/>
                    </a:cubicBezTo>
                    <a:cubicBezTo>
                      <a:pt x="179" y="10"/>
                      <a:pt x="179" y="10"/>
                      <a:pt x="178" y="10"/>
                    </a:cubicBezTo>
                    <a:cubicBezTo>
                      <a:pt x="172" y="6"/>
                      <a:pt x="167" y="3"/>
                      <a:pt x="16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017" tIns="46508" rIns="93017" bIns="46508" numCol="1" anchor="t" anchorCtr="0" compatLnSpc="1">
                <a:prstTxWarp prst="textNoShape">
                  <a:avLst/>
                </a:prstTxWarp>
              </a:bodyPr>
              <a:lstStyle/>
              <a:p>
                <a:pPr defTabSz="930139"/>
                <a:endParaRPr lang="en-US" sz="1832" dirty="0">
                  <a:solidFill>
                    <a:srgbClr val="505050"/>
                  </a:solidFill>
                </a:endParaRPr>
              </a:p>
            </p:txBody>
          </p:sp>
          <p:sp>
            <p:nvSpPr>
              <p:cNvPr id="9" name="Freeform 7"/>
              <p:cNvSpPr>
                <a:spLocks noEditPoints="1"/>
              </p:cNvSpPr>
              <p:nvPr/>
            </p:nvSpPr>
            <p:spPr bwMode="auto">
              <a:xfrm>
                <a:off x="5614" y="1049"/>
                <a:ext cx="367" cy="274"/>
              </a:xfrm>
              <a:custGeom>
                <a:avLst/>
                <a:gdLst>
                  <a:gd name="T0" fmla="*/ 179 w 181"/>
                  <a:gd name="T1" fmla="*/ 46 h 135"/>
                  <a:gd name="T2" fmla="*/ 101 w 181"/>
                  <a:gd name="T3" fmla="*/ 0 h 135"/>
                  <a:gd name="T4" fmla="*/ 95 w 181"/>
                  <a:gd name="T5" fmla="*/ 0 h 135"/>
                  <a:gd name="T6" fmla="*/ 97 w 181"/>
                  <a:gd name="T7" fmla="*/ 94 h 135"/>
                  <a:gd name="T8" fmla="*/ 22 w 181"/>
                  <a:gd name="T9" fmla="*/ 86 h 135"/>
                  <a:gd name="T10" fmla="*/ 67 w 181"/>
                  <a:gd name="T11" fmla="*/ 119 h 135"/>
                  <a:gd name="T12" fmla="*/ 21 w 181"/>
                  <a:gd name="T13" fmla="*/ 87 h 135"/>
                  <a:gd name="T14" fmla="*/ 100 w 181"/>
                  <a:gd name="T15" fmla="*/ 101 h 135"/>
                  <a:gd name="T16" fmla="*/ 98 w 181"/>
                  <a:gd name="T17" fmla="*/ 134 h 135"/>
                  <a:gd name="T18" fmla="*/ 94 w 181"/>
                  <a:gd name="T19" fmla="*/ 134 h 135"/>
                  <a:gd name="T20" fmla="*/ 81 w 181"/>
                  <a:gd name="T21" fmla="*/ 121 h 135"/>
                  <a:gd name="T22" fmla="*/ 94 w 181"/>
                  <a:gd name="T23" fmla="*/ 127 h 135"/>
                  <a:gd name="T24" fmla="*/ 6 w 181"/>
                  <a:gd name="T25" fmla="*/ 54 h 135"/>
                  <a:gd name="T26" fmla="*/ 6 w 181"/>
                  <a:gd name="T27" fmla="*/ 77 h 135"/>
                  <a:gd name="T28" fmla="*/ 7 w 181"/>
                  <a:gd name="T29" fmla="*/ 85 h 135"/>
                  <a:gd name="T30" fmla="*/ 0 w 181"/>
                  <a:gd name="T31" fmla="*/ 80 h 135"/>
                  <a:gd name="T32" fmla="*/ 0 w 181"/>
                  <a:gd name="T33" fmla="*/ 51 h 135"/>
                  <a:gd name="T34" fmla="*/ 6 w 181"/>
                  <a:gd name="T35" fmla="*/ 47 h 135"/>
                  <a:gd name="T36" fmla="*/ 11 w 181"/>
                  <a:gd name="T37" fmla="*/ 50 h 135"/>
                  <a:gd name="T38" fmla="*/ 100 w 181"/>
                  <a:gd name="T39" fmla="*/ 101 h 135"/>
                  <a:gd name="T40" fmla="*/ 181 w 181"/>
                  <a:gd name="T41" fmla="*/ 51 h 135"/>
                  <a:gd name="T42" fmla="*/ 178 w 181"/>
                  <a:gd name="T43" fmla="*/ 80 h 135"/>
                  <a:gd name="T44" fmla="*/ 104 w 181"/>
                  <a:gd name="T45" fmla="*/ 101 h 135"/>
                  <a:gd name="T46" fmla="*/ 181 w 181"/>
                  <a:gd name="T47" fmla="*/ 49 h 135"/>
                  <a:gd name="T48" fmla="*/ 59 w 181"/>
                  <a:gd name="T49" fmla="*/ 100 h 135"/>
                  <a:gd name="T50" fmla="*/ 36 w 181"/>
                  <a:gd name="T51" fmla="*/ 87 h 135"/>
                  <a:gd name="T52" fmla="*/ 34 w 181"/>
                  <a:gd name="T53" fmla="*/ 81 h 135"/>
                  <a:gd name="T54" fmla="*/ 59 w 181"/>
                  <a:gd name="T55" fmla="*/ 93 h 135"/>
                  <a:gd name="T56" fmla="*/ 61 w 181"/>
                  <a:gd name="T57" fmla="*/ 98 h 135"/>
                  <a:gd name="T58" fmla="*/ 80 w 181"/>
                  <a:gd name="T59" fmla="*/ 117 h 135"/>
                  <a:gd name="T60" fmla="*/ 73 w 181"/>
                  <a:gd name="T61" fmla="*/ 123 h 135"/>
                  <a:gd name="T62" fmla="*/ 70 w 181"/>
                  <a:gd name="T63" fmla="*/ 121 h 135"/>
                  <a:gd name="T64" fmla="*/ 71 w 181"/>
                  <a:gd name="T65" fmla="*/ 103 h 135"/>
                  <a:gd name="T66" fmla="*/ 80 w 181"/>
                  <a:gd name="T67" fmla="*/ 100 h 135"/>
                  <a:gd name="T68" fmla="*/ 80 w 181"/>
                  <a:gd name="T69" fmla="*/ 103 h 135"/>
                  <a:gd name="T70" fmla="*/ 74 w 181"/>
                  <a:gd name="T71" fmla="*/ 118 h 135"/>
                  <a:gd name="T72" fmla="*/ 80 w 181"/>
                  <a:gd name="T73" fmla="*/ 117 h 135"/>
                  <a:gd name="T74" fmla="*/ 20 w 181"/>
                  <a:gd name="T75" fmla="*/ 85 h 135"/>
                  <a:gd name="T76" fmla="*/ 10 w 181"/>
                  <a:gd name="T77" fmla="*/ 89 h 135"/>
                  <a:gd name="T78" fmla="*/ 9 w 181"/>
                  <a:gd name="T79" fmla="*/ 71 h 135"/>
                  <a:gd name="T80" fmla="*/ 17 w 181"/>
                  <a:gd name="T81" fmla="*/ 65 h 135"/>
                  <a:gd name="T82" fmla="*/ 20 w 181"/>
                  <a:gd name="T83" fmla="*/ 66 h 135"/>
                  <a:gd name="T84" fmla="*/ 14 w 181"/>
                  <a:gd name="T85" fmla="*/ 72 h 135"/>
                  <a:gd name="T86" fmla="*/ 17 w 181"/>
                  <a:gd name="T87" fmla="*/ 82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1" h="135">
                    <a:moveTo>
                      <a:pt x="97" y="94"/>
                    </a:moveTo>
                    <a:cubicBezTo>
                      <a:pt x="179" y="46"/>
                      <a:pt x="179" y="46"/>
                      <a:pt x="179" y="46"/>
                    </a:cubicBezTo>
                    <a:cubicBezTo>
                      <a:pt x="179" y="46"/>
                      <a:pt x="179" y="46"/>
                      <a:pt x="178" y="46"/>
                    </a:cubicBezTo>
                    <a:cubicBezTo>
                      <a:pt x="101" y="0"/>
                      <a:pt x="101" y="0"/>
                      <a:pt x="101" y="0"/>
                    </a:cubicBezTo>
                    <a:cubicBezTo>
                      <a:pt x="100" y="0"/>
                      <a:pt x="99" y="0"/>
                      <a:pt x="98" y="0"/>
                    </a:cubicBezTo>
                    <a:cubicBezTo>
                      <a:pt x="97" y="0"/>
                      <a:pt x="96" y="0"/>
                      <a:pt x="95" y="0"/>
                    </a:cubicBezTo>
                    <a:cubicBezTo>
                      <a:pt x="14" y="48"/>
                      <a:pt x="14" y="48"/>
                      <a:pt x="14" y="48"/>
                    </a:cubicBezTo>
                    <a:cubicBezTo>
                      <a:pt x="97" y="94"/>
                      <a:pt x="97" y="94"/>
                      <a:pt x="97" y="94"/>
                    </a:cubicBezTo>
                    <a:cubicBezTo>
                      <a:pt x="97" y="94"/>
                      <a:pt x="97" y="94"/>
                      <a:pt x="97" y="94"/>
                    </a:cubicBezTo>
                    <a:close/>
                    <a:moveTo>
                      <a:pt x="22" y="86"/>
                    </a:moveTo>
                    <a:cubicBezTo>
                      <a:pt x="67" y="112"/>
                      <a:pt x="67" y="112"/>
                      <a:pt x="67" y="112"/>
                    </a:cubicBezTo>
                    <a:cubicBezTo>
                      <a:pt x="67" y="119"/>
                      <a:pt x="67" y="119"/>
                      <a:pt x="67" y="119"/>
                    </a:cubicBezTo>
                    <a:cubicBezTo>
                      <a:pt x="17" y="90"/>
                      <a:pt x="17" y="90"/>
                      <a:pt x="17" y="90"/>
                    </a:cubicBezTo>
                    <a:cubicBezTo>
                      <a:pt x="21" y="87"/>
                      <a:pt x="21" y="87"/>
                      <a:pt x="21" y="87"/>
                    </a:cubicBezTo>
                    <a:cubicBezTo>
                      <a:pt x="21" y="87"/>
                      <a:pt x="22" y="87"/>
                      <a:pt x="22" y="86"/>
                    </a:cubicBezTo>
                    <a:close/>
                    <a:moveTo>
                      <a:pt x="100" y="101"/>
                    </a:moveTo>
                    <a:cubicBezTo>
                      <a:pt x="100" y="131"/>
                      <a:pt x="100" y="131"/>
                      <a:pt x="100" y="131"/>
                    </a:cubicBezTo>
                    <a:cubicBezTo>
                      <a:pt x="100" y="133"/>
                      <a:pt x="99" y="134"/>
                      <a:pt x="98" y="134"/>
                    </a:cubicBezTo>
                    <a:cubicBezTo>
                      <a:pt x="98" y="135"/>
                      <a:pt x="97" y="135"/>
                      <a:pt x="96" y="135"/>
                    </a:cubicBezTo>
                    <a:cubicBezTo>
                      <a:pt x="96" y="135"/>
                      <a:pt x="95" y="135"/>
                      <a:pt x="94" y="134"/>
                    </a:cubicBezTo>
                    <a:cubicBezTo>
                      <a:pt x="76" y="124"/>
                      <a:pt x="76" y="124"/>
                      <a:pt x="76" y="124"/>
                    </a:cubicBezTo>
                    <a:cubicBezTo>
                      <a:pt x="81" y="121"/>
                      <a:pt x="81" y="121"/>
                      <a:pt x="81" y="121"/>
                    </a:cubicBezTo>
                    <a:cubicBezTo>
                      <a:pt x="82" y="121"/>
                      <a:pt x="82" y="121"/>
                      <a:pt x="82" y="120"/>
                    </a:cubicBezTo>
                    <a:cubicBezTo>
                      <a:pt x="94" y="127"/>
                      <a:pt x="94" y="127"/>
                      <a:pt x="94" y="127"/>
                    </a:cubicBezTo>
                    <a:cubicBezTo>
                      <a:pt x="94" y="105"/>
                      <a:pt x="94" y="105"/>
                      <a:pt x="94" y="105"/>
                    </a:cubicBezTo>
                    <a:cubicBezTo>
                      <a:pt x="6" y="54"/>
                      <a:pt x="6" y="54"/>
                      <a:pt x="6" y="54"/>
                    </a:cubicBezTo>
                    <a:cubicBezTo>
                      <a:pt x="6" y="77"/>
                      <a:pt x="6" y="77"/>
                      <a:pt x="6" y="77"/>
                    </a:cubicBezTo>
                    <a:cubicBezTo>
                      <a:pt x="6" y="77"/>
                      <a:pt x="6" y="77"/>
                      <a:pt x="6" y="77"/>
                    </a:cubicBezTo>
                    <a:cubicBezTo>
                      <a:pt x="7" y="78"/>
                      <a:pt x="7" y="78"/>
                      <a:pt x="7" y="78"/>
                    </a:cubicBezTo>
                    <a:cubicBezTo>
                      <a:pt x="7" y="85"/>
                      <a:pt x="7" y="85"/>
                      <a:pt x="7" y="85"/>
                    </a:cubicBezTo>
                    <a:cubicBezTo>
                      <a:pt x="3" y="82"/>
                      <a:pt x="3" y="82"/>
                      <a:pt x="3" y="82"/>
                    </a:cubicBezTo>
                    <a:cubicBezTo>
                      <a:pt x="0" y="80"/>
                      <a:pt x="0" y="80"/>
                      <a:pt x="0" y="80"/>
                    </a:cubicBezTo>
                    <a:cubicBezTo>
                      <a:pt x="0" y="78"/>
                      <a:pt x="0" y="78"/>
                      <a:pt x="0" y="78"/>
                    </a:cubicBezTo>
                    <a:cubicBezTo>
                      <a:pt x="0" y="51"/>
                      <a:pt x="0" y="51"/>
                      <a:pt x="0" y="51"/>
                    </a:cubicBezTo>
                    <a:cubicBezTo>
                      <a:pt x="0" y="49"/>
                      <a:pt x="0" y="48"/>
                      <a:pt x="2" y="47"/>
                    </a:cubicBezTo>
                    <a:cubicBezTo>
                      <a:pt x="3" y="46"/>
                      <a:pt x="4" y="46"/>
                      <a:pt x="6" y="47"/>
                    </a:cubicBezTo>
                    <a:cubicBezTo>
                      <a:pt x="11" y="50"/>
                      <a:pt x="11" y="50"/>
                      <a:pt x="11" y="50"/>
                    </a:cubicBezTo>
                    <a:cubicBezTo>
                      <a:pt x="11" y="50"/>
                      <a:pt x="11" y="50"/>
                      <a:pt x="11" y="50"/>
                    </a:cubicBezTo>
                    <a:cubicBezTo>
                      <a:pt x="99" y="100"/>
                      <a:pt x="99" y="100"/>
                      <a:pt x="99" y="100"/>
                    </a:cubicBezTo>
                    <a:cubicBezTo>
                      <a:pt x="100" y="100"/>
                      <a:pt x="100" y="101"/>
                      <a:pt x="100" y="101"/>
                    </a:cubicBezTo>
                    <a:close/>
                    <a:moveTo>
                      <a:pt x="181" y="49"/>
                    </a:moveTo>
                    <a:cubicBezTo>
                      <a:pt x="181" y="50"/>
                      <a:pt x="181" y="50"/>
                      <a:pt x="181" y="51"/>
                    </a:cubicBezTo>
                    <a:cubicBezTo>
                      <a:pt x="181" y="76"/>
                      <a:pt x="181" y="76"/>
                      <a:pt x="181" y="76"/>
                    </a:cubicBezTo>
                    <a:cubicBezTo>
                      <a:pt x="181" y="77"/>
                      <a:pt x="180" y="79"/>
                      <a:pt x="178" y="80"/>
                    </a:cubicBezTo>
                    <a:cubicBezTo>
                      <a:pt x="104" y="123"/>
                      <a:pt x="104" y="123"/>
                      <a:pt x="104" y="123"/>
                    </a:cubicBezTo>
                    <a:cubicBezTo>
                      <a:pt x="104" y="101"/>
                      <a:pt x="104" y="101"/>
                      <a:pt x="104" y="101"/>
                    </a:cubicBezTo>
                    <a:cubicBezTo>
                      <a:pt x="104" y="99"/>
                      <a:pt x="103" y="97"/>
                      <a:pt x="101" y="96"/>
                    </a:cubicBezTo>
                    <a:cubicBezTo>
                      <a:pt x="181" y="49"/>
                      <a:pt x="181" y="49"/>
                      <a:pt x="181" y="49"/>
                    </a:cubicBezTo>
                    <a:cubicBezTo>
                      <a:pt x="181" y="49"/>
                      <a:pt x="181" y="49"/>
                      <a:pt x="181" y="49"/>
                    </a:cubicBezTo>
                    <a:close/>
                    <a:moveTo>
                      <a:pt x="59" y="100"/>
                    </a:moveTo>
                    <a:cubicBezTo>
                      <a:pt x="59" y="100"/>
                      <a:pt x="59" y="100"/>
                      <a:pt x="58" y="100"/>
                    </a:cubicBezTo>
                    <a:cubicBezTo>
                      <a:pt x="36" y="87"/>
                      <a:pt x="36" y="87"/>
                      <a:pt x="36" y="87"/>
                    </a:cubicBezTo>
                    <a:cubicBezTo>
                      <a:pt x="35" y="86"/>
                      <a:pt x="34" y="85"/>
                      <a:pt x="34" y="84"/>
                    </a:cubicBezTo>
                    <a:cubicBezTo>
                      <a:pt x="34" y="81"/>
                      <a:pt x="34" y="81"/>
                      <a:pt x="34" y="81"/>
                    </a:cubicBezTo>
                    <a:cubicBezTo>
                      <a:pt x="34" y="80"/>
                      <a:pt x="35" y="79"/>
                      <a:pt x="36" y="80"/>
                    </a:cubicBezTo>
                    <a:cubicBezTo>
                      <a:pt x="59" y="93"/>
                      <a:pt x="59" y="93"/>
                      <a:pt x="59" y="93"/>
                    </a:cubicBezTo>
                    <a:cubicBezTo>
                      <a:pt x="60" y="93"/>
                      <a:pt x="61" y="95"/>
                      <a:pt x="61" y="96"/>
                    </a:cubicBezTo>
                    <a:cubicBezTo>
                      <a:pt x="61" y="98"/>
                      <a:pt x="61" y="98"/>
                      <a:pt x="61" y="98"/>
                    </a:cubicBezTo>
                    <a:cubicBezTo>
                      <a:pt x="61" y="99"/>
                      <a:pt x="60" y="100"/>
                      <a:pt x="59" y="100"/>
                    </a:cubicBezTo>
                    <a:close/>
                    <a:moveTo>
                      <a:pt x="80" y="117"/>
                    </a:moveTo>
                    <a:cubicBezTo>
                      <a:pt x="81" y="118"/>
                      <a:pt x="81" y="119"/>
                      <a:pt x="80" y="119"/>
                    </a:cubicBezTo>
                    <a:cubicBezTo>
                      <a:pt x="73" y="123"/>
                      <a:pt x="73" y="123"/>
                      <a:pt x="73" y="123"/>
                    </a:cubicBezTo>
                    <a:cubicBezTo>
                      <a:pt x="72" y="124"/>
                      <a:pt x="71" y="123"/>
                      <a:pt x="70" y="123"/>
                    </a:cubicBezTo>
                    <a:cubicBezTo>
                      <a:pt x="70" y="122"/>
                      <a:pt x="70" y="121"/>
                      <a:pt x="70" y="121"/>
                    </a:cubicBezTo>
                    <a:cubicBezTo>
                      <a:pt x="70" y="105"/>
                      <a:pt x="70" y="105"/>
                      <a:pt x="70" y="105"/>
                    </a:cubicBezTo>
                    <a:cubicBezTo>
                      <a:pt x="70" y="105"/>
                      <a:pt x="70" y="104"/>
                      <a:pt x="71" y="103"/>
                    </a:cubicBezTo>
                    <a:cubicBezTo>
                      <a:pt x="77" y="99"/>
                      <a:pt x="77" y="99"/>
                      <a:pt x="77" y="99"/>
                    </a:cubicBezTo>
                    <a:cubicBezTo>
                      <a:pt x="78" y="99"/>
                      <a:pt x="80" y="99"/>
                      <a:pt x="80" y="100"/>
                    </a:cubicBezTo>
                    <a:cubicBezTo>
                      <a:pt x="80" y="100"/>
                      <a:pt x="80" y="100"/>
                      <a:pt x="80" y="100"/>
                    </a:cubicBezTo>
                    <a:cubicBezTo>
                      <a:pt x="81" y="101"/>
                      <a:pt x="81" y="102"/>
                      <a:pt x="80" y="103"/>
                    </a:cubicBezTo>
                    <a:cubicBezTo>
                      <a:pt x="74" y="106"/>
                      <a:pt x="74" y="106"/>
                      <a:pt x="74" y="106"/>
                    </a:cubicBezTo>
                    <a:cubicBezTo>
                      <a:pt x="74" y="118"/>
                      <a:pt x="74" y="118"/>
                      <a:pt x="74" y="118"/>
                    </a:cubicBezTo>
                    <a:cubicBezTo>
                      <a:pt x="77" y="116"/>
                      <a:pt x="77" y="116"/>
                      <a:pt x="77" y="116"/>
                    </a:cubicBezTo>
                    <a:cubicBezTo>
                      <a:pt x="78" y="116"/>
                      <a:pt x="80" y="116"/>
                      <a:pt x="80" y="117"/>
                    </a:cubicBezTo>
                    <a:close/>
                    <a:moveTo>
                      <a:pt x="20" y="83"/>
                    </a:moveTo>
                    <a:cubicBezTo>
                      <a:pt x="21" y="84"/>
                      <a:pt x="21" y="85"/>
                      <a:pt x="20" y="85"/>
                    </a:cubicBezTo>
                    <a:cubicBezTo>
                      <a:pt x="13" y="89"/>
                      <a:pt x="13" y="89"/>
                      <a:pt x="13" y="89"/>
                    </a:cubicBezTo>
                    <a:cubicBezTo>
                      <a:pt x="12" y="90"/>
                      <a:pt x="11" y="89"/>
                      <a:pt x="10" y="89"/>
                    </a:cubicBezTo>
                    <a:cubicBezTo>
                      <a:pt x="10" y="88"/>
                      <a:pt x="9" y="87"/>
                      <a:pt x="9" y="87"/>
                    </a:cubicBezTo>
                    <a:cubicBezTo>
                      <a:pt x="9" y="71"/>
                      <a:pt x="9" y="71"/>
                      <a:pt x="9" y="71"/>
                    </a:cubicBezTo>
                    <a:cubicBezTo>
                      <a:pt x="9" y="71"/>
                      <a:pt x="10" y="70"/>
                      <a:pt x="10" y="69"/>
                    </a:cubicBezTo>
                    <a:cubicBezTo>
                      <a:pt x="17" y="65"/>
                      <a:pt x="17" y="65"/>
                      <a:pt x="17" y="65"/>
                    </a:cubicBezTo>
                    <a:cubicBezTo>
                      <a:pt x="18" y="65"/>
                      <a:pt x="20" y="65"/>
                      <a:pt x="20" y="66"/>
                    </a:cubicBezTo>
                    <a:cubicBezTo>
                      <a:pt x="20" y="66"/>
                      <a:pt x="20" y="66"/>
                      <a:pt x="20" y="66"/>
                    </a:cubicBezTo>
                    <a:cubicBezTo>
                      <a:pt x="21" y="67"/>
                      <a:pt x="21" y="68"/>
                      <a:pt x="20" y="69"/>
                    </a:cubicBezTo>
                    <a:cubicBezTo>
                      <a:pt x="14" y="72"/>
                      <a:pt x="14" y="72"/>
                      <a:pt x="14" y="72"/>
                    </a:cubicBezTo>
                    <a:cubicBezTo>
                      <a:pt x="14" y="84"/>
                      <a:pt x="14" y="84"/>
                      <a:pt x="14" y="84"/>
                    </a:cubicBezTo>
                    <a:cubicBezTo>
                      <a:pt x="17" y="82"/>
                      <a:pt x="17" y="82"/>
                      <a:pt x="17" y="82"/>
                    </a:cubicBezTo>
                    <a:cubicBezTo>
                      <a:pt x="18" y="82"/>
                      <a:pt x="20" y="82"/>
                      <a:pt x="20" y="8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017" tIns="46508" rIns="93017" bIns="46508" numCol="1" anchor="t" anchorCtr="0" compatLnSpc="1">
                <a:prstTxWarp prst="textNoShape">
                  <a:avLst/>
                </a:prstTxWarp>
              </a:bodyPr>
              <a:lstStyle/>
              <a:p>
                <a:pPr defTabSz="930139"/>
                <a:endParaRPr lang="en-US" sz="1832" dirty="0">
                  <a:solidFill>
                    <a:srgbClr val="505050"/>
                  </a:solidFill>
                </a:endParaRPr>
              </a:p>
            </p:txBody>
          </p:sp>
        </p:grpSp>
      </p:grpSp>
      <p:sp>
        <p:nvSpPr>
          <p:cNvPr id="172" name="Rectangle 171"/>
          <p:cNvSpPr/>
          <p:nvPr/>
        </p:nvSpPr>
        <p:spPr bwMode="auto">
          <a:xfrm>
            <a:off x="7029354" y="5092707"/>
            <a:ext cx="3660456" cy="1442678"/>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012" tIns="46507" rIns="93012" bIns="46507" numCol="1" rtlCol="0" anchor="ctr" anchorCtr="0" compatLnSpc="1">
            <a:prstTxWarp prst="textNoShape">
              <a:avLst/>
            </a:prstTxWarp>
          </a:bodyPr>
          <a:lstStyle/>
          <a:p>
            <a:pPr algn="ctr" defTabSz="929870" fontAlgn="base">
              <a:lnSpc>
                <a:spcPct val="90000"/>
              </a:lnSpc>
              <a:spcBef>
                <a:spcPct val="0"/>
              </a:spcBef>
              <a:spcAft>
                <a:spcPct val="0"/>
              </a:spcAft>
            </a:pPr>
            <a:endParaRPr lang="en-US" sz="2035" spc="-51" dirty="0">
              <a:gradFill>
                <a:gsLst>
                  <a:gs pos="0">
                    <a:srgbClr val="EFEFEF"/>
                  </a:gs>
                  <a:gs pos="100000">
                    <a:srgbClr val="EFEFEF"/>
                  </a:gs>
                </a:gsLst>
                <a:lin ang="5400000" scaled="0"/>
              </a:gradFill>
            </a:endParaRPr>
          </a:p>
        </p:txBody>
      </p:sp>
      <p:sp>
        <p:nvSpPr>
          <p:cNvPr id="171" name="Rectangle 170"/>
          <p:cNvSpPr/>
          <p:nvPr/>
        </p:nvSpPr>
        <p:spPr bwMode="auto">
          <a:xfrm>
            <a:off x="3788856" y="5441084"/>
            <a:ext cx="3852200" cy="1079214"/>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012" tIns="46507" rIns="93012" bIns="46507" numCol="1" rtlCol="0" anchor="ctr" anchorCtr="0" compatLnSpc="1">
            <a:prstTxWarp prst="textNoShape">
              <a:avLst/>
            </a:prstTxWarp>
          </a:bodyPr>
          <a:lstStyle/>
          <a:p>
            <a:pPr algn="ctr" defTabSz="929870" fontAlgn="base">
              <a:lnSpc>
                <a:spcPct val="90000"/>
              </a:lnSpc>
              <a:spcBef>
                <a:spcPct val="0"/>
              </a:spcBef>
              <a:spcAft>
                <a:spcPct val="0"/>
              </a:spcAft>
            </a:pPr>
            <a:endParaRPr lang="en-US" sz="2035" spc="-51" dirty="0">
              <a:gradFill>
                <a:gsLst>
                  <a:gs pos="0">
                    <a:srgbClr val="EFEFEF"/>
                  </a:gs>
                  <a:gs pos="100000">
                    <a:srgbClr val="EFEFEF"/>
                  </a:gs>
                </a:gsLst>
                <a:lin ang="5400000" scaled="0"/>
              </a:gradFill>
            </a:endParaRPr>
          </a:p>
        </p:txBody>
      </p:sp>
      <p:grpSp>
        <p:nvGrpSpPr>
          <p:cNvPr id="14" name="Group 13"/>
          <p:cNvGrpSpPr/>
          <p:nvPr/>
        </p:nvGrpSpPr>
        <p:grpSpPr>
          <a:xfrm>
            <a:off x="799175" y="5225033"/>
            <a:ext cx="10768473" cy="1203336"/>
            <a:chOff x="767190" y="5127489"/>
            <a:chExt cx="10585972" cy="1182943"/>
          </a:xfrm>
        </p:grpSpPr>
        <p:sp>
          <p:nvSpPr>
            <p:cNvPr id="99" name="Right Arrow 98"/>
            <p:cNvSpPr/>
            <p:nvPr/>
          </p:nvSpPr>
          <p:spPr bwMode="auto">
            <a:xfrm>
              <a:off x="767190" y="5506529"/>
              <a:ext cx="9679473" cy="343883"/>
            </a:xfrm>
            <a:prstGeom prst="rightArrow">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012" tIns="46507" rIns="93012" bIns="46507" numCol="1" rtlCol="0" anchor="ctr" anchorCtr="0" compatLnSpc="1">
              <a:prstTxWarp prst="textNoShape">
                <a:avLst/>
              </a:prstTxWarp>
            </a:bodyPr>
            <a:lstStyle/>
            <a:p>
              <a:pPr algn="ctr" defTabSz="929870" fontAlgn="base">
                <a:lnSpc>
                  <a:spcPct val="90000"/>
                </a:lnSpc>
                <a:spcBef>
                  <a:spcPct val="0"/>
                </a:spcBef>
                <a:spcAft>
                  <a:spcPct val="0"/>
                </a:spcAft>
              </a:pPr>
              <a:endParaRPr lang="en-US" sz="2035" spc="-51" dirty="0">
                <a:gradFill>
                  <a:gsLst>
                    <a:gs pos="0">
                      <a:srgbClr val="EFEFEF"/>
                    </a:gs>
                    <a:gs pos="100000">
                      <a:srgbClr val="EFEFEF"/>
                    </a:gs>
                  </a:gsLst>
                  <a:lin ang="5400000" scaled="0"/>
                </a:gradFill>
              </a:endParaRPr>
            </a:p>
          </p:txBody>
        </p:sp>
        <p:sp>
          <p:nvSpPr>
            <p:cNvPr id="13" name="TextBox 12"/>
            <p:cNvSpPr txBox="1"/>
            <p:nvPr/>
          </p:nvSpPr>
          <p:spPr>
            <a:xfrm>
              <a:off x="10361612" y="5127489"/>
              <a:ext cx="991550" cy="1182943"/>
            </a:xfrm>
            <a:prstGeom prst="rect">
              <a:avLst/>
            </a:prstGeom>
            <a:noFill/>
          </p:spPr>
          <p:txBody>
            <a:bodyPr wrap="square" rtlCol="0">
              <a:spAutoFit/>
            </a:bodyPr>
            <a:lstStyle/>
            <a:p>
              <a:pPr algn="ctr" defTabSz="930139"/>
              <a:r>
                <a:rPr lang="en-US" sz="4068" b="1" dirty="0">
                  <a:gradFill>
                    <a:gsLst>
                      <a:gs pos="0">
                        <a:srgbClr val="FFFFFF"/>
                      </a:gs>
                      <a:gs pos="100000">
                        <a:srgbClr val="FFFFFF"/>
                      </a:gs>
                    </a:gsLst>
                    <a:lin ang="0" scaled="0"/>
                  </a:gradFill>
                  <a:ea typeface="ＭＳ Ｐゴシック" charset="-128"/>
                </a:rPr>
                <a:t>$$</a:t>
              </a:r>
            </a:p>
            <a:p>
              <a:pPr algn="ctr" defTabSz="930139">
                <a:lnSpc>
                  <a:spcPts val="1832"/>
                </a:lnSpc>
              </a:pPr>
              <a:r>
                <a:rPr lang="en-US" sz="1425" b="1" dirty="0">
                  <a:gradFill>
                    <a:gsLst>
                      <a:gs pos="0">
                        <a:srgbClr val="FFFFFF"/>
                      </a:gs>
                      <a:gs pos="100000">
                        <a:srgbClr val="FFFFFF"/>
                      </a:gs>
                    </a:gsLst>
                    <a:lin ang="0" scaled="0"/>
                  </a:gradFill>
                  <a:ea typeface="ＭＳ Ｐゴシック" charset="-128"/>
                </a:rPr>
                <a:t>IT </a:t>
              </a:r>
              <a:br>
                <a:rPr lang="en-US" sz="1425" b="1" dirty="0">
                  <a:gradFill>
                    <a:gsLst>
                      <a:gs pos="0">
                        <a:srgbClr val="FFFFFF"/>
                      </a:gs>
                      <a:gs pos="100000">
                        <a:srgbClr val="FFFFFF"/>
                      </a:gs>
                    </a:gsLst>
                    <a:lin ang="0" scaled="0"/>
                  </a:gradFill>
                  <a:ea typeface="ＭＳ Ｐゴシック" charset="-128"/>
                </a:rPr>
              </a:br>
              <a:r>
                <a:rPr lang="en-US" sz="1425" b="1" dirty="0">
                  <a:gradFill>
                    <a:gsLst>
                      <a:gs pos="0">
                        <a:srgbClr val="FFFFFF"/>
                      </a:gs>
                      <a:gs pos="100000">
                        <a:srgbClr val="FFFFFF"/>
                      </a:gs>
                    </a:gsLst>
                    <a:lin ang="0" scaled="0"/>
                  </a:gradFill>
                  <a:ea typeface="ＭＳ Ｐゴシック" charset="-128"/>
                </a:rPr>
                <a:t>Expertise</a:t>
              </a:r>
            </a:p>
          </p:txBody>
        </p:sp>
      </p:grpSp>
      <p:grpSp>
        <p:nvGrpSpPr>
          <p:cNvPr id="4" name="Group 3"/>
          <p:cNvGrpSpPr/>
          <p:nvPr/>
        </p:nvGrpSpPr>
        <p:grpSpPr>
          <a:xfrm>
            <a:off x="1396431" y="6012581"/>
            <a:ext cx="6096255" cy="555486"/>
            <a:chOff x="691659" y="5662223"/>
            <a:chExt cx="4870941" cy="546072"/>
          </a:xfrm>
        </p:grpSpPr>
        <p:sp>
          <p:nvSpPr>
            <p:cNvPr id="78" name="Rectangle 77"/>
            <p:cNvSpPr/>
            <p:nvPr/>
          </p:nvSpPr>
          <p:spPr bwMode="auto">
            <a:xfrm>
              <a:off x="691659" y="5971195"/>
              <a:ext cx="4870941" cy="204970"/>
            </a:xfrm>
            <a:prstGeom prst="rect">
              <a:avLst/>
            </a:prstGeom>
            <a:solidFill>
              <a:schemeClr val="accent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012" tIns="46507" rIns="93012" bIns="46507" numCol="1" rtlCol="0" anchor="ctr" anchorCtr="0" compatLnSpc="1">
              <a:prstTxWarp prst="textNoShape">
                <a:avLst/>
              </a:prstTxWarp>
            </a:bodyPr>
            <a:lstStyle/>
            <a:p>
              <a:pPr algn="ctr" defTabSz="929870" fontAlgn="base">
                <a:lnSpc>
                  <a:spcPct val="90000"/>
                </a:lnSpc>
                <a:spcBef>
                  <a:spcPct val="0"/>
                </a:spcBef>
                <a:spcAft>
                  <a:spcPct val="0"/>
                </a:spcAft>
              </a:pPr>
              <a:endParaRPr lang="en-US" sz="2035" spc="-51" dirty="0">
                <a:gradFill>
                  <a:gsLst>
                    <a:gs pos="0">
                      <a:srgbClr val="EFEFEF"/>
                    </a:gs>
                    <a:gs pos="100000">
                      <a:srgbClr val="EFEFEF"/>
                    </a:gs>
                  </a:gsLst>
                  <a:lin ang="5400000" scaled="0"/>
                </a:gradFill>
              </a:endParaRPr>
            </a:p>
          </p:txBody>
        </p:sp>
        <p:sp>
          <p:nvSpPr>
            <p:cNvPr id="6" name="Rectangle 5"/>
            <p:cNvSpPr/>
            <p:nvPr/>
          </p:nvSpPr>
          <p:spPr bwMode="auto">
            <a:xfrm>
              <a:off x="691659" y="5693327"/>
              <a:ext cx="4870941" cy="222908"/>
            </a:xfrm>
            <a:prstGeom prst="rect">
              <a:avLst/>
            </a:prstGeom>
            <a:solidFill>
              <a:schemeClr val="accent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012" tIns="46507" rIns="93012" bIns="46507" numCol="1" rtlCol="0" anchor="ctr" anchorCtr="0" compatLnSpc="1">
              <a:prstTxWarp prst="textNoShape">
                <a:avLst/>
              </a:prstTxWarp>
            </a:bodyPr>
            <a:lstStyle/>
            <a:p>
              <a:pPr algn="ctr" defTabSz="929870" fontAlgn="base">
                <a:lnSpc>
                  <a:spcPct val="90000"/>
                </a:lnSpc>
                <a:spcBef>
                  <a:spcPct val="0"/>
                </a:spcBef>
                <a:spcAft>
                  <a:spcPct val="0"/>
                </a:spcAft>
              </a:pPr>
              <a:endParaRPr lang="en-US" sz="2035" spc="-51" dirty="0">
                <a:gradFill>
                  <a:gsLst>
                    <a:gs pos="0">
                      <a:srgbClr val="EFEFEF"/>
                    </a:gs>
                    <a:gs pos="100000">
                      <a:srgbClr val="EFEFEF"/>
                    </a:gs>
                  </a:gsLst>
                  <a:lin ang="5400000" scaled="0"/>
                </a:gradFill>
              </a:endParaRPr>
            </a:p>
          </p:txBody>
        </p:sp>
        <p:sp>
          <p:nvSpPr>
            <p:cNvPr id="75" name="TextBox 74"/>
            <p:cNvSpPr txBox="1"/>
            <p:nvPr/>
          </p:nvSpPr>
          <p:spPr>
            <a:xfrm>
              <a:off x="798344" y="5662223"/>
              <a:ext cx="2419371" cy="271869"/>
            </a:xfrm>
            <a:prstGeom prst="rect">
              <a:avLst/>
            </a:prstGeom>
            <a:noFill/>
          </p:spPr>
          <p:txBody>
            <a:bodyPr wrap="square" rtlCol="0">
              <a:spAutoFit/>
            </a:bodyPr>
            <a:lstStyle/>
            <a:p>
              <a:pPr defTabSz="930139">
                <a:lnSpc>
                  <a:spcPts val="1425"/>
                </a:lnSpc>
                <a:spcAft>
                  <a:spcPts val="305"/>
                </a:spcAft>
              </a:pPr>
              <a:r>
                <a:rPr lang="en-US" sz="1221" b="1" dirty="0">
                  <a:gradFill>
                    <a:gsLst>
                      <a:gs pos="0">
                        <a:srgbClr val="EFEFEF"/>
                      </a:gs>
                      <a:gs pos="100000">
                        <a:srgbClr val="EFEFEF"/>
                      </a:gs>
                    </a:gsLst>
                    <a:lin ang="0" scaled="0"/>
                  </a:gradFill>
                  <a:ea typeface="ＭＳ Ｐゴシック" charset="-128"/>
                </a:rPr>
                <a:t>IT Generalist</a:t>
              </a:r>
            </a:p>
          </p:txBody>
        </p:sp>
        <p:sp>
          <p:nvSpPr>
            <p:cNvPr id="80" name="TextBox 79"/>
            <p:cNvSpPr txBox="1"/>
            <p:nvPr/>
          </p:nvSpPr>
          <p:spPr>
            <a:xfrm>
              <a:off x="797505" y="5936426"/>
              <a:ext cx="2419371" cy="271869"/>
            </a:xfrm>
            <a:prstGeom prst="rect">
              <a:avLst/>
            </a:prstGeom>
            <a:noFill/>
          </p:spPr>
          <p:txBody>
            <a:bodyPr wrap="square" rtlCol="0">
              <a:spAutoFit/>
            </a:bodyPr>
            <a:lstStyle/>
            <a:p>
              <a:pPr defTabSz="930139">
                <a:lnSpc>
                  <a:spcPts val="1425"/>
                </a:lnSpc>
                <a:spcAft>
                  <a:spcPts val="305"/>
                </a:spcAft>
              </a:pPr>
              <a:r>
                <a:rPr lang="en-US" sz="1221" b="1" dirty="0">
                  <a:gradFill>
                    <a:gsLst>
                      <a:gs pos="0">
                        <a:srgbClr val="EFEFEF"/>
                      </a:gs>
                      <a:gs pos="100000">
                        <a:srgbClr val="EFEFEF"/>
                      </a:gs>
                    </a:gsLst>
                    <a:lin ang="0" scaled="0"/>
                  </a:gradFill>
                  <a:ea typeface="ＭＳ Ｐゴシック" charset="-128"/>
                </a:rPr>
                <a:t>PB 1 - 3</a:t>
              </a:r>
            </a:p>
          </p:txBody>
        </p:sp>
      </p:grpSp>
      <p:grpSp>
        <p:nvGrpSpPr>
          <p:cNvPr id="12" name="Group 11"/>
          <p:cNvGrpSpPr/>
          <p:nvPr/>
        </p:nvGrpSpPr>
        <p:grpSpPr>
          <a:xfrm>
            <a:off x="7552954" y="6037061"/>
            <a:ext cx="2956821" cy="539122"/>
            <a:chOff x="5648537" y="5686286"/>
            <a:chExt cx="2501933" cy="529985"/>
          </a:xfrm>
        </p:grpSpPr>
        <p:sp>
          <p:nvSpPr>
            <p:cNvPr id="86" name="Rectangle 85"/>
            <p:cNvSpPr/>
            <p:nvPr/>
          </p:nvSpPr>
          <p:spPr bwMode="auto">
            <a:xfrm>
              <a:off x="5648537" y="5693327"/>
              <a:ext cx="2501933" cy="222908"/>
            </a:xfrm>
            <a:prstGeom prst="rect">
              <a:avLst/>
            </a:prstGeom>
            <a:solidFill>
              <a:srgbClr val="1535D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012" tIns="46507" rIns="93012" bIns="46507" numCol="1" rtlCol="0" anchor="ctr" anchorCtr="0" compatLnSpc="1">
              <a:prstTxWarp prst="textNoShape">
                <a:avLst/>
              </a:prstTxWarp>
            </a:bodyPr>
            <a:lstStyle/>
            <a:p>
              <a:pPr algn="ctr" defTabSz="929870" fontAlgn="base">
                <a:lnSpc>
                  <a:spcPct val="90000"/>
                </a:lnSpc>
                <a:spcBef>
                  <a:spcPct val="0"/>
                </a:spcBef>
                <a:spcAft>
                  <a:spcPct val="0"/>
                </a:spcAft>
              </a:pPr>
              <a:endParaRPr lang="en-US" sz="2035" spc="-51" dirty="0">
                <a:gradFill>
                  <a:gsLst>
                    <a:gs pos="0">
                      <a:srgbClr val="EFEFEF"/>
                    </a:gs>
                    <a:gs pos="100000">
                      <a:srgbClr val="EFEFEF"/>
                    </a:gs>
                  </a:gsLst>
                  <a:lin ang="5400000" scaled="0"/>
                </a:gradFill>
              </a:endParaRPr>
            </a:p>
          </p:txBody>
        </p:sp>
        <p:sp>
          <p:nvSpPr>
            <p:cNvPr id="82" name="Rectangle 81"/>
            <p:cNvSpPr/>
            <p:nvPr/>
          </p:nvSpPr>
          <p:spPr bwMode="auto">
            <a:xfrm>
              <a:off x="5648537" y="5971195"/>
              <a:ext cx="2501933" cy="204970"/>
            </a:xfrm>
            <a:prstGeom prst="rect">
              <a:avLst/>
            </a:prstGeom>
            <a:solidFill>
              <a:srgbClr val="1535D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012" tIns="46507" rIns="93012" bIns="46507" numCol="1" rtlCol="0" anchor="ctr" anchorCtr="0" compatLnSpc="1">
              <a:prstTxWarp prst="textNoShape">
                <a:avLst/>
              </a:prstTxWarp>
            </a:bodyPr>
            <a:lstStyle/>
            <a:p>
              <a:pPr algn="ctr" defTabSz="929870" fontAlgn="base">
                <a:lnSpc>
                  <a:spcPct val="90000"/>
                </a:lnSpc>
                <a:spcBef>
                  <a:spcPct val="0"/>
                </a:spcBef>
                <a:spcAft>
                  <a:spcPct val="0"/>
                </a:spcAft>
              </a:pPr>
              <a:endParaRPr lang="en-US" sz="2035" spc="-51" dirty="0">
                <a:gradFill>
                  <a:gsLst>
                    <a:gs pos="0">
                      <a:srgbClr val="EFEFEF"/>
                    </a:gs>
                    <a:gs pos="100000">
                      <a:srgbClr val="EFEFEF"/>
                    </a:gs>
                  </a:gsLst>
                  <a:lin ang="5400000" scaled="0"/>
                </a:gradFill>
              </a:endParaRPr>
            </a:p>
          </p:txBody>
        </p:sp>
        <p:sp>
          <p:nvSpPr>
            <p:cNvPr id="76" name="TextBox 75"/>
            <p:cNvSpPr txBox="1"/>
            <p:nvPr/>
          </p:nvSpPr>
          <p:spPr>
            <a:xfrm>
              <a:off x="5715000" y="5686286"/>
              <a:ext cx="1322096" cy="271869"/>
            </a:xfrm>
            <a:prstGeom prst="rect">
              <a:avLst/>
            </a:prstGeom>
            <a:noFill/>
          </p:spPr>
          <p:txBody>
            <a:bodyPr wrap="square" rtlCol="0">
              <a:spAutoFit/>
            </a:bodyPr>
            <a:lstStyle>
              <a:defPPr>
                <a:defRPr lang="en-US"/>
              </a:defPPr>
              <a:lvl1pPr defTabSz="914363">
                <a:lnSpc>
                  <a:spcPts val="1400"/>
                </a:lnSpc>
                <a:spcAft>
                  <a:spcPts val="600"/>
                </a:spcAft>
                <a:defRPr sz="1400">
                  <a:gradFill>
                    <a:gsLst>
                      <a:gs pos="0">
                        <a:schemeClr val="bg1"/>
                      </a:gs>
                      <a:gs pos="100000">
                        <a:schemeClr val="bg1"/>
                      </a:gs>
                    </a:gsLst>
                    <a:lin ang="0" scaled="0"/>
                  </a:gradFill>
                  <a:ea typeface="ＭＳ Ｐゴシック" charset="-128"/>
                </a:defRPr>
              </a:lvl1pPr>
            </a:lstStyle>
            <a:p>
              <a:pPr>
                <a:spcAft>
                  <a:spcPts val="305"/>
                </a:spcAft>
              </a:pPr>
              <a:r>
                <a:rPr lang="en-US" sz="1221" b="1" dirty="0">
                  <a:gradFill>
                    <a:gsLst>
                      <a:gs pos="0">
                        <a:srgbClr val="EFEFEF"/>
                      </a:gs>
                      <a:gs pos="100000">
                        <a:srgbClr val="EFEFEF"/>
                      </a:gs>
                    </a:gsLst>
                    <a:lin ang="0" scaled="0"/>
                  </a:gradFill>
                </a:rPr>
                <a:t>IT Specialist</a:t>
              </a:r>
            </a:p>
          </p:txBody>
        </p:sp>
        <p:sp>
          <p:nvSpPr>
            <p:cNvPr id="81" name="TextBox 80"/>
            <p:cNvSpPr txBox="1"/>
            <p:nvPr/>
          </p:nvSpPr>
          <p:spPr>
            <a:xfrm>
              <a:off x="5712883" y="5944402"/>
              <a:ext cx="1322096" cy="271869"/>
            </a:xfrm>
            <a:prstGeom prst="rect">
              <a:avLst/>
            </a:prstGeom>
            <a:noFill/>
          </p:spPr>
          <p:txBody>
            <a:bodyPr wrap="square" rtlCol="0">
              <a:spAutoFit/>
            </a:bodyPr>
            <a:lstStyle>
              <a:defPPr>
                <a:defRPr lang="en-US"/>
              </a:defPPr>
              <a:lvl1pPr defTabSz="914363">
                <a:lnSpc>
                  <a:spcPts val="1400"/>
                </a:lnSpc>
                <a:spcAft>
                  <a:spcPts val="600"/>
                </a:spcAft>
                <a:defRPr sz="1400">
                  <a:gradFill>
                    <a:gsLst>
                      <a:gs pos="0">
                        <a:schemeClr val="bg1"/>
                      </a:gs>
                      <a:gs pos="100000">
                        <a:schemeClr val="bg1"/>
                      </a:gs>
                    </a:gsLst>
                    <a:lin ang="0" scaled="0"/>
                  </a:gradFill>
                  <a:ea typeface="ＭＳ Ｐゴシック" charset="-128"/>
                </a:defRPr>
              </a:lvl1pPr>
            </a:lstStyle>
            <a:p>
              <a:pPr>
                <a:spcAft>
                  <a:spcPts val="305"/>
                </a:spcAft>
              </a:pPr>
              <a:r>
                <a:rPr lang="en-US" sz="1221" b="1" dirty="0">
                  <a:gradFill>
                    <a:gsLst>
                      <a:gs pos="0">
                        <a:srgbClr val="EFEFEF"/>
                      </a:gs>
                      <a:gs pos="100000">
                        <a:srgbClr val="EFEFEF"/>
                      </a:gs>
                    </a:gsLst>
                    <a:lin ang="0" scaled="0"/>
                  </a:gradFill>
                </a:rPr>
                <a:t>PB 4+</a:t>
              </a:r>
            </a:p>
          </p:txBody>
        </p:sp>
      </p:grpSp>
      <p:grpSp>
        <p:nvGrpSpPr>
          <p:cNvPr id="11" name="Group 10"/>
          <p:cNvGrpSpPr/>
          <p:nvPr/>
        </p:nvGrpSpPr>
        <p:grpSpPr>
          <a:xfrm>
            <a:off x="324655" y="1401365"/>
            <a:ext cx="1110174" cy="4449617"/>
            <a:chOff x="300711" y="1368623"/>
            <a:chExt cx="1091359" cy="4374207"/>
          </a:xfrm>
        </p:grpSpPr>
        <p:sp>
          <p:nvSpPr>
            <p:cNvPr id="15" name="TextBox 14"/>
            <p:cNvSpPr txBox="1"/>
            <p:nvPr/>
          </p:nvSpPr>
          <p:spPr>
            <a:xfrm>
              <a:off x="300711" y="1368623"/>
              <a:ext cx="1091359" cy="312316"/>
            </a:xfrm>
            <a:prstGeom prst="rect">
              <a:avLst/>
            </a:prstGeom>
            <a:noFill/>
          </p:spPr>
          <p:txBody>
            <a:bodyPr wrap="square" rtlCol="0">
              <a:spAutoFit/>
            </a:bodyPr>
            <a:lstStyle/>
            <a:p>
              <a:pPr algn="ctr" defTabSz="930139"/>
              <a:r>
                <a:rPr lang="en-US" sz="1425" b="1" dirty="0">
                  <a:gradFill>
                    <a:gsLst>
                      <a:gs pos="0">
                        <a:srgbClr val="FFFFFF"/>
                      </a:gs>
                      <a:gs pos="100000">
                        <a:srgbClr val="FFFFFF"/>
                      </a:gs>
                    </a:gsLst>
                    <a:lin ang="0" scaled="0"/>
                  </a:gradFill>
                  <a:ea typeface="ＭＳ Ｐゴシック" charset="-128"/>
                </a:rPr>
                <a:t>Features</a:t>
              </a:r>
            </a:p>
          </p:txBody>
        </p:sp>
        <p:sp>
          <p:nvSpPr>
            <p:cNvPr id="25" name="Right Arrow 24"/>
            <p:cNvSpPr/>
            <p:nvPr/>
          </p:nvSpPr>
          <p:spPr bwMode="auto">
            <a:xfrm rot="16200000">
              <a:off x="-1186823" y="3537673"/>
              <a:ext cx="4066430" cy="343883"/>
            </a:xfrm>
            <a:prstGeom prst="rightArrow">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012" tIns="46507" rIns="93012" bIns="46507" numCol="1" rtlCol="0" anchor="ctr" anchorCtr="0" compatLnSpc="1">
              <a:prstTxWarp prst="textNoShape">
                <a:avLst/>
              </a:prstTxWarp>
            </a:bodyPr>
            <a:lstStyle/>
            <a:p>
              <a:pPr algn="ctr" defTabSz="929870" fontAlgn="base">
                <a:lnSpc>
                  <a:spcPct val="90000"/>
                </a:lnSpc>
                <a:spcBef>
                  <a:spcPct val="0"/>
                </a:spcBef>
                <a:spcAft>
                  <a:spcPct val="0"/>
                </a:spcAft>
              </a:pPr>
              <a:endParaRPr lang="en-US" sz="2035" spc="-51" dirty="0">
                <a:gradFill>
                  <a:gsLst>
                    <a:gs pos="0">
                      <a:srgbClr val="EFEFEF"/>
                    </a:gs>
                    <a:gs pos="100000">
                      <a:srgbClr val="EFEFEF"/>
                    </a:gs>
                  </a:gsLst>
                  <a:lin ang="5400000" scaled="0"/>
                </a:gradFill>
              </a:endParaRPr>
            </a:p>
          </p:txBody>
        </p:sp>
      </p:grpSp>
      <p:sp>
        <p:nvSpPr>
          <p:cNvPr id="3" name="Text Placeholder 2"/>
          <p:cNvSpPr>
            <a:spLocks noGrp="1"/>
          </p:cNvSpPr>
          <p:nvPr>
            <p:ph type="body" sz="quarter" idx="4294967295"/>
          </p:nvPr>
        </p:nvSpPr>
        <p:spPr>
          <a:xfrm>
            <a:off x="541025" y="239254"/>
            <a:ext cx="11633281" cy="1152047"/>
          </a:xfrm>
        </p:spPr>
        <p:txBody>
          <a:bodyPr/>
          <a:lstStyle/>
          <a:p>
            <a:pPr marL="0" indent="0">
              <a:buNone/>
            </a:pPr>
            <a:r>
              <a:rPr lang="en-US" dirty="0"/>
              <a:t>Extending the </a:t>
            </a:r>
            <a:r>
              <a:rPr lang="en-US" dirty="0" smtClean="0"/>
              <a:t>market for converged systems</a:t>
            </a:r>
          </a:p>
          <a:p>
            <a:pPr marL="0" indent="0">
              <a:buNone/>
            </a:pPr>
            <a:r>
              <a:rPr lang="en-US" sz="2442" dirty="0" smtClean="0">
                <a:gradFill>
                  <a:gsLst>
                    <a:gs pos="0">
                      <a:srgbClr val="EFEFEF"/>
                    </a:gs>
                    <a:gs pos="100000">
                      <a:srgbClr val="EFEFEF"/>
                    </a:gs>
                  </a:gsLst>
                  <a:path path="circle">
                    <a:fillToRect l="50000" t="50000" r="50000" b="50000"/>
                  </a:path>
                </a:gradFill>
                <a:latin typeface="Segoe UI"/>
              </a:rPr>
              <a:t>CiB systems </a:t>
            </a:r>
            <a:r>
              <a:rPr lang="en-US" sz="2442" dirty="0">
                <a:gradFill>
                  <a:gsLst>
                    <a:gs pos="0">
                      <a:srgbClr val="EFEFEF"/>
                    </a:gs>
                    <a:gs pos="100000">
                      <a:srgbClr val="EFEFEF"/>
                    </a:gs>
                  </a:gsLst>
                  <a:path path="circle">
                    <a:fillToRect l="50000" t="50000" r="50000" b="50000"/>
                  </a:path>
                </a:gradFill>
                <a:latin typeface="Segoe UI"/>
              </a:rPr>
              <a:t>expand choices of cost and features</a:t>
            </a:r>
          </a:p>
        </p:txBody>
      </p:sp>
      <p:grpSp>
        <p:nvGrpSpPr>
          <p:cNvPr id="18" name="Group 17"/>
          <p:cNvGrpSpPr/>
          <p:nvPr/>
        </p:nvGrpSpPr>
        <p:grpSpPr>
          <a:xfrm>
            <a:off x="10092586" y="1579012"/>
            <a:ext cx="2081719" cy="1256040"/>
            <a:chOff x="9903097" y="1543259"/>
            <a:chExt cx="1793048" cy="1234753"/>
          </a:xfrm>
        </p:grpSpPr>
        <p:sp>
          <p:nvSpPr>
            <p:cNvPr id="79" name="Rectangle 78"/>
            <p:cNvSpPr/>
            <p:nvPr/>
          </p:nvSpPr>
          <p:spPr>
            <a:xfrm>
              <a:off x="9903097" y="1604360"/>
              <a:ext cx="273752" cy="365760"/>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012" tIns="46507" rIns="93012" bIns="46507" numCol="1" rtlCol="0" anchor="ctr" anchorCtr="0" compatLnSpc="1">
              <a:prstTxWarp prst="textNoShape">
                <a:avLst/>
              </a:prstTxWarp>
            </a:bodyPr>
            <a:lstStyle/>
            <a:p>
              <a:pPr defTabSz="929870" fontAlgn="base">
                <a:lnSpc>
                  <a:spcPct val="90000"/>
                </a:lnSpc>
                <a:spcBef>
                  <a:spcPct val="0"/>
                </a:spcBef>
                <a:spcAft>
                  <a:spcPct val="0"/>
                </a:spcAft>
              </a:pPr>
              <a:endParaRPr lang="en-US" sz="2035" spc="-51" dirty="0">
                <a:gradFill>
                  <a:gsLst>
                    <a:gs pos="0">
                      <a:srgbClr val="EFEFEF"/>
                    </a:gs>
                    <a:gs pos="100000">
                      <a:srgbClr val="EFEFEF"/>
                    </a:gs>
                  </a:gsLst>
                  <a:lin ang="5400000" scaled="0"/>
                </a:gradFill>
              </a:endParaRPr>
            </a:p>
          </p:txBody>
        </p:sp>
        <p:sp>
          <p:nvSpPr>
            <p:cNvPr id="88" name="TextBox 87"/>
            <p:cNvSpPr txBox="1"/>
            <p:nvPr/>
          </p:nvSpPr>
          <p:spPr>
            <a:xfrm>
              <a:off x="10182484" y="1543259"/>
              <a:ext cx="1513661" cy="521917"/>
            </a:xfrm>
            <a:prstGeom prst="rect">
              <a:avLst/>
            </a:prstGeom>
            <a:noFill/>
          </p:spPr>
          <p:txBody>
            <a:bodyPr wrap="square" rtlCol="0">
              <a:spAutoFit/>
            </a:bodyPr>
            <a:lstStyle/>
            <a:p>
              <a:pPr defTabSz="930139"/>
              <a:r>
                <a:rPr lang="en-US" sz="1425" dirty="0" smtClean="0">
                  <a:gradFill>
                    <a:gsLst>
                      <a:gs pos="0">
                        <a:srgbClr val="FFFFFF"/>
                      </a:gs>
                      <a:gs pos="100000">
                        <a:srgbClr val="FFFFFF"/>
                      </a:gs>
                    </a:gsLst>
                    <a:lin ang="0" scaled="0"/>
                  </a:gradFill>
                  <a:ea typeface="ＭＳ Ｐゴシック" charset="-128"/>
                </a:rPr>
                <a:t>Classic server system markets</a:t>
              </a:r>
              <a:endParaRPr lang="en-US" sz="1425" dirty="0">
                <a:gradFill>
                  <a:gsLst>
                    <a:gs pos="0">
                      <a:srgbClr val="FFFFFF"/>
                    </a:gs>
                    <a:gs pos="100000">
                      <a:srgbClr val="FFFFFF"/>
                    </a:gs>
                  </a:gsLst>
                  <a:lin ang="0" scaled="0"/>
                </a:gradFill>
                <a:ea typeface="ＭＳ Ｐゴシック" charset="-128"/>
              </a:endParaRPr>
            </a:p>
          </p:txBody>
        </p:sp>
        <p:sp>
          <p:nvSpPr>
            <p:cNvPr id="89" name="Rectangle 88"/>
            <p:cNvSpPr/>
            <p:nvPr/>
          </p:nvSpPr>
          <p:spPr>
            <a:xfrm>
              <a:off x="9907243" y="2144890"/>
              <a:ext cx="273752" cy="365760"/>
            </a:xfrm>
            <a:prstGeom prst="rect">
              <a:avLst/>
            </a:prstGeom>
            <a:solidFill>
              <a:schemeClr val="accent2">
                <a:alpha val="75000"/>
              </a:schemeClr>
            </a:solidFill>
            <a:ln w="190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0139"/>
              <a:endParaRPr lang="en-US" sz="1832" dirty="0">
                <a:solidFill>
                  <a:prstClr val="white"/>
                </a:solidFill>
              </a:endParaRPr>
            </a:p>
          </p:txBody>
        </p:sp>
        <p:sp>
          <p:nvSpPr>
            <p:cNvPr id="90" name="TextBox 89"/>
            <p:cNvSpPr txBox="1"/>
            <p:nvPr/>
          </p:nvSpPr>
          <p:spPr>
            <a:xfrm>
              <a:off x="10180994" y="2115404"/>
              <a:ext cx="1515151" cy="662608"/>
            </a:xfrm>
            <a:prstGeom prst="rect">
              <a:avLst/>
            </a:prstGeom>
            <a:noFill/>
          </p:spPr>
          <p:txBody>
            <a:bodyPr wrap="square" rtlCol="0">
              <a:spAutoFit/>
            </a:bodyPr>
            <a:lstStyle/>
            <a:p>
              <a:pPr defTabSz="930139">
                <a:lnSpc>
                  <a:spcPct val="90000"/>
                </a:lnSpc>
              </a:pPr>
              <a:r>
                <a:rPr lang="en-US" sz="1400" dirty="0">
                  <a:gradFill>
                    <a:gsLst>
                      <a:gs pos="0">
                        <a:srgbClr val="FFFFFF"/>
                      </a:gs>
                      <a:gs pos="100000">
                        <a:srgbClr val="FFFFFF"/>
                      </a:gs>
                    </a:gsLst>
                    <a:lin ang="0" scaled="0"/>
                  </a:gradFill>
                  <a:ea typeface="ＭＳ Ｐゴシック" charset="-128"/>
                </a:rPr>
                <a:t>Market expansion with </a:t>
              </a:r>
              <a:r>
                <a:rPr lang="en-US" sz="1400" dirty="0" smtClean="0">
                  <a:gradFill>
                    <a:gsLst>
                      <a:gs pos="0">
                        <a:srgbClr val="FFFFFF"/>
                      </a:gs>
                      <a:gs pos="100000">
                        <a:srgbClr val="FFFFFF"/>
                      </a:gs>
                    </a:gsLst>
                    <a:lin ang="0" scaled="0"/>
                  </a:gradFill>
                  <a:ea typeface="ＭＳ Ｐゴシック" charset="-128"/>
                </a:rPr>
                <a:t>CiB systems</a:t>
              </a:r>
              <a:endParaRPr lang="en-US" sz="1400" dirty="0">
                <a:gradFill>
                  <a:gsLst>
                    <a:gs pos="0">
                      <a:srgbClr val="FFFFFF"/>
                    </a:gs>
                    <a:gs pos="100000">
                      <a:srgbClr val="FFFFFF"/>
                    </a:gs>
                  </a:gsLst>
                  <a:lin ang="0" scaled="0"/>
                </a:gradFill>
                <a:ea typeface="ＭＳ Ｐゴシック" charset="-128"/>
              </a:endParaRPr>
            </a:p>
          </p:txBody>
        </p:sp>
      </p:grpSp>
    </p:spTree>
    <p:extLst>
      <p:ext uri="{BB962C8B-B14F-4D97-AF65-F5344CB8AC3E}">
        <p14:creationId xmlns:p14="http://schemas.microsoft.com/office/powerpoint/2010/main" val="135597786"/>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750"/>
                                        <p:tgtEl>
                                          <p:spTgt spid="11"/>
                                        </p:tgtEl>
                                      </p:cBhvr>
                                    </p:animEffect>
                                  </p:childTnLst>
                                </p:cTn>
                              </p:par>
                              <p:par>
                                <p:cTn id="8" presetID="22" presetClass="entr" presetSubtype="8"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750"/>
                                        <p:tgtEl>
                                          <p:spTgt spid="14"/>
                                        </p:tgtEl>
                                      </p:cBhvr>
                                    </p:animEffect>
                                  </p:childTnLst>
                                </p:cTn>
                              </p:par>
                            </p:childTnLst>
                          </p:cTn>
                        </p:par>
                        <p:par>
                          <p:cTn id="11" fill="hold">
                            <p:stCondLst>
                              <p:cond delay="750"/>
                            </p:stCondLst>
                            <p:childTnLst>
                              <p:par>
                                <p:cTn id="12" presetID="42" presetClass="entr" presetSubtype="0" fill="hold" nodeType="afterEffect">
                                  <p:stCondLst>
                                    <p:cond delay="0"/>
                                  </p:stCondLst>
                                  <p:childTnLst>
                                    <p:set>
                                      <p:cBhvr>
                                        <p:cTn id="13" dur="1" fill="hold">
                                          <p:stCondLst>
                                            <p:cond delay="0"/>
                                          </p:stCondLst>
                                        </p:cTn>
                                        <p:tgtEl>
                                          <p:spTgt spid="66"/>
                                        </p:tgtEl>
                                        <p:attrNameLst>
                                          <p:attrName>style.visibility</p:attrName>
                                        </p:attrNameLst>
                                      </p:cBhvr>
                                      <p:to>
                                        <p:strVal val="visible"/>
                                      </p:to>
                                    </p:set>
                                    <p:animEffect transition="in" filter="fade">
                                      <p:cBhvr>
                                        <p:cTn id="14" dur="500"/>
                                        <p:tgtEl>
                                          <p:spTgt spid="66"/>
                                        </p:tgtEl>
                                      </p:cBhvr>
                                    </p:animEffect>
                                    <p:anim calcmode="lin" valueType="num">
                                      <p:cBhvr>
                                        <p:cTn id="15" dur="500" fill="hold"/>
                                        <p:tgtEl>
                                          <p:spTgt spid="66"/>
                                        </p:tgtEl>
                                        <p:attrNameLst>
                                          <p:attrName>ppt_x</p:attrName>
                                        </p:attrNameLst>
                                      </p:cBhvr>
                                      <p:tavLst>
                                        <p:tav tm="0">
                                          <p:val>
                                            <p:strVal val="#ppt_x"/>
                                          </p:val>
                                        </p:tav>
                                        <p:tav tm="100000">
                                          <p:val>
                                            <p:strVal val="#ppt_x"/>
                                          </p:val>
                                        </p:tav>
                                      </p:tavLst>
                                    </p:anim>
                                    <p:anim calcmode="lin" valueType="num">
                                      <p:cBhvr>
                                        <p:cTn id="16" dur="500" fill="hold"/>
                                        <p:tgtEl>
                                          <p:spTgt spid="66"/>
                                        </p:tgtEl>
                                        <p:attrNameLst>
                                          <p:attrName>ppt_y</p:attrName>
                                        </p:attrNameLst>
                                      </p:cBhvr>
                                      <p:tavLst>
                                        <p:tav tm="0">
                                          <p:val>
                                            <p:strVal val="#ppt_y+.1"/>
                                          </p:val>
                                        </p:tav>
                                        <p:tav tm="100000">
                                          <p:val>
                                            <p:strVal val="#ppt_y"/>
                                          </p:val>
                                        </p:tav>
                                      </p:tavLst>
                                    </p:anim>
                                  </p:childTnLst>
                                </p:cTn>
                              </p:par>
                            </p:childTnLst>
                          </p:cTn>
                        </p:par>
                        <p:par>
                          <p:cTn id="17" fill="hold">
                            <p:stCondLst>
                              <p:cond delay="1250"/>
                            </p:stCondLst>
                            <p:childTnLst>
                              <p:par>
                                <p:cTn id="18" presetID="42"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anim calcmode="lin" valueType="num">
                                      <p:cBhvr>
                                        <p:cTn id="21" dur="500" fill="hold"/>
                                        <p:tgtEl>
                                          <p:spTgt spid="10"/>
                                        </p:tgtEl>
                                        <p:attrNameLst>
                                          <p:attrName>ppt_x</p:attrName>
                                        </p:attrNameLst>
                                      </p:cBhvr>
                                      <p:tavLst>
                                        <p:tav tm="0">
                                          <p:val>
                                            <p:strVal val="#ppt_x"/>
                                          </p:val>
                                        </p:tav>
                                        <p:tav tm="100000">
                                          <p:val>
                                            <p:strVal val="#ppt_x"/>
                                          </p:val>
                                        </p:tav>
                                      </p:tavLst>
                                    </p:anim>
                                    <p:anim calcmode="lin" valueType="num">
                                      <p:cBhvr>
                                        <p:cTn id="22" dur="500" fill="hold"/>
                                        <p:tgtEl>
                                          <p:spTgt spid="10"/>
                                        </p:tgtEl>
                                        <p:attrNameLst>
                                          <p:attrName>ppt_y</p:attrName>
                                        </p:attrNameLst>
                                      </p:cBhvr>
                                      <p:tavLst>
                                        <p:tav tm="0">
                                          <p:val>
                                            <p:strVal val="#ppt_y+.1"/>
                                          </p:val>
                                        </p:tav>
                                        <p:tav tm="100000">
                                          <p:val>
                                            <p:strVal val="#ppt_y"/>
                                          </p:val>
                                        </p:tav>
                                      </p:tavLst>
                                    </p:anim>
                                  </p:childTnLst>
                                </p:cTn>
                              </p:par>
                            </p:childTnLst>
                          </p:cTn>
                        </p:par>
                        <p:par>
                          <p:cTn id="23" fill="hold">
                            <p:stCondLst>
                              <p:cond delay="1750"/>
                            </p:stCondLst>
                            <p:childTnLst>
                              <p:par>
                                <p:cTn id="24" presetID="2" presetClass="entr" presetSubtype="2" decel="100000" fill="hold" grpId="0" nodeType="afterEffect">
                                  <p:stCondLst>
                                    <p:cond delay="0"/>
                                  </p:stCondLst>
                                  <p:childTnLst>
                                    <p:set>
                                      <p:cBhvr>
                                        <p:cTn id="25" dur="1" fill="hold">
                                          <p:stCondLst>
                                            <p:cond delay="0"/>
                                          </p:stCondLst>
                                        </p:cTn>
                                        <p:tgtEl>
                                          <p:spTgt spid="163"/>
                                        </p:tgtEl>
                                        <p:attrNameLst>
                                          <p:attrName>style.visibility</p:attrName>
                                        </p:attrNameLst>
                                      </p:cBhvr>
                                      <p:to>
                                        <p:strVal val="visible"/>
                                      </p:to>
                                    </p:set>
                                    <p:anim calcmode="lin" valueType="num">
                                      <p:cBhvr additive="base">
                                        <p:cTn id="26" dur="750" fill="hold"/>
                                        <p:tgtEl>
                                          <p:spTgt spid="163"/>
                                        </p:tgtEl>
                                        <p:attrNameLst>
                                          <p:attrName>ppt_x</p:attrName>
                                        </p:attrNameLst>
                                      </p:cBhvr>
                                      <p:tavLst>
                                        <p:tav tm="0">
                                          <p:val>
                                            <p:strVal val="1+#ppt_w/2"/>
                                          </p:val>
                                        </p:tav>
                                        <p:tav tm="100000">
                                          <p:val>
                                            <p:strVal val="#ppt_x"/>
                                          </p:val>
                                        </p:tav>
                                      </p:tavLst>
                                    </p:anim>
                                    <p:anim calcmode="lin" valueType="num">
                                      <p:cBhvr additive="base">
                                        <p:cTn id="27" dur="750" fill="hold"/>
                                        <p:tgtEl>
                                          <p:spTgt spid="163"/>
                                        </p:tgtEl>
                                        <p:attrNameLst>
                                          <p:attrName>ppt_y</p:attrName>
                                        </p:attrNameLst>
                                      </p:cBhvr>
                                      <p:tavLst>
                                        <p:tav tm="0">
                                          <p:val>
                                            <p:strVal val="#ppt_y"/>
                                          </p:val>
                                        </p:tav>
                                        <p:tav tm="100000">
                                          <p:val>
                                            <p:strVal val="#ppt_y"/>
                                          </p:val>
                                        </p:tav>
                                      </p:tavLst>
                                    </p:anim>
                                  </p:childTnLst>
                                </p:cTn>
                              </p:par>
                              <p:par>
                                <p:cTn id="28" presetID="2" presetClass="entr" presetSubtype="8" decel="100000" fill="hold" grpId="0" nodeType="withEffect">
                                  <p:stCondLst>
                                    <p:cond delay="0"/>
                                  </p:stCondLst>
                                  <p:childTnLst>
                                    <p:set>
                                      <p:cBhvr>
                                        <p:cTn id="29" dur="1" fill="hold">
                                          <p:stCondLst>
                                            <p:cond delay="0"/>
                                          </p:stCondLst>
                                        </p:cTn>
                                        <p:tgtEl>
                                          <p:spTgt spid="175"/>
                                        </p:tgtEl>
                                        <p:attrNameLst>
                                          <p:attrName>style.visibility</p:attrName>
                                        </p:attrNameLst>
                                      </p:cBhvr>
                                      <p:to>
                                        <p:strVal val="visible"/>
                                      </p:to>
                                    </p:set>
                                    <p:anim calcmode="lin" valueType="num">
                                      <p:cBhvr additive="base">
                                        <p:cTn id="30" dur="750" fill="hold"/>
                                        <p:tgtEl>
                                          <p:spTgt spid="175"/>
                                        </p:tgtEl>
                                        <p:attrNameLst>
                                          <p:attrName>ppt_x</p:attrName>
                                        </p:attrNameLst>
                                      </p:cBhvr>
                                      <p:tavLst>
                                        <p:tav tm="0">
                                          <p:val>
                                            <p:strVal val="0-#ppt_w/2"/>
                                          </p:val>
                                        </p:tav>
                                        <p:tav tm="100000">
                                          <p:val>
                                            <p:strVal val="#ppt_x"/>
                                          </p:val>
                                        </p:tav>
                                      </p:tavLst>
                                    </p:anim>
                                    <p:anim calcmode="lin" valueType="num">
                                      <p:cBhvr additive="base">
                                        <p:cTn id="31" dur="750" fill="hold"/>
                                        <p:tgtEl>
                                          <p:spTgt spid="175"/>
                                        </p:tgtEl>
                                        <p:attrNameLst>
                                          <p:attrName>ppt_y</p:attrName>
                                        </p:attrNameLst>
                                      </p:cBhvr>
                                      <p:tavLst>
                                        <p:tav tm="0">
                                          <p:val>
                                            <p:strVal val="#ppt_y"/>
                                          </p:val>
                                        </p:tav>
                                        <p:tav tm="100000">
                                          <p:val>
                                            <p:strVal val="#ppt_y"/>
                                          </p:val>
                                        </p:tav>
                                      </p:tavLst>
                                    </p:anim>
                                  </p:childTnLst>
                                </p:cTn>
                              </p:par>
                              <p:par>
                                <p:cTn id="32" presetID="10" presetClass="entr" presetSubtype="0" fill="hold" nodeType="withEffect">
                                  <p:stCondLst>
                                    <p:cond delay="500"/>
                                  </p:stCondLst>
                                  <p:childTnLst>
                                    <p:set>
                                      <p:cBhvr>
                                        <p:cTn id="33" dur="1" fill="hold">
                                          <p:stCondLst>
                                            <p:cond delay="0"/>
                                          </p:stCondLst>
                                        </p:cTn>
                                        <p:tgtEl>
                                          <p:spTgt spid="73"/>
                                        </p:tgtEl>
                                        <p:attrNameLst>
                                          <p:attrName>style.visibility</p:attrName>
                                        </p:attrNameLst>
                                      </p:cBhvr>
                                      <p:to>
                                        <p:strVal val="visible"/>
                                      </p:to>
                                    </p:set>
                                    <p:animEffect transition="in" filter="fade">
                                      <p:cBhvr>
                                        <p:cTn id="34" dur="750"/>
                                        <p:tgtEl>
                                          <p:spTgt spid="73"/>
                                        </p:tgtEl>
                                      </p:cBhvr>
                                    </p:animEffect>
                                  </p:childTnLst>
                                </p:cTn>
                              </p:par>
                            </p:childTnLst>
                          </p:cTn>
                        </p:par>
                        <p:par>
                          <p:cTn id="35" fill="hold">
                            <p:stCondLst>
                              <p:cond delay="3000"/>
                            </p:stCondLst>
                            <p:childTnLst>
                              <p:par>
                                <p:cTn id="36" presetID="22" presetClass="entr" presetSubtype="8" fill="hold" nodeType="after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wipe(left)">
                                      <p:cBhvr>
                                        <p:cTn id="38" dur="750"/>
                                        <p:tgtEl>
                                          <p:spTgt spid="4"/>
                                        </p:tgtEl>
                                      </p:cBhvr>
                                    </p:animEffect>
                                  </p:childTnLst>
                                </p:cTn>
                              </p:par>
                            </p:childTnLst>
                          </p:cTn>
                        </p:par>
                        <p:par>
                          <p:cTn id="39" fill="hold">
                            <p:stCondLst>
                              <p:cond delay="3750"/>
                            </p:stCondLst>
                            <p:childTnLst>
                              <p:par>
                                <p:cTn id="40" presetID="22" presetClass="entr" presetSubtype="8" fill="hold"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left)">
                                      <p:cBhvr>
                                        <p:cTn id="42" dur="500"/>
                                        <p:tgtEl>
                                          <p:spTgt spid="12"/>
                                        </p:tgtEl>
                                      </p:cBhvr>
                                    </p:animEffect>
                                  </p:childTnLst>
                                </p:cTn>
                              </p:par>
                            </p:childTnLst>
                          </p:cTn>
                        </p:par>
                        <p:par>
                          <p:cTn id="43" fill="hold">
                            <p:stCondLst>
                              <p:cond delay="4250"/>
                            </p:stCondLst>
                            <p:childTnLst>
                              <p:par>
                                <p:cTn id="44" presetID="10" presetClass="entr" presetSubtype="0" fill="hold" nodeType="after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 grpId="0" animBg="1"/>
      <p:bldP spid="17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Left subhead"/>
          <p:cNvSpPr/>
          <p:nvPr>
            <p:custDataLst>
              <p:tags r:id="rId1"/>
            </p:custDataLst>
          </p:nvPr>
        </p:nvSpPr>
        <p:spPr bwMode="auto">
          <a:xfrm>
            <a:off x="1166638" y="1555120"/>
            <a:ext cx="3711174" cy="1320961"/>
          </a:xfrm>
          <a:prstGeom prst="rect">
            <a:avLst/>
          </a:prstGeom>
          <a:solidFill>
            <a:schemeClr val="accent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41813" tIns="95190" rIns="141813" bIns="95190" numCol="1" rtlCol="0" anchor="ctr" anchorCtr="0" compatLnSpc="1">
            <a:prstTxWarp prst="textNoShape">
              <a:avLst/>
            </a:prstTxWarp>
          </a:bodyPr>
          <a:lstStyle/>
          <a:p>
            <a:pPr algn="ctr" defTabSz="699127"/>
            <a:r>
              <a:rPr lang="en-US" sz="2754" dirty="0">
                <a:solidFill>
                  <a:srgbClr val="FFFFFF">
                    <a:alpha val="98824"/>
                  </a:srgbClr>
                </a:solidFill>
                <a:ea typeface="Segoe UI" pitchFamily="34" charset="0"/>
                <a:cs typeface="Segoe UI" pitchFamily="34" charset="0"/>
              </a:rPr>
              <a:t>What are the hardware design goals for </a:t>
            </a:r>
            <a:r>
              <a:rPr lang="en-US" sz="2754" dirty="0" smtClean="0">
                <a:solidFill>
                  <a:srgbClr val="FFFFFF">
                    <a:alpha val="98824"/>
                  </a:srgbClr>
                </a:solidFill>
                <a:ea typeface="Segoe UI" pitchFamily="34" charset="0"/>
                <a:cs typeface="Segoe UI" pitchFamily="34" charset="0"/>
              </a:rPr>
              <a:t>CiB?</a:t>
            </a:r>
            <a:endParaRPr lang="en-US" sz="2754" dirty="0">
              <a:solidFill>
                <a:srgbClr val="FFFFFF">
                  <a:alpha val="98824"/>
                </a:srgbClr>
              </a:solidFill>
              <a:ea typeface="Segoe UI" pitchFamily="34" charset="0"/>
              <a:cs typeface="Segoe UI" pitchFamily="34" charset="0"/>
            </a:endParaRPr>
          </a:p>
        </p:txBody>
      </p:sp>
      <p:sp>
        <p:nvSpPr>
          <p:cNvPr id="19" name="Rectangle 18"/>
          <p:cNvSpPr/>
          <p:nvPr/>
        </p:nvSpPr>
        <p:spPr>
          <a:xfrm>
            <a:off x="6170975" y="1399748"/>
            <a:ext cx="3832680" cy="458345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372"/>
            <a:endParaRPr lang="en-US" sz="1835" dirty="0">
              <a:solidFill>
                <a:srgbClr val="FFFFFF"/>
              </a:solidFill>
            </a:endParaRPr>
          </a:p>
        </p:txBody>
      </p:sp>
      <p:sp>
        <p:nvSpPr>
          <p:cNvPr id="6" name="Right subhead"/>
          <p:cNvSpPr/>
          <p:nvPr>
            <p:custDataLst>
              <p:tags r:id="rId2"/>
            </p:custDataLst>
          </p:nvPr>
        </p:nvSpPr>
        <p:spPr bwMode="auto">
          <a:xfrm>
            <a:off x="6276515" y="1555120"/>
            <a:ext cx="3597850" cy="1320961"/>
          </a:xfrm>
          <a:prstGeom prst="rect">
            <a:avLst/>
          </a:prstGeom>
          <a:solidFill>
            <a:schemeClr val="accent5">
              <a:lumMod val="50000"/>
            </a:schemeClr>
          </a:solidFill>
          <a:ln>
            <a:noFill/>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vert="horz" wrap="square" lIns="69933" tIns="34965" rIns="69933" bIns="34965" numCol="1" rtlCol="0" anchor="ctr" anchorCtr="0" compatLnSpc="1">
            <a:prstTxWarp prst="textNoShape">
              <a:avLst/>
            </a:prstTxWarp>
          </a:bodyPr>
          <a:lstStyle/>
          <a:p>
            <a:pPr algn="ctr" defTabSz="699127"/>
            <a:r>
              <a:rPr lang="en-US" sz="2754" dirty="0">
                <a:solidFill>
                  <a:srgbClr val="FFFFFF">
                    <a:alpha val="99000"/>
                  </a:srgbClr>
                </a:solidFill>
                <a:ea typeface="Segoe UI" pitchFamily="34" charset="0"/>
                <a:cs typeface="Segoe UI" pitchFamily="34" charset="0"/>
              </a:rPr>
              <a:t>What are the best system configurations?</a:t>
            </a:r>
          </a:p>
        </p:txBody>
      </p:sp>
      <p:sp>
        <p:nvSpPr>
          <p:cNvPr id="20" name="Rectangle 19"/>
          <p:cNvSpPr/>
          <p:nvPr/>
        </p:nvSpPr>
        <p:spPr>
          <a:xfrm>
            <a:off x="9874365" y="1412328"/>
            <a:ext cx="2559609" cy="473882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372"/>
            <a:endParaRPr lang="en-US" sz="1835" dirty="0">
              <a:solidFill>
                <a:srgbClr val="FFFFFF"/>
              </a:solidFill>
            </a:endParaRPr>
          </a:p>
        </p:txBody>
      </p:sp>
      <p:sp>
        <p:nvSpPr>
          <p:cNvPr id="2" name="Title 1"/>
          <p:cNvSpPr>
            <a:spLocks noGrp="1"/>
          </p:cNvSpPr>
          <p:nvPr>
            <p:ph type="title"/>
          </p:nvPr>
        </p:nvSpPr>
        <p:spPr/>
        <p:txBody>
          <a:bodyPr/>
          <a:lstStyle/>
          <a:p>
            <a:r>
              <a:rPr lang="en-US" dirty="0" smtClean="0"/>
              <a:t>What hardware?</a:t>
            </a:r>
            <a:endParaRPr lang="en-US" dirty="0"/>
          </a:p>
        </p:txBody>
      </p:sp>
      <p:sp>
        <p:nvSpPr>
          <p:cNvPr id="4" name="Slide Number Placeholder 3"/>
          <p:cNvSpPr>
            <a:spLocks noGrp="1"/>
          </p:cNvSpPr>
          <p:nvPr>
            <p:ph type="sldNum" sz="quarter" idx="4294967295"/>
          </p:nvPr>
        </p:nvSpPr>
        <p:spPr>
          <a:xfrm>
            <a:off x="10017731" y="6549923"/>
            <a:ext cx="1856629" cy="366565"/>
          </a:xfrm>
          <a:prstGeom prst="rect">
            <a:avLst/>
          </a:prstGeom>
        </p:spPr>
        <p:txBody>
          <a:bodyPr/>
          <a:lstStyle/>
          <a:p>
            <a:pPr>
              <a:defRPr/>
            </a:pPr>
            <a:fld id="{CA9812C1-FB63-4B7A-A3E2-44BBACE9C4BA}" type="slidenum">
              <a:rPr lang="en-US" smtClean="0">
                <a:solidFill>
                  <a:srgbClr val="FFFFFF">
                    <a:tint val="75000"/>
                  </a:srgbClr>
                </a:solidFill>
              </a:rPr>
              <a:pPr>
                <a:defRPr/>
              </a:pPr>
              <a:t>9</a:t>
            </a:fld>
            <a:endParaRPr lang="en-US" dirty="0">
              <a:solidFill>
                <a:srgbClr val="FFFFFF">
                  <a:tint val="75000"/>
                </a:srgbClr>
              </a:solidFill>
            </a:endParaRPr>
          </a:p>
        </p:txBody>
      </p:sp>
      <p:sp>
        <p:nvSpPr>
          <p:cNvPr id="7" name="Right text"/>
          <p:cNvSpPr/>
          <p:nvPr>
            <p:custDataLst>
              <p:tags r:id="rId3"/>
            </p:custDataLst>
          </p:nvPr>
        </p:nvSpPr>
        <p:spPr bwMode="auto">
          <a:xfrm>
            <a:off x="6278317" y="2992639"/>
            <a:ext cx="4907872" cy="3029803"/>
          </a:xfrm>
          <a:prstGeom prst="rect">
            <a:avLst/>
          </a:prstGeom>
          <a:solidFill>
            <a:schemeClr val="accent5">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41813" tIns="95190" rIns="69936" bIns="95190" numCol="1" rtlCol="0" anchor="ctr" anchorCtr="0" compatLnSpc="1">
            <a:prstTxWarp prst="textNoShape">
              <a:avLst/>
            </a:prstTxWarp>
          </a:bodyPr>
          <a:lstStyle/>
          <a:p>
            <a:pPr defTabSz="932372">
              <a:spcBef>
                <a:spcPts val="1800"/>
              </a:spcBef>
              <a:buSzPct val="90000"/>
            </a:pPr>
            <a:r>
              <a:rPr lang="en-US" sz="2039" dirty="0">
                <a:gradFill>
                  <a:gsLst>
                    <a:gs pos="0">
                      <a:srgbClr val="FFFFFF"/>
                    </a:gs>
                    <a:gs pos="86000">
                      <a:srgbClr val="FFFFFF"/>
                    </a:gs>
                  </a:gsLst>
                  <a:lin ang="5400000" scaled="0"/>
                </a:gradFill>
              </a:rPr>
              <a:t>How can </a:t>
            </a:r>
            <a:r>
              <a:rPr lang="en-US" sz="2039" b="1" dirty="0">
                <a:gradFill>
                  <a:gsLst>
                    <a:gs pos="0">
                      <a:srgbClr val="FFFFFF"/>
                    </a:gs>
                    <a:gs pos="86000">
                      <a:srgbClr val="FFFFFF"/>
                    </a:gs>
                  </a:gsLst>
                  <a:lin ang="5400000" scaled="0"/>
                </a:gradFill>
              </a:rPr>
              <a:t>standard servers and direct-attached storage </a:t>
            </a:r>
            <a:r>
              <a:rPr lang="en-US" sz="2039" dirty="0">
                <a:gradFill>
                  <a:gsLst>
                    <a:gs pos="0">
                      <a:srgbClr val="FFFFFF"/>
                    </a:gs>
                    <a:gs pos="86000">
                      <a:srgbClr val="FFFFFF"/>
                    </a:gs>
                  </a:gsLst>
                  <a:lin ang="5400000" scaled="0"/>
                </a:gradFill>
              </a:rPr>
              <a:t>be used to build economical, high-availability systems?</a:t>
            </a:r>
          </a:p>
          <a:p>
            <a:pPr defTabSz="932372">
              <a:spcBef>
                <a:spcPts val="1800"/>
              </a:spcBef>
              <a:buSzPct val="90000"/>
            </a:pPr>
            <a:r>
              <a:rPr lang="en-US" sz="2039" dirty="0" smtClean="0">
                <a:gradFill>
                  <a:gsLst>
                    <a:gs pos="0">
                      <a:srgbClr val="FFFFFF"/>
                    </a:gs>
                    <a:gs pos="86000">
                      <a:srgbClr val="FFFFFF"/>
                    </a:gs>
                  </a:gsLst>
                  <a:lin ang="5400000" scaled="0"/>
                </a:gradFill>
              </a:rPr>
              <a:t>How can systems be designed and prepared for </a:t>
            </a:r>
            <a:r>
              <a:rPr lang="en-US" sz="2039" b="1" dirty="0" smtClean="0">
                <a:gradFill>
                  <a:gsLst>
                    <a:gs pos="0">
                      <a:srgbClr val="FFFFFF"/>
                    </a:gs>
                    <a:gs pos="86000">
                      <a:srgbClr val="FFFFFF"/>
                    </a:gs>
                  </a:gsLst>
                  <a:lin ang="5400000" scaled="0"/>
                </a:gradFill>
              </a:rPr>
              <a:t>fast, simple deployment</a:t>
            </a:r>
            <a:r>
              <a:rPr lang="en-US" sz="2039" dirty="0" smtClean="0">
                <a:gradFill>
                  <a:gsLst>
                    <a:gs pos="0">
                      <a:srgbClr val="FFFFFF"/>
                    </a:gs>
                    <a:gs pos="86000">
                      <a:srgbClr val="FFFFFF"/>
                    </a:gs>
                  </a:gsLst>
                  <a:lin ang="5400000" scaled="0"/>
                </a:gradFill>
              </a:rPr>
              <a:t>?</a:t>
            </a:r>
            <a:endParaRPr lang="en-US" sz="2039" dirty="0">
              <a:gradFill>
                <a:gsLst>
                  <a:gs pos="0">
                    <a:srgbClr val="FFFFFF"/>
                  </a:gs>
                  <a:gs pos="86000">
                    <a:srgbClr val="FFFFFF"/>
                  </a:gs>
                </a:gsLst>
                <a:lin ang="5400000" scaled="0"/>
              </a:gradFill>
            </a:endParaRPr>
          </a:p>
        </p:txBody>
      </p:sp>
      <p:sp>
        <p:nvSpPr>
          <p:cNvPr id="8" name="Left text"/>
          <p:cNvSpPr/>
          <p:nvPr>
            <p:custDataLst>
              <p:tags r:id="rId4"/>
            </p:custDataLst>
          </p:nvPr>
        </p:nvSpPr>
        <p:spPr bwMode="auto">
          <a:xfrm>
            <a:off x="1166637" y="3005475"/>
            <a:ext cx="4993322" cy="3016967"/>
          </a:xfrm>
          <a:prstGeom prst="rect">
            <a:avLst/>
          </a:prstGeom>
          <a:solidFill>
            <a:schemeClr val="accent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41813" tIns="95190" rIns="141813" bIns="95190" numCol="1" rtlCol="0" anchor="ctr" anchorCtr="0" compatLnSpc="1">
            <a:prstTxWarp prst="textNoShape">
              <a:avLst/>
            </a:prstTxWarp>
          </a:bodyPr>
          <a:lstStyle/>
          <a:p>
            <a:pPr defTabSz="932372">
              <a:spcBef>
                <a:spcPts val="1800"/>
              </a:spcBef>
              <a:buSzPct val="90000"/>
            </a:pPr>
            <a:r>
              <a:rPr lang="en-US" sz="2039" b="1" dirty="0">
                <a:gradFill>
                  <a:gsLst>
                    <a:gs pos="0">
                      <a:srgbClr val="FFFFFF"/>
                    </a:gs>
                    <a:gs pos="86000">
                      <a:srgbClr val="FFFFFF"/>
                    </a:gs>
                  </a:gsLst>
                  <a:lin ang="5400000" scaled="0"/>
                </a:gradFill>
              </a:rPr>
              <a:t>Availability</a:t>
            </a:r>
            <a:r>
              <a:rPr lang="en-US" sz="2039" dirty="0">
                <a:gradFill>
                  <a:gsLst>
                    <a:gs pos="0">
                      <a:srgbClr val="FFFFFF"/>
                    </a:gs>
                    <a:gs pos="86000">
                      <a:srgbClr val="FFFFFF"/>
                    </a:gs>
                  </a:gsLst>
                  <a:lin ang="5400000" scaled="0"/>
                </a:gradFill>
              </a:rPr>
              <a:t>: Service and data remain available despite the failure and repair of any single component </a:t>
            </a:r>
          </a:p>
          <a:p>
            <a:pPr defTabSz="932372">
              <a:spcBef>
                <a:spcPts val="1800"/>
              </a:spcBef>
              <a:buSzPct val="90000"/>
            </a:pPr>
            <a:r>
              <a:rPr lang="en-US" sz="2039" b="1" dirty="0">
                <a:gradFill>
                  <a:gsLst>
                    <a:gs pos="0">
                      <a:srgbClr val="FFFFFF"/>
                    </a:gs>
                    <a:gs pos="86000">
                      <a:srgbClr val="FFFFFF"/>
                    </a:gs>
                  </a:gsLst>
                  <a:lin ang="5400000" scaled="0"/>
                </a:gradFill>
              </a:rPr>
              <a:t>Simplicity</a:t>
            </a:r>
            <a:r>
              <a:rPr lang="en-US" sz="2039" dirty="0">
                <a:gradFill>
                  <a:gsLst>
                    <a:gs pos="0">
                      <a:srgbClr val="FFFFFF"/>
                    </a:gs>
                    <a:gs pos="86000">
                      <a:srgbClr val="FFFFFF"/>
                    </a:gs>
                  </a:gsLst>
                  <a:lin ang="5400000" scaled="0"/>
                </a:gradFill>
              </a:rPr>
              <a:t>: Pre-configured, pre-cabled</a:t>
            </a:r>
          </a:p>
          <a:p>
            <a:pPr defTabSz="932372">
              <a:spcBef>
                <a:spcPts val="1800"/>
              </a:spcBef>
              <a:buSzPct val="90000"/>
            </a:pPr>
            <a:r>
              <a:rPr lang="en-US" sz="2039" b="1" dirty="0">
                <a:gradFill>
                  <a:gsLst>
                    <a:gs pos="0">
                      <a:srgbClr val="FFFFFF"/>
                    </a:gs>
                    <a:gs pos="86000">
                      <a:srgbClr val="FFFFFF"/>
                    </a:gs>
                  </a:gsLst>
                  <a:lin ang="5400000" scaled="0"/>
                </a:gradFill>
              </a:rPr>
              <a:t>Flexibility</a:t>
            </a:r>
            <a:r>
              <a:rPr lang="en-US" sz="2039" dirty="0">
                <a:gradFill>
                  <a:gsLst>
                    <a:gs pos="0">
                      <a:srgbClr val="FFFFFF"/>
                    </a:gs>
                    <a:gs pos="86000">
                      <a:srgbClr val="FFFFFF"/>
                    </a:gs>
                  </a:gsLst>
                  <a:lin ang="5400000" scaled="0"/>
                </a:gradFill>
              </a:rPr>
              <a:t>: Hardware expansion, placement, power</a:t>
            </a:r>
          </a:p>
        </p:txBody>
      </p:sp>
      <p:sp>
        <p:nvSpPr>
          <p:cNvPr id="13" name="Rectangle 12"/>
          <p:cNvSpPr/>
          <p:nvPr>
            <p:custDataLst>
              <p:tags r:id="rId5"/>
            </p:custDataLst>
          </p:nvPr>
        </p:nvSpPr>
        <p:spPr bwMode="auto">
          <a:xfrm>
            <a:off x="4994368" y="1555120"/>
            <a:ext cx="1165589" cy="1320961"/>
          </a:xfrm>
          <a:prstGeom prst="rect">
            <a:avLst/>
          </a:prstGeom>
          <a:solidFill>
            <a:schemeClr val="tx1"/>
          </a:solidFill>
          <a:ln w="25400">
            <a:solidFill>
              <a:schemeClr val="accent2"/>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69933" tIns="34965" rIns="69933" bIns="34965" numCol="1" rtlCol="0" anchor="ctr" anchorCtr="0" compatLnSpc="1">
            <a:prstTxWarp prst="textNoShape">
              <a:avLst/>
            </a:prstTxWarp>
          </a:bodyPr>
          <a:lstStyle/>
          <a:p>
            <a:pPr algn="ctr" defTabSz="699127"/>
            <a:endParaRPr lang="en-US" sz="1683" dirty="0">
              <a:solidFill>
                <a:srgbClr val="1D4C7C">
                  <a:alpha val="99000"/>
                </a:srgbClr>
              </a:solidFill>
              <a:ea typeface="Segoe UI" pitchFamily="34" charset="0"/>
              <a:cs typeface="Segoe UI" pitchFamily="34" charset="0"/>
            </a:endParaRPr>
          </a:p>
        </p:txBody>
      </p:sp>
      <p:sp>
        <p:nvSpPr>
          <p:cNvPr id="10" name="Rectangle 9"/>
          <p:cNvSpPr/>
          <p:nvPr>
            <p:custDataLst>
              <p:tags r:id="rId6"/>
            </p:custDataLst>
          </p:nvPr>
        </p:nvSpPr>
        <p:spPr bwMode="auto">
          <a:xfrm>
            <a:off x="10003656" y="1542964"/>
            <a:ext cx="1165589" cy="1320961"/>
          </a:xfrm>
          <a:prstGeom prst="rect">
            <a:avLst/>
          </a:prstGeom>
          <a:solidFill>
            <a:schemeClr val="tx1"/>
          </a:solidFill>
          <a:ln w="25400">
            <a:solidFill>
              <a:schemeClr val="accent5">
                <a:lumMod val="50000"/>
              </a:schemeClr>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69933" tIns="34965" rIns="69933" bIns="34965" numCol="1" rtlCol="0" anchor="ctr" anchorCtr="0" compatLnSpc="1">
            <a:prstTxWarp prst="textNoShape">
              <a:avLst/>
            </a:prstTxWarp>
          </a:bodyPr>
          <a:lstStyle/>
          <a:p>
            <a:pPr algn="ctr" defTabSz="699127"/>
            <a:endParaRPr lang="en-US" sz="1683" dirty="0">
              <a:solidFill>
                <a:srgbClr val="1D4C7C">
                  <a:alpha val="99000"/>
                </a:srgbClr>
              </a:solidFill>
              <a:ea typeface="Segoe UI" pitchFamily="34" charset="0"/>
              <a:cs typeface="Segoe UI" pitchFamily="34" charset="0"/>
            </a:endParaRPr>
          </a:p>
        </p:txBody>
      </p:sp>
      <p:pic>
        <p:nvPicPr>
          <p:cNvPr id="16" name="Picture 2" descr="\\MAGNUM\Projects\Microsoft\Cloud Power FY12\Design\ICONS_PNG\Server.png"/>
          <p:cNvPicPr>
            <a:picLocks noChangeAspect="1" noChangeArrowheads="1"/>
          </p:cNvPicPr>
          <p:nvPr/>
        </p:nvPicPr>
        <p:blipFill>
          <a:blip r:embed="rId8" cstate="screen">
            <a:duotone>
              <a:prstClr val="black"/>
              <a:schemeClr val="accent2">
                <a:tint val="45000"/>
                <a:satMod val="400000"/>
              </a:schemeClr>
            </a:duotone>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a:ext>
            </a:extLst>
          </a:blip>
          <a:srcRect/>
          <a:stretch>
            <a:fillRect/>
          </a:stretch>
        </p:blipFill>
        <p:spPr bwMode="auto">
          <a:xfrm>
            <a:off x="5064711" y="1710492"/>
            <a:ext cx="1040886" cy="1040886"/>
          </a:xfrm>
          <a:prstGeom prst="rect">
            <a:avLst/>
          </a:prstGeom>
          <a:noFill/>
        </p:spPr>
      </p:pic>
      <p:pic>
        <p:nvPicPr>
          <p:cNvPr id="17" name="Picture 7" descr="\\MAGNUM\Projects\Microsoft\Cloud Power FY12\Design\ICONS_PNG\Gears.png"/>
          <p:cNvPicPr>
            <a:picLocks noChangeAspect="1" noChangeArrowheads="1"/>
          </p:cNvPicPr>
          <p:nvPr/>
        </p:nvPicPr>
        <p:blipFill>
          <a:blip r:embed="rId10" cstate="screen">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0064862" y="1700099"/>
            <a:ext cx="1121327" cy="1121327"/>
          </a:xfrm>
          <a:prstGeom prst="rect">
            <a:avLst/>
          </a:prstGeom>
          <a:noFill/>
        </p:spPr>
      </p:pic>
    </p:spTree>
    <p:extLst>
      <p:ext uri="{BB962C8B-B14F-4D97-AF65-F5344CB8AC3E}">
        <p14:creationId xmlns:p14="http://schemas.microsoft.com/office/powerpoint/2010/main" val="32125589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500" fill="hold"/>
                                        <p:tgtEl>
                                          <p:spTgt spid="5"/>
                                        </p:tgtEl>
                                        <p:attrNameLst>
                                          <p:attrName>ppt_x</p:attrName>
                                        </p:attrNameLst>
                                      </p:cBhvr>
                                      <p:tavLst>
                                        <p:tav tm="0">
                                          <p:val>
                                            <p:strVal val="1+#ppt_w/2"/>
                                          </p:val>
                                        </p:tav>
                                        <p:tav tm="100000">
                                          <p:val>
                                            <p:strVal val="#ppt_x"/>
                                          </p:val>
                                        </p:tav>
                                      </p:tavLst>
                                    </p:anim>
                                    <p:anim calcmode="lin" valueType="num">
                                      <p:cBhvr additive="base">
                                        <p:cTn id="8" dur="1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10" presetClass="entr" presetSubtype="0" fill="hold" grpId="0" nodeType="afterEffect">
                                  <p:stCondLst>
                                    <p:cond delay="0"/>
                                  </p:stCondLst>
                                  <p:childTnLst>
                                    <p:set>
                                      <p:cBhvr>
                                        <p:cTn id="11" dur="1" fill="hold">
                                          <p:stCondLst>
                                            <p:cond delay="0"/>
                                          </p:stCondLst>
                                        </p:cTn>
                                        <p:tgtEl>
                                          <p:spTgt spid="8">
                                            <p:bg/>
                                          </p:spTgt>
                                        </p:tgtEl>
                                        <p:attrNameLst>
                                          <p:attrName>style.visibility</p:attrName>
                                        </p:attrNameLst>
                                      </p:cBhvr>
                                      <p:to>
                                        <p:strVal val="visible"/>
                                      </p:to>
                                    </p:set>
                                    <p:animEffect transition="in" filter="fade">
                                      <p:cBhvr>
                                        <p:cTn id="12" dur="500"/>
                                        <p:tgtEl>
                                          <p:spTgt spid="8">
                                            <p:bg/>
                                          </p:spTgt>
                                        </p:tgtEl>
                                      </p:cBhvr>
                                    </p:animEffect>
                                  </p:childTnLst>
                                </p:cTn>
                              </p:par>
                            </p:childTnLst>
                          </p:cTn>
                        </p:par>
                        <p:par>
                          <p:cTn id="13" fill="hold">
                            <p:stCondLst>
                              <p:cond delay="2000"/>
                            </p:stCondLst>
                            <p:childTnLst>
                              <p:par>
                                <p:cTn id="14" presetID="42" presetClass="entr" presetSubtype="0" fill="hold" grpId="1" nodeType="after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fade">
                                      <p:cBhvr>
                                        <p:cTn id="16" dur="1000"/>
                                        <p:tgtEl>
                                          <p:spTgt spid="8">
                                            <p:txEl>
                                              <p:pRg st="0" end="0"/>
                                            </p:txEl>
                                          </p:spTgt>
                                        </p:tgtEl>
                                      </p:cBhvr>
                                    </p:animEffect>
                                    <p:anim calcmode="lin" valueType="num">
                                      <p:cBhvr>
                                        <p:cTn id="17"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par>
                          <p:cTn id="19" fill="hold">
                            <p:stCondLst>
                              <p:cond delay="3000"/>
                            </p:stCondLst>
                            <p:childTnLst>
                              <p:par>
                                <p:cTn id="20" presetID="42" presetClass="entr" presetSubtype="0" fill="hold" grpId="1" nodeType="after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fade">
                                      <p:cBhvr>
                                        <p:cTn id="22" dur="1000"/>
                                        <p:tgtEl>
                                          <p:spTgt spid="8">
                                            <p:txEl>
                                              <p:pRg st="1" end="1"/>
                                            </p:txEl>
                                          </p:spTgt>
                                        </p:tgtEl>
                                      </p:cBhvr>
                                    </p:animEffect>
                                    <p:anim calcmode="lin" valueType="num">
                                      <p:cBhvr>
                                        <p:cTn id="23"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par>
                          <p:cTn id="25" fill="hold">
                            <p:stCondLst>
                              <p:cond delay="4000"/>
                            </p:stCondLst>
                            <p:childTnLst>
                              <p:par>
                                <p:cTn id="26" presetID="42" presetClass="entr" presetSubtype="0" fill="hold" grpId="1" nodeType="afterEffect">
                                  <p:stCondLst>
                                    <p:cond delay="0"/>
                                  </p:stCondLst>
                                  <p:childTnLst>
                                    <p:set>
                                      <p:cBhvr>
                                        <p:cTn id="27" dur="1" fill="hold">
                                          <p:stCondLst>
                                            <p:cond delay="0"/>
                                          </p:stCondLst>
                                        </p:cTn>
                                        <p:tgtEl>
                                          <p:spTgt spid="8">
                                            <p:txEl>
                                              <p:pRg st="2" end="2"/>
                                            </p:txEl>
                                          </p:spTgt>
                                        </p:tgtEl>
                                        <p:attrNameLst>
                                          <p:attrName>style.visibility</p:attrName>
                                        </p:attrNameLst>
                                      </p:cBhvr>
                                      <p:to>
                                        <p:strVal val="visible"/>
                                      </p:to>
                                    </p:set>
                                    <p:animEffect transition="in" filter="fade">
                                      <p:cBhvr>
                                        <p:cTn id="28" dur="1000"/>
                                        <p:tgtEl>
                                          <p:spTgt spid="8">
                                            <p:txEl>
                                              <p:pRg st="2" end="2"/>
                                            </p:txEl>
                                          </p:spTgt>
                                        </p:tgtEl>
                                      </p:cBhvr>
                                    </p:animEffect>
                                    <p:anim calcmode="lin" valueType="num">
                                      <p:cBhvr>
                                        <p:cTn id="29"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20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750" fill="hold"/>
                                        <p:tgtEl>
                                          <p:spTgt spid="6"/>
                                        </p:tgtEl>
                                        <p:attrNameLst>
                                          <p:attrName>ppt_x</p:attrName>
                                        </p:attrNameLst>
                                      </p:cBhvr>
                                      <p:tavLst>
                                        <p:tav tm="0">
                                          <p:val>
                                            <p:strVal val="1+#ppt_w/2"/>
                                          </p:val>
                                        </p:tav>
                                        <p:tav tm="100000">
                                          <p:val>
                                            <p:strVal val="#ppt_x"/>
                                          </p:val>
                                        </p:tav>
                                      </p:tavLst>
                                    </p:anim>
                                    <p:anim calcmode="lin" valueType="num">
                                      <p:cBhvr additive="base">
                                        <p:cTn id="36" dur="750" fill="hold"/>
                                        <p:tgtEl>
                                          <p:spTgt spid="6"/>
                                        </p:tgtEl>
                                        <p:attrNameLst>
                                          <p:attrName>ppt_y</p:attrName>
                                        </p:attrNameLst>
                                      </p:cBhvr>
                                      <p:tavLst>
                                        <p:tav tm="0">
                                          <p:val>
                                            <p:strVal val="#ppt_y"/>
                                          </p:val>
                                        </p:tav>
                                        <p:tav tm="100000">
                                          <p:val>
                                            <p:strVal val="#ppt_y"/>
                                          </p:val>
                                        </p:tav>
                                      </p:tavLst>
                                    </p:anim>
                                  </p:childTnLst>
                                </p:cTn>
                              </p:par>
                            </p:childTnLst>
                          </p:cTn>
                        </p:par>
                        <p:par>
                          <p:cTn id="37" fill="hold">
                            <p:stCondLst>
                              <p:cond delay="950"/>
                            </p:stCondLst>
                            <p:childTnLst>
                              <p:par>
                                <p:cTn id="38" presetID="10" presetClass="entr" presetSubtype="0" fill="hold" grpId="0" nodeType="afterEffect">
                                  <p:stCondLst>
                                    <p:cond delay="0"/>
                                  </p:stCondLst>
                                  <p:childTnLst>
                                    <p:set>
                                      <p:cBhvr>
                                        <p:cTn id="39" dur="1" fill="hold">
                                          <p:stCondLst>
                                            <p:cond delay="0"/>
                                          </p:stCondLst>
                                        </p:cTn>
                                        <p:tgtEl>
                                          <p:spTgt spid="7">
                                            <p:bg/>
                                          </p:spTgt>
                                        </p:tgtEl>
                                        <p:attrNameLst>
                                          <p:attrName>style.visibility</p:attrName>
                                        </p:attrNameLst>
                                      </p:cBhvr>
                                      <p:to>
                                        <p:strVal val="visible"/>
                                      </p:to>
                                    </p:set>
                                    <p:animEffect transition="in" filter="fade">
                                      <p:cBhvr>
                                        <p:cTn id="40" dur="500"/>
                                        <p:tgtEl>
                                          <p:spTgt spid="7">
                                            <p:bg/>
                                          </p:spTgt>
                                        </p:tgtEl>
                                      </p:cBhvr>
                                    </p:animEffect>
                                  </p:childTnLst>
                                </p:cTn>
                              </p:par>
                            </p:childTnLst>
                          </p:cTn>
                        </p:par>
                        <p:par>
                          <p:cTn id="41" fill="hold">
                            <p:stCondLst>
                              <p:cond delay="1450"/>
                            </p:stCondLst>
                            <p:childTnLst>
                              <p:par>
                                <p:cTn id="42" presetID="42" presetClass="entr" presetSubtype="0" fill="hold" grpId="0" nodeType="afterEffect">
                                  <p:stCondLst>
                                    <p:cond delay="0"/>
                                  </p:stCondLst>
                                  <p:childTnLst>
                                    <p:set>
                                      <p:cBhvr>
                                        <p:cTn id="43" dur="1" fill="hold">
                                          <p:stCondLst>
                                            <p:cond delay="0"/>
                                          </p:stCondLst>
                                        </p:cTn>
                                        <p:tgtEl>
                                          <p:spTgt spid="7">
                                            <p:txEl>
                                              <p:pRg st="0" end="0"/>
                                            </p:txEl>
                                          </p:spTgt>
                                        </p:tgtEl>
                                        <p:attrNameLst>
                                          <p:attrName>style.visibility</p:attrName>
                                        </p:attrNameLst>
                                      </p:cBhvr>
                                      <p:to>
                                        <p:strVal val="visible"/>
                                      </p:to>
                                    </p:set>
                                    <p:animEffect transition="in" filter="fade">
                                      <p:cBhvr>
                                        <p:cTn id="44" dur="1000"/>
                                        <p:tgtEl>
                                          <p:spTgt spid="7">
                                            <p:txEl>
                                              <p:pRg st="0" end="0"/>
                                            </p:txEl>
                                          </p:spTgt>
                                        </p:tgtEl>
                                      </p:cBhvr>
                                    </p:animEffect>
                                    <p:anim calcmode="lin" valueType="num">
                                      <p:cBhvr>
                                        <p:cTn id="4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4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47" fill="hold">
                            <p:stCondLst>
                              <p:cond delay="2450"/>
                            </p:stCondLst>
                            <p:childTnLst>
                              <p:par>
                                <p:cTn id="48" presetID="42" presetClass="entr" presetSubtype="0" fill="hold" grpId="0" nodeType="afterEffect">
                                  <p:stCondLst>
                                    <p:cond delay="0"/>
                                  </p:stCondLst>
                                  <p:childTnLst>
                                    <p:set>
                                      <p:cBhvr>
                                        <p:cTn id="49" dur="1" fill="hold">
                                          <p:stCondLst>
                                            <p:cond delay="0"/>
                                          </p:stCondLst>
                                        </p:cTn>
                                        <p:tgtEl>
                                          <p:spTgt spid="7">
                                            <p:txEl>
                                              <p:pRg st="1" end="1"/>
                                            </p:txEl>
                                          </p:spTgt>
                                        </p:tgtEl>
                                        <p:attrNameLst>
                                          <p:attrName>style.visibility</p:attrName>
                                        </p:attrNameLst>
                                      </p:cBhvr>
                                      <p:to>
                                        <p:strVal val="visible"/>
                                      </p:to>
                                    </p:set>
                                    <p:animEffect transition="in" filter="fade">
                                      <p:cBhvr>
                                        <p:cTn id="50" dur="1000"/>
                                        <p:tgtEl>
                                          <p:spTgt spid="7">
                                            <p:txEl>
                                              <p:pRg st="1" end="1"/>
                                            </p:txEl>
                                          </p:spTgt>
                                        </p:tgtEl>
                                      </p:cBhvr>
                                    </p:animEffect>
                                    <p:anim calcmode="lin" valueType="num">
                                      <p:cBhvr>
                                        <p:cTn id="51"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52"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build="p" animBg="1"/>
      <p:bldP spid="8" grpId="0" build="allAtOnce" animBg="1"/>
      <p:bldP spid="8" grpId="1" build="p" autoUpdateAnimBg="0" advAuto="0"/>
    </p:bldLst>
  </p:timing>
</p:sld>
</file>

<file path=ppt/tags/tag1.xml><?xml version="1.0" encoding="utf-8"?>
<p:tagLst xmlns:a="http://schemas.openxmlformats.org/drawingml/2006/main" xmlns:r="http://schemas.openxmlformats.org/officeDocument/2006/relationships" xmlns:p="http://schemas.openxmlformats.org/presentationml/2006/main">
  <p:tag name="MT_TILE" val="YES"/>
</p:tagLst>
</file>

<file path=ppt/tags/tag2.xml><?xml version="1.0" encoding="utf-8"?>
<p:tagLst xmlns:a="http://schemas.openxmlformats.org/drawingml/2006/main" xmlns:r="http://schemas.openxmlformats.org/officeDocument/2006/relationships" xmlns:p="http://schemas.openxmlformats.org/presentationml/2006/main">
  <p:tag name="MT_TILE" val="YES"/>
</p:tagLst>
</file>

<file path=ppt/tags/tag3.xml><?xml version="1.0" encoding="utf-8"?>
<p:tagLst xmlns:a="http://schemas.openxmlformats.org/drawingml/2006/main" xmlns:r="http://schemas.openxmlformats.org/officeDocument/2006/relationships" xmlns:p="http://schemas.openxmlformats.org/presentationml/2006/main">
  <p:tag name="MT_TILE" val="YES"/>
</p:tagLst>
</file>

<file path=ppt/tags/tag4.xml><?xml version="1.0" encoding="utf-8"?>
<p:tagLst xmlns:a="http://schemas.openxmlformats.org/drawingml/2006/main" xmlns:r="http://schemas.openxmlformats.org/officeDocument/2006/relationships" xmlns:p="http://schemas.openxmlformats.org/presentationml/2006/main">
  <p:tag name="MT_TILE" val="YES"/>
</p:tagLst>
</file>

<file path=ppt/tags/tag5.xml><?xml version="1.0" encoding="utf-8"?>
<p:tagLst xmlns:a="http://schemas.openxmlformats.org/drawingml/2006/main" xmlns:r="http://schemas.openxmlformats.org/officeDocument/2006/relationships" xmlns:p="http://schemas.openxmlformats.org/presentationml/2006/main">
  <p:tag name="MT_TILE" val="YES"/>
</p:tagLst>
</file>

<file path=ppt/tags/tag6.xml><?xml version="1.0" encoding="utf-8"?>
<p:tagLst xmlns:a="http://schemas.openxmlformats.org/drawingml/2006/main" xmlns:r="http://schemas.openxmlformats.org/officeDocument/2006/relationships" xmlns:p="http://schemas.openxmlformats.org/presentationml/2006/main">
  <p:tag name="MT_TILE" val="YES"/>
</p:tagLst>
</file>

<file path=ppt/tags/tag7.xml><?xml version="1.0" encoding="utf-8"?>
<p:tagLst xmlns:a="http://schemas.openxmlformats.org/drawingml/2006/main" xmlns:r="http://schemas.openxmlformats.org/officeDocument/2006/relationships" xmlns:p="http://schemas.openxmlformats.org/presentationml/2006/main">
  <p:tag name="MT_TILE" val="YES"/>
</p:tagLst>
</file>

<file path=ppt/tags/tag8.xml><?xml version="1.0" encoding="utf-8"?>
<p:tagLst xmlns:a="http://schemas.openxmlformats.org/drawingml/2006/main" xmlns:r="http://schemas.openxmlformats.org/officeDocument/2006/relationships" xmlns:p="http://schemas.openxmlformats.org/presentationml/2006/main">
  <p:tag name="MT_TILE" val="YES"/>
</p:tagLst>
</file>

<file path=ppt/theme/theme1.xml><?xml version="1.0" encoding="utf-8"?>
<a:theme xmlns:a="http://schemas.openxmlformats.org/drawingml/2006/main" name="TEE14 Speaker PPT Template">
  <a:themeElements>
    <a:clrScheme name="Custom 1">
      <a:dk1>
        <a:srgbClr val="505050"/>
      </a:dk1>
      <a:lt1>
        <a:srgbClr val="FFFFFF"/>
      </a:lt1>
      <a:dk2>
        <a:srgbClr val="442359"/>
      </a:dk2>
      <a:lt2>
        <a:srgbClr val="68217A"/>
      </a:lt2>
      <a:accent1>
        <a:srgbClr val="7FBA00"/>
      </a:accent1>
      <a:accent2>
        <a:srgbClr val="DC3C00"/>
      </a:accent2>
      <a:accent3>
        <a:srgbClr val="002050"/>
      </a:accent3>
      <a:accent4>
        <a:srgbClr val="009E49"/>
      </a:accent4>
      <a:accent5>
        <a:srgbClr val="00B294"/>
      </a:accent5>
      <a:accent6>
        <a:srgbClr val="0072C6"/>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NA_Template_with_TechEd Europe_r03.potx" id="{D1757E1E-F62B-43A3-BA2B-231531828368}" vid="{DB3EECF5-125C-46BC-AC50-75EC4FF82334}"/>
    </a:ext>
  </a:extLst>
</a:theme>
</file>

<file path=ppt/theme/theme2.xml><?xml version="1.0" encoding="utf-8"?>
<a:theme xmlns:a="http://schemas.openxmlformats.org/drawingml/2006/main" name="1_TEE14 Speaker PPT Template">
  <a:themeElements>
    <a:clrScheme name="Custom 1">
      <a:dk1>
        <a:srgbClr val="505050"/>
      </a:dk1>
      <a:lt1>
        <a:srgbClr val="FFFFFF"/>
      </a:lt1>
      <a:dk2>
        <a:srgbClr val="442359"/>
      </a:dk2>
      <a:lt2>
        <a:srgbClr val="68217A"/>
      </a:lt2>
      <a:accent1>
        <a:srgbClr val="7FBA00"/>
      </a:accent1>
      <a:accent2>
        <a:srgbClr val="DC3C00"/>
      </a:accent2>
      <a:accent3>
        <a:srgbClr val="002050"/>
      </a:accent3>
      <a:accent4>
        <a:srgbClr val="009E49"/>
      </a:accent4>
      <a:accent5>
        <a:srgbClr val="00B294"/>
      </a:accent5>
      <a:accent6>
        <a:srgbClr val="0072C6"/>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NA_Template_with_TechEd Europe_r03.potx" id="{D1757E1E-F62B-43A3-BA2B-231531828368}" vid="{DB3EECF5-125C-46BC-AC50-75EC4FF82334}"/>
    </a:ext>
  </a:extLst>
</a:theme>
</file>

<file path=ppt/theme/theme3.xml><?xml version="1.0" encoding="utf-8"?>
<a:theme xmlns:a="http://schemas.openxmlformats.org/drawingml/2006/main" name="2_TEE14 Speaker PPT Template">
  <a:themeElements>
    <a:clrScheme name="Custom 1">
      <a:dk1>
        <a:srgbClr val="505050"/>
      </a:dk1>
      <a:lt1>
        <a:srgbClr val="FFFFFF"/>
      </a:lt1>
      <a:dk2>
        <a:srgbClr val="442359"/>
      </a:dk2>
      <a:lt2>
        <a:srgbClr val="68217A"/>
      </a:lt2>
      <a:accent1>
        <a:srgbClr val="7FBA00"/>
      </a:accent1>
      <a:accent2>
        <a:srgbClr val="DC3C00"/>
      </a:accent2>
      <a:accent3>
        <a:srgbClr val="002050"/>
      </a:accent3>
      <a:accent4>
        <a:srgbClr val="009E49"/>
      </a:accent4>
      <a:accent5>
        <a:srgbClr val="00B294"/>
      </a:accent5>
      <a:accent6>
        <a:srgbClr val="0072C6"/>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NA_Template_with_TechEd Europe_r03.potx" id="{D1757E1E-F62B-43A3-BA2B-231531828368}" vid="{DB3EECF5-125C-46BC-AC50-75EC4FF8233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30e9df3-be65-4c73-a93b-d1236ebd677e">
      <Value>404</Value>
      <Value>403</Value>
      <Value>9</Value>
    </TaxCatchAll>
    <Event_x0020_End_x0020_Date xmlns="e36bfbf9-5e42-489c-a259-4c54eb22cb57">2014-10-31T07:00:00+00:00</Event_x0020_End_x0020_Date>
    <Event_x0020_Start_x0020_Date xmlns="e36bfbf9-5e42-489c-a259-4c54eb22cb57">2014-10-27T07:00:00+00:00</Event_x0020_Start_x0020_Date>
    <MS_x0020_Speaker xmlns="e36bfbf9-5e42-489c-a259-4c54eb22cb57">
      <UserInfo>
        <DisplayName/>
        <AccountId xsi:nil="true"/>
        <AccountType/>
      </UserInfo>
    </MS_x0020_Speaker>
    <External_x0020_Speaker xmlns="e36bfbf9-5e42-489c-a259-4c54eb22cb57">John Loveall</External_x0020_Speaker>
    <Session_x0020_Code xmlns="e36bfbf9-5e42-489c-a259-4c54eb22cb57">CDP-B321</Session_x0020_Code>
    <Presentation_x0020_Date xmlns="e36bfbf9-5e42-489c-a259-4c54eb22cb57">2014-10-31T00:00:00+01:00</Presentation_x0020_Date>
    <MS_x0020_Content_x0020_Owner xmlns="e36bfbf9-5e42-489c-a259-4c54eb22cb57">
      <UserInfo>
        <DisplayName/>
        <AccountId xsi:nil="true"/>
        <AccountType/>
      </UserInfo>
    </MS_x0020_Content_x0020_Owner>
    <o359a72c0e394a2bbc3ef6c803acc180 xmlns="e36bfbf9-5e42-489c-a259-4c54eb22cb57">
      <Terms xmlns="http://schemas.microsoft.com/office/infopath/2007/PartnerControls"/>
    </o359a72c0e394a2bbc3ef6c803acc180>
    <o05f84fa51b8493184c53e88c1048d4a xmlns="e36bfbf9-5e42-489c-a259-4c54eb22cb57">
      <Terms xmlns="http://schemas.microsoft.com/office/infopath/2007/PartnerControls"/>
    </o05f84fa51b8493184c53e88c1048d4a>
    <g9dd8d57dc62470db6c80d9bb76f6f98 xmlns="e36bfbf9-5e42-489c-a259-4c54eb22cb57">
      <Terms xmlns="http://schemas.microsoft.com/office/infopath/2007/PartnerControls"/>
    </g9dd8d57dc62470db6c80d9bb76f6f98>
    <ha6fe286c6b34f98b7bef39f1ccb86a0 xmlns="e36bfbf9-5e42-489c-a259-4c54eb22cb57">
      <Terms xmlns="http://schemas.microsoft.com/office/infopath/2007/PartnerControls"/>
    </ha6fe286c6b34f98b7bef39f1ccb86a0>
    <o915802bd8fb417bbe5f6f423fd076a0 xmlns="e36bfbf9-5e42-489c-a259-4c54eb22cb57">
      <Terms xmlns="http://schemas.microsoft.com/office/infopath/2007/PartnerControls">
        <TermInfo xmlns="http://schemas.microsoft.com/office/infopath/2007/PartnerControls">
          <TermName xmlns="http://schemas.microsoft.com/office/infopath/2007/PartnerControls">developers</TermName>
          <TermId xmlns="http://schemas.microsoft.com/office/infopath/2007/PartnerControls">8e4a08dc-5d95-4156-ab65-f22579a1592a</TermId>
        </TermInfo>
      </Terms>
    </o915802bd8fb417bbe5f6f423fd076a0>
    <i23d7ba649194ae1bace8707520bbe5b xmlns="e36bfbf9-5e42-489c-a259-4c54eb22cb57">
      <Terms xmlns="http://schemas.microsoft.com/office/infopath/2007/PartnerControls">
        <TermInfo xmlns="http://schemas.microsoft.com/office/infopath/2007/PartnerControls">
          <TermName xmlns="http://schemas.microsoft.com/office/infopath/2007/PartnerControls">Microsoft Tech Ed Europe</TermName>
          <TermId xmlns="http://schemas.microsoft.com/office/infopath/2007/PartnerControls">2ad4cbe5-cbd8-4c11-b9ea-b3b61d12fe53</TermId>
        </TermInfo>
      </Terms>
    </i23d7ba649194ae1bace8707520bbe5b>
    <l3c4e8b902d24cac82560b32d42c7cb4 xmlns="e36bfbf9-5e42-489c-a259-4c54eb22cb57">
      <Terms xmlns="http://schemas.microsoft.com/office/infopath/2007/PartnerControls">
        <TermInfo xmlns="http://schemas.microsoft.com/office/infopath/2007/PartnerControls">
          <TermName xmlns="http://schemas.microsoft.com/office/infopath/2007/PartnerControls">Barcelona (city)</TermName>
          <TermId xmlns="http://schemas.microsoft.com/office/infopath/2007/PartnerControls">213d5e7e-dd18-4cc5-88dd-2ae8743b9c93</TermId>
        </TermInfo>
      </Terms>
    </l3c4e8b902d24cac82560b32d42c7cb4>
    <LikesCount xmlns="http://schemas.microsoft.com/sharepoint/v3" xsi:nil="true"/>
    <Ratings xmlns="http://schemas.microsoft.com/sharepoint/v3" xsi:nil="true"/>
    <LikedBy xmlns="http://schemas.microsoft.com/sharepoint/v3">
      <UserInfo>
        <DisplayName/>
        <AccountId xsi:nil="true"/>
        <AccountType/>
      </UserInfo>
    </LikedBy>
    <TaxKeywordTaxHTField xmlns="230e9df3-be65-4c73-a93b-d1236ebd677e">
      <Terms xmlns="http://schemas.microsoft.com/office/infopath/2007/PartnerControls"/>
    </TaxKeywordTaxHTField>
    <RatedBy xmlns="http://schemas.microsoft.com/sharepoint/v3">
      <UserInfo>
        <DisplayName/>
        <AccountId xsi:nil="true"/>
        <AccountType/>
      </UserInfo>
    </RatedBy>
  </documentManagement>
</p:properties>
</file>

<file path=customXml/item2.xml><?xml version="1.0" encoding="utf-8"?>
<ct:contentTypeSchema xmlns:ct="http://schemas.microsoft.com/office/2006/metadata/contentType" xmlns:ma="http://schemas.microsoft.com/office/2006/metadata/properties/metaAttributes" ct:_="" ma:_="" ma:contentTypeName="PresentationsDoc" ma:contentTypeID="0x010100CBE8A0D253ED1A4AAAE93FF9B973EB7E0027C1F5D9CEFE6046B3BCA4D310D11AA7" ma:contentTypeVersion="25" ma:contentTypeDescription="" ma:contentTypeScope="" ma:versionID="811ef41e954035cd29ce0c884bac93e3">
  <xsd:schema xmlns:xsd="http://www.w3.org/2001/XMLSchema" xmlns:xs="http://www.w3.org/2001/XMLSchema" xmlns:p="http://schemas.microsoft.com/office/2006/metadata/properties" xmlns:ns1="http://schemas.microsoft.com/sharepoint/v3" xmlns:ns2="e36bfbf9-5e42-489c-a259-4c54eb22cb57" xmlns:ns3="230e9df3-be65-4c73-a93b-d1236ebd677e" targetNamespace="http://schemas.microsoft.com/office/2006/metadata/properties" ma:root="true" ma:fieldsID="9c578a67b7ebda485b9f38997ab9a609" ns1:_="" ns2:_="" ns3:_="">
    <xsd:import namespace="http://schemas.microsoft.com/sharepoint/v3"/>
    <xsd:import namespace="e36bfbf9-5e42-489c-a259-4c54eb22cb57"/>
    <xsd:import namespace="230e9df3-be65-4c73-a93b-d1236ebd677e"/>
    <xsd:element name="properties">
      <xsd:complexType>
        <xsd:sequence>
          <xsd:element name="documentManagement">
            <xsd:complexType>
              <xsd:all>
                <xsd:element ref="ns2:i23d7ba649194ae1bace8707520bbe5b" minOccurs="0"/>
                <xsd:element ref="ns3:TaxCatchAll" minOccurs="0"/>
                <xsd:element ref="ns3:TaxCatchAllLabel" minOccurs="0"/>
                <xsd:element ref="ns2:l3c4e8b902d24cac82560b32d42c7cb4" minOccurs="0"/>
                <xsd:element ref="ns2:o359a72c0e394a2bbc3ef6c803acc180"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o915802bd8fb417bbe5f6f423fd076a0" minOccurs="0"/>
                <xsd:element ref="ns2:g9dd8d57dc62470db6c80d9bb76f6f98" minOccurs="0"/>
                <xsd:element ref="ns2:ha6fe286c6b34f98b7bef39f1ccb86a0" minOccurs="0"/>
                <xsd:element ref="ns2:Session_x0020_Code" minOccurs="0"/>
                <xsd:element ref="ns2:MS_x0020_Content_x0020_Owner" minOccurs="0"/>
                <xsd:element ref="ns2:o05f84fa51b8493184c53e88c1048d4a" minOccurs="0"/>
                <xsd:element ref="ns2:SharedWithUsers" minOccurs="0"/>
                <xsd:element ref="ns3:TaxKeywordTaxHTField" minOccurs="0"/>
                <xsd:element ref="ns1:AverageRating" minOccurs="0"/>
                <xsd:element ref="ns1:RatingCount" minOccurs="0"/>
                <xsd:element ref="ns1:RatedBy" minOccurs="0"/>
                <xsd:element ref="ns1:Ratings" minOccurs="0"/>
                <xsd:element ref="ns1:LikesCount" minOccurs="0"/>
                <xsd:element ref="ns1:LikedB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4" nillable="true" ma:displayName="Rating (0-5)" ma:decimals="2" ma:description="Average value of all the ratings that have been submitted" ma:internalName="AverageRating" ma:readOnly="true">
      <xsd:simpleType>
        <xsd:restriction base="dms:Number"/>
      </xsd:simpleType>
    </xsd:element>
    <xsd:element name="RatingCount" ma:index="35" nillable="true" ma:displayName="Number of Ratings" ma:decimals="0" ma:description="Number of ratings submitted" ma:internalName="RatingCount" ma:readOnly="true">
      <xsd:simpleType>
        <xsd:restriction base="dms:Number"/>
      </xsd:simpleType>
    </xsd:element>
    <xsd:element name="RatedBy" ma:index="36" nillable="true" ma:displayName="Rated By" ma:description="Users rated the item." ma:hidden="true" ma:list="UserInfo" ma:internalName="Rat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atings" ma:index="37" nillable="true" ma:displayName="User ratings" ma:description="User ratings for the item" ma:hidden="true" ma:internalName="Ratings">
      <xsd:simpleType>
        <xsd:restriction base="dms:Note"/>
      </xsd:simpleType>
    </xsd:element>
    <xsd:element name="LikesCount" ma:index="38" nillable="true" ma:displayName="Number of Likes" ma:internalName="LikesCount">
      <xsd:simpleType>
        <xsd:restriction base="dms:Unknown"/>
      </xsd:simpleType>
    </xsd:element>
    <xsd:element name="LikedBy" ma:index="39" nillable="true" ma:displayName="Liked By" ma:hidden="true" ma:list="UserInfo" ma:internalName="Lik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36bfbf9-5e42-489c-a259-4c54eb22cb57" elementFormDefault="qualified">
    <xsd:import namespace="http://schemas.microsoft.com/office/2006/documentManagement/types"/>
    <xsd:import namespace="http://schemas.microsoft.com/office/infopath/2007/PartnerControls"/>
    <xsd:element name="i23d7ba649194ae1bace8707520bbe5b" ma:index="8" nillable="true" ma:taxonomy="true" ma:internalName="i23d7ba649194ae1bace8707520bbe5b" ma:taxonomyFieldName="Event_x0020_Name" ma:displayName="Event Name" ma:default="" ma:fieldId="{223d7ba6-4919-4ae1-bace-8707520bbe5b}"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l3c4e8b902d24cac82560b32d42c7cb4" ma:index="12" nillable="true" ma:taxonomy="true" ma:internalName="l3c4e8b902d24cac82560b32d42c7cb4" ma:taxonomyFieldName="Event_x0020_Location" ma:displayName="Event Location" ma:default="" ma:fieldId="{53c4e8b9-02d2-4cac-8256-0b32d42c7cb4}"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o359a72c0e394a2bbc3ef6c803acc180" ma:index="14" nillable="true" ma:taxonomy="true" ma:internalName="o359a72c0e394a2bbc3ef6c803acc180" ma:taxonomyFieldName="Event_x0020_Venue" ma:displayName="Event Venue" ma:default="" ma:fieldId="{8359a72c-0e39-4a2b-bc3e-f6c803acc180}"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o915802bd8fb417bbe5f6f423fd076a0" ma:index="21" nillable="true" ma:taxonomy="true" ma:internalName="o915802bd8fb417bbe5f6f423fd076a0" ma:taxonomyFieldName="Audience1" ma:displayName="Audience" ma:default="" ma:fieldId="{8915802b-d8fb-417b-be5f-6f423fd076a0}" ma:taxonomyMulti="true" ma:sspId="e385fb40-52d4-4fae-9c5b-3e8ff8a5878e" ma:termSetId="02c0b350-7782-44ed-b079-a5ef0c1b9fe9" ma:anchorId="00000000-0000-0000-0000-000000000000" ma:open="false" ma:isKeyword="false">
      <xsd:complexType>
        <xsd:sequence>
          <xsd:element ref="pc:Terms" minOccurs="0" maxOccurs="1"/>
        </xsd:sequence>
      </xsd:complexType>
    </xsd:element>
    <xsd:element name="g9dd8d57dc62470db6c80d9bb76f6f98" ma:index="23" nillable="true" ma:taxonomy="true" ma:internalName="g9dd8d57dc62470db6c80d9bb76f6f98" ma:taxonomyFieldName="Product" ma:displayName="Product" ma:default="" ma:fieldId="{09dd8d57-dc62-470d-b6c8-0d9bb76f6f98}" ma:taxonomyMulti="true" ma:sspId="e385fb40-52d4-4fae-9c5b-3e8ff8a5878e" ma:termSetId="9bb0a48c-16c3-4e7a-9e9e-0bc708463e1a" ma:anchorId="00000000-0000-0000-0000-000000000000" ma:open="false" ma:isKeyword="false">
      <xsd:complexType>
        <xsd:sequence>
          <xsd:element ref="pc:Terms" minOccurs="0" maxOccurs="1"/>
        </xsd:sequence>
      </xsd:complexType>
    </xsd:element>
    <xsd:element name="ha6fe286c6b34f98b7bef39f1ccb86a0" ma:index="25" nillable="true" ma:taxonomy="true" ma:internalName="ha6fe286c6b34f98b7bef39f1ccb86a0" ma:taxonomyFieldName="Campaign" ma:displayName="Campaign" ma:default="" ma:fieldId="{1a6fe286-c6b3-4f98-b7be-f39f1ccb86a0}" ma:sspId="e385fb40-52d4-4fae-9c5b-3e8ff8a5878e" ma:termSetId="eb6054b1-3a98-4c79-97b4-d20150dd266e" ma:anchorId="00000000-0000-0000-0000-000000000000" ma:open="false" ma:isKeyword="false">
      <xsd:complexType>
        <xsd:sequence>
          <xsd:element ref="pc:Terms" minOccurs="0" maxOccurs="1"/>
        </xsd:sequence>
      </xsd:complexType>
    </xsd:element>
    <xsd:element name="Session_x0020_Code" ma:index="27" nillable="true" ma:displayName="Session Code" ma:internalName="Session_x0020_Code">
      <xsd:simpleType>
        <xsd:restriction base="dms:Text">
          <xsd:maxLength value="255"/>
        </xsd:restriction>
      </xsd:simpleType>
    </xsd:element>
    <xsd:element name="MS_x0020_Content_x0020_Owner" ma:index="28"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o05f84fa51b8493184c53e88c1048d4a" ma:index="29" nillable="true" ma:taxonomy="true" ma:internalName="o05f84fa51b8493184c53e88c1048d4a" ma:taxonomyFieldName="Track" ma:displayName="Track" ma:default="" ma:fieldId="{805f84fa-51b8-4931-84c5-3e88c1048d4a}" ma:sspId="e385fb40-52d4-4fae-9c5b-3e8ff8a5878e" ma:termSetId="da6d8183-76e5-42e9-8164-851f077ee475" ma:anchorId="00000000-0000-0000-0000-000000000000" ma:open="true" ma:isKeyword="false">
      <xsd:complexType>
        <xsd:sequence>
          <xsd:element ref="pc:Terms" minOccurs="0" maxOccurs="1"/>
        </xsd:sequence>
      </xsd:complexType>
    </xsd:element>
    <xsd:element name="SharedWithUsers" ma:index="3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7c5dec5b-b2d6-455d-9cd7-2e081f89458c}" ma:internalName="TaxCatchAll" ma:showField="CatchAllData" ma:web="e36bfbf9-5e42-489c-a259-4c54eb22cb57">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7c5dec5b-b2d6-455d-9cd7-2e081f89458c}" ma:internalName="TaxCatchAllLabel" ma:readOnly="true" ma:showField="CatchAllDataLabel" ma:web="e36bfbf9-5e42-489c-a259-4c54eb22cb57">
      <xsd:complexType>
        <xsd:complexContent>
          <xsd:extension base="dms:MultiChoiceLookup">
            <xsd:sequence>
              <xsd:element name="Value" type="dms:Lookup" maxOccurs="unbounded" minOccurs="0" nillable="true"/>
            </xsd:sequence>
          </xsd:extension>
        </xsd:complexContent>
      </xsd:complexType>
    </xsd:element>
    <xsd:element name="TaxKeywordTaxHTField" ma:index="33"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990F116-B58F-4255-B05B-DA3808E0E5C6}">
  <ds:schemaRefs>
    <ds:schemaRef ds:uri="http://schemas.microsoft.com/office/2006/metadata/properties"/>
    <ds:schemaRef ds:uri="http://www.w3.org/XML/1998/namespace"/>
    <ds:schemaRef ds:uri="http://purl.org/dc/terms/"/>
    <ds:schemaRef ds:uri="http://schemas.microsoft.com/office/infopath/2007/PartnerControls"/>
    <ds:schemaRef ds:uri="http://schemas.microsoft.com/sharepoint/v3"/>
    <ds:schemaRef ds:uri="http://purl.org/dc/dcmitype/"/>
    <ds:schemaRef ds:uri="http://schemas.microsoft.com/office/2006/documentManagement/types"/>
    <ds:schemaRef ds:uri="http://schemas.openxmlformats.org/package/2006/metadata/core-properties"/>
    <ds:schemaRef ds:uri="230e9df3-be65-4c73-a93b-d1236ebd677e"/>
    <ds:schemaRef ds:uri="e36bfbf9-5e42-489c-a259-4c54eb22cb57"/>
    <ds:schemaRef ds:uri="http://purl.org/dc/elements/1.1/"/>
  </ds:schemaRefs>
</ds:datastoreItem>
</file>

<file path=customXml/itemProps2.xml><?xml version="1.0" encoding="utf-8"?>
<ds:datastoreItem xmlns:ds="http://schemas.openxmlformats.org/officeDocument/2006/customXml" ds:itemID="{EB2BAF43-38DA-445C-8D99-C946FB2BF1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36bfbf9-5e42-489c-a259-4c54eb22cb57"/>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58FDAC0-319D-4A54-8D8E-1D42CB1F80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TEE14 Speaker PPT Template_v02</Template>
  <TotalTime>2631</TotalTime>
  <Words>5459</Words>
  <Application>Microsoft Office PowerPoint</Application>
  <PresentationFormat>Custom</PresentationFormat>
  <Paragraphs>852</Paragraphs>
  <Slides>51</Slides>
  <Notes>19</Notes>
  <HiddenSlides>0</HiddenSlides>
  <MMClips>5</MMClips>
  <ScaleCrop>false</ScaleCrop>
  <HeadingPairs>
    <vt:vector size="8" baseType="variant">
      <vt:variant>
        <vt:lpstr>Fonts Used</vt:lpstr>
      </vt:variant>
      <vt:variant>
        <vt:i4>11</vt:i4>
      </vt:variant>
      <vt:variant>
        <vt:lpstr>Theme</vt:lpstr>
      </vt:variant>
      <vt:variant>
        <vt:i4>3</vt:i4>
      </vt:variant>
      <vt:variant>
        <vt:lpstr>Embedded OLE Servers</vt:lpstr>
      </vt:variant>
      <vt:variant>
        <vt:i4>1</vt:i4>
      </vt:variant>
      <vt:variant>
        <vt:lpstr>Slide Titles</vt:lpstr>
      </vt:variant>
      <vt:variant>
        <vt:i4>51</vt:i4>
      </vt:variant>
    </vt:vector>
  </HeadingPairs>
  <TitlesOfParts>
    <vt:vector size="66" baseType="lpstr">
      <vt:lpstr>ＭＳ Ｐゴシック</vt:lpstr>
      <vt:lpstr>Arial</vt:lpstr>
      <vt:lpstr>Calibri</vt:lpstr>
      <vt:lpstr>Century Gothic</vt:lpstr>
      <vt:lpstr>Segoe Semibold</vt:lpstr>
      <vt:lpstr>Segoe UI</vt:lpstr>
      <vt:lpstr>Segoe UI Black</vt:lpstr>
      <vt:lpstr>Segoe UI Light</vt:lpstr>
      <vt:lpstr>Segoe UI Semibold</vt:lpstr>
      <vt:lpstr>Times New Roman</vt:lpstr>
      <vt:lpstr>Wingdings</vt:lpstr>
      <vt:lpstr>TEE14 Speaker PPT Template</vt:lpstr>
      <vt:lpstr>1_TEE14 Speaker PPT Template</vt:lpstr>
      <vt:lpstr>2_TEE14 Speaker PPT Template</vt:lpstr>
      <vt:lpstr>Visio</vt:lpstr>
      <vt:lpstr>PowerPoint Presentation</vt:lpstr>
      <vt:lpstr>Cluster-in-a-Box Meets Datacenter Convergence: Redefining Successful Private Cloud Deployments</vt:lpstr>
      <vt:lpstr>Topics</vt:lpstr>
      <vt:lpstr>The Cluster in a Box (CiB) Strategy  How Microsoft designed Windows Server to create converged systems   </vt:lpstr>
      <vt:lpstr>PowerPoint Presentation</vt:lpstr>
      <vt:lpstr>What are converged systems?</vt:lpstr>
      <vt:lpstr>Building a converged system:  Windows Server CiB</vt:lpstr>
      <vt:lpstr>PowerPoint Presentation</vt:lpstr>
      <vt:lpstr>What hardware?</vt:lpstr>
      <vt:lpstr>System Design Considerations for CiBs</vt:lpstr>
      <vt:lpstr>Component-level recommendations * Storage vs. Hyper-V Server</vt:lpstr>
      <vt:lpstr>Out of Box Experience (OOBE)</vt:lpstr>
      <vt:lpstr>Video  Setting up a cluster in minutes using the Windows Server OOBE  </vt:lpstr>
      <vt:lpstr>PowerPoint Presentation</vt:lpstr>
      <vt:lpstr>New CiB Solutions  New generations of hardware and new product offerings  </vt:lpstr>
      <vt:lpstr>Dell PowerEdge VRTX Shipping optional redundant PowerEdge Raid Controller (PERC) </vt:lpstr>
      <vt:lpstr>DataON New CiB solutions for 2014</vt:lpstr>
      <vt:lpstr>Violin Memory Shipping Windows Flash Array (WFA)</vt:lpstr>
      <vt:lpstr>SuperMicro Shipping two new Windows Storage Server 2012 R2 CiB storage solutions</vt:lpstr>
      <vt:lpstr>Quanta Shipping upgraded Windows Storage Server 2012 R2 CiB</vt:lpstr>
      <vt:lpstr>Lenovo Shipping CA storage and application server configurations based on Windows Server 2012 R2 and LSI Syncro CS clustered RAID</vt:lpstr>
      <vt:lpstr>CiB Customer Applications  Businesses building converged datacenters with CiB systems   </vt:lpstr>
      <vt:lpstr>PowerPoint Presentation</vt:lpstr>
      <vt:lpstr>Case 1: Virtualization server Getting aging infrastructure under control</vt:lpstr>
      <vt:lpstr>PowerPoint Presentation</vt:lpstr>
      <vt:lpstr>PowerPoint Presentation</vt:lpstr>
      <vt:lpstr>PowerPoint Presentation</vt:lpstr>
      <vt:lpstr>Case 2: Virtualization server Make new deployments simple</vt:lpstr>
      <vt:lpstr>PowerPoint Presentation</vt:lpstr>
      <vt:lpstr>Case 3: Datacenter storage server The need for speed</vt:lpstr>
      <vt:lpstr>PowerPoint Presentation</vt:lpstr>
      <vt:lpstr>PowerPoint Presentation</vt:lpstr>
      <vt:lpstr>Case 4: TechEd Hands-On Labs (HOL) storage  10,000+ VMs a day, every day</vt:lpstr>
      <vt:lpstr>PowerPoint Presentation</vt:lpstr>
      <vt:lpstr>Case study information</vt:lpstr>
      <vt:lpstr>Scaling Windows Storage to the Datacenter  Beyond CiB: Extending Windows storage to enterprise and Microsoft Cloud Platform System</vt:lpstr>
      <vt:lpstr>Building on CiB for enterprise storage Scaling storage capacity and connectivity</vt:lpstr>
      <vt:lpstr>Example: Violin Windows Flash Array</vt:lpstr>
      <vt:lpstr>Designing a Windows Datacenter</vt:lpstr>
      <vt:lpstr>Scaling storage for datacenter deployments</vt:lpstr>
      <vt:lpstr>PowerPoint Presentation</vt:lpstr>
      <vt:lpstr>PowerPoint Presentation</vt:lpstr>
      <vt:lpstr>PowerPoint Presentation</vt:lpstr>
      <vt:lpstr>PowerPoint Presentation</vt:lpstr>
      <vt:lpstr>Software Defined Storage (SDS)</vt:lpstr>
      <vt:lpstr>Calls to action</vt:lpstr>
      <vt:lpstr>Related content</vt:lpstr>
      <vt:lpstr>Resources</vt:lpstr>
      <vt:lpstr>For more information</vt:lpstr>
      <vt:lpstr>SUBMIT YOUR TECHED EVALUATIONS</vt:lpstr>
      <vt:lpstr>PowerPoint Presentation</vt:lpstr>
    </vt:vector>
  </TitlesOfParts>
  <Manager>&lt;Speech writer name goes here&gt;</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Cluster-in-a-Box Meets Datacenter Convergence to Redefine Successful Private Cloud Deployments</dc:title>
  <dc:subject>TechEd 2014</dc:subject>
  <dc:creator>Shows</dc:creator>
  <cp:keywords/>
  <dc:description>Template: Jordan Cayabyab, Artitudes Design
Formatting: 
Audience Type:</dc:description>
  <cp:lastModifiedBy>Shows</cp:lastModifiedBy>
  <cp:revision>34</cp:revision>
  <dcterms:created xsi:type="dcterms:W3CDTF">2014-10-26T11:35:15Z</dcterms:created>
  <dcterms:modified xsi:type="dcterms:W3CDTF">2014-10-31T10:18:25Z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0x010100CBE8A0D253ED1A4AAAE93FF9B973EB7E0027C1F5D9CEFE6046B3BCA4D310D11AA7</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
  </property>
  <property fmtid="{D5CDD505-2E9C-101B-9397-08002B2CF9AE}" pid="7" name="Track">
    <vt:lpwstr/>
  </property>
  <property fmtid="{D5CDD505-2E9C-101B-9397-08002B2CF9AE}" pid="8" name="Event Location">
    <vt:lpwstr>404;#Barcelona (city)|213d5e7e-dd18-4cc5-88dd-2ae8743b9c93</vt:lpwstr>
  </property>
  <property fmtid="{D5CDD505-2E9C-101B-9397-08002B2CF9AE}" pid="9" name="Campaign">
    <vt:lpwstr/>
  </property>
  <property fmtid="{D5CDD505-2E9C-101B-9397-08002B2CF9AE}" pid="10" name="Audience1">
    <vt:lpwstr>9;#developers|8e4a08dc-5d95-4156-ab65-f22579a1592a</vt:lpwstr>
  </property>
  <property fmtid="{D5CDD505-2E9C-101B-9397-08002B2CF9AE}" pid="11" name="Event Name">
    <vt:lpwstr>403;#Microsoft Tech Ed Europe|2ad4cbe5-cbd8-4c11-b9ea-b3b61d12fe53</vt:lpwstr>
  </property>
  <property fmtid="{D5CDD505-2E9C-101B-9397-08002B2CF9AE}" pid="12" name="TaxKeyword">
    <vt:lpwstr/>
  </property>
</Properties>
</file>