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48" r:id="rId7"/>
    <p:sldMasterId id="2147484263" r:id="rId8"/>
    <p:sldMasterId id="2147484302" r:id="rId9"/>
    <p:sldMasterId id="2147484336" r:id="rId10"/>
  </p:sldMasterIdLst>
  <p:notesMasterIdLst>
    <p:notesMasterId r:id="rId68"/>
  </p:notesMasterIdLst>
  <p:handoutMasterIdLst>
    <p:handoutMasterId r:id="rId69"/>
  </p:handoutMasterIdLst>
  <p:sldIdLst>
    <p:sldId id="324" r:id="rId11"/>
    <p:sldId id="344" r:id="rId12"/>
    <p:sldId id="385" r:id="rId13"/>
    <p:sldId id="387" r:id="rId14"/>
    <p:sldId id="358" r:id="rId15"/>
    <p:sldId id="325" r:id="rId16"/>
    <p:sldId id="346" r:id="rId17"/>
    <p:sldId id="347" r:id="rId18"/>
    <p:sldId id="348" r:id="rId19"/>
    <p:sldId id="349" r:id="rId20"/>
    <p:sldId id="350" r:id="rId21"/>
    <p:sldId id="351" r:id="rId22"/>
    <p:sldId id="360" r:id="rId23"/>
    <p:sldId id="361" r:id="rId24"/>
    <p:sldId id="362" r:id="rId25"/>
    <p:sldId id="363" r:id="rId26"/>
    <p:sldId id="364" r:id="rId27"/>
    <p:sldId id="365" r:id="rId28"/>
    <p:sldId id="304" r:id="rId29"/>
    <p:sldId id="376" r:id="rId30"/>
    <p:sldId id="377" r:id="rId31"/>
    <p:sldId id="366" r:id="rId32"/>
    <p:sldId id="369" r:id="rId33"/>
    <p:sldId id="368" r:id="rId34"/>
    <p:sldId id="373" r:id="rId35"/>
    <p:sldId id="371" r:id="rId36"/>
    <p:sldId id="370" r:id="rId37"/>
    <p:sldId id="372" r:id="rId38"/>
    <p:sldId id="378" r:id="rId39"/>
    <p:sldId id="379" r:id="rId40"/>
    <p:sldId id="380" r:id="rId41"/>
    <p:sldId id="381" r:id="rId42"/>
    <p:sldId id="382" r:id="rId43"/>
    <p:sldId id="383" r:id="rId44"/>
    <p:sldId id="384" r:id="rId45"/>
    <p:sldId id="374" r:id="rId46"/>
    <p:sldId id="308" r:id="rId47"/>
    <p:sldId id="375" r:id="rId48"/>
    <p:sldId id="386"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27" r:id="rId62"/>
    <p:sldId id="328" r:id="rId63"/>
    <p:sldId id="329" r:id="rId64"/>
    <p:sldId id="330" r:id="rId65"/>
    <p:sldId id="343" r:id="rId66"/>
    <p:sldId id="345" r:id="rId6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ories" id="{5CF46F38-2ECC-4583-8D7D-57BEA9520F7C}">
          <p14:sldIdLst>
            <p14:sldId id="324"/>
            <p14:sldId id="344"/>
            <p14:sldId id="385"/>
            <p14:sldId id="387"/>
            <p14:sldId id="358"/>
            <p14:sldId id="325"/>
            <p14:sldId id="346"/>
            <p14:sldId id="347"/>
            <p14:sldId id="348"/>
            <p14:sldId id="349"/>
            <p14:sldId id="350"/>
            <p14:sldId id="351"/>
            <p14:sldId id="360"/>
            <p14:sldId id="361"/>
            <p14:sldId id="362"/>
            <p14:sldId id="363"/>
            <p14:sldId id="364"/>
            <p14:sldId id="365"/>
            <p14:sldId id="304"/>
            <p14:sldId id="376"/>
            <p14:sldId id="377"/>
            <p14:sldId id="366"/>
            <p14:sldId id="369"/>
            <p14:sldId id="368"/>
            <p14:sldId id="373"/>
            <p14:sldId id="371"/>
            <p14:sldId id="370"/>
            <p14:sldId id="372"/>
            <p14:sldId id="378"/>
            <p14:sldId id="379"/>
            <p14:sldId id="380"/>
            <p14:sldId id="381"/>
            <p14:sldId id="382"/>
            <p14:sldId id="383"/>
            <p14:sldId id="384"/>
            <p14:sldId id="374"/>
            <p14:sldId id="308"/>
            <p14:sldId id="375"/>
            <p14:sldId id="386"/>
            <p14:sldId id="331"/>
            <p14:sldId id="332"/>
            <p14:sldId id="333"/>
            <p14:sldId id="334"/>
            <p14:sldId id="335"/>
            <p14:sldId id="336"/>
            <p14:sldId id="337"/>
            <p14:sldId id="338"/>
            <p14:sldId id="339"/>
            <p14:sldId id="340"/>
            <p14:sldId id="341"/>
            <p14:sldId id="342"/>
            <p14:sldId id="327"/>
            <p14:sldId id="328"/>
            <p14:sldId id="329"/>
            <p14:sldId id="330"/>
            <p14:sldId id="343"/>
            <p14:sldId id="34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ark Russinovich" initials="MR" lastIdx="2" clrIdx="2">
    <p:extLst>
      <p:ext uri="{19B8F6BF-5375-455C-9EA6-DF929625EA0E}">
        <p15:presenceInfo xmlns:p15="http://schemas.microsoft.com/office/powerpoint/2012/main" userId="S-1-5-21-397955417-626881126-188441444-3617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00"/>
    <a:srgbClr val="505050"/>
    <a:srgbClr val="D2D2D2"/>
    <a:srgbClr val="BAD80A"/>
    <a:srgbClr val="7FBA00"/>
    <a:srgbClr val="FFFFFF"/>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5501" autoAdjust="0"/>
  </p:normalViewPr>
  <p:slideViewPr>
    <p:cSldViewPr snapToObjects="1">
      <p:cViewPr varScale="1">
        <p:scale>
          <a:sx n="66" d="100"/>
          <a:sy n="66" d="100"/>
        </p:scale>
        <p:origin x="48" y="12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11/3/2014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11/3/2014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2F036-6BAE-4F37-B970-070C1042CA42}" type="slidenum">
              <a:rPr lang="en-US" smtClean="0"/>
              <a:t>37</a:t>
            </a:fld>
            <a:endParaRPr lang="en-US"/>
          </a:p>
        </p:txBody>
      </p:sp>
    </p:spTree>
    <p:extLst>
      <p:ext uri="{BB962C8B-B14F-4D97-AF65-F5344CB8AC3E}">
        <p14:creationId xmlns:p14="http://schemas.microsoft.com/office/powerpoint/2010/main" val="1171023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Master" Target="../slideMasters/slideMaster7.xml"/><Relationship Id="rId4" Type="http://schemas.openxmlformats.org/officeDocument/2006/relationships/image" Target="../media/image22.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g"/><Relationship Id="rId1" Type="http://schemas.openxmlformats.org/officeDocument/2006/relationships/slideMaster" Target="../slideMasters/slideMaster7.xml"/><Relationship Id="rId4" Type="http://schemas.openxmlformats.org/officeDocument/2006/relationships/image" Target="../media/image22.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22.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10.jp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1.jpg"/><Relationship Id="rId4" Type="http://schemas.openxmlformats.org/officeDocument/2006/relationships/image" Target="../media/image10.jp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12.jp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6.xml"/><Relationship Id="rId5" Type="http://schemas.openxmlformats.org/officeDocument/2006/relationships/image" Target="../media/image16.emf"/><Relationship Id="rId4" Type="http://schemas.microsoft.com/office/2007/relationships/hdphoto" Target="../media/hdphoto1.wdp"/></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6138798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70238189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626427121"/>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82920983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491958208"/>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665066216"/>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617390489"/>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7035"/>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7035"/>
          </a:xfrm>
        </p:spPr>
        <p:txBody>
          <a:bodyPr wrap="square">
            <a:spAutoFit/>
          </a:bodyPr>
          <a:lstStyle>
            <a:lvl1pPr marL="287282" indent="-287282">
              <a:spcBef>
                <a:spcPts val="1224"/>
              </a:spcBef>
              <a:buClr>
                <a:schemeClr val="tx1"/>
              </a:buClr>
              <a:buFont typeface="Wingdings" panose="05000000000000000000" pitchFamily="2" charset="2"/>
              <a:buChar char="§"/>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780069312"/>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 typeface="Wingdings" panose="05000000000000000000" pitchFamily="2" charset="2"/>
              <a:buChar char="§"/>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 typeface="Wingdings" panose="05000000000000000000" pitchFamily="2" charset="2"/>
              <a:buChar char="§"/>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28944981"/>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54644276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287698845"/>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114875872"/>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563956308"/>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767448943"/>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707317597"/>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536060091"/>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1798637"/>
          </a:xfrm>
        </p:spPr>
        <p:txBody>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159842862"/>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7"/>
            <a:ext cx="5486399" cy="917575"/>
          </a:xfrm>
        </p:spPr>
        <p:txBody>
          <a:bodyPr/>
          <a:lstStyle>
            <a:lvl1pPr>
              <a:defRPr sz="6599"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399"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604356712"/>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290223309"/>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nk Accent Color 2">
    <p:spTree>
      <p:nvGrpSpPr>
        <p:cNvPr id="1" name=""/>
        <p:cNvGrpSpPr/>
        <p:nvPr/>
      </p:nvGrpSpPr>
      <p:grpSpPr>
        <a:xfrm>
          <a:off x="0" y="0"/>
          <a:ext cx="0" cy="0"/>
          <a:chOff x="0" y="0"/>
          <a:chExt cx="0" cy="0"/>
        </a:xfrm>
      </p:grpSpPr>
      <p:sp>
        <p:nvSpPr>
          <p:cNvPr id="2"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89574809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704084198"/>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7071973"/>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437407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17519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1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7630384"/>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383742041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327628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652172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Tree>
    <p:extLst>
      <p:ext uri="{BB962C8B-B14F-4D97-AF65-F5344CB8AC3E}">
        <p14:creationId xmlns:p14="http://schemas.microsoft.com/office/powerpoint/2010/main" val="1045503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264342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955397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30100280"/>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051485604"/>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468377698"/>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566945951"/>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1568502"/>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7818205"/>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9265577"/>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4581302"/>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647843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1346751"/>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8526415"/>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670203"/>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235829"/>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2791012887"/>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2162916920"/>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869449513"/>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043446305"/>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73468386"/>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51174002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834" marR="0" indent="-342834" algn="ctr" defTabSz="932563"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spTree>
    <p:extLst>
      <p:ext uri="{BB962C8B-B14F-4D97-AF65-F5344CB8AC3E}">
        <p14:creationId xmlns:p14="http://schemas.microsoft.com/office/powerpoint/2010/main" val="2883641875"/>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555208"/>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906908"/>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49760"/>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708569"/>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6412107"/>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3179711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280548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8485020"/>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_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10056498"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6" name="Text Placeholder 5"/>
          <p:cNvSpPr>
            <a:spLocks noGrp="1"/>
          </p:cNvSpPr>
          <p:nvPr>
            <p:ph type="body" sz="quarter" idx="13" hasCustomPrompt="1"/>
          </p:nvPr>
        </p:nvSpPr>
        <p:spPr>
          <a:xfrm>
            <a:off x="274638" y="479776"/>
            <a:ext cx="3108990" cy="461665"/>
          </a:xfrm>
        </p:spPr>
        <p:txBody>
          <a:bodyPr/>
          <a:lstStyle>
            <a:lvl1pPr marL="0" indent="0">
              <a:buNone/>
              <a:defRPr sz="2000"/>
            </a:lvl1pPr>
          </a:lstStyle>
          <a:p>
            <a:pPr lvl="0"/>
            <a:r>
              <a:rPr lang="en-US" dirty="0" smtClean="0"/>
              <a:t>Session Code Here</a:t>
            </a:r>
            <a:endParaRPr lang="en-US" dirty="0"/>
          </a:p>
        </p:txBody>
      </p:sp>
    </p:spTree>
    <p:extLst>
      <p:ext uri="{BB962C8B-B14F-4D97-AF65-F5344CB8AC3E}">
        <p14:creationId xmlns:p14="http://schemas.microsoft.com/office/powerpoint/2010/main" val="85332215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4"/>
            <a:ext cx="10056812" cy="2751698"/>
          </a:xfrm>
          <a:noFill/>
        </p:spPr>
        <p:txBody>
          <a:bodyPr tIns="91440" bIns="91440" anchor="t" anchorCtr="0"/>
          <a:lstStyle>
            <a:lvl1pPr>
              <a:defRPr sz="7198" spc="-101"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2304335"/>
            <a:ext cx="10058400" cy="3479716"/>
          </a:xfrm>
          <a:noFill/>
        </p:spPr>
        <p:txBody>
          <a:bodyPr lIns="182880" tIns="146304" rIns="182880" bIns="146304">
            <a:noAutofit/>
          </a:bodyPr>
          <a:lstStyle>
            <a:lvl1pPr marL="0" indent="0">
              <a:spcBef>
                <a:spcPts val="0"/>
              </a:spcBef>
              <a:buNone/>
              <a:defRPr sz="4352"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00974506"/>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15"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Tree>
    <p:extLst>
      <p:ext uri="{BB962C8B-B14F-4D97-AF65-F5344CB8AC3E}">
        <p14:creationId xmlns:p14="http://schemas.microsoft.com/office/powerpoint/2010/main" val="419825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1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77476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4143215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2425698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632133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47506079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708251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87894884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373555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654034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62964090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4900723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83167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5569799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4310850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4040760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719250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558841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425780264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42035298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261859337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5546501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2256100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8836103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321445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06228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63753585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3589121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647993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6599327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3543228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96891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346615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00001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76135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90760566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2877758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4837866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34408712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5614466"/>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8351045"/>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494135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01817784"/>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419075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5703712"/>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3795365"/>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091370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40188293"/>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3636979577"/>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482153688"/>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1194808171"/>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284916621"/>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91166525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10437573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374738489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056106737"/>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121337253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383575"/>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538773"/>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158109"/>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69766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4277266"/>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4984364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7320510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15469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1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454598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607310" y="6182441"/>
            <a:ext cx="1552931" cy="332660"/>
          </a:xfrm>
          <a:prstGeom prst="rect">
            <a:avLst/>
          </a:prstGeom>
        </p:spPr>
      </p:pic>
      <p:pic>
        <p:nvPicPr>
          <p:cNvPr id="3" name="Picture 2"/>
          <p:cNvPicPr>
            <a:picLocks noChangeAspect="1"/>
          </p:cNvPicPr>
          <p:nvPr/>
        </p:nvPicPr>
        <p:blipFill>
          <a:blip r:embed="rId5">
            <a:lum bright="100000"/>
          </a:blip>
          <a:stretch>
            <a:fillRect/>
          </a:stretch>
        </p:blipFill>
        <p:spPr>
          <a:xfrm>
            <a:off x="457201" y="423276"/>
            <a:ext cx="7148251" cy="1350756"/>
          </a:xfrm>
          <a:prstGeom prst="rect">
            <a:avLst/>
          </a:prstGeom>
        </p:spPr>
      </p:pic>
    </p:spTree>
    <p:extLst>
      <p:ext uri="{BB962C8B-B14F-4D97-AF65-F5344CB8AC3E}">
        <p14:creationId xmlns:p14="http://schemas.microsoft.com/office/powerpoint/2010/main" val="9154783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p:nvSpPr>
        <p:spPr bwMode="auto">
          <a:xfrm>
            <a:off x="3176" y="4395789"/>
            <a:ext cx="12433300" cy="2601913"/>
          </a:xfrm>
          <a:prstGeom prst="rect">
            <a:avLst/>
          </a:prstGeom>
          <a:solidFill>
            <a:srgbClr val="4D9ED7"/>
          </a:solidFill>
          <a:ln>
            <a:noFill/>
          </a:ln>
        </p:spPr>
        <p:txBody>
          <a:bodyPr vert="horz" wrap="square" lIns="91427" tIns="45713" rIns="91427" bIns="45713" numCol="1" anchor="t" anchorCtr="0" compatLnSpc="1">
            <a:prstTxWarp prst="textNoShape">
              <a:avLst/>
            </a:prstTxWarp>
          </a:bodyPr>
          <a:lstStyle/>
          <a:p>
            <a:endParaRPr lang="en-US" sz="1800"/>
          </a:p>
        </p:txBody>
      </p:sp>
      <p:sp>
        <p:nvSpPr>
          <p:cNvPr id="10" name="Rectangle 7"/>
          <p:cNvSpPr>
            <a:spLocks noChangeArrowheads="1"/>
          </p:cNvSpPr>
          <p:nvPr/>
        </p:nvSpPr>
        <p:spPr bwMode="auto">
          <a:xfrm>
            <a:off x="1" y="5843588"/>
            <a:ext cx="12433301" cy="1154113"/>
          </a:xfrm>
          <a:prstGeom prst="rect">
            <a:avLst/>
          </a:prstGeom>
          <a:solidFill>
            <a:srgbClr val="00188F"/>
          </a:solidFill>
          <a:ln>
            <a:noFill/>
          </a:ln>
          <a:extLst/>
        </p:spPr>
        <p:txBody>
          <a:bodyPr vert="horz" wrap="square" lIns="91427" tIns="45713" rIns="91427" bIns="45713" numCol="1" anchor="t" anchorCtr="0" compatLnSpc="1">
            <a:prstTxWarp prst="textNoShape">
              <a:avLst/>
            </a:prstTxWarp>
          </a:bodyPr>
          <a:lstStyle/>
          <a:p>
            <a:endParaRPr lang="en-US" sz="1800"/>
          </a:p>
        </p:txBody>
      </p:sp>
      <p:sp>
        <p:nvSpPr>
          <p:cNvPr id="11" name="Rectangle 8"/>
          <p:cNvSpPr>
            <a:spLocks noChangeArrowheads="1"/>
          </p:cNvSpPr>
          <p:nvPr/>
        </p:nvSpPr>
        <p:spPr bwMode="auto">
          <a:xfrm>
            <a:off x="3176" y="3409951"/>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sz="1800"/>
          </a:p>
        </p:txBody>
      </p:sp>
      <p:sp>
        <p:nvSpPr>
          <p:cNvPr id="13" name="Rectangle 12"/>
          <p:cNvSpPr/>
          <p:nvPr/>
        </p:nvSpPr>
        <p:spPr bwMode="white">
          <a:xfrm>
            <a:off x="636"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sz="1800"/>
          </a:p>
        </p:txBody>
      </p:sp>
      <p:sp>
        <p:nvSpPr>
          <p:cNvPr id="14"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
        <p:nvSpPr>
          <p:cNvPr id="17"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Tree>
    <p:extLst>
      <p:ext uri="{BB962C8B-B14F-4D97-AF65-F5344CB8AC3E}">
        <p14:creationId xmlns:p14="http://schemas.microsoft.com/office/powerpoint/2010/main" val="4458920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1"/>
            <a:ext cx="1552931" cy="332660"/>
          </a:xfrm>
          <a:prstGeom prst="rect">
            <a:avLst/>
          </a:prstGeom>
        </p:spPr>
      </p:pic>
      <p:sp>
        <p:nvSpPr>
          <p:cNvPr id="8" name="Rectangle 6"/>
          <p:cNvSpPr>
            <a:spLocks noChangeArrowheads="1"/>
          </p:cNvSpPr>
          <p:nvPr/>
        </p:nvSpPr>
        <p:spPr bwMode="auto">
          <a:xfrm>
            <a:off x="3176" y="4395789"/>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endParaRPr lang="en-US" sz="1800"/>
          </a:p>
        </p:txBody>
      </p:sp>
      <p:sp>
        <p:nvSpPr>
          <p:cNvPr id="14"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
        <p:nvSpPr>
          <p:cNvPr id="15" name="Text Placeholder 16"/>
          <p:cNvSpPr>
            <a:spLocks noGrp="1"/>
          </p:cNvSpPr>
          <p:nvPr>
            <p:ph type="body" sz="quarter" idx="13" hasCustomPrompt="1"/>
          </p:nvPr>
        </p:nvSpPr>
        <p:spPr>
          <a:xfrm>
            <a:off x="274638" y="296864"/>
            <a:ext cx="3657600" cy="461665"/>
          </a:xfrm>
        </p:spPr>
        <p:txBody>
          <a:bodyPr/>
          <a:lstStyle>
            <a:lvl1pPr marL="0" indent="0">
              <a:buNone/>
              <a:defRPr sz="2000">
                <a:latin typeface="+mn-lt"/>
              </a:defRPr>
            </a:lvl1pPr>
            <a:lvl2pPr marL="342834" indent="0">
              <a:buNone/>
              <a:defRPr sz="2000"/>
            </a:lvl2pPr>
            <a:lvl3pPr marL="571390" indent="0">
              <a:buNone/>
              <a:defRPr sz="2000"/>
            </a:lvl3pPr>
            <a:lvl4pPr marL="799946" indent="0">
              <a:buNone/>
              <a:defRPr sz="2000"/>
            </a:lvl4pPr>
            <a:lvl5pPr marL="1028503" indent="0">
              <a:buNone/>
              <a:defRPr sz="2000"/>
            </a:lvl5pPr>
          </a:lstStyle>
          <a:p>
            <a:pPr lvl="0"/>
            <a:r>
              <a:rPr lang="en-US" dirty="0" smtClean="0"/>
              <a:t>Session Code</a:t>
            </a:r>
            <a:endParaRPr lang="en-US" dirty="0"/>
          </a:p>
        </p:txBody>
      </p:sp>
    </p:spTree>
    <p:extLst>
      <p:ext uri="{BB962C8B-B14F-4D97-AF65-F5344CB8AC3E}">
        <p14:creationId xmlns:p14="http://schemas.microsoft.com/office/powerpoint/2010/main" val="147958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nfidentiality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a:p>
        </p:txBody>
      </p:sp>
    </p:spTree>
    <p:extLst>
      <p:ext uri="{BB962C8B-B14F-4D97-AF65-F5344CB8AC3E}">
        <p14:creationId xmlns:p14="http://schemas.microsoft.com/office/powerpoint/2010/main" val="925320066"/>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2"/>
        </a:solidFill>
        <a:effectLst/>
      </p:bgPr>
    </p:bg>
    <p:spTree>
      <p:nvGrpSpPr>
        <p:cNvPr id="1" name=""/>
        <p:cNvGrpSpPr/>
        <p:nvPr/>
      </p:nvGrpSpPr>
      <p:grpSpPr>
        <a:xfrm>
          <a:off x="0" y="0"/>
          <a:ext cx="0" cy="0"/>
          <a:chOff x="0" y="0"/>
          <a:chExt cx="0" cy="0"/>
        </a:xfrm>
      </p:grpSpPr>
      <p:sp>
        <p:nvSpPr>
          <p:cNvPr id="4" name="Rectangle 3"/>
          <p:cNvSpPr/>
          <p:nvPr/>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4685508"/>
            <a:ext cx="7315200" cy="1829593"/>
          </a:xfrm>
          <a:noFill/>
        </p:spPr>
        <p:txBody>
          <a:bodyPr lIns="182880" tIns="146304" rIns="182880" bIns="146304">
            <a:noAutofit/>
          </a:bodyPr>
          <a:lstStyle>
            <a:lvl1pPr marL="0" indent="0">
              <a:spcBef>
                <a:spcPts val="0"/>
              </a:spcBef>
              <a:buNone/>
              <a:defRPr sz="3599" spc="0" baseline="0">
                <a:gradFill>
                  <a:gsLst>
                    <a:gs pos="75912">
                      <a:schemeClr val="tx1"/>
                    </a:gs>
                    <a:gs pos="34307">
                      <a:schemeClr val="tx1"/>
                    </a:gs>
                    <a:gs pos="43000">
                      <a:schemeClr val="tx1"/>
                    </a:gs>
                  </a:gsLst>
                  <a:lin ang="5400000" scaled="0"/>
                </a:gradFill>
                <a:latin typeface="+mj-lt"/>
              </a:defRPr>
            </a:lvl1pPr>
          </a:lstStyle>
          <a:p>
            <a:pPr lvl="0"/>
            <a:r>
              <a:rPr lang="en-US" dirty="0" smtClean="0"/>
              <a:t>Speaker Name</a:t>
            </a:r>
          </a:p>
        </p:txBody>
      </p:sp>
      <p:pic>
        <p:nvPicPr>
          <p:cNvPr id="6" name="Picture 5"/>
          <p:cNvPicPr>
            <a:picLocks noChangeAspect="1"/>
          </p:cNvPicPr>
          <p:nvPr/>
        </p:nvPicPr>
        <p:blipFill>
          <a:blip r:embed="rId2"/>
          <a:stretch>
            <a:fillRect/>
          </a:stretch>
        </p:blipFill>
        <p:spPr>
          <a:xfrm>
            <a:off x="7757448" y="304193"/>
            <a:ext cx="4409440" cy="6400800"/>
          </a:xfrm>
          <a:prstGeom prst="rect">
            <a:avLst/>
          </a:prstGeom>
        </p:spPr>
      </p:pic>
      <p:sp>
        <p:nvSpPr>
          <p:cNvPr id="7"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413243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9143999" cy="2751698"/>
          </a:xfrm>
          <a:noFill/>
        </p:spPr>
        <p:txBody>
          <a:bodyPr tIns="91440" bIns="91440" anchor="t" anchorCtr="0"/>
          <a:lstStyle>
            <a:lvl1pPr>
              <a:defRPr sz="7198" spc="-100" baseline="0">
                <a:gradFill>
                  <a:gsLst>
                    <a:gs pos="75912">
                      <a:schemeClr val="tx1"/>
                    </a:gs>
                    <a:gs pos="34307">
                      <a:schemeClr val="tx1"/>
                    </a:gs>
                    <a:gs pos="43000">
                      <a:schemeClr val="tx1"/>
                    </a:gs>
                  </a:gsLst>
                  <a:lin ang="5400000" scaled="0"/>
                </a:gradFill>
              </a:defRPr>
            </a:lvl1pPr>
          </a:lstStyle>
          <a:p>
            <a:r>
              <a:rPr lang="en-US" dirty="0" smtClean="0"/>
              <a:t>Video title</a:t>
            </a:r>
            <a:endParaRPr lang="en-US" dirty="0"/>
          </a:p>
        </p:txBody>
      </p:sp>
      <p:sp>
        <p:nvSpPr>
          <p:cNvPr id="5"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pic>
        <p:nvPicPr>
          <p:cNvPr id="6" name="Picture 5"/>
          <p:cNvPicPr>
            <a:picLocks noChangeAspect="1"/>
          </p:cNvPicPr>
          <p:nvPr/>
        </p:nvPicPr>
        <p:blipFill>
          <a:blip r:embed="rId2"/>
          <a:stretch>
            <a:fillRect/>
          </a:stretch>
        </p:blipFill>
        <p:spPr>
          <a:xfrm>
            <a:off x="3931819" y="2952527"/>
            <a:ext cx="8504657" cy="4041998"/>
          </a:xfrm>
          <a:prstGeom prst="rect">
            <a:avLst/>
          </a:prstGeom>
        </p:spPr>
      </p:pic>
    </p:spTree>
    <p:extLst>
      <p:ext uri="{BB962C8B-B14F-4D97-AF65-F5344CB8AC3E}">
        <p14:creationId xmlns:p14="http://schemas.microsoft.com/office/powerpoint/2010/main" val="141964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75912">
                      <a:schemeClr val="tx1"/>
                    </a:gs>
                    <a:gs pos="34307">
                      <a:schemeClr val="tx1"/>
                    </a:gs>
                    <a:gs pos="43000">
                      <a:schemeClr val="tx1"/>
                    </a:gs>
                  </a:gsLst>
                  <a:lin ang="5400000" scaled="0"/>
                </a:gradFill>
              </a:defRPr>
            </a:lvl1pPr>
          </a:lstStyle>
          <a:p>
            <a:r>
              <a:rPr lang="en-US" dirty="0" smtClean="0"/>
              <a:t>Section title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57597324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
        <p:nvSpPr>
          <p:cNvPr id="3" name="TextBox 7"/>
          <p:cNvSpPr txBox="1"/>
          <p:nvPr/>
        </p:nvSpPr>
        <p:spPr bwMode="white">
          <a:xfrm>
            <a:off x="4289583" y="6696086"/>
            <a:ext cx="3857311" cy="164668"/>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49"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134191796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image" Target="../media/image3.png"/><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image" Target="../media/image4.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image" Target="../media/image1.pn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theme" Target="../theme/theme6.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image" Target="../media/image1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theme" Target="../theme/theme7.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image" Target="../media/image4.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image" Target="../media/image3.png"/><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629080495"/>
      </p:ext>
    </p:extLst>
  </p:cSld>
  <p:clrMap bg1="dk1" tx1="lt1" bg2="dk2" tx2="lt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92349428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9"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pic>
        <p:nvPicPr>
          <p:cNvPr id="6" name="Picture 5"/>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194939652"/>
      </p:ext>
    </p:extLst>
  </p:cSld>
  <p:clrMap bg1="dk1" tx1="lt1" bg2="dk2" tx2="lt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78" r:id="rId15"/>
    <p:sldLayoutId id="2147484279" r:id="rId16"/>
    <p:sldLayoutId id="2147484280" r:id="rId17"/>
    <p:sldLayoutId id="2147484281" r:id="rId18"/>
    <p:sldLayoutId id="2147484282" r:id="rId19"/>
    <p:sldLayoutId id="2147484283" r:id="rId20"/>
    <p:sldLayoutId id="2147484284" r:id="rId21"/>
    <p:sldLayoutId id="2147484285" r:id="rId22"/>
    <p:sldLayoutId id="2147484286" r:id="rId23"/>
    <p:sldLayoutId id="2147484287" r:id="rId24"/>
    <p:sldLayoutId id="2147484288" r:id="rId25"/>
    <p:sldLayoutId id="2147484289" r:id="rId26"/>
    <p:sldLayoutId id="2147484290" r:id="rId27"/>
    <p:sldLayoutId id="2147484291" r:id="rId28"/>
    <p:sldLayoutId id="2147484292" r:id="rId29"/>
    <p:sldLayoutId id="2147484293" r:id="rId30"/>
    <p:sldLayoutId id="2147484294" r:id="rId31"/>
    <p:sldLayoutId id="2147484295" r:id="rId32"/>
    <p:sldLayoutId id="2147484296" r:id="rId33"/>
    <p:sldLayoutId id="2147484297" r:id="rId34"/>
    <p:sldLayoutId id="2147484298" r:id="rId35"/>
    <p:sldLayoutId id="2147484299" r:id="rId36"/>
    <p:sldLayoutId id="2147484300" r:id="rId37"/>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1158417395"/>
      </p:ext>
    </p:extLst>
  </p:cSld>
  <p:clrMap bg1="dk1" tx1="lt1" bg2="dk2" tx2="lt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 id="2147484320" r:id="rId18"/>
    <p:sldLayoutId id="2147484321" r:id="rId19"/>
    <p:sldLayoutId id="2147484322" r:id="rId20"/>
    <p:sldLayoutId id="2147484323" r:id="rId21"/>
    <p:sldLayoutId id="2147484324" r:id="rId22"/>
    <p:sldLayoutId id="2147484325" r:id="rId23"/>
    <p:sldLayoutId id="2147484326" r:id="rId24"/>
    <p:sldLayoutId id="2147484327" r:id="rId25"/>
    <p:sldLayoutId id="2147484328" r:id="rId26"/>
    <p:sldLayoutId id="2147484329" r:id="rId27"/>
    <p:sldLayoutId id="2147484330" r:id="rId28"/>
    <p:sldLayoutId id="2147484331" r:id="rId29"/>
    <p:sldLayoutId id="2147484332" r:id="rId30"/>
    <p:sldLayoutId id="2147484333" r:id="rId31"/>
    <p:sldLayoutId id="2147484334" r:id="rId32"/>
    <p:sldLayoutId id="2147484335" r:id="rId33"/>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152441405"/>
      </p:ext>
    </p:extLst>
  </p:cSld>
  <p:clrMap bg1="dk1" tx1="lt1" bg2="dk2" tx2="lt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 id="2147484350" r:id="rId14"/>
    <p:sldLayoutId id="2147484351" r:id="rId15"/>
    <p:sldLayoutId id="2147484352" r:id="rId16"/>
    <p:sldLayoutId id="2147484353" r:id="rId17"/>
    <p:sldLayoutId id="2147484354" r:id="rId18"/>
    <p:sldLayoutId id="2147484355" r:id="rId19"/>
    <p:sldLayoutId id="2147484356" r:id="rId20"/>
    <p:sldLayoutId id="2147484357" r:id="rId21"/>
    <p:sldLayoutId id="2147484358" r:id="rId22"/>
    <p:sldLayoutId id="2147484359" r:id="rId23"/>
    <p:sldLayoutId id="2147484360" r:id="rId24"/>
    <p:sldLayoutId id="2147484361" r:id="rId25"/>
    <p:sldLayoutId id="2147484362" r:id="rId26"/>
    <p:sldLayoutId id="2147484363" r:id="rId27"/>
    <p:sldLayoutId id="2147484364" r:id="rId28"/>
    <p:sldLayoutId id="2147484365" r:id="rId29"/>
    <p:sldLayoutId id="2147484366" r:id="rId30"/>
    <p:sldLayoutId id="2147484367" r:id="rId31"/>
    <p:sldLayoutId id="2147484368" r:id="rId32"/>
    <p:sldLayoutId id="2147484369" r:id="rId33"/>
    <p:sldLayoutId id="2147484370" r:id="rId34"/>
    <p:sldLayoutId id="2147484371" r:id="rId35"/>
    <p:sldLayoutId id="2147484372" r:id="rId36"/>
    <p:sldLayoutId id="2147484373" r:id="rId37"/>
    <p:sldLayoutId id="2147484374" r:id="rId38"/>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windowsazure.com/en-us/support/legal/subscription-agreement" TargetMode="External"/><Relationship Id="rId1" Type="http://schemas.openxmlformats.org/officeDocument/2006/relationships/slideLayout" Target="../slideLayouts/slideLayout67.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7.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Lessons From Scale</a:t>
            </a:r>
            <a:endParaRPr lang="en-US" dirty="0"/>
          </a:p>
        </p:txBody>
      </p:sp>
      <p:sp>
        <p:nvSpPr>
          <p:cNvPr id="4" name="Text Placeholder 3"/>
          <p:cNvSpPr>
            <a:spLocks noGrp="1"/>
          </p:cNvSpPr>
          <p:nvPr>
            <p:ph type="body" sz="quarter" idx="12"/>
          </p:nvPr>
        </p:nvSpPr>
        <p:spPr/>
        <p:txBody>
          <a:bodyPr/>
          <a:lstStyle/>
          <a:p>
            <a:r>
              <a:rPr lang="en-US" dirty="0" smtClean="0"/>
              <a:t>Mark Russinovich</a:t>
            </a:r>
          </a:p>
          <a:p>
            <a:r>
              <a:rPr lang="en-US" dirty="0" smtClean="0"/>
              <a:t>CTO, Azure</a:t>
            </a:r>
            <a:endParaRPr lang="en-US" dirty="0"/>
          </a:p>
        </p:txBody>
      </p:sp>
    </p:spTree>
    <p:extLst>
      <p:ext uri="{BB962C8B-B14F-4D97-AF65-F5344CB8AC3E}">
        <p14:creationId xmlns:p14="http://schemas.microsoft.com/office/powerpoint/2010/main" val="3234484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Election Results Architecture</a:t>
            </a:r>
            <a:endParaRPr lang="en-US" dirty="0"/>
          </a:p>
        </p:txBody>
      </p:sp>
      <p:sp>
        <p:nvSpPr>
          <p:cNvPr id="25" name="Rounded Rectangle 24"/>
          <p:cNvSpPr/>
          <p:nvPr/>
        </p:nvSpPr>
        <p:spPr bwMode="auto">
          <a:xfrm>
            <a:off x="2512527" y="2125662"/>
            <a:ext cx="8658710" cy="3886200"/>
          </a:xfrm>
          <a:prstGeom prst="roundRect">
            <a:avLst/>
          </a:prstGeom>
          <a:solidFill>
            <a:schemeClr val="bg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a:off x="2876409" y="2380891"/>
            <a:ext cx="5872306" cy="878217"/>
            <a:chOff x="655637" y="2118631"/>
            <a:chExt cx="4343400" cy="878217"/>
          </a:xfrm>
        </p:grpSpPr>
        <p:sp>
          <p:nvSpPr>
            <p:cNvPr id="9" name="Rectangle 8"/>
            <p:cNvSpPr/>
            <p:nvPr/>
          </p:nvSpPr>
          <p:spPr bwMode="auto">
            <a:xfrm>
              <a:off x="655637" y="2125052"/>
              <a:ext cx="4343400" cy="871795"/>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1672781"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6" name="Rectangle 5"/>
            <p:cNvSpPr/>
            <p:nvPr/>
          </p:nvSpPr>
          <p:spPr bwMode="auto">
            <a:xfrm>
              <a:off x="2484437"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7" name="Rectangle 6"/>
            <p:cNvSpPr/>
            <p:nvPr/>
          </p:nvSpPr>
          <p:spPr bwMode="auto">
            <a:xfrm>
              <a:off x="4160837" y="2203706"/>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a:t>
              </a:r>
            </a:p>
          </p:txBody>
        </p:sp>
        <p:sp>
          <p:nvSpPr>
            <p:cNvPr id="8" name="TextBox 7"/>
            <p:cNvSpPr txBox="1"/>
            <p:nvPr/>
          </p:nvSpPr>
          <p:spPr>
            <a:xfrm>
              <a:off x="3322614" y="2118631"/>
              <a:ext cx="670696"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solidFill>
                    <a:srgbClr val="00B0F0"/>
                  </a:solidFill>
                </a:rPr>
                <a:t>…</a:t>
              </a:r>
            </a:p>
          </p:txBody>
        </p:sp>
        <p:sp>
          <p:nvSpPr>
            <p:cNvPr id="13" name="TextBox 12"/>
            <p:cNvSpPr txBox="1"/>
            <p:nvPr/>
          </p:nvSpPr>
          <p:spPr>
            <a:xfrm>
              <a:off x="713002" y="2202784"/>
              <a:ext cx="959779" cy="794064"/>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solidFill>
                </a:rPr>
                <a:t>Web Role</a:t>
              </a:r>
            </a:p>
          </p:txBody>
        </p:sp>
      </p:grpSp>
      <p:sp>
        <p:nvSpPr>
          <p:cNvPr id="24" name="TextBox 23"/>
          <p:cNvSpPr txBox="1"/>
          <p:nvPr/>
        </p:nvSpPr>
        <p:spPr>
          <a:xfrm>
            <a:off x="7715535" y="5156717"/>
            <a:ext cx="720836"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rgbClr val="FFC000"/>
                </a:solidFill>
              </a:rPr>
              <a:t>…</a:t>
            </a:r>
          </a:p>
        </p:txBody>
      </p:sp>
      <p:grpSp>
        <p:nvGrpSpPr>
          <p:cNvPr id="33" name="Group 32"/>
          <p:cNvGrpSpPr/>
          <p:nvPr/>
        </p:nvGrpSpPr>
        <p:grpSpPr>
          <a:xfrm>
            <a:off x="4842207" y="5069339"/>
            <a:ext cx="5842538" cy="871008"/>
            <a:chOff x="909099" y="4988454"/>
            <a:chExt cx="5842538" cy="871008"/>
          </a:xfrm>
        </p:grpSpPr>
        <p:sp>
          <p:nvSpPr>
            <p:cNvPr id="15" name="Rectangle 14"/>
            <p:cNvSpPr/>
            <p:nvPr/>
          </p:nvSpPr>
          <p:spPr bwMode="auto">
            <a:xfrm>
              <a:off x="909099" y="5097462"/>
              <a:ext cx="5842538" cy="685800"/>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Oval 18"/>
            <p:cNvSpPr/>
            <p:nvPr/>
          </p:nvSpPr>
          <p:spPr bwMode="auto">
            <a:xfrm>
              <a:off x="3211840"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Oval 19"/>
            <p:cNvSpPr/>
            <p:nvPr/>
          </p:nvSpPr>
          <p:spPr bwMode="auto">
            <a:xfrm>
              <a:off x="2640456"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Oval 20"/>
            <p:cNvSpPr/>
            <p:nvPr/>
          </p:nvSpPr>
          <p:spPr bwMode="auto">
            <a:xfrm>
              <a:off x="5013176"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Oval 21"/>
            <p:cNvSpPr/>
            <p:nvPr/>
          </p:nvSpPr>
          <p:spPr bwMode="auto">
            <a:xfrm>
              <a:off x="5558943"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Oval 22"/>
            <p:cNvSpPr/>
            <p:nvPr/>
          </p:nvSpPr>
          <p:spPr bwMode="auto">
            <a:xfrm>
              <a:off x="6133064"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Oval 25"/>
            <p:cNvSpPr/>
            <p:nvPr/>
          </p:nvSpPr>
          <p:spPr bwMode="auto">
            <a:xfrm>
              <a:off x="4358407"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Oval 26"/>
            <p:cNvSpPr/>
            <p:nvPr/>
          </p:nvSpPr>
          <p:spPr bwMode="auto">
            <a:xfrm>
              <a:off x="2027237" y="5175879"/>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p:cNvSpPr txBox="1"/>
            <p:nvPr/>
          </p:nvSpPr>
          <p:spPr>
            <a:xfrm>
              <a:off x="909099" y="4988454"/>
              <a:ext cx="949812" cy="871008"/>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1"/>
                  </a:solidFill>
                </a:rPr>
                <a:t>Azure</a:t>
              </a:r>
            </a:p>
            <a:p>
              <a:pPr>
                <a:lnSpc>
                  <a:spcPct val="90000"/>
                </a:lnSpc>
                <a:spcAft>
                  <a:spcPts val="600"/>
                </a:spcAft>
              </a:pPr>
              <a:r>
                <a:rPr lang="en-US" dirty="0" smtClean="0">
                  <a:solidFill>
                    <a:schemeClr val="bg1"/>
                  </a:solidFill>
                </a:rPr>
                <a:t>Blob</a:t>
              </a:r>
            </a:p>
          </p:txBody>
        </p:sp>
      </p:grpSp>
      <p:grpSp>
        <p:nvGrpSpPr>
          <p:cNvPr id="32" name="Group 31"/>
          <p:cNvGrpSpPr/>
          <p:nvPr/>
        </p:nvGrpSpPr>
        <p:grpSpPr>
          <a:xfrm>
            <a:off x="5229280" y="3546799"/>
            <a:ext cx="2475689" cy="1235030"/>
            <a:chOff x="1506204" y="3493100"/>
            <a:chExt cx="2475689" cy="1235030"/>
          </a:xfrm>
        </p:grpSpPr>
        <p:sp>
          <p:nvSpPr>
            <p:cNvPr id="10" name="Rectangle 9"/>
            <p:cNvSpPr/>
            <p:nvPr/>
          </p:nvSpPr>
          <p:spPr bwMode="auto">
            <a:xfrm>
              <a:off x="1506204" y="3649662"/>
              <a:ext cx="2475689" cy="1078468"/>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Can 10"/>
            <p:cNvSpPr/>
            <p:nvPr/>
          </p:nvSpPr>
          <p:spPr bwMode="auto">
            <a:xfrm>
              <a:off x="2402621" y="3801268"/>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Can 11"/>
            <p:cNvSpPr/>
            <p:nvPr/>
          </p:nvSpPr>
          <p:spPr bwMode="auto">
            <a:xfrm>
              <a:off x="3215197" y="3809860"/>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1668484" y="3493100"/>
              <a:ext cx="1012328"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1"/>
                  </a:solidFill>
                </a:rPr>
                <a:t>Azure </a:t>
              </a:r>
              <a:br>
                <a:rPr lang="en-US" dirty="0" smtClean="0">
                  <a:solidFill>
                    <a:schemeClr val="bg1"/>
                  </a:solidFill>
                </a:rPr>
              </a:br>
              <a:r>
                <a:rPr lang="en-US" dirty="0" smtClean="0">
                  <a:solidFill>
                    <a:schemeClr val="bg1"/>
                  </a:solidFill>
                </a:rPr>
                <a:t>DB</a:t>
              </a:r>
            </a:p>
          </p:txBody>
        </p:sp>
        <p:sp>
          <p:nvSpPr>
            <p:cNvPr id="30" name="TextBox 29"/>
            <p:cNvSpPr txBox="1"/>
            <p:nvPr/>
          </p:nvSpPr>
          <p:spPr>
            <a:xfrm>
              <a:off x="2238736" y="4000066"/>
              <a:ext cx="9906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bg1"/>
                  </a:solidFill>
                </a:rPr>
                <a:t>Results</a:t>
              </a:r>
            </a:p>
          </p:txBody>
        </p:sp>
        <p:sp>
          <p:nvSpPr>
            <p:cNvPr id="31" name="TextBox 30"/>
            <p:cNvSpPr txBox="1"/>
            <p:nvPr/>
          </p:nvSpPr>
          <p:spPr>
            <a:xfrm>
              <a:off x="3170237" y="4000066"/>
              <a:ext cx="79163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bg1"/>
                  </a:solidFill>
                </a:rPr>
                <a:t>Main</a:t>
              </a:r>
            </a:p>
          </p:txBody>
        </p:sp>
      </p:grpSp>
      <p:grpSp>
        <p:nvGrpSpPr>
          <p:cNvPr id="34" name="Group 33"/>
          <p:cNvGrpSpPr/>
          <p:nvPr/>
        </p:nvGrpSpPr>
        <p:grpSpPr>
          <a:xfrm>
            <a:off x="8150112" y="3799653"/>
            <a:ext cx="1977008" cy="871796"/>
            <a:chOff x="655637" y="2125052"/>
            <a:chExt cx="1977008" cy="871796"/>
          </a:xfrm>
        </p:grpSpPr>
        <p:sp>
          <p:nvSpPr>
            <p:cNvPr id="35" name="Rectangle 34"/>
            <p:cNvSpPr/>
            <p:nvPr/>
          </p:nvSpPr>
          <p:spPr bwMode="auto">
            <a:xfrm>
              <a:off x="655637" y="2125052"/>
              <a:ext cx="1977008"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p:cNvSpPr txBox="1"/>
            <p:nvPr/>
          </p:nvSpPr>
          <p:spPr>
            <a:xfrm>
              <a:off x="713002" y="2202784"/>
              <a:ext cx="1157643" cy="794064"/>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solidFill>
                </a:rPr>
                <a:t>Worker</a:t>
              </a:r>
              <a:br>
                <a:rPr lang="en-US" dirty="0" smtClean="0">
                  <a:solidFill>
                    <a:schemeClr val="bg1"/>
                  </a:solidFill>
                </a:rPr>
              </a:br>
              <a:r>
                <a:rPr lang="en-US" dirty="0" smtClean="0">
                  <a:solidFill>
                    <a:schemeClr val="bg1"/>
                  </a:solidFill>
                </a:rPr>
                <a:t>Role</a:t>
              </a:r>
            </a:p>
          </p:txBody>
        </p:sp>
      </p:grpSp>
      <p:cxnSp>
        <p:nvCxnSpPr>
          <p:cNvPr id="51" name="Straight Connector 50"/>
          <p:cNvCxnSpPr/>
          <p:nvPr/>
        </p:nvCxnSpPr>
        <p:spPr>
          <a:xfrm flipH="1">
            <a:off x="7825452" y="4671449"/>
            <a:ext cx="923263" cy="485267"/>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740374" y="4467797"/>
            <a:ext cx="1409738" cy="0"/>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bwMode="auto">
          <a:xfrm>
            <a:off x="5961973" y="6260665"/>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ounded Rectangle 61"/>
          <p:cNvSpPr/>
          <p:nvPr/>
        </p:nvSpPr>
        <p:spPr bwMode="auto">
          <a:xfrm>
            <a:off x="6573564" y="6264083"/>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ounded Rectangle 62"/>
          <p:cNvSpPr/>
          <p:nvPr/>
        </p:nvSpPr>
        <p:spPr bwMode="auto">
          <a:xfrm>
            <a:off x="7202501" y="6249212"/>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ounded Rectangle 63"/>
          <p:cNvSpPr/>
          <p:nvPr/>
        </p:nvSpPr>
        <p:spPr bwMode="auto">
          <a:xfrm>
            <a:off x="8306410" y="6273594"/>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ounded Rectangle 64"/>
          <p:cNvSpPr/>
          <p:nvPr/>
        </p:nvSpPr>
        <p:spPr bwMode="auto">
          <a:xfrm>
            <a:off x="8918001" y="6277012"/>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ounded Rectangle 65"/>
          <p:cNvSpPr/>
          <p:nvPr/>
        </p:nvSpPr>
        <p:spPr bwMode="auto">
          <a:xfrm>
            <a:off x="9546938" y="6262141"/>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ounded Rectangle 66"/>
          <p:cNvSpPr/>
          <p:nvPr/>
        </p:nvSpPr>
        <p:spPr bwMode="auto">
          <a:xfrm>
            <a:off x="10127120" y="6264083"/>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TextBox 67"/>
          <p:cNvSpPr txBox="1"/>
          <p:nvPr/>
        </p:nvSpPr>
        <p:spPr>
          <a:xfrm>
            <a:off x="7586656" y="5012428"/>
            <a:ext cx="707566"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C000"/>
                </a:solidFill>
              </a:rPr>
              <a:t>…</a:t>
            </a:r>
          </a:p>
        </p:txBody>
      </p:sp>
      <p:sp>
        <p:nvSpPr>
          <p:cNvPr id="69" name="TextBox 68"/>
          <p:cNvSpPr txBox="1"/>
          <p:nvPr/>
        </p:nvSpPr>
        <p:spPr>
          <a:xfrm>
            <a:off x="7658151" y="5958892"/>
            <a:ext cx="707566"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chemeClr val="accent1"/>
                </a:solidFill>
              </a:rPr>
              <a:t>…</a:t>
            </a:r>
          </a:p>
        </p:txBody>
      </p:sp>
      <p:sp>
        <p:nvSpPr>
          <p:cNvPr id="70" name="TextBox 69"/>
          <p:cNvSpPr txBox="1"/>
          <p:nvPr/>
        </p:nvSpPr>
        <p:spPr>
          <a:xfrm>
            <a:off x="4291714" y="6208515"/>
            <a:ext cx="157556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Precincts</a:t>
            </a:r>
          </a:p>
        </p:txBody>
      </p:sp>
      <p:grpSp>
        <p:nvGrpSpPr>
          <p:cNvPr id="2" name="Group 1"/>
          <p:cNvGrpSpPr/>
          <p:nvPr/>
        </p:nvGrpSpPr>
        <p:grpSpPr>
          <a:xfrm>
            <a:off x="5298892" y="1089124"/>
            <a:ext cx="1219200" cy="1075732"/>
            <a:chOff x="5298892" y="1089124"/>
            <a:chExt cx="1219200" cy="1075732"/>
          </a:xfrm>
        </p:grpSpPr>
        <p:sp>
          <p:nvSpPr>
            <p:cNvPr id="71" name="TextBox 70"/>
            <p:cNvSpPr txBox="1"/>
            <p:nvPr/>
          </p:nvSpPr>
          <p:spPr>
            <a:xfrm>
              <a:off x="5298892" y="1089124"/>
              <a:ext cx="12192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Voters</a:t>
              </a:r>
            </a:p>
          </p:txBody>
        </p:sp>
        <p:cxnSp>
          <p:nvCxnSpPr>
            <p:cNvPr id="74" name="Straight Connector 73"/>
            <p:cNvCxnSpPr/>
            <p:nvPr/>
          </p:nvCxnSpPr>
          <p:spPr>
            <a:xfrm>
              <a:off x="5941526" y="1561588"/>
              <a:ext cx="0" cy="603268"/>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p:nvCxnSpPr>
        <p:spPr>
          <a:xfrm flipV="1">
            <a:off x="6194044" y="5690529"/>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797188" y="5726838"/>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373548" y="5690529"/>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8520115" y="5705400"/>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9174884" y="5714911"/>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9747573" y="5714911"/>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0332326" y="5690529"/>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819742" y="3596000"/>
            <a:ext cx="1977008" cy="2210491"/>
            <a:chOff x="655637" y="2125051"/>
            <a:chExt cx="1977008" cy="2210491"/>
          </a:xfrm>
        </p:grpSpPr>
        <p:sp>
          <p:nvSpPr>
            <p:cNvPr id="61" name="Rectangle 60"/>
            <p:cNvSpPr/>
            <p:nvPr/>
          </p:nvSpPr>
          <p:spPr bwMode="auto">
            <a:xfrm>
              <a:off x="655637" y="2125051"/>
              <a:ext cx="1977008" cy="2210491"/>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1921493" y="2217309"/>
              <a:ext cx="526349" cy="46815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TextBox 72"/>
            <p:cNvSpPr txBox="1"/>
            <p:nvPr/>
          </p:nvSpPr>
          <p:spPr>
            <a:xfrm>
              <a:off x="706486" y="2329951"/>
              <a:ext cx="1157643" cy="1043363"/>
            </a:xfrm>
            <a:prstGeom prst="rect">
              <a:avLst/>
            </a:prstGeom>
            <a:noFill/>
          </p:spPr>
          <p:txBody>
            <a:bodyPr wrap="square" lIns="182880" tIns="146304" rIns="182880" bIns="146304" rtlCol="0">
              <a:spAutoFit/>
            </a:bodyPr>
            <a:lstStyle/>
            <a:p>
              <a:pPr>
                <a:lnSpc>
                  <a:spcPct val="90000"/>
                </a:lnSpc>
                <a:spcAft>
                  <a:spcPts val="600"/>
                </a:spcAft>
              </a:pPr>
              <a:r>
                <a:rPr lang="en-US" dirty="0" err="1" smtClean="0">
                  <a:solidFill>
                    <a:schemeClr val="bg1"/>
                  </a:solidFill>
                </a:rPr>
                <a:t>CacheWorker</a:t>
              </a:r>
              <a:r>
                <a:rPr lang="en-US" dirty="0" smtClean="0">
                  <a:solidFill>
                    <a:schemeClr val="bg1"/>
                  </a:solidFill>
                </a:rPr>
                <a:t/>
              </a:r>
              <a:br>
                <a:rPr lang="en-US" dirty="0" smtClean="0">
                  <a:solidFill>
                    <a:schemeClr val="bg1"/>
                  </a:solidFill>
                </a:rPr>
              </a:br>
              <a:r>
                <a:rPr lang="en-US" dirty="0" smtClean="0">
                  <a:solidFill>
                    <a:schemeClr val="bg1"/>
                  </a:solidFill>
                </a:rPr>
                <a:t>Role</a:t>
              </a:r>
            </a:p>
          </p:txBody>
        </p:sp>
      </p:grpSp>
      <p:sp>
        <p:nvSpPr>
          <p:cNvPr id="75" name="Rectangle 74"/>
          <p:cNvSpPr/>
          <p:nvPr/>
        </p:nvSpPr>
        <p:spPr bwMode="auto">
          <a:xfrm>
            <a:off x="4073193" y="4224037"/>
            <a:ext cx="551121" cy="4631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3" name="Straight Connector 42"/>
          <p:cNvCxnSpPr>
            <a:stCxn id="5" idx="2"/>
          </p:cNvCxnSpPr>
          <p:nvPr/>
        </p:nvCxnSpPr>
        <p:spPr>
          <a:xfrm flipH="1">
            <a:off x="4465637" y="3150844"/>
            <a:ext cx="249561" cy="445156"/>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 idx="2"/>
          </p:cNvCxnSpPr>
          <p:nvPr/>
        </p:nvCxnSpPr>
        <p:spPr>
          <a:xfrm flipH="1">
            <a:off x="4796750" y="3150844"/>
            <a:ext cx="1015812" cy="43054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842207" y="3154395"/>
            <a:ext cx="3299872" cy="517968"/>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596160" y="4091830"/>
            <a:ext cx="1545854" cy="136607"/>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624314" y="4381164"/>
            <a:ext cx="1564631" cy="200031"/>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bwMode="auto">
          <a:xfrm>
            <a:off x="4068853" y="4727438"/>
            <a:ext cx="551121" cy="4631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4056733" y="5245801"/>
            <a:ext cx="551121" cy="4631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43051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par>
                                <p:cTn id="8" presetID="22" presetClass="entr" presetSubtype="1"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up)">
                                      <p:cBhvr>
                                        <p:cTn id="10" dur="500"/>
                                        <p:tgtEl>
                                          <p:spTgt spid="45"/>
                                        </p:tgtEl>
                                      </p:cBhvr>
                                    </p:animEffect>
                                  </p:childTnLst>
                                </p:cTn>
                              </p:par>
                              <p:par>
                                <p:cTn id="11" presetID="22" presetClass="entr" presetSubtype="1"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up)">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500"/>
                                        <p:tgtEl>
                                          <p:spTgt spid="76"/>
                                        </p:tgtEl>
                                      </p:cBhvr>
                                    </p:animEffect>
                                  </p:childTnLst>
                                </p:cTn>
                              </p:par>
                              <p:par>
                                <p:cTn id="19" presetID="22" presetClass="entr" presetSubtype="8" fill="hold" nodeType="with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left)">
                                      <p:cBhvr>
                                        <p:cTn id="2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How’d I Do?</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75069" y="1591412"/>
            <a:ext cx="8991600" cy="4648200"/>
          </a:xfrm>
          <a:prstGeom prst="rect">
            <a:avLst/>
          </a:prstGeom>
          <a:noFill/>
          <a:ln>
            <a:solidFill>
              <a:schemeClr val="tx1"/>
            </a:solidFill>
          </a:ln>
        </p:spPr>
      </p:pic>
    </p:spTree>
    <p:extLst>
      <p:ext uri="{BB962C8B-B14F-4D97-AF65-F5344CB8AC3E}">
        <p14:creationId xmlns:p14="http://schemas.microsoft.com/office/powerpoint/2010/main" val="62267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3730252"/>
          </a:xfrm>
        </p:spPr>
        <p:txBody>
          <a:bodyPr/>
          <a:lstStyle/>
          <a:p>
            <a:r>
              <a:rPr lang="en-US" sz="3600" dirty="0" smtClean="0"/>
              <a:t>How the application would have performed without cache:</a:t>
            </a:r>
          </a:p>
          <a:p>
            <a:endParaRPr lang="en-US" sz="3600" dirty="0"/>
          </a:p>
          <a:p>
            <a:endParaRPr lang="en-US" sz="3600" dirty="0" smtClean="0"/>
          </a:p>
          <a:p>
            <a:endParaRPr lang="en-US" sz="3600" dirty="0"/>
          </a:p>
          <a:p>
            <a:endParaRPr lang="en-US" sz="3600" dirty="0" smtClean="0"/>
          </a:p>
          <a:p>
            <a:r>
              <a:rPr lang="en-US" sz="3600" dirty="0" smtClean="0"/>
              <a:t>With cache:</a:t>
            </a:r>
            <a:endParaRPr lang="en-US" sz="3600" dirty="0"/>
          </a:p>
        </p:txBody>
      </p:sp>
      <p:sp>
        <p:nvSpPr>
          <p:cNvPr id="3" name="Title 2"/>
          <p:cNvSpPr>
            <a:spLocks noGrp="1"/>
          </p:cNvSpPr>
          <p:nvPr>
            <p:ph type="title"/>
          </p:nvPr>
        </p:nvSpPr>
        <p:spPr/>
        <p:txBody>
          <a:bodyPr/>
          <a:lstStyle/>
          <a:p>
            <a:r>
              <a:rPr lang="en-US" dirty="0" smtClean="0"/>
              <a:t>Whew, That Was a Good Call!</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24369589"/>
              </p:ext>
            </p:extLst>
          </p:nvPr>
        </p:nvGraphicFramePr>
        <p:xfrm>
          <a:off x="1913128" y="2049462"/>
          <a:ext cx="8686801" cy="1752600"/>
        </p:xfrm>
        <a:graphic>
          <a:graphicData uri="http://schemas.openxmlformats.org/drawingml/2006/table">
            <a:tbl>
              <a:tblPr firstRow="1" firstCol="1" bandRow="1"/>
              <a:tblGrid>
                <a:gridCol w="1420717"/>
                <a:gridCol w="1337145"/>
                <a:gridCol w="1403074"/>
                <a:gridCol w="1354788"/>
                <a:gridCol w="1587860"/>
                <a:gridCol w="1583217"/>
              </a:tblGrid>
              <a:tr h="185420">
                <a:tc gridSpan="6">
                  <a:txBody>
                    <a:bodyPr/>
                    <a:lstStyle/>
                    <a:p>
                      <a:pPr marL="0" marR="0" algn="ctr">
                        <a:lnSpc>
                          <a:spcPct val="115000"/>
                        </a:lnSpc>
                        <a:spcBef>
                          <a:spcPts val="0"/>
                        </a:spcBef>
                        <a:spcAft>
                          <a:spcPts val="0"/>
                        </a:spcAft>
                      </a:pPr>
                      <a:r>
                        <a:rPr lang="en-US" sz="1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Actual: if direct SQL DB Calls (~10X)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70AD4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2265">
                <a:tc>
                  <a:txBody>
                    <a:bodyPr/>
                    <a:lstStyle/>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Actual Page Views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 Window (sec)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Page View/sec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Possible 10X</a:t>
                      </a:r>
                      <a:b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DB Calls/sec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Est Capacity</a:t>
                      </a:r>
                      <a:b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DB Calls/sec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170815">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8pm+10 </a:t>
                      </a:r>
                      <a:r>
                        <a:rPr lang="en-US"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448,932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44,893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448,932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(447,932)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170815">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8pm+30 secs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206,925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103,463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(102,463)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170815">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8:01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171,231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(56,077)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170815">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8:03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378,350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31,529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(30,529)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170815">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494,423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(10,772)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170815">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416,379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73616483"/>
              </p:ext>
            </p:extLst>
          </p:nvPr>
        </p:nvGraphicFramePr>
        <p:xfrm>
          <a:off x="1901381" y="4792662"/>
          <a:ext cx="8736456" cy="1945386"/>
        </p:xfrm>
        <a:graphic>
          <a:graphicData uri="http://schemas.openxmlformats.org/drawingml/2006/table">
            <a:tbl>
              <a:tblPr firstRow="1" firstCol="1" bandRow="1"/>
              <a:tblGrid>
                <a:gridCol w="1370937"/>
                <a:gridCol w="1371871"/>
                <a:gridCol w="1451251"/>
                <a:gridCol w="1436309"/>
                <a:gridCol w="1597870"/>
                <a:gridCol w="1508218"/>
              </a:tblGrid>
              <a:tr h="210312">
                <a:tc gridSpan="6">
                  <a:txBody>
                    <a:bodyPr/>
                    <a:lstStyle/>
                    <a:p>
                      <a:pPr marL="0" marR="0" algn="ctr">
                        <a:lnSpc>
                          <a:spcPct val="115000"/>
                        </a:lnSpc>
                        <a:spcBef>
                          <a:spcPts val="0"/>
                        </a:spcBef>
                        <a:spcAft>
                          <a:spcPts val="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using Azure Cache (10X)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8790">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Actual Page Views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Time Window (sec)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Page View/sec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Actual 10X</a:t>
                      </a:r>
                      <a:b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Cache</a:t>
                      </a:r>
                      <a:b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Calls/sec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115000"/>
                        </a:lnSpc>
                        <a:spcBef>
                          <a:spcPts val="0"/>
                        </a:spcBef>
                        <a:spcAft>
                          <a:spcPts val="0"/>
                        </a:spcAft>
                      </a:pP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Est Capacity</a:t>
                      </a:r>
                      <a:b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DIFF Cache Calls/sec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171450">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8pm+10 </a:t>
                      </a:r>
                      <a:r>
                        <a:rPr lang="en-US"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448,932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44,893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448,932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(288,932)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171450">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8pm+30 </a:t>
                      </a:r>
                      <a:r>
                        <a:rPr lang="en-US"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206,925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103,463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56,538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7145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8:01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171,231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57,077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102,923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7145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8:03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378,350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31,529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128,471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7145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494,423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11,772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148,228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r h="171450">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416,379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15000"/>
                        </a:lnSpc>
                        <a:spcBef>
                          <a:spcPts val="0"/>
                        </a:spcBef>
                        <a:spcAft>
                          <a:spcPts val="0"/>
                        </a:spcAft>
                      </a:pPr>
                      <a:r>
                        <a:rPr lang="en-US" sz="1100" dirty="0">
                          <a:solidFill>
                            <a:srgbClr val="006100"/>
                          </a:solidFill>
                          <a:effectLst/>
                          <a:latin typeface="Calibri" panose="020F0502020204030204" pitchFamily="34" charset="0"/>
                          <a:ea typeface="Times New Roman" panose="02020603050405020304" pitchFamily="18" charset="0"/>
                          <a:cs typeface="Times New Roman" panose="02020603050405020304" pitchFamily="18" charset="0"/>
                        </a:rPr>
                        <a:t>156,530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r>
            </a:tbl>
          </a:graphicData>
        </a:graphic>
      </p:graphicFrame>
    </p:spTree>
    <p:extLst>
      <p:ext uri="{BB962C8B-B14F-4D97-AF65-F5344CB8AC3E}">
        <p14:creationId xmlns:p14="http://schemas.microsoft.com/office/powerpoint/2010/main" val="2665004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left)">
                                      <p:cBhvr>
                                        <p:cTn id="16" dur="500"/>
                                        <p:tgtEl>
                                          <p:spTgt spid="2">
                                            <p:txEl>
                                              <p:pRg st="5" end="5"/>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Migration to </a:t>
            </a:r>
            <a:r>
              <a:rPr lang="en-US" b="1" dirty="0" err="1" smtClean="0"/>
              <a:t>PaaS</a:t>
            </a:r>
            <a:r>
              <a:rPr lang="en-US" b="1" dirty="0" smtClean="0"/>
              <a:t/>
            </a:r>
            <a:br>
              <a:rPr lang="en-US" b="1" dirty="0" smtClean="0"/>
            </a:br>
            <a:r>
              <a:rPr lang="en-US" sz="6600" dirty="0" smtClean="0"/>
              <a:t>“I’m tired of updating your OS”</a:t>
            </a:r>
            <a:endParaRPr lang="en-US" sz="6600" dirty="0"/>
          </a:p>
        </p:txBody>
      </p:sp>
    </p:spTree>
    <p:extLst>
      <p:ext uri="{BB962C8B-B14F-4D97-AF65-F5344CB8AC3E}">
        <p14:creationId xmlns:p14="http://schemas.microsoft.com/office/powerpoint/2010/main" val="24178978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4850687"/>
          </a:xfrm>
        </p:spPr>
        <p:txBody>
          <a:bodyPr/>
          <a:lstStyle/>
          <a:p>
            <a:r>
              <a:rPr lang="en-US" dirty="0" smtClean="0"/>
              <a:t>Customer: </a:t>
            </a:r>
            <a:r>
              <a:rPr lang="en-US" sz="4000" dirty="0"/>
              <a:t>software development company that produces solutions for the design, construction and operation of building, plant, civil, and geospatial </a:t>
            </a:r>
            <a:r>
              <a:rPr lang="en-US" sz="4000" dirty="0" smtClean="0"/>
              <a:t>infrastructure</a:t>
            </a:r>
          </a:p>
          <a:p>
            <a:r>
              <a:rPr lang="en-US" sz="4000" dirty="0" smtClean="0"/>
              <a:t>Goal: move existing multi-tier application to the cloud</a:t>
            </a:r>
          </a:p>
          <a:p>
            <a:pPr lvl="1"/>
            <a:r>
              <a:rPr lang="en-US" sz="2401" dirty="0" smtClean="0"/>
              <a:t>.NET, SQL </a:t>
            </a:r>
          </a:p>
          <a:p>
            <a:pPr lvl="1"/>
            <a:r>
              <a:rPr lang="en-US" dirty="0" smtClean="0"/>
              <a:t>Leverage </a:t>
            </a:r>
            <a:r>
              <a:rPr lang="en-US" dirty="0" err="1" smtClean="0"/>
              <a:t>PaaS</a:t>
            </a:r>
            <a:r>
              <a:rPr lang="en-US" dirty="0" smtClean="0"/>
              <a:t> where possible</a:t>
            </a:r>
          </a:p>
          <a:p>
            <a:pPr lvl="1"/>
            <a:r>
              <a:rPr lang="en-US" dirty="0" smtClean="0"/>
              <a:t>Match performance of existing deployment</a:t>
            </a:r>
            <a:endParaRPr lang="en-US" dirty="0"/>
          </a:p>
        </p:txBody>
      </p:sp>
      <p:sp>
        <p:nvSpPr>
          <p:cNvPr id="3" name="Title 2"/>
          <p:cNvSpPr>
            <a:spLocks noGrp="1"/>
          </p:cNvSpPr>
          <p:nvPr>
            <p:ph type="title"/>
          </p:nvPr>
        </p:nvSpPr>
        <p:spPr/>
        <p:txBody>
          <a:bodyPr/>
          <a:lstStyle/>
          <a:p>
            <a:r>
              <a:rPr lang="en-US" dirty="0" smtClean="0"/>
              <a:t>To The Cloud!</a:t>
            </a:r>
            <a:endParaRPr lang="en-US" dirty="0"/>
          </a:p>
        </p:txBody>
      </p:sp>
    </p:spTree>
    <p:extLst>
      <p:ext uri="{BB962C8B-B14F-4D97-AF65-F5344CB8AC3E}">
        <p14:creationId xmlns:p14="http://schemas.microsoft.com/office/powerpoint/2010/main" val="3493999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4197559"/>
          </a:xfrm>
        </p:spPr>
        <p:txBody>
          <a:bodyPr/>
          <a:lstStyle/>
          <a:p>
            <a:r>
              <a:rPr lang="en-US" dirty="0" err="1" smtClean="0"/>
              <a:t>PaaS</a:t>
            </a:r>
            <a:r>
              <a:rPr lang="en-US" dirty="0" smtClean="0"/>
              <a:t> design:</a:t>
            </a:r>
          </a:p>
          <a:p>
            <a:pPr lvl="1"/>
            <a:r>
              <a:rPr lang="en-US" dirty="0" smtClean="0"/>
              <a:t>ASP.NET moved to Web Role </a:t>
            </a:r>
          </a:p>
          <a:p>
            <a:pPr lvl="1"/>
            <a:r>
              <a:rPr lang="en-US" dirty="0" smtClean="0"/>
              <a:t>Application logic moved to Worker </a:t>
            </a:r>
            <a:br>
              <a:rPr lang="en-US" dirty="0" smtClean="0"/>
            </a:br>
            <a:r>
              <a:rPr lang="en-US" dirty="0" smtClean="0"/>
              <a:t>Role</a:t>
            </a:r>
          </a:p>
          <a:p>
            <a:pPr lvl="1"/>
            <a:r>
              <a:rPr lang="en-US" dirty="0" smtClean="0"/>
              <a:t>SQL moved to </a:t>
            </a:r>
            <a:r>
              <a:rPr lang="en-US" dirty="0" err="1" smtClean="0"/>
              <a:t>IaaS</a:t>
            </a:r>
            <a:r>
              <a:rPr lang="en-US" dirty="0" smtClean="0"/>
              <a:t> SQL mirror</a:t>
            </a:r>
          </a:p>
          <a:p>
            <a:r>
              <a:rPr lang="en-US" dirty="0" smtClean="0"/>
              <a:t>Scale testing results </a:t>
            </a:r>
            <a:br>
              <a:rPr lang="en-US" dirty="0" smtClean="0"/>
            </a:br>
            <a:r>
              <a:rPr lang="en-US" dirty="0" smtClean="0"/>
              <a:t>were…disappointing:</a:t>
            </a:r>
          </a:p>
          <a:p>
            <a:endParaRPr lang="en-US" dirty="0"/>
          </a:p>
        </p:txBody>
      </p:sp>
      <p:sp>
        <p:nvSpPr>
          <p:cNvPr id="3" name="Title 2"/>
          <p:cNvSpPr>
            <a:spLocks noGrp="1"/>
          </p:cNvSpPr>
          <p:nvPr>
            <p:ph type="title"/>
          </p:nvPr>
        </p:nvSpPr>
        <p:spPr/>
        <p:txBody>
          <a:bodyPr/>
          <a:lstStyle/>
          <a:p>
            <a:r>
              <a:rPr lang="en-US" dirty="0" smtClean="0"/>
              <a:t>Let’s Start Here</a:t>
            </a:r>
            <a:endParaRPr lang="en-US" dirty="0"/>
          </a:p>
        </p:txBody>
      </p:sp>
      <p:sp>
        <p:nvSpPr>
          <p:cNvPr id="4" name="Rounded Rectangle 3"/>
          <p:cNvSpPr/>
          <p:nvPr/>
        </p:nvSpPr>
        <p:spPr bwMode="auto">
          <a:xfrm>
            <a:off x="6030597" y="637426"/>
            <a:ext cx="6248400" cy="3886200"/>
          </a:xfrm>
          <a:prstGeom prst="roundRect">
            <a:avLst/>
          </a:prstGeom>
          <a:solidFill>
            <a:schemeClr val="bg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6224058" y="1006453"/>
            <a:ext cx="5872306" cy="878217"/>
            <a:chOff x="655637" y="2118631"/>
            <a:chExt cx="4343400" cy="878217"/>
          </a:xfrm>
        </p:grpSpPr>
        <p:sp>
          <p:nvSpPr>
            <p:cNvPr id="6" name="Rectangle 5"/>
            <p:cNvSpPr/>
            <p:nvPr/>
          </p:nvSpPr>
          <p:spPr bwMode="auto">
            <a:xfrm>
              <a:off x="655637" y="2125052"/>
              <a:ext cx="4343400" cy="871795"/>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672781"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8" name="Rectangle 7"/>
            <p:cNvSpPr/>
            <p:nvPr/>
          </p:nvSpPr>
          <p:spPr bwMode="auto">
            <a:xfrm>
              <a:off x="2484437"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9" name="Rectangle 8"/>
            <p:cNvSpPr/>
            <p:nvPr/>
          </p:nvSpPr>
          <p:spPr bwMode="auto">
            <a:xfrm>
              <a:off x="4160837" y="2203706"/>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a:t>
              </a:r>
            </a:p>
          </p:txBody>
        </p:sp>
        <p:sp>
          <p:nvSpPr>
            <p:cNvPr id="10" name="TextBox 9"/>
            <p:cNvSpPr txBox="1"/>
            <p:nvPr/>
          </p:nvSpPr>
          <p:spPr>
            <a:xfrm>
              <a:off x="3322614" y="2118631"/>
              <a:ext cx="670696"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solidFill>
                    <a:srgbClr val="00B0F0"/>
                  </a:solidFill>
                </a:rPr>
                <a:t>…</a:t>
              </a:r>
            </a:p>
          </p:txBody>
        </p:sp>
        <p:sp>
          <p:nvSpPr>
            <p:cNvPr id="11" name="TextBox 10"/>
            <p:cNvSpPr txBox="1"/>
            <p:nvPr/>
          </p:nvSpPr>
          <p:spPr>
            <a:xfrm>
              <a:off x="713002" y="2202784"/>
              <a:ext cx="959779" cy="794064"/>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solidFill>
                </a:rPr>
                <a:t>Web Role</a:t>
              </a:r>
            </a:p>
          </p:txBody>
        </p:sp>
      </p:grpSp>
      <p:grpSp>
        <p:nvGrpSpPr>
          <p:cNvPr id="12" name="Group 11"/>
          <p:cNvGrpSpPr/>
          <p:nvPr/>
        </p:nvGrpSpPr>
        <p:grpSpPr>
          <a:xfrm>
            <a:off x="7893976" y="3290184"/>
            <a:ext cx="2504080" cy="1078468"/>
            <a:chOff x="1477813" y="3649662"/>
            <a:chExt cx="2504080" cy="1078468"/>
          </a:xfrm>
        </p:grpSpPr>
        <p:sp>
          <p:nvSpPr>
            <p:cNvPr id="13" name="Rectangle 12"/>
            <p:cNvSpPr/>
            <p:nvPr/>
          </p:nvSpPr>
          <p:spPr bwMode="auto">
            <a:xfrm>
              <a:off x="1506204" y="3649662"/>
              <a:ext cx="2475689" cy="1078468"/>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Can 13"/>
            <p:cNvSpPr/>
            <p:nvPr/>
          </p:nvSpPr>
          <p:spPr bwMode="auto">
            <a:xfrm>
              <a:off x="2402621" y="3801268"/>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Can 14"/>
            <p:cNvSpPr/>
            <p:nvPr/>
          </p:nvSpPr>
          <p:spPr bwMode="auto">
            <a:xfrm>
              <a:off x="3215197" y="3809860"/>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p:cNvSpPr txBox="1"/>
            <p:nvPr/>
          </p:nvSpPr>
          <p:spPr>
            <a:xfrm>
              <a:off x="1477813" y="3798943"/>
              <a:ext cx="787716" cy="871008"/>
            </a:xfrm>
            <a:prstGeom prst="rect">
              <a:avLst/>
            </a:prstGeom>
            <a:noFill/>
          </p:spPr>
          <p:txBody>
            <a:bodyPr wrap="none" lIns="182880" tIns="146304" rIns="182880" bIns="146304" rtlCol="0">
              <a:spAutoFit/>
            </a:bodyPr>
            <a:lstStyle/>
            <a:p>
              <a:pPr>
                <a:lnSpc>
                  <a:spcPct val="90000"/>
                </a:lnSpc>
                <a:spcAft>
                  <a:spcPts val="600"/>
                </a:spcAft>
              </a:pPr>
              <a:r>
                <a:rPr lang="en-US" dirty="0" err="1" smtClean="0">
                  <a:solidFill>
                    <a:schemeClr val="bg1"/>
                  </a:solidFill>
                </a:rPr>
                <a:t>IaaS</a:t>
              </a:r>
              <a:endParaRPr lang="en-US" dirty="0" smtClean="0">
                <a:solidFill>
                  <a:schemeClr val="bg1"/>
                </a:solidFill>
              </a:endParaRPr>
            </a:p>
            <a:p>
              <a:pPr>
                <a:lnSpc>
                  <a:spcPct val="90000"/>
                </a:lnSpc>
                <a:spcAft>
                  <a:spcPts val="600"/>
                </a:spcAft>
              </a:pPr>
              <a:r>
                <a:rPr lang="en-US" dirty="0" smtClean="0">
                  <a:solidFill>
                    <a:schemeClr val="bg1"/>
                  </a:solidFill>
                </a:rPr>
                <a:t>SQL</a:t>
              </a:r>
            </a:p>
          </p:txBody>
        </p:sp>
        <p:sp>
          <p:nvSpPr>
            <p:cNvPr id="17" name="TextBox 16"/>
            <p:cNvSpPr txBox="1"/>
            <p:nvPr/>
          </p:nvSpPr>
          <p:spPr>
            <a:xfrm>
              <a:off x="2238736" y="4000066"/>
              <a:ext cx="990600" cy="489365"/>
            </a:xfrm>
            <a:prstGeom prst="rect">
              <a:avLst/>
            </a:prstGeom>
            <a:noFill/>
          </p:spPr>
          <p:txBody>
            <a:bodyPr wrap="square" lIns="182880" tIns="146304" rIns="182880" bIns="146304" rtlCol="0">
              <a:spAutoFit/>
            </a:bodyPr>
            <a:lstStyle/>
            <a:p>
              <a:pPr>
                <a:lnSpc>
                  <a:spcPct val="90000"/>
                </a:lnSpc>
                <a:spcAft>
                  <a:spcPts val="600"/>
                </a:spcAft>
              </a:pPr>
              <a:endParaRPr lang="en-US" sz="1400" dirty="0" smtClean="0">
                <a:solidFill>
                  <a:schemeClr val="bg1"/>
                </a:solidFill>
              </a:endParaRPr>
            </a:p>
          </p:txBody>
        </p:sp>
      </p:grpSp>
      <p:grpSp>
        <p:nvGrpSpPr>
          <p:cNvPr id="19" name="Group 18"/>
          <p:cNvGrpSpPr/>
          <p:nvPr/>
        </p:nvGrpSpPr>
        <p:grpSpPr>
          <a:xfrm>
            <a:off x="7137396" y="2127732"/>
            <a:ext cx="3862893" cy="882765"/>
            <a:chOff x="407811" y="2114082"/>
            <a:chExt cx="3862893" cy="882765"/>
          </a:xfrm>
        </p:grpSpPr>
        <p:sp>
          <p:nvSpPr>
            <p:cNvPr id="20" name="Rectangle 19"/>
            <p:cNvSpPr/>
            <p:nvPr/>
          </p:nvSpPr>
          <p:spPr bwMode="auto">
            <a:xfrm>
              <a:off x="407811" y="2125052"/>
              <a:ext cx="3862893"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p:cNvSpPr txBox="1"/>
            <p:nvPr/>
          </p:nvSpPr>
          <p:spPr>
            <a:xfrm>
              <a:off x="521666" y="2114082"/>
              <a:ext cx="1376712" cy="877163"/>
            </a:xfrm>
            <a:prstGeom prst="rect">
              <a:avLst/>
            </a:prstGeom>
            <a:noFill/>
          </p:spPr>
          <p:txBody>
            <a:bodyPr wrap="square" lIns="182880" tIns="146304" rIns="182880" bIns="146304" rtlCol="0">
              <a:spAutoFit/>
            </a:bodyPr>
            <a:lstStyle/>
            <a:p>
              <a:pPr>
                <a:lnSpc>
                  <a:spcPct val="90000"/>
                </a:lnSpc>
                <a:spcAft>
                  <a:spcPts val="600"/>
                </a:spcAft>
              </a:pPr>
              <a:r>
                <a:rPr lang="en-US" sz="1400" dirty="0" err="1" smtClean="0">
                  <a:solidFill>
                    <a:schemeClr val="bg1"/>
                  </a:solidFill>
                </a:rPr>
                <a:t>ApplicationWorker</a:t>
              </a:r>
              <a:r>
                <a:rPr lang="en-US" sz="1400" dirty="0" smtClean="0">
                  <a:solidFill>
                    <a:schemeClr val="bg1"/>
                  </a:solidFill>
                </a:rPr>
                <a:t/>
              </a:r>
              <a:br>
                <a:rPr lang="en-US" sz="1400" dirty="0" smtClean="0">
                  <a:solidFill>
                    <a:schemeClr val="bg1"/>
                  </a:solidFill>
                </a:rPr>
              </a:br>
              <a:r>
                <a:rPr lang="en-US" sz="1400" dirty="0" smtClean="0">
                  <a:solidFill>
                    <a:schemeClr val="bg1"/>
                  </a:solidFill>
                </a:rPr>
                <a:t>Role</a:t>
              </a:r>
            </a:p>
          </p:txBody>
        </p:sp>
      </p:grpSp>
      <p:sp>
        <p:nvSpPr>
          <p:cNvPr id="23" name="Rectangle 22"/>
          <p:cNvSpPr/>
          <p:nvPr/>
        </p:nvSpPr>
        <p:spPr bwMode="auto">
          <a:xfrm>
            <a:off x="9362230" y="221643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0186357" y="221643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633877039"/>
              </p:ext>
            </p:extLst>
          </p:nvPr>
        </p:nvGraphicFramePr>
        <p:xfrm>
          <a:off x="1646237" y="5097462"/>
          <a:ext cx="8950587" cy="1219200"/>
        </p:xfrm>
        <a:graphic>
          <a:graphicData uri="http://schemas.openxmlformats.org/drawingml/2006/table">
            <a:tbl>
              <a:tblPr firstRow="1" firstCol="1" bandRow="1">
                <a:tableStyleId>{5C22544A-7EE6-4342-B048-85BDC9FD1C3A}</a:tableStyleId>
              </a:tblPr>
              <a:tblGrid>
                <a:gridCol w="5039524"/>
                <a:gridCol w="2144776"/>
                <a:gridCol w="1766287"/>
              </a:tblGrid>
              <a:tr h="251198">
                <a:tc>
                  <a:txBody>
                    <a:bodyPr/>
                    <a:lstStyle/>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ctr">
                        <a:spcBef>
                          <a:spcPts val="0"/>
                        </a:spcBef>
                        <a:spcAft>
                          <a:spcPts val="0"/>
                        </a:spcAft>
                      </a:pPr>
                      <a:r>
                        <a:rPr lang="en-US" sz="2000">
                          <a:effectLst/>
                        </a:rPr>
                        <a:t>200 User Test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r>
              <a:tr h="190500">
                <a:tc>
                  <a:txBody>
                    <a:bodyPr/>
                    <a:lstStyle/>
                    <a:p>
                      <a:pPr marL="0" marR="0">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smtClean="0">
                          <a:effectLst/>
                          <a:latin typeface="+mn-lt"/>
                          <a:ea typeface="+mn-ea"/>
                          <a:cs typeface="+mn-cs"/>
                        </a:rPr>
                        <a:t>On-</a:t>
                      </a:r>
                      <a:r>
                        <a:rPr lang="en-US" sz="2000" dirty="0" err="1" smtClean="0">
                          <a:effectLst/>
                          <a:latin typeface="+mn-lt"/>
                          <a:ea typeface="+mn-ea"/>
                          <a:cs typeface="+mn-cs"/>
                        </a:rPr>
                        <a:t>Prem</a:t>
                      </a:r>
                      <a:r>
                        <a:rPr lang="en-US" sz="2000" baseline="0" dirty="0" smtClean="0">
                          <a:effectLst/>
                          <a:latin typeface="+mn-lt"/>
                          <a:ea typeface="+mn-ea"/>
                          <a:cs typeface="+mn-cs"/>
                        </a:rPr>
                        <a:t> App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a:effectLst/>
                        </a:rPr>
                        <a:t>Azure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gn="r">
                        <a:spcBef>
                          <a:spcPts val="0"/>
                        </a:spcBef>
                        <a:spcAft>
                          <a:spcPts val="0"/>
                        </a:spcAft>
                      </a:pPr>
                      <a:r>
                        <a:rPr lang="en-US" sz="2000">
                          <a:effectLst/>
                        </a:rPr>
                        <a:t>Total Counts For Test 1 (batch):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smtClean="0">
                          <a:effectLst/>
                        </a:rPr>
                        <a:t>33,174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smtClean="0">
                          <a:effectLst/>
                        </a:rPr>
                        <a:t>10,135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r">
                        <a:spcBef>
                          <a:spcPts val="0"/>
                        </a:spcBef>
                        <a:spcAft>
                          <a:spcPts val="0"/>
                        </a:spcAft>
                      </a:pPr>
                      <a:r>
                        <a:rPr lang="en-US" sz="2000">
                          <a:effectLst/>
                        </a:rPr>
                        <a:t>Total Counts For Test 2 (interactive):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2000" dirty="0" smtClean="0">
                          <a:effectLst/>
                        </a:rPr>
                        <a:t>114,497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spcBef>
                          <a:spcPts val="0"/>
                        </a:spcBef>
                        <a:spcAft>
                          <a:spcPts val="0"/>
                        </a:spcAft>
                      </a:pPr>
                      <a:r>
                        <a:rPr lang="en-US" sz="2000" dirty="0" smtClean="0">
                          <a:effectLst/>
                        </a:rPr>
                        <a:t>39,341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26" name="Rectangle 1"/>
          <p:cNvSpPr>
            <a:spLocks noChangeArrowheads="1"/>
          </p:cNvSpPr>
          <p:nvPr/>
        </p:nvSpPr>
        <p:spPr bwMode="auto">
          <a:xfrm>
            <a:off x="2636837" y="5346130"/>
            <a:ext cx="1916600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2658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wipe(left)">
                                      <p:cBhvr>
                                        <p:cTn id="41" dur="500"/>
                                        <p:tgtEl>
                                          <p:spTgt spid="2">
                                            <p:txEl>
                                              <p:pRg st="4" end="4"/>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2781915"/>
          </a:xfrm>
        </p:spPr>
        <p:txBody>
          <a:bodyPr/>
          <a:lstStyle/>
          <a:p>
            <a:r>
              <a:rPr lang="en-US" dirty="0" smtClean="0"/>
              <a:t>On-</a:t>
            </a:r>
            <a:r>
              <a:rPr lang="en-US" dirty="0" err="1" smtClean="0"/>
              <a:t>prem</a:t>
            </a:r>
            <a:r>
              <a:rPr lang="en-US" dirty="0" smtClean="0"/>
              <a:t> architecture had combined web/app server</a:t>
            </a:r>
          </a:p>
          <a:p>
            <a:pPr lvl="1"/>
            <a:r>
              <a:rPr lang="en-US" dirty="0" smtClean="0"/>
              <a:t>Inter-role communication introduced extra cross-server communication </a:t>
            </a:r>
          </a:p>
          <a:p>
            <a:pPr lvl="1"/>
            <a:r>
              <a:rPr lang="en-US" dirty="0" smtClean="0"/>
              <a:t>Optimization: collapse Azure Web and Worker roles</a:t>
            </a:r>
          </a:p>
          <a:p>
            <a:r>
              <a:rPr lang="en-US" dirty="0" smtClean="0"/>
              <a:t>Storage not optimized for </a:t>
            </a:r>
            <a:r>
              <a:rPr lang="en-US" dirty="0" err="1" smtClean="0"/>
              <a:t>IaaS</a:t>
            </a:r>
            <a:r>
              <a:rPr lang="en-US" dirty="0" smtClean="0"/>
              <a:t> SQL usage</a:t>
            </a:r>
          </a:p>
        </p:txBody>
      </p:sp>
      <p:sp>
        <p:nvSpPr>
          <p:cNvPr id="3" name="Title 2"/>
          <p:cNvSpPr>
            <a:spLocks noGrp="1"/>
          </p:cNvSpPr>
          <p:nvPr>
            <p:ph type="title"/>
          </p:nvPr>
        </p:nvSpPr>
        <p:spPr/>
        <p:txBody>
          <a:bodyPr/>
          <a:lstStyle/>
          <a:p>
            <a:r>
              <a:rPr lang="en-US" dirty="0" smtClean="0"/>
              <a:t>Let’s Try This Instead…</a:t>
            </a:r>
            <a:endParaRPr lang="en-US" dirty="0"/>
          </a:p>
        </p:txBody>
      </p:sp>
      <p:grpSp>
        <p:nvGrpSpPr>
          <p:cNvPr id="9" name="Group 8"/>
          <p:cNvGrpSpPr/>
          <p:nvPr/>
        </p:nvGrpSpPr>
        <p:grpSpPr>
          <a:xfrm>
            <a:off x="431779" y="3974520"/>
            <a:ext cx="3505200" cy="1764907"/>
            <a:chOff x="431779" y="3974520"/>
            <a:chExt cx="3505200" cy="1764907"/>
          </a:xfrm>
        </p:grpSpPr>
        <p:sp>
          <p:nvSpPr>
            <p:cNvPr id="7" name="Can 6"/>
            <p:cNvSpPr/>
            <p:nvPr/>
          </p:nvSpPr>
          <p:spPr bwMode="auto">
            <a:xfrm>
              <a:off x="507981" y="5206027"/>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Can 7"/>
            <p:cNvSpPr/>
            <p:nvPr/>
          </p:nvSpPr>
          <p:spPr bwMode="auto">
            <a:xfrm>
              <a:off x="938560" y="5206027"/>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Can 9"/>
            <p:cNvSpPr/>
            <p:nvPr/>
          </p:nvSpPr>
          <p:spPr bwMode="auto">
            <a:xfrm>
              <a:off x="1365635" y="5206027"/>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Can 10"/>
            <p:cNvSpPr/>
            <p:nvPr/>
          </p:nvSpPr>
          <p:spPr bwMode="auto">
            <a:xfrm>
              <a:off x="1796214" y="5206027"/>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Can 11"/>
            <p:cNvSpPr/>
            <p:nvPr/>
          </p:nvSpPr>
          <p:spPr bwMode="auto">
            <a:xfrm>
              <a:off x="2224905" y="5206027"/>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Can 12"/>
            <p:cNvSpPr/>
            <p:nvPr/>
          </p:nvSpPr>
          <p:spPr bwMode="auto">
            <a:xfrm>
              <a:off x="2655484" y="5206027"/>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Can 13"/>
            <p:cNvSpPr/>
            <p:nvPr/>
          </p:nvSpPr>
          <p:spPr bwMode="auto">
            <a:xfrm>
              <a:off x="3082559" y="5206027"/>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Can 14"/>
            <p:cNvSpPr/>
            <p:nvPr/>
          </p:nvSpPr>
          <p:spPr bwMode="auto">
            <a:xfrm>
              <a:off x="3513138" y="5206027"/>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431779" y="5097105"/>
              <a:ext cx="3505200" cy="64232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Connector 19"/>
            <p:cNvCxnSpPr/>
            <p:nvPr/>
          </p:nvCxnSpPr>
          <p:spPr>
            <a:xfrm>
              <a:off x="1337020" y="5097105"/>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84379" y="5097105"/>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9547" y="5097105"/>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bwMode="auto">
            <a:xfrm>
              <a:off x="735249" y="4516766"/>
              <a:ext cx="1212034" cy="50067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9"/>
            <p:cNvSpPr txBox="1"/>
            <p:nvPr/>
          </p:nvSpPr>
          <p:spPr>
            <a:xfrm>
              <a:off x="828911" y="4549818"/>
              <a:ext cx="1145185"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Data.VHD</a:t>
              </a:r>
              <a:endParaRPr lang="en-US" sz="1400" dirty="0" smtClean="0">
                <a:gradFill>
                  <a:gsLst>
                    <a:gs pos="2917">
                      <a:schemeClr val="tx1"/>
                    </a:gs>
                    <a:gs pos="30000">
                      <a:schemeClr val="tx1"/>
                    </a:gs>
                  </a:gsLst>
                  <a:lin ang="5400000" scaled="0"/>
                </a:gradFill>
              </a:endParaRPr>
            </a:p>
          </p:txBody>
        </p:sp>
        <p:sp>
          <p:nvSpPr>
            <p:cNvPr id="31" name="Rectangle 30"/>
            <p:cNvSpPr/>
            <p:nvPr/>
          </p:nvSpPr>
          <p:spPr bwMode="auto">
            <a:xfrm>
              <a:off x="2265255" y="4517782"/>
              <a:ext cx="1213193" cy="50067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2184379" y="4550834"/>
              <a:ext cx="1416863"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Tempdb.VHD</a:t>
              </a:r>
              <a:endParaRPr lang="en-US" sz="1400" dirty="0" smtClean="0">
                <a:gradFill>
                  <a:gsLst>
                    <a:gs pos="2917">
                      <a:schemeClr val="tx1"/>
                    </a:gs>
                    <a:gs pos="30000">
                      <a:schemeClr val="tx1"/>
                    </a:gs>
                  </a:gsLst>
                  <a:lin ang="5400000" scaled="0"/>
                </a:gradFill>
              </a:endParaRPr>
            </a:p>
          </p:txBody>
        </p:sp>
        <p:sp>
          <p:nvSpPr>
            <p:cNvPr id="33" name="TextBox 32"/>
            <p:cNvSpPr txBox="1"/>
            <p:nvPr/>
          </p:nvSpPr>
          <p:spPr>
            <a:xfrm>
              <a:off x="631642" y="3974520"/>
              <a:ext cx="3071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Initial Configuration</a:t>
              </a:r>
            </a:p>
          </p:txBody>
        </p:sp>
      </p:grpSp>
      <p:sp>
        <p:nvSpPr>
          <p:cNvPr id="34" name="TextBox 33"/>
          <p:cNvSpPr txBox="1"/>
          <p:nvPr/>
        </p:nvSpPr>
        <p:spPr>
          <a:xfrm>
            <a:off x="1253002" y="5819088"/>
            <a:ext cx="2193549"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1844 </a:t>
            </a:r>
            <a:r>
              <a:rPr lang="en-US" sz="2400" dirty="0" smtClean="0">
                <a:gradFill>
                  <a:gsLst>
                    <a:gs pos="2917">
                      <a:schemeClr val="tx1"/>
                    </a:gs>
                    <a:gs pos="30000">
                      <a:schemeClr val="tx1"/>
                    </a:gs>
                  </a:gsLst>
                  <a:lin ang="5400000" scaled="0"/>
                </a:gradFill>
              </a:rPr>
              <a:t>IOPS</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15.26 </a:t>
            </a:r>
            <a:r>
              <a:rPr lang="en-US" sz="2400" dirty="0">
                <a:gradFill>
                  <a:gsLst>
                    <a:gs pos="2917">
                      <a:schemeClr val="tx1"/>
                    </a:gs>
                    <a:gs pos="30000">
                      <a:schemeClr val="tx1"/>
                    </a:gs>
                  </a:gsLst>
                  <a:lin ang="5400000" scaled="0"/>
                </a:gradFill>
              </a:rPr>
              <a:t>MB/sec</a:t>
            </a:r>
            <a:endParaRPr lang="en-US" sz="2400" dirty="0" smtClean="0">
              <a:gradFill>
                <a:gsLst>
                  <a:gs pos="2917">
                    <a:schemeClr val="tx1"/>
                  </a:gs>
                  <a:gs pos="30000">
                    <a:schemeClr val="tx1"/>
                  </a:gs>
                </a:gsLst>
                <a:lin ang="5400000" scaled="0"/>
              </a:gradFill>
            </a:endParaRPr>
          </a:p>
        </p:txBody>
      </p:sp>
      <p:grpSp>
        <p:nvGrpSpPr>
          <p:cNvPr id="6" name="Group 5"/>
          <p:cNvGrpSpPr/>
          <p:nvPr/>
        </p:nvGrpSpPr>
        <p:grpSpPr>
          <a:xfrm>
            <a:off x="4963363" y="3881930"/>
            <a:ext cx="7017138" cy="1852090"/>
            <a:chOff x="4963363" y="3881930"/>
            <a:chExt cx="7017138" cy="1852090"/>
          </a:xfrm>
        </p:grpSpPr>
        <p:sp>
          <p:nvSpPr>
            <p:cNvPr id="35" name="Can 34"/>
            <p:cNvSpPr/>
            <p:nvPr/>
          </p:nvSpPr>
          <p:spPr bwMode="auto">
            <a:xfrm>
              <a:off x="5039565"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Can 35"/>
            <p:cNvSpPr/>
            <p:nvPr/>
          </p:nvSpPr>
          <p:spPr bwMode="auto">
            <a:xfrm>
              <a:off x="5470144"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Can 36"/>
            <p:cNvSpPr/>
            <p:nvPr/>
          </p:nvSpPr>
          <p:spPr bwMode="auto">
            <a:xfrm>
              <a:off x="5897219"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Can 37"/>
            <p:cNvSpPr/>
            <p:nvPr/>
          </p:nvSpPr>
          <p:spPr bwMode="auto">
            <a:xfrm>
              <a:off x="6327798"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Can 38"/>
            <p:cNvSpPr/>
            <p:nvPr/>
          </p:nvSpPr>
          <p:spPr bwMode="auto">
            <a:xfrm>
              <a:off x="6756489"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Can 39"/>
            <p:cNvSpPr/>
            <p:nvPr/>
          </p:nvSpPr>
          <p:spPr bwMode="auto">
            <a:xfrm>
              <a:off x="7187068"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Can 40"/>
            <p:cNvSpPr/>
            <p:nvPr/>
          </p:nvSpPr>
          <p:spPr bwMode="auto">
            <a:xfrm>
              <a:off x="7614143"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Can 41"/>
            <p:cNvSpPr/>
            <p:nvPr/>
          </p:nvSpPr>
          <p:spPr bwMode="auto">
            <a:xfrm>
              <a:off x="8044722"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4963363" y="5091698"/>
              <a:ext cx="3505200" cy="64232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44" name="Straight Connector 43"/>
            <p:cNvCxnSpPr/>
            <p:nvPr/>
          </p:nvCxnSpPr>
          <p:spPr>
            <a:xfrm>
              <a:off x="5868604"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15963"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581131"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Can 46"/>
            <p:cNvSpPr/>
            <p:nvPr/>
          </p:nvSpPr>
          <p:spPr bwMode="auto">
            <a:xfrm>
              <a:off x="8551503"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Can 47"/>
            <p:cNvSpPr/>
            <p:nvPr/>
          </p:nvSpPr>
          <p:spPr bwMode="auto">
            <a:xfrm>
              <a:off x="8982082"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Can 48"/>
            <p:cNvSpPr/>
            <p:nvPr/>
          </p:nvSpPr>
          <p:spPr bwMode="auto">
            <a:xfrm>
              <a:off x="9409157"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Can 49"/>
            <p:cNvSpPr/>
            <p:nvPr/>
          </p:nvSpPr>
          <p:spPr bwMode="auto">
            <a:xfrm>
              <a:off x="9839736"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Can 50"/>
            <p:cNvSpPr/>
            <p:nvPr/>
          </p:nvSpPr>
          <p:spPr bwMode="auto">
            <a:xfrm>
              <a:off x="10268427"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Can 51"/>
            <p:cNvSpPr/>
            <p:nvPr/>
          </p:nvSpPr>
          <p:spPr bwMode="auto">
            <a:xfrm>
              <a:off x="10699006"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Can 52"/>
            <p:cNvSpPr/>
            <p:nvPr/>
          </p:nvSpPr>
          <p:spPr bwMode="auto">
            <a:xfrm>
              <a:off x="11126081"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Can 53"/>
            <p:cNvSpPr/>
            <p:nvPr/>
          </p:nvSpPr>
          <p:spPr bwMode="auto">
            <a:xfrm>
              <a:off x="11556660" y="5200620"/>
              <a:ext cx="380998" cy="457200"/>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8475301" y="5091698"/>
              <a:ext cx="3505200" cy="642322"/>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6" name="Straight Connector 55"/>
            <p:cNvCxnSpPr/>
            <p:nvPr/>
          </p:nvCxnSpPr>
          <p:spPr>
            <a:xfrm>
              <a:off x="9380542"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227901"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093069"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84935"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39981"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58124"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939975"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995141"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810792"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0649425" y="5091698"/>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1551897" y="5084374"/>
              <a:ext cx="0" cy="64232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auto">
            <a:xfrm>
              <a:off x="7049811" y="4496321"/>
              <a:ext cx="2432972" cy="500678"/>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p:cNvSpPr txBox="1"/>
            <p:nvPr/>
          </p:nvSpPr>
          <p:spPr>
            <a:xfrm>
              <a:off x="7283261" y="4545734"/>
              <a:ext cx="1910588"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gradFill>
                    <a:gsLst>
                      <a:gs pos="2917">
                        <a:schemeClr val="tx1"/>
                      </a:gs>
                      <a:gs pos="30000">
                        <a:schemeClr val="tx1"/>
                      </a:gs>
                    </a:gsLst>
                    <a:lin ang="5400000" scaled="0"/>
                  </a:gradFill>
                </a:rPr>
                <a:t>Data+Tempdb.VHD</a:t>
              </a:r>
              <a:endParaRPr lang="en-US" sz="1400" dirty="0" smtClean="0">
                <a:gradFill>
                  <a:gsLst>
                    <a:gs pos="2917">
                      <a:schemeClr val="tx1"/>
                    </a:gs>
                    <a:gs pos="30000">
                      <a:schemeClr val="tx1"/>
                    </a:gs>
                  </a:gsLst>
                  <a:lin ang="5400000" scaled="0"/>
                </a:gradFill>
              </a:endParaRPr>
            </a:p>
          </p:txBody>
        </p:sp>
        <p:sp>
          <p:nvSpPr>
            <p:cNvPr id="71" name="TextBox 70"/>
            <p:cNvSpPr txBox="1"/>
            <p:nvPr/>
          </p:nvSpPr>
          <p:spPr>
            <a:xfrm>
              <a:off x="6278974" y="3881930"/>
              <a:ext cx="374205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Optimized Configuration</a:t>
              </a:r>
            </a:p>
          </p:txBody>
        </p:sp>
      </p:grpSp>
      <p:sp>
        <p:nvSpPr>
          <p:cNvPr id="72" name="TextBox 71"/>
          <p:cNvSpPr txBox="1"/>
          <p:nvPr/>
        </p:nvSpPr>
        <p:spPr>
          <a:xfrm>
            <a:off x="7150620" y="5731458"/>
            <a:ext cx="2360262"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5379 </a:t>
            </a:r>
            <a:r>
              <a:rPr lang="en-US" sz="2400" dirty="0" smtClean="0">
                <a:gradFill>
                  <a:gsLst>
                    <a:gs pos="2917">
                      <a:schemeClr val="tx1"/>
                    </a:gs>
                    <a:gs pos="30000">
                      <a:schemeClr val="tx1"/>
                    </a:gs>
                  </a:gsLst>
                  <a:lin ang="5400000" scaled="0"/>
                </a:gradFill>
              </a:rPr>
              <a:t>IOPs</a:t>
            </a:r>
          </a:p>
          <a:p>
            <a:pPr algn="ctr">
              <a:lnSpc>
                <a:spcPct val="90000"/>
              </a:lnSpc>
              <a:spcAft>
                <a:spcPts val="600"/>
              </a:spcAft>
            </a:pPr>
            <a:r>
              <a:rPr lang="en-US" sz="2400" dirty="0" smtClean="0">
                <a:gradFill>
                  <a:gsLst>
                    <a:gs pos="2917">
                      <a:schemeClr val="tx1"/>
                    </a:gs>
                    <a:gs pos="30000">
                      <a:schemeClr val="tx1"/>
                    </a:gs>
                  </a:gsLst>
                  <a:lin ang="5400000" scaled="0"/>
                </a:gradFill>
              </a:rPr>
              <a:t>336.15 </a:t>
            </a:r>
            <a:r>
              <a:rPr lang="en-US" sz="2400" dirty="0">
                <a:gradFill>
                  <a:gsLst>
                    <a:gs pos="2917">
                      <a:schemeClr val="tx1"/>
                    </a:gs>
                    <a:gs pos="30000">
                      <a:schemeClr val="tx1"/>
                    </a:gs>
                  </a:gsLst>
                  <a:lin ang="5400000" scaled="0"/>
                </a:gradFill>
              </a:rPr>
              <a:t>MB/sec</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713993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up)">
                                      <p:cBhvr>
                                        <p:cTn id="4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1292405"/>
          </a:xfrm>
        </p:spPr>
        <p:txBody>
          <a:bodyPr/>
          <a:lstStyle/>
          <a:p>
            <a:r>
              <a:rPr lang="en-US" dirty="0" smtClean="0"/>
              <a:t>Performance tests of optimized configuration showed great performance: </a:t>
            </a:r>
            <a:endParaRPr lang="en-US" dirty="0"/>
          </a:p>
        </p:txBody>
      </p:sp>
      <p:sp>
        <p:nvSpPr>
          <p:cNvPr id="3" name="Title 2"/>
          <p:cNvSpPr>
            <a:spLocks noGrp="1"/>
          </p:cNvSpPr>
          <p:nvPr>
            <p:ph type="title"/>
          </p:nvPr>
        </p:nvSpPr>
        <p:spPr/>
        <p:txBody>
          <a:bodyPr/>
          <a:lstStyle/>
          <a:p>
            <a:r>
              <a:rPr lang="en-US" dirty="0" smtClean="0"/>
              <a:t>That Did the Trick</a:t>
            </a:r>
            <a:endParaRPr lang="en-US" dirty="0"/>
          </a:p>
        </p:txBody>
      </p:sp>
      <p:grpSp>
        <p:nvGrpSpPr>
          <p:cNvPr id="5" name="Group 4"/>
          <p:cNvGrpSpPr/>
          <p:nvPr/>
        </p:nvGrpSpPr>
        <p:grpSpPr>
          <a:xfrm>
            <a:off x="2308554" y="2505255"/>
            <a:ext cx="6792691" cy="4114800"/>
            <a:chOff x="2308554" y="2505255"/>
            <a:chExt cx="6792691" cy="4114800"/>
          </a:xfrm>
        </p:grpSpPr>
        <p:pic>
          <p:nvPicPr>
            <p:cNvPr id="5122"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418" y="2505255"/>
              <a:ext cx="616482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16200000">
              <a:off x="1267788" y="4080828"/>
              <a:ext cx="270939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Concurrent Users</a:t>
              </a:r>
            </a:p>
          </p:txBody>
        </p:sp>
      </p:grpSp>
    </p:spTree>
    <p:extLst>
      <p:ext uri="{BB962C8B-B14F-4D97-AF65-F5344CB8AC3E}">
        <p14:creationId xmlns:p14="http://schemas.microsoft.com/office/powerpoint/2010/main" val="748355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Data Upload to Azure DB</a:t>
            </a:r>
            <a:br>
              <a:rPr lang="en-US" b="1" dirty="0" smtClean="0"/>
            </a:br>
            <a:r>
              <a:rPr lang="en-US" sz="6600" dirty="0" smtClean="0"/>
              <a:t>“Chew on this…”</a:t>
            </a:r>
            <a:endParaRPr lang="en-US" sz="6600" dirty="0"/>
          </a:p>
        </p:txBody>
      </p:sp>
    </p:spTree>
    <p:extLst>
      <p:ext uri="{BB962C8B-B14F-4D97-AF65-F5344CB8AC3E}">
        <p14:creationId xmlns:p14="http://schemas.microsoft.com/office/powerpoint/2010/main" val="101614931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0"/>
          </p:nvPr>
        </p:nvSpPr>
        <p:spPr>
          <a:xfrm>
            <a:off x="274638" y="1212850"/>
            <a:ext cx="11887200" cy="3083921"/>
          </a:xfrm>
        </p:spPr>
        <p:txBody>
          <a:bodyPr/>
          <a:lstStyle/>
          <a:p>
            <a:r>
              <a:rPr lang="en-GB" sz="3600" dirty="0" smtClean="0"/>
              <a:t>Leading software company for advertising monetization created hybrid </a:t>
            </a:r>
            <a:r>
              <a:rPr lang="en-GB" sz="3600" dirty="0" err="1" smtClean="0"/>
              <a:t>PaaS</a:t>
            </a:r>
            <a:r>
              <a:rPr lang="en-GB" sz="3600" dirty="0" smtClean="0"/>
              <a:t> Azure solution</a:t>
            </a:r>
          </a:p>
          <a:p>
            <a:r>
              <a:rPr lang="en-GB" sz="3600" dirty="0" smtClean="0"/>
              <a:t>Architecture includes:</a:t>
            </a:r>
          </a:p>
          <a:p>
            <a:pPr lvl="1"/>
            <a:r>
              <a:rPr lang="en-GB" sz="2000" dirty="0" smtClean="0"/>
              <a:t>Daily activity and transaction history .csv file upload to Azure storage</a:t>
            </a:r>
          </a:p>
          <a:p>
            <a:pPr lvl="1"/>
            <a:r>
              <a:rPr lang="en-GB" sz="2000" dirty="0" smtClean="0"/>
              <a:t>Import to Azure DB</a:t>
            </a:r>
          </a:p>
          <a:p>
            <a:pPr lvl="1"/>
            <a:r>
              <a:rPr lang="en-GB" sz="2000" dirty="0" smtClean="0"/>
              <a:t>Trailing 7-day aggregate view for analytics and trending with </a:t>
            </a:r>
            <a:r>
              <a:rPr lang="en-GB" sz="2000" dirty="0" err="1" smtClean="0"/>
              <a:t>HDInsight</a:t>
            </a:r>
            <a:r>
              <a:rPr lang="en-GB" sz="2000" dirty="0" smtClean="0"/>
              <a:t> and prediction with </a:t>
            </a:r>
            <a:r>
              <a:rPr lang="en-GB" sz="2000" dirty="0" err="1" smtClean="0"/>
              <a:t>CloudML</a:t>
            </a:r>
            <a:endParaRPr lang="en-GB" sz="2000" dirty="0" smtClean="0"/>
          </a:p>
        </p:txBody>
      </p:sp>
      <p:sp>
        <p:nvSpPr>
          <p:cNvPr id="4" name="Title 2"/>
          <p:cNvSpPr>
            <a:spLocks noGrp="1"/>
          </p:cNvSpPr>
          <p:nvPr>
            <p:ph type="title"/>
          </p:nvPr>
        </p:nvSpPr>
        <p:spPr/>
        <p:txBody>
          <a:bodyPr/>
          <a:lstStyle/>
          <a:p>
            <a:r>
              <a:rPr lang="en-US" dirty="0" smtClean="0"/>
              <a:t>What Does the Data Say?</a:t>
            </a:r>
            <a:endParaRPr lang="en-US" dirty="0"/>
          </a:p>
        </p:txBody>
      </p:sp>
      <p:grpSp>
        <p:nvGrpSpPr>
          <p:cNvPr id="3" name="Group 2"/>
          <p:cNvGrpSpPr/>
          <p:nvPr/>
        </p:nvGrpSpPr>
        <p:grpSpPr>
          <a:xfrm>
            <a:off x="2616997" y="5265358"/>
            <a:ext cx="5842538" cy="1661890"/>
            <a:chOff x="2616997" y="5265358"/>
            <a:chExt cx="5842538" cy="1661890"/>
          </a:xfrm>
        </p:grpSpPr>
        <p:grpSp>
          <p:nvGrpSpPr>
            <p:cNvPr id="2" name="Group 1"/>
            <p:cNvGrpSpPr/>
            <p:nvPr/>
          </p:nvGrpSpPr>
          <p:grpSpPr>
            <a:xfrm>
              <a:off x="2616997" y="5265358"/>
              <a:ext cx="5842538" cy="1273093"/>
              <a:chOff x="2616997" y="5265358"/>
              <a:chExt cx="5842538" cy="1273093"/>
            </a:xfrm>
          </p:grpSpPr>
          <p:cxnSp>
            <p:nvCxnSpPr>
              <p:cNvPr id="5" name="Straight Connector 4"/>
              <p:cNvCxnSpPr/>
              <p:nvPr/>
            </p:nvCxnSpPr>
            <p:spPr>
              <a:xfrm>
                <a:off x="3035270" y="6299384"/>
                <a:ext cx="53340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90325" y="5409647"/>
                <a:ext cx="720836"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rgbClr val="FFC000"/>
                    </a:solidFill>
                  </a:rPr>
                  <a:t>…</a:t>
                </a:r>
              </a:p>
            </p:txBody>
          </p:sp>
          <p:grpSp>
            <p:nvGrpSpPr>
              <p:cNvPr id="8" name="Group 7"/>
              <p:cNvGrpSpPr/>
              <p:nvPr/>
            </p:nvGrpSpPr>
            <p:grpSpPr>
              <a:xfrm>
                <a:off x="2616997" y="5322269"/>
                <a:ext cx="5842538" cy="871008"/>
                <a:chOff x="909099" y="4988454"/>
                <a:chExt cx="5842538" cy="871008"/>
              </a:xfrm>
            </p:grpSpPr>
            <p:sp>
              <p:nvSpPr>
                <p:cNvPr id="9" name="Rectangle 8"/>
                <p:cNvSpPr/>
                <p:nvPr/>
              </p:nvSpPr>
              <p:spPr bwMode="auto">
                <a:xfrm>
                  <a:off x="909099" y="5097462"/>
                  <a:ext cx="5842538" cy="685800"/>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a:off x="3211840"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2640456"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5013176"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5558943"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6133064"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4358407"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2027237" y="5175879"/>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909099" y="4988454"/>
                  <a:ext cx="949812" cy="871008"/>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1"/>
                      </a:solidFill>
                    </a:rPr>
                    <a:t>Azure</a:t>
                  </a:r>
                </a:p>
                <a:p>
                  <a:pPr>
                    <a:lnSpc>
                      <a:spcPct val="90000"/>
                    </a:lnSpc>
                    <a:spcAft>
                      <a:spcPts val="600"/>
                    </a:spcAft>
                  </a:pPr>
                  <a:r>
                    <a:rPr lang="en-US" dirty="0" smtClean="0">
                      <a:solidFill>
                        <a:schemeClr val="bg1"/>
                      </a:solidFill>
                    </a:rPr>
                    <a:t>Blob</a:t>
                  </a:r>
                </a:p>
              </p:txBody>
            </p:sp>
          </p:grpSp>
          <p:sp>
            <p:nvSpPr>
              <p:cNvPr id="18" name="TextBox 17"/>
              <p:cNvSpPr txBox="1"/>
              <p:nvPr/>
            </p:nvSpPr>
            <p:spPr>
              <a:xfrm>
                <a:off x="5361446" y="5265358"/>
                <a:ext cx="707566"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C000"/>
                    </a:solidFill>
                  </a:rPr>
                  <a:t>…</a:t>
                </a:r>
              </a:p>
            </p:txBody>
          </p:sp>
          <p:cxnSp>
            <p:nvCxnSpPr>
              <p:cNvPr id="19" name="Straight Connector 18"/>
              <p:cNvCxnSpPr/>
              <p:nvPr/>
            </p:nvCxnSpPr>
            <p:spPr>
              <a:xfrm flipV="1">
                <a:off x="3968834" y="5943459"/>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571978" y="5979768"/>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148338" y="5943459"/>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294905" y="5958330"/>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949674" y="5967841"/>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522363" y="5967841"/>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107116" y="5943459"/>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4294704" y="6299384"/>
              <a:ext cx="346146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On-</a:t>
              </a:r>
              <a:r>
                <a:rPr lang="en-US" sz="2400" dirty="0" err="1" smtClean="0">
                  <a:gradFill>
                    <a:gsLst>
                      <a:gs pos="2917">
                        <a:schemeClr val="tx1"/>
                      </a:gs>
                      <a:gs pos="30000">
                        <a:schemeClr val="tx1"/>
                      </a:gs>
                    </a:gsLst>
                    <a:lin ang="5400000" scaled="0"/>
                  </a:gradFill>
                </a:rPr>
                <a:t>Prem</a:t>
              </a:r>
              <a:r>
                <a:rPr lang="en-US" sz="2400" dirty="0" smtClean="0">
                  <a:gradFill>
                    <a:gsLst>
                      <a:gs pos="2917">
                        <a:schemeClr val="tx1"/>
                      </a:gs>
                      <a:gs pos="30000">
                        <a:schemeClr val="tx1"/>
                      </a:gs>
                    </a:gsLst>
                    <a:lin ang="5400000" scaled="0"/>
                  </a:gradFill>
                </a:rPr>
                <a:t> Data Sources</a:t>
              </a:r>
            </a:p>
          </p:txBody>
        </p:sp>
      </p:grpSp>
      <p:grpSp>
        <p:nvGrpSpPr>
          <p:cNvPr id="27" name="Group 26"/>
          <p:cNvGrpSpPr/>
          <p:nvPr/>
        </p:nvGrpSpPr>
        <p:grpSpPr>
          <a:xfrm>
            <a:off x="4469900" y="4064919"/>
            <a:ext cx="2136731" cy="882765"/>
            <a:chOff x="407811" y="2114082"/>
            <a:chExt cx="2136731" cy="882765"/>
          </a:xfrm>
        </p:grpSpPr>
        <p:sp>
          <p:nvSpPr>
            <p:cNvPr id="28" name="Rectangle 27"/>
            <p:cNvSpPr/>
            <p:nvPr/>
          </p:nvSpPr>
          <p:spPr bwMode="auto">
            <a:xfrm>
              <a:off x="407811" y="2125052"/>
              <a:ext cx="2136731"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9"/>
            <p:cNvSpPr txBox="1"/>
            <p:nvPr/>
          </p:nvSpPr>
          <p:spPr>
            <a:xfrm>
              <a:off x="521666" y="2114082"/>
              <a:ext cx="1376712" cy="877163"/>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bg1"/>
                  </a:solidFill>
                </a:rPr>
                <a:t>Ingestion</a:t>
              </a:r>
              <a:br>
                <a:rPr lang="en-US" sz="1400" dirty="0" smtClean="0">
                  <a:solidFill>
                    <a:schemeClr val="bg1"/>
                  </a:solidFill>
                </a:rPr>
              </a:br>
              <a:r>
                <a:rPr lang="en-US" sz="1400" dirty="0" smtClean="0">
                  <a:solidFill>
                    <a:schemeClr val="bg1"/>
                  </a:solidFill>
                </a:rPr>
                <a:t>Worker</a:t>
              </a:r>
              <a:br>
                <a:rPr lang="en-US" sz="1400" dirty="0" smtClean="0">
                  <a:solidFill>
                    <a:schemeClr val="bg1"/>
                  </a:solidFill>
                </a:rPr>
              </a:br>
              <a:r>
                <a:rPr lang="en-US" sz="1400" dirty="0" smtClean="0">
                  <a:solidFill>
                    <a:schemeClr val="bg1"/>
                  </a:solidFill>
                </a:rPr>
                <a:t>Role</a:t>
              </a:r>
            </a:p>
          </p:txBody>
        </p:sp>
      </p:grpSp>
      <p:cxnSp>
        <p:nvCxnSpPr>
          <p:cNvPr id="31" name="Straight Connector 30"/>
          <p:cNvCxnSpPr/>
          <p:nvPr/>
        </p:nvCxnSpPr>
        <p:spPr>
          <a:xfrm flipV="1">
            <a:off x="5695609" y="4931112"/>
            <a:ext cx="0" cy="50016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36" idx="1"/>
          </p:cNvCxnSpPr>
          <p:nvPr/>
        </p:nvCxnSpPr>
        <p:spPr>
          <a:xfrm flipV="1">
            <a:off x="6587891" y="4516586"/>
            <a:ext cx="1395562" cy="2800"/>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959467" y="4064919"/>
            <a:ext cx="1723132" cy="882765"/>
            <a:chOff x="1506205" y="3757294"/>
            <a:chExt cx="1723132" cy="882765"/>
          </a:xfrm>
        </p:grpSpPr>
        <p:sp>
          <p:nvSpPr>
            <p:cNvPr id="34" name="Rectangle 33"/>
            <p:cNvSpPr/>
            <p:nvPr/>
          </p:nvSpPr>
          <p:spPr bwMode="auto">
            <a:xfrm>
              <a:off x="1506205" y="3757294"/>
              <a:ext cx="1723132" cy="882765"/>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Can 34"/>
            <p:cNvSpPr/>
            <p:nvPr/>
          </p:nvSpPr>
          <p:spPr bwMode="auto">
            <a:xfrm>
              <a:off x="2402621" y="3801268"/>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p:cNvSpPr txBox="1"/>
            <p:nvPr/>
          </p:nvSpPr>
          <p:spPr>
            <a:xfrm>
              <a:off x="1530191" y="3811929"/>
              <a:ext cx="1012328"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1"/>
                  </a:solidFill>
                </a:rPr>
                <a:t>Azure </a:t>
              </a:r>
              <a:br>
                <a:rPr lang="en-US" dirty="0" smtClean="0">
                  <a:solidFill>
                    <a:schemeClr val="bg1"/>
                  </a:solidFill>
                </a:rPr>
              </a:br>
              <a:r>
                <a:rPr lang="en-US" dirty="0" smtClean="0">
                  <a:solidFill>
                    <a:schemeClr val="bg1"/>
                  </a:solidFill>
                </a:rPr>
                <a:t>DB</a:t>
              </a:r>
            </a:p>
          </p:txBody>
        </p:sp>
        <p:sp>
          <p:nvSpPr>
            <p:cNvPr id="37" name="TextBox 36"/>
            <p:cNvSpPr txBox="1"/>
            <p:nvPr/>
          </p:nvSpPr>
          <p:spPr>
            <a:xfrm>
              <a:off x="2238736" y="4000066"/>
              <a:ext cx="9906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bg1"/>
                  </a:solidFill>
                </a:rPr>
                <a:t>Results</a:t>
              </a:r>
            </a:p>
          </p:txBody>
        </p:sp>
      </p:grpSp>
    </p:spTree>
    <p:extLst>
      <p:ext uri="{BB962C8B-B14F-4D97-AF65-F5344CB8AC3E}">
        <p14:creationId xmlns:p14="http://schemas.microsoft.com/office/powerpoint/2010/main" val="286240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left)">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2769476"/>
          </a:xfrm>
        </p:spPr>
        <p:txBody>
          <a:bodyPr/>
          <a:lstStyle/>
          <a:p>
            <a:r>
              <a:rPr lang="en-US" dirty="0" smtClean="0"/>
              <a:t>Automate</a:t>
            </a:r>
          </a:p>
          <a:p>
            <a:r>
              <a:rPr lang="en-US" dirty="0" smtClean="0"/>
              <a:t>Scale out</a:t>
            </a:r>
          </a:p>
          <a:p>
            <a:r>
              <a:rPr lang="en-US" dirty="0" smtClean="0"/>
              <a:t>Test in production</a:t>
            </a:r>
          </a:p>
          <a:p>
            <a:r>
              <a:rPr lang="en-US" dirty="0" smtClean="0"/>
              <a:t>Deploy early, deploy often</a:t>
            </a:r>
          </a:p>
        </p:txBody>
      </p:sp>
      <p:sp>
        <p:nvSpPr>
          <p:cNvPr id="4" name="Title 3"/>
          <p:cNvSpPr>
            <a:spLocks noGrp="1"/>
          </p:cNvSpPr>
          <p:nvPr>
            <p:ph type="title"/>
          </p:nvPr>
        </p:nvSpPr>
        <p:spPr/>
        <p:txBody>
          <a:bodyPr/>
          <a:lstStyle/>
          <a:p>
            <a:r>
              <a:rPr lang="en-US" sz="4400" dirty="0" smtClean="0"/>
              <a:t>Stuff Everyone Knows About Cloud Development</a:t>
            </a:r>
            <a:endParaRPr lang="en-US" sz="4400" dirty="0"/>
          </a:p>
        </p:txBody>
      </p:sp>
      <p:sp>
        <p:nvSpPr>
          <p:cNvPr id="2" name="TextBox 1"/>
          <p:cNvSpPr txBox="1"/>
          <p:nvPr/>
        </p:nvSpPr>
        <p:spPr>
          <a:xfrm>
            <a:off x="2713037" y="4792662"/>
            <a:ext cx="6775445" cy="794064"/>
          </a:xfrm>
          <a:prstGeom prst="rect">
            <a:avLst/>
          </a:prstGeom>
          <a:noFill/>
        </p:spPr>
        <p:txBody>
          <a:bodyPr wrap="none" lIns="182880" tIns="146304" rIns="182880" bIns="146304" rtlCol="0">
            <a:spAutoFit/>
          </a:bodyPr>
          <a:lstStyle/>
          <a:p>
            <a:pPr>
              <a:lnSpc>
                <a:spcPct val="90000"/>
              </a:lnSpc>
              <a:spcAft>
                <a:spcPts val="600"/>
              </a:spcAft>
            </a:pPr>
            <a:r>
              <a:rPr lang="en-US" sz="3600" i="1" dirty="0" smtClean="0">
                <a:gradFill>
                  <a:gsLst>
                    <a:gs pos="2917">
                      <a:schemeClr val="tx1"/>
                    </a:gs>
                    <a:gs pos="30000">
                      <a:schemeClr val="tx1"/>
                    </a:gs>
                  </a:gsLst>
                  <a:lin ang="5400000" scaled="0"/>
                </a:gradFill>
              </a:rPr>
              <a:t>But there are many more rules…</a:t>
            </a:r>
          </a:p>
        </p:txBody>
      </p:sp>
    </p:spTree>
    <p:extLst>
      <p:ext uri="{BB962C8B-B14F-4D97-AF65-F5344CB8AC3E}">
        <p14:creationId xmlns:p14="http://schemas.microsoft.com/office/powerpoint/2010/main" val="2923157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3458896"/>
          </a:xfrm>
        </p:spPr>
        <p:txBody>
          <a:bodyPr/>
          <a:lstStyle/>
          <a:p>
            <a:r>
              <a:rPr lang="en-US" dirty="0" smtClean="0"/>
              <a:t>Source data was over 100 CSV files between 10MB and 1.4GB </a:t>
            </a:r>
          </a:p>
          <a:p>
            <a:pPr lvl="1"/>
            <a:r>
              <a:rPr lang="en-US" dirty="0" smtClean="0"/>
              <a:t>Average total ingest was around 40 GB</a:t>
            </a:r>
          </a:p>
          <a:p>
            <a:pPr lvl="1"/>
            <a:r>
              <a:rPr lang="en-US" dirty="0" smtClean="0"/>
              <a:t>Customer wrote custom ETL process </a:t>
            </a:r>
            <a:r>
              <a:rPr lang="en-US" dirty="0" err="1" smtClean="0"/>
              <a:t>usng</a:t>
            </a:r>
            <a:r>
              <a:rPr lang="en-US" dirty="0" smtClean="0"/>
              <a:t> </a:t>
            </a:r>
            <a:r>
              <a:rPr lang="en-US" dirty="0" err="1" smtClean="0"/>
              <a:t>SqlBulkCopy</a:t>
            </a:r>
            <a:endParaRPr lang="en-US" dirty="0" smtClean="0"/>
          </a:p>
          <a:p>
            <a:r>
              <a:rPr lang="en-US" dirty="0" smtClean="0"/>
              <a:t>Problem: ingest took around 37 hours</a:t>
            </a:r>
          </a:p>
          <a:p>
            <a:r>
              <a:rPr lang="en-US" dirty="0" smtClean="0"/>
              <a:t>Realization: Azure DB is a scale-out architecture</a:t>
            </a:r>
            <a:endParaRPr lang="en-US" dirty="0"/>
          </a:p>
        </p:txBody>
      </p:sp>
      <p:sp>
        <p:nvSpPr>
          <p:cNvPr id="3" name="Title 2"/>
          <p:cNvSpPr>
            <a:spLocks noGrp="1"/>
          </p:cNvSpPr>
          <p:nvPr>
            <p:ph type="title"/>
          </p:nvPr>
        </p:nvSpPr>
        <p:spPr/>
        <p:txBody>
          <a:bodyPr/>
          <a:lstStyle/>
          <a:p>
            <a:r>
              <a:rPr lang="en-US" dirty="0" smtClean="0"/>
              <a:t>Any Day Now…</a:t>
            </a:r>
            <a:endParaRPr lang="en-US" dirty="0"/>
          </a:p>
        </p:txBody>
      </p:sp>
    </p:spTree>
    <p:extLst>
      <p:ext uri="{BB962C8B-B14F-4D97-AF65-F5344CB8AC3E}">
        <p14:creationId xmlns:p14="http://schemas.microsoft.com/office/powerpoint/2010/main" val="3263822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096807"/>
            <a:ext cx="11887200" cy="3010055"/>
          </a:xfrm>
        </p:spPr>
        <p:txBody>
          <a:bodyPr/>
          <a:lstStyle/>
          <a:p>
            <a:r>
              <a:rPr lang="en-US" sz="3600" dirty="0" smtClean="0"/>
              <a:t>1: move to Azure DB Premium</a:t>
            </a:r>
          </a:p>
          <a:p>
            <a:r>
              <a:rPr lang="en-US" sz="3600" dirty="0" smtClean="0"/>
              <a:t>2: </a:t>
            </a:r>
            <a:r>
              <a:rPr lang="en-US" sz="3600" dirty="0"/>
              <a:t>parallelize data upload by scaling the worker role to eight streams</a:t>
            </a:r>
          </a:p>
          <a:p>
            <a:r>
              <a:rPr lang="en-US" sz="3600" dirty="0"/>
              <a:t>3</a:t>
            </a:r>
            <a:r>
              <a:rPr lang="en-US" sz="3600" dirty="0" smtClean="0"/>
              <a:t>: create one table/day, view aggregates week of data</a:t>
            </a:r>
          </a:p>
          <a:p>
            <a:r>
              <a:rPr lang="en-US" sz="3600" dirty="0" smtClean="0"/>
              <a:t>Result: optimized upload in &lt; 3 hours</a:t>
            </a:r>
            <a:endParaRPr lang="en-US" sz="3600" dirty="0"/>
          </a:p>
        </p:txBody>
      </p:sp>
      <p:sp>
        <p:nvSpPr>
          <p:cNvPr id="3" name="Title 2"/>
          <p:cNvSpPr>
            <a:spLocks noGrp="1"/>
          </p:cNvSpPr>
          <p:nvPr>
            <p:ph type="title"/>
          </p:nvPr>
        </p:nvSpPr>
        <p:spPr/>
        <p:txBody>
          <a:bodyPr/>
          <a:lstStyle/>
          <a:p>
            <a:r>
              <a:rPr lang="en-US" dirty="0" smtClean="0"/>
              <a:t>Keeping Up in Three Parts</a:t>
            </a:r>
            <a:endParaRPr lang="en-US" dirty="0"/>
          </a:p>
        </p:txBody>
      </p:sp>
      <p:grpSp>
        <p:nvGrpSpPr>
          <p:cNvPr id="33" name="Group 32"/>
          <p:cNvGrpSpPr/>
          <p:nvPr/>
        </p:nvGrpSpPr>
        <p:grpSpPr>
          <a:xfrm>
            <a:off x="711342" y="3982726"/>
            <a:ext cx="6192695" cy="2904248"/>
            <a:chOff x="711342" y="3982726"/>
            <a:chExt cx="6192695" cy="2904248"/>
          </a:xfrm>
        </p:grpSpPr>
        <p:cxnSp>
          <p:nvCxnSpPr>
            <p:cNvPr id="4" name="Straight Connector 3"/>
            <p:cNvCxnSpPr/>
            <p:nvPr/>
          </p:nvCxnSpPr>
          <p:spPr>
            <a:xfrm>
              <a:off x="1175932" y="6259110"/>
              <a:ext cx="53340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30987" y="5369373"/>
              <a:ext cx="720836"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rgbClr val="FFC000"/>
                  </a:solidFill>
                </a:rPr>
                <a:t>…</a:t>
              </a:r>
            </a:p>
          </p:txBody>
        </p:sp>
        <p:grpSp>
          <p:nvGrpSpPr>
            <p:cNvPr id="6" name="Group 5"/>
            <p:cNvGrpSpPr/>
            <p:nvPr/>
          </p:nvGrpSpPr>
          <p:grpSpPr>
            <a:xfrm>
              <a:off x="757659" y="5281995"/>
              <a:ext cx="5842538" cy="871008"/>
              <a:chOff x="909099" y="4988454"/>
              <a:chExt cx="5842538" cy="871008"/>
            </a:xfrm>
          </p:grpSpPr>
          <p:sp>
            <p:nvSpPr>
              <p:cNvPr id="7" name="Rectangle 6"/>
              <p:cNvSpPr/>
              <p:nvPr/>
            </p:nvSpPr>
            <p:spPr bwMode="auto">
              <a:xfrm>
                <a:off x="909099" y="5097462"/>
                <a:ext cx="5842538" cy="685800"/>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Oval 7"/>
              <p:cNvSpPr/>
              <p:nvPr/>
            </p:nvSpPr>
            <p:spPr bwMode="auto">
              <a:xfrm>
                <a:off x="3211840"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Oval 8"/>
              <p:cNvSpPr/>
              <p:nvPr/>
            </p:nvSpPr>
            <p:spPr bwMode="auto">
              <a:xfrm>
                <a:off x="2640456"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a:off x="5013176"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p:cNvSpPr/>
              <p:nvPr/>
            </p:nvSpPr>
            <p:spPr bwMode="auto">
              <a:xfrm>
                <a:off x="5558943"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Oval 11"/>
              <p:cNvSpPr/>
              <p:nvPr/>
            </p:nvSpPr>
            <p:spPr bwMode="auto">
              <a:xfrm>
                <a:off x="6133064"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4358407"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Oval 13"/>
              <p:cNvSpPr/>
              <p:nvPr/>
            </p:nvSpPr>
            <p:spPr bwMode="auto">
              <a:xfrm>
                <a:off x="2027237" y="5175879"/>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TextBox 14"/>
              <p:cNvSpPr txBox="1"/>
              <p:nvPr/>
            </p:nvSpPr>
            <p:spPr>
              <a:xfrm>
                <a:off x="909099" y="4988454"/>
                <a:ext cx="949812" cy="871008"/>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1"/>
                    </a:solidFill>
                  </a:rPr>
                  <a:t>Azure</a:t>
                </a:r>
              </a:p>
              <a:p>
                <a:pPr>
                  <a:lnSpc>
                    <a:spcPct val="90000"/>
                  </a:lnSpc>
                  <a:spcAft>
                    <a:spcPts val="600"/>
                  </a:spcAft>
                </a:pPr>
                <a:r>
                  <a:rPr lang="en-US" dirty="0" smtClean="0">
                    <a:solidFill>
                      <a:schemeClr val="bg1"/>
                    </a:solidFill>
                  </a:rPr>
                  <a:t>Blob</a:t>
                </a:r>
              </a:p>
            </p:txBody>
          </p:sp>
        </p:grpSp>
        <p:sp>
          <p:nvSpPr>
            <p:cNvPr id="16" name="TextBox 15"/>
            <p:cNvSpPr txBox="1"/>
            <p:nvPr/>
          </p:nvSpPr>
          <p:spPr>
            <a:xfrm>
              <a:off x="3502108" y="5225084"/>
              <a:ext cx="707566"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C000"/>
                  </a:solidFill>
                </a:rPr>
                <a:t>…</a:t>
              </a:r>
            </a:p>
          </p:txBody>
        </p:sp>
        <p:cxnSp>
          <p:nvCxnSpPr>
            <p:cNvPr id="17" name="Straight Connector 16"/>
            <p:cNvCxnSpPr/>
            <p:nvPr/>
          </p:nvCxnSpPr>
          <p:spPr>
            <a:xfrm flipV="1">
              <a:off x="2109496" y="5903185"/>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712640" y="5939494"/>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289000" y="5903185"/>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35567" y="5918056"/>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90336" y="5927567"/>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663025" y="5927567"/>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247778" y="5903185"/>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35366" y="6259110"/>
              <a:ext cx="346146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On-</a:t>
              </a:r>
              <a:r>
                <a:rPr lang="en-US" sz="2400" dirty="0" err="1" smtClean="0">
                  <a:gradFill>
                    <a:gsLst>
                      <a:gs pos="2917">
                        <a:schemeClr val="tx1"/>
                      </a:gs>
                      <a:gs pos="30000">
                        <a:schemeClr val="tx1"/>
                      </a:gs>
                    </a:gsLst>
                    <a:lin ang="5400000" scaled="0"/>
                  </a:gradFill>
                </a:rPr>
                <a:t>Prem</a:t>
              </a:r>
              <a:r>
                <a:rPr lang="en-US" sz="2400" dirty="0" smtClean="0">
                  <a:gradFill>
                    <a:gsLst>
                      <a:gs pos="2917">
                        <a:schemeClr val="tx1"/>
                      </a:gs>
                      <a:gs pos="30000">
                        <a:schemeClr val="tx1"/>
                      </a:gs>
                    </a:gsLst>
                    <a:lin ang="5400000" scaled="0"/>
                  </a:gradFill>
                </a:rPr>
                <a:t> Data Sources</a:t>
              </a:r>
            </a:p>
          </p:txBody>
        </p:sp>
        <p:grpSp>
          <p:nvGrpSpPr>
            <p:cNvPr id="25" name="Group 24"/>
            <p:cNvGrpSpPr/>
            <p:nvPr/>
          </p:nvGrpSpPr>
          <p:grpSpPr>
            <a:xfrm>
              <a:off x="711342" y="4035615"/>
              <a:ext cx="6192695" cy="882765"/>
              <a:chOff x="407811" y="2114082"/>
              <a:chExt cx="6192695" cy="882765"/>
            </a:xfrm>
          </p:grpSpPr>
          <p:sp>
            <p:nvSpPr>
              <p:cNvPr id="26" name="Rectangle 25"/>
              <p:cNvSpPr/>
              <p:nvPr/>
            </p:nvSpPr>
            <p:spPr bwMode="auto">
              <a:xfrm>
                <a:off x="407811" y="2125052"/>
                <a:ext cx="6192695"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28" name="TextBox 27"/>
              <p:cNvSpPr txBox="1"/>
              <p:nvPr/>
            </p:nvSpPr>
            <p:spPr>
              <a:xfrm>
                <a:off x="521666" y="2114082"/>
                <a:ext cx="1376712" cy="877163"/>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bg1"/>
                    </a:solidFill>
                  </a:rPr>
                  <a:t>Ingestion</a:t>
                </a:r>
                <a:br>
                  <a:rPr lang="en-US" sz="1400" dirty="0" smtClean="0">
                    <a:solidFill>
                      <a:schemeClr val="bg1"/>
                    </a:solidFill>
                  </a:rPr>
                </a:br>
                <a:r>
                  <a:rPr lang="en-US" sz="1400" dirty="0" smtClean="0">
                    <a:solidFill>
                      <a:schemeClr val="bg1"/>
                    </a:solidFill>
                  </a:rPr>
                  <a:t>Worker</a:t>
                </a:r>
                <a:br>
                  <a:rPr lang="en-US" sz="1400" dirty="0" smtClean="0">
                    <a:solidFill>
                      <a:schemeClr val="bg1"/>
                    </a:solidFill>
                  </a:rPr>
                </a:br>
                <a:r>
                  <a:rPr lang="en-US" sz="1400" dirty="0" smtClean="0">
                    <a:solidFill>
                      <a:schemeClr val="bg1"/>
                    </a:solidFill>
                  </a:rPr>
                  <a:t>Role</a:t>
                </a:r>
              </a:p>
            </p:txBody>
          </p:sp>
        </p:grpSp>
        <p:cxnSp>
          <p:nvCxnSpPr>
            <p:cNvPr id="29" name="Straight Connector 28"/>
            <p:cNvCxnSpPr/>
            <p:nvPr/>
          </p:nvCxnSpPr>
          <p:spPr>
            <a:xfrm flipV="1">
              <a:off x="3836271" y="4890838"/>
              <a:ext cx="0" cy="50016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2831800" y="4124240"/>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37" name="Rectangle 36"/>
            <p:cNvSpPr/>
            <p:nvPr/>
          </p:nvSpPr>
          <p:spPr bwMode="auto">
            <a:xfrm>
              <a:off x="6024507" y="4124240"/>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8</a:t>
              </a:r>
            </a:p>
          </p:txBody>
        </p:sp>
        <p:sp>
          <p:nvSpPr>
            <p:cNvPr id="38" name="TextBox 37"/>
            <p:cNvSpPr txBox="1"/>
            <p:nvPr/>
          </p:nvSpPr>
          <p:spPr>
            <a:xfrm>
              <a:off x="4332902" y="3982726"/>
              <a:ext cx="707566"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0000"/>
                  </a:solidFill>
                </a:rPr>
                <a:t>…</a:t>
              </a:r>
            </a:p>
          </p:txBody>
        </p:sp>
        <p:sp>
          <p:nvSpPr>
            <p:cNvPr id="39" name="Rectangle 38"/>
            <p:cNvSpPr/>
            <p:nvPr/>
          </p:nvSpPr>
          <p:spPr bwMode="auto">
            <a:xfrm>
              <a:off x="3566676" y="4124240"/>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3</a:t>
              </a:r>
            </a:p>
          </p:txBody>
        </p:sp>
      </p:grpSp>
      <p:grpSp>
        <p:nvGrpSpPr>
          <p:cNvPr id="42" name="Group 41"/>
          <p:cNvGrpSpPr/>
          <p:nvPr/>
        </p:nvGrpSpPr>
        <p:grpSpPr>
          <a:xfrm>
            <a:off x="8229600" y="3481331"/>
            <a:ext cx="3516688" cy="2903333"/>
            <a:chOff x="8229600" y="3481331"/>
            <a:chExt cx="3516688" cy="2903333"/>
          </a:xfrm>
        </p:grpSpPr>
        <p:grpSp>
          <p:nvGrpSpPr>
            <p:cNvPr id="31" name="Group 30"/>
            <p:cNvGrpSpPr/>
            <p:nvPr/>
          </p:nvGrpSpPr>
          <p:grpSpPr>
            <a:xfrm>
              <a:off x="8229600" y="3481331"/>
              <a:ext cx="3475037" cy="2865106"/>
              <a:chOff x="1443607" y="3757294"/>
              <a:chExt cx="1785730" cy="2353627"/>
            </a:xfrm>
          </p:grpSpPr>
          <p:sp>
            <p:nvSpPr>
              <p:cNvPr id="32" name="Rectangle 31"/>
              <p:cNvSpPr/>
              <p:nvPr/>
            </p:nvSpPr>
            <p:spPr bwMode="auto">
              <a:xfrm>
                <a:off x="1506205" y="3757294"/>
                <a:ext cx="1723132" cy="2224948"/>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p:cNvSpPr txBox="1"/>
              <p:nvPr/>
            </p:nvSpPr>
            <p:spPr>
              <a:xfrm>
                <a:off x="1443607" y="5316857"/>
                <a:ext cx="1012328"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1"/>
                    </a:solidFill>
                  </a:rPr>
                  <a:t>Azure </a:t>
                </a:r>
                <a:br>
                  <a:rPr lang="en-US" dirty="0" smtClean="0">
                    <a:solidFill>
                      <a:schemeClr val="bg1"/>
                    </a:solidFill>
                  </a:rPr>
                </a:br>
                <a:r>
                  <a:rPr lang="en-US" dirty="0" smtClean="0">
                    <a:solidFill>
                      <a:schemeClr val="bg1"/>
                    </a:solidFill>
                  </a:rPr>
                  <a:t>DB</a:t>
                </a:r>
              </a:p>
            </p:txBody>
          </p:sp>
        </p:grpSp>
        <p:sp>
          <p:nvSpPr>
            <p:cNvPr id="40" name="Rounded Rectangle 39"/>
            <p:cNvSpPr/>
            <p:nvPr/>
          </p:nvSpPr>
          <p:spPr bwMode="auto">
            <a:xfrm>
              <a:off x="9259945" y="3694744"/>
              <a:ext cx="1009839" cy="47861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TextBox 40"/>
            <p:cNvSpPr txBox="1"/>
            <p:nvPr/>
          </p:nvSpPr>
          <p:spPr>
            <a:xfrm>
              <a:off x="9177073" y="3662008"/>
              <a:ext cx="1002447"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Today</a:t>
              </a:r>
            </a:p>
          </p:txBody>
        </p:sp>
        <p:grpSp>
          <p:nvGrpSpPr>
            <p:cNvPr id="45" name="Group 44"/>
            <p:cNvGrpSpPr/>
            <p:nvPr/>
          </p:nvGrpSpPr>
          <p:grpSpPr>
            <a:xfrm>
              <a:off x="9170663" y="4209006"/>
              <a:ext cx="1299618" cy="541279"/>
              <a:chOff x="9213855" y="4756606"/>
              <a:chExt cx="1271581" cy="517065"/>
            </a:xfrm>
          </p:grpSpPr>
          <p:sp>
            <p:nvSpPr>
              <p:cNvPr id="43" name="Rounded Rectangle 42"/>
              <p:cNvSpPr/>
              <p:nvPr/>
            </p:nvSpPr>
            <p:spPr bwMode="auto">
              <a:xfrm>
                <a:off x="9281731" y="4760595"/>
                <a:ext cx="98805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9213855" y="4756606"/>
                <a:ext cx="1271581"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Today-1</a:t>
                </a:r>
              </a:p>
            </p:txBody>
          </p:sp>
        </p:grpSp>
        <p:grpSp>
          <p:nvGrpSpPr>
            <p:cNvPr id="46" name="Group 45"/>
            <p:cNvGrpSpPr/>
            <p:nvPr/>
          </p:nvGrpSpPr>
          <p:grpSpPr>
            <a:xfrm>
              <a:off x="9173869" y="5140305"/>
              <a:ext cx="1299618" cy="541279"/>
              <a:chOff x="9213855" y="4756606"/>
              <a:chExt cx="1271581" cy="517065"/>
            </a:xfrm>
          </p:grpSpPr>
          <p:sp>
            <p:nvSpPr>
              <p:cNvPr id="47" name="Rounded Rectangle 46"/>
              <p:cNvSpPr/>
              <p:nvPr/>
            </p:nvSpPr>
            <p:spPr bwMode="auto">
              <a:xfrm>
                <a:off x="9281731" y="4760595"/>
                <a:ext cx="98805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TextBox 47"/>
              <p:cNvSpPr txBox="1"/>
              <p:nvPr/>
            </p:nvSpPr>
            <p:spPr>
              <a:xfrm>
                <a:off x="9213855" y="4756606"/>
                <a:ext cx="1271581"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Today-6</a:t>
                </a:r>
              </a:p>
            </p:txBody>
          </p:sp>
        </p:grpSp>
        <p:grpSp>
          <p:nvGrpSpPr>
            <p:cNvPr id="51" name="Group 50"/>
            <p:cNvGrpSpPr/>
            <p:nvPr/>
          </p:nvGrpSpPr>
          <p:grpSpPr>
            <a:xfrm>
              <a:off x="9173869" y="5677556"/>
              <a:ext cx="1299618" cy="541279"/>
              <a:chOff x="9213855" y="4756606"/>
              <a:chExt cx="1271581" cy="517065"/>
            </a:xfrm>
          </p:grpSpPr>
          <p:sp>
            <p:nvSpPr>
              <p:cNvPr id="52" name="Rounded Rectangle 51"/>
              <p:cNvSpPr/>
              <p:nvPr/>
            </p:nvSpPr>
            <p:spPr bwMode="auto">
              <a:xfrm>
                <a:off x="9281731" y="4760595"/>
                <a:ext cx="98805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nvSpPr>
            <p:spPr>
              <a:xfrm>
                <a:off x="9213855" y="4756606"/>
                <a:ext cx="1271581"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Today-7</a:t>
                </a:r>
              </a:p>
            </p:txBody>
          </p:sp>
        </p:grpSp>
        <p:sp>
          <p:nvSpPr>
            <p:cNvPr id="54" name="TextBox 53"/>
            <p:cNvSpPr txBox="1"/>
            <p:nvPr/>
          </p:nvSpPr>
          <p:spPr>
            <a:xfrm>
              <a:off x="9498660" y="5535201"/>
              <a:ext cx="687124"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rgbClr val="FF0000"/>
                  </a:solidFill>
                </a:rPr>
                <a:t>X</a:t>
              </a:r>
            </a:p>
          </p:txBody>
        </p:sp>
        <p:sp>
          <p:nvSpPr>
            <p:cNvPr id="55" name="Rounded Rectangle 54"/>
            <p:cNvSpPr/>
            <p:nvPr/>
          </p:nvSpPr>
          <p:spPr bwMode="auto">
            <a:xfrm>
              <a:off x="10452604" y="4702151"/>
              <a:ext cx="1198005" cy="47861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TextBox 56"/>
            <p:cNvSpPr txBox="1"/>
            <p:nvPr/>
          </p:nvSpPr>
          <p:spPr>
            <a:xfrm>
              <a:off x="10345603" y="4661563"/>
              <a:ext cx="1400685"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Aggregate</a:t>
              </a:r>
            </a:p>
          </p:txBody>
        </p:sp>
        <p:sp>
          <p:nvSpPr>
            <p:cNvPr id="58" name="Right Brace 57"/>
            <p:cNvSpPr/>
            <p:nvPr/>
          </p:nvSpPr>
          <p:spPr>
            <a:xfrm>
              <a:off x="10265184" y="3762799"/>
              <a:ext cx="213266" cy="2155257"/>
            </a:xfrm>
            <a:prstGeom prst="rightBrace">
              <a:avLst/>
            </a:prstGeom>
            <a:ln w="28575">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30" name="Straight Connector 29"/>
          <p:cNvCxnSpPr>
            <a:endCxn id="41" idx="1"/>
          </p:cNvCxnSpPr>
          <p:nvPr/>
        </p:nvCxnSpPr>
        <p:spPr>
          <a:xfrm flipV="1">
            <a:off x="6922931" y="3920541"/>
            <a:ext cx="2254142" cy="605121"/>
          </a:xfrm>
          <a:prstGeom prst="line">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676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22" presetClass="entr" presetSubtype="8"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left)">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Movie Streaming</a:t>
            </a:r>
            <a:br>
              <a:rPr lang="en-US" b="1" dirty="0" smtClean="0"/>
            </a:br>
            <a:r>
              <a:rPr lang="en-US" sz="6600" dirty="0" smtClean="0"/>
              <a:t>“Now showing on Azure”</a:t>
            </a:r>
            <a:endParaRPr lang="en-US" sz="6600" dirty="0"/>
          </a:p>
        </p:txBody>
      </p:sp>
    </p:spTree>
    <p:extLst>
      <p:ext uri="{BB962C8B-B14F-4D97-AF65-F5344CB8AC3E}">
        <p14:creationId xmlns:p14="http://schemas.microsoft.com/office/powerpoint/2010/main" val="265963743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6126618" cy="5329792"/>
          </a:xfrm>
        </p:spPr>
        <p:txBody>
          <a:bodyPr/>
          <a:lstStyle/>
          <a:p>
            <a:r>
              <a:rPr lang="en-US" dirty="0" smtClean="0"/>
              <a:t>Startup (now large on-demand movie streaming company) started with pure </a:t>
            </a:r>
            <a:r>
              <a:rPr lang="en-US" dirty="0" err="1" smtClean="0"/>
              <a:t>PaaS</a:t>
            </a:r>
            <a:r>
              <a:rPr lang="en-US" dirty="0" smtClean="0"/>
              <a:t> streaming service</a:t>
            </a:r>
          </a:p>
          <a:p>
            <a:r>
              <a:rPr lang="en-US" dirty="0" smtClean="0"/>
              <a:t>Built custom caching tier Worker Role</a:t>
            </a:r>
          </a:p>
          <a:p>
            <a:pPr lvl="1"/>
            <a:r>
              <a:rPr lang="en-US" dirty="0" smtClean="0"/>
              <a:t>Caches movie metadata</a:t>
            </a:r>
          </a:p>
          <a:p>
            <a:pPr lvl="1"/>
            <a:r>
              <a:rPr lang="en-US" dirty="0" smtClean="0"/>
              <a:t>If remote cache query &gt; 2s, query database directly</a:t>
            </a:r>
          </a:p>
        </p:txBody>
      </p:sp>
      <p:sp>
        <p:nvSpPr>
          <p:cNvPr id="3" name="Title 2"/>
          <p:cNvSpPr>
            <a:spLocks noGrp="1"/>
          </p:cNvSpPr>
          <p:nvPr>
            <p:ph type="title"/>
          </p:nvPr>
        </p:nvSpPr>
        <p:spPr/>
        <p:txBody>
          <a:bodyPr/>
          <a:lstStyle/>
          <a:p>
            <a:r>
              <a:rPr lang="en-US" dirty="0"/>
              <a:t>Cache Me If You Can</a:t>
            </a:r>
          </a:p>
        </p:txBody>
      </p:sp>
      <p:grpSp>
        <p:nvGrpSpPr>
          <p:cNvPr id="53" name="Group 52"/>
          <p:cNvGrpSpPr/>
          <p:nvPr/>
        </p:nvGrpSpPr>
        <p:grpSpPr>
          <a:xfrm>
            <a:off x="6284570" y="1108810"/>
            <a:ext cx="5830865" cy="5220886"/>
            <a:chOff x="5340372" y="1212850"/>
            <a:chExt cx="5830865" cy="5220886"/>
          </a:xfrm>
        </p:grpSpPr>
        <p:sp>
          <p:nvSpPr>
            <p:cNvPr id="54" name="Rounded Rectangle 53"/>
            <p:cNvSpPr/>
            <p:nvPr/>
          </p:nvSpPr>
          <p:spPr bwMode="auto">
            <a:xfrm>
              <a:off x="5340372" y="2088400"/>
              <a:ext cx="5830865" cy="4286496"/>
            </a:xfrm>
            <a:prstGeom prst="roundRect">
              <a:avLst/>
            </a:prstGeom>
            <a:solidFill>
              <a:schemeClr val="bg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5" name="Group 54"/>
            <p:cNvGrpSpPr/>
            <p:nvPr/>
          </p:nvGrpSpPr>
          <p:grpSpPr>
            <a:xfrm>
              <a:off x="5520906" y="2408133"/>
              <a:ext cx="5479902" cy="1095472"/>
              <a:chOff x="655637" y="2118631"/>
              <a:chExt cx="4343400" cy="921291"/>
            </a:xfrm>
          </p:grpSpPr>
          <p:sp>
            <p:nvSpPr>
              <p:cNvPr id="98" name="Rectangle 97"/>
              <p:cNvSpPr/>
              <p:nvPr/>
            </p:nvSpPr>
            <p:spPr bwMode="auto">
              <a:xfrm>
                <a:off x="655637" y="2125052"/>
                <a:ext cx="4343400" cy="914870"/>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1672781"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2484437"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4160837" y="2203706"/>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TextBox 101"/>
              <p:cNvSpPr txBox="1"/>
              <p:nvPr/>
            </p:nvSpPr>
            <p:spPr>
              <a:xfrm>
                <a:off x="3322614" y="2118631"/>
                <a:ext cx="597927" cy="639796"/>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00B0F0"/>
                    </a:solidFill>
                  </a:rPr>
                  <a:t>…</a:t>
                </a:r>
              </a:p>
            </p:txBody>
          </p:sp>
          <p:sp>
            <p:nvSpPr>
              <p:cNvPr id="103" name="TextBox 102"/>
              <p:cNvSpPr txBox="1"/>
              <p:nvPr/>
            </p:nvSpPr>
            <p:spPr>
              <a:xfrm>
                <a:off x="713002" y="2202784"/>
                <a:ext cx="959779" cy="691671"/>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chemeClr val="bg1"/>
                    </a:solidFill>
                  </a:rPr>
                  <a:t>Web Role</a:t>
                </a:r>
              </a:p>
            </p:txBody>
          </p:sp>
        </p:grpSp>
        <p:grpSp>
          <p:nvGrpSpPr>
            <p:cNvPr id="56" name="Group 55"/>
            <p:cNvGrpSpPr/>
            <p:nvPr/>
          </p:nvGrpSpPr>
          <p:grpSpPr>
            <a:xfrm>
              <a:off x="6112551" y="3845403"/>
              <a:ext cx="3604764" cy="1055464"/>
              <a:chOff x="407811" y="2081302"/>
              <a:chExt cx="3862893" cy="1191308"/>
            </a:xfrm>
          </p:grpSpPr>
          <p:sp>
            <p:nvSpPr>
              <p:cNvPr id="95" name="Rectangle 94"/>
              <p:cNvSpPr/>
              <p:nvPr/>
            </p:nvSpPr>
            <p:spPr bwMode="auto">
              <a:xfrm>
                <a:off x="407811" y="2125052"/>
                <a:ext cx="3862893"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TextBox 96"/>
              <p:cNvSpPr txBox="1"/>
              <p:nvPr/>
            </p:nvSpPr>
            <p:spPr>
              <a:xfrm>
                <a:off x="490391" y="2081302"/>
                <a:ext cx="1376712" cy="1191308"/>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Cache</a:t>
                </a:r>
              </a:p>
              <a:p>
                <a:pPr>
                  <a:lnSpc>
                    <a:spcPct val="90000"/>
                  </a:lnSpc>
                  <a:spcAft>
                    <a:spcPts val="600"/>
                  </a:spcAft>
                </a:pPr>
                <a:r>
                  <a:rPr lang="en-US" sz="1200" dirty="0" smtClean="0">
                    <a:solidFill>
                      <a:schemeClr val="bg1"/>
                    </a:solidFill>
                  </a:rPr>
                  <a:t>Worker</a:t>
                </a:r>
              </a:p>
              <a:p>
                <a:pPr>
                  <a:lnSpc>
                    <a:spcPct val="90000"/>
                  </a:lnSpc>
                  <a:spcAft>
                    <a:spcPts val="600"/>
                  </a:spcAft>
                </a:pPr>
                <a:r>
                  <a:rPr lang="en-US" sz="1200" dirty="0" smtClean="0">
                    <a:solidFill>
                      <a:schemeClr val="bg1"/>
                    </a:solidFill>
                  </a:rPr>
                  <a:t>Roles</a:t>
                </a:r>
              </a:p>
            </p:txBody>
          </p:sp>
        </p:grpSp>
        <p:sp>
          <p:nvSpPr>
            <p:cNvPr id="57" name="Rectangle 56"/>
            <p:cNvSpPr/>
            <p:nvPr/>
          </p:nvSpPr>
          <p:spPr bwMode="auto">
            <a:xfrm>
              <a:off x="8188715" y="3953032"/>
              <a:ext cx="639973" cy="60759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8957772" y="3953032"/>
              <a:ext cx="639973" cy="60759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9" name="Straight Arrow Connector 58"/>
            <p:cNvCxnSpPr/>
            <p:nvPr/>
          </p:nvCxnSpPr>
          <p:spPr>
            <a:xfrm>
              <a:off x="8174686" y="1683334"/>
              <a:ext cx="0" cy="40506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513654" y="1212850"/>
              <a:ext cx="1485584" cy="637390"/>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Viewers</a:t>
              </a:r>
            </a:p>
          </p:txBody>
        </p:sp>
        <p:sp>
          <p:nvSpPr>
            <p:cNvPr id="61" name="Rectangle 60"/>
            <p:cNvSpPr/>
            <p:nvPr/>
          </p:nvSpPr>
          <p:spPr bwMode="auto">
            <a:xfrm>
              <a:off x="6112551" y="5298190"/>
              <a:ext cx="4309792" cy="513867"/>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Oval 61"/>
            <p:cNvSpPr/>
            <p:nvPr/>
          </p:nvSpPr>
          <p:spPr bwMode="auto">
            <a:xfrm>
              <a:off x="7811186" y="5355977"/>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Oval 62"/>
            <p:cNvSpPr/>
            <p:nvPr/>
          </p:nvSpPr>
          <p:spPr bwMode="auto">
            <a:xfrm>
              <a:off x="7389700" y="5355977"/>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Oval 63"/>
            <p:cNvSpPr/>
            <p:nvPr/>
          </p:nvSpPr>
          <p:spPr bwMode="auto">
            <a:xfrm>
              <a:off x="9139955" y="535528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Oval 64"/>
            <p:cNvSpPr/>
            <p:nvPr/>
          </p:nvSpPr>
          <p:spPr bwMode="auto">
            <a:xfrm>
              <a:off x="9542544" y="535528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Oval 65"/>
            <p:cNvSpPr/>
            <p:nvPr/>
          </p:nvSpPr>
          <p:spPr bwMode="auto">
            <a:xfrm>
              <a:off x="9966049" y="535528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Oval 66"/>
            <p:cNvSpPr/>
            <p:nvPr/>
          </p:nvSpPr>
          <p:spPr bwMode="auto">
            <a:xfrm>
              <a:off x="8656960" y="535528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Oval 67"/>
            <p:cNvSpPr/>
            <p:nvPr/>
          </p:nvSpPr>
          <p:spPr bwMode="auto">
            <a:xfrm>
              <a:off x="6937354" y="5356948"/>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TextBox 68"/>
            <p:cNvSpPr txBox="1"/>
            <p:nvPr/>
          </p:nvSpPr>
          <p:spPr>
            <a:xfrm>
              <a:off x="8137014" y="5173867"/>
              <a:ext cx="664485" cy="637390"/>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C000"/>
                  </a:solidFill>
                </a:rPr>
                <a:t>…</a:t>
              </a:r>
            </a:p>
          </p:txBody>
        </p:sp>
        <p:sp>
          <p:nvSpPr>
            <p:cNvPr id="70" name="TextBox 69"/>
            <p:cNvSpPr txBox="1"/>
            <p:nvPr/>
          </p:nvSpPr>
          <p:spPr>
            <a:xfrm>
              <a:off x="6025526" y="5221782"/>
              <a:ext cx="1210917" cy="822439"/>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chemeClr val="bg1"/>
                  </a:solidFill>
                </a:rPr>
                <a:t>Azure</a:t>
              </a:r>
              <a:br>
                <a:rPr lang="en-US" sz="1600" dirty="0" smtClean="0">
                  <a:solidFill>
                    <a:schemeClr val="bg1"/>
                  </a:solidFill>
                </a:rPr>
              </a:br>
              <a:r>
                <a:rPr lang="en-US" sz="1600" dirty="0" smtClean="0">
                  <a:solidFill>
                    <a:schemeClr val="bg1"/>
                  </a:solidFill>
                </a:rPr>
                <a:t>Blob</a:t>
              </a:r>
            </a:p>
          </p:txBody>
        </p:sp>
        <p:sp>
          <p:nvSpPr>
            <p:cNvPr id="71" name="TextBox 70"/>
            <p:cNvSpPr txBox="1"/>
            <p:nvPr/>
          </p:nvSpPr>
          <p:spPr>
            <a:xfrm>
              <a:off x="7628113" y="5796346"/>
              <a:ext cx="1408538" cy="637390"/>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Movies</a:t>
              </a:r>
            </a:p>
          </p:txBody>
        </p:sp>
        <p:cxnSp>
          <p:nvCxnSpPr>
            <p:cNvPr id="72" name="Straight Arrow Connector 71"/>
            <p:cNvCxnSpPr/>
            <p:nvPr/>
          </p:nvCxnSpPr>
          <p:spPr>
            <a:xfrm>
              <a:off x="8224382" y="3486481"/>
              <a:ext cx="0" cy="40506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237646" y="4663932"/>
              <a:ext cx="0" cy="63425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414397" y="3471855"/>
              <a:ext cx="3393345" cy="544867"/>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WCF Binary </a:t>
              </a:r>
              <a:r>
                <a:rPr lang="en-US" sz="1400" dirty="0" err="1" smtClean="0">
                  <a:gradFill>
                    <a:gsLst>
                      <a:gs pos="2917">
                        <a:schemeClr val="tx1"/>
                      </a:gs>
                      <a:gs pos="30000">
                        <a:schemeClr val="tx1"/>
                      </a:gs>
                    </a:gsLst>
                    <a:lin ang="5400000" scaled="0"/>
                  </a:gradFill>
                </a:rPr>
                <a:t>Remoting</a:t>
              </a:r>
              <a:r>
                <a:rPr lang="en-US" sz="1400" dirty="0" smtClean="0">
                  <a:gradFill>
                    <a:gsLst>
                      <a:gs pos="2917">
                        <a:schemeClr val="tx1"/>
                      </a:gs>
                      <a:gs pos="30000">
                        <a:schemeClr val="tx1"/>
                      </a:gs>
                    </a:gsLst>
                    <a:lin ang="5400000" scaled="0"/>
                  </a:gradFill>
                </a:rPr>
                <a:t> over TCP</a:t>
              </a:r>
            </a:p>
          </p:txBody>
        </p:sp>
        <p:grpSp>
          <p:nvGrpSpPr>
            <p:cNvPr id="75" name="Group 74"/>
            <p:cNvGrpSpPr/>
            <p:nvPr/>
          </p:nvGrpSpPr>
          <p:grpSpPr>
            <a:xfrm>
              <a:off x="6681074" y="2862625"/>
              <a:ext cx="1045883" cy="652811"/>
              <a:chOff x="1842792" y="5151424"/>
              <a:chExt cx="810857" cy="736831"/>
            </a:xfrm>
          </p:grpSpPr>
          <p:sp>
            <p:nvSpPr>
              <p:cNvPr id="93" name="Rectangle 92"/>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TextBox 93"/>
              <p:cNvSpPr txBox="1"/>
              <p:nvPr/>
            </p:nvSpPr>
            <p:spPr>
              <a:xfrm>
                <a:off x="1842792" y="5151424"/>
                <a:ext cx="810857" cy="736831"/>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Client</a:t>
                </a:r>
              </a:p>
            </p:txBody>
          </p:sp>
        </p:grpSp>
        <p:grpSp>
          <p:nvGrpSpPr>
            <p:cNvPr id="76" name="Group 75"/>
            <p:cNvGrpSpPr/>
            <p:nvPr/>
          </p:nvGrpSpPr>
          <p:grpSpPr>
            <a:xfrm>
              <a:off x="7703355" y="2855763"/>
              <a:ext cx="1045883" cy="652811"/>
              <a:chOff x="1842792" y="5151424"/>
              <a:chExt cx="810857" cy="736831"/>
            </a:xfrm>
          </p:grpSpPr>
          <p:sp>
            <p:nvSpPr>
              <p:cNvPr id="91" name="Rectangle 90"/>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TextBox 91"/>
              <p:cNvSpPr txBox="1"/>
              <p:nvPr/>
            </p:nvSpPr>
            <p:spPr>
              <a:xfrm>
                <a:off x="1842792" y="5151424"/>
                <a:ext cx="810857" cy="736831"/>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Client</a:t>
                </a:r>
              </a:p>
            </p:txBody>
          </p:sp>
        </p:grpSp>
        <p:grpSp>
          <p:nvGrpSpPr>
            <p:cNvPr id="77" name="Group 76"/>
            <p:cNvGrpSpPr/>
            <p:nvPr/>
          </p:nvGrpSpPr>
          <p:grpSpPr>
            <a:xfrm>
              <a:off x="9832358" y="2855763"/>
              <a:ext cx="1094919" cy="586314"/>
              <a:chOff x="1872013" y="5140044"/>
              <a:chExt cx="827623" cy="661776"/>
            </a:xfrm>
          </p:grpSpPr>
          <p:sp>
            <p:nvSpPr>
              <p:cNvPr id="89" name="Rectangle 88"/>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TextBox 89"/>
              <p:cNvSpPr txBox="1"/>
              <p:nvPr/>
            </p:nvSpPr>
            <p:spPr>
              <a:xfrm>
                <a:off x="1872013" y="5140044"/>
                <a:ext cx="827623" cy="661776"/>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Client</a:t>
                </a:r>
              </a:p>
            </p:txBody>
          </p:sp>
        </p:grpSp>
        <p:grpSp>
          <p:nvGrpSpPr>
            <p:cNvPr id="78" name="Group 77"/>
            <p:cNvGrpSpPr/>
            <p:nvPr/>
          </p:nvGrpSpPr>
          <p:grpSpPr>
            <a:xfrm>
              <a:off x="7306982" y="3922896"/>
              <a:ext cx="762163" cy="814729"/>
              <a:chOff x="1880645" y="5149479"/>
              <a:chExt cx="767715" cy="933023"/>
            </a:xfrm>
          </p:grpSpPr>
          <p:sp>
            <p:nvSpPr>
              <p:cNvPr id="87" name="Rectangle 86"/>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TextBox 87"/>
              <p:cNvSpPr txBox="1"/>
              <p:nvPr/>
            </p:nvSpPr>
            <p:spPr>
              <a:xfrm>
                <a:off x="1880645" y="5149479"/>
                <a:ext cx="767715" cy="933023"/>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Server</a:t>
                </a:r>
              </a:p>
            </p:txBody>
          </p:sp>
        </p:grpSp>
        <p:grpSp>
          <p:nvGrpSpPr>
            <p:cNvPr id="79" name="Group 78"/>
            <p:cNvGrpSpPr/>
            <p:nvPr/>
          </p:nvGrpSpPr>
          <p:grpSpPr>
            <a:xfrm>
              <a:off x="8114856" y="3922896"/>
              <a:ext cx="762163" cy="814729"/>
              <a:chOff x="1880645" y="5149479"/>
              <a:chExt cx="767715" cy="933023"/>
            </a:xfrm>
          </p:grpSpPr>
          <p:sp>
            <p:nvSpPr>
              <p:cNvPr id="85" name="Rectangle 84"/>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TextBox 85"/>
              <p:cNvSpPr txBox="1"/>
              <p:nvPr/>
            </p:nvSpPr>
            <p:spPr>
              <a:xfrm>
                <a:off x="1880645" y="5149479"/>
                <a:ext cx="767715" cy="933023"/>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Server</a:t>
                </a:r>
              </a:p>
            </p:txBody>
          </p:sp>
        </p:grpSp>
        <p:grpSp>
          <p:nvGrpSpPr>
            <p:cNvPr id="80" name="Group 79"/>
            <p:cNvGrpSpPr/>
            <p:nvPr/>
          </p:nvGrpSpPr>
          <p:grpSpPr>
            <a:xfrm>
              <a:off x="8888636" y="3923706"/>
              <a:ext cx="762163" cy="814729"/>
              <a:chOff x="1880645" y="5149479"/>
              <a:chExt cx="767715" cy="933023"/>
            </a:xfrm>
          </p:grpSpPr>
          <p:sp>
            <p:nvSpPr>
              <p:cNvPr id="83" name="Rectangle 82"/>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TextBox 83"/>
              <p:cNvSpPr txBox="1"/>
              <p:nvPr/>
            </p:nvSpPr>
            <p:spPr>
              <a:xfrm>
                <a:off x="1880645" y="5149479"/>
                <a:ext cx="767715" cy="933023"/>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Server</a:t>
                </a:r>
              </a:p>
            </p:txBody>
          </p:sp>
        </p:grpSp>
        <p:sp>
          <p:nvSpPr>
            <p:cNvPr id="81" name="Can 80"/>
            <p:cNvSpPr/>
            <p:nvPr/>
          </p:nvSpPr>
          <p:spPr bwMode="auto">
            <a:xfrm>
              <a:off x="10257016" y="3860161"/>
              <a:ext cx="609600" cy="763588"/>
            </a:xfrm>
            <a:prstGeom prst="ca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DB</a:t>
              </a:r>
            </a:p>
          </p:txBody>
        </p:sp>
        <p:cxnSp>
          <p:nvCxnSpPr>
            <p:cNvPr id="82" name="Straight Arrow Connector 81"/>
            <p:cNvCxnSpPr>
              <a:endCxn id="81" idx="2"/>
            </p:cNvCxnSpPr>
            <p:nvPr/>
          </p:nvCxnSpPr>
          <p:spPr>
            <a:xfrm>
              <a:off x="9717315" y="4241955"/>
              <a:ext cx="53970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10769253" y="4394271"/>
            <a:ext cx="1448153" cy="849463"/>
          </a:xfrm>
          <a:prstGeom prst="rect">
            <a:avLst/>
          </a:prstGeom>
          <a:noFill/>
        </p:spPr>
        <p:txBody>
          <a:bodyPr wrap="non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Movie</a:t>
            </a:r>
            <a:r>
              <a:rPr lang="en-US" sz="2000" dirty="0">
                <a:gradFill>
                  <a:gsLst>
                    <a:gs pos="2917">
                      <a:schemeClr val="tx1"/>
                    </a:gs>
                    <a:gs pos="30000">
                      <a:schemeClr val="tx1"/>
                    </a:gs>
                  </a:gsLst>
                  <a:lin ang="5400000" scaled="0"/>
                </a:gradFill>
              </a:rPr>
              <a:t/>
            </a:r>
            <a:br>
              <a:rPr lang="en-US" sz="2000" dirty="0">
                <a:gradFill>
                  <a:gsLst>
                    <a:gs pos="2917">
                      <a:schemeClr val="tx1"/>
                    </a:gs>
                    <a:gs pos="30000">
                      <a:schemeClr val="tx1"/>
                    </a:gs>
                  </a:gsLst>
                  <a:lin ang="5400000" scaled="0"/>
                </a:gradFill>
              </a:rPr>
            </a:br>
            <a:r>
              <a:rPr lang="en-US" sz="2000" dirty="0" smtClean="0">
                <a:gradFill>
                  <a:gsLst>
                    <a:gs pos="2917">
                      <a:schemeClr val="tx1"/>
                    </a:gs>
                    <a:gs pos="30000">
                      <a:schemeClr val="tx1"/>
                    </a:gs>
                  </a:gsLst>
                  <a:lin ang="5400000" scaled="0"/>
                </a:gradFill>
              </a:rPr>
              <a:t>Metadata</a:t>
            </a:r>
          </a:p>
        </p:txBody>
      </p:sp>
    </p:spTree>
    <p:extLst>
      <p:ext uri="{BB962C8B-B14F-4D97-AF65-F5344CB8AC3E}">
        <p14:creationId xmlns:p14="http://schemas.microsoft.com/office/powerpoint/2010/main" val="2120998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fade">
                                      <p:cBhvr>
                                        <p:cTn id="2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49"/>
            <a:ext cx="5947369" cy="4369658"/>
          </a:xfrm>
        </p:spPr>
        <p:txBody>
          <a:bodyPr/>
          <a:lstStyle/>
          <a:p>
            <a:r>
              <a:rPr lang="en-US" dirty="0" smtClean="0"/>
              <a:t>Problem: if cache role rebooted or updated, Web Role would overwhelm database</a:t>
            </a:r>
          </a:p>
          <a:p>
            <a:r>
              <a:rPr lang="en-US" dirty="0" smtClean="0"/>
              <a:t>Solution: add a local cache to the Web Role</a:t>
            </a:r>
          </a:p>
          <a:p>
            <a:pPr marL="342835" lvl="1" indent="0">
              <a:buNone/>
            </a:pPr>
            <a:r>
              <a:rPr lang="en-US" dirty="0" smtClean="0"/>
              <a:t/>
            </a:r>
            <a:br>
              <a:rPr lang="en-US" dirty="0" smtClean="0"/>
            </a:br>
            <a:endParaRPr lang="en-US" dirty="0"/>
          </a:p>
        </p:txBody>
      </p:sp>
      <p:sp>
        <p:nvSpPr>
          <p:cNvPr id="3" name="Title 2"/>
          <p:cNvSpPr>
            <a:spLocks noGrp="1"/>
          </p:cNvSpPr>
          <p:nvPr>
            <p:ph type="title"/>
          </p:nvPr>
        </p:nvSpPr>
        <p:spPr/>
        <p:txBody>
          <a:bodyPr/>
          <a:lstStyle/>
          <a:p>
            <a:r>
              <a:rPr lang="en-US" dirty="0" smtClean="0"/>
              <a:t>An Extra Cache Goes A Long Way</a:t>
            </a:r>
            <a:endParaRPr lang="en-US" dirty="0"/>
          </a:p>
        </p:txBody>
      </p:sp>
      <p:grpSp>
        <p:nvGrpSpPr>
          <p:cNvPr id="64" name="Group 63"/>
          <p:cNvGrpSpPr/>
          <p:nvPr/>
        </p:nvGrpSpPr>
        <p:grpSpPr>
          <a:xfrm>
            <a:off x="6155973" y="1130920"/>
            <a:ext cx="5925822" cy="5220886"/>
            <a:chOff x="5245415" y="1212850"/>
            <a:chExt cx="5925822" cy="5220886"/>
          </a:xfrm>
        </p:grpSpPr>
        <p:sp>
          <p:nvSpPr>
            <p:cNvPr id="65" name="Rounded Rectangle 64"/>
            <p:cNvSpPr/>
            <p:nvPr/>
          </p:nvSpPr>
          <p:spPr bwMode="auto">
            <a:xfrm>
              <a:off x="5340372" y="2088400"/>
              <a:ext cx="5830865" cy="4286496"/>
            </a:xfrm>
            <a:prstGeom prst="roundRect">
              <a:avLst/>
            </a:prstGeom>
            <a:solidFill>
              <a:schemeClr val="bg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6" name="Group 65"/>
            <p:cNvGrpSpPr/>
            <p:nvPr/>
          </p:nvGrpSpPr>
          <p:grpSpPr>
            <a:xfrm>
              <a:off x="5520906" y="2408133"/>
              <a:ext cx="5479902" cy="1095472"/>
              <a:chOff x="655637" y="2118631"/>
              <a:chExt cx="4343400" cy="921291"/>
            </a:xfrm>
          </p:grpSpPr>
          <p:sp>
            <p:nvSpPr>
              <p:cNvPr id="109" name="Rectangle 108"/>
              <p:cNvSpPr/>
              <p:nvPr/>
            </p:nvSpPr>
            <p:spPr bwMode="auto">
              <a:xfrm>
                <a:off x="655637" y="2125052"/>
                <a:ext cx="4343400" cy="914870"/>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1672781"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2484437"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4160837" y="2203706"/>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TextBox 112"/>
              <p:cNvSpPr txBox="1"/>
              <p:nvPr/>
            </p:nvSpPr>
            <p:spPr>
              <a:xfrm>
                <a:off x="3322614" y="2118631"/>
                <a:ext cx="597927" cy="639796"/>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00B0F0"/>
                    </a:solidFill>
                  </a:rPr>
                  <a:t>…</a:t>
                </a:r>
              </a:p>
            </p:txBody>
          </p:sp>
          <p:sp>
            <p:nvSpPr>
              <p:cNvPr id="114" name="TextBox 113"/>
              <p:cNvSpPr txBox="1"/>
              <p:nvPr/>
            </p:nvSpPr>
            <p:spPr>
              <a:xfrm>
                <a:off x="713002" y="2202784"/>
                <a:ext cx="959779" cy="691671"/>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chemeClr val="bg1"/>
                    </a:solidFill>
                  </a:rPr>
                  <a:t>Web Role</a:t>
                </a:r>
              </a:p>
            </p:txBody>
          </p:sp>
        </p:grpSp>
        <p:grpSp>
          <p:nvGrpSpPr>
            <p:cNvPr id="67" name="Group 66"/>
            <p:cNvGrpSpPr/>
            <p:nvPr/>
          </p:nvGrpSpPr>
          <p:grpSpPr>
            <a:xfrm>
              <a:off x="6112551" y="3845403"/>
              <a:ext cx="3604764" cy="1055464"/>
              <a:chOff x="407811" y="2081302"/>
              <a:chExt cx="3862893" cy="1191308"/>
            </a:xfrm>
          </p:grpSpPr>
          <p:sp>
            <p:nvSpPr>
              <p:cNvPr id="106" name="Rectangle 105"/>
              <p:cNvSpPr/>
              <p:nvPr/>
            </p:nvSpPr>
            <p:spPr bwMode="auto">
              <a:xfrm>
                <a:off x="407811" y="2125052"/>
                <a:ext cx="3862893"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TextBox 107"/>
              <p:cNvSpPr txBox="1"/>
              <p:nvPr/>
            </p:nvSpPr>
            <p:spPr>
              <a:xfrm>
                <a:off x="490391" y="2081302"/>
                <a:ext cx="1376712" cy="1191308"/>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Cache</a:t>
                </a:r>
              </a:p>
              <a:p>
                <a:pPr>
                  <a:lnSpc>
                    <a:spcPct val="90000"/>
                  </a:lnSpc>
                  <a:spcAft>
                    <a:spcPts val="600"/>
                  </a:spcAft>
                </a:pPr>
                <a:r>
                  <a:rPr lang="en-US" sz="1200" dirty="0" smtClean="0">
                    <a:solidFill>
                      <a:schemeClr val="bg1"/>
                    </a:solidFill>
                  </a:rPr>
                  <a:t>Worker</a:t>
                </a:r>
              </a:p>
              <a:p>
                <a:pPr>
                  <a:lnSpc>
                    <a:spcPct val="90000"/>
                  </a:lnSpc>
                  <a:spcAft>
                    <a:spcPts val="600"/>
                  </a:spcAft>
                </a:pPr>
                <a:r>
                  <a:rPr lang="en-US" sz="1200" dirty="0" smtClean="0">
                    <a:solidFill>
                      <a:schemeClr val="bg1"/>
                    </a:solidFill>
                  </a:rPr>
                  <a:t>Roles</a:t>
                </a:r>
              </a:p>
            </p:txBody>
          </p:sp>
        </p:grpSp>
        <p:sp>
          <p:nvSpPr>
            <p:cNvPr id="68" name="Rectangle 67"/>
            <p:cNvSpPr/>
            <p:nvPr/>
          </p:nvSpPr>
          <p:spPr bwMode="auto">
            <a:xfrm>
              <a:off x="8188715" y="3953032"/>
              <a:ext cx="639973" cy="60759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8957772" y="3953032"/>
              <a:ext cx="639973" cy="60759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0" name="Straight Arrow Connector 69"/>
            <p:cNvCxnSpPr/>
            <p:nvPr/>
          </p:nvCxnSpPr>
          <p:spPr>
            <a:xfrm>
              <a:off x="8174686" y="1683334"/>
              <a:ext cx="0" cy="40506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7513654" y="1212850"/>
              <a:ext cx="1485584" cy="637390"/>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Viewers</a:t>
              </a:r>
            </a:p>
          </p:txBody>
        </p:sp>
        <p:sp>
          <p:nvSpPr>
            <p:cNvPr id="72" name="Rectangle 71"/>
            <p:cNvSpPr/>
            <p:nvPr/>
          </p:nvSpPr>
          <p:spPr bwMode="auto">
            <a:xfrm>
              <a:off x="6112551" y="5298190"/>
              <a:ext cx="4309792" cy="513867"/>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Oval 72"/>
            <p:cNvSpPr/>
            <p:nvPr/>
          </p:nvSpPr>
          <p:spPr bwMode="auto">
            <a:xfrm>
              <a:off x="7811186" y="5355977"/>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Oval 73"/>
            <p:cNvSpPr/>
            <p:nvPr/>
          </p:nvSpPr>
          <p:spPr bwMode="auto">
            <a:xfrm>
              <a:off x="7389700" y="5355977"/>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Oval 74"/>
            <p:cNvSpPr/>
            <p:nvPr/>
          </p:nvSpPr>
          <p:spPr bwMode="auto">
            <a:xfrm>
              <a:off x="9139955" y="535528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Oval 75"/>
            <p:cNvSpPr/>
            <p:nvPr/>
          </p:nvSpPr>
          <p:spPr bwMode="auto">
            <a:xfrm>
              <a:off x="9542544" y="535528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Oval 76"/>
            <p:cNvSpPr/>
            <p:nvPr/>
          </p:nvSpPr>
          <p:spPr bwMode="auto">
            <a:xfrm>
              <a:off x="9966049" y="535528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Oval 77"/>
            <p:cNvSpPr/>
            <p:nvPr/>
          </p:nvSpPr>
          <p:spPr bwMode="auto">
            <a:xfrm>
              <a:off x="8656960" y="535528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Oval 78"/>
            <p:cNvSpPr/>
            <p:nvPr/>
          </p:nvSpPr>
          <p:spPr bwMode="auto">
            <a:xfrm>
              <a:off x="6937354" y="5356948"/>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TextBox 79"/>
            <p:cNvSpPr txBox="1"/>
            <p:nvPr/>
          </p:nvSpPr>
          <p:spPr>
            <a:xfrm>
              <a:off x="8137014" y="5173867"/>
              <a:ext cx="664485" cy="637390"/>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FFC000"/>
                  </a:solidFill>
                </a:rPr>
                <a:t>…</a:t>
              </a:r>
            </a:p>
          </p:txBody>
        </p:sp>
        <p:sp>
          <p:nvSpPr>
            <p:cNvPr id="81" name="TextBox 80"/>
            <p:cNvSpPr txBox="1"/>
            <p:nvPr/>
          </p:nvSpPr>
          <p:spPr>
            <a:xfrm>
              <a:off x="6025526" y="5221782"/>
              <a:ext cx="1210917" cy="822439"/>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solidFill>
                    <a:schemeClr val="bg1"/>
                  </a:solidFill>
                </a:rPr>
                <a:t>Azure</a:t>
              </a:r>
              <a:br>
                <a:rPr lang="en-US" sz="1600" dirty="0" smtClean="0">
                  <a:solidFill>
                    <a:schemeClr val="bg1"/>
                  </a:solidFill>
                </a:rPr>
              </a:br>
              <a:r>
                <a:rPr lang="en-US" sz="1600" dirty="0" smtClean="0">
                  <a:solidFill>
                    <a:schemeClr val="bg1"/>
                  </a:solidFill>
                </a:rPr>
                <a:t>Blob</a:t>
              </a:r>
            </a:p>
          </p:txBody>
        </p:sp>
        <p:sp>
          <p:nvSpPr>
            <p:cNvPr id="82" name="TextBox 81"/>
            <p:cNvSpPr txBox="1"/>
            <p:nvPr/>
          </p:nvSpPr>
          <p:spPr>
            <a:xfrm>
              <a:off x="7628113" y="5796346"/>
              <a:ext cx="1408538" cy="637390"/>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Movies</a:t>
              </a:r>
            </a:p>
          </p:txBody>
        </p:sp>
        <p:cxnSp>
          <p:nvCxnSpPr>
            <p:cNvPr id="83" name="Straight Arrow Connector 82"/>
            <p:cNvCxnSpPr/>
            <p:nvPr/>
          </p:nvCxnSpPr>
          <p:spPr>
            <a:xfrm>
              <a:off x="8224382" y="3486481"/>
              <a:ext cx="0" cy="40506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8237646" y="4663932"/>
              <a:ext cx="0" cy="63425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245415" y="3482482"/>
              <a:ext cx="3393345" cy="544867"/>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WCF Binary </a:t>
              </a:r>
              <a:r>
                <a:rPr lang="en-US" sz="1400" dirty="0" err="1" smtClean="0">
                  <a:gradFill>
                    <a:gsLst>
                      <a:gs pos="2917">
                        <a:schemeClr val="tx1"/>
                      </a:gs>
                      <a:gs pos="30000">
                        <a:schemeClr val="tx1"/>
                      </a:gs>
                    </a:gsLst>
                    <a:lin ang="5400000" scaled="0"/>
                  </a:gradFill>
                </a:rPr>
                <a:t>Remoting</a:t>
              </a:r>
              <a:r>
                <a:rPr lang="en-US" sz="1400" dirty="0" smtClean="0">
                  <a:gradFill>
                    <a:gsLst>
                      <a:gs pos="2917">
                        <a:schemeClr val="tx1"/>
                      </a:gs>
                      <a:gs pos="30000">
                        <a:schemeClr val="tx1"/>
                      </a:gs>
                    </a:gsLst>
                    <a:lin ang="5400000" scaled="0"/>
                  </a:gradFill>
                </a:rPr>
                <a:t> over TCP</a:t>
              </a:r>
            </a:p>
          </p:txBody>
        </p:sp>
        <p:grpSp>
          <p:nvGrpSpPr>
            <p:cNvPr id="86" name="Group 85"/>
            <p:cNvGrpSpPr/>
            <p:nvPr/>
          </p:nvGrpSpPr>
          <p:grpSpPr>
            <a:xfrm>
              <a:off x="6681074" y="2862625"/>
              <a:ext cx="1045883" cy="652811"/>
              <a:chOff x="1842792" y="5151424"/>
              <a:chExt cx="810857" cy="736831"/>
            </a:xfrm>
          </p:grpSpPr>
          <p:sp>
            <p:nvSpPr>
              <p:cNvPr id="104" name="Rectangle 103"/>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TextBox 104"/>
              <p:cNvSpPr txBox="1"/>
              <p:nvPr/>
            </p:nvSpPr>
            <p:spPr>
              <a:xfrm>
                <a:off x="1842792" y="5151424"/>
                <a:ext cx="810857" cy="736831"/>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Client</a:t>
                </a:r>
              </a:p>
            </p:txBody>
          </p:sp>
        </p:grpSp>
        <p:grpSp>
          <p:nvGrpSpPr>
            <p:cNvPr id="87" name="Group 86"/>
            <p:cNvGrpSpPr/>
            <p:nvPr/>
          </p:nvGrpSpPr>
          <p:grpSpPr>
            <a:xfrm>
              <a:off x="7703355" y="2855763"/>
              <a:ext cx="1045883" cy="652811"/>
              <a:chOff x="1842792" y="5151424"/>
              <a:chExt cx="810857" cy="736831"/>
            </a:xfrm>
          </p:grpSpPr>
          <p:sp>
            <p:nvSpPr>
              <p:cNvPr id="102" name="Rectangle 101"/>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TextBox 102"/>
              <p:cNvSpPr txBox="1"/>
              <p:nvPr/>
            </p:nvSpPr>
            <p:spPr>
              <a:xfrm>
                <a:off x="1842792" y="5151424"/>
                <a:ext cx="810857" cy="736831"/>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Client</a:t>
                </a:r>
              </a:p>
            </p:txBody>
          </p:sp>
        </p:grpSp>
        <p:grpSp>
          <p:nvGrpSpPr>
            <p:cNvPr id="88" name="Group 87"/>
            <p:cNvGrpSpPr/>
            <p:nvPr/>
          </p:nvGrpSpPr>
          <p:grpSpPr>
            <a:xfrm>
              <a:off x="9832358" y="2855763"/>
              <a:ext cx="1094919" cy="586314"/>
              <a:chOff x="1872013" y="5140044"/>
              <a:chExt cx="827623" cy="661776"/>
            </a:xfrm>
          </p:grpSpPr>
          <p:sp>
            <p:nvSpPr>
              <p:cNvPr id="100" name="Rectangle 99"/>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TextBox 100"/>
              <p:cNvSpPr txBox="1"/>
              <p:nvPr/>
            </p:nvSpPr>
            <p:spPr>
              <a:xfrm>
                <a:off x="1872013" y="5140044"/>
                <a:ext cx="827623" cy="661776"/>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Client</a:t>
                </a:r>
              </a:p>
            </p:txBody>
          </p:sp>
        </p:grpSp>
        <p:grpSp>
          <p:nvGrpSpPr>
            <p:cNvPr id="89" name="Group 88"/>
            <p:cNvGrpSpPr/>
            <p:nvPr/>
          </p:nvGrpSpPr>
          <p:grpSpPr>
            <a:xfrm>
              <a:off x="7306982" y="3922896"/>
              <a:ext cx="762163" cy="814729"/>
              <a:chOff x="1880645" y="5149479"/>
              <a:chExt cx="767715" cy="933023"/>
            </a:xfrm>
          </p:grpSpPr>
          <p:sp>
            <p:nvSpPr>
              <p:cNvPr id="98" name="Rectangle 97"/>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TextBox 98"/>
              <p:cNvSpPr txBox="1"/>
              <p:nvPr/>
            </p:nvSpPr>
            <p:spPr>
              <a:xfrm>
                <a:off x="1880645" y="5149479"/>
                <a:ext cx="767715" cy="933023"/>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Server</a:t>
                </a:r>
              </a:p>
            </p:txBody>
          </p:sp>
        </p:grpSp>
        <p:grpSp>
          <p:nvGrpSpPr>
            <p:cNvPr id="90" name="Group 89"/>
            <p:cNvGrpSpPr/>
            <p:nvPr/>
          </p:nvGrpSpPr>
          <p:grpSpPr>
            <a:xfrm>
              <a:off x="8114856" y="3922896"/>
              <a:ext cx="762163" cy="814729"/>
              <a:chOff x="1880645" y="5149479"/>
              <a:chExt cx="767715" cy="933023"/>
            </a:xfrm>
          </p:grpSpPr>
          <p:sp>
            <p:nvSpPr>
              <p:cNvPr id="96" name="Rectangle 95"/>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TextBox 96"/>
              <p:cNvSpPr txBox="1"/>
              <p:nvPr/>
            </p:nvSpPr>
            <p:spPr>
              <a:xfrm>
                <a:off x="1880645" y="5149479"/>
                <a:ext cx="767715" cy="933023"/>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Server</a:t>
                </a:r>
              </a:p>
            </p:txBody>
          </p:sp>
        </p:grpSp>
        <p:grpSp>
          <p:nvGrpSpPr>
            <p:cNvPr id="91" name="Group 90"/>
            <p:cNvGrpSpPr/>
            <p:nvPr/>
          </p:nvGrpSpPr>
          <p:grpSpPr>
            <a:xfrm>
              <a:off x="8888636" y="3923706"/>
              <a:ext cx="762163" cy="814729"/>
              <a:chOff x="1880645" y="5149479"/>
              <a:chExt cx="767715" cy="933023"/>
            </a:xfrm>
          </p:grpSpPr>
          <p:sp>
            <p:nvSpPr>
              <p:cNvPr id="94" name="Rectangle 93"/>
              <p:cNvSpPr/>
              <p:nvPr/>
            </p:nvSpPr>
            <p:spPr bwMode="auto">
              <a:xfrm>
                <a:off x="1951037" y="5181557"/>
                <a:ext cx="648999" cy="5051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TextBox 94"/>
              <p:cNvSpPr txBox="1"/>
              <p:nvPr/>
            </p:nvSpPr>
            <p:spPr>
              <a:xfrm>
                <a:off x="1880645" y="5149479"/>
                <a:ext cx="767715" cy="933023"/>
              </a:xfrm>
              <a:prstGeom prst="rect">
                <a:avLst/>
              </a:prstGeom>
              <a:noFill/>
            </p:spPr>
            <p:txBody>
              <a:bodyPr wrap="squar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WCF</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Server</a:t>
                </a:r>
              </a:p>
            </p:txBody>
          </p:sp>
        </p:grpSp>
        <p:sp>
          <p:nvSpPr>
            <p:cNvPr id="92" name="Can 91"/>
            <p:cNvSpPr/>
            <p:nvPr/>
          </p:nvSpPr>
          <p:spPr bwMode="auto">
            <a:xfrm>
              <a:off x="10257016" y="3860161"/>
              <a:ext cx="609600" cy="763588"/>
            </a:xfrm>
            <a:prstGeom prst="ca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DB</a:t>
              </a:r>
            </a:p>
          </p:txBody>
        </p:sp>
        <p:cxnSp>
          <p:nvCxnSpPr>
            <p:cNvPr id="93" name="Straight Arrow Connector 92"/>
            <p:cNvCxnSpPr>
              <a:endCxn id="92" idx="2"/>
            </p:cNvCxnSpPr>
            <p:nvPr/>
          </p:nvCxnSpPr>
          <p:spPr>
            <a:xfrm>
              <a:off x="9717315" y="4241955"/>
              <a:ext cx="53970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7689375" y="2449546"/>
            <a:ext cx="4055869" cy="527457"/>
            <a:chOff x="7689375" y="2449546"/>
            <a:chExt cx="4055869" cy="527457"/>
          </a:xfrm>
        </p:grpSpPr>
        <p:grpSp>
          <p:nvGrpSpPr>
            <p:cNvPr id="117" name="Group 116"/>
            <p:cNvGrpSpPr/>
            <p:nvPr/>
          </p:nvGrpSpPr>
          <p:grpSpPr>
            <a:xfrm>
              <a:off x="7689375" y="2449546"/>
              <a:ext cx="917559" cy="517065"/>
              <a:chOff x="2789543" y="5913064"/>
              <a:chExt cx="917559" cy="517065"/>
            </a:xfrm>
          </p:grpSpPr>
          <p:sp>
            <p:nvSpPr>
              <p:cNvPr id="115" name="Rectangle 114"/>
              <p:cNvSpPr/>
              <p:nvPr/>
            </p:nvSpPr>
            <p:spPr bwMode="auto">
              <a:xfrm>
                <a:off x="2815699" y="6011001"/>
                <a:ext cx="865248" cy="32119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TextBox 115"/>
              <p:cNvSpPr txBox="1"/>
              <p:nvPr/>
            </p:nvSpPr>
            <p:spPr>
              <a:xfrm>
                <a:off x="2789543" y="5913064"/>
                <a:ext cx="91755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Cache</a:t>
                </a:r>
              </a:p>
            </p:txBody>
          </p:sp>
        </p:grpSp>
        <p:grpSp>
          <p:nvGrpSpPr>
            <p:cNvPr id="121" name="Group 120"/>
            <p:cNvGrpSpPr/>
            <p:nvPr/>
          </p:nvGrpSpPr>
          <p:grpSpPr>
            <a:xfrm>
              <a:off x="8714800" y="2456460"/>
              <a:ext cx="917559" cy="517065"/>
              <a:chOff x="2789543" y="5913064"/>
              <a:chExt cx="917559" cy="517065"/>
            </a:xfrm>
          </p:grpSpPr>
          <p:sp>
            <p:nvSpPr>
              <p:cNvPr id="122" name="Rectangle 121"/>
              <p:cNvSpPr/>
              <p:nvPr/>
            </p:nvSpPr>
            <p:spPr bwMode="auto">
              <a:xfrm>
                <a:off x="2815699" y="6011001"/>
                <a:ext cx="865248" cy="32119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TextBox 122"/>
              <p:cNvSpPr txBox="1"/>
              <p:nvPr/>
            </p:nvSpPr>
            <p:spPr>
              <a:xfrm>
                <a:off x="2789543" y="5913064"/>
                <a:ext cx="91755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Cache</a:t>
                </a:r>
              </a:p>
            </p:txBody>
          </p:sp>
        </p:grpSp>
        <p:grpSp>
          <p:nvGrpSpPr>
            <p:cNvPr id="124" name="Group 123"/>
            <p:cNvGrpSpPr/>
            <p:nvPr/>
          </p:nvGrpSpPr>
          <p:grpSpPr>
            <a:xfrm>
              <a:off x="10827685" y="2459938"/>
              <a:ext cx="917559" cy="517065"/>
              <a:chOff x="2789543" y="5913064"/>
              <a:chExt cx="917559" cy="517065"/>
            </a:xfrm>
          </p:grpSpPr>
          <p:sp>
            <p:nvSpPr>
              <p:cNvPr id="125" name="Rectangle 124"/>
              <p:cNvSpPr/>
              <p:nvPr/>
            </p:nvSpPr>
            <p:spPr bwMode="auto">
              <a:xfrm>
                <a:off x="2815699" y="6011001"/>
                <a:ext cx="865248" cy="32119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TextBox 125"/>
              <p:cNvSpPr txBox="1"/>
              <p:nvPr/>
            </p:nvSpPr>
            <p:spPr>
              <a:xfrm>
                <a:off x="2789543" y="5913064"/>
                <a:ext cx="91755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Cache</a:t>
                </a:r>
              </a:p>
            </p:txBody>
          </p:sp>
        </p:grpSp>
      </p:grpSp>
    </p:spTree>
    <p:extLst>
      <p:ext uri="{BB962C8B-B14F-4D97-AF65-F5344CB8AC3E}">
        <p14:creationId xmlns:p14="http://schemas.microsoft.com/office/powerpoint/2010/main" val="3913393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Connected Cars</a:t>
            </a:r>
            <a:br>
              <a:rPr lang="en-US" b="1" dirty="0" smtClean="0"/>
            </a:br>
            <a:r>
              <a:rPr lang="en-US" sz="6600" dirty="0" smtClean="0"/>
              <a:t>“Calling all cars”</a:t>
            </a:r>
            <a:endParaRPr lang="en-US" sz="6600" dirty="0"/>
          </a:p>
        </p:txBody>
      </p:sp>
    </p:spTree>
    <p:extLst>
      <p:ext uri="{BB962C8B-B14F-4D97-AF65-F5344CB8AC3E}">
        <p14:creationId xmlns:p14="http://schemas.microsoft.com/office/powerpoint/2010/main" val="70767414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2646365"/>
          </a:xfrm>
        </p:spPr>
        <p:txBody>
          <a:bodyPr/>
          <a:lstStyle/>
          <a:p>
            <a:r>
              <a:rPr lang="en-US" dirty="0" smtClean="0"/>
              <a:t>Large connected car services company created new service on Azure</a:t>
            </a:r>
          </a:p>
          <a:p>
            <a:r>
              <a:rPr lang="en-US" dirty="0" smtClean="0"/>
              <a:t>Goal: leverage Azure </a:t>
            </a:r>
            <a:r>
              <a:rPr lang="en-US" dirty="0" err="1" smtClean="0"/>
              <a:t>PaaS</a:t>
            </a:r>
            <a:r>
              <a:rPr lang="en-US" dirty="0"/>
              <a:t> </a:t>
            </a:r>
            <a:r>
              <a:rPr lang="en-US" dirty="0" smtClean="0"/>
              <a:t>services</a:t>
            </a:r>
          </a:p>
          <a:p>
            <a:endParaRPr lang="en-US" dirty="0"/>
          </a:p>
        </p:txBody>
      </p:sp>
      <p:sp>
        <p:nvSpPr>
          <p:cNvPr id="3" name="Title 2"/>
          <p:cNvSpPr>
            <a:spLocks noGrp="1"/>
          </p:cNvSpPr>
          <p:nvPr>
            <p:ph type="title"/>
          </p:nvPr>
        </p:nvSpPr>
        <p:spPr/>
        <p:txBody>
          <a:bodyPr/>
          <a:lstStyle/>
          <a:p>
            <a:r>
              <a:rPr lang="en-US" dirty="0" smtClean="0"/>
              <a:t>Connecting Azure with the World</a:t>
            </a:r>
            <a:endParaRPr lang="en-US" dirty="0"/>
          </a:p>
        </p:txBody>
      </p:sp>
      <p:sp>
        <p:nvSpPr>
          <p:cNvPr id="5" name="Rounded Rectangle 4"/>
          <p:cNvSpPr/>
          <p:nvPr/>
        </p:nvSpPr>
        <p:spPr bwMode="auto">
          <a:xfrm>
            <a:off x="3757959" y="3274665"/>
            <a:ext cx="7325517" cy="3288466"/>
          </a:xfrm>
          <a:prstGeom prst="roundRect">
            <a:avLst/>
          </a:prstGeom>
          <a:solidFill>
            <a:schemeClr val="bg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0" name="Group 109"/>
          <p:cNvGrpSpPr/>
          <p:nvPr/>
        </p:nvGrpSpPr>
        <p:grpSpPr>
          <a:xfrm>
            <a:off x="8217909" y="4163655"/>
            <a:ext cx="2681317" cy="1715508"/>
            <a:chOff x="8217909" y="4163655"/>
            <a:chExt cx="2681317" cy="1715508"/>
          </a:xfrm>
        </p:grpSpPr>
        <p:grpSp>
          <p:nvGrpSpPr>
            <p:cNvPr id="6" name="Group 5"/>
            <p:cNvGrpSpPr/>
            <p:nvPr/>
          </p:nvGrpSpPr>
          <p:grpSpPr>
            <a:xfrm>
              <a:off x="8223521" y="4163655"/>
              <a:ext cx="2675705" cy="794064"/>
              <a:chOff x="2674007" y="2118594"/>
              <a:chExt cx="2256866" cy="993215"/>
            </a:xfrm>
          </p:grpSpPr>
          <p:sp>
            <p:nvSpPr>
              <p:cNvPr id="101" name="Rectangle 100"/>
              <p:cNvSpPr/>
              <p:nvPr/>
            </p:nvSpPr>
            <p:spPr bwMode="auto">
              <a:xfrm>
                <a:off x="2748068" y="2225108"/>
                <a:ext cx="2182805" cy="871795"/>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3364948" y="2302840"/>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4176604" y="2302840"/>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TextBox 103"/>
              <p:cNvSpPr txBox="1"/>
              <p:nvPr/>
            </p:nvSpPr>
            <p:spPr>
              <a:xfrm>
                <a:off x="2674007" y="2118594"/>
                <a:ext cx="959779" cy="99321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Admin</a:t>
                </a:r>
                <a:br>
                  <a:rPr lang="en-US" sz="1200" dirty="0" smtClean="0">
                    <a:solidFill>
                      <a:schemeClr val="bg1"/>
                    </a:solidFill>
                  </a:rPr>
                </a:br>
                <a:r>
                  <a:rPr lang="en-US" sz="1200" dirty="0" smtClean="0">
                    <a:solidFill>
                      <a:schemeClr val="bg1"/>
                    </a:solidFill>
                  </a:rPr>
                  <a:t>Web </a:t>
                </a:r>
                <a:br>
                  <a:rPr lang="en-US" sz="1200" dirty="0" smtClean="0">
                    <a:solidFill>
                      <a:schemeClr val="bg1"/>
                    </a:solidFill>
                  </a:rPr>
                </a:br>
                <a:r>
                  <a:rPr lang="en-US" sz="1200" dirty="0" smtClean="0">
                    <a:solidFill>
                      <a:schemeClr val="bg1"/>
                    </a:solidFill>
                  </a:rPr>
                  <a:t>Role</a:t>
                </a:r>
              </a:p>
            </p:txBody>
          </p:sp>
        </p:grpSp>
        <p:grpSp>
          <p:nvGrpSpPr>
            <p:cNvPr id="7" name="Group 6"/>
            <p:cNvGrpSpPr/>
            <p:nvPr/>
          </p:nvGrpSpPr>
          <p:grpSpPr>
            <a:xfrm>
              <a:off x="8217909" y="4918899"/>
              <a:ext cx="2675705" cy="960264"/>
              <a:chOff x="2674007" y="2084943"/>
              <a:chExt cx="2256866" cy="1201097"/>
            </a:xfrm>
          </p:grpSpPr>
          <p:sp>
            <p:nvSpPr>
              <p:cNvPr id="97" name="Rectangle 96"/>
              <p:cNvSpPr/>
              <p:nvPr/>
            </p:nvSpPr>
            <p:spPr bwMode="auto">
              <a:xfrm>
                <a:off x="2748068" y="2225108"/>
                <a:ext cx="2182805" cy="871795"/>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3364948" y="2302840"/>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4176604" y="2302840"/>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TextBox 99"/>
              <p:cNvSpPr txBox="1"/>
              <p:nvPr/>
            </p:nvSpPr>
            <p:spPr>
              <a:xfrm>
                <a:off x="2674007" y="2084943"/>
                <a:ext cx="959779" cy="1201097"/>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User Services</a:t>
                </a:r>
                <a:br>
                  <a:rPr lang="en-US" sz="1200" dirty="0" smtClean="0">
                    <a:solidFill>
                      <a:schemeClr val="bg1"/>
                    </a:solidFill>
                  </a:rPr>
                </a:br>
                <a:r>
                  <a:rPr lang="en-US" sz="1200" dirty="0" smtClean="0">
                    <a:solidFill>
                      <a:schemeClr val="bg1"/>
                    </a:solidFill>
                  </a:rPr>
                  <a:t>Web </a:t>
                </a:r>
                <a:br>
                  <a:rPr lang="en-US" sz="1200" dirty="0" smtClean="0">
                    <a:solidFill>
                      <a:schemeClr val="bg1"/>
                    </a:solidFill>
                  </a:rPr>
                </a:br>
                <a:r>
                  <a:rPr lang="en-US" sz="1200" dirty="0" smtClean="0">
                    <a:solidFill>
                      <a:schemeClr val="bg1"/>
                    </a:solidFill>
                  </a:rPr>
                  <a:t>Role</a:t>
                </a:r>
              </a:p>
            </p:txBody>
          </p:sp>
        </p:grpSp>
      </p:grpSp>
      <p:grpSp>
        <p:nvGrpSpPr>
          <p:cNvPr id="11" name="Group 10"/>
          <p:cNvGrpSpPr/>
          <p:nvPr/>
        </p:nvGrpSpPr>
        <p:grpSpPr>
          <a:xfrm>
            <a:off x="6568104" y="5868469"/>
            <a:ext cx="3855600" cy="666170"/>
            <a:chOff x="6936084" y="5091937"/>
            <a:chExt cx="4396817" cy="833245"/>
          </a:xfrm>
        </p:grpSpPr>
        <p:sp>
          <p:nvSpPr>
            <p:cNvPr id="64" name="Rectangle 63"/>
            <p:cNvSpPr/>
            <p:nvPr/>
          </p:nvSpPr>
          <p:spPr bwMode="auto">
            <a:xfrm>
              <a:off x="7023109" y="5216260"/>
              <a:ext cx="4309792" cy="513867"/>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1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Oval 64"/>
            <p:cNvSpPr/>
            <p:nvPr/>
          </p:nvSpPr>
          <p:spPr bwMode="auto">
            <a:xfrm>
              <a:off x="8721744" y="5274047"/>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1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Oval 65"/>
            <p:cNvSpPr/>
            <p:nvPr/>
          </p:nvSpPr>
          <p:spPr bwMode="auto">
            <a:xfrm>
              <a:off x="8300258" y="5274047"/>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1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Oval 66"/>
            <p:cNvSpPr/>
            <p:nvPr/>
          </p:nvSpPr>
          <p:spPr bwMode="auto">
            <a:xfrm>
              <a:off x="10050513" y="527335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1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Oval 67"/>
            <p:cNvSpPr/>
            <p:nvPr/>
          </p:nvSpPr>
          <p:spPr bwMode="auto">
            <a:xfrm>
              <a:off x="10453102" y="527335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1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Oval 68"/>
            <p:cNvSpPr/>
            <p:nvPr/>
          </p:nvSpPr>
          <p:spPr bwMode="auto">
            <a:xfrm>
              <a:off x="10876607" y="527335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1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Oval 69"/>
            <p:cNvSpPr/>
            <p:nvPr/>
          </p:nvSpPr>
          <p:spPr bwMode="auto">
            <a:xfrm>
              <a:off x="9567518" y="5273356"/>
              <a:ext cx="337257" cy="342577"/>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1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TextBox 70"/>
            <p:cNvSpPr txBox="1"/>
            <p:nvPr/>
          </p:nvSpPr>
          <p:spPr>
            <a:xfrm>
              <a:off x="9047572" y="5091937"/>
              <a:ext cx="593009" cy="646744"/>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rgbClr val="FFC000"/>
                  </a:solidFill>
                </a:rPr>
                <a:t>…</a:t>
              </a:r>
            </a:p>
          </p:txBody>
        </p:sp>
        <p:sp>
          <p:nvSpPr>
            <p:cNvPr id="72" name="TextBox 71"/>
            <p:cNvSpPr txBox="1"/>
            <p:nvPr/>
          </p:nvSpPr>
          <p:spPr>
            <a:xfrm>
              <a:off x="6936084" y="5139851"/>
              <a:ext cx="1210917" cy="785331"/>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Azure</a:t>
              </a:r>
              <a:br>
                <a:rPr lang="en-US" sz="1200" dirty="0" smtClean="0">
                  <a:solidFill>
                    <a:schemeClr val="bg1"/>
                  </a:solidFill>
                </a:rPr>
              </a:br>
              <a:r>
                <a:rPr lang="en-US" sz="1200" dirty="0" smtClean="0">
                  <a:solidFill>
                    <a:schemeClr val="bg1"/>
                  </a:solidFill>
                </a:rPr>
                <a:t>Blob</a:t>
              </a:r>
            </a:p>
          </p:txBody>
        </p:sp>
      </p:grpSp>
      <p:grpSp>
        <p:nvGrpSpPr>
          <p:cNvPr id="109" name="Group 108"/>
          <p:cNvGrpSpPr/>
          <p:nvPr/>
        </p:nvGrpSpPr>
        <p:grpSpPr>
          <a:xfrm>
            <a:off x="7983123" y="3417340"/>
            <a:ext cx="1771328" cy="610480"/>
            <a:chOff x="7983123" y="3417340"/>
            <a:chExt cx="1771328" cy="610480"/>
          </a:xfrm>
        </p:grpSpPr>
        <p:sp>
          <p:nvSpPr>
            <p:cNvPr id="12" name="Can 11"/>
            <p:cNvSpPr/>
            <p:nvPr/>
          </p:nvSpPr>
          <p:spPr bwMode="auto">
            <a:xfrm>
              <a:off x="9176333" y="3417340"/>
              <a:ext cx="578118" cy="610480"/>
            </a:xfrm>
            <a:prstGeom prst="ca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100" dirty="0" smtClean="0">
                  <a:gradFill>
                    <a:gsLst>
                      <a:gs pos="0">
                        <a:srgbClr val="FFFFFF"/>
                      </a:gs>
                      <a:gs pos="100000">
                        <a:srgbClr val="FFFFFF"/>
                      </a:gs>
                    </a:gsLst>
                    <a:lin ang="5400000" scaled="0"/>
                  </a:gradFill>
                  <a:ea typeface="Segoe UI" pitchFamily="34" charset="0"/>
                  <a:cs typeface="Segoe UI" pitchFamily="34" charset="0"/>
                </a:rPr>
                <a:t>DB</a:t>
              </a:r>
            </a:p>
          </p:txBody>
        </p:sp>
        <p:cxnSp>
          <p:nvCxnSpPr>
            <p:cNvPr id="13" name="Straight Arrow Connector 12"/>
            <p:cNvCxnSpPr/>
            <p:nvPr/>
          </p:nvCxnSpPr>
          <p:spPr>
            <a:xfrm>
              <a:off x="7983123" y="3775250"/>
              <a:ext cx="122562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4061849" y="3389205"/>
            <a:ext cx="3921274" cy="2483491"/>
            <a:chOff x="4061849" y="3389205"/>
            <a:chExt cx="3921274" cy="2483491"/>
          </a:xfrm>
        </p:grpSpPr>
        <p:grpSp>
          <p:nvGrpSpPr>
            <p:cNvPr id="8" name="Group 7"/>
            <p:cNvGrpSpPr/>
            <p:nvPr/>
          </p:nvGrpSpPr>
          <p:grpSpPr>
            <a:xfrm>
              <a:off x="4401813" y="4967833"/>
              <a:ext cx="3581310" cy="904863"/>
              <a:chOff x="6553814" y="3192462"/>
              <a:chExt cx="4084024" cy="1131802"/>
            </a:xfrm>
          </p:grpSpPr>
          <p:grpSp>
            <p:nvGrpSpPr>
              <p:cNvPr id="89" name="Group 88"/>
              <p:cNvGrpSpPr/>
              <p:nvPr/>
            </p:nvGrpSpPr>
            <p:grpSpPr>
              <a:xfrm>
                <a:off x="6553814" y="3192462"/>
                <a:ext cx="4084024" cy="1131802"/>
                <a:chOff x="6553814" y="3264820"/>
                <a:chExt cx="4084024" cy="1131802"/>
              </a:xfrm>
            </p:grpSpPr>
            <p:grpSp>
              <p:nvGrpSpPr>
                <p:cNvPr id="91" name="Group 90"/>
                <p:cNvGrpSpPr/>
                <p:nvPr/>
              </p:nvGrpSpPr>
              <p:grpSpPr>
                <a:xfrm>
                  <a:off x="6553814" y="3264820"/>
                  <a:ext cx="4084024" cy="1131802"/>
                  <a:chOff x="407812" y="2027460"/>
                  <a:chExt cx="4084024" cy="1131802"/>
                </a:xfrm>
              </p:grpSpPr>
              <p:sp>
                <p:nvSpPr>
                  <p:cNvPr id="94" name="Rectangle 93"/>
                  <p:cNvSpPr/>
                  <p:nvPr/>
                </p:nvSpPr>
                <p:spPr bwMode="auto">
                  <a:xfrm>
                    <a:off x="407812" y="2125052"/>
                    <a:ext cx="4084024"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TextBox 95"/>
                  <p:cNvSpPr txBox="1"/>
                  <p:nvPr/>
                </p:nvSpPr>
                <p:spPr>
                  <a:xfrm>
                    <a:off x="521666" y="2027460"/>
                    <a:ext cx="1376712" cy="1131802"/>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solidFill>
                          <a:schemeClr val="bg1"/>
                        </a:solidFill>
                      </a:rPr>
                      <a:t>Message Processor Worker</a:t>
                    </a:r>
                    <a:br>
                      <a:rPr lang="en-US" sz="1100" dirty="0" smtClean="0">
                        <a:solidFill>
                          <a:schemeClr val="bg1"/>
                        </a:solidFill>
                      </a:rPr>
                    </a:br>
                    <a:r>
                      <a:rPr lang="en-US" sz="1100" dirty="0" smtClean="0">
                        <a:solidFill>
                          <a:schemeClr val="bg1"/>
                        </a:solidFill>
                      </a:rPr>
                      <a:t>Role</a:t>
                    </a:r>
                  </a:p>
                </p:txBody>
              </p:sp>
            </p:grpSp>
            <p:sp>
              <p:nvSpPr>
                <p:cNvPr id="92" name="Rectangle 91"/>
                <p:cNvSpPr/>
                <p:nvPr/>
              </p:nvSpPr>
              <p:spPr bwMode="auto">
                <a:xfrm>
                  <a:off x="8778647" y="344014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9845314" y="344014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0" name="TextBox 89"/>
              <p:cNvSpPr txBox="1"/>
              <p:nvPr/>
            </p:nvSpPr>
            <p:spPr>
              <a:xfrm>
                <a:off x="9319533" y="3266112"/>
                <a:ext cx="678927" cy="785332"/>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t>
                </a:r>
              </a:p>
            </p:txBody>
          </p:sp>
        </p:grpSp>
        <p:grpSp>
          <p:nvGrpSpPr>
            <p:cNvPr id="9" name="Group 8"/>
            <p:cNvGrpSpPr/>
            <p:nvPr/>
          </p:nvGrpSpPr>
          <p:grpSpPr>
            <a:xfrm>
              <a:off x="4401813" y="4170788"/>
              <a:ext cx="3581310" cy="775014"/>
              <a:chOff x="6553814" y="3192462"/>
              <a:chExt cx="4084024" cy="969387"/>
            </a:xfrm>
          </p:grpSpPr>
          <p:grpSp>
            <p:nvGrpSpPr>
              <p:cNvPr id="81" name="Group 80"/>
              <p:cNvGrpSpPr/>
              <p:nvPr/>
            </p:nvGrpSpPr>
            <p:grpSpPr>
              <a:xfrm>
                <a:off x="6553814" y="3192462"/>
                <a:ext cx="4084024" cy="969387"/>
                <a:chOff x="6553814" y="3264820"/>
                <a:chExt cx="4084024" cy="969387"/>
              </a:xfrm>
            </p:grpSpPr>
            <p:grpSp>
              <p:nvGrpSpPr>
                <p:cNvPr id="83" name="Group 82"/>
                <p:cNvGrpSpPr/>
                <p:nvPr/>
              </p:nvGrpSpPr>
              <p:grpSpPr>
                <a:xfrm>
                  <a:off x="6553814" y="3264820"/>
                  <a:ext cx="4084024" cy="969387"/>
                  <a:chOff x="407812" y="2027460"/>
                  <a:chExt cx="4084024" cy="969387"/>
                </a:xfrm>
              </p:grpSpPr>
              <p:sp>
                <p:nvSpPr>
                  <p:cNvPr id="86" name="Rectangle 85"/>
                  <p:cNvSpPr/>
                  <p:nvPr/>
                </p:nvSpPr>
                <p:spPr bwMode="auto">
                  <a:xfrm>
                    <a:off x="407812" y="2125052"/>
                    <a:ext cx="4084024"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TextBox 87"/>
                  <p:cNvSpPr txBox="1"/>
                  <p:nvPr/>
                </p:nvSpPr>
                <p:spPr>
                  <a:xfrm>
                    <a:off x="521666" y="2027460"/>
                    <a:ext cx="1376712" cy="941244"/>
                  </a:xfrm>
                  <a:prstGeom prst="rect">
                    <a:avLst/>
                  </a:prstGeom>
                  <a:noFill/>
                </p:spPr>
                <p:txBody>
                  <a:bodyPr wrap="square" lIns="182880" tIns="146304" rIns="182880" bIns="146304" rtlCol="0">
                    <a:spAutoFit/>
                  </a:bodyPr>
                  <a:lstStyle/>
                  <a:p>
                    <a:pPr>
                      <a:lnSpc>
                        <a:spcPct val="90000"/>
                      </a:lnSpc>
                      <a:spcAft>
                        <a:spcPts val="600"/>
                      </a:spcAft>
                    </a:pPr>
                    <a:r>
                      <a:rPr lang="en-US" sz="1100" dirty="0" err="1" smtClean="0">
                        <a:solidFill>
                          <a:schemeClr val="bg1"/>
                        </a:solidFill>
                      </a:rPr>
                      <a:t>NotificationsWorker</a:t>
                    </a:r>
                    <a:r>
                      <a:rPr lang="en-US" sz="1100" dirty="0" smtClean="0">
                        <a:solidFill>
                          <a:schemeClr val="bg1"/>
                        </a:solidFill>
                      </a:rPr>
                      <a:t/>
                    </a:r>
                    <a:br>
                      <a:rPr lang="en-US" sz="1100" dirty="0" smtClean="0">
                        <a:solidFill>
                          <a:schemeClr val="bg1"/>
                        </a:solidFill>
                      </a:rPr>
                    </a:br>
                    <a:r>
                      <a:rPr lang="en-US" sz="1100" dirty="0" smtClean="0">
                        <a:solidFill>
                          <a:schemeClr val="bg1"/>
                        </a:solidFill>
                      </a:rPr>
                      <a:t>Role</a:t>
                    </a:r>
                  </a:p>
                </p:txBody>
              </p:sp>
            </p:grpSp>
            <p:sp>
              <p:nvSpPr>
                <p:cNvPr id="84" name="Rectangle 83"/>
                <p:cNvSpPr/>
                <p:nvPr/>
              </p:nvSpPr>
              <p:spPr bwMode="auto">
                <a:xfrm>
                  <a:off x="8778647" y="344014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9845314" y="344014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2" name="TextBox 81"/>
              <p:cNvSpPr txBox="1"/>
              <p:nvPr/>
            </p:nvSpPr>
            <p:spPr>
              <a:xfrm>
                <a:off x="9319533" y="3266112"/>
                <a:ext cx="678927" cy="785332"/>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t>
                </a:r>
              </a:p>
            </p:txBody>
          </p:sp>
        </p:grpSp>
        <p:grpSp>
          <p:nvGrpSpPr>
            <p:cNvPr id="10" name="Group 9"/>
            <p:cNvGrpSpPr/>
            <p:nvPr/>
          </p:nvGrpSpPr>
          <p:grpSpPr>
            <a:xfrm>
              <a:off x="4396201" y="3389205"/>
              <a:ext cx="3581310" cy="904863"/>
              <a:chOff x="6553814" y="3192462"/>
              <a:chExt cx="4084024" cy="1131802"/>
            </a:xfrm>
          </p:grpSpPr>
          <p:grpSp>
            <p:nvGrpSpPr>
              <p:cNvPr id="73" name="Group 72"/>
              <p:cNvGrpSpPr/>
              <p:nvPr/>
            </p:nvGrpSpPr>
            <p:grpSpPr>
              <a:xfrm>
                <a:off x="6553814" y="3192462"/>
                <a:ext cx="4084024" cy="1131802"/>
                <a:chOff x="6553814" y="3264820"/>
                <a:chExt cx="4084024" cy="1131802"/>
              </a:xfrm>
            </p:grpSpPr>
            <p:grpSp>
              <p:nvGrpSpPr>
                <p:cNvPr id="75" name="Group 74"/>
                <p:cNvGrpSpPr/>
                <p:nvPr/>
              </p:nvGrpSpPr>
              <p:grpSpPr>
                <a:xfrm>
                  <a:off x="6553814" y="3264820"/>
                  <a:ext cx="4084024" cy="1131802"/>
                  <a:chOff x="407812" y="2027460"/>
                  <a:chExt cx="4084024" cy="1131802"/>
                </a:xfrm>
              </p:grpSpPr>
              <p:sp>
                <p:nvSpPr>
                  <p:cNvPr id="78" name="Rectangle 77"/>
                  <p:cNvSpPr/>
                  <p:nvPr/>
                </p:nvSpPr>
                <p:spPr bwMode="auto">
                  <a:xfrm>
                    <a:off x="407812" y="2125052"/>
                    <a:ext cx="4084024"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TextBox 79"/>
                  <p:cNvSpPr txBox="1"/>
                  <p:nvPr/>
                </p:nvSpPr>
                <p:spPr>
                  <a:xfrm>
                    <a:off x="521666" y="2027460"/>
                    <a:ext cx="1376712" cy="1131802"/>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solidFill>
                          <a:schemeClr val="bg1"/>
                        </a:solidFill>
                      </a:rPr>
                      <a:t>Dedicated Cache Worker</a:t>
                    </a:r>
                    <a:br>
                      <a:rPr lang="en-US" sz="1100" dirty="0" smtClean="0">
                        <a:solidFill>
                          <a:schemeClr val="bg1"/>
                        </a:solidFill>
                      </a:rPr>
                    </a:br>
                    <a:r>
                      <a:rPr lang="en-US" sz="1100" dirty="0" smtClean="0">
                        <a:solidFill>
                          <a:schemeClr val="bg1"/>
                        </a:solidFill>
                      </a:rPr>
                      <a:t>Role</a:t>
                    </a:r>
                  </a:p>
                </p:txBody>
              </p:sp>
            </p:grpSp>
            <p:sp>
              <p:nvSpPr>
                <p:cNvPr id="76" name="Rectangle 75"/>
                <p:cNvSpPr/>
                <p:nvPr/>
              </p:nvSpPr>
              <p:spPr bwMode="auto">
                <a:xfrm>
                  <a:off x="8778647" y="344014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9845314" y="344014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4" name="TextBox 73"/>
              <p:cNvSpPr txBox="1"/>
              <p:nvPr/>
            </p:nvSpPr>
            <p:spPr>
              <a:xfrm>
                <a:off x="9319533" y="3266112"/>
                <a:ext cx="678927" cy="785332"/>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t>
                </a:r>
              </a:p>
            </p:txBody>
          </p:sp>
        </p:grpSp>
        <p:cxnSp>
          <p:nvCxnSpPr>
            <p:cNvPr id="14" name="Straight Connector 13"/>
            <p:cNvCxnSpPr/>
            <p:nvPr/>
          </p:nvCxnSpPr>
          <p:spPr>
            <a:xfrm>
              <a:off x="4061849" y="3804059"/>
              <a:ext cx="0" cy="158782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61849" y="3805213"/>
              <a:ext cx="326595"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84303" y="4586795"/>
              <a:ext cx="309753" cy="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84303" y="5383840"/>
              <a:ext cx="3097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3212260" y="5854997"/>
            <a:ext cx="2801404" cy="627864"/>
            <a:chOff x="3212260" y="5854997"/>
            <a:chExt cx="2801404" cy="627864"/>
          </a:xfrm>
        </p:grpSpPr>
        <p:grpSp>
          <p:nvGrpSpPr>
            <p:cNvPr id="18" name="Group 17"/>
            <p:cNvGrpSpPr/>
            <p:nvPr/>
          </p:nvGrpSpPr>
          <p:grpSpPr>
            <a:xfrm>
              <a:off x="4389437" y="5854997"/>
              <a:ext cx="1624227" cy="627864"/>
              <a:chOff x="4569124" y="4390598"/>
              <a:chExt cx="1852222" cy="785332"/>
            </a:xfrm>
          </p:grpSpPr>
          <p:sp>
            <p:nvSpPr>
              <p:cNvPr id="62" name="Can 61"/>
              <p:cNvSpPr/>
              <p:nvPr/>
            </p:nvSpPr>
            <p:spPr bwMode="auto">
              <a:xfrm rot="16200000">
                <a:off x="5234278" y="3922722"/>
                <a:ext cx="450259" cy="1670061"/>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TextBox 62"/>
              <p:cNvSpPr txBox="1"/>
              <p:nvPr/>
            </p:nvSpPr>
            <p:spPr>
              <a:xfrm>
                <a:off x="4569124" y="4390598"/>
                <a:ext cx="1852222" cy="785332"/>
              </a:xfrm>
              <a:prstGeom prst="rect">
                <a:avLst/>
              </a:prstGeom>
              <a:noFill/>
            </p:spPr>
            <p:txBody>
              <a:bodyPr wrap="none" lIns="182880" tIns="146304" rIns="182880" bIns="146304" rtlCol="0">
                <a:spAutoFit/>
              </a:bodyPr>
              <a:lstStyle/>
              <a:p>
                <a:pPr algn="ctr">
                  <a:lnSpc>
                    <a:spcPct val="90000"/>
                  </a:lnSpc>
                  <a:spcAft>
                    <a:spcPts val="600"/>
                  </a:spcAft>
                </a:pPr>
                <a:r>
                  <a:rPr lang="en-US" sz="1200" dirty="0" smtClean="0">
                    <a:solidFill>
                      <a:schemeClr val="bg1"/>
                    </a:solidFill>
                  </a:rPr>
                  <a:t>Operations</a:t>
                </a:r>
                <a:r>
                  <a:rPr lang="en-US" sz="1200" dirty="0">
                    <a:solidFill>
                      <a:schemeClr val="bg1"/>
                    </a:solidFill>
                  </a:rPr>
                  <a:t/>
                </a:r>
                <a:br>
                  <a:rPr lang="en-US" sz="1200" dirty="0">
                    <a:solidFill>
                      <a:schemeClr val="bg1"/>
                    </a:solidFill>
                  </a:rPr>
                </a:br>
                <a:r>
                  <a:rPr lang="en-US" sz="1200" dirty="0" smtClean="0">
                    <a:solidFill>
                      <a:schemeClr val="bg1"/>
                    </a:solidFill>
                  </a:rPr>
                  <a:t>Service Bus Queue</a:t>
                </a:r>
              </a:p>
            </p:txBody>
          </p:sp>
        </p:grpSp>
        <p:cxnSp>
          <p:nvCxnSpPr>
            <p:cNvPr id="19" name="Straight Arrow Connector 18"/>
            <p:cNvCxnSpPr/>
            <p:nvPr/>
          </p:nvCxnSpPr>
          <p:spPr>
            <a:xfrm>
              <a:off x="3212260" y="6122933"/>
              <a:ext cx="122562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5902378" y="5742847"/>
            <a:ext cx="311630" cy="400904"/>
            <a:chOff x="5902378" y="5742847"/>
            <a:chExt cx="311630" cy="400904"/>
          </a:xfrm>
        </p:grpSpPr>
        <p:cxnSp>
          <p:nvCxnSpPr>
            <p:cNvPr id="20" name="Straight Arrow Connector 19"/>
            <p:cNvCxnSpPr/>
            <p:nvPr/>
          </p:nvCxnSpPr>
          <p:spPr>
            <a:xfrm flipV="1">
              <a:off x="6214008" y="5742847"/>
              <a:ext cx="0" cy="40090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02378" y="6122933"/>
              <a:ext cx="309753"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1109601" y="4900258"/>
            <a:ext cx="1960715" cy="1728979"/>
            <a:chOff x="1109601" y="4900258"/>
            <a:chExt cx="1960715" cy="1728979"/>
          </a:xfrm>
        </p:grpSpPr>
        <p:grpSp>
          <p:nvGrpSpPr>
            <p:cNvPr id="22" name="Group 21"/>
            <p:cNvGrpSpPr/>
            <p:nvPr/>
          </p:nvGrpSpPr>
          <p:grpSpPr>
            <a:xfrm>
              <a:off x="2126893" y="5782796"/>
              <a:ext cx="935485" cy="406981"/>
              <a:chOff x="451433" y="3697810"/>
              <a:chExt cx="1066800" cy="509052"/>
            </a:xfrm>
          </p:grpSpPr>
          <p:sp>
            <p:nvSpPr>
              <p:cNvPr id="58" name="Trapezoid 57"/>
              <p:cNvSpPr/>
              <p:nvPr/>
            </p:nvSpPr>
            <p:spPr bwMode="auto">
              <a:xfrm>
                <a:off x="655637" y="3697810"/>
                <a:ext cx="609600" cy="28045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Trapezoid 58"/>
              <p:cNvSpPr/>
              <p:nvPr/>
            </p:nvSpPr>
            <p:spPr bwMode="auto">
              <a:xfrm>
                <a:off x="451433" y="3897533"/>
                <a:ext cx="1066800" cy="20780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Oval 59"/>
              <p:cNvSpPr/>
              <p:nvPr/>
            </p:nvSpPr>
            <p:spPr bwMode="auto">
              <a:xfrm>
                <a:off x="579437"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Oval 60"/>
              <p:cNvSpPr/>
              <p:nvPr/>
            </p:nvSpPr>
            <p:spPr bwMode="auto">
              <a:xfrm>
                <a:off x="1148681"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3" name="Group 22"/>
            <p:cNvGrpSpPr/>
            <p:nvPr/>
          </p:nvGrpSpPr>
          <p:grpSpPr>
            <a:xfrm>
              <a:off x="2112416" y="6222256"/>
              <a:ext cx="935485" cy="406981"/>
              <a:chOff x="451433" y="3697810"/>
              <a:chExt cx="1066800" cy="509052"/>
            </a:xfrm>
          </p:grpSpPr>
          <p:sp>
            <p:nvSpPr>
              <p:cNvPr id="54" name="Trapezoid 53"/>
              <p:cNvSpPr/>
              <p:nvPr/>
            </p:nvSpPr>
            <p:spPr bwMode="auto">
              <a:xfrm>
                <a:off x="655637" y="3697810"/>
                <a:ext cx="609600" cy="28045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Trapezoid 54"/>
              <p:cNvSpPr/>
              <p:nvPr/>
            </p:nvSpPr>
            <p:spPr bwMode="auto">
              <a:xfrm>
                <a:off x="451433" y="3897533"/>
                <a:ext cx="1066800" cy="20780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Oval 55"/>
              <p:cNvSpPr/>
              <p:nvPr/>
            </p:nvSpPr>
            <p:spPr bwMode="auto">
              <a:xfrm>
                <a:off x="579437"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Oval 56"/>
              <p:cNvSpPr/>
              <p:nvPr/>
            </p:nvSpPr>
            <p:spPr bwMode="auto">
              <a:xfrm>
                <a:off x="1148681"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4" name="Group 23"/>
            <p:cNvGrpSpPr/>
            <p:nvPr/>
          </p:nvGrpSpPr>
          <p:grpSpPr>
            <a:xfrm>
              <a:off x="2134831" y="5343336"/>
              <a:ext cx="935485" cy="406981"/>
              <a:chOff x="451433" y="3697810"/>
              <a:chExt cx="1066800" cy="509052"/>
            </a:xfrm>
          </p:grpSpPr>
          <p:sp>
            <p:nvSpPr>
              <p:cNvPr id="50" name="Trapezoid 49"/>
              <p:cNvSpPr/>
              <p:nvPr/>
            </p:nvSpPr>
            <p:spPr bwMode="auto">
              <a:xfrm>
                <a:off x="655637" y="3697810"/>
                <a:ext cx="609600" cy="28045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Trapezoid 50"/>
              <p:cNvSpPr/>
              <p:nvPr/>
            </p:nvSpPr>
            <p:spPr bwMode="auto">
              <a:xfrm>
                <a:off x="451433" y="3897533"/>
                <a:ext cx="1066800" cy="20780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Oval 51"/>
              <p:cNvSpPr/>
              <p:nvPr/>
            </p:nvSpPr>
            <p:spPr bwMode="auto">
              <a:xfrm>
                <a:off x="579437"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Oval 52"/>
              <p:cNvSpPr/>
              <p:nvPr/>
            </p:nvSpPr>
            <p:spPr bwMode="auto">
              <a:xfrm>
                <a:off x="1148681"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5" name="Group 24"/>
            <p:cNvGrpSpPr/>
            <p:nvPr/>
          </p:nvGrpSpPr>
          <p:grpSpPr>
            <a:xfrm>
              <a:off x="2126893" y="4900258"/>
              <a:ext cx="935485" cy="406981"/>
              <a:chOff x="451433" y="3697810"/>
              <a:chExt cx="1066800" cy="509052"/>
            </a:xfrm>
          </p:grpSpPr>
          <p:sp>
            <p:nvSpPr>
              <p:cNvPr id="46" name="Trapezoid 45"/>
              <p:cNvSpPr/>
              <p:nvPr/>
            </p:nvSpPr>
            <p:spPr bwMode="auto">
              <a:xfrm>
                <a:off x="655637" y="3697810"/>
                <a:ext cx="609600" cy="28045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Trapezoid 46"/>
              <p:cNvSpPr/>
              <p:nvPr/>
            </p:nvSpPr>
            <p:spPr bwMode="auto">
              <a:xfrm>
                <a:off x="451433" y="3897533"/>
                <a:ext cx="1066800" cy="20780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Oval 47"/>
              <p:cNvSpPr/>
              <p:nvPr/>
            </p:nvSpPr>
            <p:spPr bwMode="auto">
              <a:xfrm>
                <a:off x="579437"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Oval 48"/>
              <p:cNvSpPr/>
              <p:nvPr/>
            </p:nvSpPr>
            <p:spPr bwMode="auto">
              <a:xfrm>
                <a:off x="1148681"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6" name="Group 25"/>
            <p:cNvGrpSpPr/>
            <p:nvPr/>
          </p:nvGrpSpPr>
          <p:grpSpPr>
            <a:xfrm>
              <a:off x="1124078" y="5782796"/>
              <a:ext cx="935485" cy="406981"/>
              <a:chOff x="451433" y="3697810"/>
              <a:chExt cx="1066800" cy="509052"/>
            </a:xfrm>
          </p:grpSpPr>
          <p:sp>
            <p:nvSpPr>
              <p:cNvPr id="42" name="Trapezoid 41"/>
              <p:cNvSpPr/>
              <p:nvPr/>
            </p:nvSpPr>
            <p:spPr bwMode="auto">
              <a:xfrm>
                <a:off x="655637" y="3697810"/>
                <a:ext cx="609600" cy="28045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Trapezoid 42"/>
              <p:cNvSpPr/>
              <p:nvPr/>
            </p:nvSpPr>
            <p:spPr bwMode="auto">
              <a:xfrm>
                <a:off x="451433" y="3897533"/>
                <a:ext cx="1066800" cy="20780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Oval 43"/>
              <p:cNvSpPr/>
              <p:nvPr/>
            </p:nvSpPr>
            <p:spPr bwMode="auto">
              <a:xfrm>
                <a:off x="579437"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Oval 44"/>
              <p:cNvSpPr/>
              <p:nvPr/>
            </p:nvSpPr>
            <p:spPr bwMode="auto">
              <a:xfrm>
                <a:off x="1148681"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 name="Group 26"/>
            <p:cNvGrpSpPr/>
            <p:nvPr/>
          </p:nvGrpSpPr>
          <p:grpSpPr>
            <a:xfrm>
              <a:off x="1109601" y="6222256"/>
              <a:ext cx="935485" cy="406981"/>
              <a:chOff x="451433" y="3697810"/>
              <a:chExt cx="1066800" cy="509052"/>
            </a:xfrm>
          </p:grpSpPr>
          <p:sp>
            <p:nvSpPr>
              <p:cNvPr id="38" name="Trapezoid 37"/>
              <p:cNvSpPr/>
              <p:nvPr/>
            </p:nvSpPr>
            <p:spPr bwMode="auto">
              <a:xfrm>
                <a:off x="655637" y="3697810"/>
                <a:ext cx="609600" cy="28045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Trapezoid 38"/>
              <p:cNvSpPr/>
              <p:nvPr/>
            </p:nvSpPr>
            <p:spPr bwMode="auto">
              <a:xfrm>
                <a:off x="451433" y="3897533"/>
                <a:ext cx="1066800" cy="20780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Oval 39"/>
              <p:cNvSpPr/>
              <p:nvPr/>
            </p:nvSpPr>
            <p:spPr bwMode="auto">
              <a:xfrm>
                <a:off x="579437"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Oval 40"/>
              <p:cNvSpPr/>
              <p:nvPr/>
            </p:nvSpPr>
            <p:spPr bwMode="auto">
              <a:xfrm>
                <a:off x="1148681"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8" name="Group 27"/>
            <p:cNvGrpSpPr/>
            <p:nvPr/>
          </p:nvGrpSpPr>
          <p:grpSpPr>
            <a:xfrm>
              <a:off x="1132016" y="5343336"/>
              <a:ext cx="935485" cy="406981"/>
              <a:chOff x="451433" y="3697810"/>
              <a:chExt cx="1066800" cy="509052"/>
            </a:xfrm>
          </p:grpSpPr>
          <p:sp>
            <p:nvSpPr>
              <p:cNvPr id="34" name="Trapezoid 33"/>
              <p:cNvSpPr/>
              <p:nvPr/>
            </p:nvSpPr>
            <p:spPr bwMode="auto">
              <a:xfrm>
                <a:off x="655637" y="3697810"/>
                <a:ext cx="609600" cy="28045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Trapezoid 34"/>
              <p:cNvSpPr/>
              <p:nvPr/>
            </p:nvSpPr>
            <p:spPr bwMode="auto">
              <a:xfrm>
                <a:off x="451433" y="3897533"/>
                <a:ext cx="1066800" cy="20780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579437"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1148681"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 name="Group 28"/>
            <p:cNvGrpSpPr/>
            <p:nvPr/>
          </p:nvGrpSpPr>
          <p:grpSpPr>
            <a:xfrm>
              <a:off x="1124078" y="4900258"/>
              <a:ext cx="935485" cy="406981"/>
              <a:chOff x="451433" y="3697810"/>
              <a:chExt cx="1066800" cy="509052"/>
            </a:xfrm>
          </p:grpSpPr>
          <p:sp>
            <p:nvSpPr>
              <p:cNvPr id="30" name="Trapezoid 29"/>
              <p:cNvSpPr/>
              <p:nvPr/>
            </p:nvSpPr>
            <p:spPr bwMode="auto">
              <a:xfrm>
                <a:off x="655637" y="3697810"/>
                <a:ext cx="609600" cy="28045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rapezoid 30"/>
              <p:cNvSpPr/>
              <p:nvPr/>
            </p:nvSpPr>
            <p:spPr bwMode="auto">
              <a:xfrm>
                <a:off x="451433" y="3897533"/>
                <a:ext cx="1066800" cy="207802"/>
              </a:xfrm>
              <a:prstGeom prst="trapezoi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579437"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1148681" y="3978262"/>
                <a:ext cx="228600" cy="2286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1240071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5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wipe(left)">
                                      <p:cBhvr>
                                        <p:cTn id="32" dur="500"/>
                                        <p:tgtEl>
                                          <p:spTgt spid="10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wipe(down)">
                                      <p:cBhvr>
                                        <p:cTn id="37" dur="500"/>
                                        <p:tgtEl>
                                          <p:spTgt spid="108"/>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wipe(left)">
                                      <p:cBhvr>
                                        <p:cTn id="4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 Placeholder 200"/>
          <p:cNvSpPr>
            <a:spLocks noGrp="1"/>
          </p:cNvSpPr>
          <p:nvPr>
            <p:ph type="body" sz="quarter" idx="10"/>
          </p:nvPr>
        </p:nvSpPr>
        <p:spPr>
          <a:xfrm>
            <a:off x="274639" y="1212850"/>
            <a:ext cx="11887200" cy="3619452"/>
          </a:xfrm>
        </p:spPr>
        <p:txBody>
          <a:bodyPr/>
          <a:lstStyle/>
          <a:p>
            <a:r>
              <a:rPr lang="en-US" sz="3600" dirty="0" smtClean="0"/>
              <a:t>Performance measurements showed message process far less than 10,000/s required</a:t>
            </a:r>
          </a:p>
          <a:p>
            <a:r>
              <a:rPr lang="en-US" sz="3600" dirty="0" smtClean="0"/>
              <a:t>Problem 1: </a:t>
            </a:r>
          </a:p>
          <a:p>
            <a:pPr lvl="1"/>
            <a:r>
              <a:rPr lang="en-US" sz="2000" dirty="0" smtClean="0"/>
              <a:t>Synchronous message processing:</a:t>
            </a:r>
          </a:p>
          <a:p>
            <a:pPr lvl="1"/>
            <a:endParaRPr lang="en-US" sz="2000" dirty="0"/>
          </a:p>
          <a:p>
            <a:pPr lvl="1"/>
            <a:endParaRPr lang="en-US" sz="2000" dirty="0" smtClean="0"/>
          </a:p>
          <a:p>
            <a:pPr lvl="1"/>
            <a:endParaRPr lang="en-US" sz="2000" dirty="0"/>
          </a:p>
          <a:p>
            <a:pPr lvl="1"/>
            <a:r>
              <a:rPr lang="en-US" sz="2000" dirty="0" smtClean="0"/>
              <a:t>Fix: asynchronous (batch) receive:</a:t>
            </a:r>
            <a:endParaRPr lang="en-US" sz="2000" dirty="0"/>
          </a:p>
        </p:txBody>
      </p:sp>
      <p:sp>
        <p:nvSpPr>
          <p:cNvPr id="3" name="Title 2"/>
          <p:cNvSpPr>
            <a:spLocks noGrp="1"/>
          </p:cNvSpPr>
          <p:nvPr>
            <p:ph type="title"/>
          </p:nvPr>
        </p:nvSpPr>
        <p:spPr/>
        <p:txBody>
          <a:bodyPr/>
          <a:lstStyle/>
          <a:p>
            <a:r>
              <a:rPr lang="en-US" dirty="0" smtClean="0"/>
              <a:t>One By One</a:t>
            </a:r>
            <a:endParaRPr lang="en-US" dirty="0"/>
          </a:p>
        </p:txBody>
      </p:sp>
      <p:sp>
        <p:nvSpPr>
          <p:cNvPr id="204" name="Rectangle 203"/>
          <p:cNvSpPr/>
          <p:nvPr/>
        </p:nvSpPr>
        <p:spPr bwMode="auto">
          <a:xfrm>
            <a:off x="9875837" y="3127965"/>
            <a:ext cx="1600200" cy="1153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TextBox 204"/>
          <p:cNvSpPr txBox="1"/>
          <p:nvPr/>
        </p:nvSpPr>
        <p:spPr>
          <a:xfrm>
            <a:off x="9843902" y="3176084"/>
            <a:ext cx="1678152"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Message</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Processor</a:t>
            </a:r>
          </a:p>
        </p:txBody>
      </p:sp>
      <p:sp>
        <p:nvSpPr>
          <p:cNvPr id="213" name="Can 212"/>
          <p:cNvSpPr/>
          <p:nvPr/>
        </p:nvSpPr>
        <p:spPr bwMode="auto">
          <a:xfrm rot="16200000">
            <a:off x="4428406" y="2851304"/>
            <a:ext cx="664682" cy="1796864"/>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5659180" y="3391002"/>
            <a:ext cx="4184722" cy="738664"/>
            <a:chOff x="5659180" y="3391002"/>
            <a:chExt cx="4184722" cy="738664"/>
          </a:xfrm>
        </p:grpSpPr>
        <p:cxnSp>
          <p:nvCxnSpPr>
            <p:cNvPr id="217" name="Straight Arrow Connector 216"/>
            <p:cNvCxnSpPr/>
            <p:nvPr/>
          </p:nvCxnSpPr>
          <p:spPr>
            <a:xfrm>
              <a:off x="5659180" y="3755347"/>
              <a:ext cx="418472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2" name="Rounded Rectangle 201"/>
            <p:cNvSpPr/>
            <p:nvPr/>
          </p:nvSpPr>
          <p:spPr bwMode="auto">
            <a:xfrm>
              <a:off x="8382021" y="3455534"/>
              <a:ext cx="914400" cy="6096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ounded Rectangle 207"/>
            <p:cNvSpPr/>
            <p:nvPr/>
          </p:nvSpPr>
          <p:spPr bwMode="auto">
            <a:xfrm>
              <a:off x="7309873" y="3455867"/>
              <a:ext cx="914400" cy="6096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TextBox 208"/>
            <p:cNvSpPr txBox="1"/>
            <p:nvPr/>
          </p:nvSpPr>
          <p:spPr>
            <a:xfrm>
              <a:off x="7184060" y="3391002"/>
              <a:ext cx="1166025"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Message</a:t>
              </a:r>
              <a:br>
                <a:rPr lang="en-US" sz="1600" dirty="0" smtClean="0">
                  <a:gradFill>
                    <a:gsLst>
                      <a:gs pos="2917">
                        <a:schemeClr val="tx1"/>
                      </a:gs>
                      <a:gs pos="30000">
                        <a:schemeClr val="tx1"/>
                      </a:gs>
                    </a:gsLst>
                    <a:lin ang="5400000" scaled="0"/>
                  </a:gradFill>
                </a:rPr>
              </a:br>
              <a:r>
                <a:rPr lang="en-US" sz="1600" dirty="0" smtClean="0">
                  <a:gradFill>
                    <a:gsLst>
                      <a:gs pos="2917">
                        <a:schemeClr val="tx1"/>
                      </a:gs>
                      <a:gs pos="30000">
                        <a:schemeClr val="tx1"/>
                      </a:gs>
                    </a:gsLst>
                    <a:lin ang="5400000" scaled="0"/>
                  </a:gradFill>
                </a:rPr>
                <a:t>2</a:t>
              </a:r>
            </a:p>
          </p:txBody>
        </p:sp>
        <p:sp>
          <p:nvSpPr>
            <p:cNvPr id="210" name="TextBox 209"/>
            <p:cNvSpPr txBox="1"/>
            <p:nvPr/>
          </p:nvSpPr>
          <p:spPr>
            <a:xfrm>
              <a:off x="8256208" y="3391002"/>
              <a:ext cx="1166025"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Message</a:t>
              </a:r>
              <a:br>
                <a:rPr lang="en-US" sz="1600" dirty="0" smtClean="0">
                  <a:gradFill>
                    <a:gsLst>
                      <a:gs pos="2917">
                        <a:schemeClr val="tx1"/>
                      </a:gs>
                      <a:gs pos="30000">
                        <a:schemeClr val="tx1"/>
                      </a:gs>
                    </a:gsLst>
                    <a:lin ang="5400000" scaled="0"/>
                  </a:gradFill>
                </a:rPr>
              </a:br>
              <a:r>
                <a:rPr lang="en-US" sz="1600" dirty="0" smtClean="0">
                  <a:gradFill>
                    <a:gsLst>
                      <a:gs pos="2917">
                        <a:schemeClr val="tx1"/>
                      </a:gs>
                      <a:gs pos="30000">
                        <a:schemeClr val="tx1"/>
                      </a:gs>
                    </a:gsLst>
                    <a:lin ang="5400000" scaled="0"/>
                  </a:gradFill>
                </a:rPr>
                <a:t>1</a:t>
              </a:r>
            </a:p>
          </p:txBody>
        </p:sp>
        <p:sp>
          <p:nvSpPr>
            <p:cNvPr id="215" name="Rounded Rectangle 214"/>
            <p:cNvSpPr/>
            <p:nvPr/>
          </p:nvSpPr>
          <p:spPr bwMode="auto">
            <a:xfrm>
              <a:off x="6152770" y="3455867"/>
              <a:ext cx="914400" cy="6096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TextBox 215"/>
            <p:cNvSpPr txBox="1"/>
            <p:nvPr/>
          </p:nvSpPr>
          <p:spPr>
            <a:xfrm>
              <a:off x="6026957" y="3391002"/>
              <a:ext cx="1166025"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Message</a:t>
              </a:r>
              <a:br>
                <a:rPr lang="en-US" sz="1600" dirty="0" smtClean="0">
                  <a:gradFill>
                    <a:gsLst>
                      <a:gs pos="2917">
                        <a:schemeClr val="tx1"/>
                      </a:gs>
                      <a:gs pos="30000">
                        <a:schemeClr val="tx1"/>
                      </a:gs>
                    </a:gsLst>
                    <a:lin ang="5400000" scaled="0"/>
                  </a:gradFill>
                </a:rPr>
              </a:br>
              <a:r>
                <a:rPr lang="en-US" sz="1600" dirty="0" smtClean="0">
                  <a:gradFill>
                    <a:gsLst>
                      <a:gs pos="2917">
                        <a:schemeClr val="tx1"/>
                      </a:gs>
                      <a:gs pos="30000">
                        <a:schemeClr val="tx1"/>
                      </a:gs>
                    </a:gsLst>
                    <a:lin ang="5400000" scaled="0"/>
                  </a:gradFill>
                </a:rPr>
                <a:t>3</a:t>
              </a:r>
            </a:p>
          </p:txBody>
        </p:sp>
      </p:grpSp>
      <p:sp>
        <p:nvSpPr>
          <p:cNvPr id="221" name="Rectangle 220"/>
          <p:cNvSpPr/>
          <p:nvPr/>
        </p:nvSpPr>
        <p:spPr bwMode="auto">
          <a:xfrm>
            <a:off x="10006184" y="5085645"/>
            <a:ext cx="1600200" cy="1153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TextBox 221"/>
          <p:cNvSpPr txBox="1"/>
          <p:nvPr/>
        </p:nvSpPr>
        <p:spPr>
          <a:xfrm>
            <a:off x="9974249" y="5133764"/>
            <a:ext cx="1678152"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Message</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Processor</a:t>
            </a:r>
          </a:p>
        </p:txBody>
      </p:sp>
      <p:sp>
        <p:nvSpPr>
          <p:cNvPr id="226" name="Can 225"/>
          <p:cNvSpPr/>
          <p:nvPr/>
        </p:nvSpPr>
        <p:spPr bwMode="auto">
          <a:xfrm rot="16200000">
            <a:off x="4558753" y="4808984"/>
            <a:ext cx="664682" cy="1796864"/>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5789527" y="4549169"/>
            <a:ext cx="4184722" cy="2180930"/>
            <a:chOff x="5789527" y="4549169"/>
            <a:chExt cx="4184722" cy="2180930"/>
          </a:xfrm>
        </p:grpSpPr>
        <p:cxnSp>
          <p:nvCxnSpPr>
            <p:cNvPr id="219" name="Straight Arrow Connector 218"/>
            <p:cNvCxnSpPr/>
            <p:nvPr/>
          </p:nvCxnSpPr>
          <p:spPr>
            <a:xfrm>
              <a:off x="5789527" y="5713027"/>
              <a:ext cx="418472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0" name="Rounded Rectangle 219"/>
            <p:cNvSpPr/>
            <p:nvPr/>
          </p:nvSpPr>
          <p:spPr bwMode="auto">
            <a:xfrm>
              <a:off x="8500728" y="4613701"/>
              <a:ext cx="914400" cy="6096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ounded Rectangle 222"/>
            <p:cNvSpPr/>
            <p:nvPr/>
          </p:nvSpPr>
          <p:spPr bwMode="auto">
            <a:xfrm>
              <a:off x="8480433" y="5336471"/>
              <a:ext cx="914400" cy="6096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TextBox 223"/>
            <p:cNvSpPr txBox="1"/>
            <p:nvPr/>
          </p:nvSpPr>
          <p:spPr>
            <a:xfrm>
              <a:off x="8354620" y="5271606"/>
              <a:ext cx="1166025"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Message</a:t>
              </a:r>
              <a:br>
                <a:rPr lang="en-US" sz="1600" dirty="0" smtClean="0">
                  <a:gradFill>
                    <a:gsLst>
                      <a:gs pos="2917">
                        <a:schemeClr val="tx1"/>
                      </a:gs>
                      <a:gs pos="30000">
                        <a:schemeClr val="tx1"/>
                      </a:gs>
                    </a:gsLst>
                    <a:lin ang="5400000" scaled="0"/>
                  </a:gradFill>
                </a:rPr>
              </a:br>
              <a:r>
                <a:rPr lang="en-US" sz="1600" dirty="0" smtClean="0">
                  <a:gradFill>
                    <a:gsLst>
                      <a:gs pos="2917">
                        <a:schemeClr val="tx1"/>
                      </a:gs>
                      <a:gs pos="30000">
                        <a:schemeClr val="tx1"/>
                      </a:gs>
                    </a:gsLst>
                    <a:lin ang="5400000" scaled="0"/>
                  </a:gradFill>
                </a:rPr>
                <a:t>2</a:t>
              </a:r>
            </a:p>
          </p:txBody>
        </p:sp>
        <p:sp>
          <p:nvSpPr>
            <p:cNvPr id="225" name="TextBox 224"/>
            <p:cNvSpPr txBox="1"/>
            <p:nvPr/>
          </p:nvSpPr>
          <p:spPr>
            <a:xfrm>
              <a:off x="8374915" y="4549169"/>
              <a:ext cx="1166025"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Message</a:t>
              </a:r>
              <a:br>
                <a:rPr lang="en-US" sz="1600" dirty="0" smtClean="0">
                  <a:gradFill>
                    <a:gsLst>
                      <a:gs pos="2917">
                        <a:schemeClr val="tx1"/>
                      </a:gs>
                      <a:gs pos="30000">
                        <a:schemeClr val="tx1"/>
                      </a:gs>
                    </a:gsLst>
                    <a:lin ang="5400000" scaled="0"/>
                  </a:gradFill>
                </a:rPr>
              </a:br>
              <a:r>
                <a:rPr lang="en-US" sz="1600" dirty="0" smtClean="0">
                  <a:gradFill>
                    <a:gsLst>
                      <a:gs pos="2917">
                        <a:schemeClr val="tx1"/>
                      </a:gs>
                      <a:gs pos="30000">
                        <a:schemeClr val="tx1"/>
                      </a:gs>
                    </a:gsLst>
                    <a:lin ang="5400000" scaled="0"/>
                  </a:gradFill>
                </a:rPr>
                <a:t>1</a:t>
              </a:r>
            </a:p>
          </p:txBody>
        </p:sp>
        <p:sp>
          <p:nvSpPr>
            <p:cNvPr id="227" name="Rounded Rectangle 226"/>
            <p:cNvSpPr/>
            <p:nvPr/>
          </p:nvSpPr>
          <p:spPr bwMode="auto">
            <a:xfrm>
              <a:off x="8513296" y="6056300"/>
              <a:ext cx="914400" cy="6096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TextBox 227"/>
            <p:cNvSpPr txBox="1"/>
            <p:nvPr/>
          </p:nvSpPr>
          <p:spPr>
            <a:xfrm>
              <a:off x="8387483" y="5991435"/>
              <a:ext cx="1166025"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gradFill>
                    <a:gsLst>
                      <a:gs pos="2917">
                        <a:schemeClr val="tx1"/>
                      </a:gs>
                      <a:gs pos="30000">
                        <a:schemeClr val="tx1"/>
                      </a:gs>
                    </a:gsLst>
                    <a:lin ang="5400000" scaled="0"/>
                  </a:gradFill>
                </a:rPr>
                <a:t>Message</a:t>
              </a:r>
              <a:br>
                <a:rPr lang="en-US" sz="1600" dirty="0" smtClean="0">
                  <a:gradFill>
                    <a:gsLst>
                      <a:gs pos="2917">
                        <a:schemeClr val="tx1"/>
                      </a:gs>
                      <a:gs pos="30000">
                        <a:schemeClr val="tx1"/>
                      </a:gs>
                    </a:gsLst>
                    <a:lin ang="5400000" scaled="0"/>
                  </a:gradFill>
                </a:rPr>
              </a:br>
              <a:r>
                <a:rPr lang="en-US" sz="1600" dirty="0" smtClean="0">
                  <a:gradFill>
                    <a:gsLst>
                      <a:gs pos="2917">
                        <a:schemeClr val="tx1"/>
                      </a:gs>
                      <a:gs pos="30000">
                        <a:schemeClr val="tx1"/>
                      </a:gs>
                    </a:gsLst>
                    <a:lin ang="5400000" scaled="0"/>
                  </a:gradFill>
                </a:rPr>
                <a:t>3</a:t>
              </a:r>
            </a:p>
          </p:txBody>
        </p:sp>
      </p:grpSp>
    </p:spTree>
    <p:extLst>
      <p:ext uri="{BB962C8B-B14F-4D97-AF65-F5344CB8AC3E}">
        <p14:creationId xmlns:p14="http://schemas.microsoft.com/office/powerpoint/2010/main" val="2055672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wipe(left)">
                                      <p:cBhvr>
                                        <p:cTn id="7" dur="5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wipe(left)">
                                      <p:cBhvr>
                                        <p:cTn id="12" dur="500"/>
                                        <p:tgtEl>
                                          <p:spTgt spid="201">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01">
                                            <p:txEl>
                                              <p:pRg st="2" end="2"/>
                                            </p:txEl>
                                          </p:spTgt>
                                        </p:tgtEl>
                                        <p:attrNameLst>
                                          <p:attrName>style.visibility</p:attrName>
                                        </p:attrNameLst>
                                      </p:cBhvr>
                                      <p:to>
                                        <p:strVal val="visible"/>
                                      </p:to>
                                    </p:set>
                                    <p:animEffect transition="in" filter="wipe(left)">
                                      <p:cBhvr>
                                        <p:cTn id="15" dur="500"/>
                                        <p:tgtEl>
                                          <p:spTgt spid="20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5"/>
                                        </p:tgtEl>
                                        <p:attrNameLst>
                                          <p:attrName>style.visibility</p:attrName>
                                        </p:attrNameLst>
                                      </p:cBhvr>
                                      <p:to>
                                        <p:strVal val="visible"/>
                                      </p:to>
                                    </p:set>
                                    <p:animEffect transition="in" filter="fade">
                                      <p:cBhvr>
                                        <p:cTn id="20" dur="500"/>
                                        <p:tgtEl>
                                          <p:spTgt spid="20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4"/>
                                        </p:tgtEl>
                                        <p:attrNameLst>
                                          <p:attrName>style.visibility</p:attrName>
                                        </p:attrNameLst>
                                      </p:cBhvr>
                                      <p:to>
                                        <p:strVal val="visible"/>
                                      </p:to>
                                    </p:set>
                                    <p:animEffect transition="in" filter="fade">
                                      <p:cBhvr>
                                        <p:cTn id="23" dur="500"/>
                                        <p:tgtEl>
                                          <p:spTgt spid="20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3"/>
                                        </p:tgtEl>
                                        <p:attrNameLst>
                                          <p:attrName>style.visibility</p:attrName>
                                        </p:attrNameLst>
                                      </p:cBhvr>
                                      <p:to>
                                        <p:strVal val="visible"/>
                                      </p:to>
                                    </p:set>
                                    <p:animEffect transition="in" filter="fade">
                                      <p:cBhvr>
                                        <p:cTn id="26" dur="500"/>
                                        <p:tgtEl>
                                          <p:spTgt spid="2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1">
                                            <p:txEl>
                                              <p:pRg st="6" end="6"/>
                                            </p:txEl>
                                          </p:spTgt>
                                        </p:tgtEl>
                                        <p:attrNameLst>
                                          <p:attrName>style.visibility</p:attrName>
                                        </p:attrNameLst>
                                      </p:cBhvr>
                                      <p:to>
                                        <p:strVal val="visible"/>
                                      </p:to>
                                    </p:set>
                                    <p:animEffect transition="in" filter="wipe(left)">
                                      <p:cBhvr>
                                        <p:cTn id="36" dur="500"/>
                                        <p:tgtEl>
                                          <p:spTgt spid="20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2"/>
                                        </p:tgtEl>
                                        <p:attrNameLst>
                                          <p:attrName>style.visibility</p:attrName>
                                        </p:attrNameLst>
                                      </p:cBhvr>
                                      <p:to>
                                        <p:strVal val="visible"/>
                                      </p:to>
                                    </p:set>
                                    <p:animEffect transition="in" filter="fade">
                                      <p:cBhvr>
                                        <p:cTn id="41" dur="500"/>
                                        <p:tgtEl>
                                          <p:spTgt spid="2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1"/>
                                        </p:tgtEl>
                                        <p:attrNameLst>
                                          <p:attrName>style.visibility</p:attrName>
                                        </p:attrNameLst>
                                      </p:cBhvr>
                                      <p:to>
                                        <p:strVal val="visible"/>
                                      </p:to>
                                    </p:set>
                                    <p:animEffect transition="in" filter="fade">
                                      <p:cBhvr>
                                        <p:cTn id="44" dur="500"/>
                                        <p:tgtEl>
                                          <p:spTgt spid="2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6"/>
                                        </p:tgtEl>
                                        <p:attrNameLst>
                                          <p:attrName>style.visibility</p:attrName>
                                        </p:attrNameLst>
                                      </p:cBhvr>
                                      <p:to>
                                        <p:strVal val="visible"/>
                                      </p:to>
                                    </p:set>
                                    <p:animEffect transition="in" filter="fade">
                                      <p:cBhvr>
                                        <p:cTn id="47" dur="500"/>
                                        <p:tgtEl>
                                          <p:spTgt spid="2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p:bldP spid="213" grpId="0" animBg="1"/>
      <p:bldP spid="221" grpId="0" animBg="1"/>
      <p:bldP spid="222" grpId="0"/>
      <p:bldP spid="2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3582391"/>
          </a:xfrm>
        </p:spPr>
        <p:txBody>
          <a:bodyPr/>
          <a:lstStyle/>
          <a:p>
            <a:r>
              <a:rPr lang="en-US" dirty="0" smtClean="0"/>
              <a:t>Problem 2:</a:t>
            </a:r>
          </a:p>
          <a:p>
            <a:pPr lvl="1"/>
            <a:r>
              <a:rPr lang="en-US" dirty="0" smtClean="0"/>
              <a:t>Processing one by one:</a:t>
            </a:r>
          </a:p>
          <a:p>
            <a:pPr lvl="1"/>
            <a:endParaRPr lang="en-US" dirty="0"/>
          </a:p>
          <a:p>
            <a:pPr lvl="1"/>
            <a:endParaRPr lang="en-US" dirty="0" smtClean="0"/>
          </a:p>
          <a:p>
            <a:pPr lvl="1"/>
            <a:endParaRPr lang="en-US" dirty="0"/>
          </a:p>
          <a:p>
            <a:pPr lvl="1"/>
            <a:endParaRPr lang="en-US" dirty="0" smtClean="0"/>
          </a:p>
          <a:p>
            <a:pPr lvl="1"/>
            <a:endParaRPr lang="en-US" dirty="0"/>
          </a:p>
          <a:p>
            <a:pPr lvl="1"/>
            <a:r>
              <a:rPr lang="en-US" dirty="0" smtClean="0"/>
              <a:t>Fix: concurrent processing</a:t>
            </a:r>
            <a:endParaRPr lang="en-US" dirty="0"/>
          </a:p>
        </p:txBody>
      </p:sp>
      <p:sp>
        <p:nvSpPr>
          <p:cNvPr id="3" name="Title 2"/>
          <p:cNvSpPr>
            <a:spLocks noGrp="1"/>
          </p:cNvSpPr>
          <p:nvPr>
            <p:ph type="title"/>
          </p:nvPr>
        </p:nvSpPr>
        <p:spPr/>
        <p:txBody>
          <a:bodyPr/>
          <a:lstStyle/>
          <a:p>
            <a:r>
              <a:rPr lang="en-US" dirty="0" smtClean="0"/>
              <a:t>Remove One Bottleneck, Find Another</a:t>
            </a:r>
            <a:endParaRPr lang="en-US" dirty="0"/>
          </a:p>
        </p:txBody>
      </p:sp>
      <p:sp>
        <p:nvSpPr>
          <p:cNvPr id="4" name="Rectangle 3"/>
          <p:cNvSpPr/>
          <p:nvPr/>
        </p:nvSpPr>
        <p:spPr>
          <a:xfrm>
            <a:off x="1493837" y="6392862"/>
            <a:ext cx="8991600" cy="369332"/>
          </a:xfrm>
          <a:prstGeom prst="rect">
            <a:avLst/>
          </a:prstGeom>
        </p:spPr>
        <p:txBody>
          <a:bodyPr wrap="square">
            <a:spAutoFit/>
          </a:bodyPr>
          <a:lstStyle/>
          <a:p>
            <a:r>
              <a:rPr lang="en-US" dirty="0"/>
              <a:t>http://msdn.microsoft.com/en-us/library/azure/hh528527.aspx</a:t>
            </a:r>
          </a:p>
        </p:txBody>
      </p:sp>
      <p:grpSp>
        <p:nvGrpSpPr>
          <p:cNvPr id="15" name="Group 14"/>
          <p:cNvGrpSpPr/>
          <p:nvPr/>
        </p:nvGrpSpPr>
        <p:grpSpPr>
          <a:xfrm>
            <a:off x="1493837" y="2287463"/>
            <a:ext cx="5083623" cy="1657632"/>
            <a:chOff x="1493837" y="2287463"/>
            <a:chExt cx="5083623" cy="1657632"/>
          </a:xfrm>
        </p:grpSpPr>
        <p:cxnSp>
          <p:nvCxnSpPr>
            <p:cNvPr id="5" name="Straight Arrow Connector 4"/>
            <p:cNvCxnSpPr/>
            <p:nvPr/>
          </p:nvCxnSpPr>
          <p:spPr>
            <a:xfrm>
              <a:off x="2953639" y="3198891"/>
              <a:ext cx="213488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auto">
            <a:xfrm>
              <a:off x="3744287" y="2337999"/>
              <a:ext cx="834173" cy="47738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117658" y="2707582"/>
              <a:ext cx="1459802" cy="9031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5238680" y="2745265"/>
              <a:ext cx="1230605" cy="621839"/>
            </a:xfrm>
            <a:prstGeom prst="rect">
              <a:avLst/>
            </a:prstGeom>
            <a:noFill/>
          </p:spPr>
          <p:txBody>
            <a:bodyPr wrap="non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Message</a:t>
              </a:r>
              <a:br>
                <a:rPr lang="en-US" dirty="0" smtClean="0">
                  <a:gradFill>
                    <a:gsLst>
                      <a:gs pos="2917">
                        <a:schemeClr val="tx1"/>
                      </a:gs>
                      <a:gs pos="30000">
                        <a:schemeClr val="tx1"/>
                      </a:gs>
                    </a:gsLst>
                    <a:lin ang="5400000" scaled="0"/>
                  </a:gradFill>
                </a:rPr>
              </a:br>
              <a:r>
                <a:rPr lang="en-US" dirty="0" smtClean="0">
                  <a:gradFill>
                    <a:gsLst>
                      <a:gs pos="2917">
                        <a:schemeClr val="tx1"/>
                      </a:gs>
                      <a:gs pos="30000">
                        <a:schemeClr val="tx1"/>
                      </a:gs>
                    </a:gsLst>
                    <a:lin ang="5400000" scaled="0"/>
                  </a:gradFill>
                </a:rPr>
                <a:t>Processor</a:t>
              </a:r>
            </a:p>
          </p:txBody>
        </p:sp>
        <p:sp>
          <p:nvSpPr>
            <p:cNvPr id="9" name="Rounded Rectangle 8"/>
            <p:cNvSpPr/>
            <p:nvPr/>
          </p:nvSpPr>
          <p:spPr bwMode="auto">
            <a:xfrm>
              <a:off x="3725773" y="2904007"/>
              <a:ext cx="834173" cy="47738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3700934" y="2853210"/>
              <a:ext cx="883850" cy="491686"/>
            </a:xfrm>
            <a:prstGeom prst="rect">
              <a:avLst/>
            </a:prstGeom>
            <a:noFill/>
          </p:spPr>
          <p:txBody>
            <a:bodyPr wrap="non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Message</a:t>
              </a:r>
              <a:br>
                <a:rPr lang="en-US" sz="1200" dirty="0" smtClean="0">
                  <a:gradFill>
                    <a:gsLst>
                      <a:gs pos="2917">
                        <a:schemeClr val="tx1"/>
                      </a:gs>
                      <a:gs pos="30000">
                        <a:schemeClr val="tx1"/>
                      </a:gs>
                    </a:gsLst>
                    <a:lin ang="5400000" scaled="0"/>
                  </a:gradFill>
                </a:rPr>
              </a:br>
              <a:r>
                <a:rPr lang="en-US" sz="1200" dirty="0" smtClean="0">
                  <a:gradFill>
                    <a:gsLst>
                      <a:gs pos="2917">
                        <a:schemeClr val="tx1"/>
                      </a:gs>
                      <a:gs pos="30000">
                        <a:schemeClr val="tx1"/>
                      </a:gs>
                    </a:gsLst>
                    <a:lin ang="5400000" scaled="0"/>
                  </a:gradFill>
                </a:rPr>
                <a:t>2</a:t>
              </a:r>
            </a:p>
          </p:txBody>
        </p:sp>
        <p:sp>
          <p:nvSpPr>
            <p:cNvPr id="11" name="TextBox 10"/>
            <p:cNvSpPr txBox="1"/>
            <p:nvPr/>
          </p:nvSpPr>
          <p:spPr>
            <a:xfrm>
              <a:off x="3719448" y="2287463"/>
              <a:ext cx="883850" cy="491686"/>
            </a:xfrm>
            <a:prstGeom prst="rect">
              <a:avLst/>
            </a:prstGeom>
            <a:noFill/>
          </p:spPr>
          <p:txBody>
            <a:bodyPr wrap="non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Message</a:t>
              </a:r>
              <a:br>
                <a:rPr lang="en-US" sz="1200" dirty="0" smtClean="0">
                  <a:gradFill>
                    <a:gsLst>
                      <a:gs pos="2917">
                        <a:schemeClr val="tx1"/>
                      </a:gs>
                      <a:gs pos="30000">
                        <a:schemeClr val="tx1"/>
                      </a:gs>
                    </a:gsLst>
                    <a:lin ang="5400000" scaled="0"/>
                  </a:gradFill>
                </a:rPr>
              </a:br>
              <a:r>
                <a:rPr lang="en-US" sz="1200" dirty="0" smtClean="0">
                  <a:gradFill>
                    <a:gsLst>
                      <a:gs pos="2917">
                        <a:schemeClr val="tx1"/>
                      </a:gs>
                      <a:gs pos="30000">
                        <a:schemeClr val="tx1"/>
                      </a:gs>
                    </a:gsLst>
                    <a:lin ang="5400000" scaled="0"/>
                  </a:gradFill>
                </a:rPr>
                <a:t>1</a:t>
              </a:r>
            </a:p>
          </p:txBody>
        </p:sp>
        <p:sp>
          <p:nvSpPr>
            <p:cNvPr id="12" name="Can 11"/>
            <p:cNvSpPr/>
            <p:nvPr/>
          </p:nvSpPr>
          <p:spPr bwMode="auto">
            <a:xfrm rot="16200000">
              <a:off x="2053183" y="2385016"/>
              <a:ext cx="520519" cy="163921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3755752" y="3467711"/>
              <a:ext cx="834173" cy="47738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3730913" y="3416915"/>
              <a:ext cx="883850" cy="491686"/>
            </a:xfrm>
            <a:prstGeom prst="rect">
              <a:avLst/>
            </a:prstGeom>
            <a:noFill/>
          </p:spPr>
          <p:txBody>
            <a:bodyPr wrap="non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Message</a:t>
              </a:r>
              <a:br>
                <a:rPr lang="en-US" sz="1200" dirty="0" smtClean="0">
                  <a:gradFill>
                    <a:gsLst>
                      <a:gs pos="2917">
                        <a:schemeClr val="tx1"/>
                      </a:gs>
                      <a:gs pos="30000">
                        <a:schemeClr val="tx1"/>
                      </a:gs>
                    </a:gsLst>
                    <a:lin ang="5400000" scaled="0"/>
                  </a:gradFill>
                </a:rPr>
              </a:br>
              <a:r>
                <a:rPr lang="en-US" sz="1200" dirty="0" smtClean="0">
                  <a:gradFill>
                    <a:gsLst>
                      <a:gs pos="2917">
                        <a:schemeClr val="tx1"/>
                      </a:gs>
                      <a:gs pos="30000">
                        <a:schemeClr val="tx1"/>
                      </a:gs>
                    </a:gsLst>
                    <a:lin ang="5400000" scaled="0"/>
                  </a:gradFill>
                </a:rPr>
                <a:t>3</a:t>
              </a:r>
            </a:p>
          </p:txBody>
        </p:sp>
      </p:grpSp>
      <p:grpSp>
        <p:nvGrpSpPr>
          <p:cNvPr id="17" name="Group 16"/>
          <p:cNvGrpSpPr/>
          <p:nvPr/>
        </p:nvGrpSpPr>
        <p:grpSpPr>
          <a:xfrm>
            <a:off x="6577460" y="2820863"/>
            <a:ext cx="3631666" cy="600199"/>
            <a:chOff x="6577460" y="2820863"/>
            <a:chExt cx="3631666" cy="600199"/>
          </a:xfrm>
        </p:grpSpPr>
        <p:cxnSp>
          <p:nvCxnSpPr>
            <p:cNvPr id="16" name="Straight Arrow Connector 15"/>
            <p:cNvCxnSpPr/>
            <p:nvPr/>
          </p:nvCxnSpPr>
          <p:spPr>
            <a:xfrm>
              <a:off x="6577460" y="3198891"/>
              <a:ext cx="363166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9072759" y="2820863"/>
              <a:ext cx="943807" cy="589301"/>
              <a:chOff x="9087379" y="3125726"/>
              <a:chExt cx="1034578" cy="752514"/>
            </a:xfrm>
          </p:grpSpPr>
          <p:sp>
            <p:nvSpPr>
              <p:cNvPr id="18" name="Rounded Rectangle 17"/>
              <p:cNvSpPr/>
              <p:nvPr/>
            </p:nvSpPr>
            <p:spPr bwMode="auto">
              <a:xfrm>
                <a:off x="9113837" y="3267398"/>
                <a:ext cx="914400" cy="60960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p:cNvSpPr txBox="1"/>
              <p:nvPr/>
            </p:nvSpPr>
            <p:spPr>
              <a:xfrm>
                <a:off x="9087379" y="3125726"/>
                <a:ext cx="1034578" cy="752514"/>
              </a:xfrm>
              <a:prstGeom prst="rect">
                <a:avLst/>
              </a:prstGeom>
              <a:noFill/>
            </p:spPr>
            <p:txBody>
              <a:bodyPr wrap="non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Processed </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Message</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1</a:t>
                </a:r>
              </a:p>
            </p:txBody>
          </p:sp>
        </p:grpSp>
        <p:grpSp>
          <p:nvGrpSpPr>
            <p:cNvPr id="22" name="Group 21"/>
            <p:cNvGrpSpPr/>
            <p:nvPr/>
          </p:nvGrpSpPr>
          <p:grpSpPr>
            <a:xfrm>
              <a:off x="7043946" y="2831761"/>
              <a:ext cx="943807" cy="589301"/>
              <a:chOff x="9087379" y="3182313"/>
              <a:chExt cx="1034578" cy="752514"/>
            </a:xfrm>
          </p:grpSpPr>
          <p:sp>
            <p:nvSpPr>
              <p:cNvPr id="23" name="Rounded Rectangle 22"/>
              <p:cNvSpPr/>
              <p:nvPr/>
            </p:nvSpPr>
            <p:spPr bwMode="auto">
              <a:xfrm>
                <a:off x="9113837" y="3267398"/>
                <a:ext cx="914400" cy="60960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9087379" y="3182313"/>
                <a:ext cx="1034578" cy="752514"/>
              </a:xfrm>
              <a:prstGeom prst="rect">
                <a:avLst/>
              </a:prstGeom>
              <a:noFill/>
            </p:spPr>
            <p:txBody>
              <a:bodyPr wrap="non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Processed </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Message</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3</a:t>
                </a:r>
              </a:p>
            </p:txBody>
          </p:sp>
        </p:grpSp>
        <p:grpSp>
          <p:nvGrpSpPr>
            <p:cNvPr id="25" name="Group 24"/>
            <p:cNvGrpSpPr/>
            <p:nvPr/>
          </p:nvGrpSpPr>
          <p:grpSpPr>
            <a:xfrm>
              <a:off x="8071781" y="2820863"/>
              <a:ext cx="943807" cy="589301"/>
              <a:chOff x="9087379" y="3125726"/>
              <a:chExt cx="1034578" cy="752514"/>
            </a:xfrm>
          </p:grpSpPr>
          <p:sp>
            <p:nvSpPr>
              <p:cNvPr id="26" name="Rounded Rectangle 25"/>
              <p:cNvSpPr/>
              <p:nvPr/>
            </p:nvSpPr>
            <p:spPr bwMode="auto">
              <a:xfrm>
                <a:off x="9113837" y="3267398"/>
                <a:ext cx="914400" cy="60960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9087379" y="3125726"/>
                <a:ext cx="1034578" cy="752514"/>
              </a:xfrm>
              <a:prstGeom prst="rect">
                <a:avLst/>
              </a:prstGeom>
              <a:noFill/>
            </p:spPr>
            <p:txBody>
              <a:bodyPr wrap="non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Processed </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Message</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2</a:t>
                </a:r>
              </a:p>
            </p:txBody>
          </p:sp>
        </p:grpSp>
      </p:grpSp>
      <p:grpSp>
        <p:nvGrpSpPr>
          <p:cNvPr id="21" name="Group 20"/>
          <p:cNvGrpSpPr/>
          <p:nvPr/>
        </p:nvGrpSpPr>
        <p:grpSpPr>
          <a:xfrm>
            <a:off x="1431996" y="4691598"/>
            <a:ext cx="5083623" cy="1657633"/>
            <a:chOff x="1431996" y="4691598"/>
            <a:chExt cx="5083623" cy="1657633"/>
          </a:xfrm>
        </p:grpSpPr>
        <p:cxnSp>
          <p:nvCxnSpPr>
            <p:cNvPr id="50" name="Straight Arrow Connector 49"/>
            <p:cNvCxnSpPr/>
            <p:nvPr/>
          </p:nvCxnSpPr>
          <p:spPr>
            <a:xfrm>
              <a:off x="2891798" y="5603026"/>
              <a:ext cx="213488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bwMode="auto">
            <a:xfrm>
              <a:off x="3682446" y="4742133"/>
              <a:ext cx="834173" cy="47738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5055817" y="5111717"/>
              <a:ext cx="1459802" cy="9031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nvSpPr>
          <p:spPr>
            <a:xfrm>
              <a:off x="5176839" y="5149400"/>
              <a:ext cx="1230605" cy="621839"/>
            </a:xfrm>
            <a:prstGeom prst="rect">
              <a:avLst/>
            </a:prstGeom>
            <a:noFill/>
          </p:spPr>
          <p:txBody>
            <a:bodyPr wrap="non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Message</a:t>
              </a:r>
              <a:br>
                <a:rPr lang="en-US" dirty="0" smtClean="0">
                  <a:gradFill>
                    <a:gsLst>
                      <a:gs pos="2917">
                        <a:schemeClr val="tx1"/>
                      </a:gs>
                      <a:gs pos="30000">
                        <a:schemeClr val="tx1"/>
                      </a:gs>
                    </a:gsLst>
                    <a:lin ang="5400000" scaled="0"/>
                  </a:gradFill>
                </a:rPr>
              </a:br>
              <a:r>
                <a:rPr lang="en-US" dirty="0" smtClean="0">
                  <a:gradFill>
                    <a:gsLst>
                      <a:gs pos="2917">
                        <a:schemeClr val="tx1"/>
                      </a:gs>
                      <a:gs pos="30000">
                        <a:schemeClr val="tx1"/>
                      </a:gs>
                    </a:gsLst>
                    <a:lin ang="5400000" scaled="0"/>
                  </a:gradFill>
                </a:rPr>
                <a:t>Processor</a:t>
              </a:r>
            </a:p>
          </p:txBody>
        </p:sp>
        <p:sp>
          <p:nvSpPr>
            <p:cNvPr id="54" name="Rounded Rectangle 53"/>
            <p:cNvSpPr/>
            <p:nvPr/>
          </p:nvSpPr>
          <p:spPr bwMode="auto">
            <a:xfrm>
              <a:off x="3663932" y="5308142"/>
              <a:ext cx="834173" cy="47738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3639093" y="5257345"/>
              <a:ext cx="883850" cy="491686"/>
            </a:xfrm>
            <a:prstGeom prst="rect">
              <a:avLst/>
            </a:prstGeom>
            <a:noFill/>
          </p:spPr>
          <p:txBody>
            <a:bodyPr wrap="non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Message</a:t>
              </a:r>
              <a:br>
                <a:rPr lang="en-US" sz="1200" dirty="0" smtClean="0">
                  <a:gradFill>
                    <a:gsLst>
                      <a:gs pos="2917">
                        <a:schemeClr val="tx1"/>
                      </a:gs>
                      <a:gs pos="30000">
                        <a:schemeClr val="tx1"/>
                      </a:gs>
                    </a:gsLst>
                    <a:lin ang="5400000" scaled="0"/>
                  </a:gradFill>
                </a:rPr>
              </a:br>
              <a:r>
                <a:rPr lang="en-US" sz="1200" dirty="0" smtClean="0">
                  <a:gradFill>
                    <a:gsLst>
                      <a:gs pos="2917">
                        <a:schemeClr val="tx1"/>
                      </a:gs>
                      <a:gs pos="30000">
                        <a:schemeClr val="tx1"/>
                      </a:gs>
                    </a:gsLst>
                    <a:lin ang="5400000" scaled="0"/>
                  </a:gradFill>
                </a:rPr>
                <a:t>2</a:t>
              </a:r>
            </a:p>
          </p:txBody>
        </p:sp>
        <p:sp>
          <p:nvSpPr>
            <p:cNvPr id="56" name="TextBox 55"/>
            <p:cNvSpPr txBox="1"/>
            <p:nvPr/>
          </p:nvSpPr>
          <p:spPr>
            <a:xfrm>
              <a:off x="3657607" y="4691598"/>
              <a:ext cx="883850" cy="491686"/>
            </a:xfrm>
            <a:prstGeom prst="rect">
              <a:avLst/>
            </a:prstGeom>
            <a:noFill/>
          </p:spPr>
          <p:txBody>
            <a:bodyPr wrap="non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Message</a:t>
              </a:r>
              <a:br>
                <a:rPr lang="en-US" sz="1200" dirty="0" smtClean="0">
                  <a:gradFill>
                    <a:gsLst>
                      <a:gs pos="2917">
                        <a:schemeClr val="tx1"/>
                      </a:gs>
                      <a:gs pos="30000">
                        <a:schemeClr val="tx1"/>
                      </a:gs>
                    </a:gsLst>
                    <a:lin ang="5400000" scaled="0"/>
                  </a:gradFill>
                </a:rPr>
              </a:br>
              <a:r>
                <a:rPr lang="en-US" sz="1200" dirty="0" smtClean="0">
                  <a:gradFill>
                    <a:gsLst>
                      <a:gs pos="2917">
                        <a:schemeClr val="tx1"/>
                      </a:gs>
                      <a:gs pos="30000">
                        <a:schemeClr val="tx1"/>
                      </a:gs>
                    </a:gsLst>
                    <a:lin ang="5400000" scaled="0"/>
                  </a:gradFill>
                </a:rPr>
                <a:t>1</a:t>
              </a:r>
            </a:p>
          </p:txBody>
        </p:sp>
        <p:sp>
          <p:nvSpPr>
            <p:cNvPr id="57" name="Can 56"/>
            <p:cNvSpPr/>
            <p:nvPr/>
          </p:nvSpPr>
          <p:spPr bwMode="auto">
            <a:xfrm rot="16200000">
              <a:off x="1991342" y="4789151"/>
              <a:ext cx="520519" cy="163921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ounded Rectangle 57"/>
            <p:cNvSpPr/>
            <p:nvPr/>
          </p:nvSpPr>
          <p:spPr bwMode="auto">
            <a:xfrm>
              <a:off x="3693912" y="5871847"/>
              <a:ext cx="834173" cy="477384"/>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p:cNvSpPr txBox="1"/>
            <p:nvPr/>
          </p:nvSpPr>
          <p:spPr>
            <a:xfrm>
              <a:off x="3669073" y="5821050"/>
              <a:ext cx="883850" cy="491686"/>
            </a:xfrm>
            <a:prstGeom prst="rect">
              <a:avLst/>
            </a:prstGeom>
            <a:noFill/>
          </p:spPr>
          <p:txBody>
            <a:bodyPr wrap="non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Message</a:t>
              </a:r>
              <a:br>
                <a:rPr lang="en-US" sz="1200" dirty="0" smtClean="0">
                  <a:gradFill>
                    <a:gsLst>
                      <a:gs pos="2917">
                        <a:schemeClr val="tx1"/>
                      </a:gs>
                      <a:gs pos="30000">
                        <a:schemeClr val="tx1"/>
                      </a:gs>
                    </a:gsLst>
                    <a:lin ang="5400000" scaled="0"/>
                  </a:gradFill>
                </a:rPr>
              </a:br>
              <a:r>
                <a:rPr lang="en-US" sz="1200" dirty="0" smtClean="0">
                  <a:gradFill>
                    <a:gsLst>
                      <a:gs pos="2917">
                        <a:schemeClr val="tx1"/>
                      </a:gs>
                      <a:gs pos="30000">
                        <a:schemeClr val="tx1"/>
                      </a:gs>
                    </a:gsLst>
                    <a:lin ang="5400000" scaled="0"/>
                  </a:gradFill>
                </a:rPr>
                <a:t>3</a:t>
              </a:r>
            </a:p>
          </p:txBody>
        </p:sp>
      </p:grpSp>
      <p:grpSp>
        <p:nvGrpSpPr>
          <p:cNvPr id="28" name="Group 27"/>
          <p:cNvGrpSpPr/>
          <p:nvPr/>
        </p:nvGrpSpPr>
        <p:grpSpPr>
          <a:xfrm>
            <a:off x="6515620" y="4614871"/>
            <a:ext cx="3631666" cy="1868105"/>
            <a:chOff x="6515620" y="4614871"/>
            <a:chExt cx="3631666" cy="1868105"/>
          </a:xfrm>
        </p:grpSpPr>
        <p:cxnSp>
          <p:nvCxnSpPr>
            <p:cNvPr id="60" name="Straight Arrow Connector 59"/>
            <p:cNvCxnSpPr/>
            <p:nvPr/>
          </p:nvCxnSpPr>
          <p:spPr>
            <a:xfrm>
              <a:off x="6515620" y="5603026"/>
              <a:ext cx="363166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6944413" y="4614871"/>
              <a:ext cx="943807" cy="589301"/>
              <a:chOff x="6822125" y="2346618"/>
              <a:chExt cx="1034578" cy="752514"/>
            </a:xfrm>
          </p:grpSpPr>
          <p:sp>
            <p:nvSpPr>
              <p:cNvPr id="68" name="Rounded Rectangle 67"/>
              <p:cNvSpPr/>
              <p:nvPr/>
            </p:nvSpPr>
            <p:spPr bwMode="auto">
              <a:xfrm>
                <a:off x="6863443" y="2465442"/>
                <a:ext cx="914400" cy="60959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TextBox 68"/>
              <p:cNvSpPr txBox="1"/>
              <p:nvPr/>
            </p:nvSpPr>
            <p:spPr>
              <a:xfrm>
                <a:off x="6822125" y="2346618"/>
                <a:ext cx="1034578" cy="752514"/>
              </a:xfrm>
              <a:prstGeom prst="rect">
                <a:avLst/>
              </a:prstGeom>
              <a:noFill/>
            </p:spPr>
            <p:txBody>
              <a:bodyPr wrap="non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Processed </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Message</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1</a:t>
                </a:r>
              </a:p>
            </p:txBody>
          </p:sp>
        </p:grpSp>
        <p:sp>
          <p:nvSpPr>
            <p:cNvPr id="66" name="Rounded Rectangle 65"/>
            <p:cNvSpPr/>
            <p:nvPr/>
          </p:nvSpPr>
          <p:spPr bwMode="auto">
            <a:xfrm>
              <a:off x="7006242" y="5302527"/>
              <a:ext cx="834173" cy="47738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3" name="Group 62"/>
            <p:cNvGrpSpPr/>
            <p:nvPr/>
          </p:nvGrpSpPr>
          <p:grpSpPr>
            <a:xfrm>
              <a:off x="6927288" y="5194695"/>
              <a:ext cx="943807" cy="1161104"/>
              <a:chOff x="7900601" y="3087030"/>
              <a:chExt cx="1034578" cy="1482684"/>
            </a:xfrm>
          </p:grpSpPr>
          <p:sp>
            <p:nvSpPr>
              <p:cNvPr id="64" name="Rounded Rectangle 63"/>
              <p:cNvSpPr/>
              <p:nvPr/>
            </p:nvSpPr>
            <p:spPr bwMode="auto">
              <a:xfrm>
                <a:off x="7979461" y="3960115"/>
                <a:ext cx="914400" cy="60959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TextBox 64"/>
              <p:cNvSpPr txBox="1"/>
              <p:nvPr/>
            </p:nvSpPr>
            <p:spPr>
              <a:xfrm>
                <a:off x="7900601" y="3087030"/>
                <a:ext cx="1034578" cy="752514"/>
              </a:xfrm>
              <a:prstGeom prst="rect">
                <a:avLst/>
              </a:prstGeom>
              <a:noFill/>
            </p:spPr>
            <p:txBody>
              <a:bodyPr wrap="non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Processed </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Message</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2</a:t>
                </a:r>
              </a:p>
            </p:txBody>
          </p:sp>
        </p:grpSp>
        <p:sp>
          <p:nvSpPr>
            <p:cNvPr id="91" name="TextBox 90"/>
            <p:cNvSpPr txBox="1"/>
            <p:nvPr/>
          </p:nvSpPr>
          <p:spPr>
            <a:xfrm>
              <a:off x="6955604" y="5751237"/>
              <a:ext cx="1004121" cy="731739"/>
            </a:xfrm>
            <a:prstGeom prst="rect">
              <a:avLst/>
            </a:prstGeom>
            <a:noFill/>
          </p:spPr>
          <p:txBody>
            <a:bodyPr wrap="none" lIns="182880" tIns="146304" rIns="182880" bIns="146304" rtlCol="0">
              <a:spAutoFit/>
            </a:bodyPr>
            <a:lstStyle/>
            <a:p>
              <a:pPr algn="ctr">
                <a:lnSpc>
                  <a:spcPct val="90000"/>
                </a:lnSpc>
                <a:spcAft>
                  <a:spcPts val="600"/>
                </a:spcAft>
              </a:pPr>
              <a:r>
                <a:rPr lang="en-US" sz="1050" dirty="0" smtClean="0">
                  <a:gradFill>
                    <a:gsLst>
                      <a:gs pos="2917">
                        <a:schemeClr val="tx1"/>
                      </a:gs>
                      <a:gs pos="30000">
                        <a:schemeClr val="tx1"/>
                      </a:gs>
                    </a:gsLst>
                    <a:lin ang="5400000" scaled="0"/>
                  </a:gradFill>
                </a:rPr>
                <a:t>Processed </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Message</a:t>
              </a:r>
              <a:br>
                <a:rPr lang="en-US" sz="1050" dirty="0" smtClean="0">
                  <a:gradFill>
                    <a:gsLst>
                      <a:gs pos="2917">
                        <a:schemeClr val="tx1"/>
                      </a:gs>
                      <a:gs pos="30000">
                        <a:schemeClr val="tx1"/>
                      </a:gs>
                    </a:gsLst>
                    <a:lin ang="5400000" scaled="0"/>
                  </a:gradFill>
                </a:rPr>
              </a:br>
              <a:r>
                <a:rPr lang="en-US" sz="1050" dirty="0" smtClean="0">
                  <a:gradFill>
                    <a:gsLst>
                      <a:gs pos="2917">
                        <a:schemeClr val="tx1"/>
                      </a:gs>
                      <a:gs pos="30000">
                        <a:schemeClr val="tx1"/>
                      </a:gs>
                    </a:gsLst>
                    <a:lin ang="5400000" scaled="0"/>
                  </a:gradFill>
                </a:rPr>
                <a:t>3</a:t>
              </a:r>
            </a:p>
          </p:txBody>
        </p:sp>
      </p:grpSp>
    </p:spTree>
    <p:extLst>
      <p:ext uri="{BB962C8B-B14F-4D97-AF65-F5344CB8AC3E}">
        <p14:creationId xmlns:p14="http://schemas.microsoft.com/office/powerpoint/2010/main" val="1637878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wipe(left)">
                                      <p:cBhvr>
                                        <p:cTn id="24" dur="5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Smart Thermostats</a:t>
            </a:r>
            <a:r>
              <a:rPr lang="en-US" b="1" dirty="0"/>
              <a:t/>
            </a:r>
            <a:br>
              <a:rPr lang="en-US" b="1" dirty="0"/>
            </a:br>
            <a:r>
              <a:rPr lang="en-US" sz="6600" dirty="0" smtClean="0"/>
              <a:t>“Let me make you comfortable”</a:t>
            </a:r>
            <a:endParaRPr lang="en-US" sz="6600" dirty="0"/>
          </a:p>
        </p:txBody>
      </p:sp>
    </p:spTree>
    <p:extLst>
      <p:ext uri="{BB962C8B-B14F-4D97-AF65-F5344CB8AC3E}">
        <p14:creationId xmlns:p14="http://schemas.microsoft.com/office/powerpoint/2010/main" val="35463231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2781915"/>
          </a:xfrm>
        </p:spPr>
        <p:txBody>
          <a:bodyPr/>
          <a:lstStyle/>
          <a:p>
            <a:r>
              <a:rPr lang="en-US" dirty="0" smtClean="0"/>
              <a:t>All of these cases are real</a:t>
            </a:r>
          </a:p>
          <a:p>
            <a:pPr lvl="1"/>
            <a:r>
              <a:rPr lang="en-US" dirty="0" smtClean="0"/>
              <a:t>Customer cases from Azure Customer Advisory Team (CAT) engagements </a:t>
            </a:r>
          </a:p>
          <a:p>
            <a:pPr lvl="1"/>
            <a:r>
              <a:rPr lang="en-US" dirty="0" smtClean="0"/>
              <a:t>Azure cases caused outages in test or production</a:t>
            </a:r>
          </a:p>
          <a:p>
            <a:r>
              <a:rPr lang="en-US" dirty="0" smtClean="0"/>
              <a:t>The names of the customers have been omitted to protect the guilty</a:t>
            </a:r>
            <a:endParaRPr lang="en-US" dirty="0"/>
          </a:p>
        </p:txBody>
      </p:sp>
      <p:sp>
        <p:nvSpPr>
          <p:cNvPr id="3" name="Title 2"/>
          <p:cNvSpPr>
            <a:spLocks noGrp="1"/>
          </p:cNvSpPr>
          <p:nvPr>
            <p:ph type="title"/>
          </p:nvPr>
        </p:nvSpPr>
        <p:spPr/>
        <p:txBody>
          <a:bodyPr/>
          <a:lstStyle/>
          <a:p>
            <a:r>
              <a:rPr lang="en-US" dirty="0" smtClean="0"/>
              <a:t>Stories From the Trenches</a:t>
            </a:r>
            <a:endParaRPr lang="en-US" dirty="0"/>
          </a:p>
        </p:txBody>
      </p:sp>
    </p:spTree>
    <p:extLst>
      <p:ext uri="{BB962C8B-B14F-4D97-AF65-F5344CB8AC3E}">
        <p14:creationId xmlns:p14="http://schemas.microsoft.com/office/powerpoint/2010/main" val="404950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5157694"/>
          </a:xfrm>
        </p:spPr>
        <p:txBody>
          <a:bodyPr/>
          <a:lstStyle/>
          <a:p>
            <a:r>
              <a:rPr lang="en-US" dirty="0" smtClean="0"/>
              <a:t>Leading HVAC company created new temperature management service on Azure </a:t>
            </a:r>
            <a:r>
              <a:rPr lang="en-US" dirty="0" err="1" smtClean="0"/>
              <a:t>PaaS</a:t>
            </a:r>
            <a:endParaRPr lang="en-US" dirty="0" smtClean="0"/>
          </a:p>
          <a:p>
            <a:pPr lvl="1"/>
            <a:r>
              <a:rPr lang="en-US" dirty="0" smtClean="0"/>
              <a:t>Thermostats report temperature to cloud service</a:t>
            </a:r>
          </a:p>
          <a:p>
            <a:pPr lvl="1"/>
            <a:r>
              <a:rPr lang="en-US" dirty="0" smtClean="0"/>
              <a:t>Cloud service serves as control point for devices and schedules to remotely set target temperatures</a:t>
            </a:r>
          </a:p>
          <a:p>
            <a:r>
              <a:rPr lang="en-US" dirty="0" smtClean="0"/>
              <a:t>Initial product release failed to scale past more than 35,000 connected thermostats</a:t>
            </a:r>
          </a:p>
          <a:p>
            <a:pPr lvl="1"/>
            <a:r>
              <a:rPr lang="en-US" dirty="0" smtClean="0"/>
              <a:t>Target was 100,000</a:t>
            </a:r>
          </a:p>
          <a:p>
            <a:pPr lvl="1"/>
            <a:r>
              <a:rPr lang="en-US" dirty="0" smtClean="0"/>
              <a:t>Stretch goal was 150,000</a:t>
            </a:r>
          </a:p>
          <a:p>
            <a:r>
              <a:rPr lang="en-US" dirty="0" smtClean="0"/>
              <a:t>Azure onboarding team called in…</a:t>
            </a:r>
          </a:p>
        </p:txBody>
      </p:sp>
      <p:sp>
        <p:nvSpPr>
          <p:cNvPr id="3" name="Title 2"/>
          <p:cNvSpPr>
            <a:spLocks noGrp="1"/>
          </p:cNvSpPr>
          <p:nvPr>
            <p:ph type="title"/>
          </p:nvPr>
        </p:nvSpPr>
        <p:spPr/>
        <p:txBody>
          <a:bodyPr/>
          <a:lstStyle/>
          <a:p>
            <a:r>
              <a:rPr lang="en-US" dirty="0" smtClean="0"/>
              <a:t>Your Temperature is Too High</a:t>
            </a:r>
            <a:endParaRPr lang="en-US" dirty="0"/>
          </a:p>
        </p:txBody>
      </p:sp>
    </p:spTree>
    <p:extLst>
      <p:ext uri="{BB962C8B-B14F-4D97-AF65-F5344CB8AC3E}">
        <p14:creationId xmlns:p14="http://schemas.microsoft.com/office/powerpoint/2010/main" val="2652387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Architecture</a:t>
            </a:r>
            <a:endParaRPr lang="en-US" dirty="0"/>
          </a:p>
        </p:txBody>
      </p:sp>
      <p:sp>
        <p:nvSpPr>
          <p:cNvPr id="7" name="Rectangle 6"/>
          <p:cNvSpPr/>
          <p:nvPr/>
        </p:nvSpPr>
        <p:spPr bwMode="auto">
          <a:xfrm>
            <a:off x="3177765" y="1212850"/>
            <a:ext cx="8450672" cy="3711852"/>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499577" y="1212850"/>
            <a:ext cx="1981201" cy="2623811"/>
            <a:chOff x="579436" y="1635450"/>
            <a:chExt cx="1981201" cy="2623811"/>
          </a:xfrm>
        </p:grpSpPr>
        <p:sp>
          <p:nvSpPr>
            <p:cNvPr id="4" name="Rectangle 3"/>
            <p:cNvSpPr/>
            <p:nvPr/>
          </p:nvSpPr>
          <p:spPr bwMode="auto">
            <a:xfrm>
              <a:off x="579437" y="1635450"/>
              <a:ext cx="1981200" cy="2623811"/>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884237" y="1635451"/>
              <a:ext cx="11460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solidFill>
                </a:rPr>
                <a:t>HVAC</a:t>
              </a:r>
            </a:p>
          </p:txBody>
        </p:sp>
        <p:sp>
          <p:nvSpPr>
            <p:cNvPr id="6" name="Oval 5"/>
            <p:cNvSpPr/>
            <p:nvPr/>
          </p:nvSpPr>
          <p:spPr bwMode="auto">
            <a:xfrm>
              <a:off x="731837" y="2142614"/>
              <a:ext cx="838200" cy="91440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8" name="Oval 7"/>
            <p:cNvSpPr/>
            <p:nvPr/>
          </p:nvSpPr>
          <p:spPr bwMode="auto">
            <a:xfrm>
              <a:off x="731837" y="3179748"/>
              <a:ext cx="838200" cy="91440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9" name="TextBox 8"/>
            <p:cNvSpPr txBox="1"/>
            <p:nvPr/>
          </p:nvSpPr>
          <p:spPr>
            <a:xfrm>
              <a:off x="579437" y="2355131"/>
              <a:ext cx="1141659" cy="461665"/>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t>Thermostat</a:t>
              </a:r>
            </a:p>
          </p:txBody>
        </p:sp>
        <p:sp>
          <p:nvSpPr>
            <p:cNvPr id="10" name="TextBox 9"/>
            <p:cNvSpPr txBox="1"/>
            <p:nvPr/>
          </p:nvSpPr>
          <p:spPr>
            <a:xfrm>
              <a:off x="579436" y="3360226"/>
              <a:ext cx="1141659" cy="461665"/>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t>Thermostat</a:t>
              </a:r>
            </a:p>
          </p:txBody>
        </p:sp>
        <p:sp>
          <p:nvSpPr>
            <p:cNvPr id="11" name="Rectangle 10"/>
            <p:cNvSpPr/>
            <p:nvPr/>
          </p:nvSpPr>
          <p:spPr bwMode="auto">
            <a:xfrm>
              <a:off x="1874837" y="2142614"/>
              <a:ext cx="457200" cy="19515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12" name="TextBox 11"/>
            <p:cNvSpPr txBox="1"/>
            <p:nvPr/>
          </p:nvSpPr>
          <p:spPr>
            <a:xfrm rot="5400000">
              <a:off x="1183910" y="2892810"/>
              <a:ext cx="1762855"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t>Building Router</a:t>
              </a:r>
            </a:p>
          </p:txBody>
        </p:sp>
      </p:grpSp>
      <p:grpSp>
        <p:nvGrpSpPr>
          <p:cNvPr id="18" name="Group 17"/>
          <p:cNvGrpSpPr/>
          <p:nvPr/>
        </p:nvGrpSpPr>
        <p:grpSpPr>
          <a:xfrm>
            <a:off x="534734" y="4754236"/>
            <a:ext cx="2147656" cy="1971841"/>
            <a:chOff x="534734" y="4754236"/>
            <a:chExt cx="2147656" cy="1971841"/>
          </a:xfrm>
        </p:grpSpPr>
        <p:sp>
          <p:nvSpPr>
            <p:cNvPr id="23" name="Rectangle 22"/>
            <p:cNvSpPr/>
            <p:nvPr/>
          </p:nvSpPr>
          <p:spPr bwMode="auto">
            <a:xfrm>
              <a:off x="593356" y="4754236"/>
              <a:ext cx="838200" cy="11682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26" name="Picture 2" descr="http://files.softicons.com/download/system-icons/windows-8-metro-invert-icons-by-dakirby309/png/256x256/Folders%20&amp;%20OS/Andro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06" y="4924702"/>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9"/>
            <p:cNvSpPr>
              <a:spLocks noEditPoints="1"/>
            </p:cNvSpPr>
            <p:nvPr/>
          </p:nvSpPr>
          <p:spPr bwMode="auto">
            <a:xfrm>
              <a:off x="534734" y="4754236"/>
              <a:ext cx="955444" cy="1168206"/>
            </a:xfrm>
            <a:custGeom>
              <a:avLst/>
              <a:gdLst>
                <a:gd name="T0" fmla="*/ 408 w 451"/>
                <a:gd name="T1" fmla="*/ 0 h 665"/>
                <a:gd name="T2" fmla="*/ 44 w 451"/>
                <a:gd name="T3" fmla="*/ 0 h 665"/>
                <a:gd name="T4" fmla="*/ 0 w 451"/>
                <a:gd name="T5" fmla="*/ 46 h 665"/>
                <a:gd name="T6" fmla="*/ 0 w 451"/>
                <a:gd name="T7" fmla="*/ 619 h 665"/>
                <a:gd name="T8" fmla="*/ 44 w 451"/>
                <a:gd name="T9" fmla="*/ 665 h 665"/>
                <a:gd name="T10" fmla="*/ 408 w 451"/>
                <a:gd name="T11" fmla="*/ 665 h 665"/>
                <a:gd name="T12" fmla="*/ 451 w 451"/>
                <a:gd name="T13" fmla="*/ 619 h 665"/>
                <a:gd name="T14" fmla="*/ 451 w 451"/>
                <a:gd name="T15" fmla="*/ 46 h 665"/>
                <a:gd name="T16" fmla="*/ 408 w 451"/>
                <a:gd name="T17" fmla="*/ 0 h 665"/>
                <a:gd name="T18" fmla="*/ 158 w 451"/>
                <a:gd name="T19" fmla="*/ 22 h 665"/>
                <a:gd name="T20" fmla="*/ 295 w 451"/>
                <a:gd name="T21" fmla="*/ 22 h 665"/>
                <a:gd name="T22" fmla="*/ 315 w 451"/>
                <a:gd name="T23" fmla="*/ 36 h 665"/>
                <a:gd name="T24" fmla="*/ 295 w 451"/>
                <a:gd name="T25" fmla="*/ 48 h 665"/>
                <a:gd name="T26" fmla="*/ 158 w 451"/>
                <a:gd name="T27" fmla="*/ 48 h 665"/>
                <a:gd name="T28" fmla="*/ 138 w 451"/>
                <a:gd name="T29" fmla="*/ 36 h 665"/>
                <a:gd name="T30" fmla="*/ 158 w 451"/>
                <a:gd name="T31" fmla="*/ 22 h 665"/>
                <a:gd name="T32" fmla="*/ 265 w 451"/>
                <a:gd name="T33" fmla="*/ 619 h 665"/>
                <a:gd name="T34" fmla="*/ 189 w 451"/>
                <a:gd name="T35" fmla="*/ 619 h 665"/>
                <a:gd name="T36" fmla="*/ 175 w 451"/>
                <a:gd name="T37" fmla="*/ 605 h 665"/>
                <a:gd name="T38" fmla="*/ 189 w 451"/>
                <a:gd name="T39" fmla="*/ 591 h 665"/>
                <a:gd name="T40" fmla="*/ 265 w 451"/>
                <a:gd name="T41" fmla="*/ 591 h 665"/>
                <a:gd name="T42" fmla="*/ 279 w 451"/>
                <a:gd name="T43" fmla="*/ 605 h 665"/>
                <a:gd name="T44" fmla="*/ 265 w 451"/>
                <a:gd name="T45" fmla="*/ 619 h 665"/>
                <a:gd name="T46" fmla="*/ 406 w 451"/>
                <a:gd name="T47" fmla="*/ 549 h 665"/>
                <a:gd name="T48" fmla="*/ 46 w 451"/>
                <a:gd name="T49" fmla="*/ 549 h 665"/>
                <a:gd name="T50" fmla="*/ 46 w 451"/>
                <a:gd name="T51" fmla="*/ 70 h 665"/>
                <a:gd name="T52" fmla="*/ 406 w 451"/>
                <a:gd name="T53" fmla="*/ 70 h 665"/>
                <a:gd name="T54" fmla="*/ 406 w 451"/>
                <a:gd name="T55" fmla="*/ 54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1" h="665">
                  <a:moveTo>
                    <a:pt x="408" y="0"/>
                  </a:moveTo>
                  <a:lnTo>
                    <a:pt x="44" y="0"/>
                  </a:lnTo>
                  <a:cubicBezTo>
                    <a:pt x="20" y="0"/>
                    <a:pt x="0" y="21"/>
                    <a:pt x="0" y="46"/>
                  </a:cubicBezTo>
                  <a:lnTo>
                    <a:pt x="0" y="619"/>
                  </a:lnTo>
                  <a:cubicBezTo>
                    <a:pt x="0" y="645"/>
                    <a:pt x="20" y="665"/>
                    <a:pt x="44" y="665"/>
                  </a:cubicBezTo>
                  <a:lnTo>
                    <a:pt x="408" y="665"/>
                  </a:lnTo>
                  <a:cubicBezTo>
                    <a:pt x="432" y="665"/>
                    <a:pt x="451" y="645"/>
                    <a:pt x="451" y="619"/>
                  </a:cubicBezTo>
                  <a:lnTo>
                    <a:pt x="451" y="46"/>
                  </a:lnTo>
                  <a:cubicBezTo>
                    <a:pt x="451" y="21"/>
                    <a:pt x="432" y="0"/>
                    <a:pt x="408" y="0"/>
                  </a:cubicBezTo>
                  <a:close/>
                  <a:moveTo>
                    <a:pt x="158" y="22"/>
                  </a:moveTo>
                  <a:lnTo>
                    <a:pt x="295" y="22"/>
                  </a:lnTo>
                  <a:cubicBezTo>
                    <a:pt x="306" y="22"/>
                    <a:pt x="315" y="24"/>
                    <a:pt x="315" y="36"/>
                  </a:cubicBezTo>
                  <a:cubicBezTo>
                    <a:pt x="315" y="48"/>
                    <a:pt x="306" y="48"/>
                    <a:pt x="295" y="48"/>
                  </a:cubicBezTo>
                  <a:lnTo>
                    <a:pt x="158" y="48"/>
                  </a:lnTo>
                  <a:cubicBezTo>
                    <a:pt x="147" y="48"/>
                    <a:pt x="138" y="48"/>
                    <a:pt x="138" y="36"/>
                  </a:cubicBezTo>
                  <a:cubicBezTo>
                    <a:pt x="138" y="24"/>
                    <a:pt x="147" y="22"/>
                    <a:pt x="158" y="22"/>
                  </a:cubicBezTo>
                  <a:close/>
                  <a:moveTo>
                    <a:pt x="265" y="619"/>
                  </a:moveTo>
                  <a:lnTo>
                    <a:pt x="189" y="619"/>
                  </a:lnTo>
                  <a:cubicBezTo>
                    <a:pt x="181" y="619"/>
                    <a:pt x="175" y="613"/>
                    <a:pt x="175" y="605"/>
                  </a:cubicBezTo>
                  <a:cubicBezTo>
                    <a:pt x="175" y="597"/>
                    <a:pt x="181" y="591"/>
                    <a:pt x="189" y="591"/>
                  </a:cubicBezTo>
                  <a:lnTo>
                    <a:pt x="265" y="591"/>
                  </a:lnTo>
                  <a:cubicBezTo>
                    <a:pt x="273" y="591"/>
                    <a:pt x="279" y="597"/>
                    <a:pt x="279" y="605"/>
                  </a:cubicBezTo>
                  <a:cubicBezTo>
                    <a:pt x="279" y="613"/>
                    <a:pt x="273" y="619"/>
                    <a:pt x="265" y="619"/>
                  </a:cubicBezTo>
                  <a:close/>
                  <a:moveTo>
                    <a:pt x="406" y="549"/>
                  </a:moveTo>
                  <a:lnTo>
                    <a:pt x="46" y="549"/>
                  </a:lnTo>
                  <a:lnTo>
                    <a:pt x="46" y="70"/>
                  </a:lnTo>
                  <a:lnTo>
                    <a:pt x="406" y="70"/>
                  </a:lnTo>
                  <a:lnTo>
                    <a:pt x="406" y="54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1785568" y="5557871"/>
              <a:ext cx="838200" cy="11682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Freeform 9"/>
            <p:cNvSpPr>
              <a:spLocks noEditPoints="1"/>
            </p:cNvSpPr>
            <p:nvPr/>
          </p:nvSpPr>
          <p:spPr bwMode="auto">
            <a:xfrm>
              <a:off x="1726946" y="5557871"/>
              <a:ext cx="955444" cy="1168206"/>
            </a:xfrm>
            <a:custGeom>
              <a:avLst/>
              <a:gdLst>
                <a:gd name="T0" fmla="*/ 408 w 451"/>
                <a:gd name="T1" fmla="*/ 0 h 665"/>
                <a:gd name="T2" fmla="*/ 44 w 451"/>
                <a:gd name="T3" fmla="*/ 0 h 665"/>
                <a:gd name="T4" fmla="*/ 0 w 451"/>
                <a:gd name="T5" fmla="*/ 46 h 665"/>
                <a:gd name="T6" fmla="*/ 0 w 451"/>
                <a:gd name="T7" fmla="*/ 619 h 665"/>
                <a:gd name="T8" fmla="*/ 44 w 451"/>
                <a:gd name="T9" fmla="*/ 665 h 665"/>
                <a:gd name="T10" fmla="*/ 408 w 451"/>
                <a:gd name="T11" fmla="*/ 665 h 665"/>
                <a:gd name="T12" fmla="*/ 451 w 451"/>
                <a:gd name="T13" fmla="*/ 619 h 665"/>
                <a:gd name="T14" fmla="*/ 451 w 451"/>
                <a:gd name="T15" fmla="*/ 46 h 665"/>
                <a:gd name="T16" fmla="*/ 408 w 451"/>
                <a:gd name="T17" fmla="*/ 0 h 665"/>
                <a:gd name="T18" fmla="*/ 158 w 451"/>
                <a:gd name="T19" fmla="*/ 22 h 665"/>
                <a:gd name="T20" fmla="*/ 295 w 451"/>
                <a:gd name="T21" fmla="*/ 22 h 665"/>
                <a:gd name="T22" fmla="*/ 315 w 451"/>
                <a:gd name="T23" fmla="*/ 36 h 665"/>
                <a:gd name="T24" fmla="*/ 295 w 451"/>
                <a:gd name="T25" fmla="*/ 48 h 665"/>
                <a:gd name="T26" fmla="*/ 158 w 451"/>
                <a:gd name="T27" fmla="*/ 48 h 665"/>
                <a:gd name="T28" fmla="*/ 138 w 451"/>
                <a:gd name="T29" fmla="*/ 36 h 665"/>
                <a:gd name="T30" fmla="*/ 158 w 451"/>
                <a:gd name="T31" fmla="*/ 22 h 665"/>
                <a:gd name="T32" fmla="*/ 265 w 451"/>
                <a:gd name="T33" fmla="*/ 619 h 665"/>
                <a:gd name="T34" fmla="*/ 189 w 451"/>
                <a:gd name="T35" fmla="*/ 619 h 665"/>
                <a:gd name="T36" fmla="*/ 175 w 451"/>
                <a:gd name="T37" fmla="*/ 605 h 665"/>
                <a:gd name="T38" fmla="*/ 189 w 451"/>
                <a:gd name="T39" fmla="*/ 591 h 665"/>
                <a:gd name="T40" fmla="*/ 265 w 451"/>
                <a:gd name="T41" fmla="*/ 591 h 665"/>
                <a:gd name="T42" fmla="*/ 279 w 451"/>
                <a:gd name="T43" fmla="*/ 605 h 665"/>
                <a:gd name="T44" fmla="*/ 265 w 451"/>
                <a:gd name="T45" fmla="*/ 619 h 665"/>
                <a:gd name="T46" fmla="*/ 406 w 451"/>
                <a:gd name="T47" fmla="*/ 549 h 665"/>
                <a:gd name="T48" fmla="*/ 46 w 451"/>
                <a:gd name="T49" fmla="*/ 549 h 665"/>
                <a:gd name="T50" fmla="*/ 46 w 451"/>
                <a:gd name="T51" fmla="*/ 70 h 665"/>
                <a:gd name="T52" fmla="*/ 406 w 451"/>
                <a:gd name="T53" fmla="*/ 70 h 665"/>
                <a:gd name="T54" fmla="*/ 406 w 451"/>
                <a:gd name="T55" fmla="*/ 54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1" h="665">
                  <a:moveTo>
                    <a:pt x="408" y="0"/>
                  </a:moveTo>
                  <a:lnTo>
                    <a:pt x="44" y="0"/>
                  </a:lnTo>
                  <a:cubicBezTo>
                    <a:pt x="20" y="0"/>
                    <a:pt x="0" y="21"/>
                    <a:pt x="0" y="46"/>
                  </a:cubicBezTo>
                  <a:lnTo>
                    <a:pt x="0" y="619"/>
                  </a:lnTo>
                  <a:cubicBezTo>
                    <a:pt x="0" y="645"/>
                    <a:pt x="20" y="665"/>
                    <a:pt x="44" y="665"/>
                  </a:cubicBezTo>
                  <a:lnTo>
                    <a:pt x="408" y="665"/>
                  </a:lnTo>
                  <a:cubicBezTo>
                    <a:pt x="432" y="665"/>
                    <a:pt x="451" y="645"/>
                    <a:pt x="451" y="619"/>
                  </a:cubicBezTo>
                  <a:lnTo>
                    <a:pt x="451" y="46"/>
                  </a:lnTo>
                  <a:cubicBezTo>
                    <a:pt x="451" y="21"/>
                    <a:pt x="432" y="0"/>
                    <a:pt x="408" y="0"/>
                  </a:cubicBezTo>
                  <a:close/>
                  <a:moveTo>
                    <a:pt x="158" y="22"/>
                  </a:moveTo>
                  <a:lnTo>
                    <a:pt x="295" y="22"/>
                  </a:lnTo>
                  <a:cubicBezTo>
                    <a:pt x="306" y="22"/>
                    <a:pt x="315" y="24"/>
                    <a:pt x="315" y="36"/>
                  </a:cubicBezTo>
                  <a:cubicBezTo>
                    <a:pt x="315" y="48"/>
                    <a:pt x="306" y="48"/>
                    <a:pt x="295" y="48"/>
                  </a:cubicBezTo>
                  <a:lnTo>
                    <a:pt x="158" y="48"/>
                  </a:lnTo>
                  <a:cubicBezTo>
                    <a:pt x="147" y="48"/>
                    <a:pt x="138" y="48"/>
                    <a:pt x="138" y="36"/>
                  </a:cubicBezTo>
                  <a:cubicBezTo>
                    <a:pt x="138" y="24"/>
                    <a:pt x="147" y="22"/>
                    <a:pt x="158" y="22"/>
                  </a:cubicBezTo>
                  <a:close/>
                  <a:moveTo>
                    <a:pt x="265" y="619"/>
                  </a:moveTo>
                  <a:lnTo>
                    <a:pt x="189" y="619"/>
                  </a:lnTo>
                  <a:cubicBezTo>
                    <a:pt x="181" y="619"/>
                    <a:pt x="175" y="613"/>
                    <a:pt x="175" y="605"/>
                  </a:cubicBezTo>
                  <a:cubicBezTo>
                    <a:pt x="175" y="597"/>
                    <a:pt x="181" y="591"/>
                    <a:pt x="189" y="591"/>
                  </a:cubicBezTo>
                  <a:lnTo>
                    <a:pt x="265" y="591"/>
                  </a:lnTo>
                  <a:cubicBezTo>
                    <a:pt x="273" y="591"/>
                    <a:pt x="279" y="597"/>
                    <a:pt x="279" y="605"/>
                  </a:cubicBezTo>
                  <a:cubicBezTo>
                    <a:pt x="279" y="613"/>
                    <a:pt x="273" y="619"/>
                    <a:pt x="265" y="619"/>
                  </a:cubicBezTo>
                  <a:close/>
                  <a:moveTo>
                    <a:pt x="406" y="549"/>
                  </a:moveTo>
                  <a:lnTo>
                    <a:pt x="46" y="549"/>
                  </a:lnTo>
                  <a:lnTo>
                    <a:pt x="46" y="70"/>
                  </a:lnTo>
                  <a:lnTo>
                    <a:pt x="406" y="70"/>
                  </a:lnTo>
                  <a:lnTo>
                    <a:pt x="406" y="549"/>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descr="https://www.swabr.com/images/mobile_app/window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976068" y="5824499"/>
              <a:ext cx="507104" cy="5071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508480" y="1870279"/>
            <a:ext cx="2256050" cy="1037134"/>
            <a:chOff x="3508480" y="1870279"/>
            <a:chExt cx="2256050" cy="1037134"/>
          </a:xfrm>
        </p:grpSpPr>
        <p:sp>
          <p:nvSpPr>
            <p:cNvPr id="26" name="Rectangle 25"/>
            <p:cNvSpPr/>
            <p:nvPr/>
          </p:nvSpPr>
          <p:spPr bwMode="auto">
            <a:xfrm>
              <a:off x="3508480" y="1870279"/>
              <a:ext cx="2256050" cy="103713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3577649" y="1962682"/>
              <a:ext cx="2186881" cy="815608"/>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solidFill>
                    <a:schemeClr val="bg1"/>
                  </a:solidFill>
                </a:rPr>
                <a:t>Web Role</a:t>
              </a:r>
            </a:p>
            <a:p>
              <a:pPr algn="ctr">
                <a:lnSpc>
                  <a:spcPct val="90000"/>
                </a:lnSpc>
                <a:spcAft>
                  <a:spcPts val="600"/>
                </a:spcAft>
              </a:pPr>
              <a:r>
                <a:rPr lang="en-US" sz="1600" dirty="0" smtClean="0">
                  <a:solidFill>
                    <a:schemeClr val="bg1"/>
                  </a:solidFill>
                </a:rPr>
                <a:t>(Synchronous HTTP)</a:t>
              </a:r>
            </a:p>
          </p:txBody>
        </p:sp>
      </p:grpSp>
      <p:grpSp>
        <p:nvGrpSpPr>
          <p:cNvPr id="19" name="Group 18"/>
          <p:cNvGrpSpPr/>
          <p:nvPr/>
        </p:nvGrpSpPr>
        <p:grpSpPr>
          <a:xfrm>
            <a:off x="3508480" y="3177298"/>
            <a:ext cx="2318250" cy="1037134"/>
            <a:chOff x="3508480" y="3177298"/>
            <a:chExt cx="2318250" cy="1037134"/>
          </a:xfrm>
        </p:grpSpPr>
        <p:sp>
          <p:nvSpPr>
            <p:cNvPr id="35" name="Rectangle 34"/>
            <p:cNvSpPr/>
            <p:nvPr/>
          </p:nvSpPr>
          <p:spPr bwMode="auto">
            <a:xfrm>
              <a:off x="3508480" y="3177298"/>
              <a:ext cx="2256050" cy="103713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p:cNvSpPr txBox="1"/>
            <p:nvPr/>
          </p:nvSpPr>
          <p:spPr>
            <a:xfrm>
              <a:off x="3515456" y="3269701"/>
              <a:ext cx="2311274" cy="815608"/>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solidFill>
                    <a:schemeClr val="bg1"/>
                  </a:solidFill>
                </a:rPr>
                <a:t>Web Role</a:t>
              </a:r>
            </a:p>
            <a:p>
              <a:pPr algn="ctr">
                <a:lnSpc>
                  <a:spcPct val="90000"/>
                </a:lnSpc>
                <a:spcAft>
                  <a:spcPts val="600"/>
                </a:spcAft>
              </a:pPr>
              <a:r>
                <a:rPr lang="en-US" sz="1600" dirty="0" smtClean="0">
                  <a:solidFill>
                    <a:schemeClr val="bg1"/>
                  </a:solidFill>
                </a:rPr>
                <a:t>Mobile User Interface</a:t>
              </a:r>
            </a:p>
          </p:txBody>
        </p:sp>
      </p:grpSp>
      <p:sp>
        <p:nvSpPr>
          <p:cNvPr id="42" name="TextBox 41"/>
          <p:cNvSpPr txBox="1"/>
          <p:nvPr/>
        </p:nvSpPr>
        <p:spPr>
          <a:xfrm>
            <a:off x="3366755" y="1227632"/>
            <a:ext cx="11459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solidFill>
              </a:rPr>
              <a:t>Azure</a:t>
            </a:r>
          </a:p>
        </p:txBody>
      </p:sp>
      <p:grpSp>
        <p:nvGrpSpPr>
          <p:cNvPr id="16" name="Group 15"/>
          <p:cNvGrpSpPr/>
          <p:nvPr/>
        </p:nvGrpSpPr>
        <p:grpSpPr>
          <a:xfrm>
            <a:off x="3177765" y="5176069"/>
            <a:ext cx="8450672" cy="1527493"/>
            <a:chOff x="3177765" y="5176069"/>
            <a:chExt cx="8450672" cy="1527493"/>
          </a:xfrm>
        </p:grpSpPr>
        <p:sp>
          <p:nvSpPr>
            <p:cNvPr id="43" name="Rectangle 42"/>
            <p:cNvSpPr/>
            <p:nvPr/>
          </p:nvSpPr>
          <p:spPr bwMode="auto">
            <a:xfrm>
              <a:off x="3177765" y="5236630"/>
              <a:ext cx="8450672" cy="1466932"/>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3236387" y="5176069"/>
              <a:ext cx="160120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solidFill>
                </a:rPr>
                <a:t>On-</a:t>
              </a:r>
              <a:r>
                <a:rPr lang="en-US" sz="2400" dirty="0" err="1" smtClean="0">
                  <a:solidFill>
                    <a:schemeClr val="bg1"/>
                  </a:solidFill>
                </a:rPr>
                <a:t>Prem</a:t>
              </a:r>
              <a:endParaRPr lang="en-US" sz="2400" dirty="0" smtClean="0">
                <a:solidFill>
                  <a:schemeClr val="bg1"/>
                </a:solidFill>
              </a:endParaRPr>
            </a:p>
          </p:txBody>
        </p:sp>
      </p:grpSp>
      <p:cxnSp>
        <p:nvCxnSpPr>
          <p:cNvPr id="53" name="Straight Arrow Connector 52"/>
          <p:cNvCxnSpPr>
            <a:endCxn id="36" idx="1"/>
          </p:cNvCxnSpPr>
          <p:nvPr/>
        </p:nvCxnSpPr>
        <p:spPr>
          <a:xfrm flipV="1">
            <a:off x="1490178" y="3677505"/>
            <a:ext cx="2025278" cy="149856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6" idx="1"/>
          </p:cNvCxnSpPr>
          <p:nvPr/>
        </p:nvCxnSpPr>
        <p:spPr>
          <a:xfrm flipV="1">
            <a:off x="2116698" y="3677505"/>
            <a:ext cx="1398758" cy="189489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41925" y="2381829"/>
            <a:ext cx="1260528" cy="701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Can 40"/>
          <p:cNvSpPr/>
          <p:nvPr/>
        </p:nvSpPr>
        <p:spPr bwMode="auto">
          <a:xfrm>
            <a:off x="6503355" y="3329589"/>
            <a:ext cx="984351" cy="1121908"/>
          </a:xfrm>
          <a:prstGeom prst="ca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Azure DB</a:t>
            </a:r>
          </a:p>
        </p:txBody>
      </p:sp>
      <p:cxnSp>
        <p:nvCxnSpPr>
          <p:cNvPr id="59" name="Straight Arrow Connector 58"/>
          <p:cNvCxnSpPr/>
          <p:nvPr/>
        </p:nvCxnSpPr>
        <p:spPr>
          <a:xfrm>
            <a:off x="5764530" y="2484065"/>
            <a:ext cx="738825" cy="9147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41" idx="2"/>
          </p:cNvCxnSpPr>
          <p:nvPr/>
        </p:nvCxnSpPr>
        <p:spPr>
          <a:xfrm flipV="1">
            <a:off x="5729585" y="3890543"/>
            <a:ext cx="773770" cy="1618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757326" y="2448955"/>
            <a:ext cx="3726635" cy="3979924"/>
            <a:chOff x="5757326" y="2448955"/>
            <a:chExt cx="3726635" cy="3979924"/>
          </a:xfrm>
        </p:grpSpPr>
        <p:sp>
          <p:nvSpPr>
            <p:cNvPr id="33" name="Rounded Rectangle 32"/>
            <p:cNvSpPr/>
            <p:nvPr/>
          </p:nvSpPr>
          <p:spPr bwMode="auto">
            <a:xfrm>
              <a:off x="8348682" y="3836661"/>
              <a:ext cx="1069955" cy="69676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p:cNvSpPr txBox="1"/>
            <p:nvPr/>
          </p:nvSpPr>
          <p:spPr>
            <a:xfrm>
              <a:off x="8245993" y="3906732"/>
              <a:ext cx="1237968"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Gateway</a:t>
              </a:r>
            </a:p>
          </p:txBody>
        </p:sp>
        <p:grpSp>
          <p:nvGrpSpPr>
            <p:cNvPr id="22" name="Group 21"/>
            <p:cNvGrpSpPr/>
            <p:nvPr/>
          </p:nvGrpSpPr>
          <p:grpSpPr>
            <a:xfrm>
              <a:off x="6980237" y="5542579"/>
              <a:ext cx="1760034" cy="886300"/>
              <a:chOff x="6980237" y="5542579"/>
              <a:chExt cx="1760034" cy="886300"/>
            </a:xfrm>
          </p:grpSpPr>
          <p:sp>
            <p:nvSpPr>
              <p:cNvPr id="49" name="Rounded Rectangle 48"/>
              <p:cNvSpPr/>
              <p:nvPr/>
            </p:nvSpPr>
            <p:spPr bwMode="auto">
              <a:xfrm>
                <a:off x="7102802" y="5542579"/>
                <a:ext cx="1599016" cy="773732"/>
              </a:xfrm>
              <a:prstGeom prst="round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nvSpPr>
            <p:spPr>
              <a:xfrm>
                <a:off x="6980237" y="5557871"/>
                <a:ext cx="1760034" cy="871008"/>
              </a:xfrm>
              <a:prstGeom prst="rect">
                <a:avLst/>
              </a:prstGeom>
              <a:noFill/>
            </p:spPr>
            <p:txBody>
              <a:bodyPr wrap="non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Weather WCF</a:t>
                </a:r>
              </a:p>
              <a:p>
                <a:pPr algn="ctr">
                  <a:lnSpc>
                    <a:spcPct val="90000"/>
                  </a:lnSpc>
                  <a:spcAft>
                    <a:spcPts val="600"/>
                  </a:spcAft>
                </a:pPr>
                <a:r>
                  <a:rPr lang="en-US" dirty="0" smtClean="0">
                    <a:gradFill>
                      <a:gsLst>
                        <a:gs pos="2917">
                          <a:schemeClr val="tx1"/>
                        </a:gs>
                        <a:gs pos="30000">
                          <a:schemeClr val="tx1"/>
                        </a:gs>
                      </a:gsLst>
                      <a:lin ang="5400000" scaled="0"/>
                    </a:gradFill>
                  </a:rPr>
                  <a:t>Service</a:t>
                </a:r>
              </a:p>
            </p:txBody>
          </p:sp>
        </p:grpSp>
        <p:cxnSp>
          <p:nvCxnSpPr>
            <p:cNvPr id="72" name="Straight Arrow Connector 71"/>
            <p:cNvCxnSpPr/>
            <p:nvPr/>
          </p:nvCxnSpPr>
          <p:spPr>
            <a:xfrm>
              <a:off x="5757326" y="2448955"/>
              <a:ext cx="2982945" cy="135424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rot="1451924">
              <a:off x="6563605" y="2741511"/>
              <a:ext cx="2103076"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Weather Request</a:t>
              </a:r>
            </a:p>
          </p:txBody>
        </p:sp>
        <p:cxnSp>
          <p:nvCxnSpPr>
            <p:cNvPr id="76" name="Straight Arrow Connector 75"/>
            <p:cNvCxnSpPr/>
            <p:nvPr/>
          </p:nvCxnSpPr>
          <p:spPr>
            <a:xfrm flipH="1">
              <a:off x="7902310" y="4533034"/>
              <a:ext cx="678755" cy="95696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422808" y="1410887"/>
            <a:ext cx="5602782" cy="4898421"/>
            <a:chOff x="5422808" y="1410887"/>
            <a:chExt cx="5602782" cy="4898421"/>
          </a:xfrm>
        </p:grpSpPr>
        <p:sp>
          <p:nvSpPr>
            <p:cNvPr id="37" name="Can 36"/>
            <p:cNvSpPr/>
            <p:nvPr/>
          </p:nvSpPr>
          <p:spPr bwMode="auto">
            <a:xfrm rot="16200000">
              <a:off x="7268816" y="1289027"/>
              <a:ext cx="520519" cy="163921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6799073" y="1843890"/>
              <a:ext cx="1544846"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Azure Queue</a:t>
              </a:r>
            </a:p>
          </p:txBody>
        </p:sp>
        <p:sp>
          <p:nvSpPr>
            <p:cNvPr id="39" name="Can 38"/>
            <p:cNvSpPr/>
            <p:nvPr/>
          </p:nvSpPr>
          <p:spPr bwMode="auto">
            <a:xfrm rot="16200000">
              <a:off x="9210014" y="1264747"/>
              <a:ext cx="520519" cy="163921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p:cNvSpPr txBox="1"/>
            <p:nvPr/>
          </p:nvSpPr>
          <p:spPr>
            <a:xfrm>
              <a:off x="8740271" y="1819610"/>
              <a:ext cx="1510670"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Email Queue</a:t>
              </a:r>
            </a:p>
          </p:txBody>
        </p:sp>
        <p:sp>
          <p:nvSpPr>
            <p:cNvPr id="38" name="Rounded Rectangle 37"/>
            <p:cNvSpPr/>
            <p:nvPr/>
          </p:nvSpPr>
          <p:spPr bwMode="auto">
            <a:xfrm>
              <a:off x="9426574" y="5535576"/>
              <a:ext cx="1599016" cy="773732"/>
            </a:xfrm>
            <a:prstGeom prst="round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TextBox 47"/>
            <p:cNvSpPr txBox="1"/>
            <p:nvPr/>
          </p:nvSpPr>
          <p:spPr>
            <a:xfrm>
              <a:off x="9476448" y="5652263"/>
              <a:ext cx="154914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SMTP Relay</a:t>
              </a:r>
            </a:p>
          </p:txBody>
        </p:sp>
        <p:cxnSp>
          <p:nvCxnSpPr>
            <p:cNvPr id="67" name="Straight Arrow Connector 66"/>
            <p:cNvCxnSpPr>
              <a:endCxn id="37" idx="1"/>
            </p:cNvCxnSpPr>
            <p:nvPr/>
          </p:nvCxnSpPr>
          <p:spPr>
            <a:xfrm flipV="1">
              <a:off x="5722474" y="2108633"/>
              <a:ext cx="986996" cy="1146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322175" y="2108155"/>
              <a:ext cx="41809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422808" y="1410887"/>
              <a:ext cx="1632498"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Dealer Email</a:t>
              </a:r>
            </a:p>
          </p:txBody>
        </p:sp>
        <p:cxnSp>
          <p:nvCxnSpPr>
            <p:cNvPr id="80" name="Straight Arrow Connector 79"/>
            <p:cNvCxnSpPr/>
            <p:nvPr/>
          </p:nvCxnSpPr>
          <p:spPr>
            <a:xfrm flipH="1">
              <a:off x="10297455" y="2108155"/>
              <a:ext cx="487800" cy="338184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10287097" y="2101354"/>
              <a:ext cx="498158" cy="5787"/>
            </a:xfrm>
            <a:prstGeom prst="straightConnector1">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9181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left)">
                                      <p:cBhvr>
                                        <p:cTn id="31" dur="500"/>
                                        <p:tgtEl>
                                          <p:spTgt spid="5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par>
                                <p:cTn id="57" presetID="22" presetClass="entr" presetSubtype="4"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down)">
                                      <p:cBhvr>
                                        <p:cTn id="59" dur="500"/>
                                        <p:tgtEl>
                                          <p:spTgt spid="55"/>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left)">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up)">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2" grpId="0"/>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Initial Performance Results</a:t>
            </a:r>
            <a:endParaRPr lang="en-US" dirty="0"/>
          </a:p>
        </p:txBody>
      </p:sp>
      <p:grpSp>
        <p:nvGrpSpPr>
          <p:cNvPr id="2" name="Group 1"/>
          <p:cNvGrpSpPr/>
          <p:nvPr/>
        </p:nvGrpSpPr>
        <p:grpSpPr>
          <a:xfrm>
            <a:off x="1444624" y="1363662"/>
            <a:ext cx="9296400" cy="4800600"/>
            <a:chOff x="1444624" y="1363662"/>
            <a:chExt cx="9296400" cy="480060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44624" y="1363662"/>
              <a:ext cx="9296400" cy="4800600"/>
            </a:xfrm>
            <a:prstGeom prst="rect">
              <a:avLst/>
            </a:prstGeom>
          </p:spPr>
        </p:pic>
        <p:sp>
          <p:nvSpPr>
            <p:cNvPr id="5" name="TextBox 4"/>
            <p:cNvSpPr txBox="1"/>
            <p:nvPr/>
          </p:nvSpPr>
          <p:spPr>
            <a:xfrm>
              <a:off x="5075237" y="1973262"/>
              <a:ext cx="1919436"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solidFill>
                    <a:schemeClr val="bg1"/>
                  </a:solidFill>
                </a:rPr>
                <a:t>12 A3 VMs</a:t>
              </a:r>
            </a:p>
          </p:txBody>
        </p:sp>
      </p:grpSp>
    </p:spTree>
    <p:extLst>
      <p:ext uri="{BB962C8B-B14F-4D97-AF65-F5344CB8AC3E}">
        <p14:creationId xmlns:p14="http://schemas.microsoft.com/office/powerpoint/2010/main" val="2840922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5477782"/>
          </a:xfrm>
        </p:spPr>
        <p:txBody>
          <a:bodyPr/>
          <a:lstStyle/>
          <a:p>
            <a:r>
              <a:rPr lang="en-US" dirty="0" smtClean="0"/>
              <a:t>Biggest issue: synchronous HTTP handler</a:t>
            </a:r>
          </a:p>
          <a:p>
            <a:pPr lvl="1"/>
            <a:r>
              <a:rPr lang="en-US" dirty="0" smtClean="0"/>
              <a:t>Changed so only interactive queries synchronous</a:t>
            </a:r>
          </a:p>
          <a:p>
            <a:r>
              <a:rPr lang="en-US" dirty="0" smtClean="0"/>
              <a:t>Single row updates to DB</a:t>
            </a:r>
          </a:p>
          <a:p>
            <a:pPr lvl="1"/>
            <a:r>
              <a:rPr lang="en-US" dirty="0" smtClean="0"/>
              <a:t>Changed to multi-row batch updates</a:t>
            </a:r>
          </a:p>
          <a:p>
            <a:r>
              <a:rPr lang="en-US" dirty="0" smtClean="0"/>
              <a:t>Single low-end Azure DB</a:t>
            </a:r>
          </a:p>
          <a:p>
            <a:pPr lvl="1"/>
            <a:r>
              <a:rPr lang="en-US" dirty="0" smtClean="0"/>
              <a:t>Moved hot tables to premium DB</a:t>
            </a:r>
          </a:p>
          <a:p>
            <a:r>
              <a:rPr lang="en-US" dirty="0" smtClean="0"/>
              <a:t>XML parameters preserved to DB</a:t>
            </a:r>
          </a:p>
          <a:p>
            <a:pPr lvl="1"/>
            <a:r>
              <a:rPr lang="en-US" dirty="0" smtClean="0"/>
              <a:t>Convert XML to Table Valued Parameters</a:t>
            </a:r>
          </a:p>
          <a:p>
            <a:r>
              <a:rPr lang="en-US" dirty="0" smtClean="0"/>
              <a:t>Single Azure Queue</a:t>
            </a:r>
          </a:p>
          <a:p>
            <a:pPr lvl="1"/>
            <a:r>
              <a:rPr lang="en-US" dirty="0" smtClean="0"/>
              <a:t>Switch to multi-partition Service Bus queues</a:t>
            </a:r>
          </a:p>
        </p:txBody>
      </p:sp>
      <p:sp>
        <p:nvSpPr>
          <p:cNvPr id="3" name="Title 2"/>
          <p:cNvSpPr>
            <a:spLocks noGrp="1"/>
          </p:cNvSpPr>
          <p:nvPr>
            <p:ph type="title"/>
          </p:nvPr>
        </p:nvSpPr>
        <p:spPr/>
        <p:txBody>
          <a:bodyPr/>
          <a:lstStyle/>
          <a:p>
            <a:r>
              <a:rPr lang="en-US" dirty="0" smtClean="0"/>
              <a:t>Don’t Wait Up For Me</a:t>
            </a:r>
            <a:endParaRPr lang="en-US" dirty="0"/>
          </a:p>
        </p:txBody>
      </p:sp>
    </p:spTree>
    <p:extLst>
      <p:ext uri="{BB962C8B-B14F-4D97-AF65-F5344CB8AC3E}">
        <p14:creationId xmlns:p14="http://schemas.microsoft.com/office/powerpoint/2010/main" val="3678047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593356" y="4754236"/>
            <a:ext cx="838200" cy="11682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Updated Architecture</a:t>
            </a:r>
            <a:endParaRPr lang="en-US" dirty="0"/>
          </a:p>
        </p:txBody>
      </p:sp>
      <p:sp>
        <p:nvSpPr>
          <p:cNvPr id="7" name="Rectangle 6"/>
          <p:cNvSpPr/>
          <p:nvPr/>
        </p:nvSpPr>
        <p:spPr bwMode="auto">
          <a:xfrm>
            <a:off x="3177765" y="1212850"/>
            <a:ext cx="8450672" cy="3711852"/>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499577" y="1212850"/>
            <a:ext cx="1981201" cy="2623811"/>
            <a:chOff x="579436" y="1635450"/>
            <a:chExt cx="1981201" cy="2623811"/>
          </a:xfrm>
        </p:grpSpPr>
        <p:sp>
          <p:nvSpPr>
            <p:cNvPr id="4" name="Rectangle 3"/>
            <p:cNvSpPr/>
            <p:nvPr/>
          </p:nvSpPr>
          <p:spPr bwMode="auto">
            <a:xfrm>
              <a:off x="579437" y="1635450"/>
              <a:ext cx="1981200" cy="2623811"/>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884237" y="1635451"/>
              <a:ext cx="11460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solidFill>
                </a:rPr>
                <a:t>HVAC</a:t>
              </a:r>
            </a:p>
          </p:txBody>
        </p:sp>
        <p:sp>
          <p:nvSpPr>
            <p:cNvPr id="6" name="Oval 5"/>
            <p:cNvSpPr/>
            <p:nvPr/>
          </p:nvSpPr>
          <p:spPr bwMode="auto">
            <a:xfrm>
              <a:off x="731837" y="2142614"/>
              <a:ext cx="838200" cy="91440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8" name="Oval 7"/>
            <p:cNvSpPr/>
            <p:nvPr/>
          </p:nvSpPr>
          <p:spPr bwMode="auto">
            <a:xfrm>
              <a:off x="731837" y="3179748"/>
              <a:ext cx="838200" cy="914400"/>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9" name="TextBox 8"/>
            <p:cNvSpPr txBox="1"/>
            <p:nvPr/>
          </p:nvSpPr>
          <p:spPr>
            <a:xfrm>
              <a:off x="579437" y="2355131"/>
              <a:ext cx="1141659" cy="461665"/>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t>Thermostat</a:t>
              </a:r>
            </a:p>
          </p:txBody>
        </p:sp>
        <p:sp>
          <p:nvSpPr>
            <p:cNvPr id="10" name="TextBox 9"/>
            <p:cNvSpPr txBox="1"/>
            <p:nvPr/>
          </p:nvSpPr>
          <p:spPr>
            <a:xfrm>
              <a:off x="579436" y="3360226"/>
              <a:ext cx="1141659" cy="461665"/>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t>Thermostat</a:t>
              </a:r>
            </a:p>
          </p:txBody>
        </p:sp>
        <p:sp>
          <p:nvSpPr>
            <p:cNvPr id="11" name="Rectangle 10"/>
            <p:cNvSpPr/>
            <p:nvPr/>
          </p:nvSpPr>
          <p:spPr bwMode="auto">
            <a:xfrm>
              <a:off x="1874837" y="2142614"/>
              <a:ext cx="457200" cy="19515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12" name="TextBox 11"/>
            <p:cNvSpPr txBox="1"/>
            <p:nvPr/>
          </p:nvSpPr>
          <p:spPr>
            <a:xfrm rot="5400000">
              <a:off x="1183910" y="2892810"/>
              <a:ext cx="1762855"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t>Building Router</a:t>
              </a:r>
            </a:p>
          </p:txBody>
        </p:sp>
      </p:grpSp>
      <p:pic>
        <p:nvPicPr>
          <p:cNvPr id="1026" name="Picture 2" descr="http://files.softicons.com/download/system-icons/windows-8-metro-invert-icons-by-dakirby309/png/256x256/Folders%20&amp;%20OS/Andro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06" y="4924702"/>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9"/>
          <p:cNvSpPr>
            <a:spLocks noEditPoints="1"/>
          </p:cNvSpPr>
          <p:nvPr/>
        </p:nvSpPr>
        <p:spPr bwMode="auto">
          <a:xfrm>
            <a:off x="534734" y="4754236"/>
            <a:ext cx="955444" cy="1168206"/>
          </a:xfrm>
          <a:custGeom>
            <a:avLst/>
            <a:gdLst>
              <a:gd name="T0" fmla="*/ 408 w 451"/>
              <a:gd name="T1" fmla="*/ 0 h 665"/>
              <a:gd name="T2" fmla="*/ 44 w 451"/>
              <a:gd name="T3" fmla="*/ 0 h 665"/>
              <a:gd name="T4" fmla="*/ 0 w 451"/>
              <a:gd name="T5" fmla="*/ 46 h 665"/>
              <a:gd name="T6" fmla="*/ 0 w 451"/>
              <a:gd name="T7" fmla="*/ 619 h 665"/>
              <a:gd name="T8" fmla="*/ 44 w 451"/>
              <a:gd name="T9" fmla="*/ 665 h 665"/>
              <a:gd name="T10" fmla="*/ 408 w 451"/>
              <a:gd name="T11" fmla="*/ 665 h 665"/>
              <a:gd name="T12" fmla="*/ 451 w 451"/>
              <a:gd name="T13" fmla="*/ 619 h 665"/>
              <a:gd name="T14" fmla="*/ 451 w 451"/>
              <a:gd name="T15" fmla="*/ 46 h 665"/>
              <a:gd name="T16" fmla="*/ 408 w 451"/>
              <a:gd name="T17" fmla="*/ 0 h 665"/>
              <a:gd name="T18" fmla="*/ 158 w 451"/>
              <a:gd name="T19" fmla="*/ 22 h 665"/>
              <a:gd name="T20" fmla="*/ 295 w 451"/>
              <a:gd name="T21" fmla="*/ 22 h 665"/>
              <a:gd name="T22" fmla="*/ 315 w 451"/>
              <a:gd name="T23" fmla="*/ 36 h 665"/>
              <a:gd name="T24" fmla="*/ 295 w 451"/>
              <a:gd name="T25" fmla="*/ 48 h 665"/>
              <a:gd name="T26" fmla="*/ 158 w 451"/>
              <a:gd name="T27" fmla="*/ 48 h 665"/>
              <a:gd name="T28" fmla="*/ 138 w 451"/>
              <a:gd name="T29" fmla="*/ 36 h 665"/>
              <a:gd name="T30" fmla="*/ 158 w 451"/>
              <a:gd name="T31" fmla="*/ 22 h 665"/>
              <a:gd name="T32" fmla="*/ 265 w 451"/>
              <a:gd name="T33" fmla="*/ 619 h 665"/>
              <a:gd name="T34" fmla="*/ 189 w 451"/>
              <a:gd name="T35" fmla="*/ 619 h 665"/>
              <a:gd name="T36" fmla="*/ 175 w 451"/>
              <a:gd name="T37" fmla="*/ 605 h 665"/>
              <a:gd name="T38" fmla="*/ 189 w 451"/>
              <a:gd name="T39" fmla="*/ 591 h 665"/>
              <a:gd name="T40" fmla="*/ 265 w 451"/>
              <a:gd name="T41" fmla="*/ 591 h 665"/>
              <a:gd name="T42" fmla="*/ 279 w 451"/>
              <a:gd name="T43" fmla="*/ 605 h 665"/>
              <a:gd name="T44" fmla="*/ 265 w 451"/>
              <a:gd name="T45" fmla="*/ 619 h 665"/>
              <a:gd name="T46" fmla="*/ 406 w 451"/>
              <a:gd name="T47" fmla="*/ 549 h 665"/>
              <a:gd name="T48" fmla="*/ 46 w 451"/>
              <a:gd name="T49" fmla="*/ 549 h 665"/>
              <a:gd name="T50" fmla="*/ 46 w 451"/>
              <a:gd name="T51" fmla="*/ 70 h 665"/>
              <a:gd name="T52" fmla="*/ 406 w 451"/>
              <a:gd name="T53" fmla="*/ 70 h 665"/>
              <a:gd name="T54" fmla="*/ 406 w 451"/>
              <a:gd name="T55" fmla="*/ 54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1" h="665">
                <a:moveTo>
                  <a:pt x="408" y="0"/>
                </a:moveTo>
                <a:lnTo>
                  <a:pt x="44" y="0"/>
                </a:lnTo>
                <a:cubicBezTo>
                  <a:pt x="20" y="0"/>
                  <a:pt x="0" y="21"/>
                  <a:pt x="0" y="46"/>
                </a:cubicBezTo>
                <a:lnTo>
                  <a:pt x="0" y="619"/>
                </a:lnTo>
                <a:cubicBezTo>
                  <a:pt x="0" y="645"/>
                  <a:pt x="20" y="665"/>
                  <a:pt x="44" y="665"/>
                </a:cubicBezTo>
                <a:lnTo>
                  <a:pt x="408" y="665"/>
                </a:lnTo>
                <a:cubicBezTo>
                  <a:pt x="432" y="665"/>
                  <a:pt x="451" y="645"/>
                  <a:pt x="451" y="619"/>
                </a:cubicBezTo>
                <a:lnTo>
                  <a:pt x="451" y="46"/>
                </a:lnTo>
                <a:cubicBezTo>
                  <a:pt x="451" y="21"/>
                  <a:pt x="432" y="0"/>
                  <a:pt x="408" y="0"/>
                </a:cubicBezTo>
                <a:close/>
                <a:moveTo>
                  <a:pt x="158" y="22"/>
                </a:moveTo>
                <a:lnTo>
                  <a:pt x="295" y="22"/>
                </a:lnTo>
                <a:cubicBezTo>
                  <a:pt x="306" y="22"/>
                  <a:pt x="315" y="24"/>
                  <a:pt x="315" y="36"/>
                </a:cubicBezTo>
                <a:cubicBezTo>
                  <a:pt x="315" y="48"/>
                  <a:pt x="306" y="48"/>
                  <a:pt x="295" y="48"/>
                </a:cubicBezTo>
                <a:lnTo>
                  <a:pt x="158" y="48"/>
                </a:lnTo>
                <a:cubicBezTo>
                  <a:pt x="147" y="48"/>
                  <a:pt x="138" y="48"/>
                  <a:pt x="138" y="36"/>
                </a:cubicBezTo>
                <a:cubicBezTo>
                  <a:pt x="138" y="24"/>
                  <a:pt x="147" y="22"/>
                  <a:pt x="158" y="22"/>
                </a:cubicBezTo>
                <a:close/>
                <a:moveTo>
                  <a:pt x="265" y="619"/>
                </a:moveTo>
                <a:lnTo>
                  <a:pt x="189" y="619"/>
                </a:lnTo>
                <a:cubicBezTo>
                  <a:pt x="181" y="619"/>
                  <a:pt x="175" y="613"/>
                  <a:pt x="175" y="605"/>
                </a:cubicBezTo>
                <a:cubicBezTo>
                  <a:pt x="175" y="597"/>
                  <a:pt x="181" y="591"/>
                  <a:pt x="189" y="591"/>
                </a:cubicBezTo>
                <a:lnTo>
                  <a:pt x="265" y="591"/>
                </a:lnTo>
                <a:cubicBezTo>
                  <a:pt x="273" y="591"/>
                  <a:pt x="279" y="597"/>
                  <a:pt x="279" y="605"/>
                </a:cubicBezTo>
                <a:cubicBezTo>
                  <a:pt x="279" y="613"/>
                  <a:pt x="273" y="619"/>
                  <a:pt x="265" y="619"/>
                </a:cubicBezTo>
                <a:close/>
                <a:moveTo>
                  <a:pt x="406" y="549"/>
                </a:moveTo>
                <a:lnTo>
                  <a:pt x="46" y="549"/>
                </a:lnTo>
                <a:lnTo>
                  <a:pt x="46" y="70"/>
                </a:lnTo>
                <a:lnTo>
                  <a:pt x="406" y="70"/>
                </a:lnTo>
                <a:lnTo>
                  <a:pt x="406" y="54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bwMode="auto">
          <a:xfrm>
            <a:off x="1785568" y="5557871"/>
            <a:ext cx="838200" cy="11682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Freeform 9"/>
          <p:cNvSpPr>
            <a:spLocks noEditPoints="1"/>
          </p:cNvSpPr>
          <p:nvPr/>
        </p:nvSpPr>
        <p:spPr bwMode="auto">
          <a:xfrm>
            <a:off x="1726946" y="5557871"/>
            <a:ext cx="955444" cy="1168206"/>
          </a:xfrm>
          <a:custGeom>
            <a:avLst/>
            <a:gdLst>
              <a:gd name="T0" fmla="*/ 408 w 451"/>
              <a:gd name="T1" fmla="*/ 0 h 665"/>
              <a:gd name="T2" fmla="*/ 44 w 451"/>
              <a:gd name="T3" fmla="*/ 0 h 665"/>
              <a:gd name="T4" fmla="*/ 0 w 451"/>
              <a:gd name="T5" fmla="*/ 46 h 665"/>
              <a:gd name="T6" fmla="*/ 0 w 451"/>
              <a:gd name="T7" fmla="*/ 619 h 665"/>
              <a:gd name="T8" fmla="*/ 44 w 451"/>
              <a:gd name="T9" fmla="*/ 665 h 665"/>
              <a:gd name="T10" fmla="*/ 408 w 451"/>
              <a:gd name="T11" fmla="*/ 665 h 665"/>
              <a:gd name="T12" fmla="*/ 451 w 451"/>
              <a:gd name="T13" fmla="*/ 619 h 665"/>
              <a:gd name="T14" fmla="*/ 451 w 451"/>
              <a:gd name="T15" fmla="*/ 46 h 665"/>
              <a:gd name="T16" fmla="*/ 408 w 451"/>
              <a:gd name="T17" fmla="*/ 0 h 665"/>
              <a:gd name="T18" fmla="*/ 158 w 451"/>
              <a:gd name="T19" fmla="*/ 22 h 665"/>
              <a:gd name="T20" fmla="*/ 295 w 451"/>
              <a:gd name="T21" fmla="*/ 22 h 665"/>
              <a:gd name="T22" fmla="*/ 315 w 451"/>
              <a:gd name="T23" fmla="*/ 36 h 665"/>
              <a:gd name="T24" fmla="*/ 295 w 451"/>
              <a:gd name="T25" fmla="*/ 48 h 665"/>
              <a:gd name="T26" fmla="*/ 158 w 451"/>
              <a:gd name="T27" fmla="*/ 48 h 665"/>
              <a:gd name="T28" fmla="*/ 138 w 451"/>
              <a:gd name="T29" fmla="*/ 36 h 665"/>
              <a:gd name="T30" fmla="*/ 158 w 451"/>
              <a:gd name="T31" fmla="*/ 22 h 665"/>
              <a:gd name="T32" fmla="*/ 265 w 451"/>
              <a:gd name="T33" fmla="*/ 619 h 665"/>
              <a:gd name="T34" fmla="*/ 189 w 451"/>
              <a:gd name="T35" fmla="*/ 619 h 665"/>
              <a:gd name="T36" fmla="*/ 175 w 451"/>
              <a:gd name="T37" fmla="*/ 605 h 665"/>
              <a:gd name="T38" fmla="*/ 189 w 451"/>
              <a:gd name="T39" fmla="*/ 591 h 665"/>
              <a:gd name="T40" fmla="*/ 265 w 451"/>
              <a:gd name="T41" fmla="*/ 591 h 665"/>
              <a:gd name="T42" fmla="*/ 279 w 451"/>
              <a:gd name="T43" fmla="*/ 605 h 665"/>
              <a:gd name="T44" fmla="*/ 265 w 451"/>
              <a:gd name="T45" fmla="*/ 619 h 665"/>
              <a:gd name="T46" fmla="*/ 406 w 451"/>
              <a:gd name="T47" fmla="*/ 549 h 665"/>
              <a:gd name="T48" fmla="*/ 46 w 451"/>
              <a:gd name="T49" fmla="*/ 549 h 665"/>
              <a:gd name="T50" fmla="*/ 46 w 451"/>
              <a:gd name="T51" fmla="*/ 70 h 665"/>
              <a:gd name="T52" fmla="*/ 406 w 451"/>
              <a:gd name="T53" fmla="*/ 70 h 665"/>
              <a:gd name="T54" fmla="*/ 406 w 451"/>
              <a:gd name="T55" fmla="*/ 54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1" h="665">
                <a:moveTo>
                  <a:pt x="408" y="0"/>
                </a:moveTo>
                <a:lnTo>
                  <a:pt x="44" y="0"/>
                </a:lnTo>
                <a:cubicBezTo>
                  <a:pt x="20" y="0"/>
                  <a:pt x="0" y="21"/>
                  <a:pt x="0" y="46"/>
                </a:cubicBezTo>
                <a:lnTo>
                  <a:pt x="0" y="619"/>
                </a:lnTo>
                <a:cubicBezTo>
                  <a:pt x="0" y="645"/>
                  <a:pt x="20" y="665"/>
                  <a:pt x="44" y="665"/>
                </a:cubicBezTo>
                <a:lnTo>
                  <a:pt x="408" y="665"/>
                </a:lnTo>
                <a:cubicBezTo>
                  <a:pt x="432" y="665"/>
                  <a:pt x="451" y="645"/>
                  <a:pt x="451" y="619"/>
                </a:cubicBezTo>
                <a:lnTo>
                  <a:pt x="451" y="46"/>
                </a:lnTo>
                <a:cubicBezTo>
                  <a:pt x="451" y="21"/>
                  <a:pt x="432" y="0"/>
                  <a:pt x="408" y="0"/>
                </a:cubicBezTo>
                <a:close/>
                <a:moveTo>
                  <a:pt x="158" y="22"/>
                </a:moveTo>
                <a:lnTo>
                  <a:pt x="295" y="22"/>
                </a:lnTo>
                <a:cubicBezTo>
                  <a:pt x="306" y="22"/>
                  <a:pt x="315" y="24"/>
                  <a:pt x="315" y="36"/>
                </a:cubicBezTo>
                <a:cubicBezTo>
                  <a:pt x="315" y="48"/>
                  <a:pt x="306" y="48"/>
                  <a:pt x="295" y="48"/>
                </a:cubicBezTo>
                <a:lnTo>
                  <a:pt x="158" y="48"/>
                </a:lnTo>
                <a:cubicBezTo>
                  <a:pt x="147" y="48"/>
                  <a:pt x="138" y="48"/>
                  <a:pt x="138" y="36"/>
                </a:cubicBezTo>
                <a:cubicBezTo>
                  <a:pt x="138" y="24"/>
                  <a:pt x="147" y="22"/>
                  <a:pt x="158" y="22"/>
                </a:cubicBezTo>
                <a:close/>
                <a:moveTo>
                  <a:pt x="265" y="619"/>
                </a:moveTo>
                <a:lnTo>
                  <a:pt x="189" y="619"/>
                </a:lnTo>
                <a:cubicBezTo>
                  <a:pt x="181" y="619"/>
                  <a:pt x="175" y="613"/>
                  <a:pt x="175" y="605"/>
                </a:cubicBezTo>
                <a:cubicBezTo>
                  <a:pt x="175" y="597"/>
                  <a:pt x="181" y="591"/>
                  <a:pt x="189" y="591"/>
                </a:cubicBezTo>
                <a:lnTo>
                  <a:pt x="265" y="591"/>
                </a:lnTo>
                <a:cubicBezTo>
                  <a:pt x="273" y="591"/>
                  <a:pt x="279" y="597"/>
                  <a:pt x="279" y="605"/>
                </a:cubicBezTo>
                <a:cubicBezTo>
                  <a:pt x="279" y="613"/>
                  <a:pt x="273" y="619"/>
                  <a:pt x="265" y="619"/>
                </a:cubicBezTo>
                <a:close/>
                <a:moveTo>
                  <a:pt x="406" y="549"/>
                </a:moveTo>
                <a:lnTo>
                  <a:pt x="46" y="549"/>
                </a:lnTo>
                <a:lnTo>
                  <a:pt x="46" y="70"/>
                </a:lnTo>
                <a:lnTo>
                  <a:pt x="406" y="70"/>
                </a:lnTo>
                <a:lnTo>
                  <a:pt x="406" y="549"/>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030" name="Picture 6" descr="https://www.swabr.com/images/mobile_app/window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976068" y="5824499"/>
            <a:ext cx="507104" cy="50710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bwMode="auto">
          <a:xfrm>
            <a:off x="3508480" y="1870279"/>
            <a:ext cx="2256050" cy="103713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3577649" y="1962682"/>
            <a:ext cx="2186881" cy="815608"/>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solidFill>
                  <a:schemeClr val="bg1"/>
                </a:solidFill>
              </a:rPr>
              <a:t>Web Role</a:t>
            </a:r>
          </a:p>
          <a:p>
            <a:pPr algn="ctr">
              <a:lnSpc>
                <a:spcPct val="90000"/>
              </a:lnSpc>
              <a:spcAft>
                <a:spcPts val="600"/>
              </a:spcAft>
            </a:pPr>
            <a:r>
              <a:rPr lang="en-US" sz="1600" dirty="0" smtClean="0">
                <a:solidFill>
                  <a:schemeClr val="bg1"/>
                </a:solidFill>
              </a:rPr>
              <a:t>(Synchronous HTTP)</a:t>
            </a:r>
          </a:p>
        </p:txBody>
      </p:sp>
      <p:sp>
        <p:nvSpPr>
          <p:cNvPr id="35" name="Rectangle 34"/>
          <p:cNvSpPr/>
          <p:nvPr/>
        </p:nvSpPr>
        <p:spPr bwMode="auto">
          <a:xfrm>
            <a:off x="3508480" y="3177298"/>
            <a:ext cx="2256050" cy="1037134"/>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p:cNvSpPr txBox="1"/>
          <p:nvPr/>
        </p:nvSpPr>
        <p:spPr>
          <a:xfrm>
            <a:off x="3515456" y="3269701"/>
            <a:ext cx="2311274" cy="815608"/>
          </a:xfrm>
          <a:prstGeom prst="rect">
            <a:avLst/>
          </a:prstGeom>
          <a:noFill/>
        </p:spPr>
        <p:txBody>
          <a:bodyPr wrap="none" lIns="182880" tIns="146304" rIns="182880" bIns="146304" rtlCol="0">
            <a:spAutoFit/>
          </a:bodyPr>
          <a:lstStyle/>
          <a:p>
            <a:pPr algn="ctr">
              <a:lnSpc>
                <a:spcPct val="90000"/>
              </a:lnSpc>
              <a:spcAft>
                <a:spcPts val="600"/>
              </a:spcAft>
            </a:pPr>
            <a:r>
              <a:rPr lang="en-US" sz="1600" dirty="0" smtClean="0">
                <a:solidFill>
                  <a:schemeClr val="bg1"/>
                </a:solidFill>
              </a:rPr>
              <a:t>Web Role</a:t>
            </a:r>
          </a:p>
          <a:p>
            <a:pPr algn="ctr">
              <a:lnSpc>
                <a:spcPct val="90000"/>
              </a:lnSpc>
              <a:spcAft>
                <a:spcPts val="600"/>
              </a:spcAft>
            </a:pPr>
            <a:r>
              <a:rPr lang="en-US" sz="1600" dirty="0" smtClean="0">
                <a:solidFill>
                  <a:schemeClr val="bg1"/>
                </a:solidFill>
              </a:rPr>
              <a:t>Mobile User Interface</a:t>
            </a:r>
          </a:p>
        </p:txBody>
      </p:sp>
      <p:sp>
        <p:nvSpPr>
          <p:cNvPr id="37" name="Can 36"/>
          <p:cNvSpPr/>
          <p:nvPr/>
        </p:nvSpPr>
        <p:spPr bwMode="auto">
          <a:xfrm rot="16200000">
            <a:off x="7268816" y="1289027"/>
            <a:ext cx="520519" cy="163921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6799073" y="1843890"/>
            <a:ext cx="2253181"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Service Bus	</a:t>
            </a:r>
          </a:p>
        </p:txBody>
      </p:sp>
      <p:sp>
        <p:nvSpPr>
          <p:cNvPr id="39" name="Can 38"/>
          <p:cNvSpPr/>
          <p:nvPr/>
        </p:nvSpPr>
        <p:spPr bwMode="auto">
          <a:xfrm rot="16200000">
            <a:off x="10174651" y="3335680"/>
            <a:ext cx="520519" cy="1639212"/>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p:cNvSpPr txBox="1"/>
          <p:nvPr/>
        </p:nvSpPr>
        <p:spPr>
          <a:xfrm>
            <a:off x="9704908" y="3890543"/>
            <a:ext cx="1510670"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Email Queue</a:t>
            </a:r>
          </a:p>
        </p:txBody>
      </p:sp>
      <p:sp>
        <p:nvSpPr>
          <p:cNvPr id="41" name="Can 40"/>
          <p:cNvSpPr/>
          <p:nvPr/>
        </p:nvSpPr>
        <p:spPr bwMode="auto">
          <a:xfrm>
            <a:off x="6503355" y="3329589"/>
            <a:ext cx="984351" cy="1121908"/>
          </a:xfrm>
          <a:prstGeom prst="ca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Azure DB</a:t>
            </a:r>
          </a:p>
        </p:txBody>
      </p:sp>
      <p:sp>
        <p:nvSpPr>
          <p:cNvPr id="42" name="TextBox 41"/>
          <p:cNvSpPr txBox="1"/>
          <p:nvPr/>
        </p:nvSpPr>
        <p:spPr>
          <a:xfrm>
            <a:off x="3366755" y="1227632"/>
            <a:ext cx="11459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solidFill>
              </a:rPr>
              <a:t>Azure</a:t>
            </a:r>
          </a:p>
        </p:txBody>
      </p:sp>
      <p:sp>
        <p:nvSpPr>
          <p:cNvPr id="43" name="Rectangle 42"/>
          <p:cNvSpPr/>
          <p:nvPr/>
        </p:nvSpPr>
        <p:spPr bwMode="auto">
          <a:xfrm>
            <a:off x="3177765" y="5236630"/>
            <a:ext cx="8450672" cy="1466932"/>
          </a:xfrm>
          <a:prstGeom prst="rect">
            <a:avLst/>
          </a:prstGeom>
          <a:solidFill>
            <a:schemeClr val="tx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a:off x="3236387" y="5176069"/>
            <a:ext cx="160120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bg1"/>
                </a:solidFill>
              </a:rPr>
              <a:t>On-</a:t>
            </a:r>
            <a:r>
              <a:rPr lang="en-US" sz="2400" dirty="0" err="1" smtClean="0">
                <a:solidFill>
                  <a:schemeClr val="bg1"/>
                </a:solidFill>
              </a:rPr>
              <a:t>Prem</a:t>
            </a:r>
            <a:endParaRPr lang="en-US" sz="2400" dirty="0" smtClean="0">
              <a:solidFill>
                <a:schemeClr val="bg1"/>
              </a:solidFill>
            </a:endParaRPr>
          </a:p>
        </p:txBody>
      </p:sp>
      <p:sp>
        <p:nvSpPr>
          <p:cNvPr id="33" name="Rounded Rectangle 32"/>
          <p:cNvSpPr/>
          <p:nvPr/>
        </p:nvSpPr>
        <p:spPr bwMode="auto">
          <a:xfrm>
            <a:off x="8348682" y="3836661"/>
            <a:ext cx="1069955" cy="69676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p:cNvSpPr txBox="1"/>
          <p:nvPr/>
        </p:nvSpPr>
        <p:spPr>
          <a:xfrm>
            <a:off x="8245993" y="3906732"/>
            <a:ext cx="1237968"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Gateway</a:t>
            </a:r>
          </a:p>
        </p:txBody>
      </p:sp>
      <p:sp>
        <p:nvSpPr>
          <p:cNvPr id="38" name="Rounded Rectangle 37"/>
          <p:cNvSpPr/>
          <p:nvPr/>
        </p:nvSpPr>
        <p:spPr bwMode="auto">
          <a:xfrm>
            <a:off x="9426574" y="5535576"/>
            <a:ext cx="1599016" cy="773732"/>
          </a:xfrm>
          <a:prstGeom prst="round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TextBox 47"/>
          <p:cNvSpPr txBox="1"/>
          <p:nvPr/>
        </p:nvSpPr>
        <p:spPr>
          <a:xfrm>
            <a:off x="9476448" y="5652263"/>
            <a:ext cx="154914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SMTP Relay</a:t>
            </a:r>
          </a:p>
        </p:txBody>
      </p:sp>
      <p:sp>
        <p:nvSpPr>
          <p:cNvPr id="49" name="Rounded Rectangle 48"/>
          <p:cNvSpPr/>
          <p:nvPr/>
        </p:nvSpPr>
        <p:spPr bwMode="auto">
          <a:xfrm>
            <a:off x="7102802" y="5542579"/>
            <a:ext cx="1599016" cy="773732"/>
          </a:xfrm>
          <a:prstGeom prst="round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TextBox 49"/>
          <p:cNvSpPr txBox="1"/>
          <p:nvPr/>
        </p:nvSpPr>
        <p:spPr>
          <a:xfrm>
            <a:off x="6980237" y="5557871"/>
            <a:ext cx="1760034" cy="871008"/>
          </a:xfrm>
          <a:prstGeom prst="rect">
            <a:avLst/>
          </a:prstGeom>
          <a:noFill/>
        </p:spPr>
        <p:txBody>
          <a:bodyPr wrap="non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Weather WCF</a:t>
            </a:r>
          </a:p>
          <a:p>
            <a:pPr algn="ctr">
              <a:lnSpc>
                <a:spcPct val="90000"/>
              </a:lnSpc>
              <a:spcAft>
                <a:spcPts val="600"/>
              </a:spcAft>
            </a:pPr>
            <a:r>
              <a:rPr lang="en-US" dirty="0" smtClean="0">
                <a:gradFill>
                  <a:gsLst>
                    <a:gs pos="2917">
                      <a:schemeClr val="tx1"/>
                    </a:gs>
                    <a:gs pos="30000">
                      <a:schemeClr val="tx1"/>
                    </a:gs>
                  </a:gsLst>
                  <a:lin ang="5400000" scaled="0"/>
                </a:gradFill>
              </a:rPr>
              <a:t>Service</a:t>
            </a:r>
          </a:p>
        </p:txBody>
      </p:sp>
      <p:cxnSp>
        <p:nvCxnSpPr>
          <p:cNvPr id="53" name="Straight Arrow Connector 52"/>
          <p:cNvCxnSpPr>
            <a:endCxn id="36" idx="1"/>
          </p:cNvCxnSpPr>
          <p:nvPr/>
        </p:nvCxnSpPr>
        <p:spPr>
          <a:xfrm flipV="1">
            <a:off x="1490178" y="3677505"/>
            <a:ext cx="2025278" cy="149856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36" idx="1"/>
          </p:cNvCxnSpPr>
          <p:nvPr/>
        </p:nvCxnSpPr>
        <p:spPr>
          <a:xfrm flipV="1">
            <a:off x="2116698" y="3677505"/>
            <a:ext cx="1398758" cy="189489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41925" y="2381829"/>
            <a:ext cx="1260528" cy="701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764530" y="2484065"/>
            <a:ext cx="738825" cy="9147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41" idx="2"/>
          </p:cNvCxnSpPr>
          <p:nvPr/>
        </p:nvCxnSpPr>
        <p:spPr>
          <a:xfrm flipV="1">
            <a:off x="5729585" y="3890543"/>
            <a:ext cx="773770" cy="1618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37" idx="1"/>
          </p:cNvCxnSpPr>
          <p:nvPr/>
        </p:nvCxnSpPr>
        <p:spPr>
          <a:xfrm flipV="1">
            <a:off x="5722474" y="2108633"/>
            <a:ext cx="986996" cy="1146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322175" y="2108155"/>
            <a:ext cx="41809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422808" y="1410887"/>
            <a:ext cx="2121222"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Async</a:t>
            </a:r>
            <a:r>
              <a:rPr lang="en-US" dirty="0" smtClean="0">
                <a:gradFill>
                  <a:gsLst>
                    <a:gs pos="2917">
                      <a:schemeClr val="tx1"/>
                    </a:gs>
                    <a:gs pos="30000">
                      <a:schemeClr val="tx1"/>
                    </a:gs>
                  </a:gsLst>
                  <a:lin ang="5400000" scaled="0"/>
                </a:gradFill>
              </a:rPr>
              <a:t> and Writes</a:t>
            </a:r>
          </a:p>
        </p:txBody>
      </p:sp>
      <p:cxnSp>
        <p:nvCxnSpPr>
          <p:cNvPr id="76" name="Straight Arrow Connector 75"/>
          <p:cNvCxnSpPr/>
          <p:nvPr/>
        </p:nvCxnSpPr>
        <p:spPr>
          <a:xfrm flipH="1">
            <a:off x="7902310" y="4533034"/>
            <a:ext cx="678755" cy="95696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10297455" y="4451497"/>
            <a:ext cx="47482" cy="103850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181197" y="2474770"/>
            <a:ext cx="1345048" cy="871008"/>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Sync and </a:t>
            </a:r>
          </a:p>
          <a:p>
            <a:pPr>
              <a:lnSpc>
                <a:spcPct val="90000"/>
              </a:lnSpc>
              <a:spcAft>
                <a:spcPts val="600"/>
              </a:spcAft>
            </a:pPr>
            <a:r>
              <a:rPr lang="en-US" dirty="0" smtClean="0">
                <a:gradFill>
                  <a:gsLst>
                    <a:gs pos="2917">
                      <a:schemeClr val="tx1"/>
                    </a:gs>
                    <a:gs pos="30000">
                      <a:schemeClr val="tx1"/>
                    </a:gs>
                  </a:gsLst>
                  <a:lin ang="5400000" scaled="0"/>
                </a:gradFill>
              </a:rPr>
              <a:t>Reads</a:t>
            </a:r>
          </a:p>
        </p:txBody>
      </p:sp>
      <p:sp>
        <p:nvSpPr>
          <p:cNvPr id="54" name="Rectangle 53"/>
          <p:cNvSpPr/>
          <p:nvPr/>
        </p:nvSpPr>
        <p:spPr bwMode="auto">
          <a:xfrm>
            <a:off x="8751887" y="1771250"/>
            <a:ext cx="2395528" cy="77238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8931468" y="1730000"/>
            <a:ext cx="1884234" cy="871008"/>
          </a:xfrm>
          <a:prstGeom prst="rect">
            <a:avLst/>
          </a:prstGeom>
          <a:noFill/>
        </p:spPr>
        <p:txBody>
          <a:bodyPr wrap="none" lIns="182880" tIns="146304" rIns="182880" bIns="146304" rtlCol="0">
            <a:spAutoFit/>
          </a:bodyPr>
          <a:lstStyle/>
          <a:p>
            <a:pPr algn="ctr">
              <a:lnSpc>
                <a:spcPct val="90000"/>
              </a:lnSpc>
              <a:spcAft>
                <a:spcPts val="600"/>
              </a:spcAft>
            </a:pPr>
            <a:r>
              <a:rPr lang="en-US" dirty="0" smtClean="0">
                <a:solidFill>
                  <a:schemeClr val="bg1"/>
                </a:solidFill>
              </a:rPr>
              <a:t>Worker Role</a:t>
            </a:r>
          </a:p>
          <a:p>
            <a:pPr algn="ctr">
              <a:lnSpc>
                <a:spcPct val="90000"/>
              </a:lnSpc>
              <a:spcAft>
                <a:spcPts val="600"/>
              </a:spcAft>
            </a:pPr>
            <a:r>
              <a:rPr lang="en-US" dirty="0" smtClean="0">
                <a:solidFill>
                  <a:schemeClr val="bg1"/>
                </a:solidFill>
              </a:rPr>
              <a:t>(write-leveling)</a:t>
            </a:r>
          </a:p>
        </p:txBody>
      </p:sp>
      <p:cxnSp>
        <p:nvCxnSpPr>
          <p:cNvPr id="56" name="Straight Arrow Connector 55"/>
          <p:cNvCxnSpPr/>
          <p:nvPr/>
        </p:nvCxnSpPr>
        <p:spPr>
          <a:xfrm flipH="1">
            <a:off x="7487706" y="2529676"/>
            <a:ext cx="1398883" cy="1137003"/>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rot="19225667">
            <a:off x="7322184" y="2549625"/>
            <a:ext cx="1675587"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Async</a:t>
            </a:r>
            <a:r>
              <a:rPr lang="en-US" dirty="0" smtClean="0">
                <a:gradFill>
                  <a:gsLst>
                    <a:gs pos="2917">
                      <a:schemeClr val="tx1"/>
                    </a:gs>
                    <a:gs pos="30000">
                      <a:schemeClr val="tx1"/>
                    </a:gs>
                  </a:gsLst>
                  <a:lin ang="5400000" scaled="0"/>
                </a:gradFill>
              </a:rPr>
              <a:t> Writes</a:t>
            </a:r>
          </a:p>
        </p:txBody>
      </p:sp>
      <p:cxnSp>
        <p:nvCxnSpPr>
          <p:cNvPr id="60" name="Straight Arrow Connector 59"/>
          <p:cNvCxnSpPr>
            <a:endCxn id="33" idx="0"/>
          </p:cNvCxnSpPr>
          <p:nvPr/>
        </p:nvCxnSpPr>
        <p:spPr>
          <a:xfrm flipH="1">
            <a:off x="8883660" y="2502173"/>
            <a:ext cx="1070699" cy="1334488"/>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18613035">
            <a:off x="8410022" y="2855270"/>
            <a:ext cx="1574470"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Weather Query</a:t>
            </a:r>
          </a:p>
        </p:txBody>
      </p:sp>
      <p:cxnSp>
        <p:nvCxnSpPr>
          <p:cNvPr id="63" name="Straight Arrow Connector 62"/>
          <p:cNvCxnSpPr/>
          <p:nvPr/>
        </p:nvCxnSpPr>
        <p:spPr>
          <a:xfrm>
            <a:off x="10362046" y="2505905"/>
            <a:ext cx="4681" cy="137633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rot="5400000">
            <a:off x="9906194" y="2996700"/>
            <a:ext cx="1478418"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Email Request</a:t>
            </a:r>
          </a:p>
        </p:txBody>
      </p:sp>
    </p:spTree>
    <p:extLst>
      <p:ext uri="{BB962C8B-B14F-4D97-AF65-F5344CB8AC3E}">
        <p14:creationId xmlns:p14="http://schemas.microsoft.com/office/powerpoint/2010/main" val="375121604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Much Better!</a:t>
            </a:r>
            <a:endParaRPr lang="en-US" dirty="0"/>
          </a:p>
        </p:txBody>
      </p:sp>
      <p:grpSp>
        <p:nvGrpSpPr>
          <p:cNvPr id="2" name="Group 1"/>
          <p:cNvGrpSpPr/>
          <p:nvPr/>
        </p:nvGrpSpPr>
        <p:grpSpPr>
          <a:xfrm>
            <a:off x="808037" y="1363662"/>
            <a:ext cx="10820400" cy="5181600"/>
            <a:chOff x="808037" y="1363662"/>
            <a:chExt cx="10820400" cy="518160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08037" y="1363662"/>
              <a:ext cx="10820400" cy="5181600"/>
            </a:xfrm>
            <a:prstGeom prst="rect">
              <a:avLst/>
            </a:prstGeom>
          </p:spPr>
        </p:pic>
        <p:sp>
          <p:nvSpPr>
            <p:cNvPr id="5" name="TextBox 4"/>
            <p:cNvSpPr txBox="1"/>
            <p:nvPr/>
          </p:nvSpPr>
          <p:spPr>
            <a:xfrm>
              <a:off x="6294437" y="1897062"/>
              <a:ext cx="1743106"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a:solidFill>
                    <a:schemeClr val="bg1"/>
                  </a:solidFill>
                </a:rPr>
                <a:t>4</a:t>
              </a:r>
              <a:r>
                <a:rPr lang="en-US" sz="2400" b="1" dirty="0" smtClean="0">
                  <a:solidFill>
                    <a:schemeClr val="bg1"/>
                  </a:solidFill>
                </a:rPr>
                <a:t> A3 VMs</a:t>
              </a:r>
            </a:p>
          </p:txBody>
        </p:sp>
      </p:grpSp>
    </p:spTree>
    <p:extLst>
      <p:ext uri="{BB962C8B-B14F-4D97-AF65-F5344CB8AC3E}">
        <p14:creationId xmlns:p14="http://schemas.microsoft.com/office/powerpoint/2010/main" val="1472342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Smart Card Service</a:t>
            </a:r>
            <a:br>
              <a:rPr lang="en-US" b="1" dirty="0" smtClean="0"/>
            </a:br>
            <a:r>
              <a:rPr lang="en-US" sz="6600" dirty="0" smtClean="0"/>
              <a:t>“Not as smart as it appears”</a:t>
            </a:r>
            <a:endParaRPr lang="en-US" sz="6600" dirty="0"/>
          </a:p>
        </p:txBody>
      </p:sp>
    </p:spTree>
    <p:extLst>
      <p:ext uri="{BB962C8B-B14F-4D97-AF65-F5344CB8AC3E}">
        <p14:creationId xmlns:p14="http://schemas.microsoft.com/office/powerpoint/2010/main" val="117224489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0"/>
          </p:nvPr>
        </p:nvSpPr>
        <p:spPr>
          <a:xfrm>
            <a:off x="274639" y="1212850"/>
            <a:ext cx="11887200" cy="3200235"/>
          </a:xfrm>
        </p:spPr>
        <p:txBody>
          <a:bodyPr/>
          <a:lstStyle/>
          <a:p>
            <a:r>
              <a:rPr lang="en-US" dirty="0" smtClean="0"/>
              <a:t>Leading smart card authentication company created Azure service for </a:t>
            </a:r>
            <a:r>
              <a:rPr lang="en-US" dirty="0" err="1" smtClean="0"/>
              <a:t>eCommerce</a:t>
            </a:r>
            <a:endParaRPr lang="en-GB" dirty="0" smtClean="0"/>
          </a:p>
          <a:p>
            <a:r>
              <a:rPr lang="en-US" dirty="0" smtClean="0"/>
              <a:t>Traditional SOA with Web Role, Cache Role, and Azure DB</a:t>
            </a:r>
          </a:p>
          <a:p>
            <a:r>
              <a:rPr lang="en-US" dirty="0" smtClean="0"/>
              <a:t>Problem: Web Role randomly crashed</a:t>
            </a:r>
            <a:endParaRPr lang="en-US" dirty="0"/>
          </a:p>
        </p:txBody>
      </p:sp>
      <p:sp>
        <p:nvSpPr>
          <p:cNvPr id="5" name="Title 4"/>
          <p:cNvSpPr>
            <a:spLocks noGrp="1"/>
          </p:cNvSpPr>
          <p:nvPr>
            <p:ph type="title"/>
          </p:nvPr>
        </p:nvSpPr>
        <p:spPr/>
        <p:txBody>
          <a:bodyPr/>
          <a:lstStyle/>
          <a:p>
            <a:r>
              <a:rPr lang="en-US" dirty="0" smtClean="0"/>
              <a:t>Azure Smart Card Provider</a:t>
            </a:r>
            <a:endParaRPr lang="en-US" dirty="0"/>
          </a:p>
        </p:txBody>
      </p:sp>
    </p:spTree>
    <p:extLst>
      <p:ext uri="{BB962C8B-B14F-4D97-AF65-F5344CB8AC3E}">
        <p14:creationId xmlns:p14="http://schemas.microsoft.com/office/powerpoint/2010/main" val="355805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5366726"/>
          </a:xfrm>
        </p:spPr>
        <p:txBody>
          <a:bodyPr/>
          <a:lstStyle/>
          <a:p>
            <a:r>
              <a:rPr lang="en-US" dirty="0" smtClean="0"/>
              <a:t>Analysis localized issues to Web Role posting jobs to local threads:</a:t>
            </a:r>
          </a:p>
          <a:p>
            <a:endParaRPr lang="en-US" dirty="0"/>
          </a:p>
          <a:p>
            <a:endParaRPr lang="en-US" dirty="0" smtClean="0"/>
          </a:p>
          <a:p>
            <a:r>
              <a:rPr lang="en-US" dirty="0" smtClean="0"/>
              <a:t>Two problems:</a:t>
            </a:r>
          </a:p>
          <a:p>
            <a:pPr lvl="1"/>
            <a:r>
              <a:rPr lang="en-US" dirty="0" smtClean="0"/>
              <a:t>If </a:t>
            </a:r>
            <a:r>
              <a:rPr lang="en-US" dirty="0" err="1" smtClean="0"/>
              <a:t>backends</a:t>
            </a:r>
            <a:r>
              <a:rPr lang="en-US" dirty="0" smtClean="0"/>
              <a:t> go down or slow down, threads pile up and exhaust server resources</a:t>
            </a:r>
          </a:p>
          <a:p>
            <a:pPr lvl="1"/>
            <a:r>
              <a:rPr lang="en-US" dirty="0" smtClean="0"/>
              <a:t>An exception on the thread takes down the process</a:t>
            </a:r>
          </a:p>
          <a:p>
            <a:r>
              <a:rPr lang="en-US" dirty="0" smtClean="0"/>
              <a:t>Resolution: moved worker logic to Worker Role and connected to Web Role via Azure Storage queue </a:t>
            </a:r>
            <a:endParaRPr lang="en-US" dirty="0"/>
          </a:p>
        </p:txBody>
      </p:sp>
      <p:sp>
        <p:nvSpPr>
          <p:cNvPr id="3" name="Title 2"/>
          <p:cNvSpPr>
            <a:spLocks noGrp="1"/>
          </p:cNvSpPr>
          <p:nvPr>
            <p:ph type="title"/>
          </p:nvPr>
        </p:nvSpPr>
        <p:spPr/>
        <p:txBody>
          <a:bodyPr/>
          <a:lstStyle/>
          <a:p>
            <a:r>
              <a:rPr lang="en-US" i="1" dirty="0" smtClean="0"/>
              <a:t>Some</a:t>
            </a:r>
            <a:r>
              <a:rPr lang="en-US" dirty="0" smtClean="0"/>
              <a:t> Concurrency is Good</a:t>
            </a:r>
            <a:endParaRPr lang="en-US" dirty="0"/>
          </a:p>
        </p:txBody>
      </p:sp>
      <p:pic>
        <p:nvPicPr>
          <p:cNvPr id="4" name="Content Placeholder 3"/>
          <p:cNvPicPr>
            <a:picLocks noChangeAspect="1"/>
          </p:cNvPicPr>
          <p:nvPr/>
        </p:nvPicPr>
        <p:blipFill>
          <a:blip r:embed="rId2"/>
          <a:stretch>
            <a:fillRect/>
          </a:stretch>
        </p:blipFill>
        <p:spPr>
          <a:xfrm>
            <a:off x="1189037" y="2430462"/>
            <a:ext cx="10441448" cy="1371600"/>
          </a:xfrm>
          <a:prstGeom prst="rect">
            <a:avLst/>
          </a:prstGeom>
        </p:spPr>
      </p:pic>
    </p:spTree>
    <p:extLst>
      <p:ext uri="{BB962C8B-B14F-4D97-AF65-F5344CB8AC3E}">
        <p14:creationId xmlns:p14="http://schemas.microsoft.com/office/powerpoint/2010/main" val="367731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left)">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Azure Lessons</a:t>
            </a:r>
            <a:endParaRPr lang="en-US" sz="6600" dirty="0"/>
          </a:p>
        </p:txBody>
      </p:sp>
    </p:spTree>
    <p:extLst>
      <p:ext uri="{BB962C8B-B14F-4D97-AF65-F5344CB8AC3E}">
        <p14:creationId xmlns:p14="http://schemas.microsoft.com/office/powerpoint/2010/main" val="37666416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mtClean="0"/>
              <a:t>Customer Lessons</a:t>
            </a:r>
            <a:endParaRPr lang="en-US" sz="6600" dirty="0"/>
          </a:p>
        </p:txBody>
      </p:sp>
    </p:spTree>
    <p:extLst>
      <p:ext uri="{BB962C8B-B14F-4D97-AF65-F5344CB8AC3E}">
        <p14:creationId xmlns:p14="http://schemas.microsoft.com/office/powerpoint/2010/main" val="244767534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VIP Swap</a:t>
            </a:r>
            <a:br>
              <a:rPr lang="en-US" b="1" dirty="0" smtClean="0"/>
            </a:br>
            <a:r>
              <a:rPr lang="en-US" sz="6600" dirty="0" smtClean="0"/>
              <a:t>“I like your VIP better than mine”</a:t>
            </a:r>
            <a:endParaRPr lang="en-US" sz="6600" dirty="0"/>
          </a:p>
        </p:txBody>
      </p:sp>
    </p:spTree>
    <p:extLst>
      <p:ext uri="{BB962C8B-B14F-4D97-AF65-F5344CB8AC3E}">
        <p14:creationId xmlns:p14="http://schemas.microsoft.com/office/powerpoint/2010/main" val="58427843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468368"/>
          </a:xfrm>
        </p:spPr>
        <p:txBody>
          <a:bodyPr/>
          <a:lstStyle/>
          <a:p>
            <a:r>
              <a:rPr lang="en-US" sz="3600" dirty="0" smtClean="0"/>
              <a:t>Users started complaining that after a VIP swap that they could not perform operations on their cloud services</a:t>
            </a:r>
          </a:p>
          <a:p>
            <a:pPr lvl="1"/>
            <a:r>
              <a:rPr lang="en-US" sz="2000" dirty="0" smtClean="0"/>
              <a:t>Was not detected by monitoring systems</a:t>
            </a:r>
          </a:p>
          <a:p>
            <a:pPr lvl="1"/>
            <a:r>
              <a:rPr lang="en-US" sz="2000" dirty="0" smtClean="0"/>
              <a:t>Affected only a small number of customers</a:t>
            </a:r>
          </a:p>
          <a:p>
            <a:endParaRPr lang="en-US" sz="3600" dirty="0"/>
          </a:p>
        </p:txBody>
      </p:sp>
      <p:sp>
        <p:nvSpPr>
          <p:cNvPr id="3" name="Title 2"/>
          <p:cNvSpPr>
            <a:spLocks noGrp="1"/>
          </p:cNvSpPr>
          <p:nvPr>
            <p:ph type="title"/>
          </p:nvPr>
        </p:nvSpPr>
        <p:spPr/>
        <p:txBody>
          <a:bodyPr/>
          <a:lstStyle/>
          <a:p>
            <a:r>
              <a:rPr lang="en-US" dirty="0" smtClean="0"/>
              <a:t>Really? Isn’t that a Bit Much?</a:t>
            </a:r>
            <a:endParaRPr lang="en-US" dirty="0"/>
          </a:p>
        </p:txBody>
      </p:sp>
      <p:pic>
        <p:nvPicPr>
          <p:cNvPr id="2" name="Picture 1"/>
          <p:cNvPicPr>
            <a:picLocks noChangeAspect="1"/>
          </p:cNvPicPr>
          <p:nvPr/>
        </p:nvPicPr>
        <p:blipFill>
          <a:blip r:embed="rId2"/>
          <a:stretch>
            <a:fillRect/>
          </a:stretch>
        </p:blipFill>
        <p:spPr>
          <a:xfrm>
            <a:off x="2027237" y="3192462"/>
            <a:ext cx="8271418"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7195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9565" cy="2468368"/>
          </a:xfrm>
        </p:spPr>
        <p:txBody>
          <a:bodyPr/>
          <a:lstStyle/>
          <a:p>
            <a:r>
              <a:rPr lang="en-US" sz="3600" dirty="0" smtClean="0"/>
              <a:t>You can deploy two versions of a cloud service:</a:t>
            </a:r>
          </a:p>
          <a:p>
            <a:pPr lvl="1"/>
            <a:r>
              <a:rPr lang="en-US" sz="2000" dirty="0" smtClean="0"/>
              <a:t>Production: has the DNS name and IP address of the cloud service you publish</a:t>
            </a:r>
          </a:p>
          <a:p>
            <a:pPr lvl="1"/>
            <a:r>
              <a:rPr lang="en-US" sz="2000" dirty="0" smtClean="0"/>
              <a:t>Stage: has a temporary DNS name and IP address</a:t>
            </a:r>
          </a:p>
          <a:p>
            <a:r>
              <a:rPr lang="en-US" sz="3600" dirty="0" smtClean="0"/>
              <a:t>To promote the Stage version to Production, you “VIP Swap”</a:t>
            </a:r>
          </a:p>
        </p:txBody>
      </p:sp>
      <p:sp>
        <p:nvSpPr>
          <p:cNvPr id="3" name="Title 2"/>
          <p:cNvSpPr>
            <a:spLocks noGrp="1"/>
          </p:cNvSpPr>
          <p:nvPr>
            <p:ph type="title"/>
          </p:nvPr>
        </p:nvSpPr>
        <p:spPr/>
        <p:txBody>
          <a:bodyPr/>
          <a:lstStyle/>
          <a:p>
            <a:r>
              <a:rPr lang="en-US" dirty="0" smtClean="0"/>
              <a:t>What’s a VIP Swap?</a:t>
            </a:r>
            <a:endParaRPr lang="en-US" dirty="0"/>
          </a:p>
        </p:txBody>
      </p:sp>
      <p:grpSp>
        <p:nvGrpSpPr>
          <p:cNvPr id="6" name="Group 5"/>
          <p:cNvGrpSpPr/>
          <p:nvPr/>
        </p:nvGrpSpPr>
        <p:grpSpPr>
          <a:xfrm>
            <a:off x="1883021" y="3660775"/>
            <a:ext cx="7167554" cy="2732087"/>
            <a:chOff x="1883021" y="3660775"/>
            <a:chExt cx="7167554" cy="2732087"/>
          </a:xfrm>
        </p:grpSpPr>
        <p:sp>
          <p:nvSpPr>
            <p:cNvPr id="36" name="Rectangle 35"/>
            <p:cNvSpPr/>
            <p:nvPr/>
          </p:nvSpPr>
          <p:spPr>
            <a:xfrm>
              <a:off x="1883021" y="4946120"/>
              <a:ext cx="3344915" cy="1446742"/>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a:p>
          </p:txBody>
        </p:sp>
        <p:sp>
          <p:nvSpPr>
            <p:cNvPr id="37" name="Rounded Rectangle 36"/>
            <p:cNvSpPr/>
            <p:nvPr/>
          </p:nvSpPr>
          <p:spPr>
            <a:xfrm>
              <a:off x="1986418" y="5703887"/>
              <a:ext cx="1373804" cy="465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Role A</a:t>
              </a:r>
              <a:endParaRPr lang="en-US" sz="1600" dirty="0"/>
            </a:p>
          </p:txBody>
        </p:sp>
        <p:sp>
          <p:nvSpPr>
            <p:cNvPr id="38" name="Rounded Rectangle 37"/>
            <p:cNvSpPr/>
            <p:nvPr/>
          </p:nvSpPr>
          <p:spPr>
            <a:xfrm>
              <a:off x="3798248" y="5703887"/>
              <a:ext cx="1254343" cy="4656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Role B</a:t>
              </a:r>
              <a:endParaRPr lang="en-US" sz="1600" dirty="0"/>
            </a:p>
          </p:txBody>
        </p:sp>
        <p:cxnSp>
          <p:nvCxnSpPr>
            <p:cNvPr id="39" name="Straight Arrow Connector 38"/>
            <p:cNvCxnSpPr>
              <a:stCxn id="43" idx="2"/>
              <a:endCxn id="37" idx="0"/>
            </p:cNvCxnSpPr>
            <p:nvPr/>
          </p:nvCxnSpPr>
          <p:spPr>
            <a:xfrm flipH="1">
              <a:off x="2673321" y="5318653"/>
              <a:ext cx="602285"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a:stCxn id="42" idx="2"/>
              <a:endCxn id="37" idx="0"/>
            </p:cNvCxnSpPr>
            <p:nvPr/>
          </p:nvCxnSpPr>
          <p:spPr>
            <a:xfrm>
              <a:off x="2423733" y="5318653"/>
              <a:ext cx="249588"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a:stCxn id="44" idx="2"/>
              <a:endCxn id="38" idx="0"/>
            </p:cNvCxnSpPr>
            <p:nvPr/>
          </p:nvCxnSpPr>
          <p:spPr>
            <a:xfrm>
              <a:off x="4201430" y="5318653"/>
              <a:ext cx="223990"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42" name="Down Arrow 41"/>
            <p:cNvSpPr/>
            <p:nvPr/>
          </p:nvSpPr>
          <p:spPr>
            <a:xfrm>
              <a:off x="2045439" y="4992687"/>
              <a:ext cx="756588"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80</a:t>
              </a:r>
              <a:endParaRPr lang="en-US" sz="700" b="1" dirty="0">
                <a:solidFill>
                  <a:schemeClr val="bg1"/>
                </a:solidFill>
              </a:endParaRPr>
            </a:p>
          </p:txBody>
        </p:sp>
        <p:sp>
          <p:nvSpPr>
            <p:cNvPr id="43" name="Down Arrow 42"/>
            <p:cNvSpPr/>
            <p:nvPr/>
          </p:nvSpPr>
          <p:spPr>
            <a:xfrm>
              <a:off x="2872423" y="4992687"/>
              <a:ext cx="806363"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3389</a:t>
              </a:r>
              <a:endParaRPr lang="en-US" sz="700" b="1" dirty="0">
                <a:solidFill>
                  <a:schemeClr val="bg1"/>
                </a:solidFill>
              </a:endParaRPr>
            </a:p>
          </p:txBody>
        </p:sp>
        <p:sp>
          <p:nvSpPr>
            <p:cNvPr id="44" name="Down Arrow 43"/>
            <p:cNvSpPr/>
            <p:nvPr/>
          </p:nvSpPr>
          <p:spPr>
            <a:xfrm>
              <a:off x="3798248" y="4992687"/>
              <a:ext cx="806363"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3390</a:t>
              </a:r>
              <a:endParaRPr lang="en-US" sz="700" b="1" dirty="0">
                <a:solidFill>
                  <a:schemeClr val="bg1"/>
                </a:solidFill>
              </a:endParaRPr>
            </a:p>
          </p:txBody>
        </p:sp>
        <p:sp>
          <p:nvSpPr>
            <p:cNvPr id="46" name="Rectangle 45"/>
            <p:cNvSpPr/>
            <p:nvPr/>
          </p:nvSpPr>
          <p:spPr>
            <a:xfrm>
              <a:off x="5705660" y="4946120"/>
              <a:ext cx="3344915" cy="1446742"/>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000"/>
            </a:p>
          </p:txBody>
        </p:sp>
        <p:sp>
          <p:nvSpPr>
            <p:cNvPr id="47" name="Rounded Rectangle 46"/>
            <p:cNvSpPr/>
            <p:nvPr/>
          </p:nvSpPr>
          <p:spPr>
            <a:xfrm>
              <a:off x="5809058" y="5703887"/>
              <a:ext cx="1373804" cy="46566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Role A’</a:t>
              </a:r>
              <a:endParaRPr lang="en-US" sz="1600" dirty="0"/>
            </a:p>
          </p:txBody>
        </p:sp>
        <p:sp>
          <p:nvSpPr>
            <p:cNvPr id="48" name="Rounded Rectangle 47"/>
            <p:cNvSpPr/>
            <p:nvPr/>
          </p:nvSpPr>
          <p:spPr>
            <a:xfrm>
              <a:off x="7620887" y="5703887"/>
              <a:ext cx="1254343" cy="465667"/>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Role B’</a:t>
              </a:r>
              <a:endParaRPr lang="en-US" sz="1600" dirty="0"/>
            </a:p>
          </p:txBody>
        </p:sp>
        <p:cxnSp>
          <p:nvCxnSpPr>
            <p:cNvPr id="49" name="Straight Arrow Connector 48"/>
            <p:cNvCxnSpPr>
              <a:stCxn id="53" idx="2"/>
              <a:endCxn id="47" idx="0"/>
            </p:cNvCxnSpPr>
            <p:nvPr/>
          </p:nvCxnSpPr>
          <p:spPr>
            <a:xfrm flipH="1">
              <a:off x="6495960" y="5318653"/>
              <a:ext cx="602285"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0" name="Straight Arrow Connector 49"/>
            <p:cNvCxnSpPr>
              <a:stCxn id="52" idx="2"/>
              <a:endCxn id="47" idx="0"/>
            </p:cNvCxnSpPr>
            <p:nvPr/>
          </p:nvCxnSpPr>
          <p:spPr>
            <a:xfrm>
              <a:off x="6246372" y="5318653"/>
              <a:ext cx="249588"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a:stCxn id="54" idx="2"/>
              <a:endCxn id="48" idx="0"/>
            </p:cNvCxnSpPr>
            <p:nvPr/>
          </p:nvCxnSpPr>
          <p:spPr>
            <a:xfrm>
              <a:off x="8024069" y="5318653"/>
              <a:ext cx="223990" cy="38523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2" name="Down Arrow 51"/>
            <p:cNvSpPr/>
            <p:nvPr/>
          </p:nvSpPr>
          <p:spPr>
            <a:xfrm>
              <a:off x="5868078" y="4992687"/>
              <a:ext cx="756588"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80</a:t>
              </a:r>
              <a:endParaRPr lang="en-US" sz="700" b="1" dirty="0">
                <a:solidFill>
                  <a:schemeClr val="bg1"/>
                </a:solidFill>
              </a:endParaRPr>
            </a:p>
          </p:txBody>
        </p:sp>
        <p:sp>
          <p:nvSpPr>
            <p:cNvPr id="53" name="Down Arrow 52"/>
            <p:cNvSpPr/>
            <p:nvPr/>
          </p:nvSpPr>
          <p:spPr>
            <a:xfrm>
              <a:off x="6695063" y="4992687"/>
              <a:ext cx="806363"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3389</a:t>
              </a:r>
              <a:endParaRPr lang="en-US" sz="700" b="1" dirty="0">
                <a:solidFill>
                  <a:schemeClr val="bg1"/>
                </a:solidFill>
              </a:endParaRPr>
            </a:p>
          </p:txBody>
        </p:sp>
        <p:sp>
          <p:nvSpPr>
            <p:cNvPr id="54" name="Down Arrow 53"/>
            <p:cNvSpPr/>
            <p:nvPr/>
          </p:nvSpPr>
          <p:spPr>
            <a:xfrm>
              <a:off x="7620887" y="4992687"/>
              <a:ext cx="806363" cy="32596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700" b="1" dirty="0" smtClean="0">
                  <a:solidFill>
                    <a:schemeClr val="bg1"/>
                  </a:solidFill>
                </a:rPr>
                <a:t>Port 3390</a:t>
              </a:r>
              <a:endParaRPr lang="en-US" sz="700" b="1" dirty="0">
                <a:solidFill>
                  <a:schemeClr val="bg1"/>
                </a:solidFill>
              </a:endParaRPr>
            </a:p>
          </p:txBody>
        </p:sp>
        <p:cxnSp>
          <p:nvCxnSpPr>
            <p:cNvPr id="56" name="Straight Arrow Connector 55"/>
            <p:cNvCxnSpPr/>
            <p:nvPr/>
          </p:nvCxnSpPr>
          <p:spPr>
            <a:xfrm flipH="1">
              <a:off x="2423733" y="4666720"/>
              <a:ext cx="1131746"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a:endCxn id="43" idx="0"/>
            </p:cNvCxnSpPr>
            <p:nvPr/>
          </p:nvCxnSpPr>
          <p:spPr>
            <a:xfrm flipH="1">
              <a:off x="3275605" y="4666720"/>
              <a:ext cx="269807"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endCxn id="44" idx="0"/>
            </p:cNvCxnSpPr>
            <p:nvPr/>
          </p:nvCxnSpPr>
          <p:spPr>
            <a:xfrm>
              <a:off x="3555478" y="4666720"/>
              <a:ext cx="645951"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9" name="Straight Arrow Connector 58"/>
            <p:cNvCxnSpPr/>
            <p:nvPr/>
          </p:nvCxnSpPr>
          <p:spPr>
            <a:xfrm flipH="1">
              <a:off x="6246373" y="4666720"/>
              <a:ext cx="1159001"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0" name="Straight Arrow Connector 59"/>
            <p:cNvCxnSpPr/>
            <p:nvPr/>
          </p:nvCxnSpPr>
          <p:spPr>
            <a:xfrm flipH="1">
              <a:off x="7078494" y="4666720"/>
              <a:ext cx="326879"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p:nvPr/>
          </p:nvCxnSpPr>
          <p:spPr>
            <a:xfrm>
              <a:off x="7405373" y="4666720"/>
              <a:ext cx="598945" cy="32596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4" name="Rounded Rectangle 63"/>
            <p:cNvSpPr/>
            <p:nvPr/>
          </p:nvSpPr>
          <p:spPr>
            <a:xfrm>
              <a:off x="1986418" y="3660775"/>
              <a:ext cx="3105751" cy="419100"/>
            </a:xfrm>
            <a:prstGeom prst="roundRect">
              <a:avLst/>
            </a:prstGeom>
            <a:solidFill>
              <a:srgbClr val="92D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smtClean="0">
                  <a:solidFill>
                    <a:schemeClr val="tx1"/>
                  </a:solidFill>
                </a:rPr>
                <a:t>Production VIP – VIP1</a:t>
              </a:r>
            </a:p>
            <a:p>
              <a:pPr algn="ctr"/>
              <a:r>
                <a:rPr lang="en-US" sz="1400" b="1" dirty="0" smtClean="0">
                  <a:solidFill>
                    <a:schemeClr val="tx1"/>
                  </a:solidFill>
                </a:rPr>
                <a:t>&lt;</a:t>
              </a:r>
              <a:r>
                <a:rPr lang="en-US" sz="1400" b="1" dirty="0" err="1" smtClean="0">
                  <a:solidFill>
                    <a:schemeClr val="tx1"/>
                  </a:solidFill>
                </a:rPr>
                <a:t>dnsname</a:t>
              </a:r>
              <a:r>
                <a:rPr lang="en-US" sz="1400" b="1" dirty="0" smtClean="0">
                  <a:solidFill>
                    <a:schemeClr val="tx1"/>
                  </a:solidFill>
                </a:rPr>
                <a:t>&gt;.cloudapp.net</a:t>
              </a:r>
              <a:endParaRPr lang="en-US" sz="1400" b="1" dirty="0">
                <a:solidFill>
                  <a:schemeClr val="tx1"/>
                </a:solidFill>
              </a:endParaRPr>
            </a:p>
          </p:txBody>
        </p:sp>
        <p:sp>
          <p:nvSpPr>
            <p:cNvPr id="65" name="Rounded Rectangle 64"/>
            <p:cNvSpPr/>
            <p:nvPr/>
          </p:nvSpPr>
          <p:spPr>
            <a:xfrm>
              <a:off x="5873561" y="3675047"/>
              <a:ext cx="3105751" cy="419100"/>
            </a:xfrm>
            <a:prstGeom prst="roundRect">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dirty="0" smtClean="0">
                  <a:solidFill>
                    <a:schemeClr val="tx1"/>
                  </a:solidFill>
                </a:rPr>
                <a:t>Staging VIP </a:t>
              </a:r>
              <a:r>
                <a:rPr lang="en-US" sz="1400" b="1" dirty="0">
                  <a:solidFill>
                    <a:schemeClr val="tx1"/>
                  </a:solidFill>
                </a:rPr>
                <a:t>– </a:t>
              </a:r>
              <a:r>
                <a:rPr lang="en-US" sz="1400" b="1" dirty="0" smtClean="0">
                  <a:solidFill>
                    <a:schemeClr val="tx1"/>
                  </a:solidFill>
                </a:rPr>
                <a:t>VIP2</a:t>
              </a:r>
              <a:endParaRPr lang="en-US" sz="1400" b="1" dirty="0">
                <a:solidFill>
                  <a:schemeClr val="tx1"/>
                </a:solidFill>
              </a:endParaRPr>
            </a:p>
            <a:p>
              <a:pPr algn="ctr"/>
              <a:r>
                <a:rPr lang="en-US" sz="1400" b="1" dirty="0" smtClean="0">
                  <a:solidFill>
                    <a:schemeClr val="tx1"/>
                  </a:solidFill>
                </a:rPr>
                <a:t>&lt;</a:t>
              </a:r>
              <a:r>
                <a:rPr lang="en-US" sz="1400" b="1" dirty="0" err="1" smtClean="0">
                  <a:solidFill>
                    <a:schemeClr val="tx1"/>
                  </a:solidFill>
                </a:rPr>
                <a:t>guid</a:t>
              </a:r>
              <a:r>
                <a:rPr lang="en-US" sz="1400" b="1" dirty="0" smtClean="0">
                  <a:solidFill>
                    <a:schemeClr val="tx1"/>
                  </a:solidFill>
                </a:rPr>
                <a:t>&gt;.</a:t>
              </a:r>
              <a:r>
                <a:rPr lang="en-US" sz="1400" b="1" dirty="0">
                  <a:solidFill>
                    <a:schemeClr val="tx1"/>
                  </a:solidFill>
                </a:rPr>
                <a:t>cloudapp.net</a:t>
              </a:r>
            </a:p>
          </p:txBody>
        </p:sp>
      </p:grpSp>
      <p:cxnSp>
        <p:nvCxnSpPr>
          <p:cNvPr id="69" name="Straight Arrow Connector 68"/>
          <p:cNvCxnSpPr/>
          <p:nvPr/>
        </p:nvCxnSpPr>
        <p:spPr>
          <a:xfrm>
            <a:off x="3550294" y="4085801"/>
            <a:ext cx="16185" cy="586845"/>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7408281" y="4100073"/>
            <a:ext cx="29156" cy="611537"/>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550294" y="4085801"/>
            <a:ext cx="3828757" cy="583272"/>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573932" y="4100073"/>
            <a:ext cx="3838606" cy="572573"/>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09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left)">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500"/>
                                        <p:tgtEl>
                                          <p:spTgt spid="71"/>
                                        </p:tgtEl>
                                      </p:cBhvr>
                                    </p:animEffect>
                                  </p:childTnLst>
                                </p:cTn>
                              </p:par>
                              <p:par>
                                <p:cTn id="27" presetID="10"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xit" presetSubtype="0" fill="hold" nodeType="withEffect">
                                  <p:stCondLst>
                                    <p:cond delay="0"/>
                                  </p:stCondLst>
                                  <p:childTnLst>
                                    <p:animEffect transition="out" filter="fade">
                                      <p:cBhvr>
                                        <p:cTn id="39" dur="500"/>
                                        <p:tgtEl>
                                          <p:spTgt spid="69"/>
                                        </p:tgtEl>
                                      </p:cBhvr>
                                    </p:animEffect>
                                    <p:set>
                                      <p:cBhvr>
                                        <p:cTn id="40" dur="1" fill="hold">
                                          <p:stCondLst>
                                            <p:cond delay="499"/>
                                          </p:stCondLst>
                                        </p:cTn>
                                        <p:tgtEl>
                                          <p:spTgt spid="69"/>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1"/>
                                        </p:tgtEl>
                                      </p:cBhvr>
                                    </p:animEffect>
                                    <p:set>
                                      <p:cBhvr>
                                        <p:cTn id="43"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59737"/>
          </a:xfrm>
        </p:spPr>
        <p:txBody>
          <a:bodyPr/>
          <a:lstStyle/>
          <a:p>
            <a:r>
              <a:rPr lang="en-US" sz="3600" dirty="0" smtClean="0"/>
              <a:t>RDFE uses storage table rows to cache the state of cloud service deployments</a:t>
            </a:r>
          </a:p>
          <a:p>
            <a:pPr lvl="1"/>
            <a:r>
              <a:rPr lang="en-US" sz="2000" dirty="0" smtClean="0"/>
              <a:t>Includes state of role instances and deployment slots</a:t>
            </a:r>
          </a:p>
          <a:p>
            <a:pPr lvl="1"/>
            <a:r>
              <a:rPr lang="en-US" sz="2000" dirty="0" smtClean="0"/>
              <a:t>Row is updated by mutating operations like VIP Swap</a:t>
            </a:r>
          </a:p>
          <a:p>
            <a:pPr lvl="1"/>
            <a:r>
              <a:rPr lang="en-US" sz="2000" dirty="0" smtClean="0"/>
              <a:t>It’s also updated by RDFE cache updating status of roles</a:t>
            </a:r>
          </a:p>
          <a:p>
            <a:r>
              <a:rPr lang="en-US" sz="3600" dirty="0" smtClean="0"/>
              <a:t>Multiple roles updated via table conditional update (opportunistic concurrency)</a:t>
            </a:r>
          </a:p>
          <a:p>
            <a:pPr lvl="1"/>
            <a:endParaRPr lang="en-US" sz="2000" dirty="0"/>
          </a:p>
          <a:p>
            <a:pPr lvl="1"/>
            <a:endParaRPr lang="en-US" sz="2000" dirty="0" smtClean="0"/>
          </a:p>
          <a:p>
            <a:pPr lvl="1"/>
            <a:endParaRPr lang="en-US" sz="2000" dirty="0"/>
          </a:p>
          <a:p>
            <a:pPr lvl="1"/>
            <a:endParaRPr lang="en-US" sz="2000" dirty="0" smtClean="0"/>
          </a:p>
        </p:txBody>
      </p:sp>
      <p:sp>
        <p:nvSpPr>
          <p:cNvPr id="3" name="Title 2"/>
          <p:cNvSpPr>
            <a:spLocks noGrp="1"/>
          </p:cNvSpPr>
          <p:nvPr>
            <p:ph type="title"/>
          </p:nvPr>
        </p:nvSpPr>
        <p:spPr/>
        <p:txBody>
          <a:bodyPr/>
          <a:lstStyle/>
          <a:p>
            <a:r>
              <a:rPr lang="en-US" dirty="0" smtClean="0"/>
              <a:t>VIP Swap Internals</a:t>
            </a:r>
            <a:endParaRPr lang="en-US" dirty="0"/>
          </a:p>
        </p:txBody>
      </p:sp>
      <p:graphicFrame>
        <p:nvGraphicFramePr>
          <p:cNvPr id="12" name="Table 11"/>
          <p:cNvGraphicFramePr>
            <a:graphicFrameLocks noGrp="1"/>
          </p:cNvGraphicFramePr>
          <p:nvPr>
            <p:extLst/>
          </p:nvPr>
        </p:nvGraphicFramePr>
        <p:xfrm>
          <a:off x="1646237" y="4756596"/>
          <a:ext cx="8290984" cy="1112520"/>
        </p:xfrm>
        <a:graphic>
          <a:graphicData uri="http://schemas.openxmlformats.org/drawingml/2006/table">
            <a:tbl>
              <a:tblPr firstRow="1" bandRow="1">
                <a:tableStyleId>{5C22544A-7EE6-4342-B048-85BDC9FD1C3A}</a:tableStyleId>
              </a:tblPr>
              <a:tblGrid>
                <a:gridCol w="2072746"/>
                <a:gridCol w="2072746"/>
                <a:gridCol w="2072746"/>
                <a:gridCol w="2072746"/>
              </a:tblGrid>
              <a:tr h="370840">
                <a:tc>
                  <a:txBody>
                    <a:bodyPr/>
                    <a:lstStyle/>
                    <a:p>
                      <a:r>
                        <a:rPr lang="en-US" dirty="0" smtClean="0"/>
                        <a:t>Slot</a:t>
                      </a:r>
                      <a:endParaRPr lang="en-US" dirty="0"/>
                    </a:p>
                  </a:txBody>
                  <a:tcPr/>
                </a:tc>
                <a:tc>
                  <a:txBody>
                    <a:bodyPr/>
                    <a:lstStyle/>
                    <a:p>
                      <a:r>
                        <a:rPr lang="en-US" dirty="0" smtClean="0"/>
                        <a:t>VIP</a:t>
                      </a:r>
                      <a:endParaRPr lang="en-US" dirty="0"/>
                    </a:p>
                  </a:txBody>
                  <a:tcPr/>
                </a:tc>
                <a:tc>
                  <a:txBody>
                    <a:bodyPr/>
                    <a:lstStyle/>
                    <a:p>
                      <a:r>
                        <a:rPr lang="en-US" dirty="0" smtClean="0"/>
                        <a:t>Role A</a:t>
                      </a:r>
                      <a:endParaRPr lang="en-US" dirty="0"/>
                    </a:p>
                  </a:txBody>
                  <a:tcPr/>
                </a:tc>
                <a:tc>
                  <a:txBody>
                    <a:bodyPr/>
                    <a:lstStyle/>
                    <a:p>
                      <a:r>
                        <a:rPr lang="en-US" dirty="0" smtClean="0"/>
                        <a:t>Role</a:t>
                      </a:r>
                      <a:r>
                        <a:rPr lang="en-US" baseline="0" dirty="0" smtClean="0"/>
                        <a:t> B</a:t>
                      </a:r>
                      <a:endParaRPr lang="en-US" dirty="0"/>
                    </a:p>
                  </a:txBody>
                  <a:tcPr/>
                </a:tc>
              </a:tr>
              <a:tr h="370840">
                <a:tc>
                  <a:txBody>
                    <a:bodyPr/>
                    <a:lstStyle/>
                    <a:p>
                      <a:r>
                        <a:rPr lang="en-US" dirty="0" smtClean="0"/>
                        <a:t>Production</a:t>
                      </a:r>
                      <a:endParaRPr lang="en-US" dirty="0"/>
                    </a:p>
                  </a:txBody>
                  <a:tcPr>
                    <a:solidFill>
                      <a:srgbClr val="92D050"/>
                    </a:solidFill>
                  </a:tcPr>
                </a:tc>
                <a:tc>
                  <a:txBody>
                    <a:bodyPr/>
                    <a:lstStyle/>
                    <a:p>
                      <a:r>
                        <a:rPr lang="en-US" dirty="0" smtClean="0"/>
                        <a:t>168.133.1.22</a:t>
                      </a:r>
                      <a:endParaRPr lang="en-US" dirty="0"/>
                    </a:p>
                  </a:txBody>
                  <a:tcPr>
                    <a:solidFill>
                      <a:srgbClr val="92D050"/>
                    </a:solidFill>
                  </a:tcPr>
                </a:tc>
                <a:tc>
                  <a:txBody>
                    <a:bodyPr/>
                    <a:lstStyle/>
                    <a:p>
                      <a:r>
                        <a:rPr lang="en-US" dirty="0" smtClean="0"/>
                        <a:t>Healthy</a:t>
                      </a:r>
                      <a:endParaRPr lang="en-US" dirty="0"/>
                    </a:p>
                  </a:txBody>
                  <a:tcPr>
                    <a:solidFill>
                      <a:srgbClr val="92D050"/>
                    </a:solidFill>
                  </a:tcPr>
                </a:tc>
                <a:tc>
                  <a:txBody>
                    <a:bodyPr/>
                    <a:lstStyle/>
                    <a:p>
                      <a:r>
                        <a:rPr lang="en-US" dirty="0" smtClean="0"/>
                        <a:t>Healthy</a:t>
                      </a:r>
                      <a:endParaRPr lang="en-US" dirty="0"/>
                    </a:p>
                  </a:txBody>
                  <a:tcPr>
                    <a:solidFill>
                      <a:srgbClr val="92D050"/>
                    </a:solidFill>
                  </a:tcPr>
                </a:tc>
              </a:tr>
              <a:tr h="370840">
                <a:tc>
                  <a:txBody>
                    <a:bodyPr/>
                    <a:lstStyle/>
                    <a:p>
                      <a:r>
                        <a:rPr lang="en-US" dirty="0" smtClean="0"/>
                        <a:t>Stage</a:t>
                      </a:r>
                      <a:endParaRPr lang="en-US" dirty="0"/>
                    </a:p>
                  </a:txBody>
                  <a:tcPr>
                    <a:solidFill>
                      <a:srgbClr val="FFB900"/>
                    </a:solidFill>
                  </a:tcPr>
                </a:tc>
                <a:tc>
                  <a:txBody>
                    <a:bodyPr/>
                    <a:lstStyle/>
                    <a:p>
                      <a:r>
                        <a:rPr lang="en-US" dirty="0" smtClean="0"/>
                        <a:t>168.124.33.22</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r>
            </a:tbl>
          </a:graphicData>
        </a:graphic>
      </p:graphicFrame>
      <p:graphicFrame>
        <p:nvGraphicFramePr>
          <p:cNvPr id="13" name="Table 12"/>
          <p:cNvGraphicFramePr>
            <a:graphicFrameLocks noGrp="1"/>
          </p:cNvGraphicFramePr>
          <p:nvPr>
            <p:extLst/>
          </p:nvPr>
        </p:nvGraphicFramePr>
        <p:xfrm>
          <a:off x="1646237" y="4765267"/>
          <a:ext cx="8290984" cy="1112520"/>
        </p:xfrm>
        <a:graphic>
          <a:graphicData uri="http://schemas.openxmlformats.org/drawingml/2006/table">
            <a:tbl>
              <a:tblPr firstRow="1" bandRow="1">
                <a:tableStyleId>{5C22544A-7EE6-4342-B048-85BDC9FD1C3A}</a:tableStyleId>
              </a:tblPr>
              <a:tblGrid>
                <a:gridCol w="2072746"/>
                <a:gridCol w="2072746"/>
                <a:gridCol w="2072746"/>
                <a:gridCol w="2072746"/>
              </a:tblGrid>
              <a:tr h="370840">
                <a:tc>
                  <a:txBody>
                    <a:bodyPr/>
                    <a:lstStyle/>
                    <a:p>
                      <a:r>
                        <a:rPr lang="en-US" dirty="0" smtClean="0"/>
                        <a:t>Slot</a:t>
                      </a:r>
                      <a:endParaRPr lang="en-US" dirty="0"/>
                    </a:p>
                  </a:txBody>
                  <a:tcPr/>
                </a:tc>
                <a:tc>
                  <a:txBody>
                    <a:bodyPr/>
                    <a:lstStyle/>
                    <a:p>
                      <a:r>
                        <a:rPr lang="en-US" dirty="0" smtClean="0"/>
                        <a:t>VIP</a:t>
                      </a:r>
                      <a:endParaRPr lang="en-US" dirty="0"/>
                    </a:p>
                  </a:txBody>
                  <a:tcPr/>
                </a:tc>
                <a:tc>
                  <a:txBody>
                    <a:bodyPr/>
                    <a:lstStyle/>
                    <a:p>
                      <a:r>
                        <a:rPr lang="en-US" dirty="0" smtClean="0"/>
                        <a:t>Role A</a:t>
                      </a:r>
                      <a:endParaRPr lang="en-US" dirty="0"/>
                    </a:p>
                  </a:txBody>
                  <a:tcPr/>
                </a:tc>
                <a:tc>
                  <a:txBody>
                    <a:bodyPr/>
                    <a:lstStyle/>
                    <a:p>
                      <a:r>
                        <a:rPr lang="en-US" dirty="0" smtClean="0"/>
                        <a:t>Role</a:t>
                      </a:r>
                      <a:r>
                        <a:rPr lang="en-US" baseline="0" dirty="0" smtClean="0"/>
                        <a:t> B</a:t>
                      </a:r>
                      <a:endParaRPr lang="en-US" dirty="0"/>
                    </a:p>
                  </a:txBody>
                  <a:tcPr/>
                </a:tc>
              </a:tr>
              <a:tr h="370840">
                <a:tc>
                  <a:txBody>
                    <a:bodyPr/>
                    <a:lstStyle/>
                    <a:p>
                      <a:r>
                        <a:rPr lang="en-US" dirty="0" smtClean="0"/>
                        <a:t>Stage</a:t>
                      </a:r>
                      <a:endParaRPr lang="en-US" dirty="0"/>
                    </a:p>
                  </a:txBody>
                  <a:tcPr>
                    <a:solidFill>
                      <a:srgbClr val="FFB900"/>
                    </a:solidFill>
                  </a:tcPr>
                </a:tc>
                <a:tc>
                  <a:txBody>
                    <a:bodyPr/>
                    <a:lstStyle/>
                    <a:p>
                      <a:r>
                        <a:rPr lang="en-US" dirty="0" smtClean="0"/>
                        <a:t>168.124.33.22</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r>
              <a:tr h="370840">
                <a:tc>
                  <a:txBody>
                    <a:bodyPr/>
                    <a:lstStyle/>
                    <a:p>
                      <a:r>
                        <a:rPr lang="en-US" dirty="0" smtClean="0"/>
                        <a:t>Production</a:t>
                      </a:r>
                      <a:endParaRPr lang="en-US" dirty="0"/>
                    </a:p>
                  </a:txBody>
                  <a:tcPr>
                    <a:solidFill>
                      <a:srgbClr val="92D050"/>
                    </a:solidFill>
                  </a:tcPr>
                </a:tc>
                <a:tc>
                  <a:txBody>
                    <a:bodyPr/>
                    <a:lstStyle/>
                    <a:p>
                      <a:r>
                        <a:rPr lang="en-US" dirty="0" smtClean="0"/>
                        <a:t>168.133.1.22</a:t>
                      </a:r>
                      <a:endParaRPr lang="en-US" dirty="0"/>
                    </a:p>
                  </a:txBody>
                  <a:tcPr>
                    <a:solidFill>
                      <a:srgbClr val="92D050"/>
                    </a:solidFill>
                  </a:tcPr>
                </a:tc>
                <a:tc>
                  <a:txBody>
                    <a:bodyPr/>
                    <a:lstStyle/>
                    <a:p>
                      <a:r>
                        <a:rPr lang="en-US" dirty="0" smtClean="0"/>
                        <a:t>Healthy</a:t>
                      </a:r>
                      <a:endParaRPr lang="en-US" dirty="0"/>
                    </a:p>
                  </a:txBody>
                  <a:tcPr>
                    <a:solidFill>
                      <a:srgbClr val="92D050"/>
                    </a:solidFill>
                  </a:tcPr>
                </a:tc>
                <a:tc>
                  <a:txBody>
                    <a:bodyPr/>
                    <a:lstStyle/>
                    <a:p>
                      <a:r>
                        <a:rPr lang="en-US" dirty="0" smtClean="0"/>
                        <a:t>Healthy</a:t>
                      </a:r>
                      <a:endParaRPr lang="en-US" dirty="0"/>
                    </a:p>
                  </a:txBody>
                  <a:tcPr>
                    <a:solidFill>
                      <a:srgbClr val="92D050"/>
                    </a:solidFill>
                  </a:tcPr>
                </a:tc>
              </a:tr>
            </a:tbl>
          </a:graphicData>
        </a:graphic>
      </p:graphicFrame>
    </p:spTree>
    <p:extLst>
      <p:ext uri="{BB962C8B-B14F-4D97-AF65-F5344CB8AC3E}">
        <p14:creationId xmlns:p14="http://schemas.microsoft.com/office/powerpoint/2010/main" val="1209938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42782"/>
          </a:xfrm>
        </p:spPr>
        <p:txBody>
          <a:bodyPr/>
          <a:lstStyle/>
          <a:p>
            <a:r>
              <a:rPr lang="en-US" dirty="0"/>
              <a:t>Bug in RDFE update caused race condition</a:t>
            </a:r>
          </a:p>
          <a:p>
            <a:pPr lvl="1"/>
            <a:r>
              <a:rPr lang="en-US" dirty="0"/>
              <a:t>Change would be overwritten, causing inconsistent </a:t>
            </a:r>
            <a:r>
              <a:rPr lang="en-US" dirty="0" smtClean="0"/>
              <a:t>state</a:t>
            </a:r>
          </a:p>
          <a:p>
            <a:pPr lvl="1"/>
            <a:endParaRPr lang="en-US" dirty="0"/>
          </a:p>
          <a:p>
            <a:endParaRPr lang="en-US" dirty="0"/>
          </a:p>
          <a:p>
            <a:endParaRPr lang="en-US" dirty="0" smtClean="0"/>
          </a:p>
          <a:p>
            <a:pPr lvl="1"/>
            <a:r>
              <a:rPr lang="en-US" dirty="0" smtClean="0"/>
              <a:t>RDFE does not allow update operations when it detects inconsistency</a:t>
            </a:r>
            <a:endParaRPr lang="en-US" dirty="0"/>
          </a:p>
          <a:p>
            <a:r>
              <a:rPr lang="en-US" dirty="0" smtClean="0"/>
              <a:t>Race condition meant error rate was only marginally higher than normal and went undetected</a:t>
            </a:r>
          </a:p>
        </p:txBody>
      </p:sp>
      <p:sp>
        <p:nvSpPr>
          <p:cNvPr id="3" name="Title 2"/>
          <p:cNvSpPr>
            <a:spLocks noGrp="1"/>
          </p:cNvSpPr>
          <p:nvPr>
            <p:ph type="title"/>
          </p:nvPr>
        </p:nvSpPr>
        <p:spPr/>
        <p:txBody>
          <a:bodyPr/>
          <a:lstStyle/>
          <a:p>
            <a:r>
              <a:rPr lang="en-US" dirty="0" smtClean="0"/>
              <a:t>The VIP Swap Bug</a:t>
            </a:r>
            <a:endParaRPr lang="en-US" dirty="0"/>
          </a:p>
        </p:txBody>
      </p:sp>
      <p:graphicFrame>
        <p:nvGraphicFramePr>
          <p:cNvPr id="4" name="Table 3"/>
          <p:cNvGraphicFramePr>
            <a:graphicFrameLocks noGrp="1"/>
          </p:cNvGraphicFramePr>
          <p:nvPr>
            <p:extLst/>
          </p:nvPr>
        </p:nvGraphicFramePr>
        <p:xfrm>
          <a:off x="1417637" y="2663697"/>
          <a:ext cx="8290984" cy="1112520"/>
        </p:xfrm>
        <a:graphic>
          <a:graphicData uri="http://schemas.openxmlformats.org/drawingml/2006/table">
            <a:tbl>
              <a:tblPr firstRow="1" bandRow="1">
                <a:tableStyleId>{5C22544A-7EE6-4342-B048-85BDC9FD1C3A}</a:tableStyleId>
              </a:tblPr>
              <a:tblGrid>
                <a:gridCol w="2072746"/>
                <a:gridCol w="2072746"/>
                <a:gridCol w="2072746"/>
                <a:gridCol w="2072746"/>
              </a:tblGrid>
              <a:tr h="370840">
                <a:tc>
                  <a:txBody>
                    <a:bodyPr/>
                    <a:lstStyle/>
                    <a:p>
                      <a:r>
                        <a:rPr lang="en-US" dirty="0" smtClean="0"/>
                        <a:t>Slot</a:t>
                      </a:r>
                      <a:endParaRPr lang="en-US" dirty="0"/>
                    </a:p>
                  </a:txBody>
                  <a:tcPr/>
                </a:tc>
                <a:tc>
                  <a:txBody>
                    <a:bodyPr/>
                    <a:lstStyle/>
                    <a:p>
                      <a:r>
                        <a:rPr lang="en-US" dirty="0" smtClean="0"/>
                        <a:t>VIP</a:t>
                      </a:r>
                      <a:endParaRPr lang="en-US" dirty="0"/>
                    </a:p>
                  </a:txBody>
                  <a:tcPr/>
                </a:tc>
                <a:tc>
                  <a:txBody>
                    <a:bodyPr/>
                    <a:lstStyle/>
                    <a:p>
                      <a:r>
                        <a:rPr lang="en-US" dirty="0" smtClean="0"/>
                        <a:t>Role A</a:t>
                      </a:r>
                      <a:endParaRPr lang="en-US" dirty="0"/>
                    </a:p>
                  </a:txBody>
                  <a:tcPr/>
                </a:tc>
                <a:tc>
                  <a:txBody>
                    <a:bodyPr/>
                    <a:lstStyle/>
                    <a:p>
                      <a:r>
                        <a:rPr lang="en-US" dirty="0" smtClean="0"/>
                        <a:t>Role</a:t>
                      </a:r>
                      <a:r>
                        <a:rPr lang="en-US" baseline="0" dirty="0" smtClean="0"/>
                        <a:t> B</a:t>
                      </a:r>
                      <a:endParaRPr lang="en-US" dirty="0"/>
                    </a:p>
                  </a:txBody>
                  <a:tcPr/>
                </a:tc>
              </a:tr>
              <a:tr h="370840">
                <a:tc>
                  <a:txBody>
                    <a:bodyPr/>
                    <a:lstStyle/>
                    <a:p>
                      <a:r>
                        <a:rPr lang="en-US" dirty="0" smtClean="0"/>
                        <a:t>Production</a:t>
                      </a:r>
                      <a:endParaRPr lang="en-US" dirty="0"/>
                    </a:p>
                  </a:txBody>
                  <a:tcPr>
                    <a:solidFill>
                      <a:srgbClr val="92D050"/>
                    </a:solidFill>
                  </a:tcPr>
                </a:tc>
                <a:tc>
                  <a:txBody>
                    <a:bodyPr/>
                    <a:lstStyle/>
                    <a:p>
                      <a:r>
                        <a:rPr lang="en-US" dirty="0" smtClean="0"/>
                        <a:t>168.133.1.22</a:t>
                      </a:r>
                      <a:endParaRPr lang="en-US" dirty="0"/>
                    </a:p>
                  </a:txBody>
                  <a:tcPr>
                    <a:solidFill>
                      <a:srgbClr val="92D050"/>
                    </a:solidFill>
                  </a:tcPr>
                </a:tc>
                <a:tc>
                  <a:txBody>
                    <a:bodyPr/>
                    <a:lstStyle/>
                    <a:p>
                      <a:r>
                        <a:rPr lang="en-US" dirty="0" smtClean="0"/>
                        <a:t>Healthy</a:t>
                      </a:r>
                      <a:endParaRPr lang="en-US" dirty="0"/>
                    </a:p>
                  </a:txBody>
                  <a:tcPr>
                    <a:solidFill>
                      <a:srgbClr val="92D050"/>
                    </a:solidFill>
                  </a:tcPr>
                </a:tc>
                <a:tc>
                  <a:txBody>
                    <a:bodyPr/>
                    <a:lstStyle/>
                    <a:p>
                      <a:r>
                        <a:rPr lang="en-US" dirty="0" smtClean="0"/>
                        <a:t>Healthy</a:t>
                      </a:r>
                      <a:endParaRPr lang="en-US" dirty="0"/>
                    </a:p>
                  </a:txBody>
                  <a:tcPr>
                    <a:solidFill>
                      <a:srgbClr val="92D050"/>
                    </a:solidFill>
                  </a:tcPr>
                </a:tc>
              </a:tr>
              <a:tr h="370840">
                <a:tc>
                  <a:txBody>
                    <a:bodyPr/>
                    <a:lstStyle/>
                    <a:p>
                      <a:r>
                        <a:rPr lang="en-US" dirty="0" smtClean="0"/>
                        <a:t>Stage</a:t>
                      </a:r>
                      <a:endParaRPr lang="en-US" dirty="0"/>
                    </a:p>
                  </a:txBody>
                  <a:tcPr>
                    <a:solidFill>
                      <a:srgbClr val="FFB900"/>
                    </a:solidFill>
                  </a:tcPr>
                </a:tc>
                <a:tc>
                  <a:txBody>
                    <a:bodyPr/>
                    <a:lstStyle/>
                    <a:p>
                      <a:r>
                        <a:rPr lang="en-US" dirty="0" smtClean="0"/>
                        <a:t>168.124.33.22</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r>
            </a:tbl>
          </a:graphicData>
        </a:graphic>
      </p:graphicFrame>
      <p:graphicFrame>
        <p:nvGraphicFramePr>
          <p:cNvPr id="6" name="Table 5"/>
          <p:cNvGraphicFramePr>
            <a:graphicFrameLocks noGrp="1"/>
          </p:cNvGraphicFramePr>
          <p:nvPr>
            <p:extLst/>
          </p:nvPr>
        </p:nvGraphicFramePr>
        <p:xfrm>
          <a:off x="1417637" y="2659062"/>
          <a:ext cx="8290984" cy="1112520"/>
        </p:xfrm>
        <a:graphic>
          <a:graphicData uri="http://schemas.openxmlformats.org/drawingml/2006/table">
            <a:tbl>
              <a:tblPr firstRow="1" bandRow="1">
                <a:tableStyleId>{5C22544A-7EE6-4342-B048-85BDC9FD1C3A}</a:tableStyleId>
              </a:tblPr>
              <a:tblGrid>
                <a:gridCol w="2072746"/>
                <a:gridCol w="2072746"/>
                <a:gridCol w="2072746"/>
                <a:gridCol w="2072746"/>
              </a:tblGrid>
              <a:tr h="370840">
                <a:tc>
                  <a:txBody>
                    <a:bodyPr/>
                    <a:lstStyle/>
                    <a:p>
                      <a:r>
                        <a:rPr lang="en-US" dirty="0" smtClean="0"/>
                        <a:t>Slot</a:t>
                      </a:r>
                      <a:endParaRPr lang="en-US" dirty="0"/>
                    </a:p>
                  </a:txBody>
                  <a:tcPr/>
                </a:tc>
                <a:tc>
                  <a:txBody>
                    <a:bodyPr/>
                    <a:lstStyle/>
                    <a:p>
                      <a:r>
                        <a:rPr lang="en-US" dirty="0" smtClean="0"/>
                        <a:t>VIP</a:t>
                      </a:r>
                      <a:endParaRPr lang="en-US" dirty="0"/>
                    </a:p>
                  </a:txBody>
                  <a:tcPr/>
                </a:tc>
                <a:tc>
                  <a:txBody>
                    <a:bodyPr/>
                    <a:lstStyle/>
                    <a:p>
                      <a:r>
                        <a:rPr lang="en-US" dirty="0" smtClean="0"/>
                        <a:t>Role A</a:t>
                      </a:r>
                      <a:endParaRPr lang="en-US" dirty="0"/>
                    </a:p>
                  </a:txBody>
                  <a:tcPr/>
                </a:tc>
                <a:tc>
                  <a:txBody>
                    <a:bodyPr/>
                    <a:lstStyle/>
                    <a:p>
                      <a:r>
                        <a:rPr lang="en-US" dirty="0" smtClean="0"/>
                        <a:t>Role</a:t>
                      </a:r>
                      <a:r>
                        <a:rPr lang="en-US" baseline="0" dirty="0" smtClean="0"/>
                        <a:t> B</a:t>
                      </a:r>
                      <a:endParaRPr lang="en-US" dirty="0"/>
                    </a:p>
                  </a:txBody>
                  <a:tcPr/>
                </a:tc>
              </a:tr>
              <a:tr h="370840">
                <a:tc>
                  <a:txBody>
                    <a:bodyPr/>
                    <a:lstStyle/>
                    <a:p>
                      <a:r>
                        <a:rPr lang="en-US" dirty="0" smtClean="0"/>
                        <a:t>Stage</a:t>
                      </a:r>
                      <a:endParaRPr lang="en-US" dirty="0"/>
                    </a:p>
                  </a:txBody>
                  <a:tcPr>
                    <a:solidFill>
                      <a:srgbClr val="FFB900"/>
                    </a:solidFill>
                  </a:tcPr>
                </a:tc>
                <a:tc>
                  <a:txBody>
                    <a:bodyPr/>
                    <a:lstStyle/>
                    <a:p>
                      <a:r>
                        <a:rPr lang="en-US" dirty="0" smtClean="0"/>
                        <a:t>168.124.33.22</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r>
              <a:tr h="370840">
                <a:tc>
                  <a:txBody>
                    <a:bodyPr/>
                    <a:lstStyle/>
                    <a:p>
                      <a:r>
                        <a:rPr lang="en-US" dirty="0" smtClean="0"/>
                        <a:t>Production</a:t>
                      </a:r>
                      <a:endParaRPr lang="en-US" dirty="0"/>
                    </a:p>
                  </a:txBody>
                  <a:tcPr>
                    <a:solidFill>
                      <a:srgbClr val="92D050"/>
                    </a:solidFill>
                  </a:tcPr>
                </a:tc>
                <a:tc>
                  <a:txBody>
                    <a:bodyPr/>
                    <a:lstStyle/>
                    <a:p>
                      <a:r>
                        <a:rPr lang="en-US" dirty="0" smtClean="0"/>
                        <a:t>168.133.1.22</a:t>
                      </a:r>
                      <a:endParaRPr lang="en-US" dirty="0"/>
                    </a:p>
                  </a:txBody>
                  <a:tcPr>
                    <a:solidFill>
                      <a:srgbClr val="92D050"/>
                    </a:solidFill>
                  </a:tcPr>
                </a:tc>
                <a:tc>
                  <a:txBody>
                    <a:bodyPr/>
                    <a:lstStyle/>
                    <a:p>
                      <a:r>
                        <a:rPr lang="en-US" dirty="0" smtClean="0"/>
                        <a:t>Healthy</a:t>
                      </a:r>
                      <a:endParaRPr lang="en-US" dirty="0"/>
                    </a:p>
                  </a:txBody>
                  <a:tcPr>
                    <a:solidFill>
                      <a:srgbClr val="92D050"/>
                    </a:solidFill>
                  </a:tcPr>
                </a:tc>
                <a:tc>
                  <a:txBody>
                    <a:bodyPr/>
                    <a:lstStyle/>
                    <a:p>
                      <a:r>
                        <a:rPr lang="en-US" dirty="0" smtClean="0"/>
                        <a:t>Healthy</a:t>
                      </a:r>
                      <a:endParaRPr lang="en-US" dirty="0"/>
                    </a:p>
                  </a:txBody>
                  <a:tcPr>
                    <a:solidFill>
                      <a:srgbClr val="92D050"/>
                    </a:solidFill>
                  </a:tcPr>
                </a:tc>
              </a:tr>
            </a:tbl>
          </a:graphicData>
        </a:graphic>
      </p:graphicFrame>
      <p:graphicFrame>
        <p:nvGraphicFramePr>
          <p:cNvPr id="5" name="Table 4"/>
          <p:cNvGraphicFramePr>
            <a:graphicFrameLocks noGrp="1"/>
          </p:cNvGraphicFramePr>
          <p:nvPr>
            <p:extLst/>
          </p:nvPr>
        </p:nvGraphicFramePr>
        <p:xfrm>
          <a:off x="1417637" y="2659062"/>
          <a:ext cx="8290984" cy="1112520"/>
        </p:xfrm>
        <a:graphic>
          <a:graphicData uri="http://schemas.openxmlformats.org/drawingml/2006/table">
            <a:tbl>
              <a:tblPr firstRow="1" bandRow="1">
                <a:tableStyleId>{5C22544A-7EE6-4342-B048-85BDC9FD1C3A}</a:tableStyleId>
              </a:tblPr>
              <a:tblGrid>
                <a:gridCol w="2072746"/>
                <a:gridCol w="2072746"/>
                <a:gridCol w="2072746"/>
                <a:gridCol w="2072746"/>
              </a:tblGrid>
              <a:tr h="370840">
                <a:tc>
                  <a:txBody>
                    <a:bodyPr/>
                    <a:lstStyle/>
                    <a:p>
                      <a:r>
                        <a:rPr lang="en-US" dirty="0" smtClean="0"/>
                        <a:t>Slot</a:t>
                      </a:r>
                      <a:endParaRPr lang="en-US" dirty="0"/>
                    </a:p>
                  </a:txBody>
                  <a:tcPr/>
                </a:tc>
                <a:tc>
                  <a:txBody>
                    <a:bodyPr/>
                    <a:lstStyle/>
                    <a:p>
                      <a:r>
                        <a:rPr lang="en-US" dirty="0" smtClean="0"/>
                        <a:t>VIP</a:t>
                      </a:r>
                      <a:endParaRPr lang="en-US" dirty="0"/>
                    </a:p>
                  </a:txBody>
                  <a:tcPr/>
                </a:tc>
                <a:tc>
                  <a:txBody>
                    <a:bodyPr/>
                    <a:lstStyle/>
                    <a:p>
                      <a:r>
                        <a:rPr lang="en-US" dirty="0" smtClean="0"/>
                        <a:t>Role A</a:t>
                      </a:r>
                      <a:endParaRPr lang="en-US" dirty="0"/>
                    </a:p>
                  </a:txBody>
                  <a:tcPr/>
                </a:tc>
                <a:tc>
                  <a:txBody>
                    <a:bodyPr/>
                    <a:lstStyle/>
                    <a:p>
                      <a:r>
                        <a:rPr lang="en-US" dirty="0" smtClean="0"/>
                        <a:t>Role</a:t>
                      </a:r>
                      <a:r>
                        <a:rPr lang="en-US" baseline="0" dirty="0" smtClean="0"/>
                        <a:t> B</a:t>
                      </a:r>
                      <a:endParaRPr lang="en-US" dirty="0"/>
                    </a:p>
                  </a:txBody>
                  <a:tcPr/>
                </a:tc>
              </a:tr>
              <a:tr h="370840">
                <a:tc>
                  <a:txBody>
                    <a:bodyPr/>
                    <a:lstStyle/>
                    <a:p>
                      <a:r>
                        <a:rPr lang="en-US" dirty="0" smtClean="0"/>
                        <a:t>Stage</a:t>
                      </a:r>
                      <a:endParaRPr lang="en-US" dirty="0"/>
                    </a:p>
                  </a:txBody>
                  <a:tcPr>
                    <a:solidFill>
                      <a:srgbClr val="FFB900"/>
                    </a:solidFill>
                  </a:tcPr>
                </a:tc>
                <a:tc>
                  <a:txBody>
                    <a:bodyPr/>
                    <a:lstStyle/>
                    <a:p>
                      <a:r>
                        <a:rPr lang="en-US" dirty="0" smtClean="0"/>
                        <a:t>168.124.33.22</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c>
                  <a:txBody>
                    <a:bodyPr/>
                    <a:lstStyle/>
                    <a:p>
                      <a:r>
                        <a:rPr lang="en-US" dirty="0" smtClean="0"/>
                        <a:t>Healthy</a:t>
                      </a:r>
                      <a:endParaRPr lang="en-US" dirty="0"/>
                    </a:p>
                  </a:txBody>
                  <a:tcPr>
                    <a:solidFill>
                      <a:srgbClr val="FFB900"/>
                    </a:solidFill>
                  </a:tcPr>
                </a:tc>
              </a:tr>
              <a:tr h="370840">
                <a:tc>
                  <a:txBody>
                    <a:bodyPr/>
                    <a:lstStyle/>
                    <a:p>
                      <a:r>
                        <a:rPr lang="en-US" dirty="0" smtClean="0"/>
                        <a:t>Stage</a:t>
                      </a:r>
                      <a:endParaRPr lang="en-US" dirty="0"/>
                    </a:p>
                  </a:txBody>
                  <a:tcPr>
                    <a:solidFill>
                      <a:srgbClr val="FFC000"/>
                    </a:solidFill>
                  </a:tcPr>
                </a:tc>
                <a:tc>
                  <a:txBody>
                    <a:bodyPr/>
                    <a:lstStyle/>
                    <a:p>
                      <a:r>
                        <a:rPr lang="en-US" dirty="0" smtClean="0"/>
                        <a:t>168.124.33.22</a:t>
                      </a:r>
                      <a:endParaRPr lang="en-US" dirty="0"/>
                    </a:p>
                  </a:txBody>
                  <a:tcPr>
                    <a:solidFill>
                      <a:srgbClr val="FFC000"/>
                    </a:solidFill>
                  </a:tcPr>
                </a:tc>
                <a:tc>
                  <a:txBody>
                    <a:bodyPr/>
                    <a:lstStyle/>
                    <a:p>
                      <a:r>
                        <a:rPr lang="en-US" dirty="0" smtClean="0"/>
                        <a:t>Healthy</a:t>
                      </a:r>
                      <a:endParaRPr lang="en-US" dirty="0"/>
                    </a:p>
                  </a:txBody>
                  <a:tcPr>
                    <a:solidFill>
                      <a:srgbClr val="FFC000"/>
                    </a:solidFill>
                  </a:tcPr>
                </a:tc>
                <a:tc>
                  <a:txBody>
                    <a:bodyPr/>
                    <a:lstStyle/>
                    <a:p>
                      <a:r>
                        <a:rPr lang="en-US" dirty="0" smtClean="0"/>
                        <a:t>Healthy</a:t>
                      </a:r>
                      <a:endParaRPr lang="en-US" dirty="0"/>
                    </a:p>
                  </a:txBody>
                  <a:tcPr>
                    <a:solidFill>
                      <a:srgbClr val="FFC000"/>
                    </a:solidFill>
                  </a:tcPr>
                </a:tc>
              </a:tr>
            </a:tbl>
          </a:graphicData>
        </a:graphic>
      </p:graphicFrame>
    </p:spTree>
    <p:extLst>
      <p:ext uri="{BB962C8B-B14F-4D97-AF65-F5344CB8AC3E}">
        <p14:creationId xmlns:p14="http://schemas.microsoft.com/office/powerpoint/2010/main" val="3633928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left)">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36298"/>
          </a:xfrm>
        </p:spPr>
        <p:txBody>
          <a:bodyPr/>
          <a:lstStyle/>
          <a:p>
            <a:r>
              <a:rPr lang="en-US" dirty="0" smtClean="0"/>
              <a:t>Root cause: developer claimed “unintuitive behavior of ADO.NET”</a:t>
            </a:r>
          </a:p>
          <a:p>
            <a:r>
              <a:rPr lang="en-US" dirty="0" smtClean="0"/>
              <a:t>Rule: direct a slice of traffic to an updated version for several days</a:t>
            </a:r>
          </a:p>
          <a:p>
            <a:pPr lvl="1"/>
            <a:r>
              <a:rPr lang="en-US" dirty="0" smtClean="0"/>
              <a:t>Increase traffic gradually</a:t>
            </a:r>
          </a:p>
          <a:p>
            <a:pPr lvl="1"/>
            <a:r>
              <a:rPr lang="en-US" dirty="0" smtClean="0"/>
              <a:t>Set alerts based on difference in failure rates of two versions</a:t>
            </a:r>
            <a:endParaRPr lang="en-US" dirty="0"/>
          </a:p>
        </p:txBody>
      </p:sp>
      <p:sp>
        <p:nvSpPr>
          <p:cNvPr id="3" name="Title 2"/>
          <p:cNvSpPr>
            <a:spLocks noGrp="1"/>
          </p:cNvSpPr>
          <p:nvPr>
            <p:ph type="title"/>
          </p:nvPr>
        </p:nvSpPr>
        <p:spPr/>
        <p:txBody>
          <a:bodyPr/>
          <a:lstStyle/>
          <a:p>
            <a:r>
              <a:rPr lang="en-US" dirty="0" smtClean="0"/>
              <a:t>VIP Swap Learnings</a:t>
            </a:r>
            <a:endParaRPr lang="en-US" dirty="0"/>
          </a:p>
        </p:txBody>
      </p:sp>
      <p:grpSp>
        <p:nvGrpSpPr>
          <p:cNvPr id="16" name="Group 15"/>
          <p:cNvGrpSpPr/>
          <p:nvPr/>
        </p:nvGrpSpPr>
        <p:grpSpPr>
          <a:xfrm>
            <a:off x="2759613" y="4393398"/>
            <a:ext cx="5935124" cy="1874543"/>
            <a:chOff x="2759613" y="4393398"/>
            <a:chExt cx="5935124" cy="1874543"/>
          </a:xfrm>
        </p:grpSpPr>
        <p:sp>
          <p:nvSpPr>
            <p:cNvPr id="12" name="TextBox 11"/>
            <p:cNvSpPr txBox="1"/>
            <p:nvPr/>
          </p:nvSpPr>
          <p:spPr>
            <a:xfrm>
              <a:off x="4464047" y="4393398"/>
              <a:ext cx="25747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Customer Traffic</a:t>
              </a:r>
            </a:p>
          </p:txBody>
        </p:sp>
        <p:grpSp>
          <p:nvGrpSpPr>
            <p:cNvPr id="21" name="Group 20"/>
            <p:cNvGrpSpPr/>
            <p:nvPr/>
          </p:nvGrpSpPr>
          <p:grpSpPr>
            <a:xfrm>
              <a:off x="2759613" y="4796095"/>
              <a:ext cx="5935124" cy="1471846"/>
              <a:chOff x="2759613" y="4796095"/>
              <a:chExt cx="5935124" cy="1471846"/>
            </a:xfrm>
          </p:grpSpPr>
          <p:sp>
            <p:nvSpPr>
              <p:cNvPr id="6" name="Rounded Rectangle 5"/>
              <p:cNvSpPr/>
              <p:nvPr/>
            </p:nvSpPr>
            <p:spPr bwMode="auto">
              <a:xfrm>
                <a:off x="2759613" y="5582141"/>
                <a:ext cx="1591724" cy="685800"/>
              </a:xfrm>
              <a:prstGeom prst="roundRect">
                <a:avLst/>
              </a:prstGeom>
              <a:solidFill>
                <a:srgbClr val="FFC0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RDFE A</a:t>
                </a:r>
              </a:p>
            </p:txBody>
          </p:sp>
          <p:sp>
            <p:nvSpPr>
              <p:cNvPr id="7" name="Rounded Rectangle 6"/>
              <p:cNvSpPr/>
              <p:nvPr/>
            </p:nvSpPr>
            <p:spPr bwMode="auto">
              <a:xfrm>
                <a:off x="6827837" y="5582141"/>
                <a:ext cx="1866900" cy="683882"/>
              </a:xfrm>
              <a:prstGeom prst="roundRect">
                <a:avLst/>
              </a:prstGeom>
              <a:solidFill>
                <a:schemeClr val="accent5"/>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RDFE </a:t>
                </a:r>
                <a:r>
                  <a:rPr lang="en-US" sz="2000" dirty="0" err="1" smtClean="0">
                    <a:solidFill>
                      <a:schemeClr val="tx1"/>
                    </a:solidFill>
                    <a:ea typeface="Segoe UI" pitchFamily="34" charset="0"/>
                    <a:cs typeface="Segoe UI" pitchFamily="34" charset="0"/>
                  </a:rPr>
                  <a:t>vNext</a:t>
                </a:r>
                <a:endParaRPr lang="en-US" sz="2000" dirty="0" smtClean="0">
                  <a:solidFill>
                    <a:schemeClr val="tx1"/>
                  </a:solidFill>
                  <a:ea typeface="Segoe UI" pitchFamily="34" charset="0"/>
                  <a:cs typeface="Segoe UI" pitchFamily="34" charset="0"/>
                </a:endParaRPr>
              </a:p>
            </p:txBody>
          </p:sp>
          <p:cxnSp>
            <p:nvCxnSpPr>
              <p:cNvPr id="9" name="Straight Arrow Connector 8"/>
              <p:cNvCxnSpPr>
                <a:endCxn id="7" idx="0"/>
              </p:cNvCxnSpPr>
              <p:nvPr/>
            </p:nvCxnSpPr>
            <p:spPr>
              <a:xfrm>
                <a:off x="6586903" y="4887897"/>
                <a:ext cx="1174384" cy="69424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76942" y="4796095"/>
                <a:ext cx="7877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5%</a:t>
                </a:r>
              </a:p>
            </p:txBody>
          </p:sp>
          <p:sp>
            <p:nvSpPr>
              <p:cNvPr id="11" name="Rounded Rectangle 10"/>
              <p:cNvSpPr/>
              <p:nvPr/>
            </p:nvSpPr>
            <p:spPr bwMode="auto">
              <a:xfrm>
                <a:off x="4893213" y="5580223"/>
                <a:ext cx="1591724" cy="685800"/>
              </a:xfrm>
              <a:prstGeom prst="roundRect">
                <a:avLst/>
              </a:prstGeom>
              <a:solidFill>
                <a:srgbClr val="FFC0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RDFE B</a:t>
                </a:r>
              </a:p>
            </p:txBody>
          </p:sp>
          <p:cxnSp>
            <p:nvCxnSpPr>
              <p:cNvPr id="14" name="Straight Arrow Connector 13"/>
              <p:cNvCxnSpPr>
                <a:endCxn id="11" idx="0"/>
              </p:cNvCxnSpPr>
              <p:nvPr/>
            </p:nvCxnSpPr>
            <p:spPr>
              <a:xfrm>
                <a:off x="5689075" y="4887898"/>
                <a:ext cx="0" cy="69232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6" idx="0"/>
              </p:cNvCxnSpPr>
              <p:nvPr/>
            </p:nvCxnSpPr>
            <p:spPr>
              <a:xfrm flipH="1">
                <a:off x="3555475" y="4887897"/>
                <a:ext cx="1443562" cy="694244"/>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49922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36298"/>
          </a:xfrm>
        </p:spPr>
        <p:txBody>
          <a:bodyPr/>
          <a:lstStyle/>
          <a:p>
            <a:r>
              <a:rPr lang="en-US" dirty="0" smtClean="0"/>
              <a:t>Root cause: developer claimed “unintuitive behavior of ADO.NET”</a:t>
            </a:r>
          </a:p>
          <a:p>
            <a:r>
              <a:rPr lang="en-US" dirty="0" smtClean="0"/>
              <a:t>Rule: direct a slice of traffic to an updated version for several days</a:t>
            </a:r>
          </a:p>
          <a:p>
            <a:pPr lvl="1"/>
            <a:r>
              <a:rPr lang="en-US" dirty="0" smtClean="0"/>
              <a:t>Increase traffic gradually</a:t>
            </a:r>
          </a:p>
          <a:p>
            <a:pPr lvl="1"/>
            <a:r>
              <a:rPr lang="en-US" dirty="0" smtClean="0"/>
              <a:t>Set alerts based on difference in failure rates of two versions</a:t>
            </a:r>
            <a:endParaRPr lang="en-US" dirty="0"/>
          </a:p>
        </p:txBody>
      </p:sp>
      <p:sp>
        <p:nvSpPr>
          <p:cNvPr id="3" name="Title 2"/>
          <p:cNvSpPr>
            <a:spLocks noGrp="1"/>
          </p:cNvSpPr>
          <p:nvPr>
            <p:ph type="title"/>
          </p:nvPr>
        </p:nvSpPr>
        <p:spPr/>
        <p:txBody>
          <a:bodyPr/>
          <a:lstStyle/>
          <a:p>
            <a:r>
              <a:rPr lang="en-US" dirty="0" smtClean="0"/>
              <a:t>VIP Swap Learnings</a:t>
            </a:r>
            <a:endParaRPr lang="en-US" dirty="0"/>
          </a:p>
        </p:txBody>
      </p:sp>
      <p:sp>
        <p:nvSpPr>
          <p:cNvPr id="12" name="TextBox 11"/>
          <p:cNvSpPr txBox="1"/>
          <p:nvPr/>
        </p:nvSpPr>
        <p:spPr>
          <a:xfrm>
            <a:off x="4464047" y="4393398"/>
            <a:ext cx="25747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Customer Traffic</a:t>
            </a:r>
          </a:p>
        </p:txBody>
      </p:sp>
      <p:sp>
        <p:nvSpPr>
          <p:cNvPr id="6" name="Rounded Rectangle 5"/>
          <p:cNvSpPr/>
          <p:nvPr/>
        </p:nvSpPr>
        <p:spPr bwMode="auto">
          <a:xfrm>
            <a:off x="2759613" y="5582141"/>
            <a:ext cx="1591724" cy="685800"/>
          </a:xfrm>
          <a:prstGeom prst="roundRect">
            <a:avLst/>
          </a:prstGeom>
          <a:solidFill>
            <a:srgbClr val="FFC0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RDFE A</a:t>
            </a:r>
          </a:p>
        </p:txBody>
      </p:sp>
      <p:sp>
        <p:nvSpPr>
          <p:cNvPr id="7" name="Rounded Rectangle 6"/>
          <p:cNvSpPr/>
          <p:nvPr/>
        </p:nvSpPr>
        <p:spPr bwMode="auto">
          <a:xfrm>
            <a:off x="6827837" y="5582141"/>
            <a:ext cx="1866900" cy="683882"/>
          </a:xfrm>
          <a:prstGeom prst="roundRect">
            <a:avLst/>
          </a:prstGeom>
          <a:solidFill>
            <a:schemeClr val="accent5"/>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RDFE </a:t>
            </a:r>
            <a:r>
              <a:rPr lang="en-US" sz="2000" dirty="0" err="1" smtClean="0">
                <a:solidFill>
                  <a:schemeClr val="tx1"/>
                </a:solidFill>
                <a:ea typeface="Segoe UI" pitchFamily="34" charset="0"/>
                <a:cs typeface="Segoe UI" pitchFamily="34" charset="0"/>
              </a:rPr>
              <a:t>vNext</a:t>
            </a:r>
            <a:endParaRPr lang="en-US" sz="2000" dirty="0" smtClean="0">
              <a:solidFill>
                <a:schemeClr val="tx1"/>
              </a:solidFill>
              <a:ea typeface="Segoe UI" pitchFamily="34" charset="0"/>
              <a:cs typeface="Segoe UI" pitchFamily="34" charset="0"/>
            </a:endParaRPr>
          </a:p>
        </p:txBody>
      </p:sp>
      <p:sp>
        <p:nvSpPr>
          <p:cNvPr id="10" name="TextBox 9"/>
          <p:cNvSpPr txBox="1"/>
          <p:nvPr/>
        </p:nvSpPr>
        <p:spPr>
          <a:xfrm>
            <a:off x="7276942" y="4796095"/>
            <a:ext cx="9544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30%</a:t>
            </a:r>
          </a:p>
        </p:txBody>
      </p:sp>
      <p:sp>
        <p:nvSpPr>
          <p:cNvPr id="11" name="Rounded Rectangle 10"/>
          <p:cNvSpPr/>
          <p:nvPr/>
        </p:nvSpPr>
        <p:spPr bwMode="auto">
          <a:xfrm>
            <a:off x="4893213" y="5580223"/>
            <a:ext cx="1591724" cy="685800"/>
          </a:xfrm>
          <a:prstGeom prst="roundRect">
            <a:avLst/>
          </a:prstGeom>
          <a:solidFill>
            <a:srgbClr val="FFC0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RDFE B</a:t>
            </a:r>
          </a:p>
        </p:txBody>
      </p:sp>
      <p:cxnSp>
        <p:nvCxnSpPr>
          <p:cNvPr id="14" name="Straight Arrow Connector 13"/>
          <p:cNvCxnSpPr>
            <a:endCxn id="11" idx="0"/>
          </p:cNvCxnSpPr>
          <p:nvPr/>
        </p:nvCxnSpPr>
        <p:spPr>
          <a:xfrm>
            <a:off x="5689075" y="4887898"/>
            <a:ext cx="0" cy="69232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6" idx="0"/>
          </p:cNvCxnSpPr>
          <p:nvPr/>
        </p:nvCxnSpPr>
        <p:spPr>
          <a:xfrm flipH="1">
            <a:off x="3555475" y="4887897"/>
            <a:ext cx="1443562" cy="694244"/>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621634" y="4887897"/>
            <a:ext cx="1196803" cy="694244"/>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99598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36298"/>
          </a:xfrm>
        </p:spPr>
        <p:txBody>
          <a:bodyPr/>
          <a:lstStyle/>
          <a:p>
            <a:r>
              <a:rPr lang="en-US" dirty="0" smtClean="0"/>
              <a:t>Root cause: developer claimed “unintuitive behavior of ADO.NET”</a:t>
            </a:r>
          </a:p>
          <a:p>
            <a:r>
              <a:rPr lang="en-US" dirty="0" smtClean="0"/>
              <a:t>Rule: direct a slice of traffic to an updated version for several days</a:t>
            </a:r>
          </a:p>
          <a:p>
            <a:pPr lvl="1"/>
            <a:r>
              <a:rPr lang="en-US" dirty="0" smtClean="0"/>
              <a:t>Increase traffic gradually</a:t>
            </a:r>
          </a:p>
          <a:p>
            <a:pPr lvl="1"/>
            <a:r>
              <a:rPr lang="en-US" dirty="0" smtClean="0"/>
              <a:t>Set alerts based on difference in failure rates of two versions</a:t>
            </a:r>
            <a:endParaRPr lang="en-US" dirty="0"/>
          </a:p>
        </p:txBody>
      </p:sp>
      <p:sp>
        <p:nvSpPr>
          <p:cNvPr id="3" name="Title 2"/>
          <p:cNvSpPr>
            <a:spLocks noGrp="1"/>
          </p:cNvSpPr>
          <p:nvPr>
            <p:ph type="title"/>
          </p:nvPr>
        </p:nvSpPr>
        <p:spPr/>
        <p:txBody>
          <a:bodyPr/>
          <a:lstStyle/>
          <a:p>
            <a:r>
              <a:rPr lang="en-US" dirty="0" smtClean="0"/>
              <a:t>VIP Swap Learnings</a:t>
            </a:r>
            <a:endParaRPr lang="en-US" dirty="0"/>
          </a:p>
        </p:txBody>
      </p:sp>
      <p:sp>
        <p:nvSpPr>
          <p:cNvPr id="12" name="TextBox 11"/>
          <p:cNvSpPr txBox="1"/>
          <p:nvPr/>
        </p:nvSpPr>
        <p:spPr>
          <a:xfrm>
            <a:off x="4464047" y="4393398"/>
            <a:ext cx="25747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Customer Traffic</a:t>
            </a:r>
          </a:p>
        </p:txBody>
      </p:sp>
      <p:sp>
        <p:nvSpPr>
          <p:cNvPr id="7" name="Rounded Rectangle 6"/>
          <p:cNvSpPr/>
          <p:nvPr/>
        </p:nvSpPr>
        <p:spPr bwMode="auto">
          <a:xfrm>
            <a:off x="6827837" y="5582141"/>
            <a:ext cx="1866900" cy="683882"/>
          </a:xfrm>
          <a:prstGeom prst="roundRect">
            <a:avLst/>
          </a:prstGeom>
          <a:solidFill>
            <a:schemeClr val="accent5"/>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RDFE </a:t>
            </a:r>
            <a:r>
              <a:rPr lang="en-US" sz="2000" dirty="0" err="1" smtClean="0">
                <a:solidFill>
                  <a:schemeClr val="tx1"/>
                </a:solidFill>
                <a:ea typeface="Segoe UI" pitchFamily="34" charset="0"/>
                <a:cs typeface="Segoe UI" pitchFamily="34" charset="0"/>
              </a:rPr>
              <a:t>vNext</a:t>
            </a:r>
            <a:endParaRPr lang="en-US" sz="2000" dirty="0" smtClean="0">
              <a:solidFill>
                <a:schemeClr val="tx1"/>
              </a:solidFill>
              <a:ea typeface="Segoe UI" pitchFamily="34" charset="0"/>
              <a:cs typeface="Segoe UI" pitchFamily="34" charset="0"/>
            </a:endParaRPr>
          </a:p>
        </p:txBody>
      </p:sp>
      <p:sp>
        <p:nvSpPr>
          <p:cNvPr id="11" name="Rounded Rectangle 10"/>
          <p:cNvSpPr/>
          <p:nvPr/>
        </p:nvSpPr>
        <p:spPr bwMode="auto">
          <a:xfrm>
            <a:off x="4893213" y="5580223"/>
            <a:ext cx="1591724" cy="685800"/>
          </a:xfrm>
          <a:prstGeom prst="roundRect">
            <a:avLst/>
          </a:prstGeom>
          <a:solidFill>
            <a:srgbClr val="FFC000"/>
          </a:solidFill>
          <a:ln>
            <a:solidFill>
              <a:srgbClr val="FFC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RDFE B</a:t>
            </a:r>
          </a:p>
        </p:txBody>
      </p:sp>
      <p:cxnSp>
        <p:nvCxnSpPr>
          <p:cNvPr id="14" name="Straight Arrow Connector 13"/>
          <p:cNvCxnSpPr>
            <a:endCxn id="11" idx="0"/>
          </p:cNvCxnSpPr>
          <p:nvPr/>
        </p:nvCxnSpPr>
        <p:spPr>
          <a:xfrm>
            <a:off x="5689075" y="4887898"/>
            <a:ext cx="0" cy="69232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516680" y="4953621"/>
            <a:ext cx="1305995" cy="62852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76942" y="4796095"/>
            <a:ext cx="9544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50%</a:t>
            </a:r>
          </a:p>
        </p:txBody>
      </p:sp>
    </p:spTree>
    <p:extLst>
      <p:ext uri="{BB962C8B-B14F-4D97-AF65-F5344CB8AC3E}">
        <p14:creationId xmlns:p14="http://schemas.microsoft.com/office/powerpoint/2010/main" val="215845205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36298"/>
          </a:xfrm>
        </p:spPr>
        <p:txBody>
          <a:bodyPr/>
          <a:lstStyle/>
          <a:p>
            <a:r>
              <a:rPr lang="en-US" dirty="0" smtClean="0"/>
              <a:t>Root cause: developer claimed “unintuitive behavior of ADO.NET”</a:t>
            </a:r>
          </a:p>
          <a:p>
            <a:r>
              <a:rPr lang="en-US" dirty="0" smtClean="0"/>
              <a:t>Rule: direct a slice of traffic to an updated version for several days</a:t>
            </a:r>
          </a:p>
          <a:p>
            <a:pPr lvl="1"/>
            <a:r>
              <a:rPr lang="en-US" dirty="0" smtClean="0"/>
              <a:t>Increase traffic gradually</a:t>
            </a:r>
          </a:p>
          <a:p>
            <a:pPr lvl="1"/>
            <a:r>
              <a:rPr lang="en-US" dirty="0" smtClean="0"/>
              <a:t>Set alerts based on difference in failure rates of two versions</a:t>
            </a:r>
            <a:endParaRPr lang="en-US" dirty="0"/>
          </a:p>
        </p:txBody>
      </p:sp>
      <p:sp>
        <p:nvSpPr>
          <p:cNvPr id="3" name="Title 2"/>
          <p:cNvSpPr>
            <a:spLocks noGrp="1"/>
          </p:cNvSpPr>
          <p:nvPr>
            <p:ph type="title"/>
          </p:nvPr>
        </p:nvSpPr>
        <p:spPr/>
        <p:txBody>
          <a:bodyPr/>
          <a:lstStyle/>
          <a:p>
            <a:r>
              <a:rPr lang="en-US" dirty="0" smtClean="0"/>
              <a:t>VIP Swap Learnings</a:t>
            </a:r>
            <a:endParaRPr lang="en-US" dirty="0"/>
          </a:p>
        </p:txBody>
      </p:sp>
      <p:sp>
        <p:nvSpPr>
          <p:cNvPr id="12" name="TextBox 11"/>
          <p:cNvSpPr txBox="1"/>
          <p:nvPr/>
        </p:nvSpPr>
        <p:spPr>
          <a:xfrm>
            <a:off x="4464047" y="4393398"/>
            <a:ext cx="25747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Customer Traffic</a:t>
            </a:r>
          </a:p>
        </p:txBody>
      </p:sp>
      <p:sp>
        <p:nvSpPr>
          <p:cNvPr id="7" name="Rounded Rectangle 6"/>
          <p:cNvSpPr/>
          <p:nvPr/>
        </p:nvSpPr>
        <p:spPr bwMode="auto">
          <a:xfrm>
            <a:off x="6827837" y="5582141"/>
            <a:ext cx="1866900" cy="683882"/>
          </a:xfrm>
          <a:prstGeom prst="roundRect">
            <a:avLst/>
          </a:prstGeom>
          <a:solidFill>
            <a:schemeClr val="accent5"/>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chemeClr val="tx1"/>
                </a:solidFill>
                <a:ea typeface="Segoe UI" pitchFamily="34" charset="0"/>
                <a:cs typeface="Segoe UI" pitchFamily="34" charset="0"/>
              </a:rPr>
              <a:t>RDFE </a:t>
            </a:r>
            <a:r>
              <a:rPr lang="en-US" sz="2000" dirty="0" err="1" smtClean="0">
                <a:solidFill>
                  <a:schemeClr val="tx1"/>
                </a:solidFill>
                <a:ea typeface="Segoe UI" pitchFamily="34" charset="0"/>
                <a:cs typeface="Segoe UI" pitchFamily="34" charset="0"/>
              </a:rPr>
              <a:t>vNext</a:t>
            </a:r>
            <a:endParaRPr lang="en-US" sz="2000" dirty="0" smtClean="0">
              <a:solidFill>
                <a:schemeClr val="tx1"/>
              </a:solidFill>
              <a:ea typeface="Segoe UI" pitchFamily="34" charset="0"/>
              <a:cs typeface="Segoe UI" pitchFamily="34" charset="0"/>
            </a:endParaRPr>
          </a:p>
        </p:txBody>
      </p:sp>
      <p:sp>
        <p:nvSpPr>
          <p:cNvPr id="11" name="Rounded Rectangle 10"/>
          <p:cNvSpPr/>
          <p:nvPr/>
        </p:nvSpPr>
        <p:spPr bwMode="auto">
          <a:xfrm>
            <a:off x="4893212" y="5580223"/>
            <a:ext cx="1623467" cy="685800"/>
          </a:xfrm>
          <a:prstGeom prst="roundRect">
            <a:avLst/>
          </a:prstGeom>
          <a:solidFill>
            <a:schemeClr val="accent5"/>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chemeClr val="tx1"/>
                </a:solidFill>
                <a:ea typeface="Segoe UI" pitchFamily="34" charset="0"/>
                <a:cs typeface="Segoe UI" pitchFamily="34" charset="0"/>
              </a:rPr>
              <a:t>RDFE </a:t>
            </a:r>
            <a:r>
              <a:rPr lang="en-US" dirty="0" err="1">
                <a:solidFill>
                  <a:schemeClr val="tx1"/>
                </a:solidFill>
                <a:ea typeface="Segoe UI" pitchFamily="34" charset="0"/>
                <a:cs typeface="Segoe UI" pitchFamily="34" charset="0"/>
              </a:rPr>
              <a:t>vNext</a:t>
            </a:r>
            <a:endParaRPr lang="en-US" dirty="0">
              <a:solidFill>
                <a:schemeClr val="tx1"/>
              </a:solidFill>
              <a:ea typeface="Segoe UI" pitchFamily="34" charset="0"/>
              <a:cs typeface="Segoe UI" pitchFamily="34" charset="0"/>
            </a:endParaRPr>
          </a:p>
        </p:txBody>
      </p:sp>
      <p:cxnSp>
        <p:nvCxnSpPr>
          <p:cNvPr id="14" name="Straight Arrow Connector 13"/>
          <p:cNvCxnSpPr>
            <a:endCxn id="11" idx="0"/>
          </p:cNvCxnSpPr>
          <p:nvPr/>
        </p:nvCxnSpPr>
        <p:spPr>
          <a:xfrm>
            <a:off x="5689075" y="4887898"/>
            <a:ext cx="15871" cy="69232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516680" y="4953621"/>
            <a:ext cx="1305995" cy="628520"/>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76942" y="4796095"/>
            <a:ext cx="9544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50%</a:t>
            </a:r>
          </a:p>
        </p:txBody>
      </p:sp>
    </p:spTree>
    <p:extLst>
      <p:ext uri="{BB962C8B-B14F-4D97-AF65-F5344CB8AC3E}">
        <p14:creationId xmlns:p14="http://schemas.microsoft.com/office/powerpoint/2010/main" val="354600890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Subscription Deletion</a:t>
            </a:r>
            <a:br>
              <a:rPr lang="en-US" b="1" dirty="0" smtClean="0"/>
            </a:br>
            <a:r>
              <a:rPr lang="en-US" sz="6600" dirty="0" smtClean="0"/>
              <a:t>“Oh no you didn’t”</a:t>
            </a:r>
            <a:endParaRPr lang="en-US" sz="6600" dirty="0"/>
          </a:p>
        </p:txBody>
      </p:sp>
    </p:spTree>
    <p:extLst>
      <p:ext uri="{BB962C8B-B14F-4D97-AF65-F5344CB8AC3E}">
        <p14:creationId xmlns:p14="http://schemas.microsoft.com/office/powerpoint/2010/main" val="279104046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Election Tracking</a:t>
            </a:r>
            <a:br>
              <a:rPr lang="en-US" b="1" dirty="0" smtClean="0"/>
            </a:br>
            <a:r>
              <a:rPr lang="en-US" sz="6600" dirty="0" smtClean="0"/>
              <a:t>“Vote early, vote often”</a:t>
            </a:r>
            <a:endParaRPr lang="en-US" dirty="0"/>
          </a:p>
        </p:txBody>
      </p:sp>
    </p:spTree>
    <p:extLst>
      <p:ext uri="{BB962C8B-B14F-4D97-AF65-F5344CB8AC3E}">
        <p14:creationId xmlns:p14="http://schemas.microsoft.com/office/powerpoint/2010/main" val="357544800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79934"/>
          </a:xfrm>
        </p:spPr>
        <p:txBody>
          <a:bodyPr/>
          <a:lstStyle/>
          <a:p>
            <a:r>
              <a:rPr lang="en-US" dirty="0" smtClean="0"/>
              <a:t>Operator was performing regular clean up of internal (Microsoft) Azure subscriptions</a:t>
            </a:r>
          </a:p>
          <a:p>
            <a:pPr lvl="1"/>
            <a:r>
              <a:rPr lang="en-US" dirty="0" smtClean="0"/>
              <a:t>Wasn’t aware of new process to go through front-line support</a:t>
            </a:r>
          </a:p>
          <a:p>
            <a:pPr lvl="1"/>
            <a:r>
              <a:rPr lang="en-US" dirty="0" smtClean="0"/>
              <a:t>Resulted in build-up of delete requests</a:t>
            </a:r>
          </a:p>
          <a:p>
            <a:pPr lvl="1"/>
            <a:r>
              <a:rPr lang="en-US" dirty="0" smtClean="0"/>
              <a:t>Normal process bypassed and operator allowed to submit batch-delete</a:t>
            </a:r>
          </a:p>
          <a:p>
            <a:r>
              <a:rPr lang="en-US" dirty="0" smtClean="0"/>
              <a:t>Several subscriptions had originally been created internal on behalf of partners, and got deleted</a:t>
            </a:r>
          </a:p>
          <a:p>
            <a:pPr lvl="1"/>
            <a:r>
              <a:rPr lang="en-US" dirty="0" smtClean="0"/>
              <a:t>Front-line checks would have stopped the delete</a:t>
            </a:r>
          </a:p>
          <a:p>
            <a:r>
              <a:rPr lang="en-US" dirty="0" smtClean="0"/>
              <a:t>Customers graciously let us know what had happened</a:t>
            </a:r>
            <a:endParaRPr lang="en-US" dirty="0"/>
          </a:p>
        </p:txBody>
      </p:sp>
      <p:sp>
        <p:nvSpPr>
          <p:cNvPr id="3" name="Title 2"/>
          <p:cNvSpPr>
            <a:spLocks noGrp="1"/>
          </p:cNvSpPr>
          <p:nvPr>
            <p:ph type="title"/>
          </p:nvPr>
        </p:nvSpPr>
        <p:spPr/>
        <p:txBody>
          <a:bodyPr/>
          <a:lstStyle/>
          <a:p>
            <a:r>
              <a:rPr lang="en-US" dirty="0" smtClean="0"/>
              <a:t>Oops…</a:t>
            </a:r>
            <a:endParaRPr lang="en-US" dirty="0"/>
          </a:p>
        </p:txBody>
      </p:sp>
    </p:spTree>
    <p:extLst>
      <p:ext uri="{BB962C8B-B14F-4D97-AF65-F5344CB8AC3E}">
        <p14:creationId xmlns:p14="http://schemas.microsoft.com/office/powerpoint/2010/main" val="990150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33768"/>
          </a:xfrm>
        </p:spPr>
        <p:txBody>
          <a:bodyPr/>
          <a:lstStyle/>
          <a:p>
            <a:r>
              <a:rPr lang="en-US" sz="3200" dirty="0" smtClean="0"/>
              <a:t>All data was fortunately recovered because of data retention</a:t>
            </a:r>
          </a:p>
          <a:p>
            <a:pPr lvl="1"/>
            <a:r>
              <a:rPr lang="en-US" sz="1800" dirty="0" smtClean="0"/>
              <a:t>From </a:t>
            </a:r>
            <a:r>
              <a:rPr lang="en-US" sz="1800" dirty="0" smtClean="0">
                <a:hlinkClick r:id="rId2"/>
              </a:rPr>
              <a:t>http</a:t>
            </a:r>
            <a:r>
              <a:rPr lang="en-US" sz="1800" dirty="0">
                <a:hlinkClick r:id="rId2"/>
              </a:rPr>
              <a:t>://</a:t>
            </a:r>
            <a:r>
              <a:rPr lang="en-US" sz="1800" dirty="0" smtClean="0">
                <a:hlinkClick r:id="rId2"/>
              </a:rPr>
              <a:t>www.windowsazure.com/en-us/support/legal/subscription-agreement</a:t>
            </a:r>
            <a:r>
              <a:rPr lang="en-US" sz="1800" dirty="0" smtClean="0"/>
              <a:t>:</a:t>
            </a:r>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endParaRPr lang="en-US" sz="3200" dirty="0" smtClean="0"/>
          </a:p>
          <a:p>
            <a:pPr lvl="1"/>
            <a:endParaRPr lang="en-US" sz="1800" dirty="0" smtClean="0"/>
          </a:p>
          <a:p>
            <a:r>
              <a:rPr lang="en-US" sz="3400" dirty="0" smtClean="0"/>
              <a:t>Subscription had to be manually recreated, however</a:t>
            </a:r>
          </a:p>
          <a:p>
            <a:r>
              <a:rPr lang="en-US" sz="3200" dirty="0" smtClean="0"/>
              <a:t>Rule: use “soft delete”</a:t>
            </a:r>
          </a:p>
          <a:p>
            <a:pPr lvl="1"/>
            <a:r>
              <a:rPr lang="en-US" sz="1800" dirty="0" smtClean="0"/>
              <a:t>Resources inaccessible by customer</a:t>
            </a:r>
          </a:p>
          <a:p>
            <a:pPr lvl="1"/>
            <a:r>
              <a:rPr lang="en-US" sz="1800" dirty="0" smtClean="0"/>
              <a:t>Non-data resources (e.g. VMs) deleted</a:t>
            </a:r>
          </a:p>
          <a:p>
            <a:pPr lvl="1"/>
            <a:r>
              <a:rPr lang="en-US" sz="1800" dirty="0" smtClean="0"/>
              <a:t>Timer set to delete after 90 days</a:t>
            </a:r>
          </a:p>
        </p:txBody>
      </p:sp>
      <p:sp>
        <p:nvSpPr>
          <p:cNvPr id="3" name="Title 2"/>
          <p:cNvSpPr>
            <a:spLocks noGrp="1"/>
          </p:cNvSpPr>
          <p:nvPr>
            <p:ph type="title"/>
          </p:nvPr>
        </p:nvSpPr>
        <p:spPr/>
        <p:txBody>
          <a:bodyPr/>
          <a:lstStyle/>
          <a:p>
            <a:r>
              <a:rPr lang="en-US" dirty="0" smtClean="0"/>
              <a:t>Let’s Not Do That Again</a:t>
            </a:r>
            <a:endParaRPr lang="en-US" dirty="0"/>
          </a:p>
        </p:txBody>
      </p:sp>
      <p:pic>
        <p:nvPicPr>
          <p:cNvPr id="4" name="Picture 3"/>
          <p:cNvPicPr>
            <a:picLocks noChangeAspect="1"/>
          </p:cNvPicPr>
          <p:nvPr/>
        </p:nvPicPr>
        <p:blipFill>
          <a:blip r:embed="rId3"/>
          <a:stretch>
            <a:fillRect/>
          </a:stretch>
        </p:blipFill>
        <p:spPr>
          <a:xfrm>
            <a:off x="2149474" y="2427782"/>
            <a:ext cx="5867400" cy="1828800"/>
          </a:xfrm>
          <a:prstGeom prst="rect">
            <a:avLst/>
          </a:prstGeom>
          <a:ln w="19050">
            <a:solidFill>
              <a:srgbClr val="92D050"/>
            </a:solidFill>
          </a:ln>
        </p:spPr>
      </p:pic>
      <p:pic>
        <p:nvPicPr>
          <p:cNvPr id="5" name="Picture 4"/>
          <p:cNvPicPr>
            <a:picLocks noChangeAspect="1"/>
          </p:cNvPicPr>
          <p:nvPr/>
        </p:nvPicPr>
        <p:blipFill>
          <a:blip r:embed="rId4"/>
          <a:stretch>
            <a:fillRect/>
          </a:stretch>
        </p:blipFill>
        <p:spPr>
          <a:xfrm>
            <a:off x="689593" y="2659062"/>
            <a:ext cx="10518287" cy="819124"/>
          </a:xfrm>
          <a:prstGeom prst="rect">
            <a:avLst/>
          </a:prstGeom>
          <a:ln w="38100">
            <a:solidFill>
              <a:srgbClr val="92D050"/>
            </a:solidFill>
          </a:ln>
        </p:spPr>
      </p:pic>
    </p:spTree>
    <p:extLst>
      <p:ext uri="{BB962C8B-B14F-4D97-AF65-F5344CB8AC3E}">
        <p14:creationId xmlns:p14="http://schemas.microsoft.com/office/powerpoint/2010/main" val="121590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wipe(left)">
                                      <p:cBhvr>
                                        <p:cTn id="23" dur="500"/>
                                        <p:tgtEl>
                                          <p:spTgt spid="2">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wipe(left)">
                                      <p:cBhvr>
                                        <p:cTn id="28" dur="500"/>
                                        <p:tgtEl>
                                          <p:spTgt spid="2">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wipe(left)">
                                      <p:cBhvr>
                                        <p:cTn id="33" dur="500"/>
                                        <p:tgtEl>
                                          <p:spTgt spid="2">
                                            <p:txEl>
                                              <p:pRg st="11" end="1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wipe(left)">
                                      <p:cBhvr>
                                        <p:cTn id="38" dur="500"/>
                                        <p:tgtEl>
                                          <p:spTgt spid="2">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Effect transition="in" filter="wipe(left)">
                                      <p:cBhvr>
                                        <p:cTn id="43"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b="1" dirty="0" smtClean="0"/>
              <a:t>Storage Certificate Expiration</a:t>
            </a:r>
            <a:r>
              <a:rPr lang="en-US" dirty="0" smtClean="0"/>
              <a:t/>
            </a:r>
            <a:br>
              <a:rPr lang="en-US" dirty="0" smtClean="0"/>
            </a:br>
            <a:r>
              <a:rPr lang="en-US" sz="4800" dirty="0" smtClean="0"/>
              <a:t>“Sorry I’m late, the alarm clock never rang”</a:t>
            </a:r>
            <a:endParaRPr lang="en-US" sz="4800" dirty="0"/>
          </a:p>
        </p:txBody>
      </p:sp>
      <p:sp>
        <p:nvSpPr>
          <p:cNvPr id="2" name="Rectangle 1"/>
          <p:cNvSpPr/>
          <p:nvPr/>
        </p:nvSpPr>
        <p:spPr>
          <a:xfrm>
            <a:off x="402192" y="5871874"/>
            <a:ext cx="11734800" cy="584775"/>
          </a:xfrm>
          <a:prstGeom prst="rect">
            <a:avLst/>
          </a:prstGeom>
        </p:spPr>
        <p:txBody>
          <a:bodyPr wrap="square">
            <a:spAutoFit/>
          </a:bodyPr>
          <a:lstStyle/>
          <a:p>
            <a:r>
              <a:rPr lang="en-US" sz="1600" dirty="0"/>
              <a:t>http://blogs.msdn.com/b/windowsazure/archive/2013/03/01/details-of-the-february-22nd-2013-windows-azure-storage-disruption.aspx</a:t>
            </a:r>
          </a:p>
        </p:txBody>
      </p:sp>
    </p:spTree>
    <p:extLst>
      <p:ext uri="{BB962C8B-B14F-4D97-AF65-F5344CB8AC3E}">
        <p14:creationId xmlns:p14="http://schemas.microsoft.com/office/powerpoint/2010/main" val="322865959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7467599" cy="2899255"/>
          </a:xfrm>
        </p:spPr>
        <p:txBody>
          <a:bodyPr/>
          <a:lstStyle/>
          <a:p>
            <a:r>
              <a:rPr lang="en-US" sz="3600" dirty="0" smtClean="0"/>
              <a:t>SSL connections to Azure storage began failing at 12:29pm on February 22, 2013</a:t>
            </a:r>
          </a:p>
          <a:p>
            <a:r>
              <a:rPr lang="en-US" sz="3600" dirty="0" smtClean="0"/>
              <a:t>Customers immediately noticed</a:t>
            </a:r>
          </a:p>
          <a:p>
            <a:r>
              <a:rPr lang="en-US" sz="3600" dirty="0" smtClean="0"/>
              <a:t>We did, too</a:t>
            </a:r>
            <a:endParaRPr lang="en-US" sz="3600" dirty="0"/>
          </a:p>
        </p:txBody>
      </p:sp>
      <p:sp>
        <p:nvSpPr>
          <p:cNvPr id="3" name="Title 2"/>
          <p:cNvSpPr>
            <a:spLocks noGrp="1"/>
          </p:cNvSpPr>
          <p:nvPr>
            <p:ph type="title"/>
          </p:nvPr>
        </p:nvSpPr>
        <p:spPr/>
        <p:txBody>
          <a:bodyPr/>
          <a:lstStyle/>
          <a:p>
            <a:r>
              <a:rPr lang="en-US" dirty="0" smtClean="0"/>
              <a:t>It’s Not You, It’s Me</a:t>
            </a:r>
            <a:endParaRPr lang="en-US" dirty="0"/>
          </a:p>
        </p:txBody>
      </p:sp>
      <p:pic>
        <p:nvPicPr>
          <p:cNvPr id="5" name="Picture 4"/>
          <p:cNvPicPr>
            <a:picLocks noChangeAspect="1"/>
          </p:cNvPicPr>
          <p:nvPr/>
        </p:nvPicPr>
        <p:blipFill>
          <a:blip r:embed="rId2"/>
          <a:stretch>
            <a:fillRect/>
          </a:stretch>
        </p:blipFill>
        <p:spPr>
          <a:xfrm>
            <a:off x="7589837" y="1287462"/>
            <a:ext cx="4282421" cy="5113338"/>
          </a:xfrm>
          <a:prstGeom prst="rect">
            <a:avLst/>
          </a:prstGeom>
        </p:spPr>
      </p:pic>
      <p:pic>
        <p:nvPicPr>
          <p:cNvPr id="6" name="Picture 5"/>
          <p:cNvPicPr>
            <a:picLocks noChangeAspect="1"/>
          </p:cNvPicPr>
          <p:nvPr/>
        </p:nvPicPr>
        <p:blipFill>
          <a:blip r:embed="rId3"/>
          <a:stretch>
            <a:fillRect/>
          </a:stretch>
        </p:blipFill>
        <p:spPr>
          <a:xfrm>
            <a:off x="1646237" y="4142267"/>
            <a:ext cx="5170850" cy="2581275"/>
          </a:xfrm>
          <a:prstGeom prst="rect">
            <a:avLst/>
          </a:prstGeom>
        </p:spPr>
      </p:pic>
      <p:pic>
        <p:nvPicPr>
          <p:cNvPr id="2" name="Picture 1"/>
          <p:cNvPicPr>
            <a:picLocks noChangeAspect="1"/>
          </p:cNvPicPr>
          <p:nvPr/>
        </p:nvPicPr>
        <p:blipFill>
          <a:blip r:embed="rId4"/>
          <a:stretch>
            <a:fillRect/>
          </a:stretch>
        </p:blipFill>
        <p:spPr>
          <a:xfrm>
            <a:off x="2179637" y="3497262"/>
            <a:ext cx="8197445" cy="1812500"/>
          </a:xfrm>
          <a:prstGeom prst="rect">
            <a:avLst/>
          </a:prstGeom>
          <a:ln w="28575">
            <a:solidFill>
              <a:srgbClr val="FF0000"/>
            </a:solidFill>
          </a:ln>
        </p:spPr>
      </p:pic>
    </p:spTree>
    <p:extLst>
      <p:ext uri="{BB962C8B-B14F-4D97-AF65-F5344CB8AC3E}">
        <p14:creationId xmlns:p14="http://schemas.microsoft.com/office/powerpoint/2010/main" val="586080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30471"/>
          </a:xfrm>
        </p:spPr>
        <p:txBody>
          <a:bodyPr/>
          <a:lstStyle/>
          <a:p>
            <a:r>
              <a:rPr lang="en-US" dirty="0" smtClean="0"/>
              <a:t>Certificates are managed by the “Secret Store”</a:t>
            </a:r>
          </a:p>
          <a:p>
            <a:pPr lvl="1"/>
            <a:r>
              <a:rPr lang="en-US" dirty="0" smtClean="0"/>
              <a:t>Once a week an automated system scans the store</a:t>
            </a:r>
          </a:p>
          <a:p>
            <a:pPr lvl="1"/>
            <a:r>
              <a:rPr lang="en-US" dirty="0" smtClean="0"/>
              <a:t>An alert is fired for certs within 180 days of expiration</a:t>
            </a:r>
          </a:p>
          <a:p>
            <a:pPr lvl="1"/>
            <a:r>
              <a:rPr lang="en-US" dirty="0" smtClean="0"/>
              <a:t>Team obtains new cert and updates Secret Store</a:t>
            </a:r>
          </a:p>
          <a:p>
            <a:r>
              <a:rPr lang="en-US" dirty="0" smtClean="0"/>
              <a:t>That process was followed</a:t>
            </a:r>
          </a:p>
          <a:p>
            <a:r>
              <a:rPr lang="en-US" dirty="0" smtClean="0"/>
              <a:t>The breakdown:</a:t>
            </a:r>
          </a:p>
          <a:p>
            <a:pPr lvl="1"/>
            <a:r>
              <a:rPr lang="en-US" dirty="0" smtClean="0"/>
              <a:t>On January 7, the storage team updated the three certs in question</a:t>
            </a:r>
          </a:p>
          <a:p>
            <a:pPr lvl="1"/>
            <a:r>
              <a:rPr lang="en-US" dirty="0" smtClean="0"/>
              <a:t>Failed to flag that a storage deployment had a date deadline</a:t>
            </a:r>
          </a:p>
          <a:p>
            <a:pPr lvl="1"/>
            <a:r>
              <a:rPr lang="en-US" dirty="0" smtClean="0"/>
              <a:t>Deployment was delayed behind other higher-priority update</a:t>
            </a:r>
          </a:p>
        </p:txBody>
      </p:sp>
      <p:sp>
        <p:nvSpPr>
          <p:cNvPr id="3" name="Title 2"/>
          <p:cNvSpPr>
            <a:spLocks noGrp="1"/>
          </p:cNvSpPr>
          <p:nvPr>
            <p:ph type="title"/>
          </p:nvPr>
        </p:nvSpPr>
        <p:spPr/>
        <p:txBody>
          <a:bodyPr/>
          <a:lstStyle/>
          <a:p>
            <a:r>
              <a:rPr lang="en-US" dirty="0" smtClean="0"/>
              <a:t>We Updated It, We Promise!</a:t>
            </a:r>
            <a:endParaRPr lang="en-US" dirty="0"/>
          </a:p>
        </p:txBody>
      </p:sp>
    </p:spTree>
    <p:extLst>
      <p:ext uri="{BB962C8B-B14F-4D97-AF65-F5344CB8AC3E}">
        <p14:creationId xmlns:p14="http://schemas.microsoft.com/office/powerpoint/2010/main" val="4130576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left)">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013406"/>
          </a:xfrm>
        </p:spPr>
        <p:txBody>
          <a:bodyPr/>
          <a:lstStyle/>
          <a:p>
            <a:r>
              <a:rPr lang="en-US" dirty="0" smtClean="0"/>
              <a:t>The real breakdown was not monitoring production:</a:t>
            </a:r>
          </a:p>
          <a:p>
            <a:pPr lvl="1"/>
            <a:r>
              <a:rPr lang="en-US" dirty="0" smtClean="0"/>
              <a:t>We now scan all service endpoints, internal and external, on a weekly basis </a:t>
            </a:r>
          </a:p>
          <a:p>
            <a:pPr lvl="1"/>
            <a:r>
              <a:rPr lang="en-US" dirty="0" smtClean="0"/>
              <a:t>At 90 days until expiration, shows up on VP reports</a:t>
            </a:r>
          </a:p>
          <a:p>
            <a:r>
              <a:rPr lang="en-US" dirty="0" smtClean="0"/>
              <a:t>Rule: service development requires thinking through the entire life-cycle of the software</a:t>
            </a:r>
          </a:p>
          <a:p>
            <a:r>
              <a:rPr lang="en-US" dirty="0" smtClean="0"/>
              <a:t>We are working on “managed service identities” to fully automate non-PKI certs</a:t>
            </a:r>
            <a:endParaRPr lang="en-US" dirty="0"/>
          </a:p>
        </p:txBody>
      </p:sp>
      <p:sp>
        <p:nvSpPr>
          <p:cNvPr id="3" name="Title 2"/>
          <p:cNvSpPr>
            <a:spLocks noGrp="1"/>
          </p:cNvSpPr>
          <p:nvPr>
            <p:ph type="title"/>
          </p:nvPr>
        </p:nvSpPr>
        <p:spPr/>
        <p:txBody>
          <a:bodyPr/>
          <a:lstStyle/>
          <a:p>
            <a:r>
              <a:rPr lang="en-US" dirty="0" smtClean="0"/>
              <a:t>Be Certain About Your Certs</a:t>
            </a:r>
            <a:endParaRPr lang="en-US" dirty="0"/>
          </a:p>
        </p:txBody>
      </p:sp>
    </p:spTree>
    <p:extLst>
      <p:ext uri="{BB962C8B-B14F-4D97-AF65-F5344CB8AC3E}">
        <p14:creationId xmlns:p14="http://schemas.microsoft.com/office/powerpoint/2010/main" val="3908382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78478"/>
          </a:xfrm>
        </p:spPr>
        <p:txBody>
          <a:bodyPr/>
          <a:lstStyle/>
          <a:p>
            <a:r>
              <a:rPr lang="en-US" sz="3200" dirty="0" smtClean="0"/>
              <a:t>A little more detail can go a long way…</a:t>
            </a:r>
          </a:p>
          <a:p>
            <a:r>
              <a:rPr lang="en-US" sz="3200" dirty="0" smtClean="0"/>
              <a:t>Error log not reporting a name made correlation difficult:</a:t>
            </a:r>
          </a:p>
          <a:p>
            <a:endParaRPr lang="en-US" sz="3200" dirty="0" smtClean="0"/>
          </a:p>
          <a:p>
            <a:endParaRPr lang="en-US" sz="3200" dirty="0"/>
          </a:p>
          <a:p>
            <a:r>
              <a:rPr lang="en-US" sz="3200" dirty="0" smtClean="0"/>
              <a:t>Error message in test environment indicating a beta feature was missing was ambiguous:</a:t>
            </a:r>
          </a:p>
          <a:p>
            <a:endParaRPr lang="en-US" sz="3200" dirty="0"/>
          </a:p>
          <a:p>
            <a:r>
              <a:rPr lang="en-US" sz="3200" dirty="0" smtClean="0"/>
              <a:t>Intermittent failures because of header incompatibility in test environment made troubleshooting painful: </a:t>
            </a:r>
          </a:p>
          <a:p>
            <a:pPr lvl="1"/>
            <a:endParaRPr lang="en-US" sz="1800" dirty="0"/>
          </a:p>
          <a:p>
            <a:pPr lvl="1"/>
            <a:endParaRPr lang="en-US" sz="1800" dirty="0" smtClean="0"/>
          </a:p>
          <a:p>
            <a:pPr lvl="1"/>
            <a:endParaRPr lang="en-US" sz="1800" dirty="0"/>
          </a:p>
        </p:txBody>
      </p:sp>
      <p:sp>
        <p:nvSpPr>
          <p:cNvPr id="3" name="Title 2"/>
          <p:cNvSpPr>
            <a:spLocks noGrp="1"/>
          </p:cNvSpPr>
          <p:nvPr>
            <p:ph type="title"/>
          </p:nvPr>
        </p:nvSpPr>
        <p:spPr/>
        <p:txBody>
          <a:bodyPr/>
          <a:lstStyle/>
          <a:p>
            <a:r>
              <a:rPr lang="en-US" dirty="0" smtClean="0"/>
              <a:t>Log As If That’s All You Have</a:t>
            </a:r>
            <a:endParaRPr lang="en-US" dirty="0"/>
          </a:p>
        </p:txBody>
      </p:sp>
      <p:sp>
        <p:nvSpPr>
          <p:cNvPr id="4" name="Rectangle 3"/>
          <p:cNvSpPr/>
          <p:nvPr/>
        </p:nvSpPr>
        <p:spPr>
          <a:xfrm>
            <a:off x="290513" y="2354262"/>
            <a:ext cx="11855449" cy="878446"/>
          </a:xfrm>
          <a:prstGeom prst="rect">
            <a:avLst/>
          </a:prstGeom>
          <a:solidFill>
            <a:schemeClr val="tx1"/>
          </a:solidFill>
        </p:spPr>
        <p:txBody>
          <a:bodyPr wrap="square">
            <a:spAutoFit/>
          </a:bodyPr>
          <a:lstStyle/>
          <a:p>
            <a:pPr marL="457200" marR="0">
              <a:lnSpc>
                <a:spcPct val="107000"/>
              </a:lnSpc>
              <a:spcBef>
                <a:spcPts val="0"/>
              </a:spcBef>
              <a:spcAft>
                <a:spcPts val="800"/>
              </a:spcAft>
            </a:pPr>
            <a:r>
              <a:rPr lang="en-US" sz="1600" dirty="0" err="1">
                <a:solidFill>
                  <a:schemeClr val="bg1"/>
                </a:solidFill>
                <a:latin typeface="Courier New" panose="02070309020205020404" pitchFamily="49" charset="0"/>
                <a:ea typeface="SimSun" panose="02010600030101010101" pitchFamily="2" charset="-122"/>
                <a:cs typeface="Arial" panose="020B0604020202020204" pitchFamily="34" charset="0"/>
              </a:rPr>
              <a:t>System.Reflection.TargetInvocationException</a:t>
            </a:r>
            <a:r>
              <a:rPr lang="en-US" sz="1600" dirty="0">
                <a:solidFill>
                  <a:schemeClr val="bg1"/>
                </a:solidFill>
                <a:latin typeface="Courier New" panose="02070309020205020404" pitchFamily="49" charset="0"/>
                <a:ea typeface="SimSun" panose="02010600030101010101" pitchFamily="2" charset="-122"/>
                <a:cs typeface="Arial" panose="020B0604020202020204" pitchFamily="34" charset="0"/>
              </a:rPr>
              <a:t>: Exception has been thrown by the target of </a:t>
            </a:r>
            <a:r>
              <a:rPr lang="en-US" sz="1600" dirty="0" smtClean="0">
                <a:solidFill>
                  <a:schemeClr val="bg1"/>
                </a:solidFill>
                <a:latin typeface="Courier New" panose="02070309020205020404" pitchFamily="49" charset="0"/>
                <a:ea typeface="SimSun" panose="02010600030101010101" pitchFamily="2" charset="-122"/>
                <a:cs typeface="Arial" panose="020B0604020202020204" pitchFamily="34" charset="0"/>
              </a:rPr>
              <a:t>an invocation</a:t>
            </a:r>
            <a:r>
              <a:rPr lang="en-US" sz="1600" dirty="0">
                <a:solidFill>
                  <a:schemeClr val="bg1"/>
                </a:solidFill>
                <a:latin typeface="Courier New" panose="02070309020205020404" pitchFamily="49" charset="0"/>
                <a:ea typeface="SimSun" panose="02010600030101010101" pitchFamily="2" charset="-122"/>
                <a:cs typeface="Arial" panose="020B0604020202020204" pitchFamily="34" charset="0"/>
              </a:rPr>
              <a:t>. ---&gt; </a:t>
            </a:r>
            <a:r>
              <a:rPr lang="en-US" sz="1600" dirty="0" err="1">
                <a:solidFill>
                  <a:schemeClr val="bg1"/>
                </a:solidFill>
                <a:latin typeface="Courier New" panose="02070309020205020404" pitchFamily="49" charset="0"/>
                <a:ea typeface="SimSun" panose="02010600030101010101" pitchFamily="2" charset="-122"/>
                <a:cs typeface="Arial" panose="020B0604020202020204" pitchFamily="34" charset="0"/>
              </a:rPr>
              <a:t>Microsoft.ServiceModel.Web.WebProtocolException</a:t>
            </a:r>
            <a:r>
              <a:rPr lang="en-US" sz="1600" dirty="0">
                <a:solidFill>
                  <a:schemeClr val="bg1"/>
                </a:solidFill>
                <a:latin typeface="Courier New" panose="02070309020205020404" pitchFamily="49" charset="0"/>
                <a:ea typeface="SimSun" panose="02010600030101010101" pitchFamily="2" charset="-122"/>
                <a:cs typeface="Arial" panose="020B0604020202020204" pitchFamily="34" charset="0"/>
              </a:rPr>
              <a:t>: Server Error: The service name is unknown (</a:t>
            </a:r>
            <a:r>
              <a:rPr lang="en-US" sz="1600" dirty="0" err="1">
                <a:solidFill>
                  <a:schemeClr val="bg1"/>
                </a:solidFill>
                <a:latin typeface="Courier New" panose="02070309020205020404" pitchFamily="49" charset="0"/>
                <a:ea typeface="SimSun" panose="02010600030101010101" pitchFamily="2" charset="-122"/>
                <a:cs typeface="Arial" panose="020B0604020202020204" pitchFamily="34" charset="0"/>
              </a:rPr>
              <a:t>NotFound</a:t>
            </a:r>
            <a:r>
              <a:rPr lang="en-US" sz="1600" dirty="0">
                <a:solidFill>
                  <a:schemeClr val="bg1"/>
                </a:solidFill>
                <a:latin typeface="Courier New" panose="02070309020205020404" pitchFamily="49" charset="0"/>
                <a:ea typeface="SimSun" panose="02010600030101010101" pitchFamily="2" charset="-122"/>
                <a:cs typeface="Arial" panose="020B0604020202020204" pitchFamily="34" charset="0"/>
              </a:rPr>
              <a:t>)</a:t>
            </a:r>
            <a:endParaRPr lang="en-US" sz="2400" dirty="0">
              <a:solidFill>
                <a:schemeClr val="bg1"/>
              </a:solidFill>
              <a:effectLst/>
              <a:latin typeface="Calibri" panose="020F0502020204030204" pitchFamily="34" charset="0"/>
              <a:ea typeface="SimSun" panose="02010600030101010101" pitchFamily="2" charset="-122"/>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036637" y="4438656"/>
            <a:ext cx="9798952" cy="291058"/>
          </a:xfrm>
          <a:prstGeom prst="rect">
            <a:avLst/>
          </a:prstGeom>
        </p:spPr>
      </p:pic>
      <p:sp>
        <p:nvSpPr>
          <p:cNvPr id="6" name="TextBox 5"/>
          <p:cNvSpPr txBox="1"/>
          <p:nvPr/>
        </p:nvSpPr>
        <p:spPr>
          <a:xfrm>
            <a:off x="446679" y="5935662"/>
            <a:ext cx="11570219" cy="794064"/>
          </a:xfrm>
          <a:prstGeom prst="rect">
            <a:avLst/>
          </a:prstGeom>
          <a:solidFill>
            <a:schemeClr val="tx1"/>
          </a:solidFill>
        </p:spPr>
        <p:txBody>
          <a:bodyPr wrap="none" lIns="182880" tIns="146304" rIns="182880" bIns="146304" rtlCol="0">
            <a:spAutoFit/>
          </a:bodyPr>
          <a:lstStyle/>
          <a:p>
            <a:pPr>
              <a:lnSpc>
                <a:spcPct val="90000"/>
              </a:lnSpc>
              <a:spcAft>
                <a:spcPts val="600"/>
              </a:spcAft>
            </a:pPr>
            <a:r>
              <a:rPr lang="en-US" dirty="0">
                <a:solidFill>
                  <a:schemeClr val="bg1"/>
                </a:solidFill>
              </a:rPr>
              <a:t>HTTP Status Code: 400. Service Management Error Code: </a:t>
            </a:r>
            <a:r>
              <a:rPr lang="en-US" dirty="0" smtClean="0">
                <a:solidFill>
                  <a:schemeClr val="bg1"/>
                </a:solidFill>
              </a:rPr>
              <a:t/>
            </a:r>
            <a:br>
              <a:rPr lang="en-US" dirty="0" smtClean="0">
                <a:solidFill>
                  <a:schemeClr val="bg1"/>
                </a:solidFill>
              </a:rPr>
            </a:br>
            <a:r>
              <a:rPr lang="en-US" dirty="0" err="1" smtClean="0">
                <a:solidFill>
                  <a:schemeClr val="bg1"/>
                </a:solidFill>
              </a:rPr>
              <a:t>MissingOrIncorrectVersionHeader</a:t>
            </a:r>
            <a:r>
              <a:rPr lang="en-US" dirty="0">
                <a:solidFill>
                  <a:schemeClr val="bg1"/>
                </a:solidFill>
              </a:rPr>
              <a:t>. Message: The versioning header is not specified or was specified incorrectly</a:t>
            </a:r>
            <a:r>
              <a:rPr lang="en-US" dirty="0" smtClean="0">
                <a:solidFill>
                  <a:schemeClr val="bg1"/>
                </a:solidFill>
              </a:rPr>
              <a:t>.</a:t>
            </a:r>
          </a:p>
        </p:txBody>
      </p:sp>
    </p:spTree>
    <p:extLst>
      <p:ext uri="{BB962C8B-B14F-4D97-AF65-F5344CB8AC3E}">
        <p14:creationId xmlns:p14="http://schemas.microsoft.com/office/powerpoint/2010/main" val="3023764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left)">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4123436"/>
          </a:xfrm>
        </p:spPr>
        <p:txBody>
          <a:bodyPr/>
          <a:lstStyle/>
          <a:p>
            <a:r>
              <a:rPr lang="en-US" dirty="0" smtClean="0"/>
              <a:t>Cache aggressively to hide latency</a:t>
            </a:r>
          </a:p>
          <a:p>
            <a:r>
              <a:rPr lang="en-US" dirty="0" err="1" smtClean="0"/>
              <a:t>Async</a:t>
            </a:r>
            <a:r>
              <a:rPr lang="en-US" dirty="0" smtClean="0"/>
              <a:t> with queues when possible </a:t>
            </a:r>
          </a:p>
          <a:p>
            <a:r>
              <a:rPr lang="en-US" dirty="0" smtClean="0"/>
              <a:t>Process in batches to minimize round trips</a:t>
            </a:r>
          </a:p>
          <a:p>
            <a:r>
              <a:rPr lang="en-US" dirty="0" smtClean="0"/>
              <a:t>Partition data and compute to scale out</a:t>
            </a:r>
          </a:p>
          <a:p>
            <a:r>
              <a:rPr lang="en-US" dirty="0" smtClean="0"/>
              <a:t>Roll out with monitored slices</a:t>
            </a:r>
          </a:p>
          <a:p>
            <a:r>
              <a:rPr lang="en-US" dirty="0" smtClean="0"/>
              <a:t>Log excessively</a:t>
            </a:r>
            <a:endParaRPr lang="en-US" dirty="0"/>
          </a:p>
        </p:txBody>
      </p:sp>
      <p:sp>
        <p:nvSpPr>
          <p:cNvPr id="3" name="Title 2"/>
          <p:cNvSpPr>
            <a:spLocks noGrp="1"/>
          </p:cNvSpPr>
          <p:nvPr>
            <p:ph type="title"/>
          </p:nvPr>
        </p:nvSpPr>
        <p:spPr/>
        <p:txBody>
          <a:bodyPr/>
          <a:lstStyle/>
          <a:p>
            <a:r>
              <a:rPr lang="en-US" dirty="0" smtClean="0"/>
              <a:t>Lessons From Scale</a:t>
            </a:r>
            <a:endParaRPr lang="en-US" dirty="0"/>
          </a:p>
        </p:txBody>
      </p:sp>
    </p:spTree>
    <p:extLst>
      <p:ext uri="{BB962C8B-B14F-4D97-AF65-F5344CB8AC3E}">
        <p14:creationId xmlns:p14="http://schemas.microsoft.com/office/powerpoint/2010/main" val="3599339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9" y="1212850"/>
            <a:ext cx="11734798" cy="5108065"/>
          </a:xfrm>
        </p:spPr>
        <p:txBody>
          <a:bodyPr/>
          <a:lstStyle/>
          <a:p>
            <a:r>
              <a:rPr lang="en-US" dirty="0" smtClean="0"/>
              <a:t>Customer created service for reporting live tally of US Presidential, State and local elections	</a:t>
            </a:r>
          </a:p>
          <a:p>
            <a:r>
              <a:rPr lang="en-US" dirty="0" smtClean="0"/>
              <a:t>Served a major state’s September election results successfully</a:t>
            </a:r>
          </a:p>
          <a:p>
            <a:r>
              <a:rPr lang="en-US" dirty="0" smtClean="0"/>
              <a:t>November election was coming – was the architecture going to handle the load?</a:t>
            </a:r>
          </a:p>
          <a:p>
            <a:endParaRPr lang="en-US" dirty="0" smtClean="0"/>
          </a:p>
          <a:p>
            <a:endParaRPr lang="en-US" dirty="0"/>
          </a:p>
        </p:txBody>
      </p:sp>
      <p:sp>
        <p:nvSpPr>
          <p:cNvPr id="4" name="Title 3"/>
          <p:cNvSpPr>
            <a:spLocks noGrp="1"/>
          </p:cNvSpPr>
          <p:nvPr>
            <p:ph type="title"/>
          </p:nvPr>
        </p:nvSpPr>
        <p:spPr/>
        <p:txBody>
          <a:bodyPr/>
          <a:lstStyle/>
          <a:p>
            <a:r>
              <a:rPr lang="en-US" dirty="0" smtClean="0"/>
              <a:t>Who’s Winning?</a:t>
            </a:r>
            <a:endParaRPr lang="en-US" dirty="0"/>
          </a:p>
        </p:txBody>
      </p:sp>
    </p:spTree>
    <p:extLst>
      <p:ext uri="{BB962C8B-B14F-4D97-AF65-F5344CB8AC3E}">
        <p14:creationId xmlns:p14="http://schemas.microsoft.com/office/powerpoint/2010/main" val="697872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Election Results Architecture</a:t>
            </a:r>
            <a:endParaRPr lang="en-US" dirty="0"/>
          </a:p>
        </p:txBody>
      </p:sp>
      <p:sp>
        <p:nvSpPr>
          <p:cNvPr id="25" name="Rounded Rectangle 24"/>
          <p:cNvSpPr/>
          <p:nvPr/>
        </p:nvSpPr>
        <p:spPr bwMode="auto">
          <a:xfrm>
            <a:off x="2512527" y="2125662"/>
            <a:ext cx="6857998" cy="3886200"/>
          </a:xfrm>
          <a:prstGeom prst="roundRect">
            <a:avLst/>
          </a:prstGeom>
          <a:solidFill>
            <a:schemeClr val="bg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a:off x="2990489" y="2372346"/>
            <a:ext cx="5872306" cy="878217"/>
            <a:chOff x="655637" y="2118631"/>
            <a:chExt cx="4343400" cy="878217"/>
          </a:xfrm>
        </p:grpSpPr>
        <p:sp>
          <p:nvSpPr>
            <p:cNvPr id="9" name="Rectangle 8"/>
            <p:cNvSpPr/>
            <p:nvPr/>
          </p:nvSpPr>
          <p:spPr bwMode="auto">
            <a:xfrm>
              <a:off x="655637" y="2125052"/>
              <a:ext cx="4343400" cy="871795"/>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1672781"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6" name="Rectangle 5"/>
            <p:cNvSpPr/>
            <p:nvPr/>
          </p:nvSpPr>
          <p:spPr bwMode="auto">
            <a:xfrm>
              <a:off x="2484437"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7" name="Rectangle 6"/>
            <p:cNvSpPr/>
            <p:nvPr/>
          </p:nvSpPr>
          <p:spPr bwMode="auto">
            <a:xfrm>
              <a:off x="4160837" y="2203706"/>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a:t>
              </a:r>
            </a:p>
          </p:txBody>
        </p:sp>
        <p:sp>
          <p:nvSpPr>
            <p:cNvPr id="8" name="TextBox 7"/>
            <p:cNvSpPr txBox="1"/>
            <p:nvPr/>
          </p:nvSpPr>
          <p:spPr>
            <a:xfrm>
              <a:off x="3322614" y="2118631"/>
              <a:ext cx="670696" cy="738664"/>
            </a:xfrm>
            <a:prstGeom prst="rect">
              <a:avLst/>
            </a:prstGeom>
            <a:noFill/>
          </p:spPr>
          <p:txBody>
            <a:bodyPr wrap="none" lIns="182880" tIns="146304" rIns="182880" bIns="146304" rtlCol="0">
              <a:spAutoFit/>
            </a:bodyPr>
            <a:lstStyle/>
            <a:p>
              <a:pPr>
                <a:lnSpc>
                  <a:spcPct val="90000"/>
                </a:lnSpc>
                <a:spcAft>
                  <a:spcPts val="600"/>
                </a:spcAft>
              </a:pPr>
              <a:r>
                <a:rPr lang="en-US" sz="3200" dirty="0" smtClean="0">
                  <a:solidFill>
                    <a:srgbClr val="00B0F0"/>
                  </a:solidFill>
                </a:rPr>
                <a:t>…</a:t>
              </a:r>
            </a:p>
          </p:txBody>
        </p:sp>
        <p:sp>
          <p:nvSpPr>
            <p:cNvPr id="13" name="TextBox 12"/>
            <p:cNvSpPr txBox="1"/>
            <p:nvPr/>
          </p:nvSpPr>
          <p:spPr>
            <a:xfrm>
              <a:off x="713002" y="2202784"/>
              <a:ext cx="959779" cy="794064"/>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solidFill>
                </a:rPr>
                <a:t>Web Role</a:t>
              </a:r>
            </a:p>
          </p:txBody>
        </p:sp>
      </p:grpSp>
      <p:sp>
        <p:nvSpPr>
          <p:cNvPr id="24" name="TextBox 23"/>
          <p:cNvSpPr txBox="1"/>
          <p:nvPr/>
        </p:nvSpPr>
        <p:spPr>
          <a:xfrm>
            <a:off x="5893585" y="5071264"/>
            <a:ext cx="720836" cy="849463"/>
          </a:xfrm>
          <a:prstGeom prst="rect">
            <a:avLst/>
          </a:prstGeom>
          <a:noFill/>
        </p:spPr>
        <p:txBody>
          <a:bodyPr wrap="square" lIns="182880" tIns="146304" rIns="182880" bIns="146304" rtlCol="0">
            <a:spAutoFit/>
          </a:bodyPr>
          <a:lstStyle/>
          <a:p>
            <a:pPr>
              <a:lnSpc>
                <a:spcPct val="90000"/>
              </a:lnSpc>
              <a:spcAft>
                <a:spcPts val="600"/>
              </a:spcAft>
            </a:pPr>
            <a:r>
              <a:rPr lang="en-US" sz="4000" dirty="0" smtClean="0">
                <a:solidFill>
                  <a:srgbClr val="FFC000"/>
                </a:solidFill>
              </a:rPr>
              <a:t>…</a:t>
            </a:r>
          </a:p>
        </p:txBody>
      </p:sp>
      <p:grpSp>
        <p:nvGrpSpPr>
          <p:cNvPr id="33" name="Group 32"/>
          <p:cNvGrpSpPr/>
          <p:nvPr/>
        </p:nvGrpSpPr>
        <p:grpSpPr>
          <a:xfrm>
            <a:off x="3020257" y="4983886"/>
            <a:ext cx="5842538" cy="871008"/>
            <a:chOff x="909099" y="4988454"/>
            <a:chExt cx="5842538" cy="871008"/>
          </a:xfrm>
        </p:grpSpPr>
        <p:sp>
          <p:nvSpPr>
            <p:cNvPr id="15" name="Rectangle 14"/>
            <p:cNvSpPr/>
            <p:nvPr/>
          </p:nvSpPr>
          <p:spPr bwMode="auto">
            <a:xfrm>
              <a:off x="909099" y="5097462"/>
              <a:ext cx="5842538" cy="685800"/>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Oval 18"/>
            <p:cNvSpPr/>
            <p:nvPr/>
          </p:nvSpPr>
          <p:spPr bwMode="auto">
            <a:xfrm>
              <a:off x="3211840"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Oval 19"/>
            <p:cNvSpPr/>
            <p:nvPr/>
          </p:nvSpPr>
          <p:spPr bwMode="auto">
            <a:xfrm>
              <a:off x="2640456"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Oval 20"/>
            <p:cNvSpPr/>
            <p:nvPr/>
          </p:nvSpPr>
          <p:spPr bwMode="auto">
            <a:xfrm>
              <a:off x="5013176"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Oval 21"/>
            <p:cNvSpPr/>
            <p:nvPr/>
          </p:nvSpPr>
          <p:spPr bwMode="auto">
            <a:xfrm>
              <a:off x="5558943"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Oval 22"/>
            <p:cNvSpPr/>
            <p:nvPr/>
          </p:nvSpPr>
          <p:spPr bwMode="auto">
            <a:xfrm>
              <a:off x="6133064"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Oval 25"/>
            <p:cNvSpPr/>
            <p:nvPr/>
          </p:nvSpPr>
          <p:spPr bwMode="auto">
            <a:xfrm>
              <a:off x="4358407"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Oval 26"/>
            <p:cNvSpPr/>
            <p:nvPr/>
          </p:nvSpPr>
          <p:spPr bwMode="auto">
            <a:xfrm>
              <a:off x="2027237" y="5175879"/>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p:cNvSpPr txBox="1"/>
            <p:nvPr/>
          </p:nvSpPr>
          <p:spPr>
            <a:xfrm>
              <a:off x="909099" y="4988454"/>
              <a:ext cx="949812" cy="871008"/>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1"/>
                  </a:solidFill>
                </a:rPr>
                <a:t>Azure</a:t>
              </a:r>
            </a:p>
            <a:p>
              <a:pPr>
                <a:lnSpc>
                  <a:spcPct val="90000"/>
                </a:lnSpc>
                <a:spcAft>
                  <a:spcPts val="600"/>
                </a:spcAft>
              </a:pPr>
              <a:r>
                <a:rPr lang="en-US" dirty="0" smtClean="0">
                  <a:solidFill>
                    <a:schemeClr val="bg1"/>
                  </a:solidFill>
                </a:rPr>
                <a:t>Blob</a:t>
              </a:r>
            </a:p>
          </p:txBody>
        </p:sp>
      </p:grpSp>
      <p:grpSp>
        <p:nvGrpSpPr>
          <p:cNvPr id="32" name="Group 31"/>
          <p:cNvGrpSpPr/>
          <p:nvPr/>
        </p:nvGrpSpPr>
        <p:grpSpPr>
          <a:xfrm>
            <a:off x="3378939" y="3617908"/>
            <a:ext cx="2504080" cy="1078468"/>
            <a:chOff x="1477813" y="3649662"/>
            <a:chExt cx="2504080" cy="1078468"/>
          </a:xfrm>
        </p:grpSpPr>
        <p:sp>
          <p:nvSpPr>
            <p:cNvPr id="10" name="Rectangle 9"/>
            <p:cNvSpPr/>
            <p:nvPr/>
          </p:nvSpPr>
          <p:spPr bwMode="auto">
            <a:xfrm>
              <a:off x="1506204" y="3649662"/>
              <a:ext cx="2475689" cy="1078468"/>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Can 10"/>
            <p:cNvSpPr/>
            <p:nvPr/>
          </p:nvSpPr>
          <p:spPr bwMode="auto">
            <a:xfrm>
              <a:off x="2402621" y="3801268"/>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Can 11"/>
            <p:cNvSpPr/>
            <p:nvPr/>
          </p:nvSpPr>
          <p:spPr bwMode="auto">
            <a:xfrm>
              <a:off x="3215197" y="3809860"/>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1477813" y="3798943"/>
              <a:ext cx="1012328"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chemeClr val="bg1"/>
                  </a:solidFill>
                </a:rPr>
                <a:t>Azure </a:t>
              </a:r>
              <a:br>
                <a:rPr lang="en-US" dirty="0" smtClean="0">
                  <a:solidFill>
                    <a:schemeClr val="bg1"/>
                  </a:solidFill>
                </a:rPr>
              </a:br>
              <a:r>
                <a:rPr lang="en-US" dirty="0" smtClean="0">
                  <a:solidFill>
                    <a:schemeClr val="bg1"/>
                  </a:solidFill>
                </a:rPr>
                <a:t>DB</a:t>
              </a:r>
            </a:p>
          </p:txBody>
        </p:sp>
        <p:sp>
          <p:nvSpPr>
            <p:cNvPr id="30" name="TextBox 29"/>
            <p:cNvSpPr txBox="1"/>
            <p:nvPr/>
          </p:nvSpPr>
          <p:spPr>
            <a:xfrm>
              <a:off x="2238736" y="4000066"/>
              <a:ext cx="9906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bg1"/>
                  </a:solidFill>
                </a:rPr>
                <a:t>Results</a:t>
              </a:r>
            </a:p>
          </p:txBody>
        </p:sp>
        <p:sp>
          <p:nvSpPr>
            <p:cNvPr id="31" name="TextBox 30"/>
            <p:cNvSpPr txBox="1"/>
            <p:nvPr/>
          </p:nvSpPr>
          <p:spPr>
            <a:xfrm>
              <a:off x="3170237" y="4000066"/>
              <a:ext cx="79163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chemeClr val="bg1"/>
                  </a:solidFill>
                </a:rPr>
                <a:t>Main</a:t>
              </a:r>
            </a:p>
          </p:txBody>
        </p:sp>
      </p:grpSp>
      <p:grpSp>
        <p:nvGrpSpPr>
          <p:cNvPr id="34" name="Group 33"/>
          <p:cNvGrpSpPr/>
          <p:nvPr/>
        </p:nvGrpSpPr>
        <p:grpSpPr>
          <a:xfrm>
            <a:off x="6296526" y="3692293"/>
            <a:ext cx="1977008" cy="871796"/>
            <a:chOff x="655637" y="2125052"/>
            <a:chExt cx="1977008" cy="871796"/>
          </a:xfrm>
        </p:grpSpPr>
        <p:sp>
          <p:nvSpPr>
            <p:cNvPr id="35" name="Rectangle 34"/>
            <p:cNvSpPr/>
            <p:nvPr/>
          </p:nvSpPr>
          <p:spPr bwMode="auto">
            <a:xfrm>
              <a:off x="655637" y="2125052"/>
              <a:ext cx="1977008"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p:cNvSpPr txBox="1"/>
            <p:nvPr/>
          </p:nvSpPr>
          <p:spPr>
            <a:xfrm>
              <a:off x="713002" y="2202784"/>
              <a:ext cx="1157643" cy="794064"/>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chemeClr val="bg1"/>
                  </a:solidFill>
                </a:rPr>
                <a:t>Worker</a:t>
              </a:r>
              <a:br>
                <a:rPr lang="en-US" dirty="0" smtClean="0">
                  <a:solidFill>
                    <a:schemeClr val="bg1"/>
                  </a:solidFill>
                </a:rPr>
              </a:br>
              <a:r>
                <a:rPr lang="en-US" dirty="0" smtClean="0">
                  <a:solidFill>
                    <a:schemeClr val="bg1"/>
                  </a:solidFill>
                </a:rPr>
                <a:t>Role</a:t>
              </a:r>
            </a:p>
          </p:txBody>
        </p:sp>
      </p:grpSp>
      <p:cxnSp>
        <p:nvCxnSpPr>
          <p:cNvPr id="43" name="Straight Connector 42"/>
          <p:cNvCxnSpPr>
            <a:stCxn id="5" idx="2"/>
          </p:cNvCxnSpPr>
          <p:nvPr/>
        </p:nvCxnSpPr>
        <p:spPr>
          <a:xfrm flipH="1">
            <a:off x="4691662" y="3142299"/>
            <a:ext cx="137616" cy="615161"/>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6" idx="2"/>
          </p:cNvCxnSpPr>
          <p:nvPr/>
        </p:nvCxnSpPr>
        <p:spPr>
          <a:xfrm flipH="1">
            <a:off x="4717254" y="3142299"/>
            <a:ext cx="1209388" cy="624890"/>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727956" y="3143221"/>
            <a:ext cx="3465190" cy="615155"/>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003502" y="4585996"/>
            <a:ext cx="923263" cy="485267"/>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918424" y="4382344"/>
            <a:ext cx="1409738" cy="0"/>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bwMode="auto">
          <a:xfrm>
            <a:off x="4140023" y="6175212"/>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ounded Rectangle 61"/>
          <p:cNvSpPr/>
          <p:nvPr/>
        </p:nvSpPr>
        <p:spPr bwMode="auto">
          <a:xfrm>
            <a:off x="4751614" y="6178630"/>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ounded Rectangle 62"/>
          <p:cNvSpPr/>
          <p:nvPr/>
        </p:nvSpPr>
        <p:spPr bwMode="auto">
          <a:xfrm>
            <a:off x="5380551" y="6163759"/>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ounded Rectangle 63"/>
          <p:cNvSpPr/>
          <p:nvPr/>
        </p:nvSpPr>
        <p:spPr bwMode="auto">
          <a:xfrm>
            <a:off x="6484460" y="6188141"/>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ounded Rectangle 64"/>
          <p:cNvSpPr/>
          <p:nvPr/>
        </p:nvSpPr>
        <p:spPr bwMode="auto">
          <a:xfrm>
            <a:off x="7096051" y="6191559"/>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ounded Rectangle 65"/>
          <p:cNvSpPr/>
          <p:nvPr/>
        </p:nvSpPr>
        <p:spPr bwMode="auto">
          <a:xfrm>
            <a:off x="7724988" y="6176688"/>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ounded Rectangle 66"/>
          <p:cNvSpPr/>
          <p:nvPr/>
        </p:nvSpPr>
        <p:spPr bwMode="auto">
          <a:xfrm>
            <a:off x="8305170" y="6178630"/>
            <a:ext cx="485483" cy="4572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TextBox 67"/>
          <p:cNvSpPr txBox="1"/>
          <p:nvPr/>
        </p:nvSpPr>
        <p:spPr>
          <a:xfrm>
            <a:off x="5764706" y="4926975"/>
            <a:ext cx="707566"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rgbClr val="FFC000"/>
                </a:solidFill>
              </a:rPr>
              <a:t>…</a:t>
            </a:r>
          </a:p>
        </p:txBody>
      </p:sp>
      <p:sp>
        <p:nvSpPr>
          <p:cNvPr id="69" name="TextBox 68"/>
          <p:cNvSpPr txBox="1"/>
          <p:nvPr/>
        </p:nvSpPr>
        <p:spPr>
          <a:xfrm>
            <a:off x="5836201" y="5873439"/>
            <a:ext cx="707566" cy="794064"/>
          </a:xfrm>
          <a:prstGeom prst="rect">
            <a:avLst/>
          </a:prstGeom>
          <a:noFill/>
        </p:spPr>
        <p:txBody>
          <a:bodyPr wrap="none" lIns="182880" tIns="146304" rIns="182880" bIns="146304" rtlCol="0">
            <a:spAutoFit/>
          </a:bodyPr>
          <a:lstStyle/>
          <a:p>
            <a:pPr>
              <a:lnSpc>
                <a:spcPct val="90000"/>
              </a:lnSpc>
              <a:spcAft>
                <a:spcPts val="600"/>
              </a:spcAft>
            </a:pPr>
            <a:r>
              <a:rPr lang="en-US" sz="3600" dirty="0" smtClean="0">
                <a:solidFill>
                  <a:schemeClr val="accent1"/>
                </a:solidFill>
              </a:rPr>
              <a:t>…</a:t>
            </a:r>
          </a:p>
        </p:txBody>
      </p:sp>
      <p:sp>
        <p:nvSpPr>
          <p:cNvPr id="70" name="TextBox 69"/>
          <p:cNvSpPr txBox="1"/>
          <p:nvPr/>
        </p:nvSpPr>
        <p:spPr>
          <a:xfrm>
            <a:off x="2469764" y="6123062"/>
            <a:ext cx="157556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Precincts</a:t>
            </a:r>
          </a:p>
        </p:txBody>
      </p:sp>
      <p:sp>
        <p:nvSpPr>
          <p:cNvPr id="71" name="TextBox 70"/>
          <p:cNvSpPr txBox="1"/>
          <p:nvPr/>
        </p:nvSpPr>
        <p:spPr>
          <a:xfrm>
            <a:off x="5298892" y="1089124"/>
            <a:ext cx="12192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Voters</a:t>
            </a:r>
          </a:p>
        </p:txBody>
      </p:sp>
      <p:cxnSp>
        <p:nvCxnSpPr>
          <p:cNvPr id="74" name="Straight Connector 73"/>
          <p:cNvCxnSpPr/>
          <p:nvPr/>
        </p:nvCxnSpPr>
        <p:spPr>
          <a:xfrm>
            <a:off x="5941526" y="1561588"/>
            <a:ext cx="0" cy="603268"/>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4372094" y="5605076"/>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4975238" y="5641385"/>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551598" y="5605076"/>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698165" y="5619947"/>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7352934" y="5629458"/>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925623" y="5629458"/>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8510376" y="5605076"/>
            <a:ext cx="0" cy="558683"/>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62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ipe(down)">
                                      <p:cBhvr>
                                        <p:cTn id="44" dur="500"/>
                                        <p:tgtEl>
                                          <p:spTgt spid="77"/>
                                        </p:tgtEl>
                                      </p:cBhvr>
                                    </p:animEffect>
                                  </p:childTnLst>
                                </p:cTn>
                              </p:par>
                              <p:par>
                                <p:cTn id="45" presetID="22" presetClass="entr" presetSubtype="4" fill="hold"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down)">
                                      <p:cBhvr>
                                        <p:cTn id="47" dur="500"/>
                                        <p:tgtEl>
                                          <p:spTgt spid="80"/>
                                        </p:tgtEl>
                                      </p:cBhvr>
                                    </p:animEffect>
                                  </p:childTnLst>
                                </p:cTn>
                              </p:par>
                              <p:par>
                                <p:cTn id="48" presetID="22" presetClass="entr" presetSubtype="4" fill="hold" nodeType="with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wipe(down)">
                                      <p:cBhvr>
                                        <p:cTn id="50" dur="500"/>
                                        <p:tgtEl>
                                          <p:spTgt spid="81"/>
                                        </p:tgtEl>
                                      </p:cBhvr>
                                    </p:animEffect>
                                  </p:childTnLst>
                                </p:cTn>
                              </p:par>
                              <p:par>
                                <p:cTn id="51" presetID="22" presetClass="entr" presetSubtype="4"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down)">
                                      <p:cBhvr>
                                        <p:cTn id="53" dur="500"/>
                                        <p:tgtEl>
                                          <p:spTgt spid="82"/>
                                        </p:tgtEl>
                                      </p:cBhvr>
                                    </p:animEffect>
                                  </p:childTnLst>
                                </p:cTn>
                              </p:par>
                              <p:par>
                                <p:cTn id="54" presetID="22" presetClass="entr" presetSubtype="4" fill="hold"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down)">
                                      <p:cBhvr>
                                        <p:cTn id="56" dur="500"/>
                                        <p:tgtEl>
                                          <p:spTgt spid="83"/>
                                        </p:tgtEl>
                                      </p:cBhvr>
                                    </p:animEffect>
                                  </p:childTnLst>
                                </p:cTn>
                              </p:par>
                              <p:par>
                                <p:cTn id="57" presetID="22" presetClass="entr" presetSubtype="4"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par>
                                <p:cTn id="60" presetID="22" presetClass="entr" presetSubtype="4"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down)">
                                      <p:cBhvr>
                                        <p:cTn id="62" dur="500"/>
                                        <p:tgtEl>
                                          <p:spTgt spid="8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down)">
                                      <p:cBhvr>
                                        <p:cTn id="75" dur="500"/>
                                        <p:tgtEl>
                                          <p:spTgt spid="5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right)">
                                      <p:cBhvr>
                                        <p:cTn id="80" dur="500"/>
                                        <p:tgtEl>
                                          <p:spTgt spid="5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500"/>
                                        <p:tgtEl>
                                          <p:spTgt spid="7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up)">
                                      <p:cBhvr>
                                        <p:cTn id="96" dur="500"/>
                                        <p:tgtEl>
                                          <p:spTgt spid="43"/>
                                        </p:tgtEl>
                                      </p:cBhvr>
                                    </p:animEffect>
                                  </p:childTnLst>
                                </p:cTn>
                              </p:par>
                              <p:par>
                                <p:cTn id="97" presetID="22" presetClass="entr" presetSubtype="1"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up)">
                                      <p:cBhvr>
                                        <p:cTn id="99" dur="500"/>
                                        <p:tgtEl>
                                          <p:spTgt spid="45"/>
                                        </p:tgtEl>
                                      </p:cBhvr>
                                    </p:animEffect>
                                  </p:childTnLst>
                                </p:cTn>
                              </p:par>
                              <p:par>
                                <p:cTn id="100" presetID="22" presetClass="entr" presetSubtype="1"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9" grpId="0" animBg="1"/>
      <p:bldP spid="62" grpId="0" animBg="1"/>
      <p:bldP spid="63" grpId="0" animBg="1"/>
      <p:bldP spid="64" grpId="0" animBg="1"/>
      <p:bldP spid="65" grpId="0" animBg="1"/>
      <p:bldP spid="66" grpId="0" animBg="1"/>
      <p:bldP spid="67" grpId="0" animBg="1"/>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Disaster-Proof Deployment</a:t>
            </a:r>
            <a:endParaRPr lang="en-US" dirty="0"/>
          </a:p>
        </p:txBody>
      </p:sp>
      <p:sp>
        <p:nvSpPr>
          <p:cNvPr id="4" name="Rounded Rectangle 3"/>
          <p:cNvSpPr/>
          <p:nvPr/>
        </p:nvSpPr>
        <p:spPr bwMode="auto">
          <a:xfrm>
            <a:off x="425326" y="2731296"/>
            <a:ext cx="5421107" cy="3286691"/>
          </a:xfrm>
          <a:prstGeom prst="roundRect">
            <a:avLst/>
          </a:prstGeom>
          <a:solidFill>
            <a:schemeClr val="bg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 name="Group 4"/>
          <p:cNvGrpSpPr/>
          <p:nvPr/>
        </p:nvGrpSpPr>
        <p:grpSpPr>
          <a:xfrm>
            <a:off x="803145" y="2939925"/>
            <a:ext cx="4641938" cy="742737"/>
            <a:chOff x="655637" y="2118631"/>
            <a:chExt cx="4343400" cy="878216"/>
          </a:xfrm>
        </p:grpSpPr>
        <p:sp>
          <p:nvSpPr>
            <p:cNvPr id="6" name="Rectangle 5"/>
            <p:cNvSpPr/>
            <p:nvPr/>
          </p:nvSpPr>
          <p:spPr bwMode="auto">
            <a:xfrm>
              <a:off x="655637" y="2125052"/>
              <a:ext cx="4343400" cy="871795"/>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1672781"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8" name="Rectangle 7"/>
            <p:cNvSpPr/>
            <p:nvPr/>
          </p:nvSpPr>
          <p:spPr bwMode="auto">
            <a:xfrm>
              <a:off x="2484437" y="2202784"/>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9" name="Rectangle 8"/>
            <p:cNvSpPr/>
            <p:nvPr/>
          </p:nvSpPr>
          <p:spPr bwMode="auto">
            <a:xfrm>
              <a:off x="4160837" y="2203706"/>
              <a:ext cx="685800" cy="685800"/>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n</a:t>
              </a:r>
            </a:p>
          </p:txBody>
        </p:sp>
        <p:sp>
          <p:nvSpPr>
            <p:cNvPr id="10" name="TextBox 9"/>
            <p:cNvSpPr txBox="1"/>
            <p:nvPr/>
          </p:nvSpPr>
          <p:spPr>
            <a:xfrm>
              <a:off x="3322614" y="2118631"/>
              <a:ext cx="521069" cy="67688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00B0F0"/>
                  </a:solidFill>
                </a:rPr>
                <a:t>…</a:t>
              </a:r>
            </a:p>
          </p:txBody>
        </p:sp>
        <p:sp>
          <p:nvSpPr>
            <p:cNvPr id="11" name="TextBox 10"/>
            <p:cNvSpPr txBox="1"/>
            <p:nvPr/>
          </p:nvSpPr>
          <p:spPr>
            <a:xfrm>
              <a:off x="713002" y="2202784"/>
              <a:ext cx="959779" cy="54587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Web Role</a:t>
              </a:r>
            </a:p>
          </p:txBody>
        </p:sp>
      </p:grpSp>
      <p:sp>
        <p:nvSpPr>
          <p:cNvPr id="12" name="TextBox 11"/>
          <p:cNvSpPr txBox="1"/>
          <p:nvPr/>
        </p:nvSpPr>
        <p:spPr>
          <a:xfrm>
            <a:off x="3097983" y="5222491"/>
            <a:ext cx="569806"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solidFill>
                  <a:srgbClr val="FFC000"/>
                </a:solidFill>
              </a:rPr>
              <a:t>…</a:t>
            </a:r>
          </a:p>
        </p:txBody>
      </p:sp>
      <p:grpSp>
        <p:nvGrpSpPr>
          <p:cNvPr id="13" name="Group 12"/>
          <p:cNvGrpSpPr/>
          <p:nvPr/>
        </p:nvGrpSpPr>
        <p:grpSpPr>
          <a:xfrm>
            <a:off x="826676" y="5148593"/>
            <a:ext cx="4618407" cy="704808"/>
            <a:chOff x="909099" y="4988454"/>
            <a:chExt cx="5842538" cy="833369"/>
          </a:xfrm>
        </p:grpSpPr>
        <p:sp>
          <p:nvSpPr>
            <p:cNvPr id="14" name="Rectangle 13"/>
            <p:cNvSpPr/>
            <p:nvPr/>
          </p:nvSpPr>
          <p:spPr bwMode="auto">
            <a:xfrm>
              <a:off x="909099" y="5097462"/>
              <a:ext cx="5842538" cy="685800"/>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3211840"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Oval 15"/>
            <p:cNvSpPr/>
            <p:nvPr/>
          </p:nvSpPr>
          <p:spPr bwMode="auto">
            <a:xfrm>
              <a:off x="2640456"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a:off x="5013176"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5558943"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Oval 18"/>
            <p:cNvSpPr/>
            <p:nvPr/>
          </p:nvSpPr>
          <p:spPr bwMode="auto">
            <a:xfrm>
              <a:off x="6133064"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Oval 19"/>
            <p:cNvSpPr/>
            <p:nvPr/>
          </p:nvSpPr>
          <p:spPr bwMode="auto">
            <a:xfrm>
              <a:off x="4358407"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Oval 20"/>
            <p:cNvSpPr/>
            <p:nvPr/>
          </p:nvSpPr>
          <p:spPr bwMode="auto">
            <a:xfrm>
              <a:off x="2027237" y="5175879"/>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p:cNvSpPr txBox="1"/>
            <p:nvPr/>
          </p:nvSpPr>
          <p:spPr>
            <a:xfrm>
              <a:off x="909099" y="4988454"/>
              <a:ext cx="955378" cy="833369"/>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solidFill>
                    <a:schemeClr val="bg1"/>
                  </a:solidFill>
                </a:rPr>
                <a:t>Azure</a:t>
              </a:r>
            </a:p>
            <a:p>
              <a:pPr>
                <a:lnSpc>
                  <a:spcPct val="90000"/>
                </a:lnSpc>
                <a:spcAft>
                  <a:spcPts val="600"/>
                </a:spcAft>
              </a:pPr>
              <a:r>
                <a:rPr lang="en-US" sz="1200" dirty="0" smtClean="0">
                  <a:solidFill>
                    <a:schemeClr val="bg1"/>
                  </a:solidFill>
                </a:rPr>
                <a:t>Blob</a:t>
              </a:r>
            </a:p>
          </p:txBody>
        </p:sp>
      </p:grpSp>
      <p:grpSp>
        <p:nvGrpSpPr>
          <p:cNvPr id="23" name="Group 22"/>
          <p:cNvGrpSpPr/>
          <p:nvPr/>
        </p:nvGrpSpPr>
        <p:grpSpPr>
          <a:xfrm>
            <a:off x="1110207" y="3993339"/>
            <a:ext cx="1979424" cy="912097"/>
            <a:chOff x="1477813" y="3649662"/>
            <a:chExt cx="2504080" cy="1078468"/>
          </a:xfrm>
        </p:grpSpPr>
        <p:sp>
          <p:nvSpPr>
            <p:cNvPr id="24" name="Rectangle 23"/>
            <p:cNvSpPr/>
            <p:nvPr/>
          </p:nvSpPr>
          <p:spPr bwMode="auto">
            <a:xfrm>
              <a:off x="1506204" y="3649662"/>
              <a:ext cx="2475689" cy="1078468"/>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an 24"/>
            <p:cNvSpPr/>
            <p:nvPr/>
          </p:nvSpPr>
          <p:spPr bwMode="auto">
            <a:xfrm>
              <a:off x="2402621" y="3801268"/>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an 25"/>
            <p:cNvSpPr/>
            <p:nvPr/>
          </p:nvSpPr>
          <p:spPr bwMode="auto">
            <a:xfrm>
              <a:off x="3215197" y="3809860"/>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1477813" y="3798943"/>
              <a:ext cx="1008103" cy="742389"/>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solidFill>
                    <a:schemeClr val="bg1"/>
                  </a:solidFill>
                </a:rPr>
                <a:t>Azure </a:t>
              </a:r>
              <a:br>
                <a:rPr lang="en-US" sz="1200" dirty="0" smtClean="0">
                  <a:solidFill>
                    <a:schemeClr val="bg1"/>
                  </a:solidFill>
                </a:rPr>
              </a:br>
              <a:r>
                <a:rPr lang="en-US" sz="1200" dirty="0" smtClean="0">
                  <a:solidFill>
                    <a:schemeClr val="bg1"/>
                  </a:solidFill>
                </a:rPr>
                <a:t>DB</a:t>
              </a:r>
            </a:p>
          </p:txBody>
        </p:sp>
        <p:sp>
          <p:nvSpPr>
            <p:cNvPr id="28" name="TextBox 27"/>
            <p:cNvSpPr txBox="1"/>
            <p:nvPr/>
          </p:nvSpPr>
          <p:spPr>
            <a:xfrm>
              <a:off x="2238735" y="4000067"/>
              <a:ext cx="990600" cy="521311"/>
            </a:xfrm>
            <a:prstGeom prst="rect">
              <a:avLst/>
            </a:prstGeom>
            <a:noFill/>
          </p:spPr>
          <p:txBody>
            <a:bodyPr wrap="square" lIns="182880" tIns="146304" rIns="182880" bIns="146304" rtlCol="0">
              <a:spAutoFit/>
            </a:bodyPr>
            <a:lstStyle/>
            <a:p>
              <a:pPr>
                <a:lnSpc>
                  <a:spcPct val="90000"/>
                </a:lnSpc>
                <a:spcAft>
                  <a:spcPts val="600"/>
                </a:spcAft>
              </a:pPr>
              <a:r>
                <a:rPr lang="en-US" sz="1050" dirty="0" smtClean="0">
                  <a:solidFill>
                    <a:schemeClr val="bg1"/>
                  </a:solidFill>
                </a:rPr>
                <a:t>Results</a:t>
              </a:r>
            </a:p>
          </p:txBody>
        </p:sp>
        <p:sp>
          <p:nvSpPr>
            <p:cNvPr id="29" name="TextBox 28"/>
            <p:cNvSpPr txBox="1"/>
            <p:nvPr/>
          </p:nvSpPr>
          <p:spPr>
            <a:xfrm>
              <a:off x="3170238" y="4000067"/>
              <a:ext cx="791631" cy="496746"/>
            </a:xfrm>
            <a:prstGeom prst="rect">
              <a:avLst/>
            </a:prstGeom>
            <a:noFill/>
          </p:spPr>
          <p:txBody>
            <a:bodyPr wrap="square" lIns="182880" tIns="146304" rIns="182880" bIns="146304" rtlCol="0">
              <a:spAutoFit/>
            </a:bodyPr>
            <a:lstStyle/>
            <a:p>
              <a:pPr>
                <a:lnSpc>
                  <a:spcPct val="90000"/>
                </a:lnSpc>
                <a:spcAft>
                  <a:spcPts val="600"/>
                </a:spcAft>
              </a:pPr>
              <a:r>
                <a:rPr lang="en-US" sz="900" dirty="0" smtClean="0">
                  <a:solidFill>
                    <a:schemeClr val="bg1"/>
                  </a:solidFill>
                </a:rPr>
                <a:t>Main</a:t>
              </a:r>
            </a:p>
          </p:txBody>
        </p:sp>
      </p:grpSp>
      <p:grpSp>
        <p:nvGrpSpPr>
          <p:cNvPr id="30" name="Group 29"/>
          <p:cNvGrpSpPr/>
          <p:nvPr/>
        </p:nvGrpSpPr>
        <p:grpSpPr>
          <a:xfrm>
            <a:off x="3441508" y="4074776"/>
            <a:ext cx="1562784" cy="737306"/>
            <a:chOff x="655637" y="2125052"/>
            <a:chExt cx="1977008" cy="871795"/>
          </a:xfrm>
        </p:grpSpPr>
        <p:sp>
          <p:nvSpPr>
            <p:cNvPr id="31" name="Rectangle 30"/>
            <p:cNvSpPr/>
            <p:nvPr/>
          </p:nvSpPr>
          <p:spPr bwMode="auto">
            <a:xfrm>
              <a:off x="655637" y="2125052"/>
              <a:ext cx="1977008"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TextBox 32"/>
            <p:cNvSpPr txBox="1"/>
            <p:nvPr/>
          </p:nvSpPr>
          <p:spPr>
            <a:xfrm>
              <a:off x="713002" y="2202784"/>
              <a:ext cx="1157643" cy="74002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Worker</a:t>
              </a:r>
              <a:br>
                <a:rPr lang="en-US" sz="1200" dirty="0" smtClean="0">
                  <a:solidFill>
                    <a:schemeClr val="bg1"/>
                  </a:solidFill>
                </a:rPr>
              </a:br>
              <a:r>
                <a:rPr lang="en-US" sz="1200" dirty="0" smtClean="0">
                  <a:solidFill>
                    <a:schemeClr val="bg1"/>
                  </a:solidFill>
                </a:rPr>
                <a:t>Role</a:t>
              </a:r>
            </a:p>
          </p:txBody>
        </p:sp>
      </p:grpSp>
      <p:cxnSp>
        <p:nvCxnSpPr>
          <p:cNvPr id="34" name="Straight Connector 33"/>
          <p:cNvCxnSpPr>
            <a:stCxn id="7" idx="2"/>
          </p:cNvCxnSpPr>
          <p:nvPr/>
        </p:nvCxnSpPr>
        <p:spPr>
          <a:xfrm flipH="1">
            <a:off x="2147888" y="3591100"/>
            <a:ext cx="108783" cy="520262"/>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2"/>
          </p:cNvCxnSpPr>
          <p:nvPr/>
        </p:nvCxnSpPr>
        <p:spPr>
          <a:xfrm flipH="1">
            <a:off x="2168118" y="3591100"/>
            <a:ext cx="955997" cy="528491"/>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176577" y="3591880"/>
            <a:ext cx="2739162" cy="520257"/>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184870" y="4812084"/>
            <a:ext cx="729821" cy="410407"/>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27138" y="4639848"/>
            <a:ext cx="1114369" cy="0"/>
          </a:xfrm>
          <a:prstGeom prst="line">
            <a:avLst/>
          </a:prstGeom>
          <a:ln w="3810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4538223" y="6390603"/>
            <a:ext cx="383764" cy="38666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ounded Rectangle 39"/>
          <p:cNvSpPr/>
          <p:nvPr/>
        </p:nvSpPr>
        <p:spPr bwMode="auto">
          <a:xfrm>
            <a:off x="5021673" y="6393495"/>
            <a:ext cx="383764" cy="38666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ounded Rectangle 40"/>
          <p:cNvSpPr/>
          <p:nvPr/>
        </p:nvSpPr>
        <p:spPr bwMode="auto">
          <a:xfrm>
            <a:off x="5518835" y="6380918"/>
            <a:ext cx="383764" cy="38666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ounded Rectangle 41"/>
          <p:cNvSpPr/>
          <p:nvPr/>
        </p:nvSpPr>
        <p:spPr bwMode="auto">
          <a:xfrm>
            <a:off x="6391452" y="6401539"/>
            <a:ext cx="383764" cy="38666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ounded Rectangle 42"/>
          <p:cNvSpPr/>
          <p:nvPr/>
        </p:nvSpPr>
        <p:spPr bwMode="auto">
          <a:xfrm>
            <a:off x="6874902" y="6404429"/>
            <a:ext cx="383764" cy="38667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ounded Rectangle 43"/>
          <p:cNvSpPr/>
          <p:nvPr/>
        </p:nvSpPr>
        <p:spPr bwMode="auto">
          <a:xfrm>
            <a:off x="7372064" y="6391852"/>
            <a:ext cx="383764" cy="38667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ounded Rectangle 44"/>
          <p:cNvSpPr/>
          <p:nvPr/>
        </p:nvSpPr>
        <p:spPr bwMode="auto">
          <a:xfrm>
            <a:off x="7830686" y="6393495"/>
            <a:ext cx="383764" cy="38666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TextBox 45"/>
          <p:cNvSpPr txBox="1"/>
          <p:nvPr/>
        </p:nvSpPr>
        <p:spPr>
          <a:xfrm>
            <a:off x="2996107" y="5100461"/>
            <a:ext cx="5953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C000"/>
                </a:solidFill>
              </a:rPr>
              <a:t>…</a:t>
            </a:r>
          </a:p>
        </p:txBody>
      </p:sp>
      <p:sp>
        <p:nvSpPr>
          <p:cNvPr id="47" name="TextBox 46"/>
          <p:cNvSpPr txBox="1"/>
          <p:nvPr/>
        </p:nvSpPr>
        <p:spPr>
          <a:xfrm>
            <a:off x="5879017" y="6135385"/>
            <a:ext cx="5953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accent1"/>
                </a:solidFill>
              </a:rPr>
              <a:t>…</a:t>
            </a:r>
          </a:p>
        </p:txBody>
      </p:sp>
      <p:sp>
        <p:nvSpPr>
          <p:cNvPr id="48" name="TextBox 47"/>
          <p:cNvSpPr txBox="1"/>
          <p:nvPr/>
        </p:nvSpPr>
        <p:spPr>
          <a:xfrm>
            <a:off x="3217917" y="6346498"/>
            <a:ext cx="1171346"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Precincts</a:t>
            </a:r>
          </a:p>
        </p:txBody>
      </p:sp>
      <p:grpSp>
        <p:nvGrpSpPr>
          <p:cNvPr id="2" name="Group 1"/>
          <p:cNvGrpSpPr/>
          <p:nvPr/>
        </p:nvGrpSpPr>
        <p:grpSpPr>
          <a:xfrm>
            <a:off x="5577048" y="1070521"/>
            <a:ext cx="963753" cy="909783"/>
            <a:chOff x="5577048" y="1070521"/>
            <a:chExt cx="963753" cy="909783"/>
          </a:xfrm>
        </p:grpSpPr>
        <p:sp>
          <p:nvSpPr>
            <p:cNvPr id="49" name="TextBox 48"/>
            <p:cNvSpPr txBox="1"/>
            <p:nvPr/>
          </p:nvSpPr>
          <p:spPr>
            <a:xfrm>
              <a:off x="5577048" y="1070521"/>
              <a:ext cx="96375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Voters</a:t>
              </a:r>
            </a:p>
          </p:txBody>
        </p:sp>
        <p:cxnSp>
          <p:nvCxnSpPr>
            <p:cNvPr id="50" name="Straight Connector 49"/>
            <p:cNvCxnSpPr/>
            <p:nvPr/>
          </p:nvCxnSpPr>
          <p:spPr>
            <a:xfrm>
              <a:off x="6085037" y="1470100"/>
              <a:ext cx="0" cy="510204"/>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nvCxnSpPr>
        <p:spPr>
          <a:xfrm flipH="1" flipV="1">
            <a:off x="4237051" y="5858246"/>
            <a:ext cx="1792703" cy="391246"/>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6540802" y="2720135"/>
            <a:ext cx="5421107" cy="3286691"/>
            <a:chOff x="2512527" y="2125662"/>
            <a:chExt cx="6857998" cy="3886200"/>
          </a:xfrm>
        </p:grpSpPr>
        <p:sp>
          <p:nvSpPr>
            <p:cNvPr id="115" name="Rounded Rectangle 114"/>
            <p:cNvSpPr/>
            <p:nvPr/>
          </p:nvSpPr>
          <p:spPr bwMode="auto">
            <a:xfrm>
              <a:off x="2512527" y="2125662"/>
              <a:ext cx="6857998" cy="3886200"/>
            </a:xfrm>
            <a:prstGeom prst="roundRect">
              <a:avLst/>
            </a:prstGeom>
            <a:solidFill>
              <a:schemeClr val="bg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6" name="Group 115"/>
            <p:cNvGrpSpPr/>
            <p:nvPr/>
          </p:nvGrpSpPr>
          <p:grpSpPr>
            <a:xfrm>
              <a:off x="2990489" y="2372346"/>
              <a:ext cx="5872306" cy="878216"/>
              <a:chOff x="655637" y="2118631"/>
              <a:chExt cx="4343400" cy="878216"/>
            </a:xfrm>
          </p:grpSpPr>
          <p:sp>
            <p:nvSpPr>
              <p:cNvPr id="163" name="Rectangle 162"/>
              <p:cNvSpPr/>
              <p:nvPr/>
            </p:nvSpPr>
            <p:spPr bwMode="auto">
              <a:xfrm>
                <a:off x="655637" y="2125052"/>
                <a:ext cx="4343400" cy="871795"/>
              </a:xfrm>
              <a:prstGeom prst="rect">
                <a:avLst/>
              </a:prstGeom>
              <a:solidFill>
                <a:schemeClr val="accent3">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672781" y="2202784"/>
                <a:ext cx="685800" cy="68580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65" name="Rectangle 164"/>
              <p:cNvSpPr/>
              <p:nvPr/>
            </p:nvSpPr>
            <p:spPr bwMode="auto">
              <a:xfrm>
                <a:off x="2484437" y="2202784"/>
                <a:ext cx="685800" cy="68580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166" name="Rectangle 165"/>
              <p:cNvSpPr/>
              <p:nvPr/>
            </p:nvSpPr>
            <p:spPr bwMode="auto">
              <a:xfrm>
                <a:off x="4160837" y="2203706"/>
                <a:ext cx="685800" cy="685800"/>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n</a:t>
                </a:r>
              </a:p>
            </p:txBody>
          </p:sp>
          <p:sp>
            <p:nvSpPr>
              <p:cNvPr id="167" name="TextBox 166"/>
              <p:cNvSpPr txBox="1"/>
              <p:nvPr/>
            </p:nvSpPr>
            <p:spPr>
              <a:xfrm>
                <a:off x="3322614" y="2118631"/>
                <a:ext cx="521069" cy="67688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00B0F0"/>
                    </a:solidFill>
                  </a:rPr>
                  <a:t>…</a:t>
                </a:r>
              </a:p>
            </p:txBody>
          </p:sp>
          <p:sp>
            <p:nvSpPr>
              <p:cNvPr id="168" name="TextBox 167"/>
              <p:cNvSpPr txBox="1"/>
              <p:nvPr/>
            </p:nvSpPr>
            <p:spPr>
              <a:xfrm>
                <a:off x="713002" y="2202784"/>
                <a:ext cx="959779" cy="54587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Web Role</a:t>
                </a:r>
              </a:p>
            </p:txBody>
          </p:sp>
        </p:grpSp>
        <p:sp>
          <p:nvSpPr>
            <p:cNvPr id="117" name="TextBox 116"/>
            <p:cNvSpPr txBox="1"/>
            <p:nvPr/>
          </p:nvSpPr>
          <p:spPr>
            <a:xfrm>
              <a:off x="5893585" y="5071264"/>
              <a:ext cx="720836" cy="807895"/>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solidFill>
                    <a:srgbClr val="FFC000"/>
                  </a:solidFill>
                </a:rPr>
                <a:t>…</a:t>
              </a:r>
            </a:p>
          </p:txBody>
        </p:sp>
        <p:grpSp>
          <p:nvGrpSpPr>
            <p:cNvPr id="118" name="Group 117"/>
            <p:cNvGrpSpPr/>
            <p:nvPr/>
          </p:nvGrpSpPr>
          <p:grpSpPr>
            <a:xfrm>
              <a:off x="3020257" y="4983886"/>
              <a:ext cx="5842538" cy="833369"/>
              <a:chOff x="909099" y="4988454"/>
              <a:chExt cx="5842538" cy="833369"/>
            </a:xfrm>
          </p:grpSpPr>
          <p:sp>
            <p:nvSpPr>
              <p:cNvPr id="154" name="Rectangle 153"/>
              <p:cNvSpPr/>
              <p:nvPr/>
            </p:nvSpPr>
            <p:spPr bwMode="auto">
              <a:xfrm>
                <a:off x="909099" y="5097462"/>
                <a:ext cx="5842538" cy="685800"/>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Oval 154"/>
              <p:cNvSpPr/>
              <p:nvPr/>
            </p:nvSpPr>
            <p:spPr bwMode="auto">
              <a:xfrm>
                <a:off x="3211840"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Oval 155"/>
              <p:cNvSpPr/>
              <p:nvPr/>
            </p:nvSpPr>
            <p:spPr bwMode="auto">
              <a:xfrm>
                <a:off x="2640456" y="5174584"/>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Oval 156"/>
              <p:cNvSpPr/>
              <p:nvPr/>
            </p:nvSpPr>
            <p:spPr bwMode="auto">
              <a:xfrm>
                <a:off x="5013176"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Oval 157"/>
              <p:cNvSpPr/>
              <p:nvPr/>
            </p:nvSpPr>
            <p:spPr bwMode="auto">
              <a:xfrm>
                <a:off x="5558943"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Oval 158"/>
              <p:cNvSpPr/>
              <p:nvPr/>
            </p:nvSpPr>
            <p:spPr bwMode="auto">
              <a:xfrm>
                <a:off x="6133064"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Oval 159"/>
              <p:cNvSpPr/>
              <p:nvPr/>
            </p:nvSpPr>
            <p:spPr bwMode="auto">
              <a:xfrm>
                <a:off x="4358407" y="5173662"/>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Oval 160"/>
              <p:cNvSpPr/>
              <p:nvPr/>
            </p:nvSpPr>
            <p:spPr bwMode="auto">
              <a:xfrm>
                <a:off x="2027237" y="5175879"/>
                <a:ext cx="457200" cy="457200"/>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0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TextBox 161"/>
              <p:cNvSpPr txBox="1"/>
              <p:nvPr/>
            </p:nvSpPr>
            <p:spPr>
              <a:xfrm>
                <a:off x="909099" y="4988454"/>
                <a:ext cx="955378" cy="833369"/>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solidFill>
                      <a:schemeClr val="bg1"/>
                    </a:solidFill>
                  </a:rPr>
                  <a:t>Azure</a:t>
                </a:r>
              </a:p>
              <a:p>
                <a:pPr>
                  <a:lnSpc>
                    <a:spcPct val="90000"/>
                  </a:lnSpc>
                  <a:spcAft>
                    <a:spcPts val="600"/>
                  </a:spcAft>
                </a:pPr>
                <a:r>
                  <a:rPr lang="en-US" sz="1200" dirty="0" smtClean="0">
                    <a:solidFill>
                      <a:schemeClr val="bg1"/>
                    </a:solidFill>
                  </a:rPr>
                  <a:t>Blob</a:t>
                </a:r>
              </a:p>
            </p:txBody>
          </p:sp>
        </p:grpSp>
        <p:grpSp>
          <p:nvGrpSpPr>
            <p:cNvPr id="119" name="Group 118"/>
            <p:cNvGrpSpPr/>
            <p:nvPr/>
          </p:nvGrpSpPr>
          <p:grpSpPr>
            <a:xfrm>
              <a:off x="3378939" y="3617908"/>
              <a:ext cx="2504080" cy="1078468"/>
              <a:chOff x="1477813" y="3649662"/>
              <a:chExt cx="2504080" cy="1078468"/>
            </a:xfrm>
          </p:grpSpPr>
          <p:sp>
            <p:nvSpPr>
              <p:cNvPr id="148" name="Rectangle 147"/>
              <p:cNvSpPr/>
              <p:nvPr/>
            </p:nvSpPr>
            <p:spPr bwMode="auto">
              <a:xfrm>
                <a:off x="1506204" y="3649662"/>
                <a:ext cx="2475689" cy="1078468"/>
              </a:xfrm>
              <a:prstGeom prst="rect">
                <a:avLst/>
              </a:pr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Can 148"/>
              <p:cNvSpPr/>
              <p:nvPr/>
            </p:nvSpPr>
            <p:spPr bwMode="auto">
              <a:xfrm>
                <a:off x="2402621" y="3801268"/>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Can 149"/>
              <p:cNvSpPr/>
              <p:nvPr/>
            </p:nvSpPr>
            <p:spPr bwMode="auto">
              <a:xfrm>
                <a:off x="3215197" y="3809860"/>
                <a:ext cx="609600" cy="763588"/>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TextBox 150"/>
              <p:cNvSpPr txBox="1"/>
              <p:nvPr/>
            </p:nvSpPr>
            <p:spPr>
              <a:xfrm>
                <a:off x="1477813" y="3798943"/>
                <a:ext cx="1008103" cy="742389"/>
              </a:xfrm>
              <a:prstGeom prst="rect">
                <a:avLst/>
              </a:prstGeom>
              <a:noFill/>
            </p:spPr>
            <p:txBody>
              <a:bodyPr wrap="none" lIns="182880" tIns="146304" rIns="182880" bIns="146304" rtlCol="0">
                <a:spAutoFit/>
              </a:bodyPr>
              <a:lstStyle/>
              <a:p>
                <a:pPr>
                  <a:lnSpc>
                    <a:spcPct val="90000"/>
                  </a:lnSpc>
                  <a:spcAft>
                    <a:spcPts val="600"/>
                  </a:spcAft>
                </a:pPr>
                <a:r>
                  <a:rPr lang="en-US" sz="1200" dirty="0" smtClean="0">
                    <a:solidFill>
                      <a:schemeClr val="bg1"/>
                    </a:solidFill>
                  </a:rPr>
                  <a:t>Azure </a:t>
                </a:r>
                <a:br>
                  <a:rPr lang="en-US" sz="1200" dirty="0" smtClean="0">
                    <a:solidFill>
                      <a:schemeClr val="bg1"/>
                    </a:solidFill>
                  </a:rPr>
                </a:br>
                <a:r>
                  <a:rPr lang="en-US" sz="1200" dirty="0" smtClean="0">
                    <a:solidFill>
                      <a:schemeClr val="bg1"/>
                    </a:solidFill>
                  </a:rPr>
                  <a:t>DB</a:t>
                </a:r>
              </a:p>
            </p:txBody>
          </p:sp>
          <p:sp>
            <p:nvSpPr>
              <p:cNvPr id="152" name="TextBox 151"/>
              <p:cNvSpPr txBox="1"/>
              <p:nvPr/>
            </p:nvSpPr>
            <p:spPr>
              <a:xfrm>
                <a:off x="2238735" y="4000067"/>
                <a:ext cx="990600" cy="521311"/>
              </a:xfrm>
              <a:prstGeom prst="rect">
                <a:avLst/>
              </a:prstGeom>
              <a:noFill/>
            </p:spPr>
            <p:txBody>
              <a:bodyPr wrap="square" lIns="182880" tIns="146304" rIns="182880" bIns="146304" rtlCol="0">
                <a:spAutoFit/>
              </a:bodyPr>
              <a:lstStyle/>
              <a:p>
                <a:pPr>
                  <a:lnSpc>
                    <a:spcPct val="90000"/>
                  </a:lnSpc>
                  <a:spcAft>
                    <a:spcPts val="600"/>
                  </a:spcAft>
                </a:pPr>
                <a:r>
                  <a:rPr lang="en-US" sz="1050" dirty="0" smtClean="0">
                    <a:solidFill>
                      <a:schemeClr val="bg1"/>
                    </a:solidFill>
                  </a:rPr>
                  <a:t>Results</a:t>
                </a:r>
              </a:p>
            </p:txBody>
          </p:sp>
          <p:sp>
            <p:nvSpPr>
              <p:cNvPr id="153" name="TextBox 152"/>
              <p:cNvSpPr txBox="1"/>
              <p:nvPr/>
            </p:nvSpPr>
            <p:spPr>
              <a:xfrm>
                <a:off x="3170238" y="4000067"/>
                <a:ext cx="791631" cy="496746"/>
              </a:xfrm>
              <a:prstGeom prst="rect">
                <a:avLst/>
              </a:prstGeom>
              <a:noFill/>
            </p:spPr>
            <p:txBody>
              <a:bodyPr wrap="square" lIns="182880" tIns="146304" rIns="182880" bIns="146304" rtlCol="0">
                <a:spAutoFit/>
              </a:bodyPr>
              <a:lstStyle/>
              <a:p>
                <a:pPr>
                  <a:lnSpc>
                    <a:spcPct val="90000"/>
                  </a:lnSpc>
                  <a:spcAft>
                    <a:spcPts val="600"/>
                  </a:spcAft>
                </a:pPr>
                <a:r>
                  <a:rPr lang="en-US" sz="900" dirty="0" smtClean="0">
                    <a:solidFill>
                      <a:schemeClr val="bg1"/>
                    </a:solidFill>
                  </a:rPr>
                  <a:t>Main</a:t>
                </a:r>
              </a:p>
            </p:txBody>
          </p:sp>
        </p:grpSp>
        <p:grpSp>
          <p:nvGrpSpPr>
            <p:cNvPr id="120" name="Group 119"/>
            <p:cNvGrpSpPr/>
            <p:nvPr/>
          </p:nvGrpSpPr>
          <p:grpSpPr>
            <a:xfrm>
              <a:off x="6328162" y="3714200"/>
              <a:ext cx="1977008" cy="871795"/>
              <a:chOff x="655637" y="2125052"/>
              <a:chExt cx="1977008" cy="871795"/>
            </a:xfrm>
          </p:grpSpPr>
          <p:sp>
            <p:nvSpPr>
              <p:cNvPr id="145" name="Rectangle 144"/>
              <p:cNvSpPr/>
              <p:nvPr/>
            </p:nvSpPr>
            <p:spPr bwMode="auto">
              <a:xfrm>
                <a:off x="655637" y="2125052"/>
                <a:ext cx="1977008" cy="871795"/>
              </a:xfrm>
              <a:prstGeom prst="rect">
                <a:avLst/>
              </a:prstGeom>
              <a:solidFill>
                <a:schemeClr val="accent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1762043" y="2202784"/>
                <a:ext cx="685800" cy="685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TextBox 146"/>
              <p:cNvSpPr txBox="1"/>
              <p:nvPr/>
            </p:nvSpPr>
            <p:spPr>
              <a:xfrm>
                <a:off x="713002" y="2202784"/>
                <a:ext cx="1157643" cy="74002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Worker</a:t>
                </a:r>
                <a:br>
                  <a:rPr lang="en-US" sz="1200" dirty="0" smtClean="0">
                    <a:solidFill>
                      <a:schemeClr val="bg1"/>
                    </a:solidFill>
                  </a:rPr>
                </a:br>
                <a:r>
                  <a:rPr lang="en-US" sz="1200" dirty="0" smtClean="0">
                    <a:solidFill>
                      <a:schemeClr val="bg1"/>
                    </a:solidFill>
                  </a:rPr>
                  <a:t>Role</a:t>
                </a:r>
              </a:p>
            </p:txBody>
          </p:sp>
        </p:grpSp>
        <p:cxnSp>
          <p:nvCxnSpPr>
            <p:cNvPr id="121" name="Straight Connector 120"/>
            <p:cNvCxnSpPr>
              <a:stCxn id="164" idx="2"/>
            </p:cNvCxnSpPr>
            <p:nvPr/>
          </p:nvCxnSpPr>
          <p:spPr>
            <a:xfrm flipH="1">
              <a:off x="4691662" y="3142299"/>
              <a:ext cx="137616" cy="615161"/>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65" idx="2"/>
            </p:cNvCxnSpPr>
            <p:nvPr/>
          </p:nvCxnSpPr>
          <p:spPr>
            <a:xfrm flipH="1">
              <a:off x="4717254" y="3142299"/>
              <a:ext cx="1209388" cy="624890"/>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4727956" y="3143221"/>
              <a:ext cx="3465190" cy="615155"/>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5764706" y="4926975"/>
              <a:ext cx="753158" cy="74239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C000"/>
                  </a:solidFill>
                </a:rPr>
                <a:t>…</a:t>
              </a:r>
            </a:p>
          </p:txBody>
        </p:sp>
      </p:grpSp>
      <p:cxnSp>
        <p:nvCxnSpPr>
          <p:cNvPr id="172" name="Straight Connector 171"/>
          <p:cNvCxnSpPr/>
          <p:nvPr/>
        </p:nvCxnSpPr>
        <p:spPr>
          <a:xfrm>
            <a:off x="5018659" y="4457491"/>
            <a:ext cx="2934278" cy="0"/>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3490584" y="2378682"/>
            <a:ext cx="2028251" cy="321045"/>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603796" y="2201948"/>
            <a:ext cx="27674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South Central US </a:t>
            </a:r>
          </a:p>
        </p:txBody>
      </p:sp>
      <p:sp>
        <p:nvSpPr>
          <p:cNvPr id="177" name="TextBox 176"/>
          <p:cNvSpPr txBox="1"/>
          <p:nvPr/>
        </p:nvSpPr>
        <p:spPr>
          <a:xfrm>
            <a:off x="9387930" y="2196348"/>
            <a:ext cx="277627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North Central US </a:t>
            </a:r>
          </a:p>
        </p:txBody>
      </p:sp>
      <p:cxnSp>
        <p:nvCxnSpPr>
          <p:cNvPr id="181" name="Straight Connector 180"/>
          <p:cNvCxnSpPr/>
          <p:nvPr/>
        </p:nvCxnSpPr>
        <p:spPr>
          <a:xfrm flipV="1">
            <a:off x="6279973" y="5841417"/>
            <a:ext cx="1836366" cy="429525"/>
          </a:xfrm>
          <a:prstGeom prst="line">
            <a:avLst/>
          </a:prstGeom>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4430764" y="1884837"/>
            <a:ext cx="3507672" cy="627864"/>
            <a:chOff x="4430764" y="1884837"/>
            <a:chExt cx="3507672" cy="627864"/>
          </a:xfrm>
        </p:grpSpPr>
        <p:sp>
          <p:nvSpPr>
            <p:cNvPr id="187" name="Rounded Rectangle 186"/>
            <p:cNvSpPr/>
            <p:nvPr/>
          </p:nvSpPr>
          <p:spPr bwMode="auto">
            <a:xfrm>
              <a:off x="4430764" y="1966745"/>
              <a:ext cx="3507672" cy="43671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TextBox 187"/>
            <p:cNvSpPr txBox="1"/>
            <p:nvPr/>
          </p:nvSpPr>
          <p:spPr>
            <a:xfrm>
              <a:off x="4562536" y="1884837"/>
              <a:ext cx="3339376"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chemeClr val="bg1"/>
                  </a:solidFill>
                  <a:ea typeface="Segoe UI" pitchFamily="34" charset="0"/>
                  <a:cs typeface="Segoe UI" pitchFamily="34" charset="0"/>
                </a:rPr>
                <a:t>Azure Traffic </a:t>
              </a:r>
              <a:r>
                <a:rPr lang="en-US" sz="2400" dirty="0" smtClean="0">
                  <a:solidFill>
                    <a:schemeClr val="bg1"/>
                  </a:solidFill>
                  <a:ea typeface="Segoe UI" pitchFamily="34" charset="0"/>
                  <a:cs typeface="Segoe UI" pitchFamily="34" charset="0"/>
                </a:rPr>
                <a:t>Manager</a:t>
              </a:r>
              <a:endParaRPr lang="en-US" sz="2400" dirty="0">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956523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6"/>
                                        </p:tgtEl>
                                        <p:attrNameLst>
                                          <p:attrName>style.visibility</p:attrName>
                                        </p:attrNameLst>
                                      </p:cBhvr>
                                      <p:to>
                                        <p:strVal val="visible"/>
                                      </p:to>
                                    </p:set>
                                    <p:animEffect transition="in" filter="fade">
                                      <p:cBhvr>
                                        <p:cTn id="43" dur="500"/>
                                        <p:tgtEl>
                                          <p:spTgt spid="17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14"/>
                                        </p:tgtEl>
                                        <p:attrNameLst>
                                          <p:attrName>style.visibility</p:attrName>
                                        </p:attrNameLst>
                                      </p:cBhvr>
                                      <p:to>
                                        <p:strVal val="visible"/>
                                      </p:to>
                                    </p:set>
                                    <p:animEffect transition="in" filter="fade">
                                      <p:cBhvr>
                                        <p:cTn id="48" dur="500"/>
                                        <p:tgtEl>
                                          <p:spTgt spid="1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7"/>
                                        </p:tgtEl>
                                        <p:attrNameLst>
                                          <p:attrName>style.visibility</p:attrName>
                                        </p:attrNameLst>
                                      </p:cBhvr>
                                      <p:to>
                                        <p:strVal val="visible"/>
                                      </p:to>
                                    </p:set>
                                    <p:animEffect transition="in" filter="fade">
                                      <p:cBhvr>
                                        <p:cTn id="51" dur="500"/>
                                        <p:tgtEl>
                                          <p:spTgt spid="17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81"/>
                                        </p:tgtEl>
                                        <p:attrNameLst>
                                          <p:attrName>style.visibility</p:attrName>
                                        </p:attrNameLst>
                                      </p:cBhvr>
                                      <p:to>
                                        <p:strVal val="visible"/>
                                      </p:to>
                                    </p:set>
                                    <p:animEffect transition="in" filter="wipe(down)">
                                      <p:cBhvr>
                                        <p:cTn id="56" dur="500"/>
                                        <p:tgtEl>
                                          <p:spTgt spid="181"/>
                                        </p:tgtEl>
                                      </p:cBhvr>
                                    </p:animEffect>
                                  </p:childTnLst>
                                </p:cTn>
                              </p:par>
                              <p:par>
                                <p:cTn id="57" presetID="22" presetClass="entr" presetSubtype="4"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2"/>
                                        </p:tgtEl>
                                        <p:attrNameLst>
                                          <p:attrName>style.visibility</p:attrName>
                                        </p:attrNameLst>
                                      </p:cBhvr>
                                      <p:to>
                                        <p:strVal val="visible"/>
                                      </p:to>
                                    </p:set>
                                    <p:animEffect transition="in" filter="wipe(left)">
                                      <p:cBhvr>
                                        <p:cTn id="64" dur="500"/>
                                        <p:tgtEl>
                                          <p:spTgt spid="17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wipe(up)">
                                      <p:cBhvr>
                                        <p:cTn id="69" dur="5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174"/>
                                        </p:tgtEl>
                                        <p:attrNameLst>
                                          <p:attrName>style.visibility</p:attrName>
                                        </p:attrNameLst>
                                      </p:cBhvr>
                                      <p:to>
                                        <p:strVal val="visible"/>
                                      </p:to>
                                    </p:set>
                                    <p:animEffect transition="in" filter="wipe(right)">
                                      <p:cBhvr>
                                        <p:cTn id="79"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46" grpId="0"/>
      <p:bldP spid="176" grpId="0"/>
      <p:bldP spid="1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9" y="1212850"/>
            <a:ext cx="11887200" cy="5336846"/>
          </a:xfrm>
        </p:spPr>
        <p:txBody>
          <a:bodyPr/>
          <a:lstStyle/>
          <a:p>
            <a:r>
              <a:rPr lang="en-US" sz="3600" dirty="0" smtClean="0"/>
              <a:t>Each web request results in about 10 SQL queries</a:t>
            </a:r>
          </a:p>
          <a:p>
            <a:r>
              <a:rPr lang="en-US" sz="3600" dirty="0" smtClean="0"/>
              <a:t>Load estimate for November election:</a:t>
            </a:r>
          </a:p>
          <a:p>
            <a:endParaRPr lang="en-US" sz="3600" dirty="0"/>
          </a:p>
          <a:p>
            <a:endParaRPr lang="en-US" sz="3600" dirty="0" smtClean="0"/>
          </a:p>
          <a:p>
            <a:endParaRPr lang="en-US" sz="3600" dirty="0"/>
          </a:p>
          <a:p>
            <a:r>
              <a:rPr lang="en-US" sz="3600" dirty="0" smtClean="0"/>
              <a:t>Problem is that Azure DB scales to 5000 connections, 180 concurrent requests, 1000 requests per second</a:t>
            </a:r>
          </a:p>
          <a:p>
            <a:r>
              <a:rPr lang="en-US" sz="3600" dirty="0" smtClean="0"/>
              <a:t>Solution: put a cache between the front-end and database with 40,000 requests/s per instance</a:t>
            </a:r>
            <a:endParaRPr lang="en-US" sz="3600" dirty="0"/>
          </a:p>
        </p:txBody>
      </p:sp>
      <p:sp>
        <p:nvSpPr>
          <p:cNvPr id="3" name="Title 2"/>
          <p:cNvSpPr>
            <a:spLocks noGrp="1"/>
          </p:cNvSpPr>
          <p:nvPr>
            <p:ph type="title"/>
          </p:nvPr>
        </p:nvSpPr>
        <p:spPr/>
        <p:txBody>
          <a:bodyPr/>
          <a:lstStyle/>
          <a:p>
            <a:r>
              <a:rPr lang="en-US" dirty="0" smtClean="0"/>
              <a:t>Let Me Check That For You</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83312498"/>
              </p:ext>
            </p:extLst>
          </p:nvPr>
        </p:nvGraphicFramePr>
        <p:xfrm>
          <a:off x="1722437" y="2582862"/>
          <a:ext cx="8839201" cy="1612392"/>
        </p:xfrm>
        <a:graphic>
          <a:graphicData uri="http://schemas.openxmlformats.org/drawingml/2006/table">
            <a:tbl>
              <a:tblPr firstRow="1" firstCol="1" bandRow="1">
                <a:tableStyleId>{5C22544A-7EE6-4342-B048-85BDC9FD1C3A}</a:tableStyleId>
              </a:tblPr>
              <a:tblGrid>
                <a:gridCol w="1407016"/>
                <a:gridCol w="2382613"/>
                <a:gridCol w="1676654"/>
                <a:gridCol w="1676654"/>
                <a:gridCol w="1696264"/>
              </a:tblGrid>
              <a:tr h="162560">
                <a:tc gridSpan="5">
                  <a:txBody>
                    <a:bodyPr/>
                    <a:lstStyle/>
                    <a:p>
                      <a:pPr marL="0" marR="0" algn="ctr">
                        <a:lnSpc>
                          <a:spcPct val="115000"/>
                        </a:lnSpc>
                        <a:spcBef>
                          <a:spcPts val="0"/>
                        </a:spcBef>
                        <a:spcAft>
                          <a:spcPts val="0"/>
                        </a:spcAft>
                      </a:pPr>
                      <a:r>
                        <a:rPr lang="en-US" sz="2000" dirty="0">
                          <a:effectLst/>
                        </a:rPr>
                        <a:t>Expected Load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0355">
                <a:tc>
                  <a:txBody>
                    <a:bodyPr/>
                    <a:lstStyle/>
                    <a:p>
                      <a:pPr marL="0" marR="0" algn="ctr">
                        <a:lnSpc>
                          <a:spcPct val="115000"/>
                        </a:lnSpc>
                        <a:spcBef>
                          <a:spcPts val="0"/>
                        </a:spcBef>
                        <a:spcAft>
                          <a:spcPts val="0"/>
                        </a:spcAft>
                      </a:pPr>
                      <a:r>
                        <a:rPr lang="en-US" sz="1800" dirty="0">
                          <a:effectLst/>
                        </a:rPr>
                        <a:t>Scenarios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Expected Page </a:t>
                      </a:r>
                      <a:r>
                        <a:rPr lang="en-US" sz="1800" dirty="0" smtClean="0">
                          <a:effectLst/>
                        </a:rPr>
                        <a:t>Views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Time Window (</a:t>
                      </a:r>
                      <a:r>
                        <a:rPr lang="en-US" sz="1800" dirty="0" err="1">
                          <a:effectLst/>
                        </a:rPr>
                        <a:t>hrs</a:t>
                      </a:r>
                      <a:r>
                        <a:rPr lang="en-US"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Page View/sec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10X/pvs</a:t>
                      </a:r>
                      <a:br>
                        <a:rPr lang="en-US" sz="1800">
                          <a:effectLst/>
                        </a:rPr>
                      </a:br>
                      <a:r>
                        <a:rPr lang="en-US" sz="1800">
                          <a:effectLst/>
                        </a:rPr>
                        <a:t>DB Calls/sec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49860">
                <a:tc>
                  <a:txBody>
                    <a:bodyPr/>
                    <a:lstStyle/>
                    <a:p>
                      <a:pPr marL="0" marR="0">
                        <a:lnSpc>
                          <a:spcPct val="115000"/>
                        </a:lnSpc>
                        <a:spcBef>
                          <a:spcPts val="0"/>
                        </a:spcBef>
                        <a:spcAft>
                          <a:spcPts val="0"/>
                        </a:spcAft>
                      </a:pPr>
                      <a:r>
                        <a:rPr lang="en-US" sz="1800">
                          <a:effectLst/>
                        </a:rPr>
                        <a:t>Average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    10,000,000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694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6,944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49860">
                <a:tc>
                  <a:txBody>
                    <a:bodyPr/>
                    <a:lstStyle/>
                    <a:p>
                      <a:pPr marL="0" marR="0">
                        <a:lnSpc>
                          <a:spcPct val="115000"/>
                        </a:lnSpc>
                        <a:spcBef>
                          <a:spcPts val="0"/>
                        </a:spcBef>
                        <a:spcAft>
                          <a:spcPts val="0"/>
                        </a:spcAft>
                      </a:pPr>
                      <a:r>
                        <a:rPr lang="en-US" sz="1800">
                          <a:effectLst/>
                        </a:rPr>
                        <a:t>Peak Hour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      6,000,000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a:effectLst/>
                        </a:rPr>
                        <a:t>1,667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800" dirty="0">
                          <a:effectLst/>
                        </a:rPr>
                        <a:t>16,667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4" name="Rectangle 3"/>
          <p:cNvSpPr/>
          <p:nvPr/>
        </p:nvSpPr>
        <p:spPr bwMode="auto">
          <a:xfrm>
            <a:off x="8809037" y="3573462"/>
            <a:ext cx="1752601" cy="613854"/>
          </a:xfrm>
          <a:prstGeom prst="rect">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01188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left)">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ipe(left)">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B7D593BB-5D8D-4B13-94DB-2F791F96B001}" vid="{E01AF0A4-40D4-4266-A261-A7164FB60952}"/>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B7D593BB-5D8D-4B13-94DB-2F791F96B001}" vid="{3DA22327-C06D-4CEB-BB04-82777BDAF8CA}"/>
    </a:ext>
  </a:extLst>
</a:theme>
</file>

<file path=ppt/theme/theme3.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C9130907-DA69-4142-9ECE-92E64A71CF56}"/>
    </a:ext>
  </a:extLst>
</a:theme>
</file>

<file path=ppt/theme/theme4.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5.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6.xml><?xml version="1.0" encoding="utf-8"?>
<a:theme xmlns:a="http://schemas.openxmlformats.org/drawingml/2006/main" name="5-30551_TR19_BO_CT_Template">
  <a:themeElements>
    <a:clrScheme name="TR19 - BO">
      <a:dk1>
        <a:srgbClr val="505050"/>
      </a:dk1>
      <a:lt1>
        <a:srgbClr val="FFFFFF"/>
      </a:lt1>
      <a:dk2>
        <a:srgbClr val="0072C6"/>
      </a:dk2>
      <a:lt2>
        <a:srgbClr val="D2D2D2"/>
      </a:lt2>
      <a:accent1>
        <a:srgbClr val="DC3C00"/>
      </a:accent1>
      <a:accent2>
        <a:srgbClr val="0072C6"/>
      </a:accent2>
      <a:accent3>
        <a:srgbClr val="7FBA00"/>
      </a:accent3>
      <a:accent4>
        <a:srgbClr val="FCD116"/>
      </a:accent4>
      <a:accent5>
        <a:srgbClr val="68217A"/>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19_BO_CT_Template.potx" id="{EAA3FF4C-E82D-4FDD-A404-389C1EC671AE}" vid="{9637E3F3-86C2-4605-B07F-BC785CCDAE1B}"/>
    </a:ext>
  </a:extLst>
</a:theme>
</file>

<file path=ppt/theme/theme7.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Mark Russinovich</External_x0020_Speaker>
    <Session_x0020_Code xmlns="e36bfbf9-5e42-489c-a259-4c54eb22cb57">3-615</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e36bfbf9-5e42-489c-a259-4c54eb22cb5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microsoft.com/sharepoint/v3"/>
    <ds:schemaRef ds:uri="230e9df3-be65-4c73-a93b-d1236ebd677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Presentation1</Template>
  <TotalTime>3833</TotalTime>
  <Words>2248</Words>
  <Application>Microsoft Office PowerPoint</Application>
  <PresentationFormat>Custom</PresentationFormat>
  <Paragraphs>690</Paragraphs>
  <Slides>57</Slides>
  <Notes>1</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57</vt:i4>
      </vt:variant>
    </vt:vector>
  </HeadingPairs>
  <TitlesOfParts>
    <vt:vector size="76" baseType="lpstr">
      <vt:lpstr>ＭＳ Ｐゴシック</vt:lpstr>
      <vt:lpstr>SimSun</vt:lpstr>
      <vt:lpstr>Arial</vt:lpstr>
      <vt:lpstr>Avenir LT Pro 45 Book</vt:lpstr>
      <vt:lpstr>Calibri</vt:lpstr>
      <vt:lpstr>Consolas</vt:lpstr>
      <vt:lpstr>Courier New</vt:lpstr>
      <vt:lpstr>Segoe Semibold</vt:lpstr>
      <vt:lpstr>Segoe UI</vt:lpstr>
      <vt:lpstr>Segoe UI Light</vt:lpstr>
      <vt:lpstr>Times New Roman</vt:lpstr>
      <vt:lpstr>Wingdings</vt:lpstr>
      <vt:lpstr>5-30536_Build_2014_Breakout_Template_White_16x9</vt:lpstr>
      <vt:lpstr>1_5-30536_Build_2014_Breakout_Template_Blue_16x9</vt:lpstr>
      <vt:lpstr>2_5-30536_Build_2014_Breakout_Template_Blue_16x9</vt:lpstr>
      <vt:lpstr>1_5-30536_Build_2014_Breakout_Template_White_16x9</vt:lpstr>
      <vt:lpstr>TEE14 Speaker PPT Template</vt:lpstr>
      <vt:lpstr>5-30551_TR19_BO_CT_Template</vt:lpstr>
      <vt:lpstr>TechEd 2014 Dk Blue</vt:lpstr>
      <vt:lpstr>Lessons From Scale</vt:lpstr>
      <vt:lpstr>Stuff Everyone Knows About Cloud Development</vt:lpstr>
      <vt:lpstr>Stories From the Trenches</vt:lpstr>
      <vt:lpstr>Customer Lessons</vt:lpstr>
      <vt:lpstr>Election Tracking “Vote early, vote often”</vt:lpstr>
      <vt:lpstr>Who’s Winning?</vt:lpstr>
      <vt:lpstr>Election Results Architecture</vt:lpstr>
      <vt:lpstr>Disaster-Proof Deployment</vt:lpstr>
      <vt:lpstr>Let Me Check That For You</vt:lpstr>
      <vt:lpstr>Election Results Architecture</vt:lpstr>
      <vt:lpstr>How’d I Do?</vt:lpstr>
      <vt:lpstr>Whew, That Was a Good Call!</vt:lpstr>
      <vt:lpstr>Migration to PaaS “I’m tired of updating your OS”</vt:lpstr>
      <vt:lpstr>To The Cloud!</vt:lpstr>
      <vt:lpstr>Let’s Start Here</vt:lpstr>
      <vt:lpstr>Let’s Try This Instead…</vt:lpstr>
      <vt:lpstr>That Did the Trick</vt:lpstr>
      <vt:lpstr>Data Upload to Azure DB “Chew on this…”</vt:lpstr>
      <vt:lpstr>What Does the Data Say?</vt:lpstr>
      <vt:lpstr>Any Day Now…</vt:lpstr>
      <vt:lpstr>Keeping Up in Three Parts</vt:lpstr>
      <vt:lpstr>Movie Streaming “Now showing on Azure”</vt:lpstr>
      <vt:lpstr>Cache Me If You Can</vt:lpstr>
      <vt:lpstr>An Extra Cache Goes A Long Way</vt:lpstr>
      <vt:lpstr>Connected Cars “Calling all cars”</vt:lpstr>
      <vt:lpstr>Connecting Azure with the World</vt:lpstr>
      <vt:lpstr>One By One</vt:lpstr>
      <vt:lpstr>Remove One Bottleneck, Find Another</vt:lpstr>
      <vt:lpstr>Smart Thermostats “Let me make you comfortable”</vt:lpstr>
      <vt:lpstr>Your Temperature is Too High</vt:lpstr>
      <vt:lpstr>Architecture</vt:lpstr>
      <vt:lpstr>Initial Performance Results</vt:lpstr>
      <vt:lpstr>Don’t Wait Up For Me</vt:lpstr>
      <vt:lpstr>Updated Architecture</vt:lpstr>
      <vt:lpstr>Much Better!</vt:lpstr>
      <vt:lpstr>Smart Card Service “Not as smart as it appears”</vt:lpstr>
      <vt:lpstr>Azure Smart Card Provider</vt:lpstr>
      <vt:lpstr>Some Concurrency is Good</vt:lpstr>
      <vt:lpstr>Azure Lessons</vt:lpstr>
      <vt:lpstr>VIP Swap “I like your VIP better than mine”</vt:lpstr>
      <vt:lpstr>Really? Isn’t that a Bit Much?</vt:lpstr>
      <vt:lpstr>What’s a VIP Swap?</vt:lpstr>
      <vt:lpstr>VIP Swap Internals</vt:lpstr>
      <vt:lpstr>The VIP Swap Bug</vt:lpstr>
      <vt:lpstr>VIP Swap Learnings</vt:lpstr>
      <vt:lpstr>VIP Swap Learnings</vt:lpstr>
      <vt:lpstr>VIP Swap Learnings</vt:lpstr>
      <vt:lpstr>VIP Swap Learnings</vt:lpstr>
      <vt:lpstr>Subscription Deletion “Oh no you didn’t”</vt:lpstr>
      <vt:lpstr>Oops…</vt:lpstr>
      <vt:lpstr>Let’s Not Do That Again</vt:lpstr>
      <vt:lpstr>Storage Certificate Expiration “Sorry I’m late, the alarm clock never rang”</vt:lpstr>
      <vt:lpstr>It’s Not You, It’s Me</vt:lpstr>
      <vt:lpstr>We Updated It, We Promise!</vt:lpstr>
      <vt:lpstr>Be Certain About Your Certs</vt:lpstr>
      <vt:lpstr>Log As If That’s All You Have</vt:lpstr>
      <vt:lpstr>Lessons From Scale</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#CloudFail: Learning Lessons from Microsoft Azure</dc:title>
  <dc:subject>Build 2014</dc:subject>
  <dc:creator>Lynette Spears (Silver Fox)</dc:creator>
  <cp:keywords>Build 2014</cp:keywords>
  <dc:description>Template: Mitchell Derrey, Silver Fox Productions
Formatting: 
Event Dates: April 2nd - 4th, 2014
Event Location: Moscone Conference Center, San Francisco, CA
Audience Type: Internal</dc:description>
  <cp:lastModifiedBy>Jeremy Jenkins</cp:lastModifiedBy>
  <cp:revision>133</cp:revision>
  <dcterms:created xsi:type="dcterms:W3CDTF">2014-04-04T17:41:03Z</dcterms:created>
  <dcterms:modified xsi:type="dcterms:W3CDTF">2014-11-03T13:20:27Z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