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5" r:id="rId5"/>
    <p:sldMasterId id="2147484320" r:id="rId6"/>
  </p:sldMasterIdLst>
  <p:notesMasterIdLst>
    <p:notesMasterId r:id="rId58"/>
  </p:notesMasterIdLst>
  <p:handoutMasterIdLst>
    <p:handoutMasterId r:id="rId59"/>
  </p:handoutMasterIdLst>
  <p:sldIdLst>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09" r:id="rId55"/>
    <p:sldId id="310" r:id="rId56"/>
    <p:sldId id="308"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09"/>
            <p14:sldId id="310"/>
            <p14:sldId id="308"/>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80673" autoAdjust="0"/>
  </p:normalViewPr>
  <p:slideViewPr>
    <p:cSldViewPr snapToObjects="1">
      <p:cViewPr varScale="1">
        <p:scale>
          <a:sx n="60" d="100"/>
          <a:sy n="60" d="100"/>
        </p:scale>
        <p:origin x="732" y="6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20" d="100"/>
        <a:sy n="20"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782C0-F7D3-43D7-B7CC-06460C36B7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7E8334-5956-4E1F-BC6C-247E3CAF62FC}">
      <dgm:prSet phldrT="[Text]"/>
      <dgm:spPr/>
      <dgm:t>
        <a:bodyPr/>
        <a:lstStyle/>
        <a:p>
          <a:r>
            <a:rPr lang="en-US" dirty="0" smtClean="0"/>
            <a:t>Portal</a:t>
          </a:r>
          <a:endParaRPr lang="en-US" dirty="0"/>
        </a:p>
      </dgm:t>
    </dgm:pt>
    <dgm:pt modelId="{DE08D7BE-7323-4A62-A586-4D565BBD704C}" type="parTrans" cxnId="{767597CF-10B9-4B72-8DC4-046F41982F27}">
      <dgm:prSet/>
      <dgm:spPr/>
      <dgm:t>
        <a:bodyPr/>
        <a:lstStyle/>
        <a:p>
          <a:endParaRPr lang="en-US"/>
        </a:p>
      </dgm:t>
    </dgm:pt>
    <dgm:pt modelId="{788F6517-7819-4C2C-97FC-214D6624A690}" type="sibTrans" cxnId="{767597CF-10B9-4B72-8DC4-046F41982F27}">
      <dgm:prSet/>
      <dgm:spPr/>
      <dgm:t>
        <a:bodyPr/>
        <a:lstStyle/>
        <a:p>
          <a:endParaRPr lang="en-US"/>
        </a:p>
      </dgm:t>
    </dgm:pt>
    <dgm:pt modelId="{A10D6A82-EB9A-420B-A970-4E2CBA09333E}">
      <dgm:prSet phldrT="[Text]"/>
      <dgm:spPr/>
      <dgm:t>
        <a:bodyPr/>
        <a:lstStyle/>
        <a:p>
          <a:r>
            <a:rPr lang="en-US" dirty="0" smtClean="0"/>
            <a:t>API</a:t>
          </a:r>
          <a:endParaRPr lang="en-US" dirty="0"/>
        </a:p>
      </dgm:t>
    </dgm:pt>
    <dgm:pt modelId="{0A213C11-956F-4AE5-9F75-C6C3BA6290AE}" type="parTrans" cxnId="{9A868D6B-41FD-41CE-9E1A-37F20B4FB0AC}">
      <dgm:prSet/>
      <dgm:spPr/>
      <dgm:t>
        <a:bodyPr/>
        <a:lstStyle/>
        <a:p>
          <a:endParaRPr lang="en-US"/>
        </a:p>
      </dgm:t>
    </dgm:pt>
    <dgm:pt modelId="{D49A7A7F-B1A7-438A-8940-B86B7951ABA9}" type="sibTrans" cxnId="{9A868D6B-41FD-41CE-9E1A-37F20B4FB0AC}">
      <dgm:prSet/>
      <dgm:spPr/>
      <dgm:t>
        <a:bodyPr/>
        <a:lstStyle/>
        <a:p>
          <a:endParaRPr lang="en-US"/>
        </a:p>
      </dgm:t>
    </dgm:pt>
    <dgm:pt modelId="{5E14AA4F-EE25-419F-87FF-88CD76A59983}">
      <dgm:prSet phldrT="[Text]"/>
      <dgm:spPr/>
      <dgm:t>
        <a:bodyPr/>
        <a:lstStyle/>
        <a:p>
          <a:r>
            <a:rPr lang="en-US" dirty="0" smtClean="0"/>
            <a:t>Resource Providers</a:t>
          </a:r>
          <a:endParaRPr lang="en-US" dirty="0"/>
        </a:p>
      </dgm:t>
    </dgm:pt>
    <dgm:pt modelId="{209BE4F0-548A-490D-8638-2A559C6B856E}" type="parTrans" cxnId="{D18D539B-0CC5-4717-8C09-1897BE01E60B}">
      <dgm:prSet/>
      <dgm:spPr/>
      <dgm:t>
        <a:bodyPr/>
        <a:lstStyle/>
        <a:p>
          <a:endParaRPr lang="en-US"/>
        </a:p>
      </dgm:t>
    </dgm:pt>
    <dgm:pt modelId="{B6F56A4F-AB08-4DB9-84B4-8A827458C4EA}" type="sibTrans" cxnId="{D18D539B-0CC5-4717-8C09-1897BE01E60B}">
      <dgm:prSet/>
      <dgm:spPr/>
      <dgm:t>
        <a:bodyPr/>
        <a:lstStyle/>
        <a:p>
          <a:endParaRPr lang="en-US"/>
        </a:p>
      </dgm:t>
    </dgm:pt>
    <dgm:pt modelId="{CB1F695B-528E-4AB1-A55A-C76326B9E86A}">
      <dgm:prSet phldrT="[Text]"/>
      <dgm:spPr/>
      <dgm:t>
        <a:bodyPr/>
        <a:lstStyle/>
        <a:p>
          <a:r>
            <a:rPr lang="en-US" dirty="0" smtClean="0"/>
            <a:t>Infrastructure</a:t>
          </a:r>
          <a:endParaRPr lang="en-US" dirty="0"/>
        </a:p>
      </dgm:t>
    </dgm:pt>
    <dgm:pt modelId="{8752DD84-AE82-4F35-ABA0-0FB01698C962}" type="parTrans" cxnId="{58A5E633-2906-40C0-9D31-C40151439E81}">
      <dgm:prSet/>
      <dgm:spPr/>
      <dgm:t>
        <a:bodyPr/>
        <a:lstStyle/>
        <a:p>
          <a:endParaRPr lang="en-US"/>
        </a:p>
      </dgm:t>
    </dgm:pt>
    <dgm:pt modelId="{C99D933B-8C43-4623-836F-973C1865E38B}" type="sibTrans" cxnId="{58A5E633-2906-40C0-9D31-C40151439E81}">
      <dgm:prSet/>
      <dgm:spPr/>
      <dgm:t>
        <a:bodyPr/>
        <a:lstStyle/>
        <a:p>
          <a:endParaRPr lang="en-US"/>
        </a:p>
      </dgm:t>
    </dgm:pt>
    <dgm:pt modelId="{7D67B765-6236-4856-8D22-8920EF9674EC}">
      <dgm:prSet phldrT="[Text]"/>
      <dgm:spPr/>
      <dgm:t>
        <a:bodyPr/>
        <a:lstStyle/>
        <a:p>
          <a:r>
            <a:rPr lang="en-US" dirty="0" smtClean="0"/>
            <a:t>Admin Site</a:t>
          </a:r>
          <a:endParaRPr lang="en-US" dirty="0"/>
        </a:p>
      </dgm:t>
    </dgm:pt>
    <dgm:pt modelId="{E76A1601-86C5-4787-A8B1-05518BD021BA}" type="parTrans" cxnId="{ED441BF8-F83F-4921-B20C-76C6326827B9}">
      <dgm:prSet/>
      <dgm:spPr/>
      <dgm:t>
        <a:bodyPr/>
        <a:lstStyle/>
        <a:p>
          <a:endParaRPr lang="en-US"/>
        </a:p>
      </dgm:t>
    </dgm:pt>
    <dgm:pt modelId="{D9BE7697-2021-422D-97B7-06EAA5C8A49A}" type="sibTrans" cxnId="{ED441BF8-F83F-4921-B20C-76C6326827B9}">
      <dgm:prSet/>
      <dgm:spPr/>
      <dgm:t>
        <a:bodyPr/>
        <a:lstStyle/>
        <a:p>
          <a:endParaRPr lang="en-US"/>
        </a:p>
      </dgm:t>
    </dgm:pt>
    <dgm:pt modelId="{2FA2F7D1-EAB0-45E0-85B9-567C78AD74DF}">
      <dgm:prSet phldrT="[Text]"/>
      <dgm:spPr/>
      <dgm:t>
        <a:bodyPr/>
        <a:lstStyle/>
        <a:p>
          <a:r>
            <a:rPr lang="en-US" dirty="0" smtClean="0"/>
            <a:t>Admin Authentication Site</a:t>
          </a:r>
          <a:endParaRPr lang="en-US" dirty="0"/>
        </a:p>
      </dgm:t>
    </dgm:pt>
    <dgm:pt modelId="{964FA159-5A59-4527-9A97-A89A0CCD28D7}" type="parTrans" cxnId="{D028C4C1-7C87-49F2-AB20-81D6F8B4A8CB}">
      <dgm:prSet/>
      <dgm:spPr/>
      <dgm:t>
        <a:bodyPr/>
        <a:lstStyle/>
        <a:p>
          <a:endParaRPr lang="en-US"/>
        </a:p>
      </dgm:t>
    </dgm:pt>
    <dgm:pt modelId="{08D9DF5D-864E-4112-846F-8A686F026794}" type="sibTrans" cxnId="{D028C4C1-7C87-49F2-AB20-81D6F8B4A8CB}">
      <dgm:prSet/>
      <dgm:spPr/>
      <dgm:t>
        <a:bodyPr/>
        <a:lstStyle/>
        <a:p>
          <a:endParaRPr lang="en-US"/>
        </a:p>
      </dgm:t>
    </dgm:pt>
    <dgm:pt modelId="{CFC47C7D-3406-4183-9553-D75ED72B3D6B}">
      <dgm:prSet phldrT="[Text]"/>
      <dgm:spPr/>
      <dgm:t>
        <a:bodyPr/>
        <a:lstStyle/>
        <a:p>
          <a:r>
            <a:rPr lang="en-US" dirty="0" smtClean="0"/>
            <a:t>Tenant Site</a:t>
          </a:r>
          <a:endParaRPr lang="en-US" dirty="0"/>
        </a:p>
      </dgm:t>
    </dgm:pt>
    <dgm:pt modelId="{52287170-0D57-4FA5-8B2C-984A45078D89}" type="parTrans" cxnId="{23185555-6012-4790-9CDE-15B2BA00E7E4}">
      <dgm:prSet/>
      <dgm:spPr/>
      <dgm:t>
        <a:bodyPr/>
        <a:lstStyle/>
        <a:p>
          <a:endParaRPr lang="en-US"/>
        </a:p>
      </dgm:t>
    </dgm:pt>
    <dgm:pt modelId="{D0CEB910-DA31-4772-B50F-F235AA281AC3}" type="sibTrans" cxnId="{23185555-6012-4790-9CDE-15B2BA00E7E4}">
      <dgm:prSet/>
      <dgm:spPr/>
      <dgm:t>
        <a:bodyPr/>
        <a:lstStyle/>
        <a:p>
          <a:endParaRPr lang="en-US"/>
        </a:p>
      </dgm:t>
    </dgm:pt>
    <dgm:pt modelId="{E633C7D7-38CE-41B9-AAF3-CDE8E7E6D8F8}">
      <dgm:prSet phldrT="[Text]"/>
      <dgm:spPr/>
      <dgm:t>
        <a:bodyPr/>
        <a:lstStyle/>
        <a:p>
          <a:r>
            <a:rPr lang="en-US" dirty="0" smtClean="0"/>
            <a:t>Tenant Authentication Site</a:t>
          </a:r>
          <a:endParaRPr lang="en-US" dirty="0"/>
        </a:p>
      </dgm:t>
    </dgm:pt>
    <dgm:pt modelId="{7CC83500-7EB4-4448-902B-E49FFA0FC6D9}" type="parTrans" cxnId="{225911FC-306C-4E27-9150-00BD3F0D69DA}">
      <dgm:prSet/>
      <dgm:spPr/>
      <dgm:t>
        <a:bodyPr/>
        <a:lstStyle/>
        <a:p>
          <a:endParaRPr lang="en-US"/>
        </a:p>
      </dgm:t>
    </dgm:pt>
    <dgm:pt modelId="{E9DA77C7-D218-4D78-8F31-82437499EB83}" type="sibTrans" cxnId="{225911FC-306C-4E27-9150-00BD3F0D69DA}">
      <dgm:prSet/>
      <dgm:spPr/>
      <dgm:t>
        <a:bodyPr/>
        <a:lstStyle/>
        <a:p>
          <a:endParaRPr lang="en-US"/>
        </a:p>
      </dgm:t>
    </dgm:pt>
    <dgm:pt modelId="{FEEB0DAB-6363-41D4-8F82-2E98F8CD4A81}">
      <dgm:prSet phldrT="[Text]"/>
      <dgm:spPr/>
      <dgm:t>
        <a:bodyPr/>
        <a:lstStyle/>
        <a:p>
          <a:r>
            <a:rPr lang="en-US" dirty="0" smtClean="0"/>
            <a:t>Configuration Site</a:t>
          </a:r>
          <a:endParaRPr lang="en-US" dirty="0"/>
        </a:p>
      </dgm:t>
    </dgm:pt>
    <dgm:pt modelId="{0E6200B1-DFBB-42BB-AA05-EBE56DD689BA}" type="parTrans" cxnId="{E42A608E-8200-4106-BAA7-859B8803E908}">
      <dgm:prSet/>
      <dgm:spPr/>
      <dgm:t>
        <a:bodyPr/>
        <a:lstStyle/>
        <a:p>
          <a:endParaRPr lang="en-US"/>
        </a:p>
      </dgm:t>
    </dgm:pt>
    <dgm:pt modelId="{3040EB2D-0B4E-4A31-BD22-18AF87BD9BC0}" type="sibTrans" cxnId="{E42A608E-8200-4106-BAA7-859B8803E908}">
      <dgm:prSet/>
      <dgm:spPr/>
      <dgm:t>
        <a:bodyPr/>
        <a:lstStyle/>
        <a:p>
          <a:endParaRPr lang="en-US"/>
        </a:p>
      </dgm:t>
    </dgm:pt>
    <dgm:pt modelId="{3281597A-06D9-4132-A072-B2D486C53C05}">
      <dgm:prSet phldrT="[Text]"/>
      <dgm:spPr/>
      <dgm:t>
        <a:bodyPr/>
        <a:lstStyle/>
        <a:p>
          <a:r>
            <a:rPr lang="en-US" dirty="0" smtClean="0"/>
            <a:t>Tenant API</a:t>
          </a:r>
          <a:endParaRPr lang="en-US" dirty="0"/>
        </a:p>
      </dgm:t>
    </dgm:pt>
    <dgm:pt modelId="{3B5E511C-359C-4FAA-9E2C-CC38981BE790}" type="parTrans" cxnId="{6DF1F86B-E7E7-4ED1-AB97-B4E241210D0A}">
      <dgm:prSet/>
      <dgm:spPr/>
      <dgm:t>
        <a:bodyPr/>
        <a:lstStyle/>
        <a:p>
          <a:endParaRPr lang="en-US"/>
        </a:p>
      </dgm:t>
    </dgm:pt>
    <dgm:pt modelId="{C0ADA48F-27EE-4E0C-8D7B-D4C0B3943886}" type="sibTrans" cxnId="{6DF1F86B-E7E7-4ED1-AB97-B4E241210D0A}">
      <dgm:prSet/>
      <dgm:spPr/>
      <dgm:t>
        <a:bodyPr/>
        <a:lstStyle/>
        <a:p>
          <a:endParaRPr lang="en-US"/>
        </a:p>
      </dgm:t>
    </dgm:pt>
    <dgm:pt modelId="{9865A928-55FA-457B-AF38-0413B5CAEF2E}">
      <dgm:prSet phldrT="[Text]"/>
      <dgm:spPr/>
      <dgm:t>
        <a:bodyPr/>
        <a:lstStyle/>
        <a:p>
          <a:r>
            <a:rPr lang="en-US" dirty="0" smtClean="0"/>
            <a:t>Tenant Public API</a:t>
          </a:r>
          <a:endParaRPr lang="en-US" dirty="0"/>
        </a:p>
      </dgm:t>
    </dgm:pt>
    <dgm:pt modelId="{C2478896-7BE6-4D98-A5E1-15C5B9DA1D6B}" type="parTrans" cxnId="{9FA832FF-F08A-4DCE-9EA6-5018947C9207}">
      <dgm:prSet/>
      <dgm:spPr/>
      <dgm:t>
        <a:bodyPr/>
        <a:lstStyle/>
        <a:p>
          <a:endParaRPr lang="en-US"/>
        </a:p>
      </dgm:t>
    </dgm:pt>
    <dgm:pt modelId="{514D318C-0B9F-44B2-8A29-A5DAB728B42B}" type="sibTrans" cxnId="{9FA832FF-F08A-4DCE-9EA6-5018947C9207}">
      <dgm:prSet/>
      <dgm:spPr/>
      <dgm:t>
        <a:bodyPr/>
        <a:lstStyle/>
        <a:p>
          <a:endParaRPr lang="en-US"/>
        </a:p>
      </dgm:t>
    </dgm:pt>
    <dgm:pt modelId="{7B8D3257-E060-4C71-B50C-B6E0B320C8E3}">
      <dgm:prSet phldrT="[Text]"/>
      <dgm:spPr/>
      <dgm:t>
        <a:bodyPr/>
        <a:lstStyle/>
        <a:p>
          <a:r>
            <a:rPr lang="en-US" dirty="0" smtClean="0"/>
            <a:t>Admin API</a:t>
          </a:r>
          <a:endParaRPr lang="en-US" dirty="0"/>
        </a:p>
      </dgm:t>
    </dgm:pt>
    <dgm:pt modelId="{89E5A923-8DB8-4313-A8DA-5C3BD4F93685}" type="parTrans" cxnId="{F938AB8A-590B-4510-8A3B-2B2A06E28FE2}">
      <dgm:prSet/>
      <dgm:spPr/>
      <dgm:t>
        <a:bodyPr/>
        <a:lstStyle/>
        <a:p>
          <a:endParaRPr lang="en-US"/>
        </a:p>
      </dgm:t>
    </dgm:pt>
    <dgm:pt modelId="{50F442F9-4AA2-46C2-B900-12F4A6F693BE}" type="sibTrans" cxnId="{F938AB8A-590B-4510-8A3B-2B2A06E28FE2}">
      <dgm:prSet/>
      <dgm:spPr/>
      <dgm:t>
        <a:bodyPr/>
        <a:lstStyle/>
        <a:p>
          <a:endParaRPr lang="en-US"/>
        </a:p>
      </dgm:t>
    </dgm:pt>
    <dgm:pt modelId="{FBF1074C-BC3B-4830-9E16-1747F89E9150}">
      <dgm:prSet phldrT="[Text]"/>
      <dgm:spPr/>
      <dgm:t>
        <a:bodyPr/>
        <a:lstStyle/>
        <a:p>
          <a:r>
            <a:rPr lang="en-US" dirty="0" smtClean="0"/>
            <a:t>Virtual Machines</a:t>
          </a:r>
          <a:endParaRPr lang="en-US" dirty="0"/>
        </a:p>
      </dgm:t>
    </dgm:pt>
    <dgm:pt modelId="{4286D46B-F8C0-4182-AC79-0ABFE165754A}" type="parTrans" cxnId="{1577D242-E16D-4668-A3C2-90BC1DB61E57}">
      <dgm:prSet/>
      <dgm:spPr/>
      <dgm:t>
        <a:bodyPr/>
        <a:lstStyle/>
        <a:p>
          <a:endParaRPr lang="en-US"/>
        </a:p>
      </dgm:t>
    </dgm:pt>
    <dgm:pt modelId="{79728335-3B36-4419-8C09-8AE732BFD020}" type="sibTrans" cxnId="{1577D242-E16D-4668-A3C2-90BC1DB61E57}">
      <dgm:prSet/>
      <dgm:spPr/>
      <dgm:t>
        <a:bodyPr/>
        <a:lstStyle/>
        <a:p>
          <a:endParaRPr lang="en-US"/>
        </a:p>
      </dgm:t>
    </dgm:pt>
    <dgm:pt modelId="{B3B6A123-D701-4FE9-A945-FA9267A8C8C7}">
      <dgm:prSet phldrT="[Text]"/>
      <dgm:spPr/>
      <dgm:t>
        <a:bodyPr/>
        <a:lstStyle/>
        <a:p>
          <a:r>
            <a:rPr lang="en-US" dirty="0" smtClean="0"/>
            <a:t>Web Sites</a:t>
          </a:r>
          <a:endParaRPr lang="en-US" dirty="0"/>
        </a:p>
      </dgm:t>
    </dgm:pt>
    <dgm:pt modelId="{D06ACC5D-0A2B-4ED2-BF6C-5A3EB4ADDCC5}" type="parTrans" cxnId="{01D9552E-1D91-4154-96E4-81291FFAB11B}">
      <dgm:prSet/>
      <dgm:spPr/>
      <dgm:t>
        <a:bodyPr/>
        <a:lstStyle/>
        <a:p>
          <a:endParaRPr lang="en-US"/>
        </a:p>
      </dgm:t>
    </dgm:pt>
    <dgm:pt modelId="{D1186456-6FDA-4463-96DF-E1BE0EF5E52B}" type="sibTrans" cxnId="{01D9552E-1D91-4154-96E4-81291FFAB11B}">
      <dgm:prSet/>
      <dgm:spPr/>
      <dgm:t>
        <a:bodyPr/>
        <a:lstStyle/>
        <a:p>
          <a:endParaRPr lang="en-US"/>
        </a:p>
      </dgm:t>
    </dgm:pt>
    <dgm:pt modelId="{F517AB2B-F323-41EC-934B-EAD704B9C6B3}">
      <dgm:prSet phldrT="[Text]"/>
      <dgm:spPr/>
      <dgm:t>
        <a:bodyPr/>
        <a:lstStyle/>
        <a:p>
          <a:r>
            <a:rPr lang="en-US" dirty="0" smtClean="0"/>
            <a:t>Service Bus</a:t>
          </a:r>
          <a:endParaRPr lang="en-US" dirty="0"/>
        </a:p>
      </dgm:t>
    </dgm:pt>
    <dgm:pt modelId="{7582C046-7709-4998-86EE-43AF1FDB4FA7}" type="parTrans" cxnId="{6790DA4A-9452-44D6-A6C7-68CC50CA755A}">
      <dgm:prSet/>
      <dgm:spPr/>
      <dgm:t>
        <a:bodyPr/>
        <a:lstStyle/>
        <a:p>
          <a:endParaRPr lang="en-US"/>
        </a:p>
      </dgm:t>
    </dgm:pt>
    <dgm:pt modelId="{F4117BBA-CC43-482A-8BA0-9FDCA73E00CE}" type="sibTrans" cxnId="{6790DA4A-9452-44D6-A6C7-68CC50CA755A}">
      <dgm:prSet/>
      <dgm:spPr/>
      <dgm:t>
        <a:bodyPr/>
        <a:lstStyle/>
        <a:p>
          <a:endParaRPr lang="en-US"/>
        </a:p>
      </dgm:t>
    </dgm:pt>
    <dgm:pt modelId="{F1A32E52-5025-43E4-A3E0-2B74DEE7246E}">
      <dgm:prSet phldrT="[Text]"/>
      <dgm:spPr/>
      <dgm:t>
        <a:bodyPr/>
        <a:lstStyle/>
        <a:p>
          <a:r>
            <a:rPr lang="en-US" dirty="0" smtClean="0"/>
            <a:t>SQL RP</a:t>
          </a:r>
          <a:endParaRPr lang="en-US" dirty="0"/>
        </a:p>
      </dgm:t>
    </dgm:pt>
    <dgm:pt modelId="{AA008204-AACF-4C2D-BA2D-1A5F30968F8C}" type="parTrans" cxnId="{335914FD-FF75-41BD-A20E-EE65094E1A08}">
      <dgm:prSet/>
      <dgm:spPr/>
      <dgm:t>
        <a:bodyPr/>
        <a:lstStyle/>
        <a:p>
          <a:endParaRPr lang="en-US"/>
        </a:p>
      </dgm:t>
    </dgm:pt>
    <dgm:pt modelId="{D176778F-558B-4E2B-9417-03798B26EB3B}" type="sibTrans" cxnId="{335914FD-FF75-41BD-A20E-EE65094E1A08}">
      <dgm:prSet/>
      <dgm:spPr/>
      <dgm:t>
        <a:bodyPr/>
        <a:lstStyle/>
        <a:p>
          <a:endParaRPr lang="en-US"/>
        </a:p>
      </dgm:t>
    </dgm:pt>
    <dgm:pt modelId="{EBEDCFB6-9423-4773-881E-72FE557880DF}">
      <dgm:prSet phldrT="[Text]"/>
      <dgm:spPr/>
      <dgm:t>
        <a:bodyPr/>
        <a:lstStyle/>
        <a:p>
          <a:r>
            <a:rPr lang="en-US" dirty="0" smtClean="0"/>
            <a:t>My SQL RP</a:t>
          </a:r>
          <a:endParaRPr lang="en-US" dirty="0"/>
        </a:p>
      </dgm:t>
    </dgm:pt>
    <dgm:pt modelId="{BB64E5F0-786C-44F2-A729-31927376003F}" type="parTrans" cxnId="{70568BE0-1FE1-4988-B0DB-5B9D6451D1E1}">
      <dgm:prSet/>
      <dgm:spPr/>
      <dgm:t>
        <a:bodyPr/>
        <a:lstStyle/>
        <a:p>
          <a:endParaRPr lang="en-US"/>
        </a:p>
      </dgm:t>
    </dgm:pt>
    <dgm:pt modelId="{34B39D8E-061F-44BD-82BA-9EBA4DD66F4B}" type="sibTrans" cxnId="{70568BE0-1FE1-4988-B0DB-5B9D6451D1E1}">
      <dgm:prSet/>
      <dgm:spPr/>
      <dgm:t>
        <a:bodyPr/>
        <a:lstStyle/>
        <a:p>
          <a:endParaRPr lang="en-US"/>
        </a:p>
      </dgm:t>
    </dgm:pt>
    <dgm:pt modelId="{3055A3E0-64E6-4F33-80BA-8F9FEA5626EC}">
      <dgm:prSet phldrT="[Text]"/>
      <dgm:spPr/>
      <dgm:t>
        <a:bodyPr/>
        <a:lstStyle/>
        <a:p>
          <a:r>
            <a:rPr lang="en-US" dirty="0" smtClean="0"/>
            <a:t>Monitoring</a:t>
          </a:r>
          <a:endParaRPr lang="en-US" dirty="0"/>
        </a:p>
      </dgm:t>
    </dgm:pt>
    <dgm:pt modelId="{10D9F686-06C3-498B-84E8-1DFFC6136D98}" type="parTrans" cxnId="{AEF831F2-F639-48A4-8A48-DE0B79B6CCAA}">
      <dgm:prSet/>
      <dgm:spPr/>
      <dgm:t>
        <a:bodyPr/>
        <a:lstStyle/>
        <a:p>
          <a:endParaRPr lang="en-US"/>
        </a:p>
      </dgm:t>
    </dgm:pt>
    <dgm:pt modelId="{65C00EB3-2CA9-48B0-8E94-0150A67FD9CC}" type="sibTrans" cxnId="{AEF831F2-F639-48A4-8A48-DE0B79B6CCAA}">
      <dgm:prSet/>
      <dgm:spPr/>
      <dgm:t>
        <a:bodyPr/>
        <a:lstStyle/>
        <a:p>
          <a:endParaRPr lang="en-US"/>
        </a:p>
      </dgm:t>
    </dgm:pt>
    <dgm:pt modelId="{AD6A265F-D811-437A-9957-5AF26C7580A1}">
      <dgm:prSet phldrT="[Text]"/>
      <dgm:spPr/>
      <dgm:t>
        <a:bodyPr/>
        <a:lstStyle/>
        <a:p>
          <a:r>
            <a:rPr lang="en-US" dirty="0" smtClean="0"/>
            <a:t>Web App Gallery</a:t>
          </a:r>
          <a:endParaRPr lang="en-US" dirty="0"/>
        </a:p>
      </dgm:t>
    </dgm:pt>
    <dgm:pt modelId="{7543D76B-4DDF-4F43-B70A-33296E9E50EE}" type="parTrans" cxnId="{B8F7EB5D-7909-43FA-B1A3-70B7CB28362C}">
      <dgm:prSet/>
      <dgm:spPr/>
      <dgm:t>
        <a:bodyPr/>
        <a:lstStyle/>
        <a:p>
          <a:endParaRPr lang="en-US"/>
        </a:p>
      </dgm:t>
    </dgm:pt>
    <dgm:pt modelId="{E2B435BF-9D65-4C8B-87CD-4790DE4943D2}" type="sibTrans" cxnId="{B8F7EB5D-7909-43FA-B1A3-70B7CB28362C}">
      <dgm:prSet/>
      <dgm:spPr/>
      <dgm:t>
        <a:bodyPr/>
        <a:lstStyle/>
        <a:p>
          <a:endParaRPr lang="en-US"/>
        </a:p>
      </dgm:t>
    </dgm:pt>
    <dgm:pt modelId="{8DAF322E-6299-4677-92E5-51738428FDE4}">
      <dgm:prSet phldrT="[Text]"/>
      <dgm:spPr/>
      <dgm:t>
        <a:bodyPr/>
        <a:lstStyle/>
        <a:p>
          <a:r>
            <a:rPr lang="en-US" dirty="0" smtClean="0"/>
            <a:t>PowerShell Modules</a:t>
          </a:r>
          <a:endParaRPr lang="en-US" dirty="0"/>
        </a:p>
      </dgm:t>
    </dgm:pt>
    <dgm:pt modelId="{3140BEA4-610D-4EC1-B566-D853A9B6286A}" type="parTrans" cxnId="{64D0CD21-6CFA-4A06-9DBA-B8731C7023EA}">
      <dgm:prSet/>
      <dgm:spPr/>
      <dgm:t>
        <a:bodyPr/>
        <a:lstStyle/>
        <a:p>
          <a:endParaRPr lang="en-US"/>
        </a:p>
      </dgm:t>
    </dgm:pt>
    <dgm:pt modelId="{1C37B08E-386B-402C-8E77-67E2266F7B74}" type="sibTrans" cxnId="{64D0CD21-6CFA-4A06-9DBA-B8731C7023EA}">
      <dgm:prSet/>
      <dgm:spPr/>
      <dgm:t>
        <a:bodyPr/>
        <a:lstStyle/>
        <a:p>
          <a:endParaRPr lang="en-US"/>
        </a:p>
      </dgm:t>
    </dgm:pt>
    <dgm:pt modelId="{F50BA44C-FEE8-413B-8B68-11600656DFC3}">
      <dgm:prSet phldrT="[Text]"/>
      <dgm:spPr/>
      <dgm:t>
        <a:bodyPr/>
        <a:lstStyle/>
        <a:p>
          <a:r>
            <a:rPr lang="en-US" dirty="0" smtClean="0"/>
            <a:t>Usage</a:t>
          </a:r>
          <a:endParaRPr lang="en-US" dirty="0"/>
        </a:p>
      </dgm:t>
    </dgm:pt>
    <dgm:pt modelId="{18844BE3-8429-4EFF-A44E-0CA83EFA9759}" type="parTrans" cxnId="{05ECD0F3-F104-4C4B-A0DB-337ED89444C2}">
      <dgm:prSet/>
      <dgm:spPr/>
      <dgm:t>
        <a:bodyPr/>
        <a:lstStyle/>
        <a:p>
          <a:endParaRPr lang="en-US"/>
        </a:p>
      </dgm:t>
    </dgm:pt>
    <dgm:pt modelId="{ABF6F813-3FF0-4DB4-8489-91EF4E5066A2}" type="sibTrans" cxnId="{05ECD0F3-F104-4C4B-A0DB-337ED89444C2}">
      <dgm:prSet/>
      <dgm:spPr/>
      <dgm:t>
        <a:bodyPr/>
        <a:lstStyle/>
        <a:p>
          <a:endParaRPr lang="en-US"/>
        </a:p>
      </dgm:t>
    </dgm:pt>
    <dgm:pt modelId="{E5410F94-3779-4932-9937-EC70494FCC2A}">
      <dgm:prSet phldrT="[Text]"/>
      <dgm:spPr/>
      <dgm:t>
        <a:bodyPr/>
        <a:lstStyle/>
        <a:p>
          <a:r>
            <a:rPr lang="en-US" dirty="0" smtClean="0"/>
            <a:t>Usage Collector</a:t>
          </a:r>
          <a:endParaRPr lang="en-US" dirty="0"/>
        </a:p>
      </dgm:t>
    </dgm:pt>
    <dgm:pt modelId="{96150CB2-1B98-4A57-92AC-6CFDB9BE431E}" type="parTrans" cxnId="{6E2BBA30-CAEE-42DC-9016-A2B2E725AE5B}">
      <dgm:prSet/>
      <dgm:spPr/>
      <dgm:t>
        <a:bodyPr/>
        <a:lstStyle/>
        <a:p>
          <a:endParaRPr lang="en-US"/>
        </a:p>
      </dgm:t>
    </dgm:pt>
    <dgm:pt modelId="{6542DB4A-A874-4628-A89F-668257EE7C47}" type="sibTrans" cxnId="{6E2BBA30-CAEE-42DC-9016-A2B2E725AE5B}">
      <dgm:prSet/>
      <dgm:spPr/>
      <dgm:t>
        <a:bodyPr/>
        <a:lstStyle/>
        <a:p>
          <a:endParaRPr lang="en-US"/>
        </a:p>
      </dgm:t>
    </dgm:pt>
    <dgm:pt modelId="{6EA947CA-E446-43F8-A35E-56262D193A91}" type="pres">
      <dgm:prSet presAssocID="{2BF782C0-F7D3-43D7-B7CC-06460C36B72D}" presName="diagram" presStyleCnt="0">
        <dgm:presLayoutVars>
          <dgm:dir/>
          <dgm:resizeHandles val="exact"/>
        </dgm:presLayoutVars>
      </dgm:prSet>
      <dgm:spPr/>
      <dgm:t>
        <a:bodyPr/>
        <a:lstStyle/>
        <a:p>
          <a:endParaRPr lang="en-US"/>
        </a:p>
      </dgm:t>
    </dgm:pt>
    <dgm:pt modelId="{4390E94E-232C-40E6-ABBF-4DD9445E5B21}" type="pres">
      <dgm:prSet presAssocID="{5A7E8334-5956-4E1F-BC6C-247E3CAF62FC}" presName="node" presStyleLbl="node1" presStyleIdx="0" presStyleCnt="4">
        <dgm:presLayoutVars>
          <dgm:bulletEnabled val="1"/>
        </dgm:presLayoutVars>
      </dgm:prSet>
      <dgm:spPr/>
      <dgm:t>
        <a:bodyPr/>
        <a:lstStyle/>
        <a:p>
          <a:endParaRPr lang="en-US"/>
        </a:p>
      </dgm:t>
    </dgm:pt>
    <dgm:pt modelId="{64BCAC8E-D3CE-4D69-B0CA-7BC8184F0197}" type="pres">
      <dgm:prSet presAssocID="{788F6517-7819-4C2C-97FC-214D6624A690}" presName="sibTrans" presStyleCnt="0"/>
      <dgm:spPr/>
    </dgm:pt>
    <dgm:pt modelId="{0A02F846-31E6-4612-BAB2-8C509792399D}" type="pres">
      <dgm:prSet presAssocID="{A10D6A82-EB9A-420B-A970-4E2CBA09333E}" presName="node" presStyleLbl="node1" presStyleIdx="1" presStyleCnt="4">
        <dgm:presLayoutVars>
          <dgm:bulletEnabled val="1"/>
        </dgm:presLayoutVars>
      </dgm:prSet>
      <dgm:spPr/>
      <dgm:t>
        <a:bodyPr/>
        <a:lstStyle/>
        <a:p>
          <a:endParaRPr lang="en-US"/>
        </a:p>
      </dgm:t>
    </dgm:pt>
    <dgm:pt modelId="{31F740BF-3DE7-4F87-8B77-E7D37EACE15A}" type="pres">
      <dgm:prSet presAssocID="{D49A7A7F-B1A7-438A-8940-B86B7951ABA9}" presName="sibTrans" presStyleCnt="0"/>
      <dgm:spPr/>
    </dgm:pt>
    <dgm:pt modelId="{7CFA08E3-9315-4DC6-84CB-79573E2BFD3A}" type="pres">
      <dgm:prSet presAssocID="{5E14AA4F-EE25-419F-87FF-88CD76A59983}" presName="node" presStyleLbl="node1" presStyleIdx="2" presStyleCnt="4">
        <dgm:presLayoutVars>
          <dgm:bulletEnabled val="1"/>
        </dgm:presLayoutVars>
      </dgm:prSet>
      <dgm:spPr/>
      <dgm:t>
        <a:bodyPr/>
        <a:lstStyle/>
        <a:p>
          <a:endParaRPr lang="en-US"/>
        </a:p>
      </dgm:t>
    </dgm:pt>
    <dgm:pt modelId="{546341F6-65A5-409B-BF60-8F1C41B7778C}" type="pres">
      <dgm:prSet presAssocID="{B6F56A4F-AB08-4DB9-84B4-8A827458C4EA}" presName="sibTrans" presStyleCnt="0"/>
      <dgm:spPr/>
    </dgm:pt>
    <dgm:pt modelId="{086B5330-C2F2-4470-BC71-12C3F25ADFDA}" type="pres">
      <dgm:prSet presAssocID="{CB1F695B-528E-4AB1-A55A-C76326B9E86A}" presName="node" presStyleLbl="node1" presStyleIdx="3" presStyleCnt="4">
        <dgm:presLayoutVars>
          <dgm:bulletEnabled val="1"/>
        </dgm:presLayoutVars>
      </dgm:prSet>
      <dgm:spPr/>
      <dgm:t>
        <a:bodyPr/>
        <a:lstStyle/>
        <a:p>
          <a:endParaRPr lang="en-US"/>
        </a:p>
      </dgm:t>
    </dgm:pt>
  </dgm:ptLst>
  <dgm:cxnLst>
    <dgm:cxn modelId="{FA931B56-662B-47A0-9803-A855CA93A55E}" type="presOf" srcId="{2FA2F7D1-EAB0-45E0-85B9-567C78AD74DF}" destId="{4390E94E-232C-40E6-ABBF-4DD9445E5B21}" srcOrd="0" destOrd="2" presId="urn:microsoft.com/office/officeart/2005/8/layout/default"/>
    <dgm:cxn modelId="{A801EB8C-6696-4FA8-BF77-9C1A36EDD30C}" type="presOf" srcId="{AD6A265F-D811-437A-9957-5AF26C7580A1}" destId="{086B5330-C2F2-4470-BC71-12C3F25ADFDA}" srcOrd="0" destOrd="2" presId="urn:microsoft.com/office/officeart/2005/8/layout/default"/>
    <dgm:cxn modelId="{6790DA4A-9452-44D6-A6C7-68CC50CA755A}" srcId="{5E14AA4F-EE25-419F-87FF-88CD76A59983}" destId="{F517AB2B-F323-41EC-934B-EAD704B9C6B3}" srcOrd="2" destOrd="0" parTransId="{7582C046-7709-4998-86EE-43AF1FDB4FA7}" sibTransId="{F4117BBA-CC43-482A-8BA0-9FDCA73E00CE}"/>
    <dgm:cxn modelId="{D18D539B-0CC5-4717-8C09-1897BE01E60B}" srcId="{2BF782C0-F7D3-43D7-B7CC-06460C36B72D}" destId="{5E14AA4F-EE25-419F-87FF-88CD76A59983}" srcOrd="2" destOrd="0" parTransId="{209BE4F0-548A-490D-8638-2A559C6B856E}" sibTransId="{B6F56A4F-AB08-4DB9-84B4-8A827458C4EA}"/>
    <dgm:cxn modelId="{8F711910-F5A0-483C-9957-52D52E25B7F4}" type="presOf" srcId="{3281597A-06D9-4132-A072-B2D486C53C05}" destId="{0A02F846-31E6-4612-BAB2-8C509792399D}" srcOrd="0" destOrd="1" presId="urn:microsoft.com/office/officeart/2005/8/layout/default"/>
    <dgm:cxn modelId="{669B6ACA-9099-44BA-A547-10CAC1024D53}" type="presOf" srcId="{FBF1074C-BC3B-4830-9E16-1747F89E9150}" destId="{7CFA08E3-9315-4DC6-84CB-79573E2BFD3A}" srcOrd="0" destOrd="1" presId="urn:microsoft.com/office/officeart/2005/8/layout/default"/>
    <dgm:cxn modelId="{AEF831F2-F639-48A4-8A48-DE0B79B6CCAA}" srcId="{CB1F695B-528E-4AB1-A55A-C76326B9E86A}" destId="{3055A3E0-64E6-4F33-80BA-8F9FEA5626EC}" srcOrd="0" destOrd="0" parTransId="{10D9F686-06C3-498B-84E8-1DFFC6136D98}" sibTransId="{65C00EB3-2CA9-48B0-8E94-0150A67FD9CC}"/>
    <dgm:cxn modelId="{9A868D6B-41FD-41CE-9E1A-37F20B4FB0AC}" srcId="{2BF782C0-F7D3-43D7-B7CC-06460C36B72D}" destId="{A10D6A82-EB9A-420B-A970-4E2CBA09333E}" srcOrd="1" destOrd="0" parTransId="{0A213C11-956F-4AE5-9F75-C6C3BA6290AE}" sibTransId="{D49A7A7F-B1A7-438A-8940-B86B7951ABA9}"/>
    <dgm:cxn modelId="{ED823E6B-6005-4C97-B0FB-6F35B7F485F5}" type="presOf" srcId="{E633C7D7-38CE-41B9-AAF3-CDE8E7E6D8F8}" destId="{4390E94E-232C-40E6-ABBF-4DD9445E5B21}" srcOrd="0" destOrd="4" presId="urn:microsoft.com/office/officeart/2005/8/layout/default"/>
    <dgm:cxn modelId="{6E2BBA30-CAEE-42DC-9016-A2B2E725AE5B}" srcId="{CB1F695B-528E-4AB1-A55A-C76326B9E86A}" destId="{E5410F94-3779-4932-9937-EC70494FCC2A}" srcOrd="4" destOrd="0" parTransId="{96150CB2-1B98-4A57-92AC-6CFDB9BE431E}" sibTransId="{6542DB4A-A874-4628-A89F-668257EE7C47}"/>
    <dgm:cxn modelId="{58A5E633-2906-40C0-9D31-C40151439E81}" srcId="{2BF782C0-F7D3-43D7-B7CC-06460C36B72D}" destId="{CB1F695B-528E-4AB1-A55A-C76326B9E86A}" srcOrd="3" destOrd="0" parTransId="{8752DD84-AE82-4F35-ABA0-0FB01698C962}" sibTransId="{C99D933B-8C43-4623-836F-973C1865E38B}"/>
    <dgm:cxn modelId="{ED441BF8-F83F-4921-B20C-76C6326827B9}" srcId="{5A7E8334-5956-4E1F-BC6C-247E3CAF62FC}" destId="{7D67B765-6236-4856-8D22-8920EF9674EC}" srcOrd="0" destOrd="0" parTransId="{E76A1601-86C5-4787-A8B1-05518BD021BA}" sibTransId="{D9BE7697-2021-422D-97B7-06EAA5C8A49A}"/>
    <dgm:cxn modelId="{F6D118A9-8281-4363-8468-13378D5C7A13}" type="presOf" srcId="{F50BA44C-FEE8-413B-8B68-11600656DFC3}" destId="{086B5330-C2F2-4470-BC71-12C3F25ADFDA}" srcOrd="0" destOrd="4" presId="urn:microsoft.com/office/officeart/2005/8/layout/default"/>
    <dgm:cxn modelId="{177AD4EA-73EB-4D5D-BD6E-D48553DCD777}" type="presOf" srcId="{8DAF322E-6299-4677-92E5-51738428FDE4}" destId="{086B5330-C2F2-4470-BC71-12C3F25ADFDA}" srcOrd="0" destOrd="3" presId="urn:microsoft.com/office/officeart/2005/8/layout/default"/>
    <dgm:cxn modelId="{35AB05FB-20D1-4C53-BE5A-C74313838DFA}" type="presOf" srcId="{A10D6A82-EB9A-420B-A970-4E2CBA09333E}" destId="{0A02F846-31E6-4612-BAB2-8C509792399D}" srcOrd="0" destOrd="0" presId="urn:microsoft.com/office/officeart/2005/8/layout/default"/>
    <dgm:cxn modelId="{E42A608E-8200-4106-BAA7-859B8803E908}" srcId="{5A7E8334-5956-4E1F-BC6C-247E3CAF62FC}" destId="{FEEB0DAB-6363-41D4-8F82-2E98F8CD4A81}" srcOrd="4" destOrd="0" parTransId="{0E6200B1-DFBB-42BB-AA05-EBE56DD689BA}" sibTransId="{3040EB2D-0B4E-4A31-BD22-18AF87BD9BC0}"/>
    <dgm:cxn modelId="{DEEC9929-C43B-4E5C-9FF7-DA0412EEFCEE}" type="presOf" srcId="{3055A3E0-64E6-4F33-80BA-8F9FEA5626EC}" destId="{086B5330-C2F2-4470-BC71-12C3F25ADFDA}" srcOrd="0" destOrd="1" presId="urn:microsoft.com/office/officeart/2005/8/layout/default"/>
    <dgm:cxn modelId="{1577D242-E16D-4668-A3C2-90BC1DB61E57}" srcId="{5E14AA4F-EE25-419F-87FF-88CD76A59983}" destId="{FBF1074C-BC3B-4830-9E16-1747F89E9150}" srcOrd="0" destOrd="0" parTransId="{4286D46B-F8C0-4182-AC79-0ABFE165754A}" sibTransId="{79728335-3B36-4419-8C09-8AE732BFD020}"/>
    <dgm:cxn modelId="{70568BE0-1FE1-4988-B0DB-5B9D6451D1E1}" srcId="{5E14AA4F-EE25-419F-87FF-88CD76A59983}" destId="{EBEDCFB6-9423-4773-881E-72FE557880DF}" srcOrd="4" destOrd="0" parTransId="{BB64E5F0-786C-44F2-A729-31927376003F}" sibTransId="{34B39D8E-061F-44BD-82BA-9EBA4DD66F4B}"/>
    <dgm:cxn modelId="{01D9552E-1D91-4154-96E4-81291FFAB11B}" srcId="{5E14AA4F-EE25-419F-87FF-88CD76A59983}" destId="{B3B6A123-D701-4FE9-A945-FA9267A8C8C7}" srcOrd="1" destOrd="0" parTransId="{D06ACC5D-0A2B-4ED2-BF6C-5A3EB4ADDCC5}" sibTransId="{D1186456-6FDA-4463-96DF-E1BE0EF5E52B}"/>
    <dgm:cxn modelId="{64D0CD21-6CFA-4A06-9DBA-B8731C7023EA}" srcId="{CB1F695B-528E-4AB1-A55A-C76326B9E86A}" destId="{8DAF322E-6299-4677-92E5-51738428FDE4}" srcOrd="2" destOrd="0" parTransId="{3140BEA4-610D-4EC1-B566-D853A9B6286A}" sibTransId="{1C37B08E-386B-402C-8E77-67E2266F7B74}"/>
    <dgm:cxn modelId="{66C77BD0-1964-4D69-A2D1-78A5F1751DC3}" type="presOf" srcId="{5A7E8334-5956-4E1F-BC6C-247E3CAF62FC}" destId="{4390E94E-232C-40E6-ABBF-4DD9445E5B21}" srcOrd="0" destOrd="0" presId="urn:microsoft.com/office/officeart/2005/8/layout/default"/>
    <dgm:cxn modelId="{D028C4C1-7C87-49F2-AB20-81D6F8B4A8CB}" srcId="{5A7E8334-5956-4E1F-BC6C-247E3CAF62FC}" destId="{2FA2F7D1-EAB0-45E0-85B9-567C78AD74DF}" srcOrd="1" destOrd="0" parTransId="{964FA159-5A59-4527-9A97-A89A0CCD28D7}" sibTransId="{08D9DF5D-864E-4112-846F-8A686F026794}"/>
    <dgm:cxn modelId="{A21AD55E-B5FC-4312-971A-DB02C27781DE}" type="presOf" srcId="{F517AB2B-F323-41EC-934B-EAD704B9C6B3}" destId="{7CFA08E3-9315-4DC6-84CB-79573E2BFD3A}" srcOrd="0" destOrd="3" presId="urn:microsoft.com/office/officeart/2005/8/layout/default"/>
    <dgm:cxn modelId="{6833508A-1160-40EE-A45E-253FABDB54A4}" type="presOf" srcId="{FEEB0DAB-6363-41D4-8F82-2E98F8CD4A81}" destId="{4390E94E-232C-40E6-ABBF-4DD9445E5B21}" srcOrd="0" destOrd="5" presId="urn:microsoft.com/office/officeart/2005/8/layout/default"/>
    <dgm:cxn modelId="{05ECD0F3-F104-4C4B-A0DB-337ED89444C2}" srcId="{CB1F695B-528E-4AB1-A55A-C76326B9E86A}" destId="{F50BA44C-FEE8-413B-8B68-11600656DFC3}" srcOrd="3" destOrd="0" parTransId="{18844BE3-8429-4EFF-A44E-0CA83EFA9759}" sibTransId="{ABF6F813-3FF0-4DB4-8489-91EF4E5066A2}"/>
    <dgm:cxn modelId="{F938AB8A-590B-4510-8A3B-2B2A06E28FE2}" srcId="{A10D6A82-EB9A-420B-A970-4E2CBA09333E}" destId="{7B8D3257-E060-4C71-B50C-B6E0B320C8E3}" srcOrd="2" destOrd="0" parTransId="{89E5A923-8DB8-4313-A8DA-5C3BD4F93685}" sibTransId="{50F442F9-4AA2-46C2-B900-12F4A6F693BE}"/>
    <dgm:cxn modelId="{9EA352F4-10C6-4277-AA76-9953DCD1042B}" type="presOf" srcId="{9865A928-55FA-457B-AF38-0413B5CAEF2E}" destId="{0A02F846-31E6-4612-BAB2-8C509792399D}" srcOrd="0" destOrd="2" presId="urn:microsoft.com/office/officeart/2005/8/layout/default"/>
    <dgm:cxn modelId="{D4EB9666-DEAA-427F-BC95-CBF6CF8CC762}" type="presOf" srcId="{7D67B765-6236-4856-8D22-8920EF9674EC}" destId="{4390E94E-232C-40E6-ABBF-4DD9445E5B21}" srcOrd="0" destOrd="1" presId="urn:microsoft.com/office/officeart/2005/8/layout/default"/>
    <dgm:cxn modelId="{AE9C6FE9-F32D-4F99-999F-C7E20F3316DC}" type="presOf" srcId="{EBEDCFB6-9423-4773-881E-72FE557880DF}" destId="{7CFA08E3-9315-4DC6-84CB-79573E2BFD3A}" srcOrd="0" destOrd="5" presId="urn:microsoft.com/office/officeart/2005/8/layout/default"/>
    <dgm:cxn modelId="{767597CF-10B9-4B72-8DC4-046F41982F27}" srcId="{2BF782C0-F7D3-43D7-B7CC-06460C36B72D}" destId="{5A7E8334-5956-4E1F-BC6C-247E3CAF62FC}" srcOrd="0" destOrd="0" parTransId="{DE08D7BE-7323-4A62-A586-4D565BBD704C}" sibTransId="{788F6517-7819-4C2C-97FC-214D6624A690}"/>
    <dgm:cxn modelId="{335914FD-FF75-41BD-A20E-EE65094E1A08}" srcId="{5E14AA4F-EE25-419F-87FF-88CD76A59983}" destId="{F1A32E52-5025-43E4-A3E0-2B74DEE7246E}" srcOrd="3" destOrd="0" parTransId="{AA008204-AACF-4C2D-BA2D-1A5F30968F8C}" sibTransId="{D176778F-558B-4E2B-9417-03798B26EB3B}"/>
    <dgm:cxn modelId="{F9EC5F7A-6D85-49BB-94D3-F99B8F1E4CEE}" type="presOf" srcId="{B3B6A123-D701-4FE9-A945-FA9267A8C8C7}" destId="{7CFA08E3-9315-4DC6-84CB-79573E2BFD3A}" srcOrd="0" destOrd="2" presId="urn:microsoft.com/office/officeart/2005/8/layout/default"/>
    <dgm:cxn modelId="{732902B5-B880-4466-81B8-BCA75726F03E}" type="presOf" srcId="{2BF782C0-F7D3-43D7-B7CC-06460C36B72D}" destId="{6EA947CA-E446-43F8-A35E-56262D193A91}" srcOrd="0" destOrd="0" presId="urn:microsoft.com/office/officeart/2005/8/layout/default"/>
    <dgm:cxn modelId="{FBF5E934-8A4B-4C0C-BD44-FF72BB188D69}" type="presOf" srcId="{CFC47C7D-3406-4183-9553-D75ED72B3D6B}" destId="{4390E94E-232C-40E6-ABBF-4DD9445E5B21}" srcOrd="0" destOrd="3" presId="urn:microsoft.com/office/officeart/2005/8/layout/default"/>
    <dgm:cxn modelId="{9FA832FF-F08A-4DCE-9EA6-5018947C9207}" srcId="{A10D6A82-EB9A-420B-A970-4E2CBA09333E}" destId="{9865A928-55FA-457B-AF38-0413B5CAEF2E}" srcOrd="1" destOrd="0" parTransId="{C2478896-7BE6-4D98-A5E1-15C5B9DA1D6B}" sibTransId="{514D318C-0B9F-44B2-8A29-A5DAB728B42B}"/>
    <dgm:cxn modelId="{B8F7EB5D-7909-43FA-B1A3-70B7CB28362C}" srcId="{CB1F695B-528E-4AB1-A55A-C76326B9E86A}" destId="{AD6A265F-D811-437A-9957-5AF26C7580A1}" srcOrd="1" destOrd="0" parTransId="{7543D76B-4DDF-4F43-B70A-33296E9E50EE}" sibTransId="{E2B435BF-9D65-4C8B-87CD-4790DE4943D2}"/>
    <dgm:cxn modelId="{8CF36773-6A7A-40C5-A16F-47BBF9D1958E}" type="presOf" srcId="{F1A32E52-5025-43E4-A3E0-2B74DEE7246E}" destId="{7CFA08E3-9315-4DC6-84CB-79573E2BFD3A}" srcOrd="0" destOrd="4" presId="urn:microsoft.com/office/officeart/2005/8/layout/default"/>
    <dgm:cxn modelId="{6849ADA5-0D19-4E6C-897A-6D930E1CEE95}" type="presOf" srcId="{7B8D3257-E060-4C71-B50C-B6E0B320C8E3}" destId="{0A02F846-31E6-4612-BAB2-8C509792399D}" srcOrd="0" destOrd="3" presId="urn:microsoft.com/office/officeart/2005/8/layout/default"/>
    <dgm:cxn modelId="{5FE7B6B8-970A-4D7A-9A7C-D62833A1E12D}" type="presOf" srcId="{CB1F695B-528E-4AB1-A55A-C76326B9E86A}" destId="{086B5330-C2F2-4470-BC71-12C3F25ADFDA}" srcOrd="0" destOrd="0" presId="urn:microsoft.com/office/officeart/2005/8/layout/default"/>
    <dgm:cxn modelId="{58F9C517-D4B1-4BD7-9B11-B2768EE670A4}" type="presOf" srcId="{5E14AA4F-EE25-419F-87FF-88CD76A59983}" destId="{7CFA08E3-9315-4DC6-84CB-79573E2BFD3A}" srcOrd="0" destOrd="0" presId="urn:microsoft.com/office/officeart/2005/8/layout/default"/>
    <dgm:cxn modelId="{58658CB8-10FC-4F01-B429-AF67C01C183C}" type="presOf" srcId="{E5410F94-3779-4932-9937-EC70494FCC2A}" destId="{086B5330-C2F2-4470-BC71-12C3F25ADFDA}" srcOrd="0" destOrd="5" presId="urn:microsoft.com/office/officeart/2005/8/layout/default"/>
    <dgm:cxn modelId="{225911FC-306C-4E27-9150-00BD3F0D69DA}" srcId="{5A7E8334-5956-4E1F-BC6C-247E3CAF62FC}" destId="{E633C7D7-38CE-41B9-AAF3-CDE8E7E6D8F8}" srcOrd="3" destOrd="0" parTransId="{7CC83500-7EB4-4448-902B-E49FFA0FC6D9}" sibTransId="{E9DA77C7-D218-4D78-8F31-82437499EB83}"/>
    <dgm:cxn modelId="{6DF1F86B-E7E7-4ED1-AB97-B4E241210D0A}" srcId="{A10D6A82-EB9A-420B-A970-4E2CBA09333E}" destId="{3281597A-06D9-4132-A072-B2D486C53C05}" srcOrd="0" destOrd="0" parTransId="{3B5E511C-359C-4FAA-9E2C-CC38981BE790}" sibTransId="{C0ADA48F-27EE-4E0C-8D7B-D4C0B3943886}"/>
    <dgm:cxn modelId="{23185555-6012-4790-9CDE-15B2BA00E7E4}" srcId="{5A7E8334-5956-4E1F-BC6C-247E3CAF62FC}" destId="{CFC47C7D-3406-4183-9553-D75ED72B3D6B}" srcOrd="2" destOrd="0" parTransId="{52287170-0D57-4FA5-8B2C-984A45078D89}" sibTransId="{D0CEB910-DA31-4772-B50F-F235AA281AC3}"/>
    <dgm:cxn modelId="{FE76BA43-353F-476A-A67C-D453FE321764}" type="presParOf" srcId="{6EA947CA-E446-43F8-A35E-56262D193A91}" destId="{4390E94E-232C-40E6-ABBF-4DD9445E5B21}" srcOrd="0" destOrd="0" presId="urn:microsoft.com/office/officeart/2005/8/layout/default"/>
    <dgm:cxn modelId="{49A7D361-62F1-4B26-8639-C84241C7BB03}" type="presParOf" srcId="{6EA947CA-E446-43F8-A35E-56262D193A91}" destId="{64BCAC8E-D3CE-4D69-B0CA-7BC8184F0197}" srcOrd="1" destOrd="0" presId="urn:microsoft.com/office/officeart/2005/8/layout/default"/>
    <dgm:cxn modelId="{0DB74BD9-D0A4-4FD0-9B70-33B4D74F47D9}" type="presParOf" srcId="{6EA947CA-E446-43F8-A35E-56262D193A91}" destId="{0A02F846-31E6-4612-BAB2-8C509792399D}" srcOrd="2" destOrd="0" presId="urn:microsoft.com/office/officeart/2005/8/layout/default"/>
    <dgm:cxn modelId="{3DC17531-94B3-4A97-B585-18FEC84143B1}" type="presParOf" srcId="{6EA947CA-E446-43F8-A35E-56262D193A91}" destId="{31F740BF-3DE7-4F87-8B77-E7D37EACE15A}" srcOrd="3" destOrd="0" presId="urn:microsoft.com/office/officeart/2005/8/layout/default"/>
    <dgm:cxn modelId="{931F725F-0FC2-49F7-A397-58A3A85B015D}" type="presParOf" srcId="{6EA947CA-E446-43F8-A35E-56262D193A91}" destId="{7CFA08E3-9315-4DC6-84CB-79573E2BFD3A}" srcOrd="4" destOrd="0" presId="urn:microsoft.com/office/officeart/2005/8/layout/default"/>
    <dgm:cxn modelId="{7F51E8C9-799C-4DBF-AC63-E3440D40D7D6}" type="presParOf" srcId="{6EA947CA-E446-43F8-A35E-56262D193A91}" destId="{546341F6-65A5-409B-BF60-8F1C41B7778C}" srcOrd="5" destOrd="0" presId="urn:microsoft.com/office/officeart/2005/8/layout/default"/>
    <dgm:cxn modelId="{938EA830-C442-4F42-9EFC-B05B71E2EA7B}" type="presParOf" srcId="{6EA947CA-E446-43F8-A35E-56262D193A91}" destId="{086B5330-C2F2-4470-BC71-12C3F25ADFD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047E5-1BC8-49D0-A7EA-321A4D8B3C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A7C320-5DDD-4E0A-94C5-A05C0304BCF4}">
      <dgm:prSet phldrT="[Text]"/>
      <dgm:spPr/>
      <dgm:t>
        <a:bodyPr/>
        <a:lstStyle/>
        <a:p>
          <a:r>
            <a:rPr lang="en-US" dirty="0" smtClean="0"/>
            <a:t>Tenant (Service Consumer)</a:t>
          </a:r>
          <a:endParaRPr lang="en-US" dirty="0"/>
        </a:p>
      </dgm:t>
    </dgm:pt>
    <dgm:pt modelId="{8DC28E7A-18D4-4C09-A066-9B02CDF0D978}" type="parTrans" cxnId="{AC234122-3C5B-4082-A09B-95AB28A4ADC2}">
      <dgm:prSet/>
      <dgm:spPr/>
      <dgm:t>
        <a:bodyPr/>
        <a:lstStyle/>
        <a:p>
          <a:endParaRPr lang="en-US"/>
        </a:p>
      </dgm:t>
    </dgm:pt>
    <dgm:pt modelId="{723DEEB7-3B10-495D-B4BC-E7A8ED5B44C6}" type="sibTrans" cxnId="{AC234122-3C5B-4082-A09B-95AB28A4ADC2}">
      <dgm:prSet/>
      <dgm:spPr/>
      <dgm:t>
        <a:bodyPr/>
        <a:lstStyle/>
        <a:p>
          <a:endParaRPr lang="en-US"/>
        </a:p>
      </dgm:t>
    </dgm:pt>
    <dgm:pt modelId="{B89B6A22-910A-4DF8-86BD-AC59DD65C4ED}">
      <dgm:prSet phldrT="[Text]"/>
      <dgm:spPr/>
      <dgm:t>
        <a:bodyPr/>
        <a:lstStyle/>
        <a:p>
          <a:r>
            <a:rPr lang="en-US" dirty="0" smtClean="0"/>
            <a:t>Re-seller (Service Reseller)</a:t>
          </a:r>
          <a:endParaRPr lang="en-US" dirty="0"/>
        </a:p>
      </dgm:t>
    </dgm:pt>
    <dgm:pt modelId="{D58A98F5-3AB4-40DB-914B-4FF6835BDFC2}" type="parTrans" cxnId="{BA3BCEBE-0EEA-4373-A270-07CE11358C2F}">
      <dgm:prSet/>
      <dgm:spPr/>
      <dgm:t>
        <a:bodyPr/>
        <a:lstStyle/>
        <a:p>
          <a:endParaRPr lang="en-US"/>
        </a:p>
      </dgm:t>
    </dgm:pt>
    <dgm:pt modelId="{C8070BE8-E17A-4053-BD3D-DCD29D7983DC}" type="sibTrans" cxnId="{BA3BCEBE-0EEA-4373-A270-07CE11358C2F}">
      <dgm:prSet/>
      <dgm:spPr/>
      <dgm:t>
        <a:bodyPr/>
        <a:lstStyle/>
        <a:p>
          <a:endParaRPr lang="en-US"/>
        </a:p>
      </dgm:t>
    </dgm:pt>
    <dgm:pt modelId="{2FCF29E4-FE15-4E5B-ACBE-5C2B3263B64A}">
      <dgm:prSet phldrT="[Text]"/>
      <dgm:spPr/>
      <dgm:t>
        <a:bodyPr/>
        <a:lstStyle/>
        <a:p>
          <a:r>
            <a:rPr lang="en-US" dirty="0" smtClean="0"/>
            <a:t>Wortmann (Service Provider)</a:t>
          </a:r>
          <a:endParaRPr lang="en-US" dirty="0"/>
        </a:p>
      </dgm:t>
    </dgm:pt>
    <dgm:pt modelId="{428C56DE-D491-4E0F-AB8D-83B49F17D94F}" type="parTrans" cxnId="{6E67A5D5-FADB-450B-9FED-B82856396C67}">
      <dgm:prSet/>
      <dgm:spPr/>
      <dgm:t>
        <a:bodyPr/>
        <a:lstStyle/>
        <a:p>
          <a:endParaRPr lang="en-US"/>
        </a:p>
      </dgm:t>
    </dgm:pt>
    <dgm:pt modelId="{F34A7623-CE44-4900-85F9-44DED1A625C6}" type="sibTrans" cxnId="{6E67A5D5-FADB-450B-9FED-B82856396C67}">
      <dgm:prSet/>
      <dgm:spPr/>
      <dgm:t>
        <a:bodyPr/>
        <a:lstStyle/>
        <a:p>
          <a:endParaRPr lang="en-US"/>
        </a:p>
      </dgm:t>
    </dgm:pt>
    <dgm:pt modelId="{16E88518-B933-4D28-B0CD-57D53F7A7B47}">
      <dgm:prSet phldrT="[Text]"/>
      <dgm:spPr/>
      <dgm:t>
        <a:bodyPr/>
        <a:lstStyle/>
        <a:p>
          <a:r>
            <a:rPr lang="en-US" dirty="0" smtClean="0"/>
            <a:t>Use Modern UI (Portal) to order, consume Cloud Services</a:t>
          </a:r>
          <a:endParaRPr lang="en-US" dirty="0"/>
        </a:p>
      </dgm:t>
    </dgm:pt>
    <dgm:pt modelId="{27E1733E-273E-4C2D-9A69-269D2841BDC3}" type="parTrans" cxnId="{4E86AC2E-C71E-457F-A45F-34C266B21270}">
      <dgm:prSet/>
      <dgm:spPr/>
      <dgm:t>
        <a:bodyPr/>
        <a:lstStyle/>
        <a:p>
          <a:endParaRPr lang="en-US"/>
        </a:p>
      </dgm:t>
    </dgm:pt>
    <dgm:pt modelId="{2DEA66E8-B84B-4CF9-889A-5939C51C7CE9}" type="sibTrans" cxnId="{4E86AC2E-C71E-457F-A45F-34C266B21270}">
      <dgm:prSet/>
      <dgm:spPr/>
      <dgm:t>
        <a:bodyPr/>
        <a:lstStyle/>
        <a:p>
          <a:endParaRPr lang="en-US"/>
        </a:p>
      </dgm:t>
    </dgm:pt>
    <dgm:pt modelId="{209EFCEC-F21A-46D3-88DA-FA0129CCD6F3}">
      <dgm:prSet phldrT="[Text]"/>
      <dgm:spPr/>
      <dgm:t>
        <a:bodyPr/>
        <a:lstStyle/>
        <a:p>
          <a:r>
            <a:rPr lang="en-US" dirty="0" smtClean="0"/>
            <a:t>Assigned as Owner of WAP Subscription</a:t>
          </a:r>
          <a:endParaRPr lang="en-US" dirty="0"/>
        </a:p>
      </dgm:t>
    </dgm:pt>
    <dgm:pt modelId="{B82B08D1-DA7B-40C4-9E99-3BD55AF627FC}" type="parTrans" cxnId="{A021D6C8-7A3E-49F5-81A8-F48FA5B8150A}">
      <dgm:prSet/>
      <dgm:spPr/>
      <dgm:t>
        <a:bodyPr/>
        <a:lstStyle/>
        <a:p>
          <a:endParaRPr lang="en-US"/>
        </a:p>
      </dgm:t>
    </dgm:pt>
    <dgm:pt modelId="{FC65A3BF-B26E-4045-B775-D16AD4E7AA68}" type="sibTrans" cxnId="{A021D6C8-7A3E-49F5-81A8-F48FA5B8150A}">
      <dgm:prSet/>
      <dgm:spPr/>
      <dgm:t>
        <a:bodyPr/>
        <a:lstStyle/>
        <a:p>
          <a:endParaRPr lang="en-US"/>
        </a:p>
      </dgm:t>
    </dgm:pt>
    <dgm:pt modelId="{735A0E11-5206-486D-BABB-E326F271A78D}">
      <dgm:prSet phldrT="[Text]"/>
      <dgm:spPr/>
      <dgm:t>
        <a:bodyPr/>
        <a:lstStyle/>
        <a:p>
          <a:r>
            <a:rPr lang="en-US" dirty="0" smtClean="0"/>
            <a:t>Perform VM Operations (Start, Stop, Backup, …)</a:t>
          </a:r>
          <a:endParaRPr lang="en-US" dirty="0"/>
        </a:p>
      </dgm:t>
    </dgm:pt>
    <dgm:pt modelId="{3A208BCF-396D-4E50-8F2F-A8C53EDFCB4C}" type="parTrans" cxnId="{EF4BAE9A-9028-425E-ADC3-70E91B39506F}">
      <dgm:prSet/>
      <dgm:spPr/>
      <dgm:t>
        <a:bodyPr/>
        <a:lstStyle/>
        <a:p>
          <a:endParaRPr lang="en-US"/>
        </a:p>
      </dgm:t>
    </dgm:pt>
    <dgm:pt modelId="{988CD37E-4D28-452A-BE1C-E3CA7D9D848B}" type="sibTrans" cxnId="{EF4BAE9A-9028-425E-ADC3-70E91B39506F}">
      <dgm:prSet/>
      <dgm:spPr/>
      <dgm:t>
        <a:bodyPr/>
        <a:lstStyle/>
        <a:p>
          <a:endParaRPr lang="en-US"/>
        </a:p>
      </dgm:t>
    </dgm:pt>
    <dgm:pt modelId="{9624AD81-92EF-4C10-A74C-EC7FF479D5C9}">
      <dgm:prSet phldrT="[Text]"/>
      <dgm:spPr/>
      <dgm:t>
        <a:bodyPr/>
        <a:lstStyle/>
        <a:p>
          <a:r>
            <a:rPr lang="en-US" dirty="0" smtClean="0"/>
            <a:t>Use Cloud Center (Portal) to manage Cloud Services</a:t>
          </a:r>
          <a:endParaRPr lang="en-US" dirty="0"/>
        </a:p>
      </dgm:t>
    </dgm:pt>
    <dgm:pt modelId="{F7C42451-EF24-4C55-B16A-9E1E5F9C2EB0}" type="parTrans" cxnId="{8B14BD5E-8237-48FD-8523-1BC03F22478B}">
      <dgm:prSet/>
      <dgm:spPr/>
      <dgm:t>
        <a:bodyPr/>
        <a:lstStyle/>
        <a:p>
          <a:endParaRPr lang="en-US"/>
        </a:p>
      </dgm:t>
    </dgm:pt>
    <dgm:pt modelId="{66EAD279-8A79-4DE3-8A91-F2681548D538}" type="sibTrans" cxnId="{8B14BD5E-8237-48FD-8523-1BC03F22478B}">
      <dgm:prSet/>
      <dgm:spPr/>
      <dgm:t>
        <a:bodyPr/>
        <a:lstStyle/>
        <a:p>
          <a:endParaRPr lang="en-US"/>
        </a:p>
      </dgm:t>
    </dgm:pt>
    <dgm:pt modelId="{3B0373AA-42DE-46D0-BD4D-42843319AABB}">
      <dgm:prSet phldrT="[Text]"/>
      <dgm:spPr/>
      <dgm:t>
        <a:bodyPr/>
        <a:lstStyle/>
        <a:p>
          <a:r>
            <a:rPr lang="en-US" dirty="0" smtClean="0"/>
            <a:t>Re-seller </a:t>
          </a:r>
          <a:r>
            <a:rPr lang="en-US" dirty="0" smtClean="0">
              <a:sym typeface="Wingdings" panose="05000000000000000000" pitchFamily="2" charset="2"/>
            </a:rPr>
            <a:t> Tenants (1:many)</a:t>
          </a:r>
          <a:endParaRPr lang="en-US" dirty="0"/>
        </a:p>
      </dgm:t>
    </dgm:pt>
    <dgm:pt modelId="{11F59884-BA6E-499B-BA82-38BC40C1BB3B}" type="parTrans" cxnId="{F80CE56F-BDA4-41C8-9BCB-431EC42439DA}">
      <dgm:prSet/>
      <dgm:spPr/>
      <dgm:t>
        <a:bodyPr/>
        <a:lstStyle/>
        <a:p>
          <a:endParaRPr lang="en-US"/>
        </a:p>
      </dgm:t>
    </dgm:pt>
    <dgm:pt modelId="{F46A05E4-F347-4772-ABBD-2CA003427029}" type="sibTrans" cxnId="{F80CE56F-BDA4-41C8-9BCB-431EC42439DA}">
      <dgm:prSet/>
      <dgm:spPr/>
      <dgm:t>
        <a:bodyPr/>
        <a:lstStyle/>
        <a:p>
          <a:endParaRPr lang="en-US"/>
        </a:p>
      </dgm:t>
    </dgm:pt>
    <dgm:pt modelId="{A92C9035-64FE-46C9-A32E-BF16291EC47F}">
      <dgm:prSet phldrT="[Text]"/>
      <dgm:spPr/>
      <dgm:t>
        <a:bodyPr/>
        <a:lstStyle/>
        <a:p>
          <a:r>
            <a:rPr lang="en-US" dirty="0" smtClean="0"/>
            <a:t>Assigned as Co-Admin in WAP Subscription (Tenant)</a:t>
          </a:r>
          <a:endParaRPr lang="en-US" dirty="0"/>
        </a:p>
      </dgm:t>
    </dgm:pt>
    <dgm:pt modelId="{3E2D29D0-F036-4337-81FC-00D864ACAB56}" type="parTrans" cxnId="{0A13FDE6-208F-4B90-B119-473D31700380}">
      <dgm:prSet/>
      <dgm:spPr/>
      <dgm:t>
        <a:bodyPr/>
        <a:lstStyle/>
        <a:p>
          <a:endParaRPr lang="en-US"/>
        </a:p>
      </dgm:t>
    </dgm:pt>
    <dgm:pt modelId="{BE4E15AA-C872-482B-A75E-1F2EDC9E3747}" type="sibTrans" cxnId="{0A13FDE6-208F-4B90-B119-473D31700380}">
      <dgm:prSet/>
      <dgm:spPr/>
      <dgm:t>
        <a:bodyPr/>
        <a:lstStyle/>
        <a:p>
          <a:endParaRPr lang="en-US"/>
        </a:p>
      </dgm:t>
    </dgm:pt>
    <dgm:pt modelId="{7C837674-6161-4C9F-80A0-A5639795F3D5}">
      <dgm:prSet phldrT="[Text]"/>
      <dgm:spPr/>
      <dgm:t>
        <a:bodyPr/>
        <a:lstStyle/>
        <a:p>
          <a:r>
            <a:rPr lang="en-US" dirty="0" smtClean="0"/>
            <a:t>Manages user accounts for Re-sellers &amp; Tenants</a:t>
          </a:r>
          <a:endParaRPr lang="en-US" dirty="0"/>
        </a:p>
      </dgm:t>
    </dgm:pt>
    <dgm:pt modelId="{01B85D19-621B-4735-B001-45BAAF488B15}" type="parTrans" cxnId="{0FA71A4B-CB7E-465A-B9CF-987E8DD6B997}">
      <dgm:prSet/>
      <dgm:spPr/>
      <dgm:t>
        <a:bodyPr/>
        <a:lstStyle/>
        <a:p>
          <a:endParaRPr lang="en-US"/>
        </a:p>
      </dgm:t>
    </dgm:pt>
    <dgm:pt modelId="{1363AC69-AA0D-4085-A7AF-9CAC32950893}" type="sibTrans" cxnId="{0FA71A4B-CB7E-465A-B9CF-987E8DD6B997}">
      <dgm:prSet/>
      <dgm:spPr/>
      <dgm:t>
        <a:bodyPr/>
        <a:lstStyle/>
        <a:p>
          <a:endParaRPr lang="en-US"/>
        </a:p>
      </dgm:t>
    </dgm:pt>
    <dgm:pt modelId="{F34701D0-1F0C-4236-B980-3D8170F6CD04}">
      <dgm:prSet phldrT="[Text]"/>
      <dgm:spPr/>
      <dgm:t>
        <a:bodyPr/>
        <a:lstStyle/>
        <a:p>
          <a:r>
            <a:rPr lang="en-US" dirty="0" smtClean="0"/>
            <a:t>Wortmann </a:t>
          </a:r>
          <a:r>
            <a:rPr lang="en-US" dirty="0" smtClean="0">
              <a:sym typeface="Wingdings" panose="05000000000000000000" pitchFamily="2" charset="2"/>
            </a:rPr>
            <a:t> Re-sellers (1:many)</a:t>
          </a:r>
          <a:endParaRPr lang="en-US" dirty="0"/>
        </a:p>
      </dgm:t>
    </dgm:pt>
    <dgm:pt modelId="{AAE7D25A-0C62-4632-81C7-DE5F2298FC7D}" type="parTrans" cxnId="{4191B70E-9830-4349-A79D-10F8E9550D5F}">
      <dgm:prSet/>
      <dgm:spPr/>
      <dgm:t>
        <a:bodyPr/>
        <a:lstStyle/>
        <a:p>
          <a:endParaRPr lang="en-US"/>
        </a:p>
      </dgm:t>
    </dgm:pt>
    <dgm:pt modelId="{05345961-22DA-44FA-8AE2-73FF1351A851}" type="sibTrans" cxnId="{4191B70E-9830-4349-A79D-10F8E9550D5F}">
      <dgm:prSet/>
      <dgm:spPr/>
      <dgm:t>
        <a:bodyPr/>
        <a:lstStyle/>
        <a:p>
          <a:endParaRPr lang="en-US"/>
        </a:p>
      </dgm:t>
    </dgm:pt>
    <dgm:pt modelId="{617B1FFF-2CDC-452D-89EA-6A4CD1CEEC53}">
      <dgm:prSet phldrT="[Text]"/>
      <dgm:spPr/>
      <dgm:t>
        <a:bodyPr/>
        <a:lstStyle/>
        <a:p>
          <a:r>
            <a:rPr lang="en-US" dirty="0" smtClean="0"/>
            <a:t>Creates Plan for Re-sellers &amp; Subscribes Tenants to it</a:t>
          </a:r>
          <a:endParaRPr lang="en-US" dirty="0"/>
        </a:p>
      </dgm:t>
    </dgm:pt>
    <dgm:pt modelId="{43123CD8-F91D-4B64-AFBE-A1355DDA2185}" type="parTrans" cxnId="{EC10C251-A79C-43C7-A07A-2AC21A5D4679}">
      <dgm:prSet/>
      <dgm:spPr/>
      <dgm:t>
        <a:bodyPr/>
        <a:lstStyle/>
        <a:p>
          <a:endParaRPr lang="en-US"/>
        </a:p>
      </dgm:t>
    </dgm:pt>
    <dgm:pt modelId="{12AC0557-1197-414A-8A6A-CA702AB33E03}" type="sibTrans" cxnId="{EC10C251-A79C-43C7-A07A-2AC21A5D4679}">
      <dgm:prSet/>
      <dgm:spPr/>
      <dgm:t>
        <a:bodyPr/>
        <a:lstStyle/>
        <a:p>
          <a:endParaRPr lang="en-US"/>
        </a:p>
      </dgm:t>
    </dgm:pt>
    <dgm:pt modelId="{D28C5D13-0D2A-42D6-81C7-5AD34180503B}" type="pres">
      <dgm:prSet presAssocID="{CB6047E5-1BC8-49D0-A7EA-321A4D8B3CD5}" presName="linear" presStyleCnt="0">
        <dgm:presLayoutVars>
          <dgm:dir/>
          <dgm:animLvl val="lvl"/>
          <dgm:resizeHandles val="exact"/>
        </dgm:presLayoutVars>
      </dgm:prSet>
      <dgm:spPr/>
      <dgm:t>
        <a:bodyPr/>
        <a:lstStyle/>
        <a:p>
          <a:endParaRPr lang="en-US"/>
        </a:p>
      </dgm:t>
    </dgm:pt>
    <dgm:pt modelId="{EC387479-B370-4C2B-95B6-2E4D20C94C0D}" type="pres">
      <dgm:prSet presAssocID="{25A7C320-5DDD-4E0A-94C5-A05C0304BCF4}" presName="parentLin" presStyleCnt="0"/>
      <dgm:spPr/>
    </dgm:pt>
    <dgm:pt modelId="{4E2A5128-B104-4EF7-8645-C7831CE4B77E}" type="pres">
      <dgm:prSet presAssocID="{25A7C320-5DDD-4E0A-94C5-A05C0304BCF4}" presName="parentLeftMargin" presStyleLbl="node1" presStyleIdx="0" presStyleCnt="3"/>
      <dgm:spPr/>
      <dgm:t>
        <a:bodyPr/>
        <a:lstStyle/>
        <a:p>
          <a:endParaRPr lang="en-US"/>
        </a:p>
      </dgm:t>
    </dgm:pt>
    <dgm:pt modelId="{239CC1E4-D94B-423C-ACD5-CFA50305C34E}" type="pres">
      <dgm:prSet presAssocID="{25A7C320-5DDD-4E0A-94C5-A05C0304BCF4}" presName="parentText" presStyleLbl="node1" presStyleIdx="0" presStyleCnt="3">
        <dgm:presLayoutVars>
          <dgm:chMax val="0"/>
          <dgm:bulletEnabled val="1"/>
        </dgm:presLayoutVars>
      </dgm:prSet>
      <dgm:spPr/>
      <dgm:t>
        <a:bodyPr/>
        <a:lstStyle/>
        <a:p>
          <a:endParaRPr lang="en-US"/>
        </a:p>
      </dgm:t>
    </dgm:pt>
    <dgm:pt modelId="{70B8480A-AC53-422F-8983-ABB4582FC18B}" type="pres">
      <dgm:prSet presAssocID="{25A7C320-5DDD-4E0A-94C5-A05C0304BCF4}" presName="negativeSpace" presStyleCnt="0"/>
      <dgm:spPr/>
    </dgm:pt>
    <dgm:pt modelId="{9030FB58-721A-440E-8F3A-36BE8B067FA8}" type="pres">
      <dgm:prSet presAssocID="{25A7C320-5DDD-4E0A-94C5-A05C0304BCF4}" presName="childText" presStyleLbl="conFgAcc1" presStyleIdx="0" presStyleCnt="3">
        <dgm:presLayoutVars>
          <dgm:bulletEnabled val="1"/>
        </dgm:presLayoutVars>
      </dgm:prSet>
      <dgm:spPr/>
      <dgm:t>
        <a:bodyPr/>
        <a:lstStyle/>
        <a:p>
          <a:endParaRPr lang="en-US"/>
        </a:p>
      </dgm:t>
    </dgm:pt>
    <dgm:pt modelId="{937E3A48-6F37-4B59-818C-4D564A390A99}" type="pres">
      <dgm:prSet presAssocID="{723DEEB7-3B10-495D-B4BC-E7A8ED5B44C6}" presName="spaceBetweenRectangles" presStyleCnt="0"/>
      <dgm:spPr/>
    </dgm:pt>
    <dgm:pt modelId="{25F5C1AE-18D9-4091-B523-E06ED4C4EB1C}" type="pres">
      <dgm:prSet presAssocID="{B89B6A22-910A-4DF8-86BD-AC59DD65C4ED}" presName="parentLin" presStyleCnt="0"/>
      <dgm:spPr/>
    </dgm:pt>
    <dgm:pt modelId="{7697B227-07EA-4E06-B9FF-82FC1462B11E}" type="pres">
      <dgm:prSet presAssocID="{B89B6A22-910A-4DF8-86BD-AC59DD65C4ED}" presName="parentLeftMargin" presStyleLbl="node1" presStyleIdx="0" presStyleCnt="3"/>
      <dgm:spPr/>
      <dgm:t>
        <a:bodyPr/>
        <a:lstStyle/>
        <a:p>
          <a:endParaRPr lang="en-US"/>
        </a:p>
      </dgm:t>
    </dgm:pt>
    <dgm:pt modelId="{ECFF4DD9-D9CC-4B2D-B997-58F1FA6A4948}" type="pres">
      <dgm:prSet presAssocID="{B89B6A22-910A-4DF8-86BD-AC59DD65C4ED}" presName="parentText" presStyleLbl="node1" presStyleIdx="1" presStyleCnt="3">
        <dgm:presLayoutVars>
          <dgm:chMax val="0"/>
          <dgm:bulletEnabled val="1"/>
        </dgm:presLayoutVars>
      </dgm:prSet>
      <dgm:spPr/>
      <dgm:t>
        <a:bodyPr/>
        <a:lstStyle/>
        <a:p>
          <a:endParaRPr lang="en-US"/>
        </a:p>
      </dgm:t>
    </dgm:pt>
    <dgm:pt modelId="{AE325FEE-008B-495B-A46A-17D4D95311D6}" type="pres">
      <dgm:prSet presAssocID="{B89B6A22-910A-4DF8-86BD-AC59DD65C4ED}" presName="negativeSpace" presStyleCnt="0"/>
      <dgm:spPr/>
    </dgm:pt>
    <dgm:pt modelId="{4D0B1701-E1EC-4924-83B6-F7E531A52EC4}" type="pres">
      <dgm:prSet presAssocID="{B89B6A22-910A-4DF8-86BD-AC59DD65C4ED}" presName="childText" presStyleLbl="conFgAcc1" presStyleIdx="1" presStyleCnt="3">
        <dgm:presLayoutVars>
          <dgm:bulletEnabled val="1"/>
        </dgm:presLayoutVars>
      </dgm:prSet>
      <dgm:spPr/>
      <dgm:t>
        <a:bodyPr/>
        <a:lstStyle/>
        <a:p>
          <a:endParaRPr lang="en-US"/>
        </a:p>
      </dgm:t>
    </dgm:pt>
    <dgm:pt modelId="{5446F4F0-F62F-4735-AD5F-D14AEEC51BB6}" type="pres">
      <dgm:prSet presAssocID="{C8070BE8-E17A-4053-BD3D-DCD29D7983DC}" presName="spaceBetweenRectangles" presStyleCnt="0"/>
      <dgm:spPr/>
    </dgm:pt>
    <dgm:pt modelId="{63539468-BB82-4986-A0A8-485CD748FF65}" type="pres">
      <dgm:prSet presAssocID="{2FCF29E4-FE15-4E5B-ACBE-5C2B3263B64A}" presName="parentLin" presStyleCnt="0"/>
      <dgm:spPr/>
    </dgm:pt>
    <dgm:pt modelId="{9D8267CF-ADB9-4B16-B715-7FBC92F620E4}" type="pres">
      <dgm:prSet presAssocID="{2FCF29E4-FE15-4E5B-ACBE-5C2B3263B64A}" presName="parentLeftMargin" presStyleLbl="node1" presStyleIdx="1" presStyleCnt="3"/>
      <dgm:spPr/>
      <dgm:t>
        <a:bodyPr/>
        <a:lstStyle/>
        <a:p>
          <a:endParaRPr lang="en-US"/>
        </a:p>
      </dgm:t>
    </dgm:pt>
    <dgm:pt modelId="{FE27748F-8ACE-471C-AEA9-1CAA2BB283D2}" type="pres">
      <dgm:prSet presAssocID="{2FCF29E4-FE15-4E5B-ACBE-5C2B3263B64A}" presName="parentText" presStyleLbl="node1" presStyleIdx="2" presStyleCnt="3">
        <dgm:presLayoutVars>
          <dgm:chMax val="0"/>
          <dgm:bulletEnabled val="1"/>
        </dgm:presLayoutVars>
      </dgm:prSet>
      <dgm:spPr/>
      <dgm:t>
        <a:bodyPr/>
        <a:lstStyle/>
        <a:p>
          <a:endParaRPr lang="en-US"/>
        </a:p>
      </dgm:t>
    </dgm:pt>
    <dgm:pt modelId="{D4DA0ABE-B907-4E9D-873C-99339A9E25E8}" type="pres">
      <dgm:prSet presAssocID="{2FCF29E4-FE15-4E5B-ACBE-5C2B3263B64A}" presName="negativeSpace" presStyleCnt="0"/>
      <dgm:spPr/>
    </dgm:pt>
    <dgm:pt modelId="{7D57988A-D472-48A0-91E7-1E280A5DFB40}" type="pres">
      <dgm:prSet presAssocID="{2FCF29E4-FE15-4E5B-ACBE-5C2B3263B64A}" presName="childText" presStyleLbl="conFgAcc1" presStyleIdx="2" presStyleCnt="3">
        <dgm:presLayoutVars>
          <dgm:bulletEnabled val="1"/>
        </dgm:presLayoutVars>
      </dgm:prSet>
      <dgm:spPr/>
      <dgm:t>
        <a:bodyPr/>
        <a:lstStyle/>
        <a:p>
          <a:endParaRPr lang="en-US"/>
        </a:p>
      </dgm:t>
    </dgm:pt>
  </dgm:ptLst>
  <dgm:cxnLst>
    <dgm:cxn modelId="{C3DD90A5-E42E-4E24-A4D5-349FEF068295}" type="presOf" srcId="{209EFCEC-F21A-46D3-88DA-FA0129CCD6F3}" destId="{9030FB58-721A-440E-8F3A-36BE8B067FA8}" srcOrd="0" destOrd="1" presId="urn:microsoft.com/office/officeart/2005/8/layout/list1"/>
    <dgm:cxn modelId="{899B382D-1DB1-4487-B5B7-4AA454D3DBCA}" type="presOf" srcId="{B89B6A22-910A-4DF8-86BD-AC59DD65C4ED}" destId="{ECFF4DD9-D9CC-4B2D-B997-58F1FA6A4948}" srcOrd="1" destOrd="0" presId="urn:microsoft.com/office/officeart/2005/8/layout/list1"/>
    <dgm:cxn modelId="{1F8A946F-D540-4B5A-BE8E-E5F98462D25A}" type="presOf" srcId="{9624AD81-92EF-4C10-A74C-EC7FF479D5C9}" destId="{4D0B1701-E1EC-4924-83B6-F7E531A52EC4}" srcOrd="0" destOrd="0" presId="urn:microsoft.com/office/officeart/2005/8/layout/list1"/>
    <dgm:cxn modelId="{EF4BAE9A-9028-425E-ADC3-70E91B39506F}" srcId="{25A7C320-5DDD-4E0A-94C5-A05C0304BCF4}" destId="{735A0E11-5206-486D-BABB-E326F271A78D}" srcOrd="2" destOrd="0" parTransId="{3A208BCF-396D-4E50-8F2F-A8C53EDFCB4C}" sibTransId="{988CD37E-4D28-452A-BE1C-E3CA7D9D848B}"/>
    <dgm:cxn modelId="{4191B70E-9830-4349-A79D-10F8E9550D5F}" srcId="{2FCF29E4-FE15-4E5B-ACBE-5C2B3263B64A}" destId="{F34701D0-1F0C-4236-B980-3D8170F6CD04}" srcOrd="1" destOrd="0" parTransId="{AAE7D25A-0C62-4632-81C7-DE5F2298FC7D}" sibTransId="{05345961-22DA-44FA-8AE2-73FF1351A851}"/>
    <dgm:cxn modelId="{505CD541-9501-4AAD-85ED-6D7721BB8EDE}" type="presOf" srcId="{A92C9035-64FE-46C9-A32E-BF16291EC47F}" destId="{4D0B1701-E1EC-4924-83B6-F7E531A52EC4}" srcOrd="0" destOrd="2" presId="urn:microsoft.com/office/officeart/2005/8/layout/list1"/>
    <dgm:cxn modelId="{F80CE56F-BDA4-41C8-9BCB-431EC42439DA}" srcId="{B89B6A22-910A-4DF8-86BD-AC59DD65C4ED}" destId="{3B0373AA-42DE-46D0-BD4D-42843319AABB}" srcOrd="1" destOrd="0" parTransId="{11F59884-BA6E-499B-BA82-38BC40C1BB3B}" sibTransId="{F46A05E4-F347-4772-ABBD-2CA003427029}"/>
    <dgm:cxn modelId="{8B14BD5E-8237-48FD-8523-1BC03F22478B}" srcId="{B89B6A22-910A-4DF8-86BD-AC59DD65C4ED}" destId="{9624AD81-92EF-4C10-A74C-EC7FF479D5C9}" srcOrd="0" destOrd="0" parTransId="{F7C42451-EF24-4C55-B16A-9E1E5F9C2EB0}" sibTransId="{66EAD279-8A79-4DE3-8A91-F2681548D538}"/>
    <dgm:cxn modelId="{A021D6C8-7A3E-49F5-81A8-F48FA5B8150A}" srcId="{25A7C320-5DDD-4E0A-94C5-A05C0304BCF4}" destId="{209EFCEC-F21A-46D3-88DA-FA0129CCD6F3}" srcOrd="1" destOrd="0" parTransId="{B82B08D1-DA7B-40C4-9E99-3BD55AF627FC}" sibTransId="{FC65A3BF-B26E-4045-B775-D16AD4E7AA68}"/>
    <dgm:cxn modelId="{4E86AC2E-C71E-457F-A45F-34C266B21270}" srcId="{25A7C320-5DDD-4E0A-94C5-A05C0304BCF4}" destId="{16E88518-B933-4D28-B0CD-57D53F7A7B47}" srcOrd="0" destOrd="0" parTransId="{27E1733E-273E-4C2D-9A69-269D2841BDC3}" sibTransId="{2DEA66E8-B84B-4CF9-889A-5939C51C7CE9}"/>
    <dgm:cxn modelId="{73630E55-A730-4F2C-9164-E4B8ABC5AA98}" type="presOf" srcId="{735A0E11-5206-486D-BABB-E326F271A78D}" destId="{9030FB58-721A-440E-8F3A-36BE8B067FA8}" srcOrd="0" destOrd="2" presId="urn:microsoft.com/office/officeart/2005/8/layout/list1"/>
    <dgm:cxn modelId="{E73DBDFF-474E-4FAE-B640-EBA4F89759DA}" type="presOf" srcId="{F34701D0-1F0C-4236-B980-3D8170F6CD04}" destId="{7D57988A-D472-48A0-91E7-1E280A5DFB40}" srcOrd="0" destOrd="1" presId="urn:microsoft.com/office/officeart/2005/8/layout/list1"/>
    <dgm:cxn modelId="{7B55ECF6-EE7C-4749-A476-12DC3D484A41}" type="presOf" srcId="{25A7C320-5DDD-4E0A-94C5-A05C0304BCF4}" destId="{4E2A5128-B104-4EF7-8645-C7831CE4B77E}" srcOrd="0" destOrd="0" presId="urn:microsoft.com/office/officeart/2005/8/layout/list1"/>
    <dgm:cxn modelId="{AC234122-3C5B-4082-A09B-95AB28A4ADC2}" srcId="{CB6047E5-1BC8-49D0-A7EA-321A4D8B3CD5}" destId="{25A7C320-5DDD-4E0A-94C5-A05C0304BCF4}" srcOrd="0" destOrd="0" parTransId="{8DC28E7A-18D4-4C09-A066-9B02CDF0D978}" sibTransId="{723DEEB7-3B10-495D-B4BC-E7A8ED5B44C6}"/>
    <dgm:cxn modelId="{FA001E31-BE04-4791-8FB2-95E9DB0461F9}" type="presOf" srcId="{617B1FFF-2CDC-452D-89EA-6A4CD1CEEC53}" destId="{7D57988A-D472-48A0-91E7-1E280A5DFB40}" srcOrd="0" destOrd="2" presId="urn:microsoft.com/office/officeart/2005/8/layout/list1"/>
    <dgm:cxn modelId="{B5E9FA8B-830B-4984-BD3E-D88BD4900D58}" type="presOf" srcId="{CB6047E5-1BC8-49D0-A7EA-321A4D8B3CD5}" destId="{D28C5D13-0D2A-42D6-81C7-5AD34180503B}" srcOrd="0" destOrd="0" presId="urn:microsoft.com/office/officeart/2005/8/layout/list1"/>
    <dgm:cxn modelId="{6E67A5D5-FADB-450B-9FED-B82856396C67}" srcId="{CB6047E5-1BC8-49D0-A7EA-321A4D8B3CD5}" destId="{2FCF29E4-FE15-4E5B-ACBE-5C2B3263B64A}" srcOrd="2" destOrd="0" parTransId="{428C56DE-D491-4E0F-AB8D-83B49F17D94F}" sibTransId="{F34A7623-CE44-4900-85F9-44DED1A625C6}"/>
    <dgm:cxn modelId="{A7D3675E-3BBC-440C-86F9-D42F1CF12623}" type="presOf" srcId="{25A7C320-5DDD-4E0A-94C5-A05C0304BCF4}" destId="{239CC1E4-D94B-423C-ACD5-CFA50305C34E}" srcOrd="1" destOrd="0" presId="urn:microsoft.com/office/officeart/2005/8/layout/list1"/>
    <dgm:cxn modelId="{BA3BCEBE-0EEA-4373-A270-07CE11358C2F}" srcId="{CB6047E5-1BC8-49D0-A7EA-321A4D8B3CD5}" destId="{B89B6A22-910A-4DF8-86BD-AC59DD65C4ED}" srcOrd="1" destOrd="0" parTransId="{D58A98F5-3AB4-40DB-914B-4FF6835BDFC2}" sibTransId="{C8070BE8-E17A-4053-BD3D-DCD29D7983DC}"/>
    <dgm:cxn modelId="{93AE1BA7-F860-4704-9D6D-B0E635C3FEEC}" type="presOf" srcId="{B89B6A22-910A-4DF8-86BD-AC59DD65C4ED}" destId="{7697B227-07EA-4E06-B9FF-82FC1462B11E}" srcOrd="0" destOrd="0" presId="urn:microsoft.com/office/officeart/2005/8/layout/list1"/>
    <dgm:cxn modelId="{0FA71A4B-CB7E-465A-B9CF-987E8DD6B997}" srcId="{2FCF29E4-FE15-4E5B-ACBE-5C2B3263B64A}" destId="{7C837674-6161-4C9F-80A0-A5639795F3D5}" srcOrd="0" destOrd="0" parTransId="{01B85D19-621B-4735-B001-45BAAF488B15}" sibTransId="{1363AC69-AA0D-4085-A7AF-9CAC32950893}"/>
    <dgm:cxn modelId="{DE21E10A-7929-49D6-81D7-7BFD3A0D4407}" type="presOf" srcId="{16E88518-B933-4D28-B0CD-57D53F7A7B47}" destId="{9030FB58-721A-440E-8F3A-36BE8B067FA8}" srcOrd="0" destOrd="0" presId="urn:microsoft.com/office/officeart/2005/8/layout/list1"/>
    <dgm:cxn modelId="{3BE5954A-2397-46A0-B085-41E648B65C71}" type="presOf" srcId="{2FCF29E4-FE15-4E5B-ACBE-5C2B3263B64A}" destId="{9D8267CF-ADB9-4B16-B715-7FBC92F620E4}" srcOrd="0" destOrd="0" presId="urn:microsoft.com/office/officeart/2005/8/layout/list1"/>
    <dgm:cxn modelId="{934ABEEB-85F9-41F7-B2D4-ECF809F1E07F}" type="presOf" srcId="{2FCF29E4-FE15-4E5B-ACBE-5C2B3263B64A}" destId="{FE27748F-8ACE-471C-AEA9-1CAA2BB283D2}" srcOrd="1" destOrd="0" presId="urn:microsoft.com/office/officeart/2005/8/layout/list1"/>
    <dgm:cxn modelId="{0A13FDE6-208F-4B90-B119-473D31700380}" srcId="{B89B6A22-910A-4DF8-86BD-AC59DD65C4ED}" destId="{A92C9035-64FE-46C9-A32E-BF16291EC47F}" srcOrd="2" destOrd="0" parTransId="{3E2D29D0-F036-4337-81FC-00D864ACAB56}" sibTransId="{BE4E15AA-C872-482B-A75E-1F2EDC9E3747}"/>
    <dgm:cxn modelId="{EBE134E3-54AE-4403-899B-FDE3058B6D47}" type="presOf" srcId="{7C837674-6161-4C9F-80A0-A5639795F3D5}" destId="{7D57988A-D472-48A0-91E7-1E280A5DFB40}" srcOrd="0" destOrd="0" presId="urn:microsoft.com/office/officeart/2005/8/layout/list1"/>
    <dgm:cxn modelId="{604174F0-D9A5-4C41-A3B2-688C04B3BBE1}" type="presOf" srcId="{3B0373AA-42DE-46D0-BD4D-42843319AABB}" destId="{4D0B1701-E1EC-4924-83B6-F7E531A52EC4}" srcOrd="0" destOrd="1" presId="urn:microsoft.com/office/officeart/2005/8/layout/list1"/>
    <dgm:cxn modelId="{EC10C251-A79C-43C7-A07A-2AC21A5D4679}" srcId="{2FCF29E4-FE15-4E5B-ACBE-5C2B3263B64A}" destId="{617B1FFF-2CDC-452D-89EA-6A4CD1CEEC53}" srcOrd="2" destOrd="0" parTransId="{43123CD8-F91D-4B64-AFBE-A1355DDA2185}" sibTransId="{12AC0557-1197-414A-8A6A-CA702AB33E03}"/>
    <dgm:cxn modelId="{A4F4C0EF-5221-48B7-8293-5775FA00CAAA}" type="presParOf" srcId="{D28C5D13-0D2A-42D6-81C7-5AD34180503B}" destId="{EC387479-B370-4C2B-95B6-2E4D20C94C0D}" srcOrd="0" destOrd="0" presId="urn:microsoft.com/office/officeart/2005/8/layout/list1"/>
    <dgm:cxn modelId="{0F0CF826-94EF-4692-B21A-DD97F72A4CAE}" type="presParOf" srcId="{EC387479-B370-4C2B-95B6-2E4D20C94C0D}" destId="{4E2A5128-B104-4EF7-8645-C7831CE4B77E}" srcOrd="0" destOrd="0" presId="urn:microsoft.com/office/officeart/2005/8/layout/list1"/>
    <dgm:cxn modelId="{A05D90A4-962F-4D7D-BF58-B3D4C327D15D}" type="presParOf" srcId="{EC387479-B370-4C2B-95B6-2E4D20C94C0D}" destId="{239CC1E4-D94B-423C-ACD5-CFA50305C34E}" srcOrd="1" destOrd="0" presId="urn:microsoft.com/office/officeart/2005/8/layout/list1"/>
    <dgm:cxn modelId="{B3542796-5DBB-4E23-9BAB-8EBE1204900B}" type="presParOf" srcId="{D28C5D13-0D2A-42D6-81C7-5AD34180503B}" destId="{70B8480A-AC53-422F-8983-ABB4582FC18B}" srcOrd="1" destOrd="0" presId="urn:microsoft.com/office/officeart/2005/8/layout/list1"/>
    <dgm:cxn modelId="{6BD69BC3-0320-47B1-AB47-BA22D5B0EB1F}" type="presParOf" srcId="{D28C5D13-0D2A-42D6-81C7-5AD34180503B}" destId="{9030FB58-721A-440E-8F3A-36BE8B067FA8}" srcOrd="2" destOrd="0" presId="urn:microsoft.com/office/officeart/2005/8/layout/list1"/>
    <dgm:cxn modelId="{4FFA2529-2CA1-415E-A4D4-19DD8A5E2DC7}" type="presParOf" srcId="{D28C5D13-0D2A-42D6-81C7-5AD34180503B}" destId="{937E3A48-6F37-4B59-818C-4D564A390A99}" srcOrd="3" destOrd="0" presId="urn:microsoft.com/office/officeart/2005/8/layout/list1"/>
    <dgm:cxn modelId="{273A4343-2F90-41E0-B5DB-0BE4A989E90E}" type="presParOf" srcId="{D28C5D13-0D2A-42D6-81C7-5AD34180503B}" destId="{25F5C1AE-18D9-4091-B523-E06ED4C4EB1C}" srcOrd="4" destOrd="0" presId="urn:microsoft.com/office/officeart/2005/8/layout/list1"/>
    <dgm:cxn modelId="{9ECE2C49-6790-4850-9E17-959E9C6CA001}" type="presParOf" srcId="{25F5C1AE-18D9-4091-B523-E06ED4C4EB1C}" destId="{7697B227-07EA-4E06-B9FF-82FC1462B11E}" srcOrd="0" destOrd="0" presId="urn:microsoft.com/office/officeart/2005/8/layout/list1"/>
    <dgm:cxn modelId="{4F4407CC-D54E-4338-8BCA-AB376E99E389}" type="presParOf" srcId="{25F5C1AE-18D9-4091-B523-E06ED4C4EB1C}" destId="{ECFF4DD9-D9CC-4B2D-B997-58F1FA6A4948}" srcOrd="1" destOrd="0" presId="urn:microsoft.com/office/officeart/2005/8/layout/list1"/>
    <dgm:cxn modelId="{832C371C-4455-4829-AE57-EADE96952CE5}" type="presParOf" srcId="{D28C5D13-0D2A-42D6-81C7-5AD34180503B}" destId="{AE325FEE-008B-495B-A46A-17D4D95311D6}" srcOrd="5" destOrd="0" presId="urn:microsoft.com/office/officeart/2005/8/layout/list1"/>
    <dgm:cxn modelId="{BC1890B5-054B-481D-A306-775A3FB818EC}" type="presParOf" srcId="{D28C5D13-0D2A-42D6-81C7-5AD34180503B}" destId="{4D0B1701-E1EC-4924-83B6-F7E531A52EC4}" srcOrd="6" destOrd="0" presId="urn:microsoft.com/office/officeart/2005/8/layout/list1"/>
    <dgm:cxn modelId="{84119794-F4B6-4D92-B04C-6D121C397AE1}" type="presParOf" srcId="{D28C5D13-0D2A-42D6-81C7-5AD34180503B}" destId="{5446F4F0-F62F-4735-AD5F-D14AEEC51BB6}" srcOrd="7" destOrd="0" presId="urn:microsoft.com/office/officeart/2005/8/layout/list1"/>
    <dgm:cxn modelId="{6CD88992-6A14-4F10-9FC8-4FA394B6DB18}" type="presParOf" srcId="{D28C5D13-0D2A-42D6-81C7-5AD34180503B}" destId="{63539468-BB82-4986-A0A8-485CD748FF65}" srcOrd="8" destOrd="0" presId="urn:microsoft.com/office/officeart/2005/8/layout/list1"/>
    <dgm:cxn modelId="{FCEE96AB-8E29-4F06-B293-A653F17A62B7}" type="presParOf" srcId="{63539468-BB82-4986-A0A8-485CD748FF65}" destId="{9D8267CF-ADB9-4B16-B715-7FBC92F620E4}" srcOrd="0" destOrd="0" presId="urn:microsoft.com/office/officeart/2005/8/layout/list1"/>
    <dgm:cxn modelId="{DD23D1B6-4AD0-467F-A6EC-37EA98A4E873}" type="presParOf" srcId="{63539468-BB82-4986-A0A8-485CD748FF65}" destId="{FE27748F-8ACE-471C-AEA9-1CAA2BB283D2}" srcOrd="1" destOrd="0" presId="urn:microsoft.com/office/officeart/2005/8/layout/list1"/>
    <dgm:cxn modelId="{77B0DC61-9C93-4300-AA7A-1F53B3ABB4C6}" type="presParOf" srcId="{D28C5D13-0D2A-42D6-81C7-5AD34180503B}" destId="{D4DA0ABE-B907-4E9D-873C-99339A9E25E8}" srcOrd="9" destOrd="0" presId="urn:microsoft.com/office/officeart/2005/8/layout/list1"/>
    <dgm:cxn modelId="{66A70DC8-4609-4B52-B44B-8AA24E0C3D81}" type="presParOf" srcId="{D28C5D13-0D2A-42D6-81C7-5AD34180503B}" destId="{7D57988A-D472-48A0-91E7-1E280A5DFB4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4810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67029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3663" y="903288"/>
            <a:ext cx="4330700" cy="24352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2012 R2 Overview</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16"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661FB68-3918-4A24-B8EF-2BC81D0F57FE}"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3379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86860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61646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43029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42416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11619385" cy="1097302"/>
          </a:xfrm>
        </p:spPr>
        <p:txBody>
          <a:bodyPr lIns="146304" tIns="91440" rIns="146304" bIns="91440"/>
          <a:lstStyle>
            <a:lvl1pPr>
              <a:lnSpc>
                <a:spcPts val="6299"/>
              </a:lnSpc>
              <a:defRPr sz="5799" baseline="0">
                <a:solidFill>
                  <a:schemeClr val="accent2"/>
                </a:solidFill>
              </a:defRPr>
            </a:lvl1pPr>
          </a:lstStyle>
          <a:p>
            <a:r>
              <a:rPr lang="en-US" smtClean="0"/>
              <a:t>Lorem ipsum dolor sit.</a:t>
            </a:r>
            <a:endParaRPr lang="en-US"/>
          </a:p>
        </p:txBody>
      </p:sp>
      <p:sp>
        <p:nvSpPr>
          <p:cNvPr id="4" name="Slide Number Placeholder 3"/>
          <p:cNvSpPr>
            <a:spLocks noGrp="1"/>
          </p:cNvSpPr>
          <p:nvPr>
            <p:ph type="sldNum" sz="quarter" idx="11"/>
          </p:nvPr>
        </p:nvSpPr>
        <p:spPr/>
        <p:txBody>
          <a:bodyPr/>
          <a:lstStyle/>
          <a:p>
            <a:fld id="{27258FFF-F925-446B-8502-81C933981705}" type="slidenum">
              <a:rPr>
                <a:gradFill>
                  <a:gsLst>
                    <a:gs pos="2239">
                      <a:srgbClr val="505050"/>
                    </a:gs>
                    <a:gs pos="11940">
                      <a:srgbClr val="505050"/>
                    </a:gs>
                  </a:gsLst>
                  <a:lin ang="5400000" scaled="0"/>
                </a:gradFill>
              </a:rPr>
              <a:pPr/>
              <a:t>‹#›</a:t>
            </a:fld>
            <a:endParaRPr>
              <a:gradFill>
                <a:gsLst>
                  <a:gs pos="2239">
                    <a:srgbClr val="505050"/>
                  </a:gs>
                  <a:gs pos="11940">
                    <a:srgbClr val="505050"/>
                  </a:gs>
                </a:gsLst>
                <a:lin ang="5400000" scaled="0"/>
              </a:gradFill>
            </a:endParaRPr>
          </a:p>
        </p:txBody>
      </p:sp>
      <p:sp>
        <p:nvSpPr>
          <p:cNvPr id="8" name="Text Placeholder 7"/>
          <p:cNvSpPr>
            <a:spLocks noGrp="1"/>
          </p:cNvSpPr>
          <p:nvPr>
            <p:ph type="body" sz="quarter" idx="13" hasCustomPrompt="1"/>
          </p:nvPr>
        </p:nvSpPr>
        <p:spPr>
          <a:xfrm>
            <a:off x="274638" y="1514901"/>
            <a:ext cx="11619386" cy="2754896"/>
          </a:xfrm>
        </p:spPr>
        <p:txBody>
          <a:bodyPr/>
          <a:lstStyle>
            <a:lvl1pPr marL="233318" indent="-233318">
              <a:spcBef>
                <a:spcPts val="1199"/>
              </a:spcBef>
              <a:defRPr sz="2600">
                <a:latin typeface="+mn-lt"/>
              </a:defRPr>
            </a:lvl1pPr>
            <a:lvl2pPr marL="690430" indent="-233318">
              <a:spcBef>
                <a:spcPts val="1199"/>
              </a:spcBef>
              <a:buSzPct val="100000"/>
              <a:buFont typeface="Segoe UI" pitchFamily="34" charset="0"/>
              <a:buChar char="‐"/>
              <a:defRPr/>
            </a:lvl2pPr>
            <a:lvl3pPr marL="1147543" indent="-233318">
              <a:spcBef>
                <a:spcPts val="1199"/>
              </a:spcBef>
              <a:buFont typeface="Wingdings" pitchFamily="2" charset="2"/>
              <a:buChar char="§"/>
              <a:defRPr/>
            </a:lvl3pPr>
            <a:lvl4pPr marL="1599893" indent="-342834">
              <a:spcBef>
                <a:spcPts val="1199"/>
              </a:spcBef>
              <a:buFont typeface="+mj-lt"/>
              <a:buAutoNum type="arabicPeriod"/>
              <a:defRPr/>
            </a:lvl4pPr>
            <a:lvl5pPr marL="1945901" indent="-342834">
              <a:spcBef>
                <a:spcPts val="1199"/>
              </a:spcBef>
              <a:buFont typeface="+mj-lt"/>
              <a:buAutoNum type="alphaLcParenR"/>
              <a:defRPr/>
            </a:lvl5pPr>
          </a:lstStyle>
          <a:p>
            <a:pPr lvl="0"/>
            <a:r>
              <a:rPr lang="en-US" smtClean="0"/>
              <a:t>Lorem ipsum dolor sit amet, consectetur adipiscing </a:t>
            </a:r>
            <a:br>
              <a:rPr lang="en-US" smtClean="0"/>
            </a:br>
            <a:r>
              <a:rPr lang="en-US" smtClean="0"/>
              <a:t>elit. Nunc et sagittis ligula</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563" rtl="0" eaLnBrk="1" latinLnBrk="0" hangingPunct="1">
              <a:defRPr lang="en-US" sz="900" kern="1200">
                <a:solidFill>
                  <a:schemeClr val="tx2"/>
                </a:solidFill>
                <a:latin typeface="+mn-lt"/>
                <a:ea typeface="+mn-ea"/>
                <a:cs typeface="+mn-cs"/>
              </a:defRPr>
            </a:lvl1pPr>
          </a:lstStyle>
          <a:p>
            <a:r>
              <a:rPr dirty="0" smtClean="0">
                <a:solidFill>
                  <a:srgbClr val="008272"/>
                </a:solidFill>
              </a:rPr>
              <a:t>Microsoft Confidential – Internal C&amp;E use only</a:t>
            </a:r>
            <a:endParaRPr dirty="0">
              <a:solidFill>
                <a:srgbClr val="008272"/>
              </a:solidFill>
            </a:endParaRPr>
          </a:p>
        </p:txBody>
      </p:sp>
    </p:spTree>
    <p:extLst>
      <p:ext uri="{BB962C8B-B14F-4D97-AF65-F5344CB8AC3E}">
        <p14:creationId xmlns:p14="http://schemas.microsoft.com/office/powerpoint/2010/main" val="1584787289"/>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2980"/>
            <a:ext cx="12435837" cy="6989207"/>
          </a:xfrm>
          <a:prstGeom prst="rect">
            <a:avLst/>
          </a:prstGeom>
        </p:spPr>
      </p:pic>
    </p:spTree>
    <p:extLst>
      <p:ext uri="{BB962C8B-B14F-4D97-AF65-F5344CB8AC3E}">
        <p14:creationId xmlns:p14="http://schemas.microsoft.com/office/powerpoint/2010/main" val="28221379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306985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chemeClr val="tx1"/>
                    </a:gs>
                    <a:gs pos="53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9143937" cy="1828007"/>
          </a:xfrm>
          <a:noFill/>
        </p:spPr>
        <p:txBody>
          <a:bodyPr lIns="182880" tIns="146304" rIns="182880" bIns="146304">
            <a:noAutofit/>
          </a:bodyPr>
          <a:lstStyle>
            <a:lvl1pPr marL="0" indent="0">
              <a:spcBef>
                <a:spcPts val="0"/>
              </a:spcBef>
              <a:buNone/>
              <a:defRPr sz="3599" spc="0" baseline="0">
                <a:gradFill>
                  <a:gsLst>
                    <a:gs pos="5833">
                      <a:schemeClr val="tx1"/>
                    </a:gs>
                    <a:gs pos="53000">
                      <a:schemeClr val="tx1"/>
                    </a:gs>
                  </a:gsLst>
                  <a:lin ang="5400000" scaled="0"/>
                </a:gradFill>
                <a:latin typeface="+mj-lt"/>
              </a:defRPr>
            </a:lvl1pPr>
          </a:lstStyle>
          <a:p>
            <a:pPr lvl="0"/>
            <a:r>
              <a:rPr lang="en-US" dirty="0" smtClean="0"/>
              <a:t>Speaker Name</a:t>
            </a:r>
          </a:p>
        </p:txBody>
      </p:sp>
      <p:sp>
        <p:nvSpPr>
          <p:cNvPr id="2" name="Footer Placeholder 1"/>
          <p:cNvSpPr>
            <a:spLocks noGrp="1"/>
          </p:cNvSpPr>
          <p:nvPr>
            <p:ph type="ftr" sz="quarter" idx="13"/>
          </p:nvPr>
        </p:nvSpPr>
        <p:spPr/>
        <p:txBody>
          <a:bodyPr/>
          <a:lstStyle/>
          <a:p>
            <a:r>
              <a:rPr smtClean="0">
                <a:gradFill>
                  <a:gsLst>
                    <a:gs pos="2239">
                      <a:srgbClr val="FFFFFF"/>
                    </a:gs>
                    <a:gs pos="11940">
                      <a:srgbClr val="FFFFFF"/>
                    </a:gs>
                  </a:gsLst>
                  <a:lin ang="5400000" scaled="0"/>
                </a:gradFill>
              </a:rPr>
              <a:t>Microsoft Confidential</a:t>
            </a:r>
            <a:endParaRPr>
              <a:gradFill>
                <a:gsLst>
                  <a:gs pos="2239">
                    <a:srgbClr val="FFFFFF"/>
                  </a:gs>
                  <a:gs pos="11940">
                    <a:srgbClr val="FFFFFF"/>
                  </a:gs>
                </a:gsLst>
                <a:lin ang="5400000" scaled="0"/>
              </a:gradFill>
            </a:endParaRPr>
          </a:p>
        </p:txBody>
      </p:sp>
      <p:sp>
        <p:nvSpPr>
          <p:cNvPr id="3" name="Slide Number Placeholder 2"/>
          <p:cNvSpPr>
            <a:spLocks noGrp="1"/>
          </p:cNvSpPr>
          <p:nvPr>
            <p:ph type="sldNum" sz="quarter" idx="14"/>
          </p:nvPr>
        </p:nvSpPr>
        <p:spPr/>
        <p:txBody>
          <a:bodyPr/>
          <a:lstStyle/>
          <a:p>
            <a:fld id="{41BC7777-8A37-49C2-A527-3BBE60645C4A}" type="slidenum">
              <a:rPr>
                <a:gradFill>
                  <a:gsLst>
                    <a:gs pos="2239">
                      <a:srgbClr val="FFFFFF"/>
                    </a:gs>
                    <a:gs pos="11940">
                      <a:srgbClr val="FFFFFF"/>
                    </a:gs>
                  </a:gsLst>
                  <a:lin ang="5400000" scaled="0"/>
                </a:gradFill>
              </a:rPr>
              <a:pPr/>
              <a:t>‹#›</a:t>
            </a:fld>
            <a:endParaRPr>
              <a:gradFill>
                <a:gsLst>
                  <a:gs pos="2239">
                    <a:srgbClr val="FFFFFF"/>
                  </a:gs>
                  <a:gs pos="11940">
                    <a:srgbClr val="FFFFFF"/>
                  </a:gs>
                </a:gsLst>
                <a:lin ang="5400000" scaled="0"/>
              </a:gra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invGray">
          <a:xfrm>
            <a:off x="464355" y="479775"/>
            <a:ext cx="1639084" cy="359162"/>
          </a:xfrm>
          <a:prstGeom prst="rect">
            <a:avLst/>
          </a:prstGeom>
        </p:spPr>
      </p:pic>
    </p:spTree>
    <p:extLst>
      <p:ext uri="{BB962C8B-B14F-4D97-AF65-F5344CB8AC3E}">
        <p14:creationId xmlns:p14="http://schemas.microsoft.com/office/powerpoint/2010/main" val="2692044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3">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436475" cy="742187"/>
          </a:xfrm>
        </p:spPr>
        <p:txBody>
          <a:bodyPr/>
          <a:lstStyle>
            <a:lvl1pPr marL="0" indent="0">
              <a:buNone/>
              <a:defRPr/>
            </a:lvl1pPr>
          </a:lstStyle>
          <a:p>
            <a:r>
              <a:rPr lang="en-US" smtClean="0"/>
              <a:t>Click icon to add picture</a:t>
            </a: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530"/>
          <a:stretch/>
        </p:blipFill>
        <p:spPr>
          <a:xfrm>
            <a:off x="262938" y="832966"/>
            <a:ext cx="11910600" cy="5876623"/>
          </a:xfrm>
          <a:prstGeom prst="rect">
            <a:avLst/>
          </a:prstGeom>
          <a:noFill/>
          <a:ln>
            <a:noFill/>
          </a:ln>
        </p:spPr>
      </p:pic>
      <p:sp>
        <p:nvSpPr>
          <p:cNvPr id="5" name="Text Placeholder 4"/>
          <p:cNvSpPr>
            <a:spLocks noGrp="1"/>
          </p:cNvSpPr>
          <p:nvPr>
            <p:ph type="body" sz="quarter" idx="12" hasCustomPrompt="1"/>
          </p:nvPr>
        </p:nvSpPr>
        <p:spPr>
          <a:xfrm>
            <a:off x="276542" y="3954457"/>
            <a:ext cx="5197379" cy="1018969"/>
          </a:xfrm>
          <a:noFill/>
        </p:spPr>
        <p:txBody>
          <a:bodyPr lIns="182880" tIns="146304" rIns="182880" bIns="146304">
            <a:noAutofit/>
          </a:bodyPr>
          <a:lstStyle>
            <a:lvl1pPr marL="0" indent="0">
              <a:spcBef>
                <a:spcPts val="0"/>
              </a:spcBef>
              <a:buNone/>
              <a:defRPr sz="3599"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5187450" cy="1828800"/>
          </a:xfrm>
          <a:noFill/>
        </p:spPr>
        <p:txBody>
          <a:bodyPr lIns="146304" tIns="91440" rIns="146304" bIns="91440" anchor="t" anchorCtr="0"/>
          <a:lstStyle>
            <a:lvl1pPr>
              <a:defRPr sz="5999" spc="-100" baseline="0">
                <a:gradFill>
                  <a:gsLst>
                    <a:gs pos="7965">
                      <a:schemeClr val="tx1"/>
                    </a:gs>
                    <a:gs pos="8000">
                      <a:schemeClr val="tx1"/>
                    </a:gs>
                  </a:gsLst>
                  <a:lin ang="5400000" scaled="0"/>
                </a:gradFill>
              </a:defRPr>
            </a:lvl1pPr>
          </a:lstStyle>
          <a:p>
            <a:r>
              <a:rPr lang="en-US" dirty="0" smtClean="0"/>
              <a:t>Presentation title</a:t>
            </a:r>
            <a:endParaRPr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6749" t="685"/>
          <a:stretch/>
        </p:blipFill>
        <p:spPr>
          <a:xfrm>
            <a:off x="2257798" y="328910"/>
            <a:ext cx="9915740" cy="6380679"/>
          </a:xfrm>
          <a:prstGeom prst="rect">
            <a:avLst/>
          </a:prstGeom>
          <a:noFill/>
          <a:ln>
            <a:noFill/>
          </a:ln>
        </p:spPr>
      </p:pic>
    </p:spTree>
    <p:extLst>
      <p:ext uri="{BB962C8B-B14F-4D97-AF65-F5344CB8AC3E}">
        <p14:creationId xmlns:p14="http://schemas.microsoft.com/office/powerpoint/2010/main" val="1138857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2">
    <p:bg bwMode="gray">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436475" cy="742187"/>
          </a:xfrm>
        </p:spPr>
        <p:txBody>
          <a:bodyPr/>
          <a:lstStyle>
            <a:lvl1pPr marL="0" indent="0">
              <a:buNone/>
              <a:defRPr/>
            </a:lvl1pPr>
          </a:lstStyle>
          <a:p>
            <a:r>
              <a:rPr lang="en-US" smtClean="0"/>
              <a:t>Click icon to add picture</a:t>
            </a:r>
            <a:endParaRPr lang="en-US"/>
          </a:p>
        </p:txBody>
      </p:sp>
      <p:sp>
        <p:nvSpPr>
          <p:cNvPr id="2" name="Footer Placeholder 1"/>
          <p:cNvSpPr>
            <a:spLocks noGrp="1"/>
          </p:cNvSpPr>
          <p:nvPr>
            <p:ph type="ftr" sz="quarter" idx="13"/>
          </p:nvPr>
        </p:nvSpPr>
        <p:spPr/>
        <p:txBody>
          <a:bodyPr/>
          <a:lstStyle/>
          <a:p>
            <a:r>
              <a:rPr smtClean="0">
                <a:gradFill>
                  <a:gsLst>
                    <a:gs pos="2239">
                      <a:srgbClr val="505050"/>
                    </a:gs>
                    <a:gs pos="11940">
                      <a:srgbClr val="505050"/>
                    </a:gs>
                  </a:gsLst>
                  <a:lin ang="5400000" scaled="0"/>
                </a:gradFill>
              </a:rPr>
              <a:t>Microsoft Confidential</a:t>
            </a:r>
            <a:endParaRPr>
              <a:gradFill>
                <a:gsLst>
                  <a:gs pos="2239">
                    <a:srgbClr val="505050"/>
                  </a:gs>
                  <a:gs pos="11940">
                    <a:srgbClr val="505050"/>
                  </a:gs>
                </a:gsLst>
                <a:lin ang="5400000" scaled="0"/>
              </a:gradFill>
            </a:endParaRPr>
          </a:p>
        </p:txBody>
      </p:sp>
      <p:sp>
        <p:nvSpPr>
          <p:cNvPr id="3" name="Slide Number Placeholder 2"/>
          <p:cNvSpPr>
            <a:spLocks noGrp="1"/>
          </p:cNvSpPr>
          <p:nvPr>
            <p:ph type="sldNum" sz="quarter" idx="14"/>
          </p:nvPr>
        </p:nvSpPr>
        <p:spPr/>
        <p:txBody>
          <a:bodyPr/>
          <a:lstStyle/>
          <a:p>
            <a:fld id="{41BC7777-8A37-49C2-A527-3BBE60645C4A}" type="slidenum">
              <a:rPr>
                <a:gradFill>
                  <a:gsLst>
                    <a:gs pos="2239">
                      <a:srgbClr val="505050"/>
                    </a:gs>
                    <a:gs pos="11940">
                      <a:srgbClr val="505050"/>
                    </a:gs>
                  </a:gsLst>
                  <a:lin ang="5400000" scaled="0"/>
                </a:gradFill>
              </a:rPr>
              <a:pPr/>
              <a:t>‹#›</a:t>
            </a:fld>
            <a:endParaRPr>
              <a:gradFill>
                <a:gsLst>
                  <a:gs pos="2239">
                    <a:srgbClr val="505050"/>
                  </a:gs>
                  <a:gs pos="11940">
                    <a:srgbClr val="505050"/>
                  </a:gs>
                </a:gsLst>
                <a:lin ang="5400000" scaled="0"/>
              </a:gradFill>
            </a:endParaRPr>
          </a:p>
        </p:txBody>
      </p:sp>
      <p:sp>
        <p:nvSpPr>
          <p:cNvPr id="7" name="Text Placeholder 4"/>
          <p:cNvSpPr>
            <a:spLocks noGrp="1"/>
          </p:cNvSpPr>
          <p:nvPr>
            <p:ph type="body" sz="quarter" idx="12" hasCustomPrompt="1"/>
          </p:nvPr>
        </p:nvSpPr>
        <p:spPr>
          <a:xfrm>
            <a:off x="276542" y="3954457"/>
            <a:ext cx="5197379" cy="1018969"/>
          </a:xfrm>
          <a:noFill/>
        </p:spPr>
        <p:txBody>
          <a:bodyPr lIns="182880" tIns="146304" rIns="182880" bIns="146304">
            <a:noAutofit/>
          </a:bodyPr>
          <a:lstStyle>
            <a:lvl1pPr marL="0" indent="0">
              <a:spcBef>
                <a:spcPts val="0"/>
              </a:spcBef>
              <a:buNone/>
              <a:defRPr sz="3599"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8" name="Title 1"/>
          <p:cNvSpPr>
            <a:spLocks noGrp="1"/>
          </p:cNvSpPr>
          <p:nvPr>
            <p:ph type="title" hasCustomPrompt="1"/>
          </p:nvPr>
        </p:nvSpPr>
        <p:spPr>
          <a:xfrm>
            <a:off x="274703" y="2125677"/>
            <a:ext cx="5187450" cy="1828800"/>
          </a:xfrm>
          <a:noFill/>
        </p:spPr>
        <p:txBody>
          <a:bodyPr lIns="146304" tIns="91440" rIns="146304" bIns="91440" anchor="t" anchorCtr="0"/>
          <a:lstStyle>
            <a:lvl1pPr>
              <a:defRPr sz="5999" spc="-100" baseline="0">
                <a:gradFill>
                  <a:gsLst>
                    <a:gs pos="7965">
                      <a:schemeClr val="tx1"/>
                    </a:gs>
                    <a:gs pos="8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001463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4">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12436475" cy="742187"/>
          </a:xfrm>
        </p:spPr>
        <p:txBody>
          <a:bodyPr/>
          <a:lstStyle>
            <a:lvl1pPr marL="0" indent="0">
              <a:buNone/>
              <a:defRPr/>
            </a:lvl1pPr>
          </a:lstStyle>
          <a:p>
            <a:r>
              <a:rPr lang="en-US" smtClean="0"/>
              <a:t>Click icon to add picture</a:t>
            </a:r>
            <a:endParaRPr lang="en-US"/>
          </a:p>
        </p:txBody>
      </p:sp>
      <p:sp>
        <p:nvSpPr>
          <p:cNvPr id="5" name="Text Placeholder 4"/>
          <p:cNvSpPr>
            <a:spLocks noGrp="1"/>
          </p:cNvSpPr>
          <p:nvPr>
            <p:ph type="body" sz="quarter" idx="12" hasCustomPrompt="1"/>
          </p:nvPr>
        </p:nvSpPr>
        <p:spPr>
          <a:xfrm>
            <a:off x="276541" y="2125663"/>
            <a:ext cx="5484498" cy="1828806"/>
          </a:xfrm>
          <a:noFill/>
        </p:spPr>
        <p:txBody>
          <a:bodyPr lIns="182880" tIns="146304" rIns="182880" bIns="146304">
            <a:noAutofit/>
          </a:bodyPr>
          <a:lstStyle>
            <a:lvl1pPr marL="0" indent="0">
              <a:spcBef>
                <a:spcPts val="0"/>
              </a:spcBef>
              <a:buNone/>
              <a:defRPr sz="3599" spc="0" baseline="0">
                <a:gradFill>
                  <a:gsLst>
                    <a:gs pos="46903">
                      <a:srgbClr val="FFFFFF"/>
                    </a:gs>
                    <a:gs pos="83000">
                      <a:srgbClr val="FFFFFF"/>
                    </a:gs>
                  </a:gsLst>
                  <a:lin ang="5400000" scaled="1"/>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4" y="296863"/>
            <a:ext cx="5486335" cy="1828800"/>
          </a:xfrm>
          <a:noFill/>
        </p:spPr>
        <p:txBody>
          <a:bodyPr lIns="146304" tIns="91440" rIns="146304" bIns="91440" anchor="t" anchorCtr="0"/>
          <a:lstStyle>
            <a:lvl1pPr>
              <a:defRPr sz="5999" spc="-100" baseline="0">
                <a:gradFill>
                  <a:gsLst>
                    <a:gs pos="46903">
                      <a:srgbClr val="FFFFFF"/>
                    </a:gs>
                    <a:gs pos="83000">
                      <a:srgbClr val="FFFFFF"/>
                    </a:gs>
                  </a:gsLst>
                  <a:lin ang="5400000" scaled="1"/>
                </a:gradFill>
              </a:defRPr>
            </a:lvl1pPr>
          </a:lstStyle>
          <a:p>
            <a:r>
              <a:rPr lang="en-US" dirty="0" smtClean="0"/>
              <a:t>Presentation title</a:t>
            </a:r>
            <a:endParaRPr lang="en-US" dirty="0"/>
          </a:p>
        </p:txBody>
      </p:sp>
    </p:spTree>
    <p:extLst>
      <p:ext uri="{BB962C8B-B14F-4D97-AF65-F5344CB8AC3E}">
        <p14:creationId xmlns:p14="http://schemas.microsoft.com/office/powerpoint/2010/main" val="9079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ull Quote 1">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436475" cy="742187"/>
          </a:xfrm>
        </p:spPr>
        <p:txBody>
          <a:bodyPr/>
          <a:lstStyle>
            <a:lvl1pPr marL="0" indent="0">
              <a:buNone/>
              <a:defRPr/>
            </a:lvl1pPr>
          </a:lstStyle>
          <a:p>
            <a:r>
              <a:rPr lang="en-US" smtClean="0"/>
              <a:t>Click icon to add picture</a:t>
            </a:r>
            <a:endParaRPr lang="en-US"/>
          </a:p>
        </p:txBody>
      </p:sp>
      <p:sp>
        <p:nvSpPr>
          <p:cNvPr id="9" name="Title 1"/>
          <p:cNvSpPr>
            <a:spLocks noGrp="1"/>
          </p:cNvSpPr>
          <p:nvPr>
            <p:ph type="title" hasCustomPrompt="1"/>
          </p:nvPr>
        </p:nvSpPr>
        <p:spPr>
          <a:xfrm>
            <a:off x="274704" y="2125663"/>
            <a:ext cx="5486335" cy="3657600"/>
          </a:xfrm>
          <a:noFill/>
        </p:spPr>
        <p:txBody>
          <a:bodyPr lIns="146304" tIns="91440" rIns="146304" bIns="91440" anchor="t" anchorCtr="0"/>
          <a:lstStyle>
            <a:lvl1pPr>
              <a:defRPr sz="5999" spc="-100" baseline="0">
                <a:gradFill>
                  <a:gsLst>
                    <a:gs pos="46903">
                      <a:schemeClr val="tx1"/>
                    </a:gs>
                    <a:gs pos="83000">
                      <a:schemeClr val="tx1"/>
                    </a:gs>
                  </a:gsLst>
                  <a:lin ang="5400000" scaled="1"/>
                </a:gradFill>
              </a:defRPr>
            </a:lvl1pPr>
          </a:lstStyle>
          <a:p>
            <a:r>
              <a:rPr lang="en-US" dirty="0" smtClean="0"/>
              <a:t>Pull quote</a:t>
            </a:r>
            <a:endParaRPr lang="en-US" dirty="0"/>
          </a:p>
        </p:txBody>
      </p:sp>
    </p:spTree>
    <p:extLst>
      <p:ext uri="{BB962C8B-B14F-4D97-AF65-F5344CB8AC3E}">
        <p14:creationId xmlns:p14="http://schemas.microsoft.com/office/powerpoint/2010/main" val="2087351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ull Quote 2">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0" y="0"/>
            <a:ext cx="12436475" cy="742187"/>
          </a:xfrm>
        </p:spPr>
        <p:txBody>
          <a:bodyPr/>
          <a:lstStyle>
            <a:lvl1pPr marL="0" indent="0">
              <a:buNone/>
              <a:defRPr/>
            </a:lvl1pPr>
          </a:lstStyle>
          <a:p>
            <a:r>
              <a:rPr lang="en-US" smtClean="0"/>
              <a:t>Click icon to add picture</a:t>
            </a:r>
            <a:endParaRPr lang="en-US"/>
          </a:p>
        </p:txBody>
      </p:sp>
      <p:sp>
        <p:nvSpPr>
          <p:cNvPr id="13" name="Text Placeholder 5"/>
          <p:cNvSpPr>
            <a:spLocks noGrp="1"/>
          </p:cNvSpPr>
          <p:nvPr>
            <p:ph type="body" sz="quarter" idx="15" hasCustomPrompt="1"/>
          </p:nvPr>
        </p:nvSpPr>
        <p:spPr>
          <a:xfrm>
            <a:off x="6033080" y="723012"/>
            <a:ext cx="640080" cy="640080"/>
          </a:xfrm>
          <a:solidFill>
            <a:srgbClr val="68217A"/>
          </a:solidFill>
        </p:spPr>
        <p:txBody>
          <a:bodyPr anchor="ctr">
            <a:noAutofit/>
          </a:bodyP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smtClean="0"/>
              <a:t> </a:t>
            </a:r>
            <a:endParaRPr lang="en-US"/>
          </a:p>
        </p:txBody>
      </p:sp>
      <p:sp>
        <p:nvSpPr>
          <p:cNvPr id="14" name="Text Placeholder 5"/>
          <p:cNvSpPr>
            <a:spLocks noGrp="1"/>
          </p:cNvSpPr>
          <p:nvPr>
            <p:ph type="body" sz="quarter" idx="16" hasCustomPrompt="1"/>
          </p:nvPr>
        </p:nvSpPr>
        <p:spPr>
          <a:xfrm>
            <a:off x="9418639" y="909643"/>
            <a:ext cx="640080" cy="266818"/>
          </a:xfrm>
          <a:solidFill>
            <a:srgbClr val="68217A"/>
          </a:solidFill>
        </p:spPr>
        <p:txBody>
          <a:bodyPr anchor="ct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smtClean="0"/>
              <a:t> </a:t>
            </a:r>
            <a:endParaRPr lang="en-US"/>
          </a:p>
        </p:txBody>
      </p:sp>
      <p:sp>
        <p:nvSpPr>
          <p:cNvPr id="15" name="Text Placeholder 5"/>
          <p:cNvSpPr>
            <a:spLocks noGrp="1"/>
          </p:cNvSpPr>
          <p:nvPr>
            <p:ph type="body" sz="quarter" idx="17" hasCustomPrompt="1"/>
          </p:nvPr>
        </p:nvSpPr>
        <p:spPr>
          <a:xfrm>
            <a:off x="9418639" y="3818464"/>
            <a:ext cx="640080" cy="266818"/>
          </a:xfrm>
          <a:solidFill>
            <a:srgbClr val="68217A"/>
          </a:solidFill>
        </p:spPr>
        <p:txBody>
          <a:bodyPr anchor="ct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smtClean="0"/>
              <a:t> </a:t>
            </a:r>
            <a:endParaRPr lang="en-US"/>
          </a:p>
        </p:txBody>
      </p:sp>
      <p:sp>
        <p:nvSpPr>
          <p:cNvPr id="17" name="Title 16"/>
          <p:cNvSpPr>
            <a:spLocks noGrp="1"/>
          </p:cNvSpPr>
          <p:nvPr>
            <p:ph type="title"/>
          </p:nvPr>
        </p:nvSpPr>
        <p:spPr>
          <a:xfrm>
            <a:off x="4394200" y="3628285"/>
            <a:ext cx="2278960" cy="2272453"/>
          </a:xfrm>
          <a:solidFill>
            <a:srgbClr val="68217A"/>
          </a:solidFill>
        </p:spPr>
        <p:txBody>
          <a:bodyPr lIns="182880" tIns="146304" rIns="182880" bIns="146304"/>
          <a:lstStyle>
            <a:lvl1pPr>
              <a:defRPr sz="3199">
                <a:gradFill>
                  <a:gsLst>
                    <a:gs pos="14159">
                      <a:schemeClr val="bg1"/>
                    </a:gs>
                    <a:gs pos="37000">
                      <a:schemeClr val="bg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73093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p:cTn id="7" dur="500" fill="hold"/>
                                        <p:tgtEl>
                                          <p:spTgt spid="13">
                                            <p:bg/>
                                          </p:spTgt>
                                        </p:tgtEl>
                                        <p:attrNameLst>
                                          <p:attrName>ppt_w</p:attrName>
                                        </p:attrNameLst>
                                      </p:cBhvr>
                                      <p:tavLst>
                                        <p:tav tm="0">
                                          <p:val>
                                            <p:fltVal val="0"/>
                                          </p:val>
                                        </p:tav>
                                        <p:tav tm="100000">
                                          <p:val>
                                            <p:strVal val="#ppt_w"/>
                                          </p:val>
                                        </p:tav>
                                      </p:tavLst>
                                    </p:anim>
                                    <p:anim calcmode="lin" valueType="num">
                                      <p:cBhvr>
                                        <p:cTn id="8" dur="500" fill="hold"/>
                                        <p:tgtEl>
                                          <p:spTgt spid="13">
                                            <p:bg/>
                                          </p:spTgt>
                                        </p:tgtEl>
                                        <p:attrNameLst>
                                          <p:attrName>ppt_h</p:attrName>
                                        </p:attrNameLst>
                                      </p:cBhvr>
                                      <p:tavLst>
                                        <p:tav tm="0">
                                          <p:val>
                                            <p:fltVal val="0"/>
                                          </p:val>
                                        </p:tav>
                                        <p:tav tm="100000">
                                          <p:val>
                                            <p:strVal val="#ppt_h"/>
                                          </p:val>
                                        </p:tav>
                                      </p:tavLst>
                                    </p:anim>
                                    <p:animEffect transition="in" filter="fade">
                                      <p:cBhvr>
                                        <p:cTn id="9" dur="500"/>
                                        <p:tgtEl>
                                          <p:spTgt spid="13">
                                            <p:bg/>
                                          </p:spTgt>
                                        </p:tgtEl>
                                      </p:cBhvr>
                                    </p:animEffect>
                                    <p:anim calcmode="lin" valueType="num">
                                      <p:cBhvr>
                                        <p:cTn id="10" dur="500" fill="hold"/>
                                        <p:tgtEl>
                                          <p:spTgt spid="13">
                                            <p:bg/>
                                          </p:spTgt>
                                        </p:tgtEl>
                                        <p:attrNameLst>
                                          <p:attrName>ppt_x</p:attrName>
                                        </p:attrNameLst>
                                      </p:cBhvr>
                                      <p:tavLst>
                                        <p:tav tm="0">
                                          <p:val>
                                            <p:fltVal val="0.5"/>
                                          </p:val>
                                        </p:tav>
                                        <p:tav tm="100000">
                                          <p:val>
                                            <p:strVal val="#ppt_x"/>
                                          </p:val>
                                        </p:tav>
                                      </p:tavLst>
                                    </p:anim>
                                    <p:anim calcmode="lin" valueType="num">
                                      <p:cBhvr>
                                        <p:cTn id="11" dur="500" fill="hold"/>
                                        <p:tgtEl>
                                          <p:spTgt spid="13">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anim calcmode="lin" valueType="num">
                                      <p:cBhvr>
                                        <p:cTn id="17"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13">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4">
                                            <p:bg/>
                                          </p:spTgt>
                                        </p:tgtEl>
                                        <p:attrNameLst>
                                          <p:attrName>style.visibility</p:attrName>
                                        </p:attrNameLst>
                                      </p:cBhvr>
                                      <p:to>
                                        <p:strVal val="visible"/>
                                      </p:to>
                                    </p:set>
                                    <p:anim calcmode="lin" valueType="num">
                                      <p:cBhvr>
                                        <p:cTn id="21" dur="500" fill="hold"/>
                                        <p:tgtEl>
                                          <p:spTgt spid="14">
                                            <p:bg/>
                                          </p:spTgt>
                                        </p:tgtEl>
                                        <p:attrNameLst>
                                          <p:attrName>ppt_w</p:attrName>
                                        </p:attrNameLst>
                                      </p:cBhvr>
                                      <p:tavLst>
                                        <p:tav tm="0">
                                          <p:val>
                                            <p:fltVal val="0"/>
                                          </p:val>
                                        </p:tav>
                                        <p:tav tm="100000">
                                          <p:val>
                                            <p:strVal val="#ppt_w"/>
                                          </p:val>
                                        </p:tav>
                                      </p:tavLst>
                                    </p:anim>
                                    <p:anim calcmode="lin" valueType="num">
                                      <p:cBhvr>
                                        <p:cTn id="22" dur="500" fill="hold"/>
                                        <p:tgtEl>
                                          <p:spTgt spid="14">
                                            <p:bg/>
                                          </p:spTgt>
                                        </p:tgtEl>
                                        <p:attrNameLst>
                                          <p:attrName>ppt_h</p:attrName>
                                        </p:attrNameLst>
                                      </p:cBhvr>
                                      <p:tavLst>
                                        <p:tav tm="0">
                                          <p:val>
                                            <p:fltVal val="0"/>
                                          </p:val>
                                        </p:tav>
                                        <p:tav tm="100000">
                                          <p:val>
                                            <p:strVal val="#ppt_h"/>
                                          </p:val>
                                        </p:tav>
                                      </p:tavLst>
                                    </p:anim>
                                    <p:animEffect transition="in" filter="fade">
                                      <p:cBhvr>
                                        <p:cTn id="23" dur="500"/>
                                        <p:tgtEl>
                                          <p:spTgt spid="14">
                                            <p:bg/>
                                          </p:spTgt>
                                        </p:tgtEl>
                                      </p:cBhvr>
                                    </p:animEffect>
                                    <p:anim calcmode="lin" valueType="num">
                                      <p:cBhvr>
                                        <p:cTn id="24" dur="500" fill="hold"/>
                                        <p:tgtEl>
                                          <p:spTgt spid="14">
                                            <p:bg/>
                                          </p:spTgt>
                                        </p:tgtEl>
                                        <p:attrNameLst>
                                          <p:attrName>ppt_x</p:attrName>
                                        </p:attrNameLst>
                                      </p:cBhvr>
                                      <p:tavLst>
                                        <p:tav tm="0">
                                          <p:val>
                                            <p:fltVal val="0.5"/>
                                          </p:val>
                                        </p:tav>
                                        <p:tav tm="100000">
                                          <p:val>
                                            <p:strVal val="#ppt_x"/>
                                          </p:val>
                                        </p:tav>
                                      </p:tavLst>
                                    </p:anim>
                                    <p:anim calcmode="lin" valueType="num">
                                      <p:cBhvr>
                                        <p:cTn id="25" dur="500" fill="hold"/>
                                        <p:tgtEl>
                                          <p:spTgt spid="14">
                                            <p:bg/>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anim calcmode="lin" valueType="num">
                                      <p:cBhvr>
                                        <p:cTn id="31" dur="500" fill="hold"/>
                                        <p:tgtEl>
                                          <p:spTgt spid="14">
                                            <p:txEl>
                                              <p:pRg st="0" end="0"/>
                                            </p:txEl>
                                          </p:spTgt>
                                        </p:tgtEl>
                                        <p:attrNameLst>
                                          <p:attrName>ppt_x</p:attrName>
                                        </p:attrNameLst>
                                      </p:cBhvr>
                                      <p:tavLst>
                                        <p:tav tm="0">
                                          <p:val>
                                            <p:fltVal val="0.5"/>
                                          </p:val>
                                        </p:tav>
                                        <p:tav tm="100000">
                                          <p:val>
                                            <p:strVal val="#ppt_x"/>
                                          </p:val>
                                        </p:tav>
                                      </p:tavLst>
                                    </p:anim>
                                    <p:anim calcmode="lin" valueType="num">
                                      <p:cBhvr>
                                        <p:cTn id="32" dur="500" fill="hold"/>
                                        <p:tgtEl>
                                          <p:spTgt spid="14">
                                            <p:txEl>
                                              <p:pRg st="0" end="0"/>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5">
                                            <p:bg/>
                                          </p:spTgt>
                                        </p:tgtEl>
                                        <p:attrNameLst>
                                          <p:attrName>style.visibility</p:attrName>
                                        </p:attrNameLst>
                                      </p:cBhvr>
                                      <p:to>
                                        <p:strVal val="visible"/>
                                      </p:to>
                                    </p:set>
                                    <p:anim calcmode="lin" valueType="num">
                                      <p:cBhvr>
                                        <p:cTn id="35" dur="500" fill="hold"/>
                                        <p:tgtEl>
                                          <p:spTgt spid="15">
                                            <p:bg/>
                                          </p:spTgt>
                                        </p:tgtEl>
                                        <p:attrNameLst>
                                          <p:attrName>ppt_w</p:attrName>
                                        </p:attrNameLst>
                                      </p:cBhvr>
                                      <p:tavLst>
                                        <p:tav tm="0">
                                          <p:val>
                                            <p:fltVal val="0"/>
                                          </p:val>
                                        </p:tav>
                                        <p:tav tm="100000">
                                          <p:val>
                                            <p:strVal val="#ppt_w"/>
                                          </p:val>
                                        </p:tav>
                                      </p:tavLst>
                                    </p:anim>
                                    <p:anim calcmode="lin" valueType="num">
                                      <p:cBhvr>
                                        <p:cTn id="36" dur="500" fill="hold"/>
                                        <p:tgtEl>
                                          <p:spTgt spid="15">
                                            <p:bg/>
                                          </p:spTgt>
                                        </p:tgtEl>
                                        <p:attrNameLst>
                                          <p:attrName>ppt_h</p:attrName>
                                        </p:attrNameLst>
                                      </p:cBhvr>
                                      <p:tavLst>
                                        <p:tav tm="0">
                                          <p:val>
                                            <p:fltVal val="0"/>
                                          </p:val>
                                        </p:tav>
                                        <p:tav tm="100000">
                                          <p:val>
                                            <p:strVal val="#ppt_h"/>
                                          </p:val>
                                        </p:tav>
                                      </p:tavLst>
                                    </p:anim>
                                    <p:animEffect transition="in" filter="fade">
                                      <p:cBhvr>
                                        <p:cTn id="37" dur="500"/>
                                        <p:tgtEl>
                                          <p:spTgt spid="15">
                                            <p:bg/>
                                          </p:spTgt>
                                        </p:tgtEl>
                                      </p:cBhvr>
                                    </p:animEffect>
                                    <p:anim calcmode="lin" valueType="num">
                                      <p:cBhvr>
                                        <p:cTn id="38" dur="500" fill="hold"/>
                                        <p:tgtEl>
                                          <p:spTgt spid="15">
                                            <p:bg/>
                                          </p:spTgt>
                                        </p:tgtEl>
                                        <p:attrNameLst>
                                          <p:attrName>ppt_x</p:attrName>
                                        </p:attrNameLst>
                                      </p:cBhvr>
                                      <p:tavLst>
                                        <p:tav tm="0">
                                          <p:val>
                                            <p:fltVal val="0.5"/>
                                          </p:val>
                                        </p:tav>
                                        <p:tav tm="100000">
                                          <p:val>
                                            <p:strVal val="#ppt_x"/>
                                          </p:val>
                                        </p:tav>
                                      </p:tavLst>
                                    </p:anim>
                                    <p:anim calcmode="lin" valueType="num">
                                      <p:cBhvr>
                                        <p:cTn id="39" dur="500" fill="hold"/>
                                        <p:tgtEl>
                                          <p:spTgt spid="15">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p:cTn id="4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5">
                                            <p:txEl>
                                              <p:pRg st="0" end="0"/>
                                            </p:txEl>
                                          </p:spTgt>
                                        </p:tgtEl>
                                      </p:cBhvr>
                                    </p:animEffect>
                                    <p:anim calcmode="lin" valueType="num">
                                      <p:cBhvr>
                                        <p:cTn id="45"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15">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Lst>
      </p:bldP>
      <p:bldP spid="14" grpId="0" build="p" animBg="1">
        <p:tmplLst>
          <p:tmpl>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Lst>
      </p:bldP>
      <p:bldP spid="15" grpId="0" build="p" animBg="1">
        <p:tmplLst>
          <p:tmpl>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Lst>
      </p:bldP>
      <p:bldP spid="17" grpId="0" animBg="1"/>
    </p:bld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799">
                <a:gradFill>
                  <a:gsLst>
                    <a:gs pos="6195">
                      <a:schemeClr val="tx1"/>
                    </a:gs>
                    <a:gs pos="39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409841"/>
          </a:xfrm>
        </p:spPr>
        <p:txBody>
          <a:bodyPr/>
          <a:lstStyle>
            <a:lvl1pPr marL="0" indent="0">
              <a:buNone/>
              <a:defRPr sz="1599">
                <a:gradFill>
                  <a:gsLst>
                    <a:gs pos="1250">
                      <a:schemeClr val="tx1"/>
                    </a:gs>
                    <a:gs pos="100000">
                      <a:schemeClr val="tx1"/>
                    </a:gs>
                  </a:gsLst>
                  <a:lin ang="5400000" scaled="0"/>
                </a:gradFill>
                <a:latin typeface="+mn-lt"/>
              </a:defRPr>
            </a:lvl1pPr>
            <a:lvl2pPr>
              <a:defRPr sz="1599"/>
            </a:lvl2pPr>
            <a:lvl3pPr>
              <a:defRPr sz="1599"/>
            </a:lvl3pPr>
            <a:lvl4pPr>
              <a:defRPr sz="1599"/>
            </a:lvl4pPr>
            <a:lvl5pPr marL="1028503" indent="0">
              <a:buNone/>
              <a:defRPr sz="1599"/>
            </a:lvl5pPr>
          </a:lstStyle>
          <a:p>
            <a:pPr lvl="0"/>
            <a:r>
              <a:rPr lang="en-US" smtClean="0"/>
              <a:t>Click to edit Master text styles</a:t>
            </a:r>
          </a:p>
        </p:txBody>
      </p:sp>
    </p:spTree>
    <p:extLst>
      <p:ext uri="{BB962C8B-B14F-4D97-AF65-F5344CB8AC3E}">
        <p14:creationId xmlns:p14="http://schemas.microsoft.com/office/powerpoint/2010/main" val="261325159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4"/>
            <a:ext cx="5486400" cy="406265"/>
          </a:xfrm>
        </p:spPr>
        <p:txBody>
          <a:bodyPr/>
          <a:lstStyle>
            <a:lvl1pPr marL="0" indent="0">
              <a:buNone/>
              <a:defRPr sz="1599">
                <a:gradFill>
                  <a:gsLst>
                    <a:gs pos="92035">
                      <a:schemeClr val="tx1"/>
                    </a:gs>
                    <a:gs pos="84000">
                      <a:schemeClr val="tx1"/>
                    </a:gs>
                  </a:gsLst>
                  <a:lin ang="5400000" scaled="0"/>
                </a:gradFill>
                <a:latin typeface="+mn-lt"/>
              </a:defRPr>
            </a:lvl1pPr>
            <a:lvl2pPr>
              <a:defRPr sz="1599">
                <a:gradFill>
                  <a:gsLst>
                    <a:gs pos="94030">
                      <a:srgbClr val="FFFFFF"/>
                    </a:gs>
                    <a:gs pos="68000">
                      <a:srgbClr val="FFFFFF"/>
                    </a:gs>
                  </a:gsLst>
                  <a:lin ang="5400000" scaled="0"/>
                </a:gradFill>
              </a:defRPr>
            </a:lvl2pPr>
            <a:lvl3pPr>
              <a:defRPr sz="1599">
                <a:gradFill>
                  <a:gsLst>
                    <a:gs pos="94030">
                      <a:srgbClr val="FFFFFF"/>
                    </a:gs>
                    <a:gs pos="68000">
                      <a:srgbClr val="FFFFFF"/>
                    </a:gs>
                  </a:gsLst>
                  <a:lin ang="5400000" scaled="0"/>
                </a:gradFill>
              </a:defRPr>
            </a:lvl3pPr>
            <a:lvl4pPr>
              <a:defRPr sz="1599">
                <a:gradFill>
                  <a:gsLst>
                    <a:gs pos="94030">
                      <a:srgbClr val="FFFFFF"/>
                    </a:gs>
                    <a:gs pos="68000">
                      <a:srgbClr val="FFFFFF"/>
                    </a:gs>
                  </a:gsLst>
                  <a:lin ang="5400000" scaled="0"/>
                </a:gradFill>
              </a:defRPr>
            </a:lvl4pPr>
            <a:lvl5pPr>
              <a:defRPr sz="1599">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18064235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urple">
    <p:bg bwMode="lt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409841"/>
          </a:xfrm>
        </p:spPr>
        <p:txBody>
          <a:bodyPr/>
          <a:lstStyle>
            <a:lvl1pPr marL="0" indent="0">
              <a:buNone/>
              <a:defRPr sz="1599">
                <a:gradFill>
                  <a:gsLst>
                    <a:gs pos="94690">
                      <a:schemeClr val="tx1"/>
                    </a:gs>
                    <a:gs pos="86000">
                      <a:schemeClr val="tx1"/>
                    </a:gs>
                  </a:gsLst>
                  <a:lin ang="5400000" scaled="0"/>
                </a:gradFill>
                <a:latin typeface="+mn-lt"/>
              </a:defRPr>
            </a:lvl1pPr>
            <a:lvl2pPr>
              <a:defRPr sz="1599">
                <a:gradFill>
                  <a:gsLst>
                    <a:gs pos="94030">
                      <a:srgbClr val="FFFFFF"/>
                    </a:gs>
                    <a:gs pos="68000">
                      <a:srgbClr val="FFFFFF"/>
                    </a:gs>
                  </a:gsLst>
                  <a:lin ang="5400000" scaled="0"/>
                </a:gradFill>
              </a:defRPr>
            </a:lvl2pPr>
            <a:lvl3pPr>
              <a:defRPr sz="1599">
                <a:gradFill>
                  <a:gsLst>
                    <a:gs pos="94030">
                      <a:srgbClr val="FFFFFF"/>
                    </a:gs>
                    <a:gs pos="68000">
                      <a:srgbClr val="FFFFFF"/>
                    </a:gs>
                  </a:gsLst>
                  <a:lin ang="5400000" scaled="0"/>
                </a:gradFill>
              </a:defRPr>
            </a:lvl3pPr>
            <a:lvl4pPr>
              <a:defRPr sz="1599">
                <a:gradFill>
                  <a:gsLst>
                    <a:gs pos="94030">
                      <a:srgbClr val="FFFFFF"/>
                    </a:gs>
                    <a:gs pos="68000">
                      <a:srgbClr val="FFFFFF"/>
                    </a:gs>
                  </a:gsLst>
                  <a:lin ang="5400000" scaled="0"/>
                </a:gradFill>
              </a:defRPr>
            </a:lvl4pPr>
            <a:lvl5pPr>
              <a:defRPr sz="1599">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16370961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2">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20687"/>
          </a:xfrm>
        </p:spPr>
        <p:txBody>
          <a:bodyPr/>
          <a:lstStyle>
            <a:lvl1pPr marL="0" indent="0">
              <a:buNone/>
              <a:defRPr sz="2400">
                <a:gradFill>
                  <a:gsLst>
                    <a:gs pos="1250">
                      <a:schemeClr val="tx1"/>
                    </a:gs>
                    <a:gs pos="100000">
                      <a:schemeClr val="tx1"/>
                    </a:gs>
                  </a:gsLst>
                  <a:lin ang="5400000" scaled="0"/>
                </a:gradFill>
                <a:latin typeface="+mn-lt"/>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49535743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2 Gray">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99115">
                      <a:schemeClr val="tx1"/>
                    </a:gs>
                    <a:gs pos="87611">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17064"/>
          </a:xfrm>
        </p:spPr>
        <p:txBody>
          <a:bodyPr/>
          <a:lstStyle>
            <a:lvl1pPr marL="0" indent="0">
              <a:buNone/>
              <a:defRPr sz="2400">
                <a:gradFill>
                  <a:gsLst>
                    <a:gs pos="14159">
                      <a:schemeClr val="tx1"/>
                    </a:gs>
                    <a:gs pos="31000">
                      <a:schemeClr val="tx1"/>
                    </a:gs>
                  </a:gsLst>
                  <a:lin ang="5400000" scaled="0"/>
                </a:gradFill>
                <a:latin typeface="+mn-lt"/>
              </a:defRPr>
            </a:lvl1pPr>
            <a:lvl2pPr>
              <a:defRPr sz="2400">
                <a:gradFill>
                  <a:gsLst>
                    <a:gs pos="5224">
                      <a:srgbClr val="FFFFFF"/>
                    </a:gs>
                    <a:gs pos="31000">
                      <a:srgbClr val="FFFFFF"/>
                    </a:gs>
                  </a:gsLst>
                  <a:lin ang="5400000" scaled="0"/>
                </a:gradFill>
              </a:defRPr>
            </a:lvl2pPr>
            <a:lvl3pPr>
              <a:defRPr sz="2400">
                <a:gradFill>
                  <a:gsLst>
                    <a:gs pos="5224">
                      <a:srgbClr val="FFFFFF"/>
                    </a:gs>
                    <a:gs pos="31000">
                      <a:srgbClr val="FFFFFF"/>
                    </a:gs>
                  </a:gsLst>
                  <a:lin ang="5400000" scaled="0"/>
                </a:gradFill>
              </a:defRPr>
            </a:lvl3pPr>
            <a:lvl4pPr>
              <a:defRPr sz="2400">
                <a:gradFill>
                  <a:gsLst>
                    <a:gs pos="5224">
                      <a:srgbClr val="FFFFFF"/>
                    </a:gs>
                    <a:gs pos="31000">
                      <a:srgbClr val="FFFFFF"/>
                    </a:gs>
                  </a:gsLst>
                  <a:lin ang="5400000" scaled="0"/>
                </a:gradFill>
              </a:defRPr>
            </a:lvl4pPr>
            <a:lvl5pPr>
              <a:defRPr sz="2400">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33410542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2 Orange">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85821">
                      <a:schemeClr val="tx1"/>
                    </a:gs>
                    <a:gs pos="61194">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17064"/>
          </a:xfrm>
        </p:spPr>
        <p:txBody>
          <a:bodyPr/>
          <a:lstStyle>
            <a:lvl1pPr marL="0" indent="0">
              <a:buNone/>
              <a:defRPr sz="2400">
                <a:gradFill>
                  <a:gsLst>
                    <a:gs pos="54867">
                      <a:schemeClr val="tx1"/>
                    </a:gs>
                    <a:gs pos="31000">
                      <a:schemeClr val="tx1"/>
                    </a:gs>
                  </a:gsLst>
                  <a:lin ang="5400000" scaled="0"/>
                </a:gradFill>
                <a:latin typeface="+mn-lt"/>
              </a:defRPr>
            </a:lvl1pPr>
            <a:lvl2pPr>
              <a:defRPr sz="2400">
                <a:gradFill>
                  <a:gsLst>
                    <a:gs pos="5224">
                      <a:srgbClr val="FFFFFF"/>
                    </a:gs>
                    <a:gs pos="31000">
                      <a:srgbClr val="FFFFFF"/>
                    </a:gs>
                  </a:gsLst>
                  <a:lin ang="5400000" scaled="0"/>
                </a:gradFill>
              </a:defRPr>
            </a:lvl2pPr>
            <a:lvl3pPr>
              <a:defRPr sz="2400">
                <a:gradFill>
                  <a:gsLst>
                    <a:gs pos="5224">
                      <a:srgbClr val="FFFFFF"/>
                    </a:gs>
                    <a:gs pos="31000">
                      <a:srgbClr val="FFFFFF"/>
                    </a:gs>
                  </a:gsLst>
                  <a:lin ang="5400000" scaled="0"/>
                </a:gradFill>
              </a:defRPr>
            </a:lvl3pPr>
            <a:lvl4pPr>
              <a:defRPr sz="2400">
                <a:gradFill>
                  <a:gsLst>
                    <a:gs pos="5224">
                      <a:srgbClr val="FFFFFF"/>
                    </a:gs>
                    <a:gs pos="31000">
                      <a:srgbClr val="FFFFFF"/>
                    </a:gs>
                  </a:gsLst>
                  <a:lin ang="5400000" scaled="0"/>
                </a:gradFill>
              </a:defRPr>
            </a:lvl4pPr>
            <a:lvl5pPr>
              <a:defRPr sz="2400">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28169065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10972800"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097080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hoto &amp; Content Only">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 y="0"/>
            <a:ext cx="6002338" cy="742187"/>
          </a:xfrm>
        </p:spPr>
        <p:txBody>
          <a:bodyPr/>
          <a:lstStyle>
            <a:lvl1pPr marL="0" indent="0">
              <a:buNone/>
              <a:defRPr/>
            </a:lvl1pPr>
          </a:lstStyle>
          <a:p>
            <a:r>
              <a:rPr lang="en-US" smtClean="0"/>
              <a:t>Click icon to add picture</a:t>
            </a:r>
            <a:endParaRPr lang="en-US" dirty="0"/>
          </a:p>
        </p:txBody>
      </p:sp>
      <p:sp>
        <p:nvSpPr>
          <p:cNvPr id="6" name="Content Placeholder 5"/>
          <p:cNvSpPr>
            <a:spLocks noGrp="1"/>
          </p:cNvSpPr>
          <p:nvPr>
            <p:ph sz="quarter" idx="10"/>
          </p:nvPr>
        </p:nvSpPr>
        <p:spPr>
          <a:xfrm>
            <a:off x="5761038" y="1211264"/>
            <a:ext cx="6400800" cy="600163"/>
          </a:xfrm>
        </p:spPr>
        <p:txBody>
          <a:bodyPr/>
          <a:lstStyle>
            <a:lvl1pPr marL="0" indent="0">
              <a:buNone/>
              <a:defRPr sz="3000"/>
            </a:lvl1pPr>
          </a:lstStyle>
          <a:p>
            <a:pPr lvl="0"/>
            <a:r>
              <a:rPr lang="en-US" smtClean="0"/>
              <a:t>Click to edit Master text styles</a:t>
            </a:r>
          </a:p>
        </p:txBody>
      </p:sp>
    </p:spTree>
    <p:extLst>
      <p:ext uri="{BB962C8B-B14F-4D97-AF65-F5344CB8AC3E}">
        <p14:creationId xmlns:p14="http://schemas.microsoft.com/office/powerpoint/2010/main" val="221476675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36175162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mall Title &amp; Conten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38"/>
            <a:ext cx="9144000" cy="683264"/>
          </a:xfrm>
        </p:spPr>
        <p:txBody>
          <a:bodyPr/>
          <a:lstStyle>
            <a:lvl1pPr marL="0" indent="0">
              <a:buNone/>
              <a:defRPr sz="3599"/>
            </a:lvl1pPr>
            <a:lvl2pPr>
              <a:defRPr sz="3599"/>
            </a:lvl2pPr>
            <a:lvl3pPr>
              <a:defRPr sz="3599"/>
            </a:lvl3pPr>
            <a:lvl4pPr>
              <a:defRPr sz="3599"/>
            </a:lvl4pPr>
            <a:lvl5pPr>
              <a:defRPr sz="3599"/>
            </a:lvl5pPr>
          </a:lstStyle>
          <a:p>
            <a:pPr lvl="0"/>
            <a:r>
              <a:rPr lang="en-US" smtClean="0"/>
              <a:t>Click to edit Master text styles</a:t>
            </a:r>
          </a:p>
        </p:txBody>
      </p:sp>
    </p:spTree>
    <p:extLst>
      <p:ext uri="{BB962C8B-B14F-4D97-AF65-F5344CB8AC3E}">
        <p14:creationId xmlns:p14="http://schemas.microsoft.com/office/powerpoint/2010/main" val="42043191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box">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99"/>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3657600" cy="433966"/>
          </a:xfrm>
        </p:spPr>
        <p:txBody>
          <a:bodyPr/>
          <a:lstStyle>
            <a:lvl1pPr marL="0" indent="0">
              <a:buNone/>
              <a:defRPr sz="1800">
                <a:latin typeface="+mn-lt"/>
              </a:defRPr>
            </a:lvl1pPr>
            <a:lvl2pPr>
              <a:defRPr sz="1800"/>
            </a:lvl2pPr>
            <a:lvl3pPr>
              <a:defRPr sz="18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347720279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mp; photo">
    <p:bg bwMode="ltGray">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436475" cy="742187"/>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lvl1pPr>
              <a:defRPr sz="4799">
                <a:gradFill>
                  <a:gsLst>
                    <a:gs pos="69027">
                      <a:schemeClr val="tx1"/>
                    </a:gs>
                    <a:gs pos="22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5525217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8"/>
            <a:ext cx="11889564" cy="752093"/>
          </a:xfrm>
        </p:spPr>
        <p:txBody>
          <a:bodyPr/>
          <a:lstStyle>
            <a:lvl1pPr>
              <a:defRPr sz="3599"/>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3040064"/>
            <a:ext cx="11887200" cy="517064"/>
          </a:xfrm>
        </p:spPr>
        <p:txBody>
          <a:bodyPr/>
          <a:lstStyle>
            <a:lvl1pPr marL="0" indent="0">
              <a:buNone/>
              <a:defRPr sz="2400"/>
            </a:lvl1pPr>
          </a:lstStyle>
          <a:p>
            <a:pPr lvl="0"/>
            <a:r>
              <a:rPr lang="en-US" smtClean="0"/>
              <a:t>Click to edit Master text styles</a:t>
            </a:r>
          </a:p>
        </p:txBody>
      </p:sp>
      <p:sp>
        <p:nvSpPr>
          <p:cNvPr id="6" name="Content Placeholder 5"/>
          <p:cNvSpPr>
            <a:spLocks noGrp="1"/>
          </p:cNvSpPr>
          <p:nvPr>
            <p:ph sz="quarter" idx="11"/>
          </p:nvPr>
        </p:nvSpPr>
        <p:spPr>
          <a:xfrm>
            <a:off x="274638"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7" name="Content Placeholder 5"/>
          <p:cNvSpPr>
            <a:spLocks noGrp="1"/>
          </p:cNvSpPr>
          <p:nvPr>
            <p:ph sz="quarter" idx="12"/>
          </p:nvPr>
        </p:nvSpPr>
        <p:spPr>
          <a:xfrm>
            <a:off x="3321740"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8" name="Content Placeholder 5"/>
          <p:cNvSpPr>
            <a:spLocks noGrp="1"/>
          </p:cNvSpPr>
          <p:nvPr>
            <p:ph sz="quarter" idx="13"/>
          </p:nvPr>
        </p:nvSpPr>
        <p:spPr>
          <a:xfrm>
            <a:off x="6368842"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9" name="Content Placeholder 5"/>
          <p:cNvSpPr>
            <a:spLocks noGrp="1"/>
          </p:cNvSpPr>
          <p:nvPr>
            <p:ph sz="quarter" idx="14"/>
          </p:nvPr>
        </p:nvSpPr>
        <p:spPr>
          <a:xfrm>
            <a:off x="9415946"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178856123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mp; Dark Content Box">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99"/>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37"/>
            <a:ext cx="5486400" cy="5000626"/>
          </a:xfrm>
          <a:solidFill>
            <a:schemeClr val="accent1">
              <a:alpha val="90000"/>
            </a:schemeClr>
          </a:solidFill>
        </p:spPr>
        <p:txBody>
          <a:bodyPr lIns="182880" tIns="146304" rIns="182880" bIns="146304">
            <a:noAutofit/>
          </a:bodyPr>
          <a:lstStyle>
            <a:lvl1pPr marL="0" indent="0">
              <a:buNone/>
              <a:defRPr sz="2400">
                <a:gradFill>
                  <a:gsLst>
                    <a:gs pos="10619">
                      <a:schemeClr val="bg1"/>
                    </a:gs>
                    <a:gs pos="33000">
                      <a:schemeClr val="bg1"/>
                    </a:gs>
                  </a:gsLst>
                  <a:lin ang="5400000" scaled="0"/>
                </a:gradFill>
              </a:defRPr>
            </a:lvl1pPr>
            <a:lvl2pPr>
              <a:defRPr sz="2000"/>
            </a:lvl2pPr>
            <a:lvl3pPr>
              <a:defRPr sz="20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409543694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mall 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05337014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14320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Title 1">
    <p:bg bwMode="ltGray">
      <p:bgRef idx="1001">
        <a:schemeClr val="bg1"/>
      </p:bgRef>
    </p:bg>
    <p:spTree>
      <p:nvGrpSpPr>
        <p:cNvPr id="1" name=""/>
        <p:cNvGrpSpPr/>
        <p:nvPr/>
      </p:nvGrpSpPr>
      <p:grpSpPr>
        <a:xfrm>
          <a:off x="0" y="0"/>
          <a:ext cx="0" cy="0"/>
          <a:chOff x="0" y="0"/>
          <a:chExt cx="0" cy="0"/>
        </a:xfrm>
      </p:grpSpPr>
      <p:grpSp>
        <p:nvGrpSpPr>
          <p:cNvPr id="3" name="Group 2"/>
          <p:cNvGrpSpPr/>
          <p:nvPr/>
        </p:nvGrpSpPr>
        <p:grpSpPr>
          <a:xfrm>
            <a:off x="278609" y="296864"/>
            <a:ext cx="11887200" cy="6247693"/>
            <a:chOff x="274638" y="297107"/>
            <a:chExt cx="11887200" cy="6247693"/>
          </a:xfrm>
        </p:grpSpPr>
        <p:pic>
          <p:nvPicPr>
            <p:cNvPr id="4" name="Picture 3" descr="NewGridTile_8x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0" name="Picture 9" descr="NewGridTile_8x8.png"/>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1" name="Picture 10" descr="NewGridTile_8x8.png"/>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2" name="Title 1"/>
          <p:cNvSpPr>
            <a:spLocks noGrp="1"/>
          </p:cNvSpPr>
          <p:nvPr>
            <p:ph type="title"/>
          </p:nvPr>
        </p:nvSpPr>
        <p:spPr>
          <a:xfrm>
            <a:off x="274321" y="2122489"/>
            <a:ext cx="11889564" cy="2746375"/>
          </a:xfrm>
        </p:spPr>
        <p:txBody>
          <a:bodyPr/>
          <a:lstStyle>
            <a:lvl1pPr>
              <a:defRPr sz="8799">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4944724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Title 2">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122489"/>
            <a:ext cx="11889564" cy="2746375"/>
          </a:xfrm>
        </p:spPr>
        <p:txBody>
          <a:bodyPr/>
          <a:lstStyle>
            <a:lvl1pPr>
              <a:defRPr sz="8799">
                <a:gradFill>
                  <a:gsLst>
                    <a:gs pos="0">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0342133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Title 3">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64"/>
            <a:ext cx="11889564" cy="1828800"/>
          </a:xfrm>
        </p:spPr>
        <p:txBody>
          <a:bodyPr/>
          <a:lstStyle>
            <a:lvl1pPr>
              <a:defRPr sz="5399">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1013410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1" y="2129450"/>
            <a:ext cx="11889564" cy="917575"/>
          </a:xfrm>
        </p:spPr>
        <p:txBody>
          <a:bodyPr/>
          <a:lstStyle>
            <a:lvl1pPr>
              <a:defRPr sz="5999"/>
            </a:lvl1pPr>
          </a:lstStyle>
          <a:p>
            <a:r>
              <a:rPr lang="en-US" dirty="0" smtClean="0"/>
              <a:t>Thank you</a:t>
            </a:r>
            <a:endParaRPr lang="en-US" dirty="0"/>
          </a:p>
        </p:txBody>
      </p:sp>
    </p:spTree>
    <p:extLst>
      <p:ext uri="{BB962C8B-B14F-4D97-AF65-F5344CB8AC3E}">
        <p14:creationId xmlns:p14="http://schemas.microsoft.com/office/powerpoint/2010/main" val="208399036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79" y="3168585"/>
            <a:ext cx="11378776" cy="1017048"/>
          </a:xfrm>
        </p:spPr>
        <p:txBody>
          <a:bodyPr anchor="b" anchorCtr="0"/>
          <a:lstStyle>
            <a:lvl1pPr>
              <a:defRPr sz="7343"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79" y="4749130"/>
            <a:ext cx="11378776" cy="508524"/>
          </a:xfrm>
        </p:spPr>
        <p:txBody>
          <a:bodyPr>
            <a:noAutofit/>
          </a:bodyPr>
          <a:lstStyle>
            <a:lvl1pPr marL="0" indent="0">
              <a:spcBef>
                <a:spcPts val="0"/>
              </a:spcBef>
              <a:buNone/>
              <a:defRPr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891852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79" y="3168585"/>
            <a:ext cx="11378776"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79" y="4749130"/>
            <a:ext cx="1137877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676262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Title Slide_Option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4998" y="2151538"/>
            <a:ext cx="5695057" cy="2034095"/>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8" y="4507583"/>
            <a:ext cx="5695057" cy="508524"/>
          </a:xfrm>
        </p:spPr>
        <p:txBody>
          <a:bodyPr>
            <a:noAutofit/>
          </a:bodyPr>
          <a:lstStyle>
            <a:lvl1pPr marL="0" indent="0">
              <a:spcBef>
                <a:spcPts val="0"/>
              </a:spcBef>
              <a:buNone/>
              <a:defRPr sz="2856"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10334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50891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505050">
                        <a:alpha val="50000"/>
                      </a:srgbClr>
                    </a:gs>
                    <a:gs pos="86000">
                      <a:srgbClr val="50505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7549685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00280425"/>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11619385" cy="1097302"/>
          </a:xfrm>
        </p:spPr>
        <p:txBody>
          <a:bodyPr lIns="146304" tIns="91440" rIns="146304" bIns="91440"/>
          <a:lstStyle>
            <a:lvl1pPr>
              <a:lnSpc>
                <a:spcPts val="6299"/>
              </a:lnSpc>
              <a:defRPr sz="5799" baseline="0">
                <a:solidFill>
                  <a:schemeClr val="accent2"/>
                </a:solidFill>
              </a:defRPr>
            </a:lvl1pPr>
          </a:lstStyle>
          <a:p>
            <a:r>
              <a:rPr lang="en-US" smtClean="0"/>
              <a:t>Lorem ipsum dolor sit.</a:t>
            </a:r>
            <a:endParaRPr lang="en-US"/>
          </a:p>
        </p:txBody>
      </p:sp>
      <p:sp>
        <p:nvSpPr>
          <p:cNvPr id="4" name="Slide Number Placeholder 3"/>
          <p:cNvSpPr>
            <a:spLocks noGrp="1"/>
          </p:cNvSpPr>
          <p:nvPr>
            <p:ph type="sldNum" sz="quarter" idx="11"/>
          </p:nvPr>
        </p:nvSpPr>
        <p:spPr/>
        <p:txBody>
          <a:bodyPr/>
          <a:lstStyle/>
          <a:p>
            <a:fld id="{27258FFF-F925-446B-8502-81C933981705}" type="slidenum">
              <a:rPr>
                <a:gradFill>
                  <a:gsLst>
                    <a:gs pos="2239">
                      <a:srgbClr val="505050"/>
                    </a:gs>
                    <a:gs pos="11940">
                      <a:srgbClr val="505050"/>
                    </a:gs>
                  </a:gsLst>
                  <a:lin ang="5400000" scaled="0"/>
                </a:gradFill>
              </a:rPr>
              <a:pPr/>
              <a:t>‹#›</a:t>
            </a:fld>
            <a:endParaRPr>
              <a:gradFill>
                <a:gsLst>
                  <a:gs pos="2239">
                    <a:srgbClr val="505050"/>
                  </a:gs>
                  <a:gs pos="11940">
                    <a:srgbClr val="505050"/>
                  </a:gs>
                </a:gsLst>
                <a:lin ang="5400000" scaled="0"/>
              </a:gradFill>
            </a:endParaRPr>
          </a:p>
        </p:txBody>
      </p:sp>
      <p:sp>
        <p:nvSpPr>
          <p:cNvPr id="8" name="Text Placeholder 7"/>
          <p:cNvSpPr>
            <a:spLocks noGrp="1"/>
          </p:cNvSpPr>
          <p:nvPr>
            <p:ph type="body" sz="quarter" idx="13" hasCustomPrompt="1"/>
          </p:nvPr>
        </p:nvSpPr>
        <p:spPr>
          <a:xfrm>
            <a:off x="274638" y="1514901"/>
            <a:ext cx="11619386" cy="2754896"/>
          </a:xfrm>
        </p:spPr>
        <p:txBody>
          <a:bodyPr/>
          <a:lstStyle>
            <a:lvl1pPr marL="233318" indent="-233318">
              <a:spcBef>
                <a:spcPts val="1199"/>
              </a:spcBef>
              <a:defRPr sz="2600">
                <a:latin typeface="+mn-lt"/>
              </a:defRPr>
            </a:lvl1pPr>
            <a:lvl2pPr marL="690430" indent="-233318">
              <a:spcBef>
                <a:spcPts val="1199"/>
              </a:spcBef>
              <a:buSzPct val="100000"/>
              <a:buFont typeface="Segoe UI" pitchFamily="34" charset="0"/>
              <a:buChar char="‐"/>
              <a:defRPr/>
            </a:lvl2pPr>
            <a:lvl3pPr marL="1147543" indent="-233318">
              <a:spcBef>
                <a:spcPts val="1199"/>
              </a:spcBef>
              <a:buFont typeface="Wingdings" pitchFamily="2" charset="2"/>
              <a:buChar char="§"/>
              <a:defRPr/>
            </a:lvl3pPr>
            <a:lvl4pPr marL="1599893" indent="-342834">
              <a:spcBef>
                <a:spcPts val="1199"/>
              </a:spcBef>
              <a:buFont typeface="+mj-lt"/>
              <a:buAutoNum type="arabicPeriod"/>
              <a:defRPr/>
            </a:lvl4pPr>
            <a:lvl5pPr marL="1945901" indent="-342834">
              <a:spcBef>
                <a:spcPts val="1199"/>
              </a:spcBef>
              <a:buFont typeface="+mj-lt"/>
              <a:buAutoNum type="alphaLcParenR"/>
              <a:defRPr/>
            </a:lvl5pPr>
          </a:lstStyle>
          <a:p>
            <a:pPr lvl="0"/>
            <a:r>
              <a:rPr lang="en-US" smtClean="0"/>
              <a:t>Lorem ipsum dolor sit amet, consectetur adipiscing </a:t>
            </a:r>
            <a:br>
              <a:rPr lang="en-US" smtClean="0"/>
            </a:br>
            <a:r>
              <a:rPr lang="en-US" smtClean="0"/>
              <a:t>elit. Nunc et sagittis ligula</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563" rtl="0" eaLnBrk="1" latinLnBrk="0" hangingPunct="1">
              <a:defRPr lang="en-US" sz="900" kern="1200">
                <a:solidFill>
                  <a:schemeClr val="tx2"/>
                </a:solidFill>
                <a:latin typeface="+mn-lt"/>
                <a:ea typeface="+mn-ea"/>
                <a:cs typeface="+mn-cs"/>
              </a:defRPr>
            </a:lvl1pPr>
          </a:lstStyle>
          <a:p>
            <a:r>
              <a:rPr dirty="0" smtClean="0">
                <a:solidFill>
                  <a:srgbClr val="008272"/>
                </a:solidFill>
              </a:rPr>
              <a:t>Microsoft Confidential – Internal C&amp;E use only</a:t>
            </a:r>
            <a:endParaRPr dirty="0">
              <a:solidFill>
                <a:srgbClr val="008272"/>
              </a:solidFill>
            </a:endParaRPr>
          </a:p>
        </p:txBody>
      </p:sp>
    </p:spTree>
    <p:extLst>
      <p:ext uri="{BB962C8B-B14F-4D97-AF65-F5344CB8AC3E}">
        <p14:creationId xmlns:p14="http://schemas.microsoft.com/office/powerpoint/2010/main" val="79640972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chemeClr val="tx1"/>
                    </a:gs>
                    <a:gs pos="53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9143937" cy="1828007"/>
          </a:xfrm>
          <a:noFill/>
        </p:spPr>
        <p:txBody>
          <a:bodyPr lIns="182880" tIns="146304" rIns="182880" bIns="146304">
            <a:noAutofit/>
          </a:bodyPr>
          <a:lstStyle>
            <a:lvl1pPr marL="0" indent="0">
              <a:spcBef>
                <a:spcPts val="0"/>
              </a:spcBef>
              <a:buNone/>
              <a:defRPr sz="3599" spc="0" baseline="0">
                <a:gradFill>
                  <a:gsLst>
                    <a:gs pos="5833">
                      <a:schemeClr val="tx1"/>
                    </a:gs>
                    <a:gs pos="53000">
                      <a:schemeClr val="tx1"/>
                    </a:gs>
                  </a:gsLst>
                  <a:lin ang="5400000" scaled="0"/>
                </a:gradFill>
                <a:latin typeface="+mj-lt"/>
              </a:defRPr>
            </a:lvl1pPr>
          </a:lstStyle>
          <a:p>
            <a:pPr lvl="0"/>
            <a:r>
              <a:rPr lang="en-US" dirty="0" smtClean="0"/>
              <a:t>Speaker Name</a:t>
            </a:r>
          </a:p>
        </p:txBody>
      </p:sp>
      <p:sp>
        <p:nvSpPr>
          <p:cNvPr id="2" name="Footer Placeholder 1"/>
          <p:cNvSpPr>
            <a:spLocks noGrp="1"/>
          </p:cNvSpPr>
          <p:nvPr>
            <p:ph type="ftr" sz="quarter" idx="13"/>
          </p:nvPr>
        </p:nvSpPr>
        <p:spPr/>
        <p:txBody>
          <a:bodyPr/>
          <a:lstStyle/>
          <a:p>
            <a:r>
              <a:rPr smtClean="0">
                <a:gradFill>
                  <a:gsLst>
                    <a:gs pos="2239">
                      <a:srgbClr val="FFFFFF"/>
                    </a:gs>
                    <a:gs pos="11940">
                      <a:srgbClr val="FFFFFF"/>
                    </a:gs>
                  </a:gsLst>
                  <a:lin ang="5400000" scaled="0"/>
                </a:gradFill>
              </a:rPr>
              <a:t>Microsoft Confidential</a:t>
            </a:r>
            <a:endParaRPr>
              <a:gradFill>
                <a:gsLst>
                  <a:gs pos="2239">
                    <a:srgbClr val="FFFFFF"/>
                  </a:gs>
                  <a:gs pos="11940">
                    <a:srgbClr val="FFFFFF"/>
                  </a:gs>
                </a:gsLst>
                <a:lin ang="5400000" scaled="0"/>
              </a:gradFill>
            </a:endParaRPr>
          </a:p>
        </p:txBody>
      </p:sp>
      <p:sp>
        <p:nvSpPr>
          <p:cNvPr id="3" name="Slide Number Placeholder 2"/>
          <p:cNvSpPr>
            <a:spLocks noGrp="1"/>
          </p:cNvSpPr>
          <p:nvPr>
            <p:ph type="sldNum" sz="quarter" idx="14"/>
          </p:nvPr>
        </p:nvSpPr>
        <p:spPr/>
        <p:txBody>
          <a:bodyPr/>
          <a:lstStyle/>
          <a:p>
            <a:fld id="{41BC7777-8A37-49C2-A527-3BBE60645C4A}" type="slidenum">
              <a:rPr>
                <a:gradFill>
                  <a:gsLst>
                    <a:gs pos="2239">
                      <a:srgbClr val="FFFFFF"/>
                    </a:gs>
                    <a:gs pos="11940">
                      <a:srgbClr val="FFFFFF"/>
                    </a:gs>
                  </a:gsLst>
                  <a:lin ang="5400000" scaled="0"/>
                </a:gradFill>
              </a:rPr>
              <a:pPr/>
              <a:t>‹#›</a:t>
            </a:fld>
            <a:endParaRPr>
              <a:gradFill>
                <a:gsLst>
                  <a:gs pos="2239">
                    <a:srgbClr val="FFFFFF"/>
                  </a:gs>
                  <a:gs pos="11940">
                    <a:srgbClr val="FFFFFF"/>
                  </a:gs>
                </a:gsLst>
                <a:lin ang="5400000" scaled="0"/>
              </a:gra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invGray">
          <a:xfrm>
            <a:off x="464355" y="479775"/>
            <a:ext cx="1639084" cy="359162"/>
          </a:xfrm>
          <a:prstGeom prst="rect">
            <a:avLst/>
          </a:prstGeom>
        </p:spPr>
      </p:pic>
    </p:spTree>
    <p:extLst>
      <p:ext uri="{BB962C8B-B14F-4D97-AF65-F5344CB8AC3E}">
        <p14:creationId xmlns:p14="http://schemas.microsoft.com/office/powerpoint/2010/main" val="3276830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3">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436475" cy="742187"/>
          </a:xfrm>
        </p:spPr>
        <p:txBody>
          <a:bodyPr/>
          <a:lstStyle>
            <a:lvl1pPr marL="0" indent="0">
              <a:buNone/>
              <a:defRPr/>
            </a:lvl1pPr>
          </a:lstStyle>
          <a:p>
            <a:r>
              <a:rPr lang="en-US" smtClean="0"/>
              <a:t>Click icon to add picture</a:t>
            </a: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530"/>
          <a:stretch/>
        </p:blipFill>
        <p:spPr>
          <a:xfrm>
            <a:off x="262938" y="832966"/>
            <a:ext cx="11910600" cy="5876623"/>
          </a:xfrm>
          <a:prstGeom prst="rect">
            <a:avLst/>
          </a:prstGeom>
          <a:noFill/>
          <a:ln>
            <a:noFill/>
          </a:ln>
        </p:spPr>
      </p:pic>
      <p:sp>
        <p:nvSpPr>
          <p:cNvPr id="5" name="Text Placeholder 4"/>
          <p:cNvSpPr>
            <a:spLocks noGrp="1"/>
          </p:cNvSpPr>
          <p:nvPr>
            <p:ph type="body" sz="quarter" idx="12" hasCustomPrompt="1"/>
          </p:nvPr>
        </p:nvSpPr>
        <p:spPr>
          <a:xfrm>
            <a:off x="276542" y="3954457"/>
            <a:ext cx="5197379" cy="1018969"/>
          </a:xfrm>
          <a:noFill/>
        </p:spPr>
        <p:txBody>
          <a:bodyPr lIns="182880" tIns="146304" rIns="182880" bIns="146304">
            <a:noAutofit/>
          </a:bodyPr>
          <a:lstStyle>
            <a:lvl1pPr marL="0" indent="0">
              <a:spcBef>
                <a:spcPts val="0"/>
              </a:spcBef>
              <a:buNone/>
              <a:defRPr sz="3599"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5187450" cy="1828800"/>
          </a:xfrm>
          <a:noFill/>
        </p:spPr>
        <p:txBody>
          <a:bodyPr lIns="146304" tIns="91440" rIns="146304" bIns="91440" anchor="t" anchorCtr="0"/>
          <a:lstStyle>
            <a:lvl1pPr>
              <a:defRPr sz="5999" spc="-100" baseline="0">
                <a:gradFill>
                  <a:gsLst>
                    <a:gs pos="7965">
                      <a:schemeClr val="tx1"/>
                    </a:gs>
                    <a:gs pos="8000">
                      <a:schemeClr val="tx1"/>
                    </a:gs>
                  </a:gsLst>
                  <a:lin ang="5400000" scaled="0"/>
                </a:gradFill>
              </a:defRPr>
            </a:lvl1pPr>
          </a:lstStyle>
          <a:p>
            <a:r>
              <a:rPr lang="en-US" dirty="0" smtClean="0"/>
              <a:t>Presentation title</a:t>
            </a:r>
            <a:endParaRPr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6749" t="685"/>
          <a:stretch/>
        </p:blipFill>
        <p:spPr>
          <a:xfrm>
            <a:off x="2257798" y="328910"/>
            <a:ext cx="9915740" cy="6380679"/>
          </a:xfrm>
          <a:prstGeom prst="rect">
            <a:avLst/>
          </a:prstGeom>
          <a:noFill/>
          <a:ln>
            <a:noFill/>
          </a:ln>
        </p:spPr>
      </p:pic>
    </p:spTree>
    <p:extLst>
      <p:ext uri="{BB962C8B-B14F-4D97-AF65-F5344CB8AC3E}">
        <p14:creationId xmlns:p14="http://schemas.microsoft.com/office/powerpoint/2010/main" val="1170700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2">
    <p:bg bwMode="gray">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436475" cy="742187"/>
          </a:xfrm>
        </p:spPr>
        <p:txBody>
          <a:bodyPr/>
          <a:lstStyle>
            <a:lvl1pPr marL="0" indent="0">
              <a:buNone/>
              <a:defRPr/>
            </a:lvl1pPr>
          </a:lstStyle>
          <a:p>
            <a:r>
              <a:rPr lang="en-US" smtClean="0"/>
              <a:t>Click icon to add picture</a:t>
            </a:r>
            <a:endParaRPr lang="en-US"/>
          </a:p>
        </p:txBody>
      </p:sp>
      <p:sp>
        <p:nvSpPr>
          <p:cNvPr id="2" name="Footer Placeholder 1"/>
          <p:cNvSpPr>
            <a:spLocks noGrp="1"/>
          </p:cNvSpPr>
          <p:nvPr>
            <p:ph type="ftr" sz="quarter" idx="13"/>
          </p:nvPr>
        </p:nvSpPr>
        <p:spPr/>
        <p:txBody>
          <a:bodyPr/>
          <a:lstStyle/>
          <a:p>
            <a:r>
              <a:rPr smtClean="0">
                <a:gradFill>
                  <a:gsLst>
                    <a:gs pos="2239">
                      <a:srgbClr val="505050"/>
                    </a:gs>
                    <a:gs pos="11940">
                      <a:srgbClr val="505050"/>
                    </a:gs>
                  </a:gsLst>
                  <a:lin ang="5400000" scaled="0"/>
                </a:gradFill>
              </a:rPr>
              <a:t>Microsoft Confidential</a:t>
            </a:r>
            <a:endParaRPr>
              <a:gradFill>
                <a:gsLst>
                  <a:gs pos="2239">
                    <a:srgbClr val="505050"/>
                  </a:gs>
                  <a:gs pos="11940">
                    <a:srgbClr val="505050"/>
                  </a:gs>
                </a:gsLst>
                <a:lin ang="5400000" scaled="0"/>
              </a:gradFill>
            </a:endParaRPr>
          </a:p>
        </p:txBody>
      </p:sp>
      <p:sp>
        <p:nvSpPr>
          <p:cNvPr id="3" name="Slide Number Placeholder 2"/>
          <p:cNvSpPr>
            <a:spLocks noGrp="1"/>
          </p:cNvSpPr>
          <p:nvPr>
            <p:ph type="sldNum" sz="quarter" idx="14"/>
          </p:nvPr>
        </p:nvSpPr>
        <p:spPr/>
        <p:txBody>
          <a:bodyPr/>
          <a:lstStyle/>
          <a:p>
            <a:fld id="{41BC7777-8A37-49C2-A527-3BBE60645C4A}" type="slidenum">
              <a:rPr>
                <a:gradFill>
                  <a:gsLst>
                    <a:gs pos="2239">
                      <a:srgbClr val="505050"/>
                    </a:gs>
                    <a:gs pos="11940">
                      <a:srgbClr val="505050"/>
                    </a:gs>
                  </a:gsLst>
                  <a:lin ang="5400000" scaled="0"/>
                </a:gradFill>
              </a:rPr>
              <a:pPr/>
              <a:t>‹#›</a:t>
            </a:fld>
            <a:endParaRPr>
              <a:gradFill>
                <a:gsLst>
                  <a:gs pos="2239">
                    <a:srgbClr val="505050"/>
                  </a:gs>
                  <a:gs pos="11940">
                    <a:srgbClr val="505050"/>
                  </a:gs>
                </a:gsLst>
                <a:lin ang="5400000" scaled="0"/>
              </a:gradFill>
            </a:endParaRPr>
          </a:p>
        </p:txBody>
      </p:sp>
      <p:sp>
        <p:nvSpPr>
          <p:cNvPr id="7" name="Text Placeholder 4"/>
          <p:cNvSpPr>
            <a:spLocks noGrp="1"/>
          </p:cNvSpPr>
          <p:nvPr>
            <p:ph type="body" sz="quarter" idx="12" hasCustomPrompt="1"/>
          </p:nvPr>
        </p:nvSpPr>
        <p:spPr>
          <a:xfrm>
            <a:off x="276542" y="3954457"/>
            <a:ext cx="5197379" cy="1018969"/>
          </a:xfrm>
          <a:noFill/>
        </p:spPr>
        <p:txBody>
          <a:bodyPr lIns="182880" tIns="146304" rIns="182880" bIns="146304">
            <a:noAutofit/>
          </a:bodyPr>
          <a:lstStyle>
            <a:lvl1pPr marL="0" indent="0">
              <a:spcBef>
                <a:spcPts val="0"/>
              </a:spcBef>
              <a:buNone/>
              <a:defRPr sz="3599"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8" name="Title 1"/>
          <p:cNvSpPr>
            <a:spLocks noGrp="1"/>
          </p:cNvSpPr>
          <p:nvPr>
            <p:ph type="title" hasCustomPrompt="1"/>
          </p:nvPr>
        </p:nvSpPr>
        <p:spPr>
          <a:xfrm>
            <a:off x="274703" y="2125677"/>
            <a:ext cx="5187450" cy="1828800"/>
          </a:xfrm>
          <a:noFill/>
        </p:spPr>
        <p:txBody>
          <a:bodyPr lIns="146304" tIns="91440" rIns="146304" bIns="91440" anchor="t" anchorCtr="0"/>
          <a:lstStyle>
            <a:lvl1pPr>
              <a:defRPr sz="5999" spc="-100" baseline="0">
                <a:gradFill>
                  <a:gsLst>
                    <a:gs pos="7965">
                      <a:schemeClr val="tx1"/>
                    </a:gs>
                    <a:gs pos="8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4178969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4">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12436475" cy="742187"/>
          </a:xfrm>
        </p:spPr>
        <p:txBody>
          <a:bodyPr/>
          <a:lstStyle>
            <a:lvl1pPr marL="0" indent="0">
              <a:buNone/>
              <a:defRPr/>
            </a:lvl1pPr>
          </a:lstStyle>
          <a:p>
            <a:r>
              <a:rPr lang="en-US" smtClean="0"/>
              <a:t>Click icon to add picture</a:t>
            </a:r>
            <a:endParaRPr lang="en-US"/>
          </a:p>
        </p:txBody>
      </p:sp>
      <p:sp>
        <p:nvSpPr>
          <p:cNvPr id="5" name="Text Placeholder 4"/>
          <p:cNvSpPr>
            <a:spLocks noGrp="1"/>
          </p:cNvSpPr>
          <p:nvPr>
            <p:ph type="body" sz="quarter" idx="12" hasCustomPrompt="1"/>
          </p:nvPr>
        </p:nvSpPr>
        <p:spPr>
          <a:xfrm>
            <a:off x="276541" y="2125663"/>
            <a:ext cx="5484498" cy="1828806"/>
          </a:xfrm>
          <a:noFill/>
        </p:spPr>
        <p:txBody>
          <a:bodyPr lIns="182880" tIns="146304" rIns="182880" bIns="146304">
            <a:noAutofit/>
          </a:bodyPr>
          <a:lstStyle>
            <a:lvl1pPr marL="0" indent="0">
              <a:spcBef>
                <a:spcPts val="0"/>
              </a:spcBef>
              <a:buNone/>
              <a:defRPr sz="3599" spc="0" baseline="0">
                <a:gradFill>
                  <a:gsLst>
                    <a:gs pos="46903">
                      <a:srgbClr val="FFFFFF"/>
                    </a:gs>
                    <a:gs pos="83000">
                      <a:srgbClr val="FFFFFF"/>
                    </a:gs>
                  </a:gsLst>
                  <a:lin ang="5400000" scaled="1"/>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4" y="296863"/>
            <a:ext cx="5486335" cy="1828800"/>
          </a:xfrm>
          <a:noFill/>
        </p:spPr>
        <p:txBody>
          <a:bodyPr lIns="146304" tIns="91440" rIns="146304" bIns="91440" anchor="t" anchorCtr="0"/>
          <a:lstStyle>
            <a:lvl1pPr>
              <a:defRPr sz="5999" spc="-100" baseline="0">
                <a:gradFill>
                  <a:gsLst>
                    <a:gs pos="46903">
                      <a:srgbClr val="FFFFFF"/>
                    </a:gs>
                    <a:gs pos="83000">
                      <a:srgbClr val="FFFFFF"/>
                    </a:gs>
                  </a:gsLst>
                  <a:lin ang="5400000" scaled="1"/>
                </a:gradFill>
              </a:defRPr>
            </a:lvl1pPr>
          </a:lstStyle>
          <a:p>
            <a:r>
              <a:rPr lang="en-US" dirty="0" smtClean="0"/>
              <a:t>Presentation title</a:t>
            </a:r>
            <a:endParaRPr lang="en-US" dirty="0"/>
          </a:p>
        </p:txBody>
      </p:sp>
    </p:spTree>
    <p:extLst>
      <p:ext uri="{BB962C8B-B14F-4D97-AF65-F5344CB8AC3E}">
        <p14:creationId xmlns:p14="http://schemas.microsoft.com/office/powerpoint/2010/main" val="3552735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ull Quote 1">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436475" cy="742187"/>
          </a:xfrm>
        </p:spPr>
        <p:txBody>
          <a:bodyPr/>
          <a:lstStyle>
            <a:lvl1pPr marL="0" indent="0">
              <a:buNone/>
              <a:defRPr/>
            </a:lvl1pPr>
          </a:lstStyle>
          <a:p>
            <a:r>
              <a:rPr lang="en-US" smtClean="0"/>
              <a:t>Click icon to add picture</a:t>
            </a:r>
            <a:endParaRPr lang="en-US"/>
          </a:p>
        </p:txBody>
      </p:sp>
      <p:sp>
        <p:nvSpPr>
          <p:cNvPr id="9" name="Title 1"/>
          <p:cNvSpPr>
            <a:spLocks noGrp="1"/>
          </p:cNvSpPr>
          <p:nvPr>
            <p:ph type="title" hasCustomPrompt="1"/>
          </p:nvPr>
        </p:nvSpPr>
        <p:spPr>
          <a:xfrm>
            <a:off x="274704" y="2125663"/>
            <a:ext cx="5486335" cy="3657600"/>
          </a:xfrm>
          <a:noFill/>
        </p:spPr>
        <p:txBody>
          <a:bodyPr lIns="146304" tIns="91440" rIns="146304" bIns="91440" anchor="t" anchorCtr="0"/>
          <a:lstStyle>
            <a:lvl1pPr>
              <a:defRPr sz="5999" spc="-100" baseline="0">
                <a:gradFill>
                  <a:gsLst>
                    <a:gs pos="46903">
                      <a:schemeClr val="tx1"/>
                    </a:gs>
                    <a:gs pos="83000">
                      <a:schemeClr val="tx1"/>
                    </a:gs>
                  </a:gsLst>
                  <a:lin ang="5400000" scaled="1"/>
                </a:gradFill>
              </a:defRPr>
            </a:lvl1pPr>
          </a:lstStyle>
          <a:p>
            <a:r>
              <a:rPr lang="en-US" dirty="0" smtClean="0"/>
              <a:t>Pull quote</a:t>
            </a:r>
            <a:endParaRPr lang="en-US" dirty="0"/>
          </a:p>
        </p:txBody>
      </p:sp>
    </p:spTree>
    <p:extLst>
      <p:ext uri="{BB962C8B-B14F-4D97-AF65-F5344CB8AC3E}">
        <p14:creationId xmlns:p14="http://schemas.microsoft.com/office/powerpoint/2010/main" val="2967889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ull Quote 2">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0" y="0"/>
            <a:ext cx="12436475" cy="742187"/>
          </a:xfrm>
        </p:spPr>
        <p:txBody>
          <a:bodyPr/>
          <a:lstStyle>
            <a:lvl1pPr marL="0" indent="0">
              <a:buNone/>
              <a:defRPr/>
            </a:lvl1pPr>
          </a:lstStyle>
          <a:p>
            <a:r>
              <a:rPr lang="en-US" smtClean="0"/>
              <a:t>Click icon to add picture</a:t>
            </a:r>
            <a:endParaRPr lang="en-US"/>
          </a:p>
        </p:txBody>
      </p:sp>
      <p:sp>
        <p:nvSpPr>
          <p:cNvPr id="13" name="Text Placeholder 5"/>
          <p:cNvSpPr>
            <a:spLocks noGrp="1"/>
          </p:cNvSpPr>
          <p:nvPr>
            <p:ph type="body" sz="quarter" idx="15" hasCustomPrompt="1"/>
          </p:nvPr>
        </p:nvSpPr>
        <p:spPr>
          <a:xfrm>
            <a:off x="6033080" y="723012"/>
            <a:ext cx="640080" cy="640080"/>
          </a:xfrm>
          <a:solidFill>
            <a:srgbClr val="68217A"/>
          </a:solidFill>
        </p:spPr>
        <p:txBody>
          <a:bodyPr anchor="ctr">
            <a:noAutofit/>
          </a:bodyP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smtClean="0"/>
              <a:t> </a:t>
            </a:r>
            <a:endParaRPr lang="en-US"/>
          </a:p>
        </p:txBody>
      </p:sp>
      <p:sp>
        <p:nvSpPr>
          <p:cNvPr id="14" name="Text Placeholder 5"/>
          <p:cNvSpPr>
            <a:spLocks noGrp="1"/>
          </p:cNvSpPr>
          <p:nvPr>
            <p:ph type="body" sz="quarter" idx="16" hasCustomPrompt="1"/>
          </p:nvPr>
        </p:nvSpPr>
        <p:spPr>
          <a:xfrm>
            <a:off x="9418639" y="909643"/>
            <a:ext cx="640080" cy="266818"/>
          </a:xfrm>
          <a:solidFill>
            <a:srgbClr val="68217A"/>
          </a:solidFill>
        </p:spPr>
        <p:txBody>
          <a:bodyPr anchor="ct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smtClean="0"/>
              <a:t> </a:t>
            </a:r>
            <a:endParaRPr lang="en-US"/>
          </a:p>
        </p:txBody>
      </p:sp>
      <p:sp>
        <p:nvSpPr>
          <p:cNvPr id="15" name="Text Placeholder 5"/>
          <p:cNvSpPr>
            <a:spLocks noGrp="1"/>
          </p:cNvSpPr>
          <p:nvPr>
            <p:ph type="body" sz="quarter" idx="17" hasCustomPrompt="1"/>
          </p:nvPr>
        </p:nvSpPr>
        <p:spPr>
          <a:xfrm>
            <a:off x="9418639" y="3818464"/>
            <a:ext cx="640080" cy="266818"/>
          </a:xfrm>
          <a:solidFill>
            <a:srgbClr val="68217A"/>
          </a:solidFill>
        </p:spPr>
        <p:txBody>
          <a:bodyPr anchor="ct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smtClean="0"/>
              <a:t> </a:t>
            </a:r>
            <a:endParaRPr lang="en-US"/>
          </a:p>
        </p:txBody>
      </p:sp>
      <p:sp>
        <p:nvSpPr>
          <p:cNvPr id="17" name="Title 16"/>
          <p:cNvSpPr>
            <a:spLocks noGrp="1"/>
          </p:cNvSpPr>
          <p:nvPr>
            <p:ph type="title"/>
          </p:nvPr>
        </p:nvSpPr>
        <p:spPr>
          <a:xfrm>
            <a:off x="4394200" y="3628285"/>
            <a:ext cx="2278960" cy="2272453"/>
          </a:xfrm>
          <a:solidFill>
            <a:srgbClr val="68217A"/>
          </a:solidFill>
        </p:spPr>
        <p:txBody>
          <a:bodyPr lIns="182880" tIns="146304" rIns="182880" bIns="146304"/>
          <a:lstStyle>
            <a:lvl1pPr>
              <a:defRPr sz="3199">
                <a:gradFill>
                  <a:gsLst>
                    <a:gs pos="14159">
                      <a:schemeClr val="bg1"/>
                    </a:gs>
                    <a:gs pos="37000">
                      <a:schemeClr val="bg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03349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p:cTn id="7" dur="500" fill="hold"/>
                                        <p:tgtEl>
                                          <p:spTgt spid="13">
                                            <p:bg/>
                                          </p:spTgt>
                                        </p:tgtEl>
                                        <p:attrNameLst>
                                          <p:attrName>ppt_w</p:attrName>
                                        </p:attrNameLst>
                                      </p:cBhvr>
                                      <p:tavLst>
                                        <p:tav tm="0">
                                          <p:val>
                                            <p:fltVal val="0"/>
                                          </p:val>
                                        </p:tav>
                                        <p:tav tm="100000">
                                          <p:val>
                                            <p:strVal val="#ppt_w"/>
                                          </p:val>
                                        </p:tav>
                                      </p:tavLst>
                                    </p:anim>
                                    <p:anim calcmode="lin" valueType="num">
                                      <p:cBhvr>
                                        <p:cTn id="8" dur="500" fill="hold"/>
                                        <p:tgtEl>
                                          <p:spTgt spid="13">
                                            <p:bg/>
                                          </p:spTgt>
                                        </p:tgtEl>
                                        <p:attrNameLst>
                                          <p:attrName>ppt_h</p:attrName>
                                        </p:attrNameLst>
                                      </p:cBhvr>
                                      <p:tavLst>
                                        <p:tav tm="0">
                                          <p:val>
                                            <p:fltVal val="0"/>
                                          </p:val>
                                        </p:tav>
                                        <p:tav tm="100000">
                                          <p:val>
                                            <p:strVal val="#ppt_h"/>
                                          </p:val>
                                        </p:tav>
                                      </p:tavLst>
                                    </p:anim>
                                    <p:animEffect transition="in" filter="fade">
                                      <p:cBhvr>
                                        <p:cTn id="9" dur="500"/>
                                        <p:tgtEl>
                                          <p:spTgt spid="13">
                                            <p:bg/>
                                          </p:spTgt>
                                        </p:tgtEl>
                                      </p:cBhvr>
                                    </p:animEffect>
                                    <p:anim calcmode="lin" valueType="num">
                                      <p:cBhvr>
                                        <p:cTn id="10" dur="500" fill="hold"/>
                                        <p:tgtEl>
                                          <p:spTgt spid="13">
                                            <p:bg/>
                                          </p:spTgt>
                                        </p:tgtEl>
                                        <p:attrNameLst>
                                          <p:attrName>ppt_x</p:attrName>
                                        </p:attrNameLst>
                                      </p:cBhvr>
                                      <p:tavLst>
                                        <p:tav tm="0">
                                          <p:val>
                                            <p:fltVal val="0.5"/>
                                          </p:val>
                                        </p:tav>
                                        <p:tav tm="100000">
                                          <p:val>
                                            <p:strVal val="#ppt_x"/>
                                          </p:val>
                                        </p:tav>
                                      </p:tavLst>
                                    </p:anim>
                                    <p:anim calcmode="lin" valueType="num">
                                      <p:cBhvr>
                                        <p:cTn id="11" dur="500" fill="hold"/>
                                        <p:tgtEl>
                                          <p:spTgt spid="13">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anim calcmode="lin" valueType="num">
                                      <p:cBhvr>
                                        <p:cTn id="17"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13">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4">
                                            <p:bg/>
                                          </p:spTgt>
                                        </p:tgtEl>
                                        <p:attrNameLst>
                                          <p:attrName>style.visibility</p:attrName>
                                        </p:attrNameLst>
                                      </p:cBhvr>
                                      <p:to>
                                        <p:strVal val="visible"/>
                                      </p:to>
                                    </p:set>
                                    <p:anim calcmode="lin" valueType="num">
                                      <p:cBhvr>
                                        <p:cTn id="21" dur="500" fill="hold"/>
                                        <p:tgtEl>
                                          <p:spTgt spid="14">
                                            <p:bg/>
                                          </p:spTgt>
                                        </p:tgtEl>
                                        <p:attrNameLst>
                                          <p:attrName>ppt_w</p:attrName>
                                        </p:attrNameLst>
                                      </p:cBhvr>
                                      <p:tavLst>
                                        <p:tav tm="0">
                                          <p:val>
                                            <p:fltVal val="0"/>
                                          </p:val>
                                        </p:tav>
                                        <p:tav tm="100000">
                                          <p:val>
                                            <p:strVal val="#ppt_w"/>
                                          </p:val>
                                        </p:tav>
                                      </p:tavLst>
                                    </p:anim>
                                    <p:anim calcmode="lin" valueType="num">
                                      <p:cBhvr>
                                        <p:cTn id="22" dur="500" fill="hold"/>
                                        <p:tgtEl>
                                          <p:spTgt spid="14">
                                            <p:bg/>
                                          </p:spTgt>
                                        </p:tgtEl>
                                        <p:attrNameLst>
                                          <p:attrName>ppt_h</p:attrName>
                                        </p:attrNameLst>
                                      </p:cBhvr>
                                      <p:tavLst>
                                        <p:tav tm="0">
                                          <p:val>
                                            <p:fltVal val="0"/>
                                          </p:val>
                                        </p:tav>
                                        <p:tav tm="100000">
                                          <p:val>
                                            <p:strVal val="#ppt_h"/>
                                          </p:val>
                                        </p:tav>
                                      </p:tavLst>
                                    </p:anim>
                                    <p:animEffect transition="in" filter="fade">
                                      <p:cBhvr>
                                        <p:cTn id="23" dur="500"/>
                                        <p:tgtEl>
                                          <p:spTgt spid="14">
                                            <p:bg/>
                                          </p:spTgt>
                                        </p:tgtEl>
                                      </p:cBhvr>
                                    </p:animEffect>
                                    <p:anim calcmode="lin" valueType="num">
                                      <p:cBhvr>
                                        <p:cTn id="24" dur="500" fill="hold"/>
                                        <p:tgtEl>
                                          <p:spTgt spid="14">
                                            <p:bg/>
                                          </p:spTgt>
                                        </p:tgtEl>
                                        <p:attrNameLst>
                                          <p:attrName>ppt_x</p:attrName>
                                        </p:attrNameLst>
                                      </p:cBhvr>
                                      <p:tavLst>
                                        <p:tav tm="0">
                                          <p:val>
                                            <p:fltVal val="0.5"/>
                                          </p:val>
                                        </p:tav>
                                        <p:tav tm="100000">
                                          <p:val>
                                            <p:strVal val="#ppt_x"/>
                                          </p:val>
                                        </p:tav>
                                      </p:tavLst>
                                    </p:anim>
                                    <p:anim calcmode="lin" valueType="num">
                                      <p:cBhvr>
                                        <p:cTn id="25" dur="500" fill="hold"/>
                                        <p:tgtEl>
                                          <p:spTgt spid="14">
                                            <p:bg/>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anim calcmode="lin" valueType="num">
                                      <p:cBhvr>
                                        <p:cTn id="31" dur="500" fill="hold"/>
                                        <p:tgtEl>
                                          <p:spTgt spid="14">
                                            <p:txEl>
                                              <p:pRg st="0" end="0"/>
                                            </p:txEl>
                                          </p:spTgt>
                                        </p:tgtEl>
                                        <p:attrNameLst>
                                          <p:attrName>ppt_x</p:attrName>
                                        </p:attrNameLst>
                                      </p:cBhvr>
                                      <p:tavLst>
                                        <p:tav tm="0">
                                          <p:val>
                                            <p:fltVal val="0.5"/>
                                          </p:val>
                                        </p:tav>
                                        <p:tav tm="100000">
                                          <p:val>
                                            <p:strVal val="#ppt_x"/>
                                          </p:val>
                                        </p:tav>
                                      </p:tavLst>
                                    </p:anim>
                                    <p:anim calcmode="lin" valueType="num">
                                      <p:cBhvr>
                                        <p:cTn id="32" dur="500" fill="hold"/>
                                        <p:tgtEl>
                                          <p:spTgt spid="14">
                                            <p:txEl>
                                              <p:pRg st="0" end="0"/>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5">
                                            <p:bg/>
                                          </p:spTgt>
                                        </p:tgtEl>
                                        <p:attrNameLst>
                                          <p:attrName>style.visibility</p:attrName>
                                        </p:attrNameLst>
                                      </p:cBhvr>
                                      <p:to>
                                        <p:strVal val="visible"/>
                                      </p:to>
                                    </p:set>
                                    <p:anim calcmode="lin" valueType="num">
                                      <p:cBhvr>
                                        <p:cTn id="35" dur="500" fill="hold"/>
                                        <p:tgtEl>
                                          <p:spTgt spid="15">
                                            <p:bg/>
                                          </p:spTgt>
                                        </p:tgtEl>
                                        <p:attrNameLst>
                                          <p:attrName>ppt_w</p:attrName>
                                        </p:attrNameLst>
                                      </p:cBhvr>
                                      <p:tavLst>
                                        <p:tav tm="0">
                                          <p:val>
                                            <p:fltVal val="0"/>
                                          </p:val>
                                        </p:tav>
                                        <p:tav tm="100000">
                                          <p:val>
                                            <p:strVal val="#ppt_w"/>
                                          </p:val>
                                        </p:tav>
                                      </p:tavLst>
                                    </p:anim>
                                    <p:anim calcmode="lin" valueType="num">
                                      <p:cBhvr>
                                        <p:cTn id="36" dur="500" fill="hold"/>
                                        <p:tgtEl>
                                          <p:spTgt spid="15">
                                            <p:bg/>
                                          </p:spTgt>
                                        </p:tgtEl>
                                        <p:attrNameLst>
                                          <p:attrName>ppt_h</p:attrName>
                                        </p:attrNameLst>
                                      </p:cBhvr>
                                      <p:tavLst>
                                        <p:tav tm="0">
                                          <p:val>
                                            <p:fltVal val="0"/>
                                          </p:val>
                                        </p:tav>
                                        <p:tav tm="100000">
                                          <p:val>
                                            <p:strVal val="#ppt_h"/>
                                          </p:val>
                                        </p:tav>
                                      </p:tavLst>
                                    </p:anim>
                                    <p:animEffect transition="in" filter="fade">
                                      <p:cBhvr>
                                        <p:cTn id="37" dur="500"/>
                                        <p:tgtEl>
                                          <p:spTgt spid="15">
                                            <p:bg/>
                                          </p:spTgt>
                                        </p:tgtEl>
                                      </p:cBhvr>
                                    </p:animEffect>
                                    <p:anim calcmode="lin" valueType="num">
                                      <p:cBhvr>
                                        <p:cTn id="38" dur="500" fill="hold"/>
                                        <p:tgtEl>
                                          <p:spTgt spid="15">
                                            <p:bg/>
                                          </p:spTgt>
                                        </p:tgtEl>
                                        <p:attrNameLst>
                                          <p:attrName>ppt_x</p:attrName>
                                        </p:attrNameLst>
                                      </p:cBhvr>
                                      <p:tavLst>
                                        <p:tav tm="0">
                                          <p:val>
                                            <p:fltVal val="0.5"/>
                                          </p:val>
                                        </p:tav>
                                        <p:tav tm="100000">
                                          <p:val>
                                            <p:strVal val="#ppt_x"/>
                                          </p:val>
                                        </p:tav>
                                      </p:tavLst>
                                    </p:anim>
                                    <p:anim calcmode="lin" valueType="num">
                                      <p:cBhvr>
                                        <p:cTn id="39" dur="500" fill="hold"/>
                                        <p:tgtEl>
                                          <p:spTgt spid="15">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p:cTn id="4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5">
                                            <p:txEl>
                                              <p:pRg st="0" end="0"/>
                                            </p:txEl>
                                          </p:spTgt>
                                        </p:tgtEl>
                                      </p:cBhvr>
                                    </p:animEffect>
                                    <p:anim calcmode="lin" valueType="num">
                                      <p:cBhvr>
                                        <p:cTn id="45"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15">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Lst>
      </p:bldP>
      <p:bldP spid="14" grpId="0" build="p" animBg="1">
        <p:tmplLst>
          <p:tmpl>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Lst>
      </p:bldP>
      <p:bldP spid="15" grpId="0" build="p" animBg="1">
        <p:tmplLst>
          <p:tmpl>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Lst>
      </p:bldP>
      <p:bldP spid="17" grpId="0" animBg="1"/>
    </p:bld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799">
                <a:gradFill>
                  <a:gsLst>
                    <a:gs pos="6195">
                      <a:schemeClr val="tx1"/>
                    </a:gs>
                    <a:gs pos="39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409841"/>
          </a:xfrm>
        </p:spPr>
        <p:txBody>
          <a:bodyPr/>
          <a:lstStyle>
            <a:lvl1pPr marL="0" indent="0">
              <a:buNone/>
              <a:defRPr sz="1599">
                <a:gradFill>
                  <a:gsLst>
                    <a:gs pos="1250">
                      <a:schemeClr val="tx1"/>
                    </a:gs>
                    <a:gs pos="100000">
                      <a:schemeClr val="tx1"/>
                    </a:gs>
                  </a:gsLst>
                  <a:lin ang="5400000" scaled="0"/>
                </a:gradFill>
                <a:latin typeface="+mn-lt"/>
              </a:defRPr>
            </a:lvl1pPr>
            <a:lvl2pPr>
              <a:defRPr sz="1599"/>
            </a:lvl2pPr>
            <a:lvl3pPr>
              <a:defRPr sz="1599"/>
            </a:lvl3pPr>
            <a:lvl4pPr>
              <a:defRPr sz="1599"/>
            </a:lvl4pPr>
            <a:lvl5pPr marL="1028503" indent="0">
              <a:buNone/>
              <a:defRPr sz="1599"/>
            </a:lvl5pPr>
          </a:lstStyle>
          <a:p>
            <a:pPr lvl="0"/>
            <a:r>
              <a:rPr lang="en-US" smtClean="0"/>
              <a:t>Click to edit Master text styles</a:t>
            </a:r>
          </a:p>
        </p:txBody>
      </p:sp>
    </p:spTree>
    <p:extLst>
      <p:ext uri="{BB962C8B-B14F-4D97-AF65-F5344CB8AC3E}">
        <p14:creationId xmlns:p14="http://schemas.microsoft.com/office/powerpoint/2010/main" val="385174093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ontent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4"/>
            <a:ext cx="5486400" cy="406265"/>
          </a:xfrm>
        </p:spPr>
        <p:txBody>
          <a:bodyPr/>
          <a:lstStyle>
            <a:lvl1pPr marL="0" indent="0">
              <a:buNone/>
              <a:defRPr sz="1599">
                <a:gradFill>
                  <a:gsLst>
                    <a:gs pos="92035">
                      <a:schemeClr val="tx1"/>
                    </a:gs>
                    <a:gs pos="84000">
                      <a:schemeClr val="tx1"/>
                    </a:gs>
                  </a:gsLst>
                  <a:lin ang="5400000" scaled="0"/>
                </a:gradFill>
                <a:latin typeface="+mn-lt"/>
              </a:defRPr>
            </a:lvl1pPr>
            <a:lvl2pPr>
              <a:defRPr sz="1599">
                <a:gradFill>
                  <a:gsLst>
                    <a:gs pos="94030">
                      <a:srgbClr val="FFFFFF"/>
                    </a:gs>
                    <a:gs pos="68000">
                      <a:srgbClr val="FFFFFF"/>
                    </a:gs>
                  </a:gsLst>
                  <a:lin ang="5400000" scaled="0"/>
                </a:gradFill>
              </a:defRPr>
            </a:lvl2pPr>
            <a:lvl3pPr>
              <a:defRPr sz="1599">
                <a:gradFill>
                  <a:gsLst>
                    <a:gs pos="94030">
                      <a:srgbClr val="FFFFFF"/>
                    </a:gs>
                    <a:gs pos="68000">
                      <a:srgbClr val="FFFFFF"/>
                    </a:gs>
                  </a:gsLst>
                  <a:lin ang="5400000" scaled="0"/>
                </a:gradFill>
              </a:defRPr>
            </a:lvl3pPr>
            <a:lvl4pPr>
              <a:defRPr sz="1599">
                <a:gradFill>
                  <a:gsLst>
                    <a:gs pos="94030">
                      <a:srgbClr val="FFFFFF"/>
                    </a:gs>
                    <a:gs pos="68000">
                      <a:srgbClr val="FFFFFF"/>
                    </a:gs>
                  </a:gsLst>
                  <a:lin ang="5400000" scaled="0"/>
                </a:gradFill>
              </a:defRPr>
            </a:lvl4pPr>
            <a:lvl5pPr>
              <a:defRPr sz="1599">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12507941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ontent Purple">
    <p:bg bwMode="lt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409841"/>
          </a:xfrm>
        </p:spPr>
        <p:txBody>
          <a:bodyPr/>
          <a:lstStyle>
            <a:lvl1pPr marL="0" indent="0">
              <a:buNone/>
              <a:defRPr sz="1599">
                <a:gradFill>
                  <a:gsLst>
                    <a:gs pos="94690">
                      <a:schemeClr val="tx1"/>
                    </a:gs>
                    <a:gs pos="86000">
                      <a:schemeClr val="tx1"/>
                    </a:gs>
                  </a:gsLst>
                  <a:lin ang="5400000" scaled="0"/>
                </a:gradFill>
                <a:latin typeface="+mn-lt"/>
              </a:defRPr>
            </a:lvl1pPr>
            <a:lvl2pPr>
              <a:defRPr sz="1599">
                <a:gradFill>
                  <a:gsLst>
                    <a:gs pos="94030">
                      <a:srgbClr val="FFFFFF"/>
                    </a:gs>
                    <a:gs pos="68000">
                      <a:srgbClr val="FFFFFF"/>
                    </a:gs>
                  </a:gsLst>
                  <a:lin ang="5400000" scaled="0"/>
                </a:gradFill>
              </a:defRPr>
            </a:lvl2pPr>
            <a:lvl3pPr>
              <a:defRPr sz="1599">
                <a:gradFill>
                  <a:gsLst>
                    <a:gs pos="94030">
                      <a:srgbClr val="FFFFFF"/>
                    </a:gs>
                    <a:gs pos="68000">
                      <a:srgbClr val="FFFFFF"/>
                    </a:gs>
                  </a:gsLst>
                  <a:lin ang="5400000" scaled="0"/>
                </a:gradFill>
              </a:defRPr>
            </a:lvl3pPr>
            <a:lvl4pPr>
              <a:defRPr sz="1599">
                <a:gradFill>
                  <a:gsLst>
                    <a:gs pos="94030">
                      <a:srgbClr val="FFFFFF"/>
                    </a:gs>
                    <a:gs pos="68000">
                      <a:srgbClr val="FFFFFF"/>
                    </a:gs>
                  </a:gsLst>
                  <a:lin ang="5400000" scaled="0"/>
                </a:gradFill>
              </a:defRPr>
            </a:lvl4pPr>
            <a:lvl5pPr>
              <a:defRPr sz="1599">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1303025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2">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20687"/>
          </a:xfrm>
        </p:spPr>
        <p:txBody>
          <a:bodyPr/>
          <a:lstStyle>
            <a:lvl1pPr marL="0" indent="0">
              <a:buNone/>
              <a:defRPr sz="2400">
                <a:gradFill>
                  <a:gsLst>
                    <a:gs pos="1250">
                      <a:schemeClr val="tx1"/>
                    </a:gs>
                    <a:gs pos="100000">
                      <a:schemeClr val="tx1"/>
                    </a:gs>
                  </a:gsLst>
                  <a:lin ang="5400000" scaled="0"/>
                </a:gradFill>
                <a:latin typeface="+mn-lt"/>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121015325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2 Gray">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99115">
                      <a:schemeClr val="tx1"/>
                    </a:gs>
                    <a:gs pos="87611">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17064"/>
          </a:xfrm>
        </p:spPr>
        <p:txBody>
          <a:bodyPr/>
          <a:lstStyle>
            <a:lvl1pPr marL="0" indent="0">
              <a:buNone/>
              <a:defRPr sz="2400">
                <a:gradFill>
                  <a:gsLst>
                    <a:gs pos="14159">
                      <a:schemeClr val="tx1"/>
                    </a:gs>
                    <a:gs pos="31000">
                      <a:schemeClr val="tx1"/>
                    </a:gs>
                  </a:gsLst>
                  <a:lin ang="5400000" scaled="0"/>
                </a:gradFill>
                <a:latin typeface="+mn-lt"/>
              </a:defRPr>
            </a:lvl1pPr>
            <a:lvl2pPr>
              <a:defRPr sz="2400">
                <a:gradFill>
                  <a:gsLst>
                    <a:gs pos="5224">
                      <a:srgbClr val="FFFFFF"/>
                    </a:gs>
                    <a:gs pos="31000">
                      <a:srgbClr val="FFFFFF"/>
                    </a:gs>
                  </a:gsLst>
                  <a:lin ang="5400000" scaled="0"/>
                </a:gradFill>
              </a:defRPr>
            </a:lvl2pPr>
            <a:lvl3pPr>
              <a:defRPr sz="2400">
                <a:gradFill>
                  <a:gsLst>
                    <a:gs pos="5224">
                      <a:srgbClr val="FFFFFF"/>
                    </a:gs>
                    <a:gs pos="31000">
                      <a:srgbClr val="FFFFFF"/>
                    </a:gs>
                  </a:gsLst>
                  <a:lin ang="5400000" scaled="0"/>
                </a:gradFill>
              </a:defRPr>
            </a:lvl3pPr>
            <a:lvl4pPr>
              <a:defRPr sz="2400">
                <a:gradFill>
                  <a:gsLst>
                    <a:gs pos="5224">
                      <a:srgbClr val="FFFFFF"/>
                    </a:gs>
                    <a:gs pos="31000">
                      <a:srgbClr val="FFFFFF"/>
                    </a:gs>
                  </a:gsLst>
                  <a:lin ang="5400000" scaled="0"/>
                </a:gradFill>
              </a:defRPr>
            </a:lvl4pPr>
            <a:lvl5pPr>
              <a:defRPr sz="2400">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42071022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2 Orange">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85821">
                      <a:schemeClr val="tx1"/>
                    </a:gs>
                    <a:gs pos="61194">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17064"/>
          </a:xfrm>
        </p:spPr>
        <p:txBody>
          <a:bodyPr/>
          <a:lstStyle>
            <a:lvl1pPr marL="0" indent="0">
              <a:buNone/>
              <a:defRPr sz="2400">
                <a:gradFill>
                  <a:gsLst>
                    <a:gs pos="54867">
                      <a:schemeClr val="tx1"/>
                    </a:gs>
                    <a:gs pos="31000">
                      <a:schemeClr val="tx1"/>
                    </a:gs>
                  </a:gsLst>
                  <a:lin ang="5400000" scaled="0"/>
                </a:gradFill>
                <a:latin typeface="+mn-lt"/>
              </a:defRPr>
            </a:lvl1pPr>
            <a:lvl2pPr>
              <a:defRPr sz="2400">
                <a:gradFill>
                  <a:gsLst>
                    <a:gs pos="5224">
                      <a:srgbClr val="FFFFFF"/>
                    </a:gs>
                    <a:gs pos="31000">
                      <a:srgbClr val="FFFFFF"/>
                    </a:gs>
                  </a:gsLst>
                  <a:lin ang="5400000" scaled="0"/>
                </a:gradFill>
              </a:defRPr>
            </a:lvl2pPr>
            <a:lvl3pPr>
              <a:defRPr sz="2400">
                <a:gradFill>
                  <a:gsLst>
                    <a:gs pos="5224">
                      <a:srgbClr val="FFFFFF"/>
                    </a:gs>
                    <a:gs pos="31000">
                      <a:srgbClr val="FFFFFF"/>
                    </a:gs>
                  </a:gsLst>
                  <a:lin ang="5400000" scaled="0"/>
                </a:gradFill>
              </a:defRPr>
            </a:lvl3pPr>
            <a:lvl4pPr>
              <a:defRPr sz="2400">
                <a:gradFill>
                  <a:gsLst>
                    <a:gs pos="5224">
                      <a:srgbClr val="FFFFFF"/>
                    </a:gs>
                    <a:gs pos="31000">
                      <a:srgbClr val="FFFFFF"/>
                    </a:gs>
                  </a:gsLst>
                  <a:lin ang="5400000" scaled="0"/>
                </a:gradFill>
              </a:defRPr>
            </a:lvl4pPr>
            <a:lvl5pPr>
              <a:defRPr sz="2400">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18428559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10972800"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50997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hoto &amp; Content Only">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 y="0"/>
            <a:ext cx="6002338" cy="742187"/>
          </a:xfrm>
        </p:spPr>
        <p:txBody>
          <a:bodyPr/>
          <a:lstStyle>
            <a:lvl1pPr marL="0" indent="0">
              <a:buNone/>
              <a:defRPr/>
            </a:lvl1pPr>
          </a:lstStyle>
          <a:p>
            <a:r>
              <a:rPr lang="en-US" smtClean="0"/>
              <a:t>Click icon to add picture</a:t>
            </a:r>
            <a:endParaRPr lang="en-US" dirty="0"/>
          </a:p>
        </p:txBody>
      </p:sp>
      <p:sp>
        <p:nvSpPr>
          <p:cNvPr id="6" name="Content Placeholder 5"/>
          <p:cNvSpPr>
            <a:spLocks noGrp="1"/>
          </p:cNvSpPr>
          <p:nvPr>
            <p:ph sz="quarter" idx="10"/>
          </p:nvPr>
        </p:nvSpPr>
        <p:spPr>
          <a:xfrm>
            <a:off x="5761038" y="1211264"/>
            <a:ext cx="6400800" cy="600163"/>
          </a:xfrm>
        </p:spPr>
        <p:txBody>
          <a:bodyPr/>
          <a:lstStyle>
            <a:lvl1pPr marL="0" indent="0">
              <a:buNone/>
              <a:defRPr sz="3000"/>
            </a:lvl1pPr>
          </a:lstStyle>
          <a:p>
            <a:pPr lvl="0"/>
            <a:r>
              <a:rPr lang="en-US" smtClean="0"/>
              <a:t>Click to edit Master text styles</a:t>
            </a:r>
          </a:p>
        </p:txBody>
      </p:sp>
    </p:spTree>
    <p:extLst>
      <p:ext uri="{BB962C8B-B14F-4D97-AF65-F5344CB8AC3E}">
        <p14:creationId xmlns:p14="http://schemas.microsoft.com/office/powerpoint/2010/main" val="357170890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239728879"/>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mall Title &amp; Conten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38"/>
            <a:ext cx="9144000" cy="683264"/>
          </a:xfrm>
        </p:spPr>
        <p:txBody>
          <a:bodyPr/>
          <a:lstStyle>
            <a:lvl1pPr marL="0" indent="0">
              <a:buNone/>
              <a:defRPr sz="3599"/>
            </a:lvl1pPr>
            <a:lvl2pPr>
              <a:defRPr sz="3599"/>
            </a:lvl2pPr>
            <a:lvl3pPr>
              <a:defRPr sz="3599"/>
            </a:lvl3pPr>
            <a:lvl4pPr>
              <a:defRPr sz="3599"/>
            </a:lvl4pPr>
            <a:lvl5pPr>
              <a:defRPr sz="3599"/>
            </a:lvl5pPr>
          </a:lstStyle>
          <a:p>
            <a:pPr lvl="0"/>
            <a:r>
              <a:rPr lang="en-US" smtClean="0"/>
              <a:t>Click to edit Master text styles</a:t>
            </a:r>
          </a:p>
        </p:txBody>
      </p:sp>
    </p:spTree>
    <p:extLst>
      <p:ext uri="{BB962C8B-B14F-4D97-AF65-F5344CB8AC3E}">
        <p14:creationId xmlns:p14="http://schemas.microsoft.com/office/powerpoint/2010/main" val="279387781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 box">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99"/>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3657600" cy="433966"/>
          </a:xfrm>
        </p:spPr>
        <p:txBody>
          <a:bodyPr/>
          <a:lstStyle>
            <a:lvl1pPr marL="0" indent="0">
              <a:buNone/>
              <a:defRPr sz="1800">
                <a:latin typeface="+mn-lt"/>
              </a:defRPr>
            </a:lvl1pPr>
            <a:lvl2pPr>
              <a:defRPr sz="1800"/>
            </a:lvl2pPr>
            <a:lvl3pPr>
              <a:defRPr sz="18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264179553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mp; photo">
    <p:bg bwMode="ltGray">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436475" cy="742187"/>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lvl1pPr>
              <a:defRPr sz="4799">
                <a:gradFill>
                  <a:gsLst>
                    <a:gs pos="69027">
                      <a:schemeClr val="tx1"/>
                    </a:gs>
                    <a:gs pos="22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9773187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8"/>
            <a:ext cx="11889564" cy="752093"/>
          </a:xfrm>
        </p:spPr>
        <p:txBody>
          <a:bodyPr/>
          <a:lstStyle>
            <a:lvl1pPr>
              <a:defRPr sz="3599"/>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3040064"/>
            <a:ext cx="11887200" cy="517064"/>
          </a:xfrm>
        </p:spPr>
        <p:txBody>
          <a:bodyPr/>
          <a:lstStyle>
            <a:lvl1pPr marL="0" indent="0">
              <a:buNone/>
              <a:defRPr sz="2400"/>
            </a:lvl1pPr>
          </a:lstStyle>
          <a:p>
            <a:pPr lvl="0"/>
            <a:r>
              <a:rPr lang="en-US" smtClean="0"/>
              <a:t>Click to edit Master text styles</a:t>
            </a:r>
          </a:p>
        </p:txBody>
      </p:sp>
      <p:sp>
        <p:nvSpPr>
          <p:cNvPr id="6" name="Content Placeholder 5"/>
          <p:cNvSpPr>
            <a:spLocks noGrp="1"/>
          </p:cNvSpPr>
          <p:nvPr>
            <p:ph sz="quarter" idx="11"/>
          </p:nvPr>
        </p:nvSpPr>
        <p:spPr>
          <a:xfrm>
            <a:off x="274638"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7" name="Content Placeholder 5"/>
          <p:cNvSpPr>
            <a:spLocks noGrp="1"/>
          </p:cNvSpPr>
          <p:nvPr>
            <p:ph sz="quarter" idx="12"/>
          </p:nvPr>
        </p:nvSpPr>
        <p:spPr>
          <a:xfrm>
            <a:off x="3321740"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8" name="Content Placeholder 5"/>
          <p:cNvSpPr>
            <a:spLocks noGrp="1"/>
          </p:cNvSpPr>
          <p:nvPr>
            <p:ph sz="quarter" idx="13"/>
          </p:nvPr>
        </p:nvSpPr>
        <p:spPr>
          <a:xfrm>
            <a:off x="6368842"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9" name="Content Placeholder 5"/>
          <p:cNvSpPr>
            <a:spLocks noGrp="1"/>
          </p:cNvSpPr>
          <p:nvPr>
            <p:ph sz="quarter" idx="14"/>
          </p:nvPr>
        </p:nvSpPr>
        <p:spPr>
          <a:xfrm>
            <a:off x="9415946"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197544709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mp; Dark Content Box">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99"/>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37"/>
            <a:ext cx="5486400" cy="5000626"/>
          </a:xfrm>
          <a:solidFill>
            <a:schemeClr val="accent1">
              <a:alpha val="90000"/>
            </a:schemeClr>
          </a:solidFill>
        </p:spPr>
        <p:txBody>
          <a:bodyPr lIns="182880" tIns="146304" rIns="182880" bIns="146304">
            <a:noAutofit/>
          </a:bodyPr>
          <a:lstStyle>
            <a:lvl1pPr marL="0" indent="0">
              <a:buNone/>
              <a:defRPr sz="2400">
                <a:gradFill>
                  <a:gsLst>
                    <a:gs pos="10619">
                      <a:schemeClr val="bg1"/>
                    </a:gs>
                    <a:gs pos="33000">
                      <a:schemeClr val="bg1"/>
                    </a:gs>
                  </a:gsLst>
                  <a:lin ang="5400000" scaled="0"/>
                </a:gradFill>
              </a:defRPr>
            </a:lvl1pPr>
            <a:lvl2pPr>
              <a:defRPr sz="2000"/>
            </a:lvl2pPr>
            <a:lvl3pPr>
              <a:defRPr sz="20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2136609874"/>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mall 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4269097856"/>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08359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Title 1">
    <p:bg bwMode="ltGray">
      <p:bgRef idx="1001">
        <a:schemeClr val="bg1"/>
      </p:bgRef>
    </p:bg>
    <p:spTree>
      <p:nvGrpSpPr>
        <p:cNvPr id="1" name=""/>
        <p:cNvGrpSpPr/>
        <p:nvPr/>
      </p:nvGrpSpPr>
      <p:grpSpPr>
        <a:xfrm>
          <a:off x="0" y="0"/>
          <a:ext cx="0" cy="0"/>
          <a:chOff x="0" y="0"/>
          <a:chExt cx="0" cy="0"/>
        </a:xfrm>
      </p:grpSpPr>
      <p:grpSp>
        <p:nvGrpSpPr>
          <p:cNvPr id="3" name="Group 2"/>
          <p:cNvGrpSpPr/>
          <p:nvPr/>
        </p:nvGrpSpPr>
        <p:grpSpPr>
          <a:xfrm>
            <a:off x="278609" y="296864"/>
            <a:ext cx="11887200" cy="6247693"/>
            <a:chOff x="274638" y="297107"/>
            <a:chExt cx="11887200" cy="6247693"/>
          </a:xfrm>
        </p:grpSpPr>
        <p:pic>
          <p:nvPicPr>
            <p:cNvPr id="4" name="Picture 3" descr="NewGridTile_8x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0" name="Picture 9" descr="NewGridTile_8x8.png"/>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1" name="Picture 10" descr="NewGridTile_8x8.png"/>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2" name="Title 1"/>
          <p:cNvSpPr>
            <a:spLocks noGrp="1"/>
          </p:cNvSpPr>
          <p:nvPr>
            <p:ph type="title"/>
          </p:nvPr>
        </p:nvSpPr>
        <p:spPr>
          <a:xfrm>
            <a:off x="274321" y="2122489"/>
            <a:ext cx="11889564" cy="2746375"/>
          </a:xfrm>
        </p:spPr>
        <p:txBody>
          <a:bodyPr/>
          <a:lstStyle>
            <a:lvl1pPr>
              <a:defRPr sz="8799">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789645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Title 2">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122489"/>
            <a:ext cx="11889564" cy="2746375"/>
          </a:xfrm>
        </p:spPr>
        <p:txBody>
          <a:bodyPr/>
          <a:lstStyle>
            <a:lvl1pPr>
              <a:defRPr sz="8799">
                <a:gradFill>
                  <a:gsLst>
                    <a:gs pos="0">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8723961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Title 3">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64"/>
            <a:ext cx="11889564" cy="1828800"/>
          </a:xfrm>
        </p:spPr>
        <p:txBody>
          <a:bodyPr/>
          <a:lstStyle>
            <a:lvl1pPr>
              <a:defRPr sz="5399">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5469481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1" y="2129450"/>
            <a:ext cx="11889564" cy="917575"/>
          </a:xfrm>
        </p:spPr>
        <p:txBody>
          <a:bodyPr/>
          <a:lstStyle>
            <a:lvl1pPr>
              <a:defRPr sz="5999"/>
            </a:lvl1pPr>
          </a:lstStyle>
          <a:p>
            <a:r>
              <a:rPr lang="en-US" dirty="0" smtClean="0"/>
              <a:t>Thank you</a:t>
            </a:r>
            <a:endParaRPr lang="en-US" dirty="0"/>
          </a:p>
        </p:txBody>
      </p:sp>
    </p:spTree>
    <p:extLst>
      <p:ext uri="{BB962C8B-B14F-4D97-AF65-F5344CB8AC3E}">
        <p14:creationId xmlns:p14="http://schemas.microsoft.com/office/powerpoint/2010/main" val="202817660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79" y="3168585"/>
            <a:ext cx="11378776" cy="1017048"/>
          </a:xfrm>
        </p:spPr>
        <p:txBody>
          <a:bodyPr anchor="b" anchorCtr="0"/>
          <a:lstStyle>
            <a:lvl1pPr>
              <a:defRPr sz="7343"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79" y="4749130"/>
            <a:ext cx="11378776" cy="508524"/>
          </a:xfrm>
        </p:spPr>
        <p:txBody>
          <a:bodyPr>
            <a:noAutofit/>
          </a:bodyPr>
          <a:lstStyle>
            <a:lvl1pPr marL="0" indent="0">
              <a:spcBef>
                <a:spcPts val="0"/>
              </a:spcBef>
              <a:buNone/>
              <a:defRPr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566723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79" y="3168585"/>
            <a:ext cx="11378776"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79" y="4749130"/>
            <a:ext cx="1137877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140593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cSld name="Title Slide_Option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4998" y="2151538"/>
            <a:ext cx="5695057" cy="2034095"/>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8" y="4507583"/>
            <a:ext cx="5695057" cy="508524"/>
          </a:xfrm>
        </p:spPr>
        <p:txBody>
          <a:bodyPr>
            <a:noAutofit/>
          </a:bodyPr>
          <a:lstStyle>
            <a:lvl1pPr marL="0" indent="0">
              <a:spcBef>
                <a:spcPts val="0"/>
              </a:spcBef>
              <a:buNone/>
              <a:defRPr sz="2856"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812224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83100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505050">
                        <a:alpha val="50000"/>
                      </a:srgbClr>
                    </a:gs>
                    <a:gs pos="86000">
                      <a:srgbClr val="50505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52654891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0334164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theme" Target="../theme/theme2.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theme" Target="../theme/theme3.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319"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3"/>
          </p:nvPr>
        </p:nvSpPr>
        <p:spPr>
          <a:xfrm>
            <a:off x="274638" y="6689365"/>
            <a:ext cx="3937000" cy="137160"/>
          </a:xfrm>
          <a:prstGeom prst="rect">
            <a:avLst/>
          </a:prstGeom>
        </p:spPr>
        <p:txBody>
          <a:bodyPr vert="horz" lIns="0" tIns="0" rIns="91440" bIns="0" rtlCol="0" anchor="ctr"/>
          <a:lstStyle>
            <a:lvl1pPr marL="0" algn="l" defTabSz="932563" rtl="0" eaLnBrk="1" latinLnBrk="0" hangingPunct="1">
              <a:defRPr lang="en-US" sz="900" kern="1200">
                <a:gradFill>
                  <a:gsLst>
                    <a:gs pos="2239">
                      <a:schemeClr val="tx1"/>
                    </a:gs>
                    <a:gs pos="11940">
                      <a:schemeClr val="tx1"/>
                    </a:gs>
                  </a:gsLst>
                  <a:lin ang="5400000" scaled="0"/>
                </a:gradFill>
                <a:latin typeface="+mn-lt"/>
                <a:ea typeface="+mn-ea"/>
                <a:cs typeface="+mn-cs"/>
              </a:defRPr>
            </a:lvl1pPr>
          </a:lstStyle>
          <a:p>
            <a:r>
              <a:rPr smtClean="0">
                <a:gradFill>
                  <a:gsLst>
                    <a:gs pos="2239">
                      <a:srgbClr val="505050"/>
                    </a:gs>
                    <a:gs pos="11940">
                      <a:srgbClr val="505050"/>
                    </a:gs>
                  </a:gsLst>
                  <a:lin ang="5400000" scaled="0"/>
                </a:gradFill>
              </a:rPr>
              <a:t>Microsoft Confidential</a:t>
            </a:r>
            <a:endParaRPr>
              <a:gradFill>
                <a:gsLst>
                  <a:gs pos="2239">
                    <a:srgbClr val="505050"/>
                  </a:gs>
                  <a:gs pos="11940">
                    <a:srgbClr val="505050"/>
                  </a:gs>
                </a:gsLst>
                <a:lin ang="5400000" scaled="0"/>
              </a:gradFill>
            </a:endParaRPr>
          </a:p>
        </p:txBody>
      </p:sp>
      <p:sp>
        <p:nvSpPr>
          <p:cNvPr id="6" name="Slide Number Placeholder 4"/>
          <p:cNvSpPr>
            <a:spLocks noGrp="1"/>
          </p:cNvSpPr>
          <p:nvPr>
            <p:ph type="sldNum" sz="quarter" idx="4"/>
          </p:nvPr>
        </p:nvSpPr>
        <p:spPr>
          <a:xfrm>
            <a:off x="11595101" y="6689365"/>
            <a:ext cx="566737" cy="137160"/>
          </a:xfrm>
          <a:prstGeom prst="rect">
            <a:avLst/>
          </a:prstGeom>
        </p:spPr>
        <p:txBody>
          <a:bodyPr vert="horz" lIns="91440" tIns="0" rIns="0" bIns="0" rtlCol="0" anchor="ctr"/>
          <a:lstStyle>
            <a:lvl1pPr algn="r">
              <a:defRPr lang="en-US" sz="900" b="0" kern="1200" smtClean="0">
                <a:gradFill>
                  <a:gsLst>
                    <a:gs pos="2239">
                      <a:schemeClr val="tx1"/>
                    </a:gs>
                    <a:gs pos="11940">
                      <a:schemeClr val="tx1"/>
                    </a:gs>
                  </a:gsLst>
                  <a:lin ang="5400000" scaled="0"/>
                </a:gradFill>
                <a:latin typeface="+mn-lt"/>
                <a:ea typeface="+mn-ea"/>
                <a:cs typeface="+mn-cs"/>
              </a:defRPr>
            </a:lvl1pPr>
          </a:lstStyle>
          <a:p>
            <a:pPr defTabSz="932597"/>
            <a:fld id="{41BC7777-8A37-49C2-A527-3BBE60645C4A}" type="slidenum">
              <a:rPr>
                <a:gradFill>
                  <a:gsLst>
                    <a:gs pos="2239">
                      <a:srgbClr val="505050"/>
                    </a:gs>
                    <a:gs pos="11940">
                      <a:srgbClr val="505050"/>
                    </a:gs>
                  </a:gsLst>
                  <a:lin ang="5400000" scaled="0"/>
                </a:gradFill>
              </a:rPr>
              <a:pPr defTabSz="932597"/>
              <a:t>‹#›</a:t>
            </a:fld>
            <a:endParaRPr>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756364748"/>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 id="2147484303" r:id="rId18"/>
    <p:sldLayoutId id="2147484304" r:id="rId19"/>
    <p:sldLayoutId id="2147484305" r:id="rId20"/>
    <p:sldLayoutId id="2147484306" r:id="rId21"/>
    <p:sldLayoutId id="2147484307" r:id="rId22"/>
    <p:sldLayoutId id="2147484308" r:id="rId23"/>
    <p:sldLayoutId id="2147484309" r:id="rId24"/>
    <p:sldLayoutId id="2147484310" r:id="rId25"/>
    <p:sldLayoutId id="2147484311" r:id="rId26"/>
    <p:sldLayoutId id="2147484312" r:id="rId27"/>
    <p:sldLayoutId id="2147484313" r:id="rId28"/>
    <p:sldLayoutId id="2147484314" r:id="rId29"/>
    <p:sldLayoutId id="2147484315" r:id="rId30"/>
    <p:sldLayoutId id="2147484316" r:id="rId31"/>
    <p:sldLayoutId id="2147484317" r:id="rId32"/>
    <p:sldLayoutId id="2147484318" r:id="rId33"/>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3"/>
          </p:nvPr>
        </p:nvSpPr>
        <p:spPr>
          <a:xfrm>
            <a:off x="274638" y="6689365"/>
            <a:ext cx="3937000" cy="137160"/>
          </a:xfrm>
          <a:prstGeom prst="rect">
            <a:avLst/>
          </a:prstGeom>
        </p:spPr>
        <p:txBody>
          <a:bodyPr vert="horz" lIns="0" tIns="0" rIns="91440" bIns="0" rtlCol="0" anchor="ctr"/>
          <a:lstStyle>
            <a:lvl1pPr marL="0" algn="l" defTabSz="932563" rtl="0" eaLnBrk="1" latinLnBrk="0" hangingPunct="1">
              <a:defRPr lang="en-US" sz="900" kern="1200">
                <a:gradFill>
                  <a:gsLst>
                    <a:gs pos="2239">
                      <a:schemeClr val="tx1"/>
                    </a:gs>
                    <a:gs pos="11940">
                      <a:schemeClr val="tx1"/>
                    </a:gs>
                  </a:gsLst>
                  <a:lin ang="5400000" scaled="0"/>
                </a:gradFill>
                <a:latin typeface="+mn-lt"/>
                <a:ea typeface="+mn-ea"/>
                <a:cs typeface="+mn-cs"/>
              </a:defRPr>
            </a:lvl1pPr>
          </a:lstStyle>
          <a:p>
            <a:r>
              <a:rPr smtClean="0">
                <a:gradFill>
                  <a:gsLst>
                    <a:gs pos="2239">
                      <a:srgbClr val="505050"/>
                    </a:gs>
                    <a:gs pos="11940">
                      <a:srgbClr val="505050"/>
                    </a:gs>
                  </a:gsLst>
                  <a:lin ang="5400000" scaled="0"/>
                </a:gradFill>
              </a:rPr>
              <a:t>Microsoft Confidential</a:t>
            </a:r>
            <a:endParaRPr>
              <a:gradFill>
                <a:gsLst>
                  <a:gs pos="2239">
                    <a:srgbClr val="505050"/>
                  </a:gs>
                  <a:gs pos="11940">
                    <a:srgbClr val="505050"/>
                  </a:gs>
                </a:gsLst>
                <a:lin ang="5400000" scaled="0"/>
              </a:gradFill>
            </a:endParaRPr>
          </a:p>
        </p:txBody>
      </p:sp>
      <p:sp>
        <p:nvSpPr>
          <p:cNvPr id="6" name="Slide Number Placeholder 4"/>
          <p:cNvSpPr>
            <a:spLocks noGrp="1"/>
          </p:cNvSpPr>
          <p:nvPr>
            <p:ph type="sldNum" sz="quarter" idx="4"/>
          </p:nvPr>
        </p:nvSpPr>
        <p:spPr>
          <a:xfrm>
            <a:off x="11595101" y="6689365"/>
            <a:ext cx="566737" cy="137160"/>
          </a:xfrm>
          <a:prstGeom prst="rect">
            <a:avLst/>
          </a:prstGeom>
        </p:spPr>
        <p:txBody>
          <a:bodyPr vert="horz" lIns="91440" tIns="0" rIns="0" bIns="0" rtlCol="0" anchor="ctr"/>
          <a:lstStyle>
            <a:lvl1pPr algn="r">
              <a:defRPr lang="en-US" sz="900" b="0" kern="1200" smtClean="0">
                <a:gradFill>
                  <a:gsLst>
                    <a:gs pos="2239">
                      <a:schemeClr val="tx1"/>
                    </a:gs>
                    <a:gs pos="11940">
                      <a:schemeClr val="tx1"/>
                    </a:gs>
                  </a:gsLst>
                  <a:lin ang="5400000" scaled="0"/>
                </a:gradFill>
                <a:latin typeface="+mn-lt"/>
                <a:ea typeface="+mn-ea"/>
                <a:cs typeface="+mn-cs"/>
              </a:defRPr>
            </a:lvl1pPr>
          </a:lstStyle>
          <a:p>
            <a:pPr defTabSz="932597"/>
            <a:fld id="{41BC7777-8A37-49C2-A527-3BBE60645C4A}" type="slidenum">
              <a:rPr>
                <a:gradFill>
                  <a:gsLst>
                    <a:gs pos="2239">
                      <a:srgbClr val="505050"/>
                    </a:gs>
                    <a:gs pos="11940">
                      <a:srgbClr val="505050"/>
                    </a:gs>
                  </a:gsLst>
                  <a:lin ang="5400000" scaled="0"/>
                </a:gradFill>
              </a:rPr>
              <a:pPr defTabSz="932597"/>
              <a:t>‹#›</a:t>
            </a:fld>
            <a:endParaRPr>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300653835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 id="2147484339" r:id="rId19"/>
    <p:sldLayoutId id="2147484340" r:id="rId20"/>
    <p:sldLayoutId id="2147484341" r:id="rId21"/>
    <p:sldLayoutId id="2147484342" r:id="rId22"/>
    <p:sldLayoutId id="2147484343" r:id="rId23"/>
    <p:sldLayoutId id="2147484344" r:id="rId24"/>
    <p:sldLayoutId id="2147484345" r:id="rId25"/>
    <p:sldLayoutId id="2147484346" r:id="rId26"/>
    <p:sldLayoutId id="2147484347" r:id="rId27"/>
    <p:sldLayoutId id="2147484348" r:id="rId28"/>
    <p:sldLayoutId id="2147484349" r:id="rId29"/>
    <p:sldLayoutId id="2147484350" r:id="rId30"/>
    <p:sldLayoutId id="2147484351" r:id="rId31"/>
    <p:sldLayoutId id="2147484352" r:id="rId32"/>
    <p:sldLayoutId id="2147484353" r:id="rId33"/>
    <p:sldLayoutId id="2147484354" r:id="rId3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9.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microsoft.com/office/2007/relationships/hdphoto" Target="../media/hdphoto2.wdp"/><Relationship Id="rId4" Type="http://schemas.openxmlformats.org/officeDocument/2006/relationships/image" Target="../media/image28.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9.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blogs.technet.com/b/privatecloud/archive/2014/06/26/sample-portal-code-based-on-windows-azure-pack-service-provider-foundation-and-virtual-machine-manager-version-2.aspx"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http://www.microsoft.com/en-us/news/press/2013/dec13/12-12COSNPR.aspx" TargetMode="External"/><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hyperlink" Target="http://www.microsoft.com/en-us/server-cloud/cloud-os/#fbid=Q5xgooGCkIG" TargetMode="External"/><Relationship Id="rId4" Type="http://schemas.openxmlformats.org/officeDocument/2006/relationships/hyperlink" Target="http://www.microsoft.com/en-us/server-cloud/cloud-os-network.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41707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272773" y="653162"/>
            <a:ext cx="8078980" cy="5137843"/>
            <a:chOff x="6144650" y="1430257"/>
            <a:chExt cx="4719175" cy="3222785"/>
          </a:xfrm>
        </p:grpSpPr>
        <p:sp>
          <p:nvSpPr>
            <p:cNvPr id="24" name="Freeform 10"/>
            <p:cNvSpPr>
              <a:spLocks noEditPoints="1"/>
            </p:cNvSpPr>
            <p:nvPr/>
          </p:nvSpPr>
          <p:spPr bwMode="auto">
            <a:xfrm>
              <a:off x="6144650" y="1430257"/>
              <a:ext cx="4719175" cy="3222785"/>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bg1"/>
            </a:solidFill>
            <a:ln>
              <a:noFill/>
            </a:ln>
          </p:spPr>
          <p:txBody>
            <a:bodyPr vert="horz" wrap="square" lIns="89627" tIns="44814" rIns="89627" bIns="44814" numCol="1" anchor="t" anchorCtr="0" compatLnSpc="1">
              <a:prstTxWarp prst="textNoShape">
                <a:avLst/>
              </a:prstTxWarp>
            </a:bodyPr>
            <a:lstStyle/>
            <a:p>
              <a:pPr defTabSz="932634"/>
              <a:endParaRPr lang="en-US" dirty="0">
                <a:solidFill>
                  <a:srgbClr val="000000"/>
                </a:solidFill>
              </a:endParaRPr>
            </a:p>
          </p:txBody>
        </p:sp>
        <p:sp>
          <p:nvSpPr>
            <p:cNvPr id="25" name="TextBox 24"/>
            <p:cNvSpPr txBox="1"/>
            <p:nvPr/>
          </p:nvSpPr>
          <p:spPr>
            <a:xfrm>
              <a:off x="8139227" y="1922621"/>
              <a:ext cx="730034" cy="323354"/>
            </a:xfrm>
            <a:prstGeom prst="rect">
              <a:avLst/>
            </a:prstGeom>
            <a:noFill/>
          </p:spPr>
          <p:txBody>
            <a:bodyPr wrap="none" lIns="179260" tIns="143409" rIns="179260" bIns="143409" rtlCol="0">
              <a:spAutoFit/>
            </a:bodyPr>
            <a:lstStyle/>
            <a:p>
              <a:pPr algn="ctr" defTabSz="932634">
                <a:lnSpc>
                  <a:spcPct val="90000"/>
                </a:lnSpc>
                <a:spcAft>
                  <a:spcPts val="602"/>
                </a:spcAft>
              </a:pPr>
              <a:r>
                <a:rPr lang="en-US" sz="1599" dirty="0">
                  <a:solidFill>
                    <a:srgbClr val="1B54A5"/>
                  </a:solidFill>
                </a:rPr>
                <a:t>Customer</a:t>
              </a:r>
            </a:p>
          </p:txBody>
        </p:sp>
        <p:sp>
          <p:nvSpPr>
            <p:cNvPr id="26" name="TextBox 25"/>
            <p:cNvSpPr txBox="1"/>
            <p:nvPr/>
          </p:nvSpPr>
          <p:spPr>
            <a:xfrm>
              <a:off x="9418641" y="3498628"/>
              <a:ext cx="657760" cy="465040"/>
            </a:xfrm>
            <a:prstGeom prst="rect">
              <a:avLst/>
            </a:prstGeom>
            <a:noFill/>
          </p:spPr>
          <p:txBody>
            <a:bodyPr wrap="none" lIns="179260" tIns="143409" rIns="179260" bIns="143409" rtlCol="0">
              <a:spAutoFit/>
            </a:bodyPr>
            <a:lstStyle/>
            <a:p>
              <a:pPr defTabSz="932634">
                <a:lnSpc>
                  <a:spcPct val="90000"/>
                </a:lnSpc>
                <a:spcAft>
                  <a:spcPts val="602"/>
                </a:spcAft>
              </a:pPr>
              <a:r>
                <a:rPr lang="en-US" sz="1599" dirty="0">
                  <a:solidFill>
                    <a:srgbClr val="1B54A5"/>
                  </a:solidFill>
                </a:rPr>
                <a:t>Service</a:t>
              </a:r>
              <a:br>
                <a:rPr lang="en-US" sz="1599" dirty="0">
                  <a:solidFill>
                    <a:srgbClr val="1B54A5"/>
                  </a:solidFill>
                </a:rPr>
              </a:br>
              <a:r>
                <a:rPr lang="en-US" sz="1599" dirty="0">
                  <a:solidFill>
                    <a:srgbClr val="1B54A5"/>
                  </a:solidFill>
                </a:rPr>
                <a:t>Provider</a:t>
              </a:r>
            </a:p>
          </p:txBody>
        </p:sp>
        <p:sp>
          <p:nvSpPr>
            <p:cNvPr id="27" name="TextBox 26"/>
            <p:cNvSpPr txBox="1"/>
            <p:nvPr/>
          </p:nvSpPr>
          <p:spPr>
            <a:xfrm>
              <a:off x="6562539" y="3637125"/>
              <a:ext cx="721744" cy="323354"/>
            </a:xfrm>
            <a:prstGeom prst="rect">
              <a:avLst/>
            </a:prstGeom>
            <a:noFill/>
          </p:spPr>
          <p:txBody>
            <a:bodyPr wrap="none" lIns="179260" tIns="143409" rIns="179260" bIns="143409" rtlCol="0">
              <a:spAutoFit/>
            </a:bodyPr>
            <a:lstStyle/>
            <a:p>
              <a:pPr algn="ctr" defTabSz="932634">
                <a:lnSpc>
                  <a:spcPct val="90000"/>
                </a:lnSpc>
                <a:spcAft>
                  <a:spcPts val="602"/>
                </a:spcAft>
              </a:pPr>
              <a:r>
                <a:rPr lang="en-US" sz="1599" dirty="0">
                  <a:solidFill>
                    <a:srgbClr val="1B54A5"/>
                  </a:solidFill>
                </a:rPr>
                <a:t>Microsoft</a:t>
              </a:r>
            </a:p>
          </p:txBody>
        </p:sp>
        <p:sp>
          <p:nvSpPr>
            <p:cNvPr id="28" name="TextBox 27"/>
            <p:cNvSpPr txBox="1"/>
            <p:nvPr/>
          </p:nvSpPr>
          <p:spPr>
            <a:xfrm>
              <a:off x="8094110" y="3268157"/>
              <a:ext cx="773964" cy="465040"/>
            </a:xfrm>
            <a:prstGeom prst="rect">
              <a:avLst/>
            </a:prstGeom>
            <a:noFill/>
          </p:spPr>
          <p:txBody>
            <a:bodyPr wrap="none" lIns="179260" tIns="143409" rIns="179260" bIns="143409" rtlCol="0">
              <a:spAutoFit/>
            </a:bodyPr>
            <a:lstStyle/>
            <a:p>
              <a:pPr algn="ctr" defTabSz="932634">
                <a:lnSpc>
                  <a:spcPct val="90000"/>
                </a:lnSpc>
                <a:spcAft>
                  <a:spcPts val="602"/>
                </a:spcAft>
              </a:pPr>
              <a:r>
                <a:rPr lang="en-US" sz="1599" dirty="0">
                  <a:solidFill>
                    <a:srgbClr val="1B54A5"/>
                  </a:solidFill>
                </a:rPr>
                <a:t>Consistent</a:t>
              </a:r>
              <a:br>
                <a:rPr lang="en-US" sz="1599" dirty="0">
                  <a:solidFill>
                    <a:srgbClr val="1B54A5"/>
                  </a:solidFill>
                </a:rPr>
              </a:br>
              <a:r>
                <a:rPr lang="en-US" sz="1599" dirty="0">
                  <a:solidFill>
                    <a:srgbClr val="1B54A5"/>
                  </a:solidFill>
                </a:rPr>
                <a:t>Platform</a:t>
              </a:r>
            </a:p>
          </p:txBody>
        </p:sp>
        <p:sp>
          <p:nvSpPr>
            <p:cNvPr id="29" name="TextBox 28"/>
            <p:cNvSpPr txBox="1"/>
            <p:nvPr/>
          </p:nvSpPr>
          <p:spPr>
            <a:xfrm>
              <a:off x="8118113" y="2808338"/>
              <a:ext cx="656499" cy="429763"/>
            </a:xfrm>
            <a:prstGeom prst="rect">
              <a:avLst/>
            </a:prstGeom>
            <a:noFill/>
          </p:spPr>
          <p:txBody>
            <a:bodyPr wrap="none" lIns="179260" tIns="143409" rIns="179260" bIns="143409" rtlCol="0">
              <a:spAutoFit/>
            </a:bodyPr>
            <a:lstStyle/>
            <a:p>
              <a:pPr algn="ctr" defTabSz="932634">
                <a:lnSpc>
                  <a:spcPct val="90000"/>
                </a:lnSpc>
                <a:spcAft>
                  <a:spcPts val="602"/>
                </a:spcAft>
              </a:pPr>
              <a:r>
                <a:rPr lang="en-US" sz="2800" b="1" dirty="0">
                  <a:solidFill>
                    <a:srgbClr val="1B54A5"/>
                  </a:solidFill>
                </a:rPr>
                <a:t>ONE</a:t>
              </a:r>
            </a:p>
          </p:txBody>
        </p:sp>
      </p:grpSp>
    </p:spTree>
    <p:extLst>
      <p:ext uri="{BB962C8B-B14F-4D97-AF65-F5344CB8AC3E}">
        <p14:creationId xmlns:p14="http://schemas.microsoft.com/office/powerpoint/2010/main" val="251965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88397" y="1553046"/>
            <a:ext cx="5655569" cy="4678204"/>
          </a:xfrm>
        </p:spPr>
        <p:txBody>
          <a:bodyPr/>
          <a:lstStyle/>
          <a:p>
            <a:pPr marL="0" indent="0">
              <a:buNone/>
            </a:pPr>
            <a:r>
              <a:rPr lang="en-US" dirty="0" smtClean="0"/>
              <a:t>The Cloud OS Enables all the characteristics of a Cloud Service</a:t>
            </a:r>
          </a:p>
          <a:p>
            <a:pPr lvl="1"/>
            <a:r>
              <a:rPr lang="en-US" dirty="0" smtClean="0"/>
              <a:t>On-demand Self-Service</a:t>
            </a:r>
          </a:p>
          <a:p>
            <a:pPr lvl="1"/>
            <a:r>
              <a:rPr lang="en-US" dirty="0" smtClean="0"/>
              <a:t>Broad Network Access</a:t>
            </a:r>
          </a:p>
          <a:p>
            <a:pPr lvl="1"/>
            <a:r>
              <a:rPr lang="en-US" dirty="0" smtClean="0"/>
              <a:t>Rapid Elasticity</a:t>
            </a:r>
          </a:p>
          <a:p>
            <a:pPr lvl="1"/>
            <a:r>
              <a:rPr lang="en-US" dirty="0" smtClean="0"/>
              <a:t>Resource Pooling</a:t>
            </a:r>
          </a:p>
          <a:p>
            <a:pPr lvl="1"/>
            <a:r>
              <a:rPr lang="en-US" dirty="0" smtClean="0"/>
              <a:t>Measured Service</a:t>
            </a:r>
          </a:p>
          <a:p>
            <a:endParaRPr lang="en-US" dirty="0"/>
          </a:p>
        </p:txBody>
      </p:sp>
      <p:sp>
        <p:nvSpPr>
          <p:cNvPr id="3" name="Title 2"/>
          <p:cNvSpPr>
            <a:spLocks noGrp="1"/>
          </p:cNvSpPr>
          <p:nvPr>
            <p:ph type="title"/>
          </p:nvPr>
        </p:nvSpPr>
        <p:spPr/>
        <p:txBody>
          <a:bodyPr/>
          <a:lstStyle/>
          <a:p>
            <a:r>
              <a:rPr lang="en-US" dirty="0" smtClean="0"/>
              <a:t>Why choosing the Cloud OS</a:t>
            </a:r>
            <a:endParaRPr lang="en-US" dirty="0"/>
          </a:p>
        </p:txBody>
      </p:sp>
      <p:grpSp>
        <p:nvGrpSpPr>
          <p:cNvPr id="4" name="Group 3"/>
          <p:cNvGrpSpPr/>
          <p:nvPr/>
        </p:nvGrpSpPr>
        <p:grpSpPr>
          <a:xfrm>
            <a:off x="601613" y="1553046"/>
            <a:ext cx="5383922" cy="4177372"/>
            <a:chOff x="6739763" y="1780385"/>
            <a:chExt cx="5383922" cy="4177964"/>
          </a:xfrm>
        </p:grpSpPr>
        <p:sp>
          <p:nvSpPr>
            <p:cNvPr id="6" name="Rectangle 5"/>
            <p:cNvSpPr/>
            <p:nvPr/>
          </p:nvSpPr>
          <p:spPr>
            <a:xfrm>
              <a:off x="6739763" y="1780385"/>
              <a:ext cx="5383922" cy="4177964"/>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500">
                <a:gradFill>
                  <a:gsLst>
                    <a:gs pos="0">
                      <a:srgbClr val="FFFFFF"/>
                    </a:gs>
                    <a:gs pos="100000">
                      <a:srgbClr val="FFFFFF"/>
                    </a:gs>
                  </a:gsLst>
                  <a:lin ang="5400000" scaled="0"/>
                </a:gradFill>
              </a:endParaRPr>
            </a:p>
          </p:txBody>
        </p:sp>
        <p:sp>
          <p:nvSpPr>
            <p:cNvPr id="7" name="Rectangle 6"/>
            <p:cNvSpPr/>
            <p:nvPr/>
          </p:nvSpPr>
          <p:spPr>
            <a:xfrm>
              <a:off x="6818486" y="1989557"/>
              <a:ext cx="5226482" cy="646459"/>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3600" dirty="0" smtClean="0">
                  <a:gradFill>
                    <a:gsLst>
                      <a:gs pos="0">
                        <a:srgbClr val="FFFFFF"/>
                      </a:gs>
                      <a:gs pos="100000">
                        <a:srgbClr val="FFFFFF"/>
                      </a:gs>
                    </a:gsLst>
                    <a:lin ang="5400000" scaled="0"/>
                  </a:gradFill>
                  <a:latin typeface="Segoe UI Light"/>
                </a:rPr>
                <a:t>Microsoft’s answer:</a:t>
              </a:r>
              <a:endParaRPr lang="en-US" sz="3600" dirty="0">
                <a:gradFill>
                  <a:gsLst>
                    <a:gs pos="0">
                      <a:srgbClr val="FFFFFF"/>
                    </a:gs>
                    <a:gs pos="100000">
                      <a:srgbClr val="FFFFFF"/>
                    </a:gs>
                  </a:gsLst>
                  <a:lin ang="5400000" scaled="0"/>
                </a:gradFill>
                <a:latin typeface="Segoe UI Light"/>
              </a:endParaRPr>
            </a:p>
          </p:txBody>
        </p:sp>
      </p:grpSp>
      <p:sp>
        <p:nvSpPr>
          <p:cNvPr id="5" name="Freeform 4"/>
          <p:cNvSpPr>
            <a:spLocks/>
          </p:cNvSpPr>
          <p:nvPr/>
        </p:nvSpPr>
        <p:spPr bwMode="auto">
          <a:xfrm>
            <a:off x="1394923" y="2759706"/>
            <a:ext cx="3797302" cy="2595195"/>
          </a:xfrm>
          <a:custGeom>
            <a:avLst/>
            <a:gdLst>
              <a:gd name="T0" fmla="*/ 1303 w 1487"/>
              <a:gd name="T1" fmla="*/ 371 h 1015"/>
              <a:gd name="T2" fmla="*/ 1303 w 1487"/>
              <a:gd name="T3" fmla="*/ 371 h 1015"/>
              <a:gd name="T4" fmla="*/ 1487 w 1487"/>
              <a:gd name="T5" fmla="*/ 674 h 1015"/>
              <a:gd name="T6" fmla="*/ 1146 w 1487"/>
              <a:gd name="T7" fmla="*/ 1015 h 1015"/>
              <a:gd name="T8" fmla="*/ 764 w 1487"/>
              <a:gd name="T9" fmla="*/ 1015 h 1015"/>
              <a:gd name="T10" fmla="*/ 723 w 1487"/>
              <a:gd name="T11" fmla="*/ 1015 h 1015"/>
              <a:gd name="T12" fmla="*/ 311 w 1487"/>
              <a:gd name="T13" fmla="*/ 1015 h 1015"/>
              <a:gd name="T14" fmla="*/ 311 w 1487"/>
              <a:gd name="T15" fmla="*/ 1015 h 1015"/>
              <a:gd name="T16" fmla="*/ 0 w 1487"/>
              <a:gd name="T17" fmla="*/ 705 h 1015"/>
              <a:gd name="T18" fmla="*/ 234 w 1487"/>
              <a:gd name="T19" fmla="*/ 404 h 1015"/>
              <a:gd name="T20" fmla="*/ 265 w 1487"/>
              <a:gd name="T21" fmla="*/ 400 h 1015"/>
              <a:gd name="T22" fmla="*/ 261 w 1487"/>
              <a:gd name="T23" fmla="*/ 366 h 1015"/>
              <a:gd name="T24" fmla="*/ 627 w 1487"/>
              <a:gd name="T25" fmla="*/ 0 h 1015"/>
              <a:gd name="T26" fmla="*/ 939 w 1487"/>
              <a:gd name="T27" fmla="*/ 177 h 1015"/>
              <a:gd name="T28" fmla="*/ 1070 w 1487"/>
              <a:gd name="T29" fmla="*/ 133 h 1015"/>
              <a:gd name="T30" fmla="*/ 1289 w 1487"/>
              <a:gd name="T31" fmla="*/ 332 h 1015"/>
              <a:gd name="T32" fmla="*/ 1291 w 1487"/>
              <a:gd name="T33" fmla="*/ 364 h 1015"/>
              <a:gd name="T34" fmla="*/ 1303 w 1487"/>
              <a:gd name="T35" fmla="*/ 371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1015">
                <a:moveTo>
                  <a:pt x="1303" y="371"/>
                </a:moveTo>
                <a:cubicBezTo>
                  <a:pt x="1303" y="371"/>
                  <a:pt x="1303" y="371"/>
                  <a:pt x="1303" y="371"/>
                </a:cubicBezTo>
                <a:cubicBezTo>
                  <a:pt x="1412" y="428"/>
                  <a:pt x="1487" y="542"/>
                  <a:pt x="1487" y="674"/>
                </a:cubicBezTo>
                <a:cubicBezTo>
                  <a:pt x="1487" y="863"/>
                  <a:pt x="1335" y="1015"/>
                  <a:pt x="1146" y="1015"/>
                </a:cubicBezTo>
                <a:cubicBezTo>
                  <a:pt x="1146" y="1015"/>
                  <a:pt x="1146" y="1015"/>
                  <a:pt x="764" y="1015"/>
                </a:cubicBezTo>
                <a:cubicBezTo>
                  <a:pt x="723" y="1015"/>
                  <a:pt x="723" y="1015"/>
                  <a:pt x="723" y="1015"/>
                </a:cubicBezTo>
                <a:cubicBezTo>
                  <a:pt x="723" y="1015"/>
                  <a:pt x="723" y="1015"/>
                  <a:pt x="311" y="1015"/>
                </a:cubicBezTo>
                <a:cubicBezTo>
                  <a:pt x="311" y="1015"/>
                  <a:pt x="311" y="1015"/>
                  <a:pt x="311" y="1015"/>
                </a:cubicBezTo>
                <a:cubicBezTo>
                  <a:pt x="139" y="1015"/>
                  <a:pt x="0" y="877"/>
                  <a:pt x="0" y="705"/>
                </a:cubicBezTo>
                <a:cubicBezTo>
                  <a:pt x="0" y="560"/>
                  <a:pt x="100" y="438"/>
                  <a:pt x="234" y="404"/>
                </a:cubicBezTo>
                <a:cubicBezTo>
                  <a:pt x="265" y="400"/>
                  <a:pt x="265" y="400"/>
                  <a:pt x="265" y="400"/>
                </a:cubicBezTo>
                <a:cubicBezTo>
                  <a:pt x="265" y="400"/>
                  <a:pt x="261" y="369"/>
                  <a:pt x="261" y="366"/>
                </a:cubicBezTo>
                <a:cubicBezTo>
                  <a:pt x="261" y="164"/>
                  <a:pt x="425" y="0"/>
                  <a:pt x="627" y="0"/>
                </a:cubicBezTo>
                <a:cubicBezTo>
                  <a:pt x="760" y="0"/>
                  <a:pt x="876" y="71"/>
                  <a:pt x="939" y="177"/>
                </a:cubicBezTo>
                <a:cubicBezTo>
                  <a:pt x="977" y="149"/>
                  <a:pt x="1022" y="133"/>
                  <a:pt x="1070" y="133"/>
                </a:cubicBezTo>
                <a:cubicBezTo>
                  <a:pt x="1185" y="133"/>
                  <a:pt x="1279" y="221"/>
                  <a:pt x="1289" y="332"/>
                </a:cubicBezTo>
                <a:cubicBezTo>
                  <a:pt x="1291" y="364"/>
                  <a:pt x="1291" y="364"/>
                  <a:pt x="1291" y="364"/>
                </a:cubicBezTo>
                <a:lnTo>
                  <a:pt x="1303" y="3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41" tIns="45716" rIns="91433" bIns="182871"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4000" b="1" dirty="0">
              <a:gradFill>
                <a:gsLst>
                  <a:gs pos="0">
                    <a:srgbClr val="0072C6"/>
                  </a:gs>
                  <a:gs pos="100000">
                    <a:srgbClr val="0072C6"/>
                  </a:gs>
                </a:gsLst>
                <a:lin ang="5400000" scaled="0"/>
              </a:gradFill>
              <a:latin typeface="Segoe UI Light"/>
            </a:endParaRPr>
          </a:p>
          <a:p>
            <a:r>
              <a:rPr lang="en-US" sz="4000" b="1" dirty="0">
                <a:gradFill>
                  <a:gsLst>
                    <a:gs pos="0">
                      <a:srgbClr val="0072C6"/>
                    </a:gs>
                    <a:gs pos="100000">
                      <a:srgbClr val="0072C6"/>
                    </a:gs>
                  </a:gsLst>
                  <a:lin ang="5400000" scaled="0"/>
                </a:gradFill>
                <a:latin typeface="Segoe UI Light"/>
              </a:rPr>
              <a:t> The Cloud OS</a:t>
            </a:r>
          </a:p>
        </p:txBody>
      </p:sp>
    </p:spTree>
    <p:extLst>
      <p:ext uri="{BB962C8B-B14F-4D97-AF65-F5344CB8AC3E}">
        <p14:creationId xmlns:p14="http://schemas.microsoft.com/office/powerpoint/2010/main" val="2514041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Bringing Microsoft’s learnings to </a:t>
            </a:r>
            <a:r>
              <a:rPr lang="en-US" dirty="0" err="1" smtClean="0"/>
              <a:t>Wortmann’s</a:t>
            </a:r>
            <a:r>
              <a:rPr lang="en-US" dirty="0" smtClean="0"/>
              <a:t> datacenter</a:t>
            </a:r>
            <a:endParaRPr lang="en-US" dirty="0"/>
          </a:p>
        </p:txBody>
      </p:sp>
      <p:grpSp>
        <p:nvGrpSpPr>
          <p:cNvPr id="24" name="Group 23"/>
          <p:cNvGrpSpPr>
            <a:grpSpLocks/>
          </p:cNvGrpSpPr>
          <p:nvPr/>
        </p:nvGrpSpPr>
        <p:grpSpPr bwMode="auto">
          <a:xfrm>
            <a:off x="7589645" y="2272401"/>
            <a:ext cx="3730096" cy="3655494"/>
            <a:chOff x="7589838" y="2127330"/>
            <a:chExt cx="3729952" cy="3655931"/>
          </a:xfrm>
        </p:grpSpPr>
        <p:sp>
          <p:nvSpPr>
            <p:cNvPr id="25" name="Rectangle 24"/>
            <p:cNvSpPr/>
            <p:nvPr/>
          </p:nvSpPr>
          <p:spPr>
            <a:xfrm>
              <a:off x="7589838" y="2127330"/>
              <a:ext cx="3669638" cy="3655931"/>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10051">
                <a:defRPr/>
              </a:pPr>
              <a:endParaRPr lang="en-US" sz="2200" dirty="0">
                <a:solidFill>
                  <a:srgbClr val="FFFFFF"/>
                </a:solidFill>
              </a:endParaRPr>
            </a:p>
          </p:txBody>
        </p:sp>
        <p:grpSp>
          <p:nvGrpSpPr>
            <p:cNvPr id="26" name="Group 3"/>
            <p:cNvGrpSpPr>
              <a:grpSpLocks/>
            </p:cNvGrpSpPr>
            <p:nvPr/>
          </p:nvGrpSpPr>
          <p:grpSpPr bwMode="auto">
            <a:xfrm>
              <a:off x="7693961" y="2179016"/>
              <a:ext cx="3625829" cy="3567734"/>
              <a:chOff x="7681261" y="2191716"/>
              <a:chExt cx="3625829" cy="3567734"/>
            </a:xfrm>
          </p:grpSpPr>
          <p:sp>
            <p:nvSpPr>
              <p:cNvPr id="28" name="TextBox 40"/>
              <p:cNvSpPr txBox="1">
                <a:spLocks noChangeArrowheads="1"/>
              </p:cNvSpPr>
              <p:nvPr/>
            </p:nvSpPr>
            <p:spPr bwMode="auto">
              <a:xfrm>
                <a:off x="7681261" y="2191716"/>
                <a:ext cx="3588913" cy="7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4" tIns="146283" rIns="182854" bIns="146283">
                <a:spAutoFit/>
              </a:bodyPr>
              <a:lstStyle>
                <a:lvl1pPr eaLnBrk="0" hangingPunct="0">
                  <a:defRPr>
                    <a:solidFill>
                      <a:schemeClr val="tx1"/>
                    </a:solidFill>
                    <a:latin typeface="Segoe UI" pitchFamily="34" charset="0"/>
                    <a:ea typeface="MS PGothic" pitchFamily="34" charset="-128"/>
                  </a:defRPr>
                </a:lvl1pPr>
                <a:lvl2pPr marL="742950" indent="-285750" eaLnBrk="0" hangingPunct="0">
                  <a:defRPr>
                    <a:solidFill>
                      <a:schemeClr val="tx1"/>
                    </a:solidFill>
                    <a:latin typeface="Segoe UI" pitchFamily="34" charset="0"/>
                    <a:ea typeface="MS PGothic" pitchFamily="34" charset="-128"/>
                  </a:defRPr>
                </a:lvl2pPr>
                <a:lvl3pPr marL="1143000" indent="-228600" eaLnBrk="0" hangingPunct="0">
                  <a:defRPr>
                    <a:solidFill>
                      <a:schemeClr val="tx1"/>
                    </a:solidFill>
                    <a:latin typeface="Segoe UI" pitchFamily="34" charset="0"/>
                    <a:ea typeface="MS PGothic" pitchFamily="34" charset="-128"/>
                  </a:defRPr>
                </a:lvl3pPr>
                <a:lvl4pPr marL="1600200" indent="-228600" eaLnBrk="0" hangingPunct="0">
                  <a:defRPr>
                    <a:solidFill>
                      <a:schemeClr val="tx1"/>
                    </a:solidFill>
                    <a:latin typeface="Segoe UI" pitchFamily="34" charset="0"/>
                    <a:ea typeface="MS PGothic" pitchFamily="34" charset="-128"/>
                  </a:defRPr>
                </a:lvl4pPr>
                <a:lvl5pPr marL="2057400" indent="-228600" eaLnBrk="0" hangingPunct="0">
                  <a:defRPr>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9pPr>
              </a:lstStyle>
              <a:p>
                <a:pPr defTabSz="931684" eaLnBrk="1" fontAlgn="base" hangingPunct="1">
                  <a:lnSpc>
                    <a:spcPct val="90000"/>
                  </a:lnSpc>
                  <a:spcBef>
                    <a:spcPct val="0"/>
                  </a:spcBef>
                  <a:spcAft>
                    <a:spcPts val="600"/>
                  </a:spcAft>
                </a:pPr>
                <a:r>
                  <a:rPr lang="en-US" sz="3199">
                    <a:solidFill>
                      <a:srgbClr val="FFFFFF"/>
                    </a:solidFill>
                    <a:latin typeface="Segoe UI Light" pitchFamily="34" charset="0"/>
                  </a:rPr>
                  <a:t>Windows Server</a:t>
                </a:r>
              </a:p>
            </p:txBody>
          </p:sp>
          <p:sp>
            <p:nvSpPr>
              <p:cNvPr id="29" name="TextBox 41"/>
              <p:cNvSpPr txBox="1">
                <a:spLocks noChangeArrowheads="1"/>
              </p:cNvSpPr>
              <p:nvPr/>
            </p:nvSpPr>
            <p:spPr bwMode="auto">
              <a:xfrm>
                <a:off x="7718177" y="5012579"/>
                <a:ext cx="3588913" cy="7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4" tIns="146283" rIns="182854" bIns="146283">
                <a:spAutoFit/>
              </a:bodyPr>
              <a:lstStyle>
                <a:lvl1pPr eaLnBrk="0" hangingPunct="0">
                  <a:defRPr>
                    <a:solidFill>
                      <a:schemeClr val="tx1"/>
                    </a:solidFill>
                    <a:latin typeface="Segoe UI" pitchFamily="34" charset="0"/>
                    <a:ea typeface="MS PGothic" pitchFamily="34" charset="-128"/>
                  </a:defRPr>
                </a:lvl1pPr>
                <a:lvl2pPr marL="742950" indent="-285750" eaLnBrk="0" hangingPunct="0">
                  <a:defRPr>
                    <a:solidFill>
                      <a:schemeClr val="tx1"/>
                    </a:solidFill>
                    <a:latin typeface="Segoe UI" pitchFamily="34" charset="0"/>
                    <a:ea typeface="MS PGothic" pitchFamily="34" charset="-128"/>
                  </a:defRPr>
                </a:lvl2pPr>
                <a:lvl3pPr marL="1143000" indent="-228600" eaLnBrk="0" hangingPunct="0">
                  <a:defRPr>
                    <a:solidFill>
                      <a:schemeClr val="tx1"/>
                    </a:solidFill>
                    <a:latin typeface="Segoe UI" pitchFamily="34" charset="0"/>
                    <a:ea typeface="MS PGothic" pitchFamily="34" charset="-128"/>
                  </a:defRPr>
                </a:lvl3pPr>
                <a:lvl4pPr marL="1600200" indent="-228600" eaLnBrk="0" hangingPunct="0">
                  <a:defRPr>
                    <a:solidFill>
                      <a:schemeClr val="tx1"/>
                    </a:solidFill>
                    <a:latin typeface="Segoe UI" pitchFamily="34" charset="0"/>
                    <a:ea typeface="MS PGothic" pitchFamily="34" charset="-128"/>
                  </a:defRPr>
                </a:lvl4pPr>
                <a:lvl5pPr marL="2057400" indent="-228600" eaLnBrk="0" hangingPunct="0">
                  <a:defRPr>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9pPr>
              </a:lstStyle>
              <a:p>
                <a:pPr defTabSz="931684" eaLnBrk="1" fontAlgn="base" hangingPunct="1">
                  <a:lnSpc>
                    <a:spcPct val="90000"/>
                  </a:lnSpc>
                  <a:spcBef>
                    <a:spcPct val="0"/>
                  </a:spcBef>
                  <a:spcAft>
                    <a:spcPts val="600"/>
                  </a:spcAft>
                </a:pPr>
                <a:r>
                  <a:rPr lang="en-US" sz="3199" dirty="0">
                    <a:solidFill>
                      <a:srgbClr val="FFFFFF"/>
                    </a:solidFill>
                    <a:latin typeface="Segoe UI Light" pitchFamily="34" charset="0"/>
                  </a:rPr>
                  <a:t>Microsoft Azure</a:t>
                </a:r>
              </a:p>
            </p:txBody>
          </p:sp>
          <p:sp>
            <p:nvSpPr>
              <p:cNvPr id="30" name="Freeform 5"/>
              <p:cNvSpPr>
                <a:spLocks/>
              </p:cNvSpPr>
              <p:nvPr/>
            </p:nvSpPr>
            <p:spPr bwMode="auto">
              <a:xfrm>
                <a:off x="8834930" y="3609387"/>
                <a:ext cx="1000112" cy="649587"/>
              </a:xfrm>
              <a:custGeom>
                <a:avLst/>
                <a:gdLst>
                  <a:gd name="T0" fmla="*/ 2147483647 w 3790"/>
                  <a:gd name="T1" fmla="*/ 2147483647 h 2332"/>
                  <a:gd name="T2" fmla="*/ 2147483647 w 3790"/>
                  <a:gd name="T3" fmla="*/ 2147483647 h 2332"/>
                  <a:gd name="T4" fmla="*/ 2147483647 w 3790"/>
                  <a:gd name="T5" fmla="*/ 2147483647 h 2332"/>
                  <a:gd name="T6" fmla="*/ 2147483647 w 3790"/>
                  <a:gd name="T7" fmla="*/ 2147483647 h 2332"/>
                  <a:gd name="T8" fmla="*/ 2147483647 w 3790"/>
                  <a:gd name="T9" fmla="*/ 2147483647 h 2332"/>
                  <a:gd name="T10" fmla="*/ 2147483647 w 3790"/>
                  <a:gd name="T11" fmla="*/ 2147483647 h 2332"/>
                  <a:gd name="T12" fmla="*/ 2147483647 w 3790"/>
                  <a:gd name="T13" fmla="*/ 2147483647 h 2332"/>
                  <a:gd name="T14" fmla="*/ 2147483647 w 3790"/>
                  <a:gd name="T15" fmla="*/ 2147483647 h 2332"/>
                  <a:gd name="T16" fmla="*/ 2147483647 w 3790"/>
                  <a:gd name="T17" fmla="*/ 2147483647 h 2332"/>
                  <a:gd name="T18" fmla="*/ 2147483647 w 3790"/>
                  <a:gd name="T19" fmla="*/ 2147483647 h 2332"/>
                  <a:gd name="T20" fmla="*/ 2147483647 w 3790"/>
                  <a:gd name="T21" fmla="*/ 2147483647 h 2332"/>
                  <a:gd name="T22" fmla="*/ 2147483647 w 3790"/>
                  <a:gd name="T23" fmla="*/ 2147483647 h 2332"/>
                  <a:gd name="T24" fmla="*/ 2147483647 w 3790"/>
                  <a:gd name="T25" fmla="*/ 2147483647 h 2332"/>
                  <a:gd name="T26" fmla="*/ 2147483647 w 3790"/>
                  <a:gd name="T27" fmla="*/ 2147483647 h 2332"/>
                  <a:gd name="T28" fmla="*/ 2147483647 w 3790"/>
                  <a:gd name="T29" fmla="*/ 2147483647 h 2332"/>
                  <a:gd name="T30" fmla="*/ 2147483647 w 3790"/>
                  <a:gd name="T31" fmla="*/ 2147483647 h 2332"/>
                  <a:gd name="T32" fmla="*/ 2147483647 w 3790"/>
                  <a:gd name="T33" fmla="*/ 2147483647 h 2332"/>
                  <a:gd name="T34" fmla="*/ 2147483647 w 3790"/>
                  <a:gd name="T35" fmla="*/ 2147483647 h 2332"/>
                  <a:gd name="T36" fmla="*/ 2147483647 w 3790"/>
                  <a:gd name="T37" fmla="*/ 2147483647 h 2332"/>
                  <a:gd name="T38" fmla="*/ 2147483647 w 3790"/>
                  <a:gd name="T39" fmla="*/ 2147483647 h 2332"/>
                  <a:gd name="T40" fmla="*/ 2147483647 w 3790"/>
                  <a:gd name="T41" fmla="*/ 2147483647 h 2332"/>
                  <a:gd name="T42" fmla="*/ 2147483647 w 3790"/>
                  <a:gd name="T43" fmla="*/ 2147483647 h 2332"/>
                  <a:gd name="T44" fmla="*/ 2147483647 w 3790"/>
                  <a:gd name="T45" fmla="*/ 2147483647 h 2332"/>
                  <a:gd name="T46" fmla="*/ 2147483647 w 3790"/>
                  <a:gd name="T47" fmla="*/ 2147483647 h 2332"/>
                  <a:gd name="T48" fmla="*/ 2147483647 w 3790"/>
                  <a:gd name="T49" fmla="*/ 2147483647 h 2332"/>
                  <a:gd name="T50" fmla="*/ 2147483647 w 3790"/>
                  <a:gd name="T51" fmla="*/ 2147483647 h 2332"/>
                  <a:gd name="T52" fmla="*/ 2147483647 w 3790"/>
                  <a:gd name="T53" fmla="*/ 2147483647 h 2332"/>
                  <a:gd name="T54" fmla="*/ 2147483647 w 3790"/>
                  <a:gd name="T55" fmla="*/ 2147483647 h 2332"/>
                  <a:gd name="T56" fmla="*/ 2147483647 w 3790"/>
                  <a:gd name="T57" fmla="*/ 2147483647 h 2332"/>
                  <a:gd name="T58" fmla="*/ 2147483647 w 3790"/>
                  <a:gd name="T59" fmla="*/ 2147483647 h 2332"/>
                  <a:gd name="T60" fmla="*/ 2147483647 w 3790"/>
                  <a:gd name="T61" fmla="*/ 2147483647 h 2332"/>
                  <a:gd name="T62" fmla="*/ 2147483647 w 3790"/>
                  <a:gd name="T63" fmla="*/ 2147483647 h 2332"/>
                  <a:gd name="T64" fmla="*/ 2147483647 w 3790"/>
                  <a:gd name="T65" fmla="*/ 2147483647 h 2332"/>
                  <a:gd name="T66" fmla="*/ 2147483647 w 3790"/>
                  <a:gd name="T67" fmla="*/ 2147483647 h 2332"/>
                  <a:gd name="T68" fmla="*/ 2147483647 w 3790"/>
                  <a:gd name="T69" fmla="*/ 2147483647 h 2332"/>
                  <a:gd name="T70" fmla="*/ 0 w 3790"/>
                  <a:gd name="T71" fmla="*/ 2147483647 h 2332"/>
                  <a:gd name="T72" fmla="*/ 2147483647 w 3790"/>
                  <a:gd name="T73" fmla="*/ 2147483647 h 2332"/>
                  <a:gd name="T74" fmla="*/ 2147483647 w 3790"/>
                  <a:gd name="T75" fmla="*/ 2147483647 h 2332"/>
                  <a:gd name="T76" fmla="*/ 2147483647 w 3790"/>
                  <a:gd name="T77" fmla="*/ 2147483647 h 2332"/>
                  <a:gd name="T78" fmla="*/ 2147483647 w 3790"/>
                  <a:gd name="T79" fmla="*/ 2147483647 h 2332"/>
                  <a:gd name="T80" fmla="*/ 2147483647 w 3790"/>
                  <a:gd name="T81" fmla="*/ 2147483647 h 2332"/>
                  <a:gd name="T82" fmla="*/ 2147483647 w 3790"/>
                  <a:gd name="T83" fmla="*/ 2147483647 h 2332"/>
                  <a:gd name="T84" fmla="*/ 2147483647 w 3790"/>
                  <a:gd name="T85" fmla="*/ 2147483647 h 2332"/>
                  <a:gd name="T86" fmla="*/ 2147483647 w 3790"/>
                  <a:gd name="T87" fmla="*/ 2147483647 h 2332"/>
                  <a:gd name="T88" fmla="*/ 2147483647 w 3790"/>
                  <a:gd name="T89" fmla="*/ 2147483647 h 2332"/>
                  <a:gd name="T90" fmla="*/ 2147483647 w 3790"/>
                  <a:gd name="T91" fmla="*/ 2147483647 h 2332"/>
                  <a:gd name="T92" fmla="*/ 2147483647 w 3790"/>
                  <a:gd name="T93" fmla="*/ 2147483647 h 2332"/>
                  <a:gd name="T94" fmla="*/ 2147483647 w 3790"/>
                  <a:gd name="T95" fmla="*/ 2147483647 h 2332"/>
                  <a:gd name="T96" fmla="*/ 2147483647 w 3790"/>
                  <a:gd name="T97" fmla="*/ 2147483647 h 2332"/>
                  <a:gd name="T98" fmla="*/ 2147483647 w 3790"/>
                  <a:gd name="T99" fmla="*/ 2147483647 h 2332"/>
                  <a:gd name="T100" fmla="*/ 2147483647 w 3790"/>
                  <a:gd name="T101" fmla="*/ 2147483647 h 2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86" y="944"/>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654" y="370"/>
                    </a:lnTo>
                    <a:lnTo>
                      <a:pt x="2608" y="374"/>
                    </a:lnTo>
                    <a:lnTo>
                      <a:pt x="2564" y="384"/>
                    </a:lnTo>
                    <a:lnTo>
                      <a:pt x="2522" y="396"/>
                    </a:lnTo>
                    <a:lnTo>
                      <a:pt x="2482" y="410"/>
                    </a:lnTo>
                    <a:lnTo>
                      <a:pt x="2442" y="428"/>
                    </a:lnTo>
                    <a:lnTo>
                      <a:pt x="2404" y="450"/>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1012"/>
                    </a:lnTo>
                    <a:lnTo>
                      <a:pt x="556" y="1046"/>
                    </a:lnTo>
                    <a:lnTo>
                      <a:pt x="556" y="1054"/>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1684" fontAlgn="base">
                  <a:spcBef>
                    <a:spcPct val="0"/>
                  </a:spcBef>
                  <a:spcAft>
                    <a:spcPct val="0"/>
                  </a:spcAft>
                </a:pPr>
                <a:endParaRPr lang="en-US" sz="2200">
                  <a:solidFill>
                    <a:srgbClr val="000000"/>
                  </a:solidFill>
                  <a:ea typeface="MS PGothic" pitchFamily="34" charset="-128"/>
                </a:endParaRPr>
              </a:p>
            </p:txBody>
          </p:sp>
        </p:grpSp>
        <p:pic>
          <p:nvPicPr>
            <p:cNvPr id="27" name="Picture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3414" y="3032237"/>
              <a:ext cx="1498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30"/>
          <p:cNvSpPr/>
          <p:nvPr/>
        </p:nvSpPr>
        <p:spPr bwMode="auto">
          <a:xfrm>
            <a:off x="4324619" y="2288453"/>
            <a:ext cx="7314163" cy="3657081"/>
          </a:xfrm>
          <a:prstGeom prst="rect">
            <a:avLst/>
          </a:prstGeom>
          <a:solidFill>
            <a:srgbClr val="0072C6"/>
          </a:solidFill>
          <a:ln w="10795" cap="flat" cmpd="sng" algn="ctr">
            <a:noFill/>
            <a:prstDash val="solid"/>
            <a:headEnd type="none" w="med" len="med"/>
            <a:tailEnd type="none" w="med" len="med"/>
          </a:ln>
          <a:effectLst/>
        </p:spPr>
        <p:txBody>
          <a:bodyPr lIns="182815" tIns="146251" rIns="182815" bIns="146251"/>
          <a:lstStyle/>
          <a:p>
            <a:pPr algn="ctr" defTabSz="913751" fontAlgn="base">
              <a:lnSpc>
                <a:spcPct val="90000"/>
              </a:lnSpc>
              <a:spcBef>
                <a:spcPct val="0"/>
              </a:spcBef>
              <a:spcAft>
                <a:spcPct val="0"/>
              </a:spcAft>
              <a:defRPr/>
            </a:pPr>
            <a:endParaRPr lang="en-US" sz="2000" kern="0" spc="-50" dirty="0">
              <a:gradFill>
                <a:gsLst>
                  <a:gs pos="1250">
                    <a:srgbClr val="FFFFFF"/>
                  </a:gs>
                  <a:gs pos="10417">
                    <a:srgbClr val="FFFFFF"/>
                  </a:gs>
                </a:gsLst>
                <a:lin ang="5400000" scaled="0"/>
              </a:gradFill>
              <a:ea typeface="MS PGothic" pitchFamily="34" charset="-128"/>
            </a:endParaRPr>
          </a:p>
        </p:txBody>
      </p:sp>
      <p:sp>
        <p:nvSpPr>
          <p:cNvPr id="32" name="Rectangle 31"/>
          <p:cNvSpPr/>
          <p:nvPr/>
        </p:nvSpPr>
        <p:spPr bwMode="auto">
          <a:xfrm>
            <a:off x="4463652" y="2394778"/>
            <a:ext cx="3372246" cy="1645477"/>
          </a:xfrm>
          <a:prstGeom prst="rect">
            <a:avLst/>
          </a:prstGeom>
          <a:solidFill>
            <a:srgbClr val="03205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5" tIns="146251" rIns="0" bIns="146251"/>
          <a:lstStyle/>
          <a:p>
            <a:pPr defTabSz="913751" fontAlgn="base">
              <a:lnSpc>
                <a:spcPct val="90000"/>
              </a:lnSpc>
              <a:spcBef>
                <a:spcPct val="0"/>
              </a:spcBef>
              <a:spcAft>
                <a:spcPct val="0"/>
              </a:spcAft>
              <a:defRPr/>
            </a:pPr>
            <a:r>
              <a:rPr lang="en-US" sz="2000" spc="-50" dirty="0">
                <a:gradFill>
                  <a:gsLst>
                    <a:gs pos="87611">
                      <a:srgbClr val="FFFFFF"/>
                    </a:gs>
                    <a:gs pos="54867">
                      <a:srgbClr val="FFFFFF"/>
                    </a:gs>
                  </a:gsLst>
                  <a:lin ang="5400000" scaled="0"/>
                </a:gradFill>
              </a:rPr>
              <a:t>High performance </a:t>
            </a:r>
            <a:br>
              <a:rPr lang="en-US" sz="2000" spc="-50" dirty="0">
                <a:gradFill>
                  <a:gsLst>
                    <a:gs pos="87611">
                      <a:srgbClr val="FFFFFF"/>
                    </a:gs>
                    <a:gs pos="54867">
                      <a:srgbClr val="FFFFFF"/>
                    </a:gs>
                  </a:gsLst>
                  <a:lin ang="5400000" scaled="0"/>
                </a:gradFill>
              </a:rPr>
            </a:br>
            <a:r>
              <a:rPr lang="en-US" sz="2000" spc="-50" dirty="0">
                <a:gradFill>
                  <a:gsLst>
                    <a:gs pos="87611">
                      <a:srgbClr val="FFFFFF"/>
                    </a:gs>
                    <a:gs pos="54867">
                      <a:srgbClr val="FFFFFF"/>
                    </a:gs>
                  </a:gsLst>
                  <a:lin ang="5400000" scaled="0"/>
                </a:gradFill>
              </a:rPr>
              <a:t>storage on industry-</a:t>
            </a:r>
            <a:br>
              <a:rPr lang="en-US" sz="2000" spc="-50" dirty="0">
                <a:gradFill>
                  <a:gsLst>
                    <a:gs pos="87611">
                      <a:srgbClr val="FFFFFF"/>
                    </a:gs>
                    <a:gs pos="54867">
                      <a:srgbClr val="FFFFFF"/>
                    </a:gs>
                  </a:gsLst>
                  <a:lin ang="5400000" scaled="0"/>
                </a:gradFill>
              </a:rPr>
            </a:br>
            <a:r>
              <a:rPr lang="en-US" sz="2000" spc="-50" dirty="0">
                <a:gradFill>
                  <a:gsLst>
                    <a:gs pos="87611">
                      <a:srgbClr val="FFFFFF"/>
                    </a:gs>
                    <a:gs pos="54867">
                      <a:srgbClr val="FFFFFF"/>
                    </a:gs>
                  </a:gsLst>
                  <a:lin ang="5400000" scaled="0"/>
                </a:gradFill>
              </a:rPr>
              <a:t>standard hardware</a:t>
            </a:r>
          </a:p>
        </p:txBody>
      </p:sp>
      <p:sp>
        <p:nvSpPr>
          <p:cNvPr id="33" name="Rectangle 32"/>
          <p:cNvSpPr/>
          <p:nvPr/>
        </p:nvSpPr>
        <p:spPr bwMode="auto">
          <a:xfrm>
            <a:off x="6755207" y="4176482"/>
            <a:ext cx="2404539" cy="1645477"/>
          </a:xfrm>
          <a:prstGeom prst="rect">
            <a:avLst/>
          </a:prstGeom>
          <a:solidFill>
            <a:srgbClr val="03205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5" tIns="146251" rIns="182815" bIns="146251"/>
          <a:lstStyle/>
          <a:p>
            <a:pPr defTabSz="913751" fontAlgn="base">
              <a:lnSpc>
                <a:spcPct val="90000"/>
              </a:lnSpc>
              <a:spcBef>
                <a:spcPct val="0"/>
              </a:spcBef>
              <a:spcAft>
                <a:spcPct val="0"/>
              </a:spcAft>
              <a:defRPr/>
            </a:pPr>
            <a:r>
              <a:rPr lang="en-US" sz="2000" spc="-50" dirty="0">
                <a:gradFill>
                  <a:gsLst>
                    <a:gs pos="87611">
                      <a:srgbClr val="FFFFFF"/>
                    </a:gs>
                    <a:gs pos="54867">
                      <a:srgbClr val="FFFFFF"/>
                    </a:gs>
                  </a:gsLst>
                  <a:lin ang="5400000" scaled="0"/>
                </a:gradFill>
                <a:ea typeface="Segoe UI"/>
                <a:cs typeface="Segoe UI"/>
              </a:rPr>
              <a:t>Policy-based </a:t>
            </a:r>
            <a:r>
              <a:rPr lang="en-US" sz="2000" spc="-50" dirty="0">
                <a:gradFill>
                  <a:gsLst>
                    <a:gs pos="87611">
                      <a:srgbClr val="FFFFFF"/>
                    </a:gs>
                    <a:gs pos="54867">
                      <a:srgbClr val="FFFFFF"/>
                    </a:gs>
                  </a:gsLst>
                  <a:lin ang="5400000" scaled="0"/>
                </a:gradFill>
              </a:rPr>
              <a:t>automation</a:t>
            </a:r>
          </a:p>
        </p:txBody>
      </p:sp>
      <p:sp>
        <p:nvSpPr>
          <p:cNvPr id="34" name="Rectangle 33"/>
          <p:cNvSpPr/>
          <p:nvPr/>
        </p:nvSpPr>
        <p:spPr bwMode="auto">
          <a:xfrm>
            <a:off x="7978526" y="2394778"/>
            <a:ext cx="3510507" cy="1645477"/>
          </a:xfrm>
          <a:prstGeom prst="rect">
            <a:avLst/>
          </a:prstGeom>
          <a:solidFill>
            <a:srgbClr val="03205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5" tIns="146251" rIns="182815" bIns="146251"/>
          <a:lstStyle/>
          <a:p>
            <a:pPr defTabSz="913751" fontAlgn="base">
              <a:lnSpc>
                <a:spcPct val="90000"/>
              </a:lnSpc>
              <a:spcBef>
                <a:spcPct val="0"/>
              </a:spcBef>
              <a:spcAft>
                <a:spcPct val="0"/>
              </a:spcAft>
              <a:defRPr/>
            </a:pPr>
            <a:r>
              <a:rPr lang="en-US" sz="2000" spc="-50" dirty="0">
                <a:gradFill>
                  <a:gsLst>
                    <a:gs pos="87611">
                      <a:srgbClr val="FFFFFF"/>
                    </a:gs>
                    <a:gs pos="54867">
                      <a:srgbClr val="FFFFFF"/>
                    </a:gs>
                  </a:gsLst>
                  <a:lin ang="5400000" scaled="0"/>
                </a:gradFill>
              </a:rPr>
              <a:t>Multi-tenant environments </a:t>
            </a:r>
            <a:br>
              <a:rPr lang="en-US" sz="2000" spc="-50" dirty="0">
                <a:gradFill>
                  <a:gsLst>
                    <a:gs pos="87611">
                      <a:srgbClr val="FFFFFF"/>
                    </a:gs>
                    <a:gs pos="54867">
                      <a:srgbClr val="FFFFFF"/>
                    </a:gs>
                  </a:gsLst>
                  <a:lin ang="5400000" scaled="0"/>
                </a:gradFill>
              </a:rPr>
            </a:br>
            <a:r>
              <a:rPr lang="en-US" sz="2000" spc="-50" dirty="0">
                <a:gradFill>
                  <a:gsLst>
                    <a:gs pos="87611">
                      <a:srgbClr val="FFFFFF"/>
                    </a:gs>
                    <a:gs pos="54867">
                      <a:srgbClr val="FFFFFF"/>
                    </a:gs>
                  </a:gsLst>
                  <a:lin ang="5400000" scaled="0"/>
                </a:gradFill>
              </a:rPr>
              <a:t>with isolation</a:t>
            </a:r>
            <a:endParaRPr lang="en-US" sz="2000" dirty="0">
              <a:gradFill>
                <a:gsLst>
                  <a:gs pos="87611">
                    <a:srgbClr val="FFFFFF"/>
                  </a:gs>
                  <a:gs pos="54867">
                    <a:srgbClr val="FFFFFF"/>
                  </a:gs>
                </a:gsLst>
                <a:lin ang="5400000" scaled="0"/>
              </a:gradFill>
            </a:endParaRPr>
          </a:p>
        </p:txBody>
      </p:sp>
      <p:sp>
        <p:nvSpPr>
          <p:cNvPr id="35" name="Rectangle 34"/>
          <p:cNvSpPr/>
          <p:nvPr/>
        </p:nvSpPr>
        <p:spPr bwMode="auto">
          <a:xfrm>
            <a:off x="9294833" y="4176482"/>
            <a:ext cx="2208578" cy="1645477"/>
          </a:xfrm>
          <a:prstGeom prst="rect">
            <a:avLst/>
          </a:prstGeom>
          <a:solidFill>
            <a:srgbClr val="03205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5" tIns="146251" rIns="182815" bIns="146251"/>
          <a:lstStyle/>
          <a:p>
            <a:pPr defTabSz="913751" fontAlgn="base">
              <a:lnSpc>
                <a:spcPct val="90000"/>
              </a:lnSpc>
              <a:spcBef>
                <a:spcPct val="0"/>
              </a:spcBef>
              <a:spcAft>
                <a:spcPct val="0"/>
              </a:spcAft>
              <a:defRPr/>
            </a:pPr>
            <a:r>
              <a:rPr lang="en-US" sz="2000" spc="-50" dirty="0">
                <a:gradFill>
                  <a:gsLst>
                    <a:gs pos="87611">
                      <a:srgbClr val="FFFFFF"/>
                    </a:gs>
                    <a:gs pos="54867">
                      <a:srgbClr val="FFFFFF"/>
                    </a:gs>
                  </a:gsLst>
                  <a:lin ang="5400000" scaled="0"/>
                </a:gradFill>
              </a:rPr>
              <a:t>Application </a:t>
            </a:r>
            <a:br>
              <a:rPr lang="en-US" sz="2000" spc="-50" dirty="0">
                <a:gradFill>
                  <a:gsLst>
                    <a:gs pos="87611">
                      <a:srgbClr val="FFFFFF"/>
                    </a:gs>
                    <a:gs pos="54867">
                      <a:srgbClr val="FFFFFF"/>
                    </a:gs>
                  </a:gsLst>
                  <a:lin ang="5400000" scaled="0"/>
                </a:gradFill>
              </a:rPr>
            </a:br>
            <a:r>
              <a:rPr lang="en-US" sz="2000" spc="-50" dirty="0">
                <a:gradFill>
                  <a:gsLst>
                    <a:gs pos="87611">
                      <a:srgbClr val="FFFFFF"/>
                    </a:gs>
                    <a:gs pos="54867">
                      <a:srgbClr val="FFFFFF"/>
                    </a:gs>
                  </a:gsLst>
                  <a:lin ang="5400000" scaled="0"/>
                </a:gradFill>
              </a:rPr>
              <a:t>elasticity</a:t>
            </a:r>
          </a:p>
        </p:txBody>
      </p:sp>
      <p:sp>
        <p:nvSpPr>
          <p:cNvPr id="36" name="Rectangle 35"/>
          <p:cNvSpPr/>
          <p:nvPr/>
        </p:nvSpPr>
        <p:spPr bwMode="auto">
          <a:xfrm>
            <a:off x="4463653" y="4178718"/>
            <a:ext cx="2142958" cy="1641016"/>
          </a:xfrm>
          <a:prstGeom prst="rect">
            <a:avLst/>
          </a:prstGeom>
          <a:solidFill>
            <a:srgbClr val="03205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5" tIns="146251" rIns="91420" bIns="146251"/>
          <a:lstStyle/>
          <a:p>
            <a:pPr defTabSz="913751" fontAlgn="base">
              <a:lnSpc>
                <a:spcPct val="90000"/>
              </a:lnSpc>
              <a:spcBef>
                <a:spcPct val="0"/>
              </a:spcBef>
              <a:spcAft>
                <a:spcPct val="0"/>
              </a:spcAft>
              <a:defRPr/>
            </a:pPr>
            <a:r>
              <a:rPr lang="en-US" sz="2000" spc="-50" dirty="0">
                <a:gradFill>
                  <a:gsLst>
                    <a:gs pos="87611">
                      <a:srgbClr val="FFFFFF"/>
                    </a:gs>
                    <a:gs pos="54867">
                      <a:srgbClr val="FFFFFF"/>
                    </a:gs>
                  </a:gsLst>
                  <a:lin ang="5400000" scaled="0"/>
                </a:gradFill>
              </a:rPr>
              <a:t>Software-defined networking </a:t>
            </a:r>
          </a:p>
          <a:p>
            <a:pPr defTabSz="913751" fontAlgn="base">
              <a:lnSpc>
                <a:spcPct val="90000"/>
              </a:lnSpc>
              <a:spcBef>
                <a:spcPts val="400"/>
              </a:spcBef>
              <a:spcAft>
                <a:spcPct val="0"/>
              </a:spcAft>
              <a:defRPr/>
            </a:pPr>
            <a:endParaRPr lang="en-US" sz="1199" dirty="0">
              <a:gradFill>
                <a:gsLst>
                  <a:gs pos="87611">
                    <a:srgbClr val="FFFFFF"/>
                  </a:gs>
                  <a:gs pos="54867">
                    <a:srgbClr val="FFFFFF"/>
                  </a:gs>
                </a:gsLst>
                <a:lin ang="5400000" scaled="0"/>
              </a:gradFill>
            </a:endParaRPr>
          </a:p>
        </p:txBody>
      </p:sp>
      <p:grpSp>
        <p:nvGrpSpPr>
          <p:cNvPr id="37" name="Group 36"/>
          <p:cNvGrpSpPr>
            <a:grpSpLocks/>
          </p:cNvGrpSpPr>
          <p:nvPr/>
        </p:nvGrpSpPr>
        <p:grpSpPr bwMode="auto">
          <a:xfrm>
            <a:off x="654841" y="2277163"/>
            <a:ext cx="3730096" cy="3655493"/>
            <a:chOff x="7589838" y="2127330"/>
            <a:chExt cx="3729952" cy="3655931"/>
          </a:xfrm>
        </p:grpSpPr>
        <p:sp>
          <p:nvSpPr>
            <p:cNvPr id="38" name="Rectangle 37"/>
            <p:cNvSpPr/>
            <p:nvPr/>
          </p:nvSpPr>
          <p:spPr>
            <a:xfrm>
              <a:off x="7589838" y="2127330"/>
              <a:ext cx="3669638" cy="3655931"/>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10051">
                <a:defRPr/>
              </a:pPr>
              <a:endParaRPr lang="en-US" sz="2200" dirty="0">
                <a:solidFill>
                  <a:srgbClr val="FFFFFF"/>
                </a:solidFill>
              </a:endParaRPr>
            </a:p>
          </p:txBody>
        </p:sp>
        <p:grpSp>
          <p:nvGrpSpPr>
            <p:cNvPr id="39" name="Group 11"/>
            <p:cNvGrpSpPr>
              <a:grpSpLocks/>
            </p:cNvGrpSpPr>
            <p:nvPr/>
          </p:nvGrpSpPr>
          <p:grpSpPr bwMode="auto">
            <a:xfrm>
              <a:off x="7693961" y="2179016"/>
              <a:ext cx="3625829" cy="3567734"/>
              <a:chOff x="7681261" y="2191716"/>
              <a:chExt cx="3625829" cy="3567734"/>
            </a:xfrm>
          </p:grpSpPr>
          <p:sp>
            <p:nvSpPr>
              <p:cNvPr id="41" name="TextBox 13"/>
              <p:cNvSpPr txBox="1">
                <a:spLocks noChangeArrowheads="1"/>
              </p:cNvSpPr>
              <p:nvPr/>
            </p:nvSpPr>
            <p:spPr bwMode="auto">
              <a:xfrm>
                <a:off x="7681261" y="2191716"/>
                <a:ext cx="3588913" cy="7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4" tIns="146283" rIns="182854" bIns="146283">
                <a:spAutoFit/>
              </a:bodyPr>
              <a:lstStyle>
                <a:lvl1pPr eaLnBrk="0" hangingPunct="0">
                  <a:defRPr>
                    <a:solidFill>
                      <a:schemeClr val="tx1"/>
                    </a:solidFill>
                    <a:latin typeface="Segoe UI" pitchFamily="34" charset="0"/>
                    <a:ea typeface="MS PGothic" pitchFamily="34" charset="-128"/>
                  </a:defRPr>
                </a:lvl1pPr>
                <a:lvl2pPr marL="742950" indent="-285750" eaLnBrk="0" hangingPunct="0">
                  <a:defRPr>
                    <a:solidFill>
                      <a:schemeClr val="tx1"/>
                    </a:solidFill>
                    <a:latin typeface="Segoe UI" pitchFamily="34" charset="0"/>
                    <a:ea typeface="MS PGothic" pitchFamily="34" charset="-128"/>
                  </a:defRPr>
                </a:lvl2pPr>
                <a:lvl3pPr marL="1143000" indent="-228600" eaLnBrk="0" hangingPunct="0">
                  <a:defRPr>
                    <a:solidFill>
                      <a:schemeClr val="tx1"/>
                    </a:solidFill>
                    <a:latin typeface="Segoe UI" pitchFamily="34" charset="0"/>
                    <a:ea typeface="MS PGothic" pitchFamily="34" charset="-128"/>
                  </a:defRPr>
                </a:lvl3pPr>
                <a:lvl4pPr marL="1600200" indent="-228600" eaLnBrk="0" hangingPunct="0">
                  <a:defRPr>
                    <a:solidFill>
                      <a:schemeClr val="tx1"/>
                    </a:solidFill>
                    <a:latin typeface="Segoe UI" pitchFamily="34" charset="0"/>
                    <a:ea typeface="MS PGothic" pitchFamily="34" charset="-128"/>
                  </a:defRPr>
                </a:lvl4pPr>
                <a:lvl5pPr marL="2057400" indent="-228600" eaLnBrk="0" hangingPunct="0">
                  <a:defRPr>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9pPr>
              </a:lstStyle>
              <a:p>
                <a:pPr defTabSz="931684" eaLnBrk="1" fontAlgn="base" hangingPunct="1">
                  <a:lnSpc>
                    <a:spcPct val="90000"/>
                  </a:lnSpc>
                  <a:spcBef>
                    <a:spcPct val="0"/>
                  </a:spcBef>
                  <a:spcAft>
                    <a:spcPts val="600"/>
                  </a:spcAft>
                </a:pPr>
                <a:r>
                  <a:rPr lang="en-US" sz="3199">
                    <a:solidFill>
                      <a:srgbClr val="FFFFFF"/>
                    </a:solidFill>
                    <a:latin typeface="Segoe UI Light" pitchFamily="34" charset="0"/>
                  </a:rPr>
                  <a:t>Windows Server</a:t>
                </a:r>
              </a:p>
            </p:txBody>
          </p:sp>
          <p:sp>
            <p:nvSpPr>
              <p:cNvPr id="42" name="TextBox 14"/>
              <p:cNvSpPr txBox="1">
                <a:spLocks noChangeArrowheads="1"/>
              </p:cNvSpPr>
              <p:nvPr/>
            </p:nvSpPr>
            <p:spPr bwMode="auto">
              <a:xfrm>
                <a:off x="7718177" y="5012579"/>
                <a:ext cx="3588913" cy="7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4" tIns="146283" rIns="182854" bIns="146283">
                <a:spAutoFit/>
              </a:bodyPr>
              <a:lstStyle>
                <a:lvl1pPr eaLnBrk="0" hangingPunct="0">
                  <a:defRPr>
                    <a:solidFill>
                      <a:schemeClr val="tx1"/>
                    </a:solidFill>
                    <a:latin typeface="Segoe UI" pitchFamily="34" charset="0"/>
                    <a:ea typeface="MS PGothic" pitchFamily="34" charset="-128"/>
                  </a:defRPr>
                </a:lvl1pPr>
                <a:lvl2pPr marL="742950" indent="-285750" eaLnBrk="0" hangingPunct="0">
                  <a:defRPr>
                    <a:solidFill>
                      <a:schemeClr val="tx1"/>
                    </a:solidFill>
                    <a:latin typeface="Segoe UI" pitchFamily="34" charset="0"/>
                    <a:ea typeface="MS PGothic" pitchFamily="34" charset="-128"/>
                  </a:defRPr>
                </a:lvl2pPr>
                <a:lvl3pPr marL="1143000" indent="-228600" eaLnBrk="0" hangingPunct="0">
                  <a:defRPr>
                    <a:solidFill>
                      <a:schemeClr val="tx1"/>
                    </a:solidFill>
                    <a:latin typeface="Segoe UI" pitchFamily="34" charset="0"/>
                    <a:ea typeface="MS PGothic" pitchFamily="34" charset="-128"/>
                  </a:defRPr>
                </a:lvl3pPr>
                <a:lvl4pPr marL="1600200" indent="-228600" eaLnBrk="0" hangingPunct="0">
                  <a:defRPr>
                    <a:solidFill>
                      <a:schemeClr val="tx1"/>
                    </a:solidFill>
                    <a:latin typeface="Segoe UI" pitchFamily="34" charset="0"/>
                    <a:ea typeface="MS PGothic" pitchFamily="34" charset="-128"/>
                  </a:defRPr>
                </a:lvl4pPr>
                <a:lvl5pPr marL="2057400" indent="-228600" eaLnBrk="0" hangingPunct="0">
                  <a:defRPr>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a:solidFill>
                      <a:schemeClr val="tx1"/>
                    </a:solidFill>
                    <a:latin typeface="Segoe UI" pitchFamily="34" charset="0"/>
                    <a:ea typeface="MS PGothic" pitchFamily="34" charset="-128"/>
                  </a:defRPr>
                </a:lvl9pPr>
              </a:lstStyle>
              <a:p>
                <a:pPr defTabSz="931684" eaLnBrk="1" fontAlgn="base" hangingPunct="1">
                  <a:lnSpc>
                    <a:spcPct val="90000"/>
                  </a:lnSpc>
                  <a:spcBef>
                    <a:spcPct val="0"/>
                  </a:spcBef>
                  <a:spcAft>
                    <a:spcPts val="600"/>
                  </a:spcAft>
                </a:pPr>
                <a:r>
                  <a:rPr lang="en-US" sz="3199" dirty="0">
                    <a:solidFill>
                      <a:srgbClr val="FFFFFF"/>
                    </a:solidFill>
                    <a:latin typeface="Segoe UI Light" pitchFamily="34" charset="0"/>
                  </a:rPr>
                  <a:t>Microsoft Azure</a:t>
                </a:r>
              </a:p>
            </p:txBody>
          </p:sp>
          <p:sp>
            <p:nvSpPr>
              <p:cNvPr id="43" name="Freeform 5"/>
              <p:cNvSpPr>
                <a:spLocks/>
              </p:cNvSpPr>
              <p:nvPr/>
            </p:nvSpPr>
            <p:spPr bwMode="auto">
              <a:xfrm>
                <a:off x="8834930" y="3609387"/>
                <a:ext cx="1000112" cy="649587"/>
              </a:xfrm>
              <a:custGeom>
                <a:avLst/>
                <a:gdLst>
                  <a:gd name="T0" fmla="*/ 2147483647 w 3790"/>
                  <a:gd name="T1" fmla="*/ 2147483647 h 2332"/>
                  <a:gd name="T2" fmla="*/ 2147483647 w 3790"/>
                  <a:gd name="T3" fmla="*/ 2147483647 h 2332"/>
                  <a:gd name="T4" fmla="*/ 2147483647 w 3790"/>
                  <a:gd name="T5" fmla="*/ 2147483647 h 2332"/>
                  <a:gd name="T6" fmla="*/ 2147483647 w 3790"/>
                  <a:gd name="T7" fmla="*/ 2147483647 h 2332"/>
                  <a:gd name="T8" fmla="*/ 2147483647 w 3790"/>
                  <a:gd name="T9" fmla="*/ 2147483647 h 2332"/>
                  <a:gd name="T10" fmla="*/ 2147483647 w 3790"/>
                  <a:gd name="T11" fmla="*/ 2147483647 h 2332"/>
                  <a:gd name="T12" fmla="*/ 2147483647 w 3790"/>
                  <a:gd name="T13" fmla="*/ 2147483647 h 2332"/>
                  <a:gd name="T14" fmla="*/ 2147483647 w 3790"/>
                  <a:gd name="T15" fmla="*/ 2147483647 h 2332"/>
                  <a:gd name="T16" fmla="*/ 2147483647 w 3790"/>
                  <a:gd name="T17" fmla="*/ 2147483647 h 2332"/>
                  <a:gd name="T18" fmla="*/ 2147483647 w 3790"/>
                  <a:gd name="T19" fmla="*/ 2147483647 h 2332"/>
                  <a:gd name="T20" fmla="*/ 2147483647 w 3790"/>
                  <a:gd name="T21" fmla="*/ 2147483647 h 2332"/>
                  <a:gd name="T22" fmla="*/ 2147483647 w 3790"/>
                  <a:gd name="T23" fmla="*/ 2147483647 h 2332"/>
                  <a:gd name="T24" fmla="*/ 2147483647 w 3790"/>
                  <a:gd name="T25" fmla="*/ 2147483647 h 2332"/>
                  <a:gd name="T26" fmla="*/ 2147483647 w 3790"/>
                  <a:gd name="T27" fmla="*/ 2147483647 h 2332"/>
                  <a:gd name="T28" fmla="*/ 2147483647 w 3790"/>
                  <a:gd name="T29" fmla="*/ 2147483647 h 2332"/>
                  <a:gd name="T30" fmla="*/ 2147483647 w 3790"/>
                  <a:gd name="T31" fmla="*/ 2147483647 h 2332"/>
                  <a:gd name="T32" fmla="*/ 2147483647 w 3790"/>
                  <a:gd name="T33" fmla="*/ 2147483647 h 2332"/>
                  <a:gd name="T34" fmla="*/ 2147483647 w 3790"/>
                  <a:gd name="T35" fmla="*/ 2147483647 h 2332"/>
                  <a:gd name="T36" fmla="*/ 2147483647 w 3790"/>
                  <a:gd name="T37" fmla="*/ 2147483647 h 2332"/>
                  <a:gd name="T38" fmla="*/ 2147483647 w 3790"/>
                  <a:gd name="T39" fmla="*/ 2147483647 h 2332"/>
                  <a:gd name="T40" fmla="*/ 2147483647 w 3790"/>
                  <a:gd name="T41" fmla="*/ 2147483647 h 2332"/>
                  <a:gd name="T42" fmla="*/ 2147483647 w 3790"/>
                  <a:gd name="T43" fmla="*/ 2147483647 h 2332"/>
                  <a:gd name="T44" fmla="*/ 2147483647 w 3790"/>
                  <a:gd name="T45" fmla="*/ 2147483647 h 2332"/>
                  <a:gd name="T46" fmla="*/ 2147483647 w 3790"/>
                  <a:gd name="T47" fmla="*/ 2147483647 h 2332"/>
                  <a:gd name="T48" fmla="*/ 2147483647 w 3790"/>
                  <a:gd name="T49" fmla="*/ 2147483647 h 2332"/>
                  <a:gd name="T50" fmla="*/ 2147483647 w 3790"/>
                  <a:gd name="T51" fmla="*/ 2147483647 h 2332"/>
                  <a:gd name="T52" fmla="*/ 2147483647 w 3790"/>
                  <a:gd name="T53" fmla="*/ 2147483647 h 2332"/>
                  <a:gd name="T54" fmla="*/ 2147483647 w 3790"/>
                  <a:gd name="T55" fmla="*/ 2147483647 h 2332"/>
                  <a:gd name="T56" fmla="*/ 2147483647 w 3790"/>
                  <a:gd name="T57" fmla="*/ 2147483647 h 2332"/>
                  <a:gd name="T58" fmla="*/ 2147483647 w 3790"/>
                  <a:gd name="T59" fmla="*/ 2147483647 h 2332"/>
                  <a:gd name="T60" fmla="*/ 2147483647 w 3790"/>
                  <a:gd name="T61" fmla="*/ 2147483647 h 2332"/>
                  <a:gd name="T62" fmla="*/ 2147483647 w 3790"/>
                  <a:gd name="T63" fmla="*/ 2147483647 h 2332"/>
                  <a:gd name="T64" fmla="*/ 2147483647 w 3790"/>
                  <a:gd name="T65" fmla="*/ 2147483647 h 2332"/>
                  <a:gd name="T66" fmla="*/ 2147483647 w 3790"/>
                  <a:gd name="T67" fmla="*/ 2147483647 h 2332"/>
                  <a:gd name="T68" fmla="*/ 2147483647 w 3790"/>
                  <a:gd name="T69" fmla="*/ 2147483647 h 2332"/>
                  <a:gd name="T70" fmla="*/ 0 w 3790"/>
                  <a:gd name="T71" fmla="*/ 2147483647 h 2332"/>
                  <a:gd name="T72" fmla="*/ 2147483647 w 3790"/>
                  <a:gd name="T73" fmla="*/ 2147483647 h 2332"/>
                  <a:gd name="T74" fmla="*/ 2147483647 w 3790"/>
                  <a:gd name="T75" fmla="*/ 2147483647 h 2332"/>
                  <a:gd name="T76" fmla="*/ 2147483647 w 3790"/>
                  <a:gd name="T77" fmla="*/ 2147483647 h 2332"/>
                  <a:gd name="T78" fmla="*/ 2147483647 w 3790"/>
                  <a:gd name="T79" fmla="*/ 2147483647 h 2332"/>
                  <a:gd name="T80" fmla="*/ 2147483647 w 3790"/>
                  <a:gd name="T81" fmla="*/ 2147483647 h 2332"/>
                  <a:gd name="T82" fmla="*/ 2147483647 w 3790"/>
                  <a:gd name="T83" fmla="*/ 2147483647 h 2332"/>
                  <a:gd name="T84" fmla="*/ 2147483647 w 3790"/>
                  <a:gd name="T85" fmla="*/ 2147483647 h 2332"/>
                  <a:gd name="T86" fmla="*/ 2147483647 w 3790"/>
                  <a:gd name="T87" fmla="*/ 2147483647 h 2332"/>
                  <a:gd name="T88" fmla="*/ 2147483647 w 3790"/>
                  <a:gd name="T89" fmla="*/ 2147483647 h 2332"/>
                  <a:gd name="T90" fmla="*/ 2147483647 w 3790"/>
                  <a:gd name="T91" fmla="*/ 2147483647 h 2332"/>
                  <a:gd name="T92" fmla="*/ 2147483647 w 3790"/>
                  <a:gd name="T93" fmla="*/ 2147483647 h 2332"/>
                  <a:gd name="T94" fmla="*/ 2147483647 w 3790"/>
                  <a:gd name="T95" fmla="*/ 2147483647 h 2332"/>
                  <a:gd name="T96" fmla="*/ 2147483647 w 3790"/>
                  <a:gd name="T97" fmla="*/ 2147483647 h 2332"/>
                  <a:gd name="T98" fmla="*/ 2147483647 w 3790"/>
                  <a:gd name="T99" fmla="*/ 2147483647 h 2332"/>
                  <a:gd name="T100" fmla="*/ 2147483647 w 3790"/>
                  <a:gd name="T101" fmla="*/ 2147483647 h 2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86" y="944"/>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654" y="370"/>
                    </a:lnTo>
                    <a:lnTo>
                      <a:pt x="2608" y="374"/>
                    </a:lnTo>
                    <a:lnTo>
                      <a:pt x="2564" y="384"/>
                    </a:lnTo>
                    <a:lnTo>
                      <a:pt x="2522" y="396"/>
                    </a:lnTo>
                    <a:lnTo>
                      <a:pt x="2482" y="410"/>
                    </a:lnTo>
                    <a:lnTo>
                      <a:pt x="2442" y="428"/>
                    </a:lnTo>
                    <a:lnTo>
                      <a:pt x="2404" y="450"/>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1012"/>
                    </a:lnTo>
                    <a:lnTo>
                      <a:pt x="556" y="1046"/>
                    </a:lnTo>
                    <a:lnTo>
                      <a:pt x="556" y="1054"/>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1684" fontAlgn="base">
                  <a:spcBef>
                    <a:spcPct val="0"/>
                  </a:spcBef>
                  <a:spcAft>
                    <a:spcPct val="0"/>
                  </a:spcAft>
                </a:pPr>
                <a:endParaRPr lang="en-US" sz="2200">
                  <a:solidFill>
                    <a:srgbClr val="000000"/>
                  </a:solidFill>
                  <a:ea typeface="MS PGothic" pitchFamily="34" charset="-128"/>
                </a:endParaRPr>
              </a:p>
            </p:txBody>
          </p:sp>
        </p:grpSp>
        <p:pic>
          <p:nvPicPr>
            <p:cNvPr id="40"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3414" y="3032237"/>
              <a:ext cx="1498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4355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27878E-6 4.5892E-6 L -0.55732 0.00113 " pathEditMode="relative" rAng="0" ptsTypes="AA">
                                      <p:cBhvr>
                                        <p:cTn id="6" dur="2000" fill="hold"/>
                                        <p:tgtEl>
                                          <p:spTgt spid="24"/>
                                        </p:tgtEl>
                                        <p:attrNameLst>
                                          <p:attrName>ppt_x</p:attrName>
                                          <p:attrName>ppt_y</p:attrName>
                                        </p:attrNameLst>
                                      </p:cBhvr>
                                      <p:rCtr x="-27866" y="4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2" presetClass="entr" presetSubtype="2" decel="100000" fill="hold" nodeType="withEffect">
                                  <p:stCondLst>
                                    <p:cond delay="10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600" fill="hold"/>
                                        <p:tgtEl>
                                          <p:spTgt spid="32"/>
                                        </p:tgtEl>
                                        <p:attrNameLst>
                                          <p:attrName>ppt_x</p:attrName>
                                        </p:attrNameLst>
                                      </p:cBhvr>
                                      <p:tavLst>
                                        <p:tav tm="0">
                                          <p:val>
                                            <p:strVal val="1+#ppt_w/2"/>
                                          </p:val>
                                        </p:tav>
                                        <p:tav tm="100000">
                                          <p:val>
                                            <p:strVal val="#ppt_x"/>
                                          </p:val>
                                        </p:tav>
                                      </p:tavLst>
                                    </p:anim>
                                    <p:anim calcmode="lin" valueType="num">
                                      <p:cBhvr additive="base">
                                        <p:cTn id="14" dur="600" fill="hold"/>
                                        <p:tgtEl>
                                          <p:spTgt spid="32"/>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20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600" fill="hold"/>
                                        <p:tgtEl>
                                          <p:spTgt spid="36"/>
                                        </p:tgtEl>
                                        <p:attrNameLst>
                                          <p:attrName>ppt_x</p:attrName>
                                        </p:attrNameLst>
                                      </p:cBhvr>
                                      <p:tavLst>
                                        <p:tav tm="0">
                                          <p:val>
                                            <p:strVal val="1+#ppt_w/2"/>
                                          </p:val>
                                        </p:tav>
                                        <p:tav tm="100000">
                                          <p:val>
                                            <p:strVal val="#ppt_x"/>
                                          </p:val>
                                        </p:tav>
                                      </p:tavLst>
                                    </p:anim>
                                    <p:anim calcmode="lin" valueType="num">
                                      <p:cBhvr additive="base">
                                        <p:cTn id="18" dur="600" fill="hold"/>
                                        <p:tgtEl>
                                          <p:spTgt spid="36"/>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30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600" fill="hold"/>
                                        <p:tgtEl>
                                          <p:spTgt spid="34"/>
                                        </p:tgtEl>
                                        <p:attrNameLst>
                                          <p:attrName>ppt_x</p:attrName>
                                        </p:attrNameLst>
                                      </p:cBhvr>
                                      <p:tavLst>
                                        <p:tav tm="0">
                                          <p:val>
                                            <p:strVal val="1+#ppt_w/2"/>
                                          </p:val>
                                        </p:tav>
                                        <p:tav tm="100000">
                                          <p:val>
                                            <p:strVal val="#ppt_x"/>
                                          </p:val>
                                        </p:tav>
                                      </p:tavLst>
                                    </p:anim>
                                    <p:anim calcmode="lin" valueType="num">
                                      <p:cBhvr additive="base">
                                        <p:cTn id="22" dur="600" fill="hold"/>
                                        <p:tgtEl>
                                          <p:spTgt spid="34"/>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40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600" fill="hold"/>
                                        <p:tgtEl>
                                          <p:spTgt spid="33"/>
                                        </p:tgtEl>
                                        <p:attrNameLst>
                                          <p:attrName>ppt_x</p:attrName>
                                        </p:attrNameLst>
                                      </p:cBhvr>
                                      <p:tavLst>
                                        <p:tav tm="0">
                                          <p:val>
                                            <p:strVal val="1+#ppt_w/2"/>
                                          </p:val>
                                        </p:tav>
                                        <p:tav tm="100000">
                                          <p:val>
                                            <p:strVal val="#ppt_x"/>
                                          </p:val>
                                        </p:tav>
                                      </p:tavLst>
                                    </p:anim>
                                    <p:anim calcmode="lin" valueType="num">
                                      <p:cBhvr additive="base">
                                        <p:cTn id="26" dur="600" fill="hold"/>
                                        <p:tgtEl>
                                          <p:spTgt spid="33"/>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50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600" fill="hold"/>
                                        <p:tgtEl>
                                          <p:spTgt spid="35"/>
                                        </p:tgtEl>
                                        <p:attrNameLst>
                                          <p:attrName>ppt_x</p:attrName>
                                        </p:attrNameLst>
                                      </p:cBhvr>
                                      <p:tavLst>
                                        <p:tav tm="0">
                                          <p:val>
                                            <p:strVal val="1+#ppt_w/2"/>
                                          </p:val>
                                        </p:tav>
                                        <p:tav tm="100000">
                                          <p:val>
                                            <p:strVal val="#ppt_x"/>
                                          </p:val>
                                        </p:tav>
                                      </p:tavLst>
                                    </p:anim>
                                    <p:anim calcmode="lin" valueType="num">
                                      <p:cBhvr additive="base">
                                        <p:cTn id="30" dur="600" fill="hold"/>
                                        <p:tgtEl>
                                          <p:spTgt spid="35"/>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5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00" y="76673"/>
            <a:ext cx="11889564" cy="917575"/>
          </a:xfrm>
        </p:spPr>
        <p:txBody>
          <a:bodyPr/>
          <a:lstStyle/>
          <a:p>
            <a:r>
              <a:rPr lang="en-US" dirty="0" smtClean="0"/>
              <a:t>Cloud OS Consistent Experiences</a:t>
            </a:r>
            <a:endParaRPr lang="en-US" dirty="0"/>
          </a:p>
        </p:txBody>
      </p:sp>
      <p:sp>
        <p:nvSpPr>
          <p:cNvPr id="316" name="WAP - Frame"/>
          <p:cNvSpPr/>
          <p:nvPr/>
        </p:nvSpPr>
        <p:spPr bwMode="auto">
          <a:xfrm>
            <a:off x="7319635" y="951690"/>
            <a:ext cx="4882778" cy="6035928"/>
          </a:xfrm>
          <a:prstGeom prst="roundRect">
            <a:avLst>
              <a:gd name="adj" fmla="val 0"/>
            </a:avLst>
          </a:prstGeom>
          <a:solidFill>
            <a:srgbClr val="EFEFEF">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699374" fontAlgn="base">
              <a:spcBef>
                <a:spcPct val="0"/>
              </a:spcBef>
              <a:spcAft>
                <a:spcPct val="0"/>
              </a:spcAft>
              <a:defRPr/>
            </a:pPr>
            <a:r>
              <a:rPr lang="en-US" sz="714" b="1" kern="0" dirty="0">
                <a:gradFill>
                  <a:gsLst>
                    <a:gs pos="0">
                      <a:srgbClr val="FFFFFF"/>
                    </a:gs>
                    <a:gs pos="100000">
                      <a:srgbClr val="FFFFFF"/>
                    </a:gs>
                  </a:gsLst>
                  <a:lin ang="5400000" scaled="0"/>
                </a:gradFill>
                <a:ea typeface="Segoe UI" pitchFamily="34" charset="0"/>
                <a:cs typeface="Segoe UI" pitchFamily="34" charset="0"/>
              </a:rPr>
              <a:t>  </a:t>
            </a:r>
          </a:p>
          <a:p>
            <a:pPr defTabSz="699374" fontAlgn="base">
              <a:spcBef>
                <a:spcPct val="0"/>
              </a:spcBef>
              <a:spcAft>
                <a:spcPct val="0"/>
              </a:spcAft>
              <a:defRPr/>
            </a:pPr>
            <a:endParaRPr lang="en-US" sz="714" b="1" kern="0" dirty="0">
              <a:gradFill>
                <a:gsLst>
                  <a:gs pos="0">
                    <a:srgbClr val="FFFFFF"/>
                  </a:gs>
                  <a:gs pos="100000">
                    <a:srgbClr val="FFFFFF"/>
                  </a:gs>
                </a:gsLst>
                <a:lin ang="5400000" scaled="0"/>
              </a:gradFill>
              <a:ea typeface="Segoe UI" pitchFamily="34" charset="0"/>
              <a:cs typeface="Segoe UI" pitchFamily="34" charset="0"/>
            </a:endParaRPr>
          </a:p>
          <a:p>
            <a:pPr defTabSz="699374" fontAlgn="base">
              <a:spcBef>
                <a:spcPct val="0"/>
              </a:spcBef>
              <a:spcAft>
                <a:spcPct val="0"/>
              </a:spcAft>
              <a:defRPr/>
            </a:pPr>
            <a:endParaRPr lang="en-US" sz="714" b="1" kern="0" dirty="0">
              <a:gradFill>
                <a:gsLst>
                  <a:gs pos="0">
                    <a:srgbClr val="FFFFFF"/>
                  </a:gs>
                  <a:gs pos="100000">
                    <a:srgbClr val="FFFFFF"/>
                  </a:gs>
                </a:gsLst>
                <a:lin ang="5400000" scaled="0"/>
              </a:gradFill>
              <a:ea typeface="Segoe UI" pitchFamily="34" charset="0"/>
              <a:cs typeface="Segoe UI" pitchFamily="34" charset="0"/>
            </a:endParaRPr>
          </a:p>
          <a:p>
            <a:pPr defTabSz="699374" fontAlgn="base">
              <a:spcBef>
                <a:spcPct val="0"/>
              </a:spcBef>
              <a:spcAft>
                <a:spcPct val="0"/>
              </a:spcAft>
              <a:defRPr/>
            </a:pPr>
            <a:r>
              <a:rPr lang="en-US" sz="714" b="1" kern="0" dirty="0">
                <a:gradFill>
                  <a:gsLst>
                    <a:gs pos="0">
                      <a:srgbClr val="FFFFFF"/>
                    </a:gs>
                    <a:gs pos="100000">
                      <a:srgbClr val="FFFFFF"/>
                    </a:gs>
                  </a:gsLst>
                  <a:lin ang="5400000" scaled="0"/>
                </a:gradFill>
                <a:ea typeface="Segoe UI" pitchFamily="34" charset="0"/>
                <a:cs typeface="Segoe UI" pitchFamily="34" charset="0"/>
              </a:rPr>
              <a:t>	</a:t>
            </a:r>
            <a:endParaRPr lang="en-US" sz="918" b="1"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317" name="WAP - Fabric"/>
          <p:cNvGrpSpPr/>
          <p:nvPr/>
        </p:nvGrpSpPr>
        <p:grpSpPr>
          <a:xfrm>
            <a:off x="7421976" y="5395219"/>
            <a:ext cx="4669985" cy="1437497"/>
            <a:chOff x="7276244" y="5160606"/>
            <a:chExt cx="4578832" cy="1409439"/>
          </a:xfrm>
        </p:grpSpPr>
        <p:sp>
          <p:nvSpPr>
            <p:cNvPr id="318" name="WAP - Fabric Box"/>
            <p:cNvSpPr/>
            <p:nvPr/>
          </p:nvSpPr>
          <p:spPr bwMode="auto">
            <a:xfrm>
              <a:off x="7276244" y="5160606"/>
              <a:ext cx="4578832" cy="1409439"/>
            </a:xfrm>
            <a:prstGeom prst="rect">
              <a:avLst/>
            </a:prstGeom>
            <a:solidFill>
              <a:srgbClr val="148DB1"/>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grpSp>
          <p:nvGrpSpPr>
            <p:cNvPr id="319" name="WAP - Fabric VMs"/>
            <p:cNvGrpSpPr/>
            <p:nvPr/>
          </p:nvGrpSpPr>
          <p:grpSpPr>
            <a:xfrm>
              <a:off x="8280775" y="6059942"/>
              <a:ext cx="2535129" cy="347276"/>
              <a:chOff x="1229418" y="5980315"/>
              <a:chExt cx="3318031" cy="347276"/>
            </a:xfrm>
          </p:grpSpPr>
          <p:pic>
            <p:nvPicPr>
              <p:cNvPr id="321" name="Picture 32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29418" y="5980315"/>
                <a:ext cx="1071590" cy="347276"/>
              </a:xfrm>
              <a:prstGeom prst="rect">
                <a:avLst/>
              </a:prstGeom>
            </p:spPr>
          </p:pic>
          <p:grpSp>
            <p:nvGrpSpPr>
              <p:cNvPr id="322" name="Group 321"/>
              <p:cNvGrpSpPr/>
              <p:nvPr/>
            </p:nvGrpSpPr>
            <p:grpSpPr>
              <a:xfrm>
                <a:off x="2352638" y="5980315"/>
                <a:ext cx="2194811" cy="347276"/>
                <a:chOff x="2352638" y="5980315"/>
                <a:chExt cx="2194811" cy="347276"/>
              </a:xfrm>
            </p:grpSpPr>
            <p:pic>
              <p:nvPicPr>
                <p:cNvPr id="323" name="Picture 32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52638" y="5980315"/>
                  <a:ext cx="1071590" cy="347276"/>
                </a:xfrm>
                <a:prstGeom prst="rect">
                  <a:avLst/>
                </a:prstGeom>
              </p:spPr>
            </p:pic>
            <p:pic>
              <p:nvPicPr>
                <p:cNvPr id="324" name="Picture 32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475859" y="5980315"/>
                  <a:ext cx="1071590" cy="347276"/>
                </a:xfrm>
                <a:prstGeom prst="rect">
                  <a:avLst/>
                </a:prstGeom>
              </p:spPr>
            </p:pic>
          </p:grpSp>
        </p:grpSp>
        <p:pic>
          <p:nvPicPr>
            <p:cNvPr id="320" name="Picture 3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534" y="5264453"/>
              <a:ext cx="3598896" cy="697924"/>
            </a:xfrm>
            <a:prstGeom prst="rect">
              <a:avLst/>
            </a:prstGeom>
          </p:spPr>
        </p:pic>
      </p:grpSp>
      <p:grpSp>
        <p:nvGrpSpPr>
          <p:cNvPr id="325" name="WAP - System Center Fabric"/>
          <p:cNvGrpSpPr/>
          <p:nvPr/>
        </p:nvGrpSpPr>
        <p:grpSpPr>
          <a:xfrm>
            <a:off x="7421976" y="4926217"/>
            <a:ext cx="4669984" cy="431422"/>
            <a:chOff x="677699" y="4730754"/>
            <a:chExt cx="4578831" cy="423001"/>
          </a:xfrm>
          <a:solidFill>
            <a:srgbClr val="EFEFEF">
              <a:lumMod val="25000"/>
            </a:srgbClr>
          </a:solidFill>
        </p:grpSpPr>
        <p:sp>
          <p:nvSpPr>
            <p:cNvPr id="326" name="Rectangle 325"/>
            <p:cNvSpPr/>
            <p:nvPr/>
          </p:nvSpPr>
          <p:spPr bwMode="auto">
            <a:xfrm>
              <a:off x="677699" y="4730754"/>
              <a:ext cx="4578831" cy="423001"/>
            </a:xfrm>
            <a:prstGeom prst="rect">
              <a:avLst/>
            </a:prstGeom>
            <a:grpFill/>
            <a:ln>
              <a:noFill/>
              <a:headEnd type="none" w="med" len="med"/>
              <a:tailEnd type="none" w="med" len="med"/>
            </a:ln>
            <a:effectLst/>
          </p:spPr>
          <p:txBody>
            <a:bodyPr lIns="77692" tIns="38846" rIns="77692" bIns="38846" rtlCol="0" anchor="ctr" anchorCtr="0"/>
            <a:lstStyle/>
            <a:p>
              <a:pPr marL="3238" algn="r" defTabSz="932414">
                <a:lnSpc>
                  <a:spcPct val="90000"/>
                </a:lnSpc>
                <a:spcAft>
                  <a:spcPts val="918"/>
                </a:spcAft>
                <a:buSzPct val="80000"/>
                <a:defRPr/>
              </a:pPr>
              <a:endParaRPr lang="en-US" sz="1632" kern="0" spc="-85" dirty="0">
                <a:solidFill>
                  <a:srgbClr val="FFFFFF">
                    <a:alpha val="99000"/>
                  </a:srgbClr>
                </a:solidFill>
                <a:latin typeface="Segoe UI Light" pitchFamily="34" charset="0"/>
              </a:endParaRPr>
            </a:p>
          </p:txBody>
        </p:sp>
        <p:pic>
          <p:nvPicPr>
            <p:cNvPr id="327" name="Picture 32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58854" y="4787854"/>
              <a:ext cx="1698029" cy="302352"/>
            </a:xfrm>
            <a:prstGeom prst="rect">
              <a:avLst/>
            </a:prstGeom>
            <a:grpFill/>
          </p:spPr>
        </p:pic>
        <p:sp>
          <p:nvSpPr>
            <p:cNvPr id="328" name="TextBox 327"/>
            <p:cNvSpPr txBox="1"/>
            <p:nvPr/>
          </p:nvSpPr>
          <p:spPr>
            <a:xfrm>
              <a:off x="2840796" y="4894218"/>
              <a:ext cx="1950149" cy="188385"/>
            </a:xfrm>
            <a:prstGeom prst="rect">
              <a:avLst/>
            </a:prstGeom>
            <a:grpFill/>
          </p:spPr>
          <p:txBody>
            <a:bodyPr wrap="none" lIns="0" tIns="0" rIns="0" bIns="0" rtlCol="0">
              <a:spAutoFit/>
            </a:bodyPr>
            <a:lstStyle/>
            <a:p>
              <a:pPr defTabSz="932559">
                <a:defRPr/>
              </a:pPr>
              <a:r>
                <a:rPr lang="en-US" sz="1224" kern="0" spc="-71" dirty="0">
                  <a:solidFill>
                    <a:srgbClr val="EFEFEF"/>
                  </a:solidFill>
                  <a:latin typeface="Segoe UI Light"/>
                </a:rPr>
                <a:t>R2 w/ Service Provider Foundation</a:t>
              </a:r>
            </a:p>
          </p:txBody>
        </p:sp>
      </p:grpSp>
      <p:sp>
        <p:nvSpPr>
          <p:cNvPr id="329" name="WAP - Future"/>
          <p:cNvSpPr/>
          <p:nvPr/>
        </p:nvSpPr>
        <p:spPr bwMode="auto">
          <a:xfrm>
            <a:off x="10361666" y="3943695"/>
            <a:ext cx="1551342" cy="839468"/>
          </a:xfrm>
          <a:prstGeom prst="cloud">
            <a:avLst/>
          </a:prstGeom>
          <a:solidFill>
            <a:srgbClr val="EFEFE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51" fontAlgn="base">
              <a:spcBef>
                <a:spcPct val="0"/>
              </a:spcBef>
              <a:spcAft>
                <a:spcPct val="0"/>
              </a:spcAft>
              <a:defRPr/>
            </a:pPr>
            <a:r>
              <a:rPr lang="en-US" sz="1428" kern="0" spc="-52" dirty="0">
                <a:solidFill>
                  <a:srgbClr val="292929"/>
                </a:solidFill>
                <a:latin typeface="Segoe UI Light"/>
                <a:ea typeface="Segoe UI" pitchFamily="34" charset="0"/>
                <a:cs typeface="Segoe UI" pitchFamily="34" charset="0"/>
              </a:rPr>
              <a:t>Future Services</a:t>
            </a:r>
          </a:p>
        </p:txBody>
      </p:sp>
      <p:grpSp>
        <p:nvGrpSpPr>
          <p:cNvPr id="330" name="WAP - Service Bus"/>
          <p:cNvGrpSpPr/>
          <p:nvPr/>
        </p:nvGrpSpPr>
        <p:grpSpPr>
          <a:xfrm>
            <a:off x="9519641" y="3933643"/>
            <a:ext cx="638150" cy="937519"/>
            <a:chOff x="3815516" y="3462617"/>
            <a:chExt cx="525898" cy="1066800"/>
          </a:xfrm>
          <a:solidFill>
            <a:srgbClr val="8AC640"/>
          </a:solidFill>
          <a:effectLst/>
        </p:grpSpPr>
        <p:sp>
          <p:nvSpPr>
            <p:cNvPr id="331" name="Rectangle 330"/>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332" name="TextBox 331"/>
            <p:cNvSpPr txBox="1"/>
            <p:nvPr/>
          </p:nvSpPr>
          <p:spPr>
            <a:xfrm rot="5400000">
              <a:off x="3858556" y="3761117"/>
              <a:ext cx="428725" cy="479475"/>
            </a:xfrm>
            <a:prstGeom prst="rect">
              <a:avLst/>
            </a:prstGeom>
            <a:no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Service </a:t>
              </a:r>
            </a:p>
            <a:p>
              <a:pPr algn="ctr" defTabSz="932559">
                <a:lnSpc>
                  <a:spcPct val="90000"/>
                </a:lnSpc>
                <a:spcBef>
                  <a:spcPct val="20000"/>
                </a:spcBef>
                <a:buSzPct val="80000"/>
                <a:defRPr/>
              </a:pPr>
              <a:r>
                <a:rPr lang="en-US" sz="1224" kern="0" dirty="0">
                  <a:solidFill>
                    <a:srgbClr val="FFFFFF"/>
                  </a:solidFill>
                </a:rPr>
                <a:t>Bus</a:t>
              </a:r>
            </a:p>
          </p:txBody>
        </p:sp>
      </p:grpSp>
      <p:grpSp>
        <p:nvGrpSpPr>
          <p:cNvPr id="333" name="WAP - SQL"/>
          <p:cNvGrpSpPr/>
          <p:nvPr/>
        </p:nvGrpSpPr>
        <p:grpSpPr>
          <a:xfrm>
            <a:off x="8822094" y="3933642"/>
            <a:ext cx="638150" cy="942454"/>
            <a:chOff x="3815517" y="3462618"/>
            <a:chExt cx="525898" cy="1072416"/>
          </a:xfrm>
          <a:solidFill>
            <a:srgbClr val="8AC640"/>
          </a:solidFill>
          <a:effectLst/>
        </p:grpSpPr>
        <p:sp>
          <p:nvSpPr>
            <p:cNvPr id="334" name="Rectangle 333"/>
            <p:cNvSpPr/>
            <p:nvPr/>
          </p:nvSpPr>
          <p:spPr bwMode="auto">
            <a:xfrm rot="5400000">
              <a:off x="3542258" y="3735877"/>
              <a:ext cx="1072416"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335" name="TextBox 334"/>
            <p:cNvSpPr txBox="1"/>
            <p:nvPr/>
          </p:nvSpPr>
          <p:spPr>
            <a:xfrm rot="5400000">
              <a:off x="3976462" y="3761116"/>
              <a:ext cx="192912" cy="479475"/>
            </a:xfrm>
            <a:prstGeom prst="rect">
              <a:avLst/>
            </a:prstGeom>
            <a:no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SQL</a:t>
              </a:r>
            </a:p>
          </p:txBody>
        </p:sp>
      </p:grpSp>
      <p:grpSp>
        <p:nvGrpSpPr>
          <p:cNvPr id="336" name="WAP - VMs"/>
          <p:cNvGrpSpPr/>
          <p:nvPr/>
        </p:nvGrpSpPr>
        <p:grpSpPr>
          <a:xfrm>
            <a:off x="8115986" y="3933642"/>
            <a:ext cx="638150" cy="942454"/>
            <a:chOff x="3815517" y="3462618"/>
            <a:chExt cx="525898" cy="1072416"/>
          </a:xfrm>
          <a:solidFill>
            <a:srgbClr val="8AC640"/>
          </a:solidFill>
          <a:effectLst/>
        </p:grpSpPr>
        <p:sp>
          <p:nvSpPr>
            <p:cNvPr id="337" name="Rectangle 336"/>
            <p:cNvSpPr/>
            <p:nvPr/>
          </p:nvSpPr>
          <p:spPr bwMode="auto">
            <a:xfrm rot="5400000">
              <a:off x="3542258" y="3735877"/>
              <a:ext cx="1072416"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338" name="TextBox 337"/>
            <p:cNvSpPr txBox="1"/>
            <p:nvPr/>
          </p:nvSpPr>
          <p:spPr>
            <a:xfrm rot="5400000">
              <a:off x="3976462" y="3761116"/>
              <a:ext cx="192912" cy="479475"/>
            </a:xfrm>
            <a:prstGeom prst="rect">
              <a:avLst/>
            </a:prstGeom>
            <a:no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VMs</a:t>
              </a:r>
            </a:p>
          </p:txBody>
        </p:sp>
      </p:grpSp>
      <p:grpSp>
        <p:nvGrpSpPr>
          <p:cNvPr id="339" name="WAP - Web Sites"/>
          <p:cNvGrpSpPr/>
          <p:nvPr/>
        </p:nvGrpSpPr>
        <p:grpSpPr>
          <a:xfrm>
            <a:off x="7421976" y="3933644"/>
            <a:ext cx="638150" cy="937518"/>
            <a:chOff x="3815516" y="3462617"/>
            <a:chExt cx="525898" cy="1066800"/>
          </a:xfrm>
          <a:solidFill>
            <a:srgbClr val="8AC640"/>
          </a:solidFill>
          <a:effectLst/>
        </p:grpSpPr>
        <p:sp>
          <p:nvSpPr>
            <p:cNvPr id="340" name="Rectangle 339"/>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341" name="TextBox 340"/>
            <p:cNvSpPr txBox="1"/>
            <p:nvPr/>
          </p:nvSpPr>
          <p:spPr>
            <a:xfrm rot="5400000">
              <a:off x="3858556" y="3761116"/>
              <a:ext cx="428726" cy="479475"/>
            </a:xfrm>
            <a:prstGeom prst="rect">
              <a:avLst/>
            </a:prstGeom>
            <a:no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Web</a:t>
              </a:r>
            </a:p>
            <a:p>
              <a:pPr algn="ctr" defTabSz="932559">
                <a:lnSpc>
                  <a:spcPct val="90000"/>
                </a:lnSpc>
                <a:spcBef>
                  <a:spcPct val="20000"/>
                </a:spcBef>
                <a:buSzPct val="80000"/>
                <a:defRPr/>
              </a:pPr>
              <a:r>
                <a:rPr lang="en-US" sz="1224" kern="0" dirty="0">
                  <a:solidFill>
                    <a:srgbClr val="FFFFFF"/>
                  </a:solidFill>
                </a:rPr>
                <a:t>Sites</a:t>
              </a:r>
            </a:p>
          </p:txBody>
        </p:sp>
      </p:grpSp>
      <p:sp>
        <p:nvSpPr>
          <p:cNvPr id="342" name="WAP - RDFE"/>
          <p:cNvSpPr/>
          <p:nvPr/>
        </p:nvSpPr>
        <p:spPr bwMode="auto">
          <a:xfrm>
            <a:off x="7430091" y="3442039"/>
            <a:ext cx="4651005" cy="440283"/>
          </a:xfrm>
          <a:prstGeom prst="rect">
            <a:avLst/>
          </a:prstGeom>
          <a:solidFill>
            <a:srgbClr val="EFEFEF">
              <a:lumMod val="25000"/>
            </a:srgbClr>
          </a:solidFill>
          <a:ln w="9525" cap="flat" cmpd="sng" algn="ctr">
            <a:noFill/>
            <a:prstDash val="solid"/>
            <a:headEnd type="none" w="med" len="med"/>
            <a:tailEnd type="none" w="med" len="med"/>
          </a:ln>
          <a:effectLst/>
        </p:spPr>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defRPr/>
            </a:pPr>
            <a:r>
              <a:rPr lang="en-US" sz="1632" kern="0" dirty="0">
                <a:gradFill>
                  <a:gsLst>
                    <a:gs pos="0">
                      <a:srgbClr val="FFFFFF"/>
                    </a:gs>
                    <a:gs pos="100000">
                      <a:srgbClr val="FFFFFF"/>
                    </a:gs>
                  </a:gsLst>
                  <a:lin ang="5400000" scaled="0"/>
                </a:gradFill>
                <a:latin typeface="Segoe UI Light"/>
              </a:rPr>
              <a:t>Service Management API</a:t>
            </a:r>
          </a:p>
        </p:txBody>
      </p:sp>
      <p:sp>
        <p:nvSpPr>
          <p:cNvPr id="343" name="WAP - Portal Frame"/>
          <p:cNvSpPr/>
          <p:nvPr/>
        </p:nvSpPr>
        <p:spPr bwMode="auto">
          <a:xfrm>
            <a:off x="7433983" y="1620279"/>
            <a:ext cx="4643559" cy="1779366"/>
          </a:xfrm>
          <a:prstGeom prst="rect">
            <a:avLst/>
          </a:prstGeom>
          <a:solidFill>
            <a:srgbClr val="EFEFEF">
              <a:lumMod val="25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grpSp>
        <p:nvGrpSpPr>
          <p:cNvPr id="344" name="WAP - Admin"/>
          <p:cNvGrpSpPr/>
          <p:nvPr/>
        </p:nvGrpSpPr>
        <p:grpSpPr>
          <a:xfrm>
            <a:off x="7515188" y="1732337"/>
            <a:ext cx="1845301" cy="1571677"/>
            <a:chOff x="7367635" y="1569220"/>
            <a:chExt cx="1809283" cy="1541000"/>
          </a:xfrm>
        </p:grpSpPr>
        <p:grpSp>
          <p:nvGrpSpPr>
            <p:cNvPr id="345" name="WAP - Admin Frame"/>
            <p:cNvGrpSpPr/>
            <p:nvPr/>
          </p:nvGrpSpPr>
          <p:grpSpPr>
            <a:xfrm>
              <a:off x="7367635" y="1569220"/>
              <a:ext cx="1809283" cy="1256912"/>
              <a:chOff x="769091" y="1637316"/>
              <a:chExt cx="1809283" cy="1256912"/>
            </a:xfrm>
          </p:grpSpPr>
          <p:sp>
            <p:nvSpPr>
              <p:cNvPr id="348" name="Rectangle 347"/>
              <p:cNvSpPr/>
              <p:nvPr/>
            </p:nvSpPr>
            <p:spPr bwMode="auto">
              <a:xfrm>
                <a:off x="1566364" y="1638844"/>
                <a:ext cx="1012010" cy="1255384"/>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latin typeface="Segoe UI Light"/>
                </a:endParaRPr>
              </a:p>
            </p:txBody>
          </p:sp>
          <p:sp>
            <p:nvSpPr>
              <p:cNvPr id="349" name="Rectangle 348"/>
              <p:cNvSpPr/>
              <p:nvPr/>
            </p:nvSpPr>
            <p:spPr bwMode="auto">
              <a:xfrm>
                <a:off x="769091" y="1637316"/>
                <a:ext cx="805727" cy="1256911"/>
              </a:xfrm>
              <a:prstGeom prst="rect">
                <a:avLst/>
              </a:prstGeom>
              <a:solidFill>
                <a:srgbClr val="D98805"/>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latin typeface="Segoe UI Light"/>
                </a:endParaRPr>
              </a:p>
            </p:txBody>
          </p:sp>
          <p:sp>
            <p:nvSpPr>
              <p:cNvPr id="350" name="TextBox 349"/>
              <p:cNvSpPr txBox="1"/>
              <p:nvPr/>
            </p:nvSpPr>
            <p:spPr>
              <a:xfrm>
                <a:off x="858037" y="1722958"/>
                <a:ext cx="423193" cy="915379"/>
              </a:xfrm>
              <a:prstGeom prst="rect">
                <a:avLst/>
              </a:prstGeom>
              <a:noFill/>
            </p:spPr>
            <p:txBody>
              <a:bodyPr wrap="none" lIns="0" tIns="0" rIns="0" bIns="0" rtlCol="0">
                <a:spAutoFit/>
              </a:bodyPr>
              <a:lstStyle/>
              <a:p>
                <a:pPr defTabSz="932557">
                  <a:lnSpc>
                    <a:spcPct val="90000"/>
                  </a:lnSpc>
                  <a:spcBef>
                    <a:spcPct val="20000"/>
                  </a:spcBef>
                  <a:buSzPct val="80000"/>
                  <a:defRPr/>
                </a:pPr>
                <a:r>
                  <a:rPr lang="en-US" sz="1122" kern="0" dirty="0">
                    <a:solidFill>
                      <a:srgbClr val="EFEFEF">
                        <a:lumMod val="10000"/>
                      </a:srgbClr>
                    </a:solidFill>
                    <a:latin typeface="Segoe UI Light"/>
                  </a:rPr>
                  <a:t>Service</a:t>
                </a:r>
              </a:p>
              <a:p>
                <a:pPr defTabSz="932557">
                  <a:lnSpc>
                    <a:spcPct val="90000"/>
                  </a:lnSpc>
                  <a:spcBef>
                    <a:spcPct val="20000"/>
                  </a:spcBef>
                  <a:buSzPct val="80000"/>
                  <a:defRPr/>
                </a:pPr>
                <a:r>
                  <a:rPr lang="en-US" sz="1122" kern="0" dirty="0">
                    <a:solidFill>
                      <a:srgbClr val="EFEFEF">
                        <a:lumMod val="10000"/>
                      </a:srgbClr>
                    </a:solidFill>
                    <a:latin typeface="Segoe UI Light"/>
                  </a:rPr>
                  <a:t>Plans</a:t>
                </a:r>
              </a:p>
              <a:p>
                <a:pPr defTabSz="932557">
                  <a:lnSpc>
                    <a:spcPct val="90000"/>
                  </a:lnSpc>
                  <a:spcBef>
                    <a:spcPct val="20000"/>
                  </a:spcBef>
                  <a:buSzPct val="80000"/>
                  <a:defRPr/>
                </a:pPr>
                <a:r>
                  <a:rPr lang="en-US" sz="1122" kern="0" dirty="0">
                    <a:solidFill>
                      <a:srgbClr val="EFEFEF">
                        <a:lumMod val="10000"/>
                      </a:srgbClr>
                    </a:solidFill>
                    <a:latin typeface="Segoe UI Light"/>
                  </a:rPr>
                  <a:t>Users</a:t>
                </a:r>
              </a:p>
              <a:p>
                <a:pPr defTabSz="932557">
                  <a:lnSpc>
                    <a:spcPct val="90000"/>
                  </a:lnSpc>
                  <a:spcBef>
                    <a:spcPct val="20000"/>
                  </a:spcBef>
                  <a:buSzPct val="80000"/>
                  <a:defRPr/>
                </a:pPr>
                <a:endParaRPr lang="en-US" sz="1122" kern="0" dirty="0">
                  <a:solidFill>
                    <a:srgbClr val="EFEFEF">
                      <a:lumMod val="10000"/>
                    </a:srgbClr>
                  </a:solidFill>
                  <a:latin typeface="Segoe UI Light"/>
                </a:endParaRPr>
              </a:p>
              <a:p>
                <a:pPr defTabSz="932557">
                  <a:lnSpc>
                    <a:spcPct val="90000"/>
                  </a:lnSpc>
                  <a:spcBef>
                    <a:spcPct val="20000"/>
                  </a:spcBef>
                  <a:buSzPct val="80000"/>
                  <a:defRPr/>
                </a:pPr>
                <a:endParaRPr lang="en-US" sz="1122" kern="0" dirty="0">
                  <a:solidFill>
                    <a:srgbClr val="EFEFEF">
                      <a:lumMod val="10000"/>
                    </a:srgbClr>
                  </a:solidFill>
                  <a:latin typeface="Segoe UI Light"/>
                </a:endParaRPr>
              </a:p>
            </p:txBody>
          </p:sp>
          <p:sp>
            <p:nvSpPr>
              <p:cNvPr id="351" name="TextBox 350"/>
              <p:cNvSpPr txBox="1"/>
              <p:nvPr/>
            </p:nvSpPr>
            <p:spPr>
              <a:xfrm>
                <a:off x="775299" y="1846226"/>
                <a:ext cx="65" cy="155427"/>
              </a:xfrm>
              <a:prstGeom prst="rect">
                <a:avLst/>
              </a:prstGeom>
              <a:noFill/>
            </p:spPr>
            <p:txBody>
              <a:bodyPr wrap="none" lIns="0" tIns="0" rIns="0" bIns="0" rtlCol="0">
                <a:spAutoFit/>
              </a:bodyPr>
              <a:lstStyle/>
              <a:p>
                <a:pPr defTabSz="932557">
                  <a:lnSpc>
                    <a:spcPct val="90000"/>
                  </a:lnSpc>
                  <a:spcBef>
                    <a:spcPct val="20000"/>
                  </a:spcBef>
                  <a:buSzPct val="80000"/>
                  <a:defRPr/>
                </a:pPr>
                <a:endParaRPr lang="en-US" sz="1122" kern="0" dirty="0">
                  <a:solidFill>
                    <a:srgbClr val="FFFFFF">
                      <a:lumMod val="50000"/>
                    </a:srgbClr>
                  </a:solidFill>
                  <a:latin typeface="Segoe UI Light"/>
                </a:endParaRPr>
              </a:p>
            </p:txBody>
          </p:sp>
          <p:sp>
            <p:nvSpPr>
              <p:cNvPr id="352" name="TextBox 351"/>
              <p:cNvSpPr txBox="1"/>
              <p:nvPr/>
            </p:nvSpPr>
            <p:spPr>
              <a:xfrm>
                <a:off x="780405" y="2043832"/>
                <a:ext cx="65" cy="155427"/>
              </a:xfrm>
              <a:prstGeom prst="rect">
                <a:avLst/>
              </a:prstGeom>
              <a:noFill/>
            </p:spPr>
            <p:txBody>
              <a:bodyPr wrap="none" lIns="0" tIns="0" rIns="0" bIns="0" rtlCol="0">
                <a:spAutoFit/>
              </a:bodyPr>
              <a:lstStyle/>
              <a:p>
                <a:pPr defTabSz="932557">
                  <a:lnSpc>
                    <a:spcPct val="90000"/>
                  </a:lnSpc>
                  <a:spcBef>
                    <a:spcPct val="20000"/>
                  </a:spcBef>
                  <a:buSzPct val="80000"/>
                  <a:defRPr/>
                </a:pPr>
                <a:endParaRPr lang="en-US" sz="1122" kern="0" dirty="0">
                  <a:solidFill>
                    <a:srgbClr val="FFFFFF">
                      <a:lumMod val="50000"/>
                    </a:srgbClr>
                  </a:solidFill>
                  <a:latin typeface="Segoe UI Light"/>
                </a:endParaRPr>
              </a:p>
            </p:txBody>
          </p:sp>
          <p:sp>
            <p:nvSpPr>
              <p:cNvPr id="353" name="TextBox 352"/>
              <p:cNvSpPr txBox="1"/>
              <p:nvPr/>
            </p:nvSpPr>
            <p:spPr>
              <a:xfrm>
                <a:off x="1626321" y="1982865"/>
                <a:ext cx="891508" cy="452047"/>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1632" kern="0" dirty="0">
                    <a:solidFill>
                      <a:srgbClr val="FFFFFF">
                        <a:lumMod val="50000"/>
                      </a:srgbClr>
                    </a:solidFill>
                    <a:latin typeface="Segoe UI Light"/>
                  </a:rPr>
                  <a:t>Provider Portal</a:t>
                </a:r>
              </a:p>
            </p:txBody>
          </p:sp>
        </p:grpSp>
        <p:sp>
          <p:nvSpPr>
            <p:cNvPr id="346" name="WAP - Admin Cmd Bar"/>
            <p:cNvSpPr/>
            <p:nvPr/>
          </p:nvSpPr>
          <p:spPr bwMode="auto">
            <a:xfrm>
              <a:off x="7367635" y="2796186"/>
              <a:ext cx="1809283" cy="314034"/>
            </a:xfrm>
            <a:prstGeom prst="rect">
              <a:avLst/>
            </a:prstGeom>
            <a:solidFill>
              <a:srgbClr val="EFEFEF">
                <a:lumMod val="50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347" name="WAP - Admin (+) &quot;New&quot;" descr="http://sharepoint/sites/AzureUX/Shared%20Documents/Design%20Team/Iconography/Production/White/icon-add-32-w-idl.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408604" y="2864370"/>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4" name="WAP - Tenant"/>
          <p:cNvGrpSpPr/>
          <p:nvPr/>
        </p:nvGrpSpPr>
        <p:grpSpPr>
          <a:xfrm>
            <a:off x="9429570" y="1732339"/>
            <a:ext cx="2575375" cy="1574508"/>
            <a:chOff x="9244651" y="1569222"/>
            <a:chExt cx="2525107" cy="1543775"/>
          </a:xfrm>
        </p:grpSpPr>
        <p:grpSp>
          <p:nvGrpSpPr>
            <p:cNvPr id="355" name="WAP - Tenant Frame"/>
            <p:cNvGrpSpPr/>
            <p:nvPr/>
          </p:nvGrpSpPr>
          <p:grpSpPr>
            <a:xfrm>
              <a:off x="9244651" y="1569222"/>
              <a:ext cx="2525107" cy="1237466"/>
              <a:chOff x="2642049" y="1623481"/>
              <a:chExt cx="2525107" cy="1238831"/>
            </a:xfrm>
          </p:grpSpPr>
          <p:sp>
            <p:nvSpPr>
              <p:cNvPr id="359" name="Rectangle 358"/>
              <p:cNvSpPr/>
              <p:nvPr/>
            </p:nvSpPr>
            <p:spPr bwMode="auto">
              <a:xfrm>
                <a:off x="3433049" y="1623482"/>
                <a:ext cx="1734107" cy="1238830"/>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latin typeface="Segoe UI Light"/>
                </a:endParaRPr>
              </a:p>
            </p:txBody>
          </p:sp>
          <p:sp>
            <p:nvSpPr>
              <p:cNvPr id="360" name="Rectangle 359"/>
              <p:cNvSpPr/>
              <p:nvPr/>
            </p:nvSpPr>
            <p:spPr bwMode="auto">
              <a:xfrm>
                <a:off x="2642049" y="1623481"/>
                <a:ext cx="813646" cy="1229977"/>
              </a:xfrm>
              <a:prstGeom prst="rect">
                <a:avLst/>
              </a:prstGeom>
              <a:solidFill>
                <a:srgbClr val="2AABE5"/>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latin typeface="Segoe UI Light"/>
                </a:endParaRPr>
              </a:p>
            </p:txBody>
          </p:sp>
          <p:sp>
            <p:nvSpPr>
              <p:cNvPr id="361" name="TextBox 360"/>
              <p:cNvSpPr txBox="1"/>
              <p:nvPr/>
            </p:nvSpPr>
            <p:spPr>
              <a:xfrm>
                <a:off x="3759952" y="1897136"/>
                <a:ext cx="1168327" cy="678819"/>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1632" kern="0" dirty="0">
                    <a:solidFill>
                      <a:srgbClr val="FFFFFF">
                        <a:lumMod val="50000"/>
                      </a:srgbClr>
                    </a:solidFill>
                    <a:latin typeface="Segoe UI Light"/>
                  </a:rPr>
                  <a:t>Consumer Self-Service</a:t>
                </a:r>
                <a:br>
                  <a:rPr lang="en-US" sz="1632" kern="0" dirty="0">
                    <a:solidFill>
                      <a:srgbClr val="FFFFFF">
                        <a:lumMod val="50000"/>
                      </a:srgbClr>
                    </a:solidFill>
                    <a:latin typeface="Segoe UI Light"/>
                  </a:rPr>
                </a:br>
                <a:r>
                  <a:rPr lang="en-US" sz="1632" kern="0" dirty="0">
                    <a:solidFill>
                      <a:srgbClr val="FFFFFF">
                        <a:lumMod val="50000"/>
                      </a:srgbClr>
                    </a:solidFill>
                    <a:latin typeface="Segoe UI Light"/>
                  </a:rPr>
                  <a:t>Portal</a:t>
                </a:r>
              </a:p>
            </p:txBody>
          </p:sp>
        </p:grpSp>
        <p:sp>
          <p:nvSpPr>
            <p:cNvPr id="356" name="WAP - Tenant left nav items"/>
            <p:cNvSpPr txBox="1"/>
            <p:nvPr/>
          </p:nvSpPr>
          <p:spPr>
            <a:xfrm>
              <a:off x="9322624" y="1660805"/>
              <a:ext cx="593111" cy="915379"/>
            </a:xfrm>
            <a:prstGeom prst="rect">
              <a:avLst/>
            </a:prstGeom>
            <a:noFill/>
          </p:spPr>
          <p:txBody>
            <a:bodyPr wrap="none" lIns="0" tIns="0" rIns="0" bIns="0" rtlCol="0">
              <a:spAutoFit/>
            </a:bodyPr>
            <a:lstStyle/>
            <a:p>
              <a:pPr defTabSz="932557">
                <a:lnSpc>
                  <a:spcPct val="90000"/>
                </a:lnSpc>
                <a:spcBef>
                  <a:spcPct val="20000"/>
                </a:spcBef>
                <a:buSzPct val="80000"/>
                <a:defRPr/>
              </a:pPr>
              <a:r>
                <a:rPr lang="en-US" sz="1122" kern="0" dirty="0">
                  <a:solidFill>
                    <a:srgbClr val="EFEFEF"/>
                  </a:solidFill>
                  <a:latin typeface="Segoe UI Light"/>
                </a:rPr>
                <a:t>Web Sites</a:t>
              </a:r>
            </a:p>
            <a:p>
              <a:pPr defTabSz="932557">
                <a:lnSpc>
                  <a:spcPct val="90000"/>
                </a:lnSpc>
                <a:spcBef>
                  <a:spcPct val="20000"/>
                </a:spcBef>
                <a:buSzPct val="80000"/>
                <a:defRPr/>
              </a:pPr>
              <a:r>
                <a:rPr lang="en-US" sz="1122" kern="0" dirty="0">
                  <a:solidFill>
                    <a:srgbClr val="EFEFEF"/>
                  </a:solidFill>
                  <a:latin typeface="Segoe UI Light"/>
                </a:rPr>
                <a:t>Apps</a:t>
              </a:r>
            </a:p>
            <a:p>
              <a:pPr defTabSz="932557">
                <a:lnSpc>
                  <a:spcPct val="90000"/>
                </a:lnSpc>
                <a:spcBef>
                  <a:spcPct val="20000"/>
                </a:spcBef>
                <a:buSzPct val="80000"/>
                <a:defRPr/>
              </a:pPr>
              <a:r>
                <a:rPr lang="en-US" sz="1122" kern="0" dirty="0">
                  <a:solidFill>
                    <a:srgbClr val="EFEFEF"/>
                  </a:solidFill>
                  <a:latin typeface="Segoe UI Light"/>
                </a:rPr>
                <a:t>Database</a:t>
              </a:r>
            </a:p>
            <a:p>
              <a:pPr defTabSz="932557">
                <a:lnSpc>
                  <a:spcPct val="90000"/>
                </a:lnSpc>
                <a:spcBef>
                  <a:spcPct val="20000"/>
                </a:spcBef>
                <a:buSzPct val="80000"/>
                <a:defRPr/>
              </a:pPr>
              <a:r>
                <a:rPr lang="en-US" sz="1122" kern="0" dirty="0">
                  <a:solidFill>
                    <a:srgbClr val="EFEFEF"/>
                  </a:solidFill>
                  <a:latin typeface="Segoe UI Light"/>
                </a:rPr>
                <a:t>VMs</a:t>
              </a:r>
            </a:p>
            <a:p>
              <a:pPr defTabSz="932557">
                <a:lnSpc>
                  <a:spcPct val="90000"/>
                </a:lnSpc>
                <a:spcBef>
                  <a:spcPct val="20000"/>
                </a:spcBef>
                <a:buSzPct val="80000"/>
                <a:defRPr/>
              </a:pPr>
              <a:endParaRPr lang="en-US" sz="1122" kern="0" dirty="0">
                <a:solidFill>
                  <a:srgbClr val="EFEFEF"/>
                </a:solidFill>
                <a:latin typeface="Segoe UI Light"/>
              </a:endParaRPr>
            </a:p>
          </p:txBody>
        </p:sp>
        <p:sp>
          <p:nvSpPr>
            <p:cNvPr id="357" name="WAP - Tenant Cmd Bar"/>
            <p:cNvSpPr/>
            <p:nvPr/>
          </p:nvSpPr>
          <p:spPr bwMode="auto">
            <a:xfrm>
              <a:off x="9245535" y="2798963"/>
              <a:ext cx="2524223" cy="314034"/>
            </a:xfrm>
            <a:prstGeom prst="rect">
              <a:avLst/>
            </a:prstGeom>
            <a:solidFill>
              <a:srgbClr val="EFEFEF">
                <a:lumMod val="50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358" name="WAP - Tenant (+) &quot;New&quot;" descr="http://sharepoint/sites/AzureUX/Shared%20Documents/Design%20Team/Iconography/Production/White/icon-add-32-w-idl.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286504" y="2867147"/>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2" name="WAP - Service Provider Cloud"/>
          <p:cNvGrpSpPr/>
          <p:nvPr/>
        </p:nvGrpSpPr>
        <p:grpSpPr>
          <a:xfrm>
            <a:off x="9764656" y="941014"/>
            <a:ext cx="1060118" cy="632403"/>
            <a:chOff x="1682418" y="861439"/>
            <a:chExt cx="1039426" cy="620059"/>
          </a:xfrm>
          <a:effectLst/>
        </p:grpSpPr>
        <p:pic>
          <p:nvPicPr>
            <p:cNvPr id="363" name="Picture 2" descr="C:\Users\chrisw\Desktop\Cloud Services 3.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883074" y="861439"/>
              <a:ext cx="638114" cy="429871"/>
            </a:xfrm>
            <a:prstGeom prst="rect">
              <a:avLst/>
            </a:prstGeom>
            <a:noFill/>
            <a:extLst>
              <a:ext uri="{909E8E84-426E-40DD-AFC4-6F175D3DCCD1}">
                <a14:hiddenFill xmlns:a14="http://schemas.microsoft.com/office/drawing/2010/main">
                  <a:solidFill>
                    <a:srgbClr val="FFFFFF"/>
                  </a:solidFill>
                </a14:hiddenFill>
              </a:ext>
            </a:extLst>
          </p:spPr>
        </p:pic>
        <p:sp>
          <p:nvSpPr>
            <p:cNvPr id="364" name="TextBox 363"/>
            <p:cNvSpPr txBox="1"/>
            <p:nvPr/>
          </p:nvSpPr>
          <p:spPr>
            <a:xfrm>
              <a:off x="1682418" y="1354347"/>
              <a:ext cx="1039426" cy="127151"/>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918" kern="0" dirty="0">
                  <a:solidFill>
                    <a:srgbClr val="FFFFFF"/>
                  </a:solidFill>
                </a:rPr>
                <a:t>Service Provider</a:t>
              </a:r>
            </a:p>
          </p:txBody>
        </p:sp>
      </p:grpSp>
      <p:grpSp>
        <p:nvGrpSpPr>
          <p:cNvPr id="365" name="WAP - Customer Cloud"/>
          <p:cNvGrpSpPr/>
          <p:nvPr/>
        </p:nvGrpSpPr>
        <p:grpSpPr>
          <a:xfrm>
            <a:off x="8659459" y="866482"/>
            <a:ext cx="794497" cy="744775"/>
            <a:chOff x="799952" y="788362"/>
            <a:chExt cx="778989" cy="730238"/>
          </a:xfrm>
          <a:effectLst/>
        </p:grpSpPr>
        <p:pic>
          <p:nvPicPr>
            <p:cNvPr id="366" name="Picture 4" descr="\\MAGNUM\Projects\Microsoft\Cloud Power FY12\Design\ICONS_PNG\Private_Cloud.png"/>
            <p:cNvPicPr>
              <a:picLocks noChangeAspect="1" noChangeArrowheads="1"/>
            </p:cNvPicPr>
            <p:nvPr/>
          </p:nvPicPr>
          <p:blipFill>
            <a:blip r:embed="rId8" cstate="print">
              <a:lum bright="100000"/>
            </a:blip>
            <a:srcRect/>
            <a:stretch>
              <a:fillRect/>
            </a:stretch>
          </p:blipFill>
          <p:spPr bwMode="auto">
            <a:xfrm>
              <a:off x="799952" y="788362"/>
              <a:ext cx="778989" cy="730238"/>
            </a:xfrm>
            <a:prstGeom prst="rect">
              <a:avLst/>
            </a:prstGeom>
            <a:noFill/>
          </p:spPr>
        </p:pic>
        <p:sp>
          <p:nvSpPr>
            <p:cNvPr id="367" name="TextBox 366"/>
            <p:cNvSpPr txBox="1"/>
            <p:nvPr/>
          </p:nvSpPr>
          <p:spPr>
            <a:xfrm>
              <a:off x="834829" y="1354347"/>
              <a:ext cx="657541" cy="127151"/>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918" kern="0" dirty="0">
                  <a:solidFill>
                    <a:srgbClr val="FFFFFF"/>
                  </a:solidFill>
                </a:rPr>
                <a:t>Customer</a:t>
              </a:r>
            </a:p>
          </p:txBody>
        </p:sp>
      </p:grpSp>
      <p:grpSp>
        <p:nvGrpSpPr>
          <p:cNvPr id="368" name="Arrow - Self Service Moves"/>
          <p:cNvGrpSpPr/>
          <p:nvPr/>
        </p:nvGrpSpPr>
        <p:grpSpPr>
          <a:xfrm>
            <a:off x="5518117" y="1848387"/>
            <a:ext cx="1757391" cy="861357"/>
            <a:chOff x="5420765" y="1683005"/>
            <a:chExt cx="1723089" cy="844544"/>
          </a:xfrm>
        </p:grpSpPr>
        <p:sp>
          <p:nvSpPr>
            <p:cNvPr id="369" name="Left Arrow 368"/>
            <p:cNvSpPr/>
            <p:nvPr/>
          </p:nvSpPr>
          <p:spPr bwMode="auto">
            <a:xfrm rot="10800000">
              <a:off x="5420765" y="1683005"/>
              <a:ext cx="1723089" cy="844544"/>
            </a:xfrm>
            <a:prstGeom prst="leftArrow">
              <a:avLst/>
            </a:prstGeom>
            <a:solidFill>
              <a:srgbClr val="EFEFE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a:gradFill>
                  <a:gsLst>
                    <a:gs pos="0">
                      <a:srgbClr val="FFFFFF"/>
                    </a:gs>
                    <a:gs pos="100000">
                      <a:srgbClr val="FFFFFF"/>
                    </a:gs>
                  </a:gsLst>
                  <a:lin ang="5400000" scaled="0"/>
                </a:gradFill>
              </a:endParaRPr>
            </a:p>
          </p:txBody>
        </p:sp>
        <p:sp>
          <p:nvSpPr>
            <p:cNvPr id="370" name="TextBox 369"/>
            <p:cNvSpPr txBox="1"/>
            <p:nvPr/>
          </p:nvSpPr>
          <p:spPr>
            <a:xfrm>
              <a:off x="5472477" y="1926100"/>
              <a:ext cx="1460222" cy="360996"/>
            </a:xfrm>
            <a:prstGeom prst="rect">
              <a:avLst/>
            </a:prstGeom>
            <a:noFill/>
          </p:spPr>
          <p:txBody>
            <a:bodyPr wrap="square" lIns="0" tIns="0" rIns="0" bIns="0" rtlCol="0">
              <a:spAutoFit/>
            </a:bodyPr>
            <a:lstStyle/>
            <a:p>
              <a:pPr algn="ctr" defTabSz="932290" fontAlgn="base">
                <a:spcBef>
                  <a:spcPct val="0"/>
                </a:spcBef>
                <a:spcAft>
                  <a:spcPct val="0"/>
                </a:spcAft>
                <a:defRPr/>
              </a:pPr>
              <a:r>
                <a:rPr lang="en-US" sz="1173" kern="0" dirty="0">
                  <a:solidFill>
                    <a:srgbClr val="EFEFEF">
                      <a:lumMod val="10000"/>
                    </a:srgbClr>
                  </a:solidFill>
                  <a:latin typeface="Segoe UI Light"/>
                </a:rPr>
                <a:t>Self Service Portal Moves On-Premises</a:t>
              </a:r>
            </a:p>
          </p:txBody>
        </p:sp>
      </p:grpSp>
      <p:grpSp>
        <p:nvGrpSpPr>
          <p:cNvPr id="371" name="Arrow - Common Mgmt"/>
          <p:cNvGrpSpPr/>
          <p:nvPr/>
        </p:nvGrpSpPr>
        <p:grpSpPr>
          <a:xfrm>
            <a:off x="5468275" y="3216786"/>
            <a:ext cx="1836280" cy="797049"/>
            <a:chOff x="5314136" y="2785351"/>
            <a:chExt cx="1800438" cy="781492"/>
          </a:xfrm>
          <a:effectLst/>
        </p:grpSpPr>
        <p:sp>
          <p:nvSpPr>
            <p:cNvPr id="372" name="Left-Right Arrow 371"/>
            <p:cNvSpPr/>
            <p:nvPr/>
          </p:nvSpPr>
          <p:spPr bwMode="auto">
            <a:xfrm>
              <a:off x="5314136" y="2785351"/>
              <a:ext cx="1800438" cy="781492"/>
            </a:xfrm>
            <a:prstGeom prst="leftRightArrow">
              <a:avLst/>
            </a:prstGeom>
            <a:solidFill>
              <a:srgbClr val="EFEFE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a:solidFill>
                  <a:srgbClr val="EFEFEF">
                    <a:lumMod val="10000"/>
                  </a:srgbClr>
                </a:solidFill>
              </a:endParaRPr>
            </a:p>
          </p:txBody>
        </p:sp>
        <p:sp>
          <p:nvSpPr>
            <p:cNvPr id="373" name="TextBox 372"/>
            <p:cNvSpPr txBox="1"/>
            <p:nvPr/>
          </p:nvSpPr>
          <p:spPr>
            <a:xfrm>
              <a:off x="5621275" y="3012530"/>
              <a:ext cx="1186159" cy="324961"/>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1173" kern="0" dirty="0">
                  <a:solidFill>
                    <a:srgbClr val="EFEFEF">
                      <a:lumMod val="10000"/>
                    </a:srgbClr>
                  </a:solidFill>
                  <a:latin typeface="Segoe UI Light"/>
                </a:rPr>
                <a:t>Common Mgt. Experience</a:t>
              </a:r>
            </a:p>
          </p:txBody>
        </p:sp>
      </p:grpSp>
      <p:grpSp>
        <p:nvGrpSpPr>
          <p:cNvPr id="374" name="Arrow - Workload Port"/>
          <p:cNvGrpSpPr/>
          <p:nvPr/>
        </p:nvGrpSpPr>
        <p:grpSpPr>
          <a:xfrm>
            <a:off x="5465045" y="5113886"/>
            <a:ext cx="1836280" cy="797049"/>
            <a:chOff x="5260615" y="4577751"/>
            <a:chExt cx="1800438" cy="781492"/>
          </a:xfrm>
          <a:solidFill>
            <a:srgbClr val="EFEFEF"/>
          </a:solidFill>
          <a:effectLst/>
        </p:grpSpPr>
        <p:sp>
          <p:nvSpPr>
            <p:cNvPr id="375" name="Left-Right Arrow 374"/>
            <p:cNvSpPr/>
            <p:nvPr/>
          </p:nvSpPr>
          <p:spPr bwMode="auto">
            <a:xfrm>
              <a:off x="5260615" y="4577751"/>
              <a:ext cx="1800438" cy="781492"/>
            </a:xfrm>
            <a:prstGeom prst="leftRightArrow">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a:gradFill>
                  <a:gsLst>
                    <a:gs pos="0">
                      <a:srgbClr val="FFFFFF"/>
                    </a:gs>
                    <a:gs pos="100000">
                      <a:srgbClr val="FFFFFF"/>
                    </a:gs>
                  </a:gsLst>
                  <a:lin ang="5400000" scaled="0"/>
                </a:gradFill>
              </a:endParaRPr>
            </a:p>
          </p:txBody>
        </p:sp>
        <p:sp>
          <p:nvSpPr>
            <p:cNvPr id="376" name="TextBox 375"/>
            <p:cNvSpPr txBox="1"/>
            <p:nvPr/>
          </p:nvSpPr>
          <p:spPr>
            <a:xfrm>
              <a:off x="5497233" y="4882385"/>
              <a:ext cx="1327201" cy="162480"/>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1173" kern="0" dirty="0">
                  <a:solidFill>
                    <a:srgbClr val="EFEFEF">
                      <a:lumMod val="10000"/>
                    </a:srgbClr>
                  </a:solidFill>
                  <a:latin typeface="Segoe UI Light"/>
                </a:rPr>
                <a:t>Workloads</a:t>
              </a:r>
            </a:p>
          </p:txBody>
        </p:sp>
      </p:grpSp>
      <p:grpSp>
        <p:nvGrpSpPr>
          <p:cNvPr id="377" name="Arrow - Move On-Premises"/>
          <p:cNvGrpSpPr/>
          <p:nvPr/>
        </p:nvGrpSpPr>
        <p:grpSpPr>
          <a:xfrm>
            <a:off x="5523466" y="4010147"/>
            <a:ext cx="1774934" cy="867659"/>
            <a:chOff x="5431620" y="3802570"/>
            <a:chExt cx="1740289" cy="850723"/>
          </a:xfrm>
          <a:solidFill>
            <a:srgbClr val="EFEFEF"/>
          </a:solidFill>
        </p:grpSpPr>
        <p:sp>
          <p:nvSpPr>
            <p:cNvPr id="378" name="Left Arrow 377"/>
            <p:cNvSpPr/>
            <p:nvPr/>
          </p:nvSpPr>
          <p:spPr bwMode="auto">
            <a:xfrm rot="10800000">
              <a:off x="5431620" y="3802570"/>
              <a:ext cx="1740289" cy="850723"/>
            </a:xfrm>
            <a:prstGeom prst="leftArrow">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a:gradFill>
                  <a:gsLst>
                    <a:gs pos="0">
                      <a:srgbClr val="FFFFFF"/>
                    </a:gs>
                    <a:gs pos="100000">
                      <a:srgbClr val="FFFFFF"/>
                    </a:gs>
                  </a:gsLst>
                  <a:lin ang="5400000" scaled="0"/>
                </a:gradFill>
              </a:endParaRPr>
            </a:p>
          </p:txBody>
        </p:sp>
        <p:sp>
          <p:nvSpPr>
            <p:cNvPr id="379" name="TextBox 378"/>
            <p:cNvSpPr txBox="1"/>
            <p:nvPr/>
          </p:nvSpPr>
          <p:spPr>
            <a:xfrm>
              <a:off x="5458825" y="4084249"/>
              <a:ext cx="1574192" cy="324961"/>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1173" kern="0" dirty="0">
                  <a:solidFill>
                    <a:srgbClr val="EFEFEF">
                      <a:lumMod val="10000"/>
                    </a:srgbClr>
                  </a:solidFill>
                  <a:latin typeface="Segoe UI Light"/>
                </a:rPr>
                <a:t>Cloud-Enabled Services Move On-Premises</a:t>
              </a:r>
            </a:p>
          </p:txBody>
        </p:sp>
      </p:grpSp>
      <p:grpSp>
        <p:nvGrpSpPr>
          <p:cNvPr id="380" name="Arrow - Consist Dev"/>
          <p:cNvGrpSpPr/>
          <p:nvPr/>
        </p:nvGrpSpPr>
        <p:grpSpPr>
          <a:xfrm>
            <a:off x="5457994" y="6038833"/>
            <a:ext cx="1836280" cy="797049"/>
            <a:chOff x="5260615" y="5475483"/>
            <a:chExt cx="1800438" cy="781492"/>
          </a:xfrm>
          <a:solidFill>
            <a:srgbClr val="EFEFEF"/>
          </a:solidFill>
          <a:effectLst/>
        </p:grpSpPr>
        <p:sp>
          <p:nvSpPr>
            <p:cNvPr id="381" name="Left-Right Arrow 380"/>
            <p:cNvSpPr/>
            <p:nvPr/>
          </p:nvSpPr>
          <p:spPr bwMode="auto">
            <a:xfrm>
              <a:off x="5260615" y="5475483"/>
              <a:ext cx="1800438" cy="781492"/>
            </a:xfrm>
            <a:prstGeom prst="leftRightArrow">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a:gradFill>
                  <a:gsLst>
                    <a:gs pos="0">
                      <a:srgbClr val="FFFFFF"/>
                    </a:gs>
                    <a:gs pos="100000">
                      <a:srgbClr val="FFFFFF"/>
                    </a:gs>
                  </a:gsLst>
                  <a:lin ang="5400000" scaled="0"/>
                </a:gradFill>
              </a:endParaRPr>
            </a:p>
          </p:txBody>
        </p:sp>
        <p:sp>
          <p:nvSpPr>
            <p:cNvPr id="382" name="TextBox 381"/>
            <p:cNvSpPr txBox="1"/>
            <p:nvPr/>
          </p:nvSpPr>
          <p:spPr>
            <a:xfrm>
              <a:off x="5621275" y="5706954"/>
              <a:ext cx="1107329" cy="324961"/>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1173" kern="0" dirty="0">
                  <a:solidFill>
                    <a:srgbClr val="EFEFEF">
                      <a:lumMod val="10000"/>
                    </a:srgbClr>
                  </a:solidFill>
                  <a:latin typeface="Segoe UI Light"/>
                </a:rPr>
                <a:t>Consistent Dev. Experience</a:t>
              </a:r>
            </a:p>
          </p:txBody>
        </p:sp>
      </p:grpSp>
      <p:sp>
        <p:nvSpPr>
          <p:cNvPr id="383" name="Azure Frame"/>
          <p:cNvSpPr/>
          <p:nvPr/>
        </p:nvSpPr>
        <p:spPr bwMode="auto">
          <a:xfrm>
            <a:off x="567186" y="939126"/>
            <a:ext cx="4882778" cy="6030063"/>
          </a:xfrm>
          <a:prstGeom prst="roundRect">
            <a:avLst>
              <a:gd name="adj" fmla="val 0"/>
            </a:avLst>
          </a:prstGeom>
          <a:solidFill>
            <a:srgbClr val="EFEFEF">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699374" fontAlgn="base">
              <a:spcBef>
                <a:spcPct val="0"/>
              </a:spcBef>
              <a:spcAft>
                <a:spcPct val="0"/>
              </a:spcAft>
              <a:defRPr/>
            </a:pPr>
            <a:r>
              <a:rPr lang="en-US" sz="714" b="1" kern="0" dirty="0">
                <a:gradFill>
                  <a:gsLst>
                    <a:gs pos="0">
                      <a:srgbClr val="FFFFFF"/>
                    </a:gs>
                    <a:gs pos="100000">
                      <a:srgbClr val="FFFFFF"/>
                    </a:gs>
                  </a:gsLst>
                  <a:lin ang="5400000" scaled="0"/>
                </a:gradFill>
                <a:ea typeface="Segoe UI" pitchFamily="34" charset="0"/>
                <a:cs typeface="Segoe UI" pitchFamily="34" charset="0"/>
              </a:rPr>
              <a:t>  </a:t>
            </a:r>
          </a:p>
          <a:p>
            <a:pPr defTabSz="699374" fontAlgn="base">
              <a:spcBef>
                <a:spcPct val="0"/>
              </a:spcBef>
              <a:spcAft>
                <a:spcPct val="0"/>
              </a:spcAft>
              <a:defRPr/>
            </a:pPr>
            <a:endParaRPr lang="en-US" sz="714" b="1" kern="0" dirty="0">
              <a:gradFill>
                <a:gsLst>
                  <a:gs pos="0">
                    <a:srgbClr val="FFFFFF"/>
                  </a:gs>
                  <a:gs pos="100000">
                    <a:srgbClr val="FFFFFF"/>
                  </a:gs>
                </a:gsLst>
                <a:lin ang="5400000" scaled="0"/>
              </a:gradFill>
              <a:ea typeface="Segoe UI" pitchFamily="34" charset="0"/>
              <a:cs typeface="Segoe UI" pitchFamily="34" charset="0"/>
            </a:endParaRPr>
          </a:p>
          <a:p>
            <a:pPr defTabSz="699374" fontAlgn="base">
              <a:spcBef>
                <a:spcPct val="0"/>
              </a:spcBef>
              <a:spcAft>
                <a:spcPct val="0"/>
              </a:spcAft>
              <a:defRPr/>
            </a:pPr>
            <a:endParaRPr lang="en-US" sz="918"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384" name="Azure Fabric Box"/>
          <p:cNvSpPr/>
          <p:nvPr/>
        </p:nvSpPr>
        <p:spPr bwMode="auto">
          <a:xfrm>
            <a:off x="645150" y="4925601"/>
            <a:ext cx="4661869" cy="1907115"/>
          </a:xfrm>
          <a:prstGeom prst="rect">
            <a:avLst/>
          </a:prstGeom>
          <a:solidFill>
            <a:srgbClr val="148DB1"/>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385" name="Azure Fabric Cloud" descr="C:\Users\chrisw\Desktop\Cloud Services 3.png"/>
          <p:cNvPicPr>
            <a:picLocks noChangeAspect="1" noChangeArrowheads="1"/>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388133" y="5772982"/>
            <a:ext cx="1171746" cy="777624"/>
          </a:xfrm>
          <a:prstGeom prst="rect">
            <a:avLst/>
          </a:prstGeom>
          <a:noFill/>
          <a:extLst/>
        </p:spPr>
      </p:pic>
      <p:grpSp>
        <p:nvGrpSpPr>
          <p:cNvPr id="386" name="Azure - Other services"/>
          <p:cNvGrpSpPr/>
          <p:nvPr/>
        </p:nvGrpSpPr>
        <p:grpSpPr>
          <a:xfrm>
            <a:off x="4668871" y="3933644"/>
            <a:ext cx="638149" cy="937518"/>
            <a:chOff x="3760617" y="3484389"/>
            <a:chExt cx="525898" cy="1066800"/>
          </a:xfrm>
          <a:solidFill>
            <a:srgbClr val="8AC640"/>
          </a:solidFill>
          <a:effectLst/>
        </p:grpSpPr>
        <p:sp>
          <p:nvSpPr>
            <p:cNvPr id="387" name="Rectangle 386"/>
            <p:cNvSpPr/>
            <p:nvPr/>
          </p:nvSpPr>
          <p:spPr bwMode="auto">
            <a:xfrm rot="5400000">
              <a:off x="3490166" y="3754840"/>
              <a:ext cx="1066800"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388" name="TextBox 387"/>
            <p:cNvSpPr txBox="1"/>
            <p:nvPr/>
          </p:nvSpPr>
          <p:spPr>
            <a:xfrm rot="5400000">
              <a:off x="3652040" y="3761117"/>
              <a:ext cx="743046" cy="479475"/>
            </a:xfrm>
            <a:prstGeom prst="rect">
              <a:avLst/>
            </a:prstGeom>
            <a:grp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Other </a:t>
              </a:r>
            </a:p>
            <a:p>
              <a:pPr algn="ctr" defTabSz="932559">
                <a:lnSpc>
                  <a:spcPct val="90000"/>
                </a:lnSpc>
                <a:spcBef>
                  <a:spcPct val="20000"/>
                </a:spcBef>
                <a:buSzPct val="80000"/>
                <a:defRPr/>
              </a:pPr>
              <a:r>
                <a:rPr lang="en-US" sz="1224" kern="0" dirty="0">
                  <a:solidFill>
                    <a:srgbClr val="FFFFFF"/>
                  </a:solidFill>
                </a:rPr>
                <a:t>Services</a:t>
              </a:r>
            </a:p>
            <a:p>
              <a:pPr algn="ctr" defTabSz="932559">
                <a:lnSpc>
                  <a:spcPct val="90000"/>
                </a:lnSpc>
                <a:spcBef>
                  <a:spcPct val="20000"/>
                </a:spcBef>
                <a:buSzPct val="80000"/>
                <a:defRPr/>
              </a:pPr>
              <a:r>
                <a:rPr lang="en-US" sz="816" kern="0" dirty="0">
                  <a:solidFill>
                    <a:srgbClr val="FFFFFF"/>
                  </a:solidFill>
                </a:rPr>
                <a:t>CDN.</a:t>
              </a:r>
            </a:p>
            <a:p>
              <a:pPr algn="ctr" defTabSz="932559">
                <a:lnSpc>
                  <a:spcPct val="90000"/>
                </a:lnSpc>
                <a:spcBef>
                  <a:spcPct val="20000"/>
                </a:spcBef>
                <a:buSzPct val="80000"/>
                <a:defRPr/>
              </a:pPr>
              <a:r>
                <a:rPr lang="en-US" sz="816" kern="0" dirty="0">
                  <a:solidFill>
                    <a:srgbClr val="FFFFFF"/>
                  </a:solidFill>
                </a:rPr>
                <a:t>Media,, etc</a:t>
              </a:r>
              <a:r>
                <a:rPr lang="en-US" sz="714" kern="0" dirty="0">
                  <a:solidFill>
                    <a:srgbClr val="FFFFFF"/>
                  </a:solidFill>
                </a:rPr>
                <a:t>.</a:t>
              </a:r>
            </a:p>
          </p:txBody>
        </p:sp>
      </p:grpSp>
      <p:grpSp>
        <p:nvGrpSpPr>
          <p:cNvPr id="389" name="Azure - Caching"/>
          <p:cNvGrpSpPr/>
          <p:nvPr/>
        </p:nvGrpSpPr>
        <p:grpSpPr>
          <a:xfrm>
            <a:off x="3999010" y="3933644"/>
            <a:ext cx="638150" cy="937518"/>
            <a:chOff x="3815516" y="3462617"/>
            <a:chExt cx="525898" cy="1066800"/>
          </a:xfrm>
          <a:solidFill>
            <a:srgbClr val="8AC640"/>
          </a:solidFill>
          <a:effectLst/>
        </p:grpSpPr>
        <p:sp>
          <p:nvSpPr>
            <p:cNvPr id="390" name="Rectangle 389"/>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391" name="TextBox 390"/>
            <p:cNvSpPr txBox="1"/>
            <p:nvPr/>
          </p:nvSpPr>
          <p:spPr>
            <a:xfrm rot="5400000">
              <a:off x="3976462" y="3761116"/>
              <a:ext cx="192912" cy="479475"/>
            </a:xfrm>
            <a:prstGeom prst="rect">
              <a:avLst/>
            </a:prstGeom>
            <a:grp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Caching</a:t>
              </a:r>
            </a:p>
          </p:txBody>
        </p:sp>
      </p:grpSp>
      <p:grpSp>
        <p:nvGrpSpPr>
          <p:cNvPr id="392" name="Azure - Service Bus"/>
          <p:cNvGrpSpPr/>
          <p:nvPr/>
        </p:nvGrpSpPr>
        <p:grpSpPr>
          <a:xfrm>
            <a:off x="3327009" y="3933643"/>
            <a:ext cx="638150" cy="937519"/>
            <a:chOff x="3815516" y="3462617"/>
            <a:chExt cx="525898" cy="1066800"/>
          </a:xfrm>
          <a:solidFill>
            <a:srgbClr val="8AC640"/>
          </a:solidFill>
          <a:effectLst/>
        </p:grpSpPr>
        <p:sp>
          <p:nvSpPr>
            <p:cNvPr id="393" name="Rectangle 392"/>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394" name="TextBox 393"/>
            <p:cNvSpPr txBox="1"/>
            <p:nvPr/>
          </p:nvSpPr>
          <p:spPr>
            <a:xfrm rot="5400000">
              <a:off x="3858556" y="3761117"/>
              <a:ext cx="428725" cy="479475"/>
            </a:xfrm>
            <a:prstGeom prst="rect">
              <a:avLst/>
            </a:prstGeom>
            <a:grp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Service </a:t>
              </a:r>
            </a:p>
            <a:p>
              <a:pPr algn="ctr" defTabSz="932559">
                <a:lnSpc>
                  <a:spcPct val="90000"/>
                </a:lnSpc>
                <a:spcBef>
                  <a:spcPct val="20000"/>
                </a:spcBef>
                <a:buSzPct val="80000"/>
                <a:defRPr/>
              </a:pPr>
              <a:r>
                <a:rPr lang="en-US" sz="1224" kern="0" dirty="0">
                  <a:solidFill>
                    <a:srgbClr val="FFFFFF"/>
                  </a:solidFill>
                </a:rPr>
                <a:t>Bus</a:t>
              </a:r>
            </a:p>
          </p:txBody>
        </p:sp>
      </p:grpSp>
      <p:grpSp>
        <p:nvGrpSpPr>
          <p:cNvPr id="395" name="Azure - SQL"/>
          <p:cNvGrpSpPr/>
          <p:nvPr/>
        </p:nvGrpSpPr>
        <p:grpSpPr>
          <a:xfrm>
            <a:off x="2654930" y="3933644"/>
            <a:ext cx="638150" cy="937518"/>
            <a:chOff x="3815516" y="3462617"/>
            <a:chExt cx="525898" cy="1066800"/>
          </a:xfrm>
          <a:solidFill>
            <a:srgbClr val="8AC640"/>
          </a:solidFill>
          <a:effectLst/>
        </p:grpSpPr>
        <p:sp>
          <p:nvSpPr>
            <p:cNvPr id="396" name="Rectangle 395"/>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397" name="TextBox 396"/>
            <p:cNvSpPr txBox="1"/>
            <p:nvPr/>
          </p:nvSpPr>
          <p:spPr>
            <a:xfrm rot="5400000">
              <a:off x="3976462" y="3761116"/>
              <a:ext cx="192912" cy="479475"/>
            </a:xfrm>
            <a:prstGeom prst="rect">
              <a:avLst/>
            </a:prstGeom>
            <a:grp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SQL</a:t>
              </a:r>
            </a:p>
          </p:txBody>
        </p:sp>
      </p:grpSp>
      <p:grpSp>
        <p:nvGrpSpPr>
          <p:cNvPr id="398" name="Azure - VM Role"/>
          <p:cNvGrpSpPr/>
          <p:nvPr/>
        </p:nvGrpSpPr>
        <p:grpSpPr>
          <a:xfrm>
            <a:off x="1980382" y="3933644"/>
            <a:ext cx="638150" cy="937518"/>
            <a:chOff x="3815516" y="3462617"/>
            <a:chExt cx="525898" cy="1066800"/>
          </a:xfrm>
          <a:solidFill>
            <a:srgbClr val="8AC640"/>
          </a:solidFill>
          <a:effectLst/>
        </p:grpSpPr>
        <p:sp>
          <p:nvSpPr>
            <p:cNvPr id="399" name="Rectangle 398"/>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400" name="TextBox 399"/>
            <p:cNvSpPr txBox="1"/>
            <p:nvPr/>
          </p:nvSpPr>
          <p:spPr>
            <a:xfrm rot="5400000">
              <a:off x="3976463" y="3761116"/>
              <a:ext cx="192912" cy="479475"/>
            </a:xfrm>
            <a:prstGeom prst="rect">
              <a:avLst/>
            </a:prstGeom>
            <a:grp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VMs</a:t>
              </a:r>
              <a:endParaRPr lang="en-US" sz="1530" kern="0" dirty="0">
                <a:solidFill>
                  <a:srgbClr val="FFFFFF"/>
                </a:solidFill>
              </a:endParaRPr>
            </a:p>
          </p:txBody>
        </p:sp>
      </p:grpSp>
      <p:grpSp>
        <p:nvGrpSpPr>
          <p:cNvPr id="401" name="Azure - Web Sites"/>
          <p:cNvGrpSpPr/>
          <p:nvPr/>
        </p:nvGrpSpPr>
        <p:grpSpPr>
          <a:xfrm>
            <a:off x="1318791" y="3933644"/>
            <a:ext cx="638150" cy="937518"/>
            <a:chOff x="3815516" y="3462617"/>
            <a:chExt cx="525898" cy="1066800"/>
          </a:xfrm>
          <a:solidFill>
            <a:srgbClr val="8AC640"/>
          </a:solidFill>
          <a:effectLst/>
        </p:grpSpPr>
        <p:sp>
          <p:nvSpPr>
            <p:cNvPr id="402" name="Rectangle 401"/>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403" name="TextBox 402"/>
            <p:cNvSpPr txBox="1"/>
            <p:nvPr/>
          </p:nvSpPr>
          <p:spPr>
            <a:xfrm rot="5400000">
              <a:off x="3858558" y="3761116"/>
              <a:ext cx="428726" cy="479475"/>
            </a:xfrm>
            <a:prstGeom prst="rect">
              <a:avLst/>
            </a:prstGeom>
            <a:grp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Web</a:t>
              </a:r>
            </a:p>
            <a:p>
              <a:pPr algn="ctr" defTabSz="932559">
                <a:lnSpc>
                  <a:spcPct val="90000"/>
                </a:lnSpc>
                <a:spcBef>
                  <a:spcPct val="20000"/>
                </a:spcBef>
                <a:buSzPct val="80000"/>
                <a:defRPr/>
              </a:pPr>
              <a:r>
                <a:rPr lang="en-US" sz="1224" kern="0" dirty="0">
                  <a:solidFill>
                    <a:srgbClr val="FFFFFF"/>
                  </a:solidFill>
                </a:rPr>
                <a:t>Sites</a:t>
              </a:r>
              <a:endParaRPr lang="en-US" sz="1530" kern="0" dirty="0">
                <a:solidFill>
                  <a:srgbClr val="FFFFFF"/>
                </a:solidFill>
              </a:endParaRPr>
            </a:p>
          </p:txBody>
        </p:sp>
      </p:grpSp>
      <p:grpSp>
        <p:nvGrpSpPr>
          <p:cNvPr id="404" name="Azure - Worker role"/>
          <p:cNvGrpSpPr/>
          <p:nvPr/>
        </p:nvGrpSpPr>
        <p:grpSpPr>
          <a:xfrm>
            <a:off x="645149" y="3933644"/>
            <a:ext cx="638150" cy="937518"/>
            <a:chOff x="3815516" y="3462617"/>
            <a:chExt cx="525898" cy="1066800"/>
          </a:xfrm>
          <a:solidFill>
            <a:srgbClr val="8AC640"/>
          </a:solidFill>
          <a:effectLst/>
        </p:grpSpPr>
        <p:sp>
          <p:nvSpPr>
            <p:cNvPr id="405" name="Rectangle 404"/>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solidFill>
                  <a:sysClr val="windowText" lastClr="000000"/>
                </a:solidFill>
              </a:endParaRPr>
            </a:p>
          </p:txBody>
        </p:sp>
        <p:sp>
          <p:nvSpPr>
            <p:cNvPr id="406" name="TextBox 405"/>
            <p:cNvSpPr txBox="1"/>
            <p:nvPr/>
          </p:nvSpPr>
          <p:spPr>
            <a:xfrm rot="5400000">
              <a:off x="3858558" y="3761116"/>
              <a:ext cx="428726" cy="479475"/>
            </a:xfrm>
            <a:prstGeom prst="rect">
              <a:avLst/>
            </a:prstGeom>
            <a:grpFill/>
          </p:spPr>
          <p:txBody>
            <a:bodyPr vert="vert270" wrap="square" lIns="0" tIns="0" rIns="0" bIns="0" rtlCol="0">
              <a:spAutoFit/>
            </a:bodyPr>
            <a:lstStyle/>
            <a:p>
              <a:pPr algn="ctr" defTabSz="932559">
                <a:lnSpc>
                  <a:spcPct val="90000"/>
                </a:lnSpc>
                <a:spcBef>
                  <a:spcPct val="20000"/>
                </a:spcBef>
                <a:buSzPct val="80000"/>
                <a:defRPr/>
              </a:pPr>
              <a:r>
                <a:rPr lang="en-US" sz="1224" kern="0" dirty="0">
                  <a:solidFill>
                    <a:srgbClr val="FFFFFF"/>
                  </a:solidFill>
                </a:rPr>
                <a:t>Worker</a:t>
              </a:r>
            </a:p>
            <a:p>
              <a:pPr algn="ctr" defTabSz="932559">
                <a:lnSpc>
                  <a:spcPct val="90000"/>
                </a:lnSpc>
                <a:spcBef>
                  <a:spcPct val="20000"/>
                </a:spcBef>
                <a:buSzPct val="80000"/>
                <a:defRPr/>
              </a:pPr>
              <a:r>
                <a:rPr lang="en-US" sz="1224" kern="0" dirty="0">
                  <a:solidFill>
                    <a:srgbClr val="FFFFFF"/>
                  </a:solidFill>
                </a:rPr>
                <a:t>Role</a:t>
              </a:r>
              <a:endParaRPr lang="en-US" sz="1530" kern="0" dirty="0">
                <a:solidFill>
                  <a:srgbClr val="FFFFFF"/>
                </a:solidFill>
              </a:endParaRPr>
            </a:p>
          </p:txBody>
        </p:sp>
      </p:grpSp>
      <p:sp>
        <p:nvSpPr>
          <p:cNvPr id="407" name="Azure - RDFE"/>
          <p:cNvSpPr/>
          <p:nvPr/>
        </p:nvSpPr>
        <p:spPr bwMode="auto">
          <a:xfrm>
            <a:off x="645150" y="3442246"/>
            <a:ext cx="4653520" cy="440283"/>
          </a:xfrm>
          <a:prstGeom prst="rect">
            <a:avLst/>
          </a:prstGeom>
          <a:solidFill>
            <a:srgbClr val="EFEFEF">
              <a:lumMod val="25000"/>
            </a:srgbClr>
          </a:solidFill>
          <a:ln w="9525" cap="flat" cmpd="sng" algn="ctr">
            <a:noFill/>
            <a:prstDash val="solid"/>
            <a:headEnd type="none" w="med" len="med"/>
            <a:tailEnd type="none" w="med" len="med"/>
          </a:ln>
          <a:effectLst/>
        </p:spPr>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defRPr/>
            </a:pPr>
            <a:r>
              <a:rPr lang="en-US" sz="1632" kern="0" dirty="0">
                <a:gradFill>
                  <a:gsLst>
                    <a:gs pos="0">
                      <a:srgbClr val="FFFFFF"/>
                    </a:gs>
                    <a:gs pos="100000">
                      <a:srgbClr val="FFFFFF"/>
                    </a:gs>
                  </a:gsLst>
                  <a:lin ang="5400000" scaled="0"/>
                </a:gradFill>
                <a:latin typeface="Segoe UI Light"/>
              </a:rPr>
              <a:t>Service Management API</a:t>
            </a:r>
          </a:p>
        </p:txBody>
      </p:sp>
      <p:sp>
        <p:nvSpPr>
          <p:cNvPr id="408" name="Azure Portal frame"/>
          <p:cNvSpPr/>
          <p:nvPr/>
        </p:nvSpPr>
        <p:spPr bwMode="auto">
          <a:xfrm>
            <a:off x="650042" y="1630822"/>
            <a:ext cx="4648629" cy="1779366"/>
          </a:xfrm>
          <a:prstGeom prst="rect">
            <a:avLst/>
          </a:prstGeom>
          <a:solidFill>
            <a:srgbClr val="EFEFEF">
              <a:lumMod val="25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409" name="Azure Portal shell"/>
          <p:cNvSpPr/>
          <p:nvPr/>
        </p:nvSpPr>
        <p:spPr bwMode="auto">
          <a:xfrm>
            <a:off x="791938" y="1712576"/>
            <a:ext cx="4381914" cy="1312826"/>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410" name="Azure (+) &quot;New&quot;" descr="http://sharepoint/sites/AzureUX/Shared%20Documents/Design%20Team/Iconography/Production/White/icon-add-32-w-idl.png"/>
          <p:cNvPicPr>
            <a:picLocks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874505" y="3057460"/>
            <a:ext cx="171563" cy="171563"/>
          </a:xfrm>
          <a:prstGeom prst="rect">
            <a:avLst/>
          </a:prstGeom>
          <a:noFill/>
          <a:extLst>
            <a:ext uri="{909E8E84-426E-40DD-AFC4-6F175D3DCCD1}">
              <a14:hiddenFill xmlns:a14="http://schemas.microsoft.com/office/drawing/2010/main">
                <a:solidFill>
                  <a:srgbClr val="FFFFFF"/>
                </a:solidFill>
              </a14:hiddenFill>
            </a:ext>
          </a:extLst>
        </p:spPr>
      </p:pic>
      <p:sp>
        <p:nvSpPr>
          <p:cNvPr id="411" name="Azure - left nav box"/>
          <p:cNvSpPr/>
          <p:nvPr/>
        </p:nvSpPr>
        <p:spPr bwMode="auto">
          <a:xfrm>
            <a:off x="772507" y="1712577"/>
            <a:ext cx="829844" cy="1266834"/>
          </a:xfrm>
          <a:prstGeom prst="rect">
            <a:avLst/>
          </a:prstGeom>
          <a:solidFill>
            <a:srgbClr val="2AABE5"/>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412" name="Azure - left nav items"/>
          <p:cNvSpPr txBox="1"/>
          <p:nvPr/>
        </p:nvSpPr>
        <p:spPr>
          <a:xfrm>
            <a:off x="887129" y="1812775"/>
            <a:ext cx="604918" cy="933602"/>
          </a:xfrm>
          <a:prstGeom prst="rect">
            <a:avLst/>
          </a:prstGeom>
          <a:noFill/>
        </p:spPr>
        <p:txBody>
          <a:bodyPr wrap="none" lIns="0" tIns="0" rIns="0" bIns="0" rtlCol="0">
            <a:spAutoFit/>
          </a:bodyPr>
          <a:lstStyle/>
          <a:p>
            <a:pPr defTabSz="932557">
              <a:lnSpc>
                <a:spcPct val="90000"/>
              </a:lnSpc>
              <a:spcBef>
                <a:spcPct val="20000"/>
              </a:spcBef>
              <a:buSzPct val="80000"/>
              <a:defRPr/>
            </a:pPr>
            <a:r>
              <a:rPr lang="en-US" sz="1122" kern="0" dirty="0">
                <a:solidFill>
                  <a:srgbClr val="EFEFEF"/>
                </a:solidFill>
                <a:latin typeface="Segoe UI Light"/>
              </a:rPr>
              <a:t>Web Sites</a:t>
            </a:r>
          </a:p>
          <a:p>
            <a:pPr defTabSz="932557">
              <a:lnSpc>
                <a:spcPct val="90000"/>
              </a:lnSpc>
              <a:spcBef>
                <a:spcPct val="20000"/>
              </a:spcBef>
              <a:buSzPct val="80000"/>
              <a:defRPr/>
            </a:pPr>
            <a:r>
              <a:rPr lang="en-US" sz="1122" kern="0" dirty="0">
                <a:solidFill>
                  <a:srgbClr val="EFEFEF"/>
                </a:solidFill>
                <a:latin typeface="Segoe UI Light"/>
              </a:rPr>
              <a:t>Apps</a:t>
            </a:r>
          </a:p>
          <a:p>
            <a:pPr defTabSz="932557">
              <a:lnSpc>
                <a:spcPct val="90000"/>
              </a:lnSpc>
              <a:spcBef>
                <a:spcPct val="20000"/>
              </a:spcBef>
              <a:buSzPct val="80000"/>
              <a:defRPr/>
            </a:pPr>
            <a:r>
              <a:rPr lang="en-US" sz="1122" kern="0" dirty="0">
                <a:solidFill>
                  <a:srgbClr val="EFEFEF"/>
                </a:solidFill>
                <a:latin typeface="Segoe UI Light"/>
              </a:rPr>
              <a:t>Database</a:t>
            </a:r>
          </a:p>
          <a:p>
            <a:pPr defTabSz="932557">
              <a:lnSpc>
                <a:spcPct val="90000"/>
              </a:lnSpc>
              <a:spcBef>
                <a:spcPct val="20000"/>
              </a:spcBef>
              <a:buSzPct val="80000"/>
              <a:defRPr/>
            </a:pPr>
            <a:r>
              <a:rPr lang="en-US" sz="1122" kern="0" dirty="0">
                <a:solidFill>
                  <a:srgbClr val="EFEFEF"/>
                </a:solidFill>
                <a:latin typeface="Segoe UI Light"/>
              </a:rPr>
              <a:t>VMs</a:t>
            </a:r>
          </a:p>
          <a:p>
            <a:pPr defTabSz="932557">
              <a:lnSpc>
                <a:spcPct val="90000"/>
              </a:lnSpc>
              <a:spcBef>
                <a:spcPct val="20000"/>
              </a:spcBef>
              <a:buSzPct val="80000"/>
              <a:defRPr/>
            </a:pPr>
            <a:endParaRPr lang="en-US" sz="1122" kern="0" dirty="0">
              <a:solidFill>
                <a:srgbClr val="EFEFEF"/>
              </a:solidFill>
              <a:latin typeface="Segoe UI Light"/>
            </a:endParaRPr>
          </a:p>
        </p:txBody>
      </p:sp>
      <p:grpSp>
        <p:nvGrpSpPr>
          <p:cNvPr id="413" name="Azure Portal"/>
          <p:cNvGrpSpPr/>
          <p:nvPr/>
        </p:nvGrpSpPr>
        <p:grpSpPr>
          <a:xfrm>
            <a:off x="772508" y="2014982"/>
            <a:ext cx="4401344" cy="1282720"/>
            <a:chOff x="1606049" y="3829730"/>
            <a:chExt cx="3191257" cy="1373288"/>
          </a:xfrm>
          <a:effectLst/>
        </p:grpSpPr>
        <p:sp>
          <p:nvSpPr>
            <p:cNvPr id="414" name="Rectangle 413"/>
            <p:cNvSpPr/>
            <p:nvPr/>
          </p:nvSpPr>
          <p:spPr bwMode="auto">
            <a:xfrm>
              <a:off x="1606049" y="4860118"/>
              <a:ext cx="3191257" cy="342900"/>
            </a:xfrm>
            <a:prstGeom prst="rect">
              <a:avLst/>
            </a:prstGeom>
            <a:solidFill>
              <a:srgbClr val="EFEFEF">
                <a:lumMod val="50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51"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415" name="TextBox 414"/>
            <p:cNvSpPr txBox="1"/>
            <p:nvPr/>
          </p:nvSpPr>
          <p:spPr>
            <a:xfrm>
              <a:off x="3083956" y="3829730"/>
              <a:ext cx="775221" cy="740399"/>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1632" kern="0" dirty="0">
                  <a:solidFill>
                    <a:srgbClr val="FFFFFF">
                      <a:lumMod val="50000"/>
                    </a:srgbClr>
                  </a:solidFill>
                  <a:latin typeface="Segoe UI Light"/>
                </a:rPr>
                <a:t>Subscriber Self-Service</a:t>
              </a:r>
              <a:br>
                <a:rPr lang="en-US" sz="1632" kern="0" dirty="0">
                  <a:solidFill>
                    <a:srgbClr val="FFFFFF">
                      <a:lumMod val="50000"/>
                    </a:srgbClr>
                  </a:solidFill>
                  <a:latin typeface="Segoe UI Light"/>
                </a:rPr>
              </a:br>
              <a:r>
                <a:rPr lang="en-US" sz="1632" kern="0" dirty="0">
                  <a:solidFill>
                    <a:srgbClr val="FFFFFF">
                      <a:lumMod val="50000"/>
                    </a:srgbClr>
                  </a:solidFill>
                  <a:latin typeface="Segoe UI Light"/>
                </a:rPr>
                <a:t>Portal</a:t>
              </a:r>
            </a:p>
          </p:txBody>
        </p:sp>
      </p:grpSp>
      <p:sp>
        <p:nvSpPr>
          <p:cNvPr id="416" name="Azure - Cloud text"/>
          <p:cNvSpPr txBox="1"/>
          <p:nvPr/>
        </p:nvSpPr>
        <p:spPr>
          <a:xfrm>
            <a:off x="2619213" y="1430096"/>
            <a:ext cx="994573" cy="129682"/>
          </a:xfrm>
          <a:prstGeom prst="rect">
            <a:avLst/>
          </a:prstGeom>
          <a:noFill/>
        </p:spPr>
        <p:txBody>
          <a:bodyPr wrap="square" lIns="0" tIns="0" rIns="0" bIns="0" rtlCol="0">
            <a:spAutoFit/>
          </a:bodyPr>
          <a:lstStyle/>
          <a:p>
            <a:pPr algn="ctr" defTabSz="932559">
              <a:lnSpc>
                <a:spcPct val="90000"/>
              </a:lnSpc>
              <a:spcBef>
                <a:spcPct val="20000"/>
              </a:spcBef>
              <a:buSzPct val="80000"/>
              <a:defRPr/>
            </a:pPr>
            <a:r>
              <a:rPr lang="en-US" sz="918" kern="0" dirty="0">
                <a:solidFill>
                  <a:srgbClr val="FFFFFF"/>
                </a:solidFill>
              </a:rPr>
              <a:t>Windows Azure</a:t>
            </a:r>
          </a:p>
        </p:txBody>
      </p:sp>
      <p:pic>
        <p:nvPicPr>
          <p:cNvPr id="417" name="Azure - Cloud image" descr="C:\Users\chrisw\Desktop\Cloud Services 3.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780888" y="941015"/>
            <a:ext cx="650817" cy="438429"/>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4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3047" y="5089459"/>
            <a:ext cx="3879466" cy="934413"/>
          </a:xfrm>
          <a:prstGeom prst="rect">
            <a:avLst/>
          </a:prstGeom>
        </p:spPr>
      </p:pic>
      <p:sp>
        <p:nvSpPr>
          <p:cNvPr id="419" name="TextBox 418"/>
          <p:cNvSpPr txBox="1"/>
          <p:nvPr/>
        </p:nvSpPr>
        <p:spPr>
          <a:xfrm>
            <a:off x="11263125" y="5665432"/>
            <a:ext cx="346014" cy="384205"/>
          </a:xfrm>
          <a:prstGeom prst="rect">
            <a:avLst/>
          </a:prstGeom>
          <a:solidFill>
            <a:srgbClr val="148DB1"/>
          </a:solidFill>
        </p:spPr>
        <p:txBody>
          <a:bodyPr wrap="none" lIns="0" tIns="0" rIns="0" bIns="0" rtlCol="0">
            <a:spAutoFit/>
          </a:bodyPr>
          <a:lstStyle/>
          <a:p>
            <a:pPr defTabSz="932559"/>
            <a:r>
              <a:rPr lang="en-US" sz="2448" b="1" spc="-71" dirty="0">
                <a:solidFill>
                  <a:srgbClr val="EFEFEF"/>
                </a:solidFill>
                <a:latin typeface="Segoe UI Symbol" pitchFamily="34" charset="0"/>
                <a:ea typeface="Segoe UI Symbol" pitchFamily="34" charset="0"/>
              </a:rPr>
              <a:t>R2</a:t>
            </a:r>
            <a:endParaRPr lang="en-US" sz="1428" b="1" spc="-71" dirty="0">
              <a:solidFill>
                <a:srgbClr val="EFEFEF"/>
              </a:solidFill>
              <a:latin typeface="Segoe UI Symbol" pitchFamily="34" charset="0"/>
              <a:ea typeface="Segoe UI Symbol" pitchFamily="34" charset="0"/>
            </a:endParaRPr>
          </a:p>
        </p:txBody>
      </p:sp>
    </p:spTree>
    <p:extLst>
      <p:ext uri="{BB962C8B-B14F-4D97-AF65-F5344CB8AC3E}">
        <p14:creationId xmlns:p14="http://schemas.microsoft.com/office/powerpoint/2010/main" val="300565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par>
                                <p:cTn id="8" presetID="10" presetClass="entr" presetSubtype="0" fill="hold" nodeType="withEffect">
                                  <p:stCondLst>
                                    <p:cond delay="0"/>
                                  </p:stCondLst>
                                  <p:childTnLst>
                                    <p:set>
                                      <p:cBhvr>
                                        <p:cTn id="9" dur="1" fill="hold">
                                          <p:stCondLst>
                                            <p:cond delay="0"/>
                                          </p:stCondLst>
                                        </p:cTn>
                                        <p:tgtEl>
                                          <p:spTgt spid="365"/>
                                        </p:tgtEl>
                                        <p:attrNameLst>
                                          <p:attrName>style.visibility</p:attrName>
                                        </p:attrNameLst>
                                      </p:cBhvr>
                                      <p:to>
                                        <p:strVal val="visible"/>
                                      </p:to>
                                    </p:set>
                                    <p:animEffect transition="in" filter="fade">
                                      <p:cBhvr>
                                        <p:cTn id="10" dur="500"/>
                                        <p:tgtEl>
                                          <p:spTgt spid="365"/>
                                        </p:tgtEl>
                                      </p:cBhvr>
                                    </p:animEffect>
                                  </p:childTnLst>
                                </p:cTn>
                              </p:par>
                              <p:par>
                                <p:cTn id="11" presetID="10" presetClass="entr" presetSubtype="0" fill="hold" nodeType="withEffect">
                                  <p:stCondLst>
                                    <p:cond delay="0"/>
                                  </p:stCondLst>
                                  <p:childTnLst>
                                    <p:set>
                                      <p:cBhvr>
                                        <p:cTn id="12" dur="1" fill="hold">
                                          <p:stCondLst>
                                            <p:cond delay="0"/>
                                          </p:stCondLst>
                                        </p:cTn>
                                        <p:tgtEl>
                                          <p:spTgt spid="362"/>
                                        </p:tgtEl>
                                        <p:attrNameLst>
                                          <p:attrName>style.visibility</p:attrName>
                                        </p:attrNameLst>
                                      </p:cBhvr>
                                      <p:to>
                                        <p:strVal val="visible"/>
                                      </p:to>
                                    </p:set>
                                    <p:animEffect transition="in" filter="fade">
                                      <p:cBhvr>
                                        <p:cTn id="13" dur="500"/>
                                        <p:tgtEl>
                                          <p:spTgt spid="36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fade">
                                      <p:cBhvr>
                                        <p:cTn id="17" dur="500"/>
                                        <p:tgtEl>
                                          <p:spTgt spid="31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25"/>
                                        </p:tgtEl>
                                        <p:attrNameLst>
                                          <p:attrName>style.visibility</p:attrName>
                                        </p:attrNameLst>
                                      </p:cBhvr>
                                      <p:to>
                                        <p:strVal val="visible"/>
                                      </p:to>
                                    </p:set>
                                    <p:animEffect transition="in" filter="fade">
                                      <p:cBhvr>
                                        <p:cTn id="21" dur="500"/>
                                        <p:tgtEl>
                                          <p:spTgt spid="3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9"/>
                                        </p:tgtEl>
                                        <p:attrNameLst>
                                          <p:attrName>style.visibility</p:attrName>
                                        </p:attrNameLst>
                                      </p:cBhvr>
                                      <p:to>
                                        <p:strVal val="visible"/>
                                      </p:to>
                                    </p:set>
                                    <p:animEffect transition="in" filter="fade">
                                      <p:cBhvr>
                                        <p:cTn id="24" dur="500"/>
                                        <p:tgtEl>
                                          <p:spTgt spid="4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8"/>
                                        </p:tgtEl>
                                        <p:attrNameLst>
                                          <p:attrName>style.visibility</p:attrName>
                                        </p:attrNameLst>
                                      </p:cBhvr>
                                      <p:to>
                                        <p:strVal val="visible"/>
                                      </p:to>
                                    </p:set>
                                    <p:animEffect transition="in" filter="fade">
                                      <p:cBhvr>
                                        <p:cTn id="29" dur="500"/>
                                        <p:tgtEl>
                                          <p:spTgt spid="36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43"/>
                                        </p:tgtEl>
                                        <p:attrNameLst>
                                          <p:attrName>style.visibility</p:attrName>
                                        </p:attrNameLst>
                                      </p:cBhvr>
                                      <p:to>
                                        <p:strVal val="visible"/>
                                      </p:to>
                                    </p:set>
                                    <p:animEffect transition="in" filter="fade">
                                      <p:cBhvr>
                                        <p:cTn id="33" dur="500"/>
                                        <p:tgtEl>
                                          <p:spTgt spid="34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54"/>
                                        </p:tgtEl>
                                        <p:attrNameLst>
                                          <p:attrName>style.visibility</p:attrName>
                                        </p:attrNameLst>
                                      </p:cBhvr>
                                      <p:to>
                                        <p:strVal val="visible"/>
                                      </p:to>
                                    </p:set>
                                    <p:animEffect transition="in" filter="fade">
                                      <p:cBhvr>
                                        <p:cTn id="37" dur="500"/>
                                        <p:tgtEl>
                                          <p:spTgt spid="3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
                                        </p:tgtEl>
                                        <p:attrNameLst>
                                          <p:attrName>style.visibility</p:attrName>
                                        </p:attrNameLst>
                                      </p:cBhvr>
                                      <p:to>
                                        <p:strVal val="visible"/>
                                      </p:to>
                                    </p:set>
                                    <p:animEffect transition="in" filter="fade">
                                      <p:cBhvr>
                                        <p:cTn id="42" dur="500"/>
                                        <p:tgtEl>
                                          <p:spTgt spid="3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1"/>
                                        </p:tgtEl>
                                        <p:attrNameLst>
                                          <p:attrName>style.visibility</p:attrName>
                                        </p:attrNameLst>
                                      </p:cBhvr>
                                      <p:to>
                                        <p:strVal val="visible"/>
                                      </p:to>
                                    </p:set>
                                    <p:animEffect transition="in" filter="fade">
                                      <p:cBhvr>
                                        <p:cTn id="47" dur="500"/>
                                        <p:tgtEl>
                                          <p:spTgt spid="371"/>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42"/>
                                        </p:tgtEl>
                                        <p:attrNameLst>
                                          <p:attrName>style.visibility</p:attrName>
                                        </p:attrNameLst>
                                      </p:cBhvr>
                                      <p:to>
                                        <p:strVal val="visible"/>
                                      </p:to>
                                    </p:set>
                                    <p:animEffect transition="in" filter="fade">
                                      <p:cBhvr>
                                        <p:cTn id="51" dur="500"/>
                                        <p:tgtEl>
                                          <p:spTgt spid="3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77"/>
                                        </p:tgtEl>
                                        <p:attrNameLst>
                                          <p:attrName>style.visibility</p:attrName>
                                        </p:attrNameLst>
                                      </p:cBhvr>
                                      <p:to>
                                        <p:strVal val="visible"/>
                                      </p:to>
                                    </p:set>
                                    <p:animEffect transition="in" filter="fade">
                                      <p:cBhvr>
                                        <p:cTn id="56" dur="500"/>
                                        <p:tgtEl>
                                          <p:spTgt spid="377"/>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339"/>
                                        </p:tgtEl>
                                        <p:attrNameLst>
                                          <p:attrName>style.visibility</p:attrName>
                                        </p:attrNameLst>
                                      </p:cBhvr>
                                      <p:to>
                                        <p:strVal val="visible"/>
                                      </p:to>
                                    </p:set>
                                    <p:animEffect transition="in" filter="fade">
                                      <p:cBhvr>
                                        <p:cTn id="60" dur="500"/>
                                        <p:tgtEl>
                                          <p:spTgt spid="339"/>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36"/>
                                        </p:tgtEl>
                                        <p:attrNameLst>
                                          <p:attrName>style.visibility</p:attrName>
                                        </p:attrNameLst>
                                      </p:cBhvr>
                                      <p:to>
                                        <p:strVal val="visible"/>
                                      </p:to>
                                    </p:set>
                                    <p:animEffect transition="in" filter="fade">
                                      <p:cBhvr>
                                        <p:cTn id="64" dur="500"/>
                                        <p:tgtEl>
                                          <p:spTgt spid="336"/>
                                        </p:tgtEl>
                                      </p:cBhvr>
                                    </p:animEffect>
                                  </p:childTnLst>
                                </p:cTn>
                              </p:par>
                            </p:childTnLst>
                          </p:cTn>
                        </p:par>
                        <p:par>
                          <p:cTn id="65" fill="hold">
                            <p:stCondLst>
                              <p:cond delay="1500"/>
                            </p:stCondLst>
                            <p:childTnLst>
                              <p:par>
                                <p:cTn id="66" presetID="10" presetClass="entr" presetSubtype="0" fill="hold" nodeType="afterEffect">
                                  <p:stCondLst>
                                    <p:cond delay="0"/>
                                  </p:stCondLst>
                                  <p:childTnLst>
                                    <p:set>
                                      <p:cBhvr>
                                        <p:cTn id="67" dur="1" fill="hold">
                                          <p:stCondLst>
                                            <p:cond delay="0"/>
                                          </p:stCondLst>
                                        </p:cTn>
                                        <p:tgtEl>
                                          <p:spTgt spid="333"/>
                                        </p:tgtEl>
                                        <p:attrNameLst>
                                          <p:attrName>style.visibility</p:attrName>
                                        </p:attrNameLst>
                                      </p:cBhvr>
                                      <p:to>
                                        <p:strVal val="visible"/>
                                      </p:to>
                                    </p:set>
                                    <p:animEffect transition="in" filter="fade">
                                      <p:cBhvr>
                                        <p:cTn id="68" dur="500"/>
                                        <p:tgtEl>
                                          <p:spTgt spid="333"/>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330"/>
                                        </p:tgtEl>
                                        <p:attrNameLst>
                                          <p:attrName>style.visibility</p:attrName>
                                        </p:attrNameLst>
                                      </p:cBhvr>
                                      <p:to>
                                        <p:strVal val="visible"/>
                                      </p:to>
                                    </p:set>
                                    <p:animEffect transition="in" filter="fade">
                                      <p:cBhvr>
                                        <p:cTn id="72" dur="500"/>
                                        <p:tgtEl>
                                          <p:spTgt spid="330"/>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329"/>
                                        </p:tgtEl>
                                        <p:attrNameLst>
                                          <p:attrName>style.visibility</p:attrName>
                                        </p:attrNameLst>
                                      </p:cBhvr>
                                      <p:to>
                                        <p:strVal val="visible"/>
                                      </p:to>
                                    </p:set>
                                    <p:animEffect transition="in" filter="fade">
                                      <p:cBhvr>
                                        <p:cTn id="76" dur="500"/>
                                        <p:tgtEl>
                                          <p:spTgt spid="3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80"/>
                                        </p:tgtEl>
                                        <p:attrNameLst>
                                          <p:attrName>style.visibility</p:attrName>
                                        </p:attrNameLst>
                                      </p:cBhvr>
                                      <p:to>
                                        <p:strVal val="visible"/>
                                      </p:to>
                                    </p:set>
                                    <p:animEffect transition="in" filter="fade">
                                      <p:cBhvr>
                                        <p:cTn id="81" dur="500"/>
                                        <p:tgtEl>
                                          <p:spTgt spid="380"/>
                                        </p:tgtEl>
                                      </p:cBhvr>
                                    </p:animEffect>
                                  </p:childTnLst>
                                </p:cTn>
                              </p:par>
                              <p:par>
                                <p:cTn id="82" presetID="10" presetClass="entr" presetSubtype="0" fill="hold" nodeType="withEffect">
                                  <p:stCondLst>
                                    <p:cond delay="0"/>
                                  </p:stCondLst>
                                  <p:childTnLst>
                                    <p:set>
                                      <p:cBhvr>
                                        <p:cTn id="83" dur="1" fill="hold">
                                          <p:stCondLst>
                                            <p:cond delay="0"/>
                                          </p:stCondLst>
                                        </p:cTn>
                                        <p:tgtEl>
                                          <p:spTgt spid="374"/>
                                        </p:tgtEl>
                                        <p:attrNameLst>
                                          <p:attrName>style.visibility</p:attrName>
                                        </p:attrNameLst>
                                      </p:cBhvr>
                                      <p:to>
                                        <p:strVal val="visible"/>
                                      </p:to>
                                    </p:set>
                                    <p:animEffect transition="in" filter="fade">
                                      <p:cBhvr>
                                        <p:cTn id="84"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p:bldP spid="329" grpId="0" animBg="1"/>
      <p:bldP spid="342" grpId="0" animBg="1"/>
      <p:bldP spid="343" grpId="0" animBg="1"/>
      <p:bldP spid="4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Pack </a:t>
            </a:r>
            <a:endParaRPr lang="en-US" dirty="0"/>
          </a:p>
        </p:txBody>
      </p:sp>
      <p:cxnSp>
        <p:nvCxnSpPr>
          <p:cNvPr id="98" name="Straight Connector 97"/>
          <p:cNvCxnSpPr/>
          <p:nvPr/>
        </p:nvCxnSpPr>
        <p:spPr>
          <a:xfrm>
            <a:off x="3150140" y="2523926"/>
            <a:ext cx="1" cy="256247"/>
          </a:xfrm>
          <a:prstGeom prst="line">
            <a:avLst/>
          </a:prstGeom>
          <a:noFill/>
          <a:ln w="38100" cap="flat" cmpd="sng" algn="ctr">
            <a:solidFill>
              <a:srgbClr val="505050"/>
            </a:solidFill>
            <a:prstDash val="solid"/>
            <a:headEnd type="none"/>
            <a:tailEnd type="none"/>
          </a:ln>
          <a:effectLst/>
        </p:spPr>
      </p:cxnSp>
      <p:cxnSp>
        <p:nvCxnSpPr>
          <p:cNvPr id="99" name="Straight Connector 98"/>
          <p:cNvCxnSpPr/>
          <p:nvPr/>
        </p:nvCxnSpPr>
        <p:spPr>
          <a:xfrm>
            <a:off x="9001128" y="2524593"/>
            <a:ext cx="1" cy="256247"/>
          </a:xfrm>
          <a:prstGeom prst="line">
            <a:avLst/>
          </a:prstGeom>
          <a:noFill/>
          <a:ln w="38100" cap="flat" cmpd="sng" algn="ctr">
            <a:solidFill>
              <a:srgbClr val="505050"/>
            </a:solidFill>
            <a:prstDash val="solid"/>
            <a:headEnd type="none"/>
            <a:tailEnd type="none"/>
          </a:ln>
          <a:effectLst/>
        </p:spPr>
      </p:cxnSp>
      <p:sp>
        <p:nvSpPr>
          <p:cNvPr id="100" name="Rectangle 99"/>
          <p:cNvSpPr/>
          <p:nvPr/>
        </p:nvSpPr>
        <p:spPr bwMode="auto">
          <a:xfrm>
            <a:off x="2459380" y="1399206"/>
            <a:ext cx="7229690" cy="577869"/>
          </a:xfrm>
          <a:prstGeom prst="rect">
            <a:avLst/>
          </a:prstGeom>
          <a:solidFill>
            <a:srgbClr val="00188F"/>
          </a:solidFill>
          <a:ln w="10795" cap="flat" cmpd="sng" algn="ctr">
            <a:noFill/>
            <a:prstDash val="solid"/>
            <a:headEnd type="none" w="med" len="med"/>
            <a:tailEnd type="none" w="med" len="med"/>
          </a:ln>
          <a:effectLst/>
        </p:spPr>
        <p:txBody>
          <a:bodyPr vert="horz" wrap="square" lIns="186356" tIns="46541" rIns="186171" bIns="46541" numCol="1" rtlCol="0" anchor="ctr" anchorCtr="0" compatLnSpc="1">
            <a:prstTxWarp prst="textNoShape">
              <a:avLst/>
            </a:prstTxWarp>
          </a:bodyPr>
          <a:lstStyle/>
          <a:p>
            <a:pPr algn="ctr" defTabSz="930478" fontAlgn="base">
              <a:lnSpc>
                <a:spcPct val="90000"/>
              </a:lnSpc>
              <a:spcBef>
                <a:spcPct val="0"/>
              </a:spcBef>
              <a:spcAft>
                <a:spcPct val="0"/>
              </a:spcAft>
              <a:defRPr/>
            </a:pPr>
            <a:r>
              <a:rPr lang="en-US" sz="2000" kern="0" spc="-51" dirty="0" smtClean="0">
                <a:gradFill>
                  <a:gsLst>
                    <a:gs pos="0">
                      <a:srgbClr val="EFEFEF"/>
                    </a:gs>
                    <a:gs pos="100000">
                      <a:srgbClr val="EFEFEF"/>
                    </a:gs>
                  </a:gsLst>
                  <a:lin ang="5400000" scaled="0"/>
                </a:gradFill>
              </a:rPr>
              <a:t>Management Portal</a:t>
            </a:r>
          </a:p>
        </p:txBody>
      </p:sp>
      <p:grpSp>
        <p:nvGrpSpPr>
          <p:cNvPr id="101" name="Group 100"/>
          <p:cNvGrpSpPr/>
          <p:nvPr/>
        </p:nvGrpSpPr>
        <p:grpSpPr>
          <a:xfrm>
            <a:off x="2464578" y="2765639"/>
            <a:ext cx="1371122" cy="3614446"/>
            <a:chOff x="392209" y="2765575"/>
            <a:chExt cx="1371316" cy="3614958"/>
          </a:xfrm>
        </p:grpSpPr>
        <p:sp>
          <p:nvSpPr>
            <p:cNvPr id="102" name="Rectangle 101"/>
            <p:cNvSpPr/>
            <p:nvPr/>
          </p:nvSpPr>
          <p:spPr bwMode="auto">
            <a:xfrm>
              <a:off x="392209" y="2765575"/>
              <a:ext cx="1371316" cy="2002234"/>
            </a:xfrm>
            <a:prstGeom prst="rect">
              <a:avLst/>
            </a:prstGeom>
            <a:solidFill>
              <a:srgbClr val="00188F"/>
            </a:solidFill>
            <a:ln w="10795" cap="flat" cmpd="sng" algn="ctr">
              <a:noFill/>
              <a:prstDash val="solid"/>
              <a:headEnd type="none" w="med" len="med"/>
              <a:tailEnd type="none" w="med" len="med"/>
            </a:ln>
            <a:effectLst/>
          </p:spPr>
          <p:txBody>
            <a:bodyPr vert="horz" wrap="square" lIns="93080" tIns="46541" rIns="186171" bIns="46541" numCol="1" rtlCol="0" anchor="t" anchorCtr="0" compatLnSpc="1">
              <a:prstTxWarp prst="textNoShape">
                <a:avLst/>
              </a:prstTxWarp>
            </a:bodyPr>
            <a:lstStyle/>
            <a:p>
              <a:pPr algn="ctr" defTabSz="930478" fontAlgn="base">
                <a:lnSpc>
                  <a:spcPct val="90000"/>
                </a:lnSpc>
                <a:spcBef>
                  <a:spcPct val="0"/>
                </a:spcBef>
                <a:spcAft>
                  <a:spcPct val="0"/>
                </a:spcAft>
                <a:defRPr/>
              </a:pPr>
              <a:endParaRPr lang="en-US" sz="1599" kern="0" spc="-51" dirty="0" smtClean="0">
                <a:gradFill>
                  <a:gsLst>
                    <a:gs pos="0">
                      <a:srgbClr val="EFEFEF"/>
                    </a:gs>
                    <a:gs pos="100000">
                      <a:srgbClr val="EFEFEF"/>
                    </a:gs>
                  </a:gsLst>
                  <a:lin ang="5400000" scaled="0"/>
                </a:gradFill>
              </a:endParaRPr>
            </a:p>
            <a:p>
              <a:pPr algn="ctr" defTabSz="930478" fontAlgn="base">
                <a:lnSpc>
                  <a:spcPct val="90000"/>
                </a:lnSpc>
                <a:spcBef>
                  <a:spcPct val="0"/>
                </a:spcBef>
                <a:spcAft>
                  <a:spcPct val="0"/>
                </a:spcAft>
                <a:defRPr/>
              </a:pPr>
              <a:r>
                <a:rPr lang="en-US" sz="1599" kern="0" spc="-51" dirty="0" smtClean="0">
                  <a:gradFill>
                    <a:gsLst>
                      <a:gs pos="0">
                        <a:srgbClr val="EFEFEF"/>
                      </a:gs>
                      <a:gs pos="100000">
                        <a:srgbClr val="EFEFEF"/>
                      </a:gs>
                    </a:gsLst>
                    <a:lin ang="5400000" scaled="0"/>
                  </a:gradFill>
                </a:rPr>
                <a:t>Web sites</a:t>
              </a:r>
            </a:p>
          </p:txBody>
        </p:sp>
        <p:sp>
          <p:nvSpPr>
            <p:cNvPr id="103" name="Rectangle 102"/>
            <p:cNvSpPr/>
            <p:nvPr/>
          </p:nvSpPr>
          <p:spPr bwMode="auto">
            <a:xfrm>
              <a:off x="392209" y="4574559"/>
              <a:ext cx="1371315" cy="1805974"/>
            </a:xfrm>
            <a:prstGeom prst="rect">
              <a:avLst/>
            </a:prstGeom>
            <a:solidFill>
              <a:srgbClr val="00B0F0"/>
            </a:solidFill>
            <a:ln w="10795" cap="flat" cmpd="sng" algn="ctr">
              <a:noFill/>
              <a:prstDash val="solid"/>
              <a:headEnd type="none" w="med" len="med"/>
              <a:tailEnd type="none" w="med" len="med"/>
            </a:ln>
            <a:effectLst/>
          </p:spPr>
          <p:txBody>
            <a:bodyPr vert="horz" wrap="square" lIns="186171" tIns="465419" rIns="186171" bIns="46541" numCol="1" rtlCol="0" anchor="t" anchorCtr="0" compatLnSpc="1">
              <a:prstTxWarp prst="textNoShape">
                <a:avLst/>
              </a:prstTxWarp>
            </a:bodyPr>
            <a:lstStyle/>
            <a:p>
              <a:pPr algn="ctr" defTabSz="930478" fontAlgn="base">
                <a:spcBef>
                  <a:spcPct val="0"/>
                </a:spcBef>
                <a:spcAft>
                  <a:spcPct val="0"/>
                </a:spcAft>
                <a:defRPr/>
              </a:pPr>
              <a:r>
                <a:rPr lang="en-US" sz="1428" b="1" kern="0" spc="-51" dirty="0" smtClean="0">
                  <a:solidFill>
                    <a:srgbClr val="EFEFEF">
                      <a:lumMod val="10000"/>
                    </a:srgbClr>
                  </a:solidFill>
                  <a:ea typeface="Segoe UI" pitchFamily="34" charset="0"/>
                  <a:cs typeface="Segoe UI" pitchFamily="34" charset="0"/>
                </a:rPr>
                <a:t>Web Platform application Services (</a:t>
              </a:r>
              <a:r>
                <a:rPr lang="en-US" sz="1428" b="1" kern="0" spc="-51" dirty="0" err="1" smtClean="0">
                  <a:solidFill>
                    <a:srgbClr val="EFEFEF">
                      <a:lumMod val="10000"/>
                    </a:srgbClr>
                  </a:solidFill>
                  <a:ea typeface="Segoe UI" pitchFamily="34" charset="0"/>
                  <a:cs typeface="Segoe UI" pitchFamily="34" charset="0"/>
                </a:rPr>
                <a:t>PaaS</a:t>
              </a:r>
              <a:r>
                <a:rPr lang="en-US" sz="1428" b="1" kern="0" spc="-51" dirty="0" smtClean="0">
                  <a:solidFill>
                    <a:srgbClr val="EFEFEF">
                      <a:lumMod val="10000"/>
                    </a:srgbClr>
                  </a:solidFill>
                  <a:ea typeface="Segoe UI" pitchFamily="34" charset="0"/>
                  <a:cs typeface="Segoe UI" pitchFamily="34" charset="0"/>
                </a:rPr>
                <a:t>)</a:t>
              </a:r>
            </a:p>
          </p:txBody>
        </p:sp>
        <p:sp>
          <p:nvSpPr>
            <p:cNvPr id="104" name="Freeform 357"/>
            <p:cNvSpPr>
              <a:spLocks noChangeAspect="1" noEditPoints="1"/>
            </p:cNvSpPr>
            <p:nvPr/>
          </p:nvSpPr>
          <p:spPr bwMode="auto">
            <a:xfrm>
              <a:off x="648085" y="3499164"/>
              <a:ext cx="832681" cy="832693"/>
            </a:xfrm>
            <a:custGeom>
              <a:avLst/>
              <a:gdLst>
                <a:gd name="T0" fmla="*/ 200 w 400"/>
                <a:gd name="T1" fmla="*/ 400 h 400"/>
                <a:gd name="T2" fmla="*/ 200 w 400"/>
                <a:gd name="T3" fmla="*/ 0 h 400"/>
                <a:gd name="T4" fmla="*/ 96 w 400"/>
                <a:gd name="T5" fmla="*/ 190 h 400"/>
                <a:gd name="T6" fmla="*/ 43 w 400"/>
                <a:gd name="T7" fmla="*/ 111 h 400"/>
                <a:gd name="T8" fmla="*/ 96 w 400"/>
                <a:gd name="T9" fmla="*/ 190 h 400"/>
                <a:gd name="T10" fmla="*/ 131 w 400"/>
                <a:gd name="T11" fmla="*/ 111 h 400"/>
                <a:gd name="T12" fmla="*/ 190 w 400"/>
                <a:gd name="T13" fmla="*/ 190 h 400"/>
                <a:gd name="T14" fmla="*/ 190 w 400"/>
                <a:gd name="T15" fmla="*/ 20 h 400"/>
                <a:gd name="T16" fmla="*/ 190 w 400"/>
                <a:gd name="T17" fmla="*/ 91 h 400"/>
                <a:gd name="T18" fmla="*/ 56 w 400"/>
                <a:gd name="T19" fmla="*/ 91 h 400"/>
                <a:gd name="T20" fmla="*/ 158 w 400"/>
                <a:gd name="T21" fmla="*/ 24 h 400"/>
                <a:gd name="T22" fmla="*/ 380 w 400"/>
                <a:gd name="T23" fmla="*/ 190 h 400"/>
                <a:gd name="T24" fmla="*/ 290 w 400"/>
                <a:gd name="T25" fmla="*/ 111 h 400"/>
                <a:gd name="T26" fmla="*/ 380 w 400"/>
                <a:gd name="T27" fmla="*/ 190 h 400"/>
                <a:gd name="T28" fmla="*/ 284 w 400"/>
                <a:gd name="T29" fmla="*/ 190 h 400"/>
                <a:gd name="T30" fmla="*/ 210 w 400"/>
                <a:gd name="T31" fmla="*/ 111 h 400"/>
                <a:gd name="T32" fmla="*/ 210 w 400"/>
                <a:gd name="T33" fmla="*/ 91 h 400"/>
                <a:gd name="T34" fmla="*/ 210 w 400"/>
                <a:gd name="T35" fmla="*/ 20 h 400"/>
                <a:gd name="T36" fmla="*/ 242 w 400"/>
                <a:gd name="T37" fmla="*/ 24 h 400"/>
                <a:gd name="T38" fmla="*/ 344 w 400"/>
                <a:gd name="T39" fmla="*/ 91 h 400"/>
                <a:gd name="T40" fmla="*/ 20 w 400"/>
                <a:gd name="T41" fmla="*/ 210 h 400"/>
                <a:gd name="T42" fmla="*/ 110 w 400"/>
                <a:gd name="T43" fmla="*/ 289 h 400"/>
                <a:gd name="T44" fmla="*/ 20 w 400"/>
                <a:gd name="T45" fmla="*/ 210 h 400"/>
                <a:gd name="T46" fmla="*/ 116 w 400"/>
                <a:gd name="T47" fmla="*/ 210 h 400"/>
                <a:gd name="T48" fmla="*/ 190 w 400"/>
                <a:gd name="T49" fmla="*/ 289 h 400"/>
                <a:gd name="T50" fmla="*/ 190 w 400"/>
                <a:gd name="T51" fmla="*/ 309 h 400"/>
                <a:gd name="T52" fmla="*/ 190 w 400"/>
                <a:gd name="T53" fmla="*/ 380 h 400"/>
                <a:gd name="T54" fmla="*/ 158 w 400"/>
                <a:gd name="T55" fmla="*/ 376 h 400"/>
                <a:gd name="T56" fmla="*/ 56 w 400"/>
                <a:gd name="T57" fmla="*/ 309 h 400"/>
                <a:gd name="T58" fmla="*/ 304 w 400"/>
                <a:gd name="T59" fmla="*/ 210 h 400"/>
                <a:gd name="T60" fmla="*/ 357 w 400"/>
                <a:gd name="T61" fmla="*/ 289 h 400"/>
                <a:gd name="T62" fmla="*/ 304 w 400"/>
                <a:gd name="T63" fmla="*/ 210 h 400"/>
                <a:gd name="T64" fmla="*/ 269 w 400"/>
                <a:gd name="T65" fmla="*/ 289 h 400"/>
                <a:gd name="T66" fmla="*/ 210 w 400"/>
                <a:gd name="T67" fmla="*/ 210 h 400"/>
                <a:gd name="T68" fmla="*/ 210 w 400"/>
                <a:gd name="T69" fmla="*/ 380 h 400"/>
                <a:gd name="T70" fmla="*/ 210 w 400"/>
                <a:gd name="T71" fmla="*/ 309 h 400"/>
                <a:gd name="T72" fmla="*/ 344 w 400"/>
                <a:gd name="T73" fmla="*/ 309 h 400"/>
                <a:gd name="T74" fmla="*/ 242 w 400"/>
                <a:gd name="T7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400" y="200"/>
                  </a:moveTo>
                  <a:cubicBezTo>
                    <a:pt x="400" y="310"/>
                    <a:pt x="310" y="400"/>
                    <a:pt x="200" y="400"/>
                  </a:cubicBezTo>
                  <a:cubicBezTo>
                    <a:pt x="90" y="400"/>
                    <a:pt x="0" y="310"/>
                    <a:pt x="0" y="200"/>
                  </a:cubicBezTo>
                  <a:cubicBezTo>
                    <a:pt x="0" y="90"/>
                    <a:pt x="90" y="0"/>
                    <a:pt x="200" y="0"/>
                  </a:cubicBezTo>
                  <a:cubicBezTo>
                    <a:pt x="310" y="0"/>
                    <a:pt x="400" y="90"/>
                    <a:pt x="400" y="200"/>
                  </a:cubicBezTo>
                  <a:close/>
                  <a:moveTo>
                    <a:pt x="96" y="190"/>
                  </a:moveTo>
                  <a:cubicBezTo>
                    <a:pt x="97" y="162"/>
                    <a:pt x="102" y="135"/>
                    <a:pt x="110" y="111"/>
                  </a:cubicBezTo>
                  <a:cubicBezTo>
                    <a:pt x="43" y="111"/>
                    <a:pt x="43" y="111"/>
                    <a:pt x="43" y="111"/>
                  </a:cubicBezTo>
                  <a:cubicBezTo>
                    <a:pt x="30" y="134"/>
                    <a:pt x="21" y="161"/>
                    <a:pt x="20" y="190"/>
                  </a:cubicBezTo>
                  <a:lnTo>
                    <a:pt x="96" y="190"/>
                  </a:lnTo>
                  <a:close/>
                  <a:moveTo>
                    <a:pt x="190" y="111"/>
                  </a:moveTo>
                  <a:cubicBezTo>
                    <a:pt x="131" y="111"/>
                    <a:pt x="131" y="111"/>
                    <a:pt x="131" y="111"/>
                  </a:cubicBezTo>
                  <a:cubicBezTo>
                    <a:pt x="122" y="135"/>
                    <a:pt x="117" y="162"/>
                    <a:pt x="116" y="190"/>
                  </a:cubicBezTo>
                  <a:cubicBezTo>
                    <a:pt x="190" y="190"/>
                    <a:pt x="190" y="190"/>
                    <a:pt x="190" y="190"/>
                  </a:cubicBezTo>
                  <a:cubicBezTo>
                    <a:pt x="190" y="111"/>
                    <a:pt x="190" y="111"/>
                    <a:pt x="190" y="111"/>
                  </a:cubicBezTo>
                  <a:close/>
                  <a:moveTo>
                    <a:pt x="190" y="20"/>
                  </a:moveTo>
                  <a:cubicBezTo>
                    <a:pt x="169" y="39"/>
                    <a:pt x="151" y="63"/>
                    <a:pt x="139" y="91"/>
                  </a:cubicBezTo>
                  <a:cubicBezTo>
                    <a:pt x="190" y="91"/>
                    <a:pt x="190" y="91"/>
                    <a:pt x="190" y="91"/>
                  </a:cubicBezTo>
                  <a:lnTo>
                    <a:pt x="190" y="20"/>
                  </a:lnTo>
                  <a:close/>
                  <a:moveTo>
                    <a:pt x="56" y="91"/>
                  </a:moveTo>
                  <a:cubicBezTo>
                    <a:pt x="117" y="91"/>
                    <a:pt x="117" y="91"/>
                    <a:pt x="117" y="91"/>
                  </a:cubicBezTo>
                  <a:cubicBezTo>
                    <a:pt x="128" y="66"/>
                    <a:pt x="142" y="43"/>
                    <a:pt x="158" y="24"/>
                  </a:cubicBezTo>
                  <a:cubicBezTo>
                    <a:pt x="116" y="34"/>
                    <a:pt x="80" y="59"/>
                    <a:pt x="56" y="91"/>
                  </a:cubicBezTo>
                  <a:close/>
                  <a:moveTo>
                    <a:pt x="380" y="190"/>
                  </a:moveTo>
                  <a:cubicBezTo>
                    <a:pt x="379" y="161"/>
                    <a:pt x="370" y="134"/>
                    <a:pt x="357" y="111"/>
                  </a:cubicBezTo>
                  <a:cubicBezTo>
                    <a:pt x="290" y="111"/>
                    <a:pt x="290" y="111"/>
                    <a:pt x="290" y="111"/>
                  </a:cubicBezTo>
                  <a:cubicBezTo>
                    <a:pt x="298" y="135"/>
                    <a:pt x="303" y="162"/>
                    <a:pt x="304" y="190"/>
                  </a:cubicBezTo>
                  <a:lnTo>
                    <a:pt x="380" y="190"/>
                  </a:lnTo>
                  <a:close/>
                  <a:moveTo>
                    <a:pt x="210" y="190"/>
                  </a:moveTo>
                  <a:cubicBezTo>
                    <a:pt x="284" y="190"/>
                    <a:pt x="284" y="190"/>
                    <a:pt x="284" y="190"/>
                  </a:cubicBezTo>
                  <a:cubicBezTo>
                    <a:pt x="283" y="162"/>
                    <a:pt x="278" y="135"/>
                    <a:pt x="269" y="111"/>
                  </a:cubicBezTo>
                  <a:cubicBezTo>
                    <a:pt x="210" y="111"/>
                    <a:pt x="210" y="111"/>
                    <a:pt x="210" y="111"/>
                  </a:cubicBezTo>
                  <a:lnTo>
                    <a:pt x="210" y="190"/>
                  </a:lnTo>
                  <a:close/>
                  <a:moveTo>
                    <a:pt x="210" y="91"/>
                  </a:moveTo>
                  <a:cubicBezTo>
                    <a:pt x="261" y="91"/>
                    <a:pt x="261" y="91"/>
                    <a:pt x="261" y="91"/>
                  </a:cubicBezTo>
                  <a:cubicBezTo>
                    <a:pt x="249" y="63"/>
                    <a:pt x="231" y="39"/>
                    <a:pt x="210" y="20"/>
                  </a:cubicBezTo>
                  <a:lnTo>
                    <a:pt x="210" y="91"/>
                  </a:lnTo>
                  <a:close/>
                  <a:moveTo>
                    <a:pt x="242" y="24"/>
                  </a:moveTo>
                  <a:cubicBezTo>
                    <a:pt x="258" y="43"/>
                    <a:pt x="272" y="66"/>
                    <a:pt x="283" y="91"/>
                  </a:cubicBezTo>
                  <a:cubicBezTo>
                    <a:pt x="344" y="91"/>
                    <a:pt x="344" y="91"/>
                    <a:pt x="344" y="91"/>
                  </a:cubicBezTo>
                  <a:cubicBezTo>
                    <a:pt x="320" y="59"/>
                    <a:pt x="284" y="34"/>
                    <a:pt x="242" y="24"/>
                  </a:cubicBezTo>
                  <a:close/>
                  <a:moveTo>
                    <a:pt x="20" y="210"/>
                  </a:moveTo>
                  <a:cubicBezTo>
                    <a:pt x="21" y="239"/>
                    <a:pt x="30" y="266"/>
                    <a:pt x="43" y="289"/>
                  </a:cubicBezTo>
                  <a:cubicBezTo>
                    <a:pt x="110" y="289"/>
                    <a:pt x="110" y="289"/>
                    <a:pt x="110" y="289"/>
                  </a:cubicBezTo>
                  <a:cubicBezTo>
                    <a:pt x="102" y="265"/>
                    <a:pt x="97" y="238"/>
                    <a:pt x="96" y="210"/>
                  </a:cubicBezTo>
                  <a:cubicBezTo>
                    <a:pt x="20" y="210"/>
                    <a:pt x="20" y="210"/>
                    <a:pt x="20" y="210"/>
                  </a:cubicBezTo>
                  <a:close/>
                  <a:moveTo>
                    <a:pt x="190" y="210"/>
                  </a:moveTo>
                  <a:cubicBezTo>
                    <a:pt x="116" y="210"/>
                    <a:pt x="116" y="210"/>
                    <a:pt x="116" y="210"/>
                  </a:cubicBezTo>
                  <a:cubicBezTo>
                    <a:pt x="117" y="238"/>
                    <a:pt x="122" y="265"/>
                    <a:pt x="131" y="289"/>
                  </a:cubicBezTo>
                  <a:cubicBezTo>
                    <a:pt x="190" y="289"/>
                    <a:pt x="190" y="289"/>
                    <a:pt x="190" y="289"/>
                  </a:cubicBezTo>
                  <a:lnTo>
                    <a:pt x="190" y="210"/>
                  </a:lnTo>
                  <a:close/>
                  <a:moveTo>
                    <a:pt x="190" y="309"/>
                  </a:moveTo>
                  <a:cubicBezTo>
                    <a:pt x="139" y="309"/>
                    <a:pt x="139" y="309"/>
                    <a:pt x="139" y="309"/>
                  </a:cubicBezTo>
                  <a:cubicBezTo>
                    <a:pt x="151" y="337"/>
                    <a:pt x="169" y="361"/>
                    <a:pt x="190" y="380"/>
                  </a:cubicBezTo>
                  <a:cubicBezTo>
                    <a:pt x="190" y="309"/>
                    <a:pt x="190" y="309"/>
                    <a:pt x="190" y="309"/>
                  </a:cubicBezTo>
                  <a:close/>
                  <a:moveTo>
                    <a:pt x="158" y="376"/>
                  </a:moveTo>
                  <a:cubicBezTo>
                    <a:pt x="142" y="357"/>
                    <a:pt x="128" y="334"/>
                    <a:pt x="117" y="309"/>
                  </a:cubicBezTo>
                  <a:cubicBezTo>
                    <a:pt x="56" y="309"/>
                    <a:pt x="56" y="309"/>
                    <a:pt x="56" y="309"/>
                  </a:cubicBezTo>
                  <a:cubicBezTo>
                    <a:pt x="80" y="341"/>
                    <a:pt x="116" y="366"/>
                    <a:pt x="158" y="376"/>
                  </a:cubicBezTo>
                  <a:close/>
                  <a:moveTo>
                    <a:pt x="304" y="210"/>
                  </a:moveTo>
                  <a:cubicBezTo>
                    <a:pt x="303" y="238"/>
                    <a:pt x="298" y="265"/>
                    <a:pt x="290" y="289"/>
                  </a:cubicBezTo>
                  <a:cubicBezTo>
                    <a:pt x="357" y="289"/>
                    <a:pt x="357" y="289"/>
                    <a:pt x="357" y="289"/>
                  </a:cubicBezTo>
                  <a:cubicBezTo>
                    <a:pt x="370" y="266"/>
                    <a:pt x="379" y="239"/>
                    <a:pt x="380" y="210"/>
                  </a:cubicBezTo>
                  <a:cubicBezTo>
                    <a:pt x="304" y="210"/>
                    <a:pt x="304" y="210"/>
                    <a:pt x="304" y="210"/>
                  </a:cubicBezTo>
                  <a:close/>
                  <a:moveTo>
                    <a:pt x="210" y="289"/>
                  </a:moveTo>
                  <a:cubicBezTo>
                    <a:pt x="269" y="289"/>
                    <a:pt x="269" y="289"/>
                    <a:pt x="269" y="289"/>
                  </a:cubicBezTo>
                  <a:cubicBezTo>
                    <a:pt x="278" y="265"/>
                    <a:pt x="283" y="238"/>
                    <a:pt x="284" y="210"/>
                  </a:cubicBezTo>
                  <a:cubicBezTo>
                    <a:pt x="210" y="210"/>
                    <a:pt x="210" y="210"/>
                    <a:pt x="210" y="210"/>
                  </a:cubicBezTo>
                  <a:lnTo>
                    <a:pt x="210" y="289"/>
                  </a:lnTo>
                  <a:close/>
                  <a:moveTo>
                    <a:pt x="210" y="380"/>
                  </a:moveTo>
                  <a:cubicBezTo>
                    <a:pt x="231" y="361"/>
                    <a:pt x="249" y="337"/>
                    <a:pt x="261" y="309"/>
                  </a:cubicBezTo>
                  <a:cubicBezTo>
                    <a:pt x="210" y="309"/>
                    <a:pt x="210" y="309"/>
                    <a:pt x="210" y="309"/>
                  </a:cubicBezTo>
                  <a:lnTo>
                    <a:pt x="210" y="380"/>
                  </a:lnTo>
                  <a:close/>
                  <a:moveTo>
                    <a:pt x="344" y="309"/>
                  </a:moveTo>
                  <a:cubicBezTo>
                    <a:pt x="283" y="309"/>
                    <a:pt x="283" y="309"/>
                    <a:pt x="283" y="309"/>
                  </a:cubicBezTo>
                  <a:cubicBezTo>
                    <a:pt x="272" y="334"/>
                    <a:pt x="258" y="357"/>
                    <a:pt x="242" y="376"/>
                  </a:cubicBezTo>
                  <a:cubicBezTo>
                    <a:pt x="284" y="366"/>
                    <a:pt x="320" y="341"/>
                    <a:pt x="344" y="309"/>
                  </a:cubicBezTo>
                  <a:close/>
                </a:path>
              </a:pathLst>
            </a:custGeom>
            <a:solidFill>
              <a:srgbClr val="FFFFFF"/>
            </a:solidFill>
            <a:ln>
              <a:noFill/>
            </a:ln>
            <a:extLst/>
          </p:spPr>
          <p:txBody>
            <a:bodyPr vert="horz" wrap="square" lIns="91243" tIns="45620" rIns="91243" bIns="45620" numCol="1" anchor="t" anchorCtr="0" compatLnSpc="1">
              <a:prstTxWarp prst="textNoShape">
                <a:avLst/>
              </a:prstTxWarp>
            </a:bodyPr>
            <a:lstStyle/>
            <a:p>
              <a:pPr defTabSz="912329">
                <a:defRPr/>
              </a:pPr>
              <a:endParaRPr lang="en-US" kern="0" smtClean="0">
                <a:solidFill>
                  <a:srgbClr val="FFFFFF"/>
                </a:solidFill>
              </a:endParaRPr>
            </a:p>
          </p:txBody>
        </p:sp>
      </p:grpSp>
      <p:cxnSp>
        <p:nvCxnSpPr>
          <p:cNvPr id="105" name="Straight Connector 104"/>
          <p:cNvCxnSpPr/>
          <p:nvPr/>
        </p:nvCxnSpPr>
        <p:spPr>
          <a:xfrm>
            <a:off x="4608289" y="2504397"/>
            <a:ext cx="1" cy="256247"/>
          </a:xfrm>
          <a:prstGeom prst="line">
            <a:avLst/>
          </a:prstGeom>
          <a:noFill/>
          <a:ln w="38100" cap="flat" cmpd="sng" algn="ctr">
            <a:solidFill>
              <a:srgbClr val="505050"/>
            </a:solidFill>
            <a:prstDash val="solid"/>
            <a:headEnd type="none"/>
            <a:tailEnd type="none"/>
          </a:ln>
          <a:effectLst/>
        </p:spPr>
      </p:cxnSp>
      <p:cxnSp>
        <p:nvCxnSpPr>
          <p:cNvPr id="106" name="Straight Connector 105"/>
          <p:cNvCxnSpPr/>
          <p:nvPr/>
        </p:nvCxnSpPr>
        <p:spPr>
          <a:xfrm>
            <a:off x="6063011" y="2514229"/>
            <a:ext cx="1" cy="256247"/>
          </a:xfrm>
          <a:prstGeom prst="line">
            <a:avLst/>
          </a:prstGeom>
          <a:noFill/>
          <a:ln w="38100" cap="flat" cmpd="sng" algn="ctr">
            <a:solidFill>
              <a:srgbClr val="505050"/>
            </a:solidFill>
            <a:prstDash val="solid"/>
            <a:headEnd type="none"/>
            <a:tailEnd type="none"/>
          </a:ln>
          <a:effectLst/>
        </p:spPr>
      </p:cxnSp>
      <p:cxnSp>
        <p:nvCxnSpPr>
          <p:cNvPr id="107" name="Straight Connector 106"/>
          <p:cNvCxnSpPr/>
          <p:nvPr/>
        </p:nvCxnSpPr>
        <p:spPr>
          <a:xfrm>
            <a:off x="7539626" y="2537794"/>
            <a:ext cx="1" cy="256247"/>
          </a:xfrm>
          <a:prstGeom prst="line">
            <a:avLst/>
          </a:prstGeom>
          <a:noFill/>
          <a:ln w="38100" cap="flat" cmpd="sng" algn="ctr">
            <a:solidFill>
              <a:srgbClr val="505050"/>
            </a:solidFill>
            <a:prstDash val="solid"/>
            <a:headEnd type="none"/>
            <a:tailEnd type="none"/>
          </a:ln>
          <a:effectLst/>
        </p:spPr>
      </p:cxnSp>
      <p:grpSp>
        <p:nvGrpSpPr>
          <p:cNvPr id="108" name="Group 107"/>
          <p:cNvGrpSpPr/>
          <p:nvPr/>
        </p:nvGrpSpPr>
        <p:grpSpPr>
          <a:xfrm>
            <a:off x="3909397" y="2765678"/>
            <a:ext cx="1380660" cy="3614408"/>
            <a:chOff x="2711268" y="2765575"/>
            <a:chExt cx="1380856" cy="3614921"/>
          </a:xfrm>
        </p:grpSpPr>
        <p:sp>
          <p:nvSpPr>
            <p:cNvPr id="109" name="Rectangle 108"/>
            <p:cNvSpPr/>
            <p:nvPr/>
          </p:nvSpPr>
          <p:spPr bwMode="auto">
            <a:xfrm>
              <a:off x="2711268" y="2765575"/>
              <a:ext cx="1379545" cy="2002234"/>
            </a:xfrm>
            <a:prstGeom prst="rect">
              <a:avLst/>
            </a:prstGeom>
            <a:solidFill>
              <a:srgbClr val="00188F"/>
            </a:solidFill>
            <a:ln w="10795" cap="flat" cmpd="sng" algn="ctr">
              <a:noFill/>
              <a:prstDash val="solid"/>
              <a:headEnd type="none" w="med" len="med"/>
              <a:tailEnd type="none" w="med" len="med"/>
            </a:ln>
            <a:effectLst/>
          </p:spPr>
          <p:txBody>
            <a:bodyPr vert="horz" wrap="square" lIns="186356" tIns="46541" rIns="186171" bIns="46541" numCol="1" rtlCol="0" anchor="t" anchorCtr="0" compatLnSpc="1">
              <a:prstTxWarp prst="textNoShape">
                <a:avLst/>
              </a:prstTxWarp>
            </a:bodyPr>
            <a:lstStyle/>
            <a:p>
              <a:pPr algn="ctr" defTabSz="930478" fontAlgn="base">
                <a:lnSpc>
                  <a:spcPct val="90000"/>
                </a:lnSpc>
                <a:spcBef>
                  <a:spcPct val="0"/>
                </a:spcBef>
                <a:spcAft>
                  <a:spcPct val="0"/>
                </a:spcAft>
                <a:defRPr/>
              </a:pPr>
              <a:endParaRPr lang="en-US" sz="1599" kern="0" spc="-51" dirty="0" smtClean="0">
                <a:gradFill>
                  <a:gsLst>
                    <a:gs pos="0">
                      <a:srgbClr val="EFEFEF"/>
                    </a:gs>
                    <a:gs pos="100000">
                      <a:srgbClr val="EFEFEF"/>
                    </a:gs>
                  </a:gsLst>
                  <a:lin ang="5400000" scaled="0"/>
                </a:gradFill>
              </a:endParaRPr>
            </a:p>
            <a:p>
              <a:pPr algn="ctr" defTabSz="930478" fontAlgn="base">
                <a:lnSpc>
                  <a:spcPct val="90000"/>
                </a:lnSpc>
                <a:spcBef>
                  <a:spcPct val="0"/>
                </a:spcBef>
                <a:spcAft>
                  <a:spcPct val="0"/>
                </a:spcAft>
                <a:defRPr/>
              </a:pPr>
              <a:r>
                <a:rPr lang="en-US" sz="1599" kern="0" spc="-51" dirty="0" smtClean="0">
                  <a:gradFill>
                    <a:gsLst>
                      <a:gs pos="0">
                        <a:srgbClr val="EFEFEF"/>
                      </a:gs>
                      <a:gs pos="100000">
                        <a:srgbClr val="EFEFEF"/>
                      </a:gs>
                    </a:gsLst>
                    <a:lin ang="5400000" scaled="0"/>
                  </a:gradFill>
                </a:rPr>
                <a:t>Virtual machines</a:t>
              </a:r>
            </a:p>
          </p:txBody>
        </p:sp>
        <p:pic>
          <p:nvPicPr>
            <p:cNvPr id="110" name="Picture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6505" y="3529042"/>
              <a:ext cx="859244" cy="777354"/>
            </a:xfrm>
            <a:prstGeom prst="rect">
              <a:avLst/>
            </a:prstGeom>
            <a:noFill/>
            <a:ln>
              <a:noFill/>
            </a:ln>
          </p:spPr>
        </p:pic>
        <p:sp>
          <p:nvSpPr>
            <p:cNvPr id="111" name="Rectangle 110"/>
            <p:cNvSpPr/>
            <p:nvPr/>
          </p:nvSpPr>
          <p:spPr bwMode="auto">
            <a:xfrm>
              <a:off x="2711268" y="4574522"/>
              <a:ext cx="1380856" cy="1805974"/>
            </a:xfrm>
            <a:prstGeom prst="rect">
              <a:avLst/>
            </a:prstGeom>
            <a:solidFill>
              <a:srgbClr val="00B0F0"/>
            </a:solidFill>
            <a:ln w="10795" cap="flat" cmpd="sng" algn="ctr">
              <a:noFill/>
              <a:prstDash val="solid"/>
              <a:headEnd type="none" w="med" len="med"/>
              <a:tailEnd type="none" w="med" len="med"/>
            </a:ln>
            <a:effectLst/>
          </p:spPr>
          <p:txBody>
            <a:bodyPr vert="horz" wrap="square" lIns="186171" tIns="465419" rIns="186171" bIns="46541" numCol="1" rtlCol="0" anchor="t" anchorCtr="0" compatLnSpc="1">
              <a:prstTxWarp prst="textNoShape">
                <a:avLst/>
              </a:prstTxWarp>
            </a:bodyPr>
            <a:lstStyle/>
            <a:p>
              <a:pPr algn="ctr" defTabSz="930478" fontAlgn="base">
                <a:spcBef>
                  <a:spcPct val="0"/>
                </a:spcBef>
                <a:spcAft>
                  <a:spcPct val="0"/>
                </a:spcAft>
                <a:defRPr/>
              </a:pPr>
              <a:endParaRPr lang="en-US" sz="1326" b="1" kern="0" spc="-51" dirty="0" smtClean="0">
                <a:solidFill>
                  <a:srgbClr val="EFEFEF">
                    <a:lumMod val="10000"/>
                  </a:srgbClr>
                </a:solidFill>
                <a:ea typeface="Segoe UI" pitchFamily="34" charset="0"/>
                <a:cs typeface="Segoe UI" pitchFamily="34" charset="0"/>
              </a:endParaRPr>
            </a:p>
            <a:p>
              <a:pPr algn="ctr" defTabSz="930478" fontAlgn="base">
                <a:spcBef>
                  <a:spcPct val="0"/>
                </a:spcBef>
                <a:spcAft>
                  <a:spcPct val="0"/>
                </a:spcAft>
                <a:defRPr/>
              </a:pPr>
              <a:r>
                <a:rPr lang="en-US" sz="1326" b="1" kern="0" spc="-51" dirty="0" smtClean="0">
                  <a:solidFill>
                    <a:srgbClr val="EFEFEF">
                      <a:lumMod val="10000"/>
                    </a:srgbClr>
                  </a:solidFill>
                  <a:ea typeface="Segoe UI" pitchFamily="34" charset="0"/>
                  <a:cs typeface="Segoe UI" pitchFamily="34" charset="0"/>
                </a:rPr>
                <a:t>Infrastructure</a:t>
              </a:r>
              <a:r>
                <a:rPr lang="en-US" sz="1428" b="1" kern="0" spc="-51" dirty="0" smtClean="0">
                  <a:solidFill>
                    <a:srgbClr val="EFEFEF">
                      <a:lumMod val="10000"/>
                    </a:srgbClr>
                  </a:solidFill>
                  <a:ea typeface="Segoe UI" pitchFamily="34" charset="0"/>
                  <a:cs typeface="Segoe UI" pitchFamily="34" charset="0"/>
                </a:rPr>
                <a:t> Services (IaaS)</a:t>
              </a:r>
            </a:p>
          </p:txBody>
        </p:sp>
      </p:grpSp>
      <p:grpSp>
        <p:nvGrpSpPr>
          <p:cNvPr id="112" name="Group 111"/>
          <p:cNvGrpSpPr/>
          <p:nvPr/>
        </p:nvGrpSpPr>
        <p:grpSpPr>
          <a:xfrm>
            <a:off x="5380878" y="2760680"/>
            <a:ext cx="1375881" cy="3619406"/>
            <a:chOff x="5034956" y="2782348"/>
            <a:chExt cx="1376076" cy="3619919"/>
          </a:xfrm>
        </p:grpSpPr>
        <p:sp>
          <p:nvSpPr>
            <p:cNvPr id="113" name="Rectangle 112"/>
            <p:cNvSpPr/>
            <p:nvPr/>
          </p:nvSpPr>
          <p:spPr bwMode="auto">
            <a:xfrm>
              <a:off x="5034956" y="2782348"/>
              <a:ext cx="1376075" cy="1813074"/>
            </a:xfrm>
            <a:prstGeom prst="rect">
              <a:avLst/>
            </a:prstGeom>
            <a:solidFill>
              <a:srgbClr val="00188F"/>
            </a:solidFill>
            <a:ln w="10795" cap="flat" cmpd="sng" algn="ctr">
              <a:noFill/>
              <a:prstDash val="solid"/>
              <a:headEnd type="none" w="med" len="med"/>
              <a:tailEnd type="none" w="med" len="med"/>
            </a:ln>
            <a:effectLst/>
          </p:spPr>
          <p:txBody>
            <a:bodyPr vert="horz" wrap="square" lIns="93080" tIns="46541" rIns="186171" bIns="46541" numCol="1" rtlCol="0" anchor="t" anchorCtr="0" compatLnSpc="1">
              <a:prstTxWarp prst="textNoShape">
                <a:avLst/>
              </a:prstTxWarp>
            </a:bodyPr>
            <a:lstStyle/>
            <a:p>
              <a:pPr algn="ctr" defTabSz="930478" fontAlgn="base">
                <a:lnSpc>
                  <a:spcPct val="90000"/>
                </a:lnSpc>
                <a:spcBef>
                  <a:spcPct val="0"/>
                </a:spcBef>
                <a:spcAft>
                  <a:spcPct val="0"/>
                </a:spcAft>
                <a:defRPr/>
              </a:pPr>
              <a:endParaRPr lang="en-US" sz="1599" kern="0" spc="-51" dirty="0" smtClean="0">
                <a:gradFill>
                  <a:gsLst>
                    <a:gs pos="0">
                      <a:srgbClr val="EFEFEF"/>
                    </a:gs>
                    <a:gs pos="100000">
                      <a:srgbClr val="EFEFEF"/>
                    </a:gs>
                  </a:gsLst>
                  <a:lin ang="5400000" scaled="0"/>
                </a:gradFill>
              </a:endParaRPr>
            </a:p>
            <a:p>
              <a:pPr algn="ctr" defTabSz="930478" fontAlgn="base">
                <a:lnSpc>
                  <a:spcPct val="90000"/>
                </a:lnSpc>
                <a:spcBef>
                  <a:spcPct val="0"/>
                </a:spcBef>
                <a:spcAft>
                  <a:spcPct val="0"/>
                </a:spcAft>
                <a:defRPr/>
              </a:pPr>
              <a:r>
                <a:rPr lang="en-US" sz="1599" kern="0" spc="-51" dirty="0" smtClean="0">
                  <a:gradFill>
                    <a:gsLst>
                      <a:gs pos="0">
                        <a:srgbClr val="EFEFEF"/>
                      </a:gs>
                      <a:gs pos="100000">
                        <a:srgbClr val="EFEFEF"/>
                      </a:gs>
                    </a:gsLst>
                    <a:lin ang="5400000" scaled="0"/>
                  </a:gradFill>
                </a:rPr>
                <a:t>Service bus</a:t>
              </a:r>
            </a:p>
          </p:txBody>
        </p:sp>
        <p:grpSp>
          <p:nvGrpSpPr>
            <p:cNvPr id="114" name="Group 113"/>
            <p:cNvGrpSpPr/>
            <p:nvPr/>
          </p:nvGrpSpPr>
          <p:grpSpPr>
            <a:xfrm>
              <a:off x="5306005" y="3510229"/>
              <a:ext cx="921427" cy="814980"/>
              <a:chOff x="6598260" y="4590950"/>
              <a:chExt cx="349473" cy="304226"/>
            </a:xfrm>
          </p:grpSpPr>
          <p:sp>
            <p:nvSpPr>
              <p:cNvPr id="116" name="Freeform 5"/>
              <p:cNvSpPr>
                <a:spLocks/>
              </p:cNvSpPr>
              <p:nvPr/>
            </p:nvSpPr>
            <p:spPr bwMode="auto">
              <a:xfrm>
                <a:off x="6691674" y="47004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17" name="Freeform 6"/>
              <p:cNvSpPr>
                <a:spLocks/>
              </p:cNvSpPr>
              <p:nvPr/>
            </p:nvSpPr>
            <p:spPr bwMode="auto">
              <a:xfrm>
                <a:off x="6691674" y="4696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18" name="Freeform 7"/>
              <p:cNvSpPr>
                <a:spLocks/>
              </p:cNvSpPr>
              <p:nvPr/>
            </p:nvSpPr>
            <p:spPr bwMode="auto">
              <a:xfrm>
                <a:off x="6833929" y="4685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19" name="Freeform 8"/>
              <p:cNvSpPr>
                <a:spLocks/>
              </p:cNvSpPr>
              <p:nvPr/>
            </p:nvSpPr>
            <p:spPr bwMode="auto">
              <a:xfrm>
                <a:off x="6738144" y="4641582"/>
                <a:ext cx="0" cy="43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0" name="Freeform 9"/>
              <p:cNvSpPr>
                <a:spLocks/>
              </p:cNvSpPr>
              <p:nvPr/>
            </p:nvSpPr>
            <p:spPr bwMode="auto">
              <a:xfrm>
                <a:off x="6770389" y="4717747"/>
                <a:ext cx="0" cy="4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1" name="Freeform 10"/>
              <p:cNvSpPr>
                <a:spLocks noEditPoints="1"/>
              </p:cNvSpPr>
              <p:nvPr/>
            </p:nvSpPr>
            <p:spPr bwMode="auto">
              <a:xfrm>
                <a:off x="6645204" y="4590950"/>
                <a:ext cx="245627" cy="152329"/>
              </a:xfrm>
              <a:custGeom>
                <a:avLst/>
                <a:gdLst>
                  <a:gd name="T0" fmla="*/ 804 w 913"/>
                  <a:gd name="T1" fmla="*/ 236 h 620"/>
                  <a:gd name="T2" fmla="*/ 765 w 913"/>
                  <a:gd name="T3" fmla="*/ 243 h 620"/>
                  <a:gd name="T4" fmla="*/ 763 w 913"/>
                  <a:gd name="T5" fmla="*/ 193 h 620"/>
                  <a:gd name="T6" fmla="*/ 522 w 913"/>
                  <a:gd name="T7" fmla="*/ 18 h 620"/>
                  <a:gd name="T8" fmla="*/ 368 w 913"/>
                  <a:gd name="T9" fmla="*/ 129 h 620"/>
                  <a:gd name="T10" fmla="*/ 368 w 913"/>
                  <a:gd name="T11" fmla="*/ 129 h 620"/>
                  <a:gd name="T12" fmla="*/ 276 w 913"/>
                  <a:gd name="T13" fmla="*/ 82 h 620"/>
                  <a:gd name="T14" fmla="*/ 130 w 913"/>
                  <a:gd name="T15" fmla="*/ 206 h 620"/>
                  <a:gd name="T16" fmla="*/ 138 w 913"/>
                  <a:gd name="T17" fmla="*/ 262 h 620"/>
                  <a:gd name="T18" fmla="*/ 138 w 913"/>
                  <a:gd name="T19" fmla="*/ 262 h 620"/>
                  <a:gd name="T20" fmla="*/ 22 w 913"/>
                  <a:gd name="T21" fmla="*/ 333 h 620"/>
                  <a:gd name="T22" fmla="*/ 86 w 913"/>
                  <a:gd name="T23" fmla="*/ 476 h 620"/>
                  <a:gd name="T24" fmla="*/ 174 w 913"/>
                  <a:gd name="T25" fmla="*/ 472 h 620"/>
                  <a:gd name="T26" fmla="*/ 174 w 913"/>
                  <a:gd name="T27" fmla="*/ 472 h 620"/>
                  <a:gd name="T28" fmla="*/ 188 w 913"/>
                  <a:gd name="T29" fmla="*/ 512 h 620"/>
                  <a:gd name="T30" fmla="*/ 398 w 913"/>
                  <a:gd name="T31" fmla="*/ 582 h 620"/>
                  <a:gd name="T32" fmla="*/ 452 w 913"/>
                  <a:gd name="T33" fmla="*/ 538 h 620"/>
                  <a:gd name="T34" fmla="*/ 567 w 913"/>
                  <a:gd name="T35" fmla="*/ 576 h 620"/>
                  <a:gd name="T36" fmla="*/ 637 w 913"/>
                  <a:gd name="T37" fmla="*/ 500 h 620"/>
                  <a:gd name="T38" fmla="*/ 731 w 913"/>
                  <a:gd name="T39" fmla="*/ 506 h 620"/>
                  <a:gd name="T40" fmla="*/ 768 w 913"/>
                  <a:gd name="T41" fmla="*/ 448 h 620"/>
                  <a:gd name="T42" fmla="*/ 804 w 913"/>
                  <a:gd name="T43" fmla="*/ 454 h 620"/>
                  <a:gd name="T44" fmla="*/ 913 w 913"/>
                  <a:gd name="T45" fmla="*/ 346 h 620"/>
                  <a:gd name="T46" fmla="*/ 804 w 913"/>
                  <a:gd name="T47" fmla="*/ 236 h 620"/>
                  <a:gd name="T48" fmla="*/ 172 w 913"/>
                  <a:gd name="T49" fmla="*/ 446 h 620"/>
                  <a:gd name="T50" fmla="*/ 172 w 913"/>
                  <a:gd name="T51" fmla="*/ 446 h 620"/>
                  <a:gd name="T52" fmla="*/ 172 w 913"/>
                  <a:gd name="T53" fmla="*/ 446 h 620"/>
                  <a:gd name="T54" fmla="*/ 172 w 913"/>
                  <a:gd name="T55" fmla="*/ 446 h 620"/>
                  <a:gd name="T56" fmla="*/ 172 w 913"/>
                  <a:gd name="T57" fmla="*/ 431 h 620"/>
                  <a:gd name="T58" fmla="*/ 172 w 913"/>
                  <a:gd name="T59" fmla="*/ 431 h 620"/>
                  <a:gd name="T60" fmla="*/ 172 w 913"/>
                  <a:gd name="T61" fmla="*/ 431 h 620"/>
                  <a:gd name="T62" fmla="*/ 172 w 913"/>
                  <a:gd name="T63" fmla="*/ 431 h 620"/>
                  <a:gd name="T64" fmla="*/ 345 w 913"/>
                  <a:gd name="T65" fmla="*/ 208 h 620"/>
                  <a:gd name="T66" fmla="*/ 345 w 913"/>
                  <a:gd name="T67" fmla="*/ 207 h 620"/>
                  <a:gd name="T68" fmla="*/ 345 w 913"/>
                  <a:gd name="T69" fmla="*/ 207 h 620"/>
                  <a:gd name="T70" fmla="*/ 345 w 913"/>
                  <a:gd name="T71" fmla="*/ 208 h 620"/>
                  <a:gd name="T72" fmla="*/ 465 w 913"/>
                  <a:gd name="T73" fmla="*/ 518 h 620"/>
                  <a:gd name="T74" fmla="*/ 465 w 913"/>
                  <a:gd name="T75" fmla="*/ 518 h 620"/>
                  <a:gd name="T76" fmla="*/ 465 w 913"/>
                  <a:gd name="T77" fmla="*/ 517 h 620"/>
                  <a:gd name="T78" fmla="*/ 465 w 913"/>
                  <a:gd name="T79" fmla="*/ 518 h 620"/>
                  <a:gd name="T80" fmla="*/ 702 w 913"/>
                  <a:gd name="T81" fmla="*/ 385 h 620"/>
                  <a:gd name="T82" fmla="*/ 702 w 913"/>
                  <a:gd name="T83" fmla="*/ 385 h 620"/>
                  <a:gd name="T84" fmla="*/ 702 w 913"/>
                  <a:gd name="T85" fmla="*/ 385 h 620"/>
                  <a:gd name="T86" fmla="*/ 702 w 913"/>
                  <a:gd name="T87" fmla="*/ 3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3" h="620">
                    <a:moveTo>
                      <a:pt x="804" y="236"/>
                    </a:moveTo>
                    <a:cubicBezTo>
                      <a:pt x="791" y="236"/>
                      <a:pt x="778" y="239"/>
                      <a:pt x="765" y="243"/>
                    </a:cubicBezTo>
                    <a:cubicBezTo>
                      <a:pt x="767" y="227"/>
                      <a:pt x="766" y="210"/>
                      <a:pt x="763" y="193"/>
                    </a:cubicBezTo>
                    <a:cubicBezTo>
                      <a:pt x="745" y="78"/>
                      <a:pt x="637" y="0"/>
                      <a:pt x="522" y="18"/>
                    </a:cubicBezTo>
                    <a:cubicBezTo>
                      <a:pt x="453" y="29"/>
                      <a:pt x="398" y="72"/>
                      <a:pt x="368" y="129"/>
                    </a:cubicBezTo>
                    <a:cubicBezTo>
                      <a:pt x="368" y="129"/>
                      <a:pt x="368" y="129"/>
                      <a:pt x="368" y="129"/>
                    </a:cubicBezTo>
                    <a:cubicBezTo>
                      <a:pt x="346" y="102"/>
                      <a:pt x="314" y="85"/>
                      <a:pt x="276" y="82"/>
                    </a:cubicBezTo>
                    <a:cubicBezTo>
                      <a:pt x="202" y="75"/>
                      <a:pt x="136" y="131"/>
                      <a:pt x="130" y="206"/>
                    </a:cubicBezTo>
                    <a:cubicBezTo>
                      <a:pt x="128" y="225"/>
                      <a:pt x="131" y="245"/>
                      <a:pt x="138" y="262"/>
                    </a:cubicBezTo>
                    <a:cubicBezTo>
                      <a:pt x="138" y="262"/>
                      <a:pt x="138" y="262"/>
                      <a:pt x="138" y="262"/>
                    </a:cubicBezTo>
                    <a:cubicBezTo>
                      <a:pt x="89" y="257"/>
                      <a:pt x="41" y="285"/>
                      <a:pt x="22" y="333"/>
                    </a:cubicBezTo>
                    <a:cubicBezTo>
                      <a:pt x="0" y="390"/>
                      <a:pt x="29" y="454"/>
                      <a:pt x="86" y="476"/>
                    </a:cubicBezTo>
                    <a:cubicBezTo>
                      <a:pt x="116" y="488"/>
                      <a:pt x="148" y="485"/>
                      <a:pt x="174" y="472"/>
                    </a:cubicBezTo>
                    <a:cubicBezTo>
                      <a:pt x="174" y="472"/>
                      <a:pt x="174" y="472"/>
                      <a:pt x="174" y="472"/>
                    </a:cubicBezTo>
                    <a:cubicBezTo>
                      <a:pt x="177" y="485"/>
                      <a:pt x="182" y="499"/>
                      <a:pt x="188" y="512"/>
                    </a:cubicBezTo>
                    <a:cubicBezTo>
                      <a:pt x="227" y="589"/>
                      <a:pt x="321" y="620"/>
                      <a:pt x="398" y="582"/>
                    </a:cubicBezTo>
                    <a:cubicBezTo>
                      <a:pt x="420" y="571"/>
                      <a:pt x="438" y="556"/>
                      <a:pt x="452" y="538"/>
                    </a:cubicBezTo>
                    <a:cubicBezTo>
                      <a:pt x="477" y="573"/>
                      <a:pt x="523" y="590"/>
                      <a:pt x="567" y="576"/>
                    </a:cubicBezTo>
                    <a:cubicBezTo>
                      <a:pt x="604" y="565"/>
                      <a:pt x="629" y="535"/>
                      <a:pt x="637" y="500"/>
                    </a:cubicBezTo>
                    <a:cubicBezTo>
                      <a:pt x="663" y="521"/>
                      <a:pt x="701" y="525"/>
                      <a:pt x="731" y="506"/>
                    </a:cubicBezTo>
                    <a:cubicBezTo>
                      <a:pt x="752" y="493"/>
                      <a:pt x="765" y="471"/>
                      <a:pt x="768" y="448"/>
                    </a:cubicBezTo>
                    <a:cubicBezTo>
                      <a:pt x="779" y="452"/>
                      <a:pt x="791" y="454"/>
                      <a:pt x="804" y="454"/>
                    </a:cubicBezTo>
                    <a:cubicBezTo>
                      <a:pt x="864" y="455"/>
                      <a:pt x="913" y="406"/>
                      <a:pt x="913" y="346"/>
                    </a:cubicBezTo>
                    <a:cubicBezTo>
                      <a:pt x="913" y="285"/>
                      <a:pt x="864" y="236"/>
                      <a:pt x="804" y="236"/>
                    </a:cubicBezTo>
                    <a:close/>
                    <a:moveTo>
                      <a:pt x="172" y="446"/>
                    </a:moveTo>
                    <a:cubicBezTo>
                      <a:pt x="172" y="446"/>
                      <a:pt x="172" y="446"/>
                      <a:pt x="172" y="446"/>
                    </a:cubicBezTo>
                    <a:cubicBezTo>
                      <a:pt x="172" y="446"/>
                      <a:pt x="172" y="446"/>
                      <a:pt x="172" y="446"/>
                    </a:cubicBezTo>
                    <a:cubicBezTo>
                      <a:pt x="172" y="446"/>
                      <a:pt x="172" y="446"/>
                      <a:pt x="172" y="446"/>
                    </a:cubicBezTo>
                    <a:close/>
                    <a:moveTo>
                      <a:pt x="172" y="431"/>
                    </a:moveTo>
                    <a:cubicBezTo>
                      <a:pt x="172" y="431"/>
                      <a:pt x="172" y="431"/>
                      <a:pt x="172" y="431"/>
                    </a:cubicBezTo>
                    <a:cubicBezTo>
                      <a:pt x="172" y="431"/>
                      <a:pt x="172" y="431"/>
                      <a:pt x="172" y="431"/>
                    </a:cubicBezTo>
                    <a:cubicBezTo>
                      <a:pt x="172" y="431"/>
                      <a:pt x="172" y="431"/>
                      <a:pt x="172" y="431"/>
                    </a:cubicBezTo>
                    <a:close/>
                    <a:moveTo>
                      <a:pt x="345" y="208"/>
                    </a:moveTo>
                    <a:cubicBezTo>
                      <a:pt x="345" y="208"/>
                      <a:pt x="345" y="208"/>
                      <a:pt x="345" y="207"/>
                    </a:cubicBezTo>
                    <a:cubicBezTo>
                      <a:pt x="345" y="207"/>
                      <a:pt x="345" y="207"/>
                      <a:pt x="345" y="207"/>
                    </a:cubicBezTo>
                    <a:cubicBezTo>
                      <a:pt x="345" y="208"/>
                      <a:pt x="345" y="208"/>
                      <a:pt x="345" y="208"/>
                    </a:cubicBezTo>
                    <a:close/>
                    <a:moveTo>
                      <a:pt x="465" y="518"/>
                    </a:moveTo>
                    <a:cubicBezTo>
                      <a:pt x="465" y="518"/>
                      <a:pt x="465" y="518"/>
                      <a:pt x="465" y="518"/>
                    </a:cubicBezTo>
                    <a:cubicBezTo>
                      <a:pt x="465" y="518"/>
                      <a:pt x="465" y="518"/>
                      <a:pt x="465" y="517"/>
                    </a:cubicBezTo>
                    <a:cubicBezTo>
                      <a:pt x="465" y="517"/>
                      <a:pt x="465" y="518"/>
                      <a:pt x="465" y="518"/>
                    </a:cubicBezTo>
                    <a:close/>
                    <a:moveTo>
                      <a:pt x="702" y="385"/>
                    </a:moveTo>
                    <a:cubicBezTo>
                      <a:pt x="702" y="385"/>
                      <a:pt x="702" y="385"/>
                      <a:pt x="702" y="385"/>
                    </a:cubicBezTo>
                    <a:cubicBezTo>
                      <a:pt x="702" y="385"/>
                      <a:pt x="702" y="385"/>
                      <a:pt x="702" y="385"/>
                    </a:cubicBezTo>
                    <a:cubicBezTo>
                      <a:pt x="702" y="385"/>
                      <a:pt x="702" y="385"/>
                      <a:pt x="702" y="385"/>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2" name="Freeform 11"/>
              <p:cNvSpPr>
                <a:spLocks noEditPoints="1"/>
              </p:cNvSpPr>
              <p:nvPr/>
            </p:nvSpPr>
            <p:spPr bwMode="auto">
              <a:xfrm>
                <a:off x="6598260" y="4706928"/>
                <a:ext cx="41728" cy="90013"/>
              </a:xfrm>
              <a:custGeom>
                <a:avLst/>
                <a:gdLst>
                  <a:gd name="T0" fmla="*/ 79 w 155"/>
                  <a:gd name="T1" fmla="*/ 328 h 368"/>
                  <a:gd name="T2" fmla="*/ 114 w 155"/>
                  <a:gd name="T3" fmla="*/ 293 h 368"/>
                  <a:gd name="T4" fmla="*/ 113 w 155"/>
                  <a:gd name="T5" fmla="*/ 74 h 368"/>
                  <a:gd name="T6" fmla="*/ 154 w 155"/>
                  <a:gd name="T7" fmla="*/ 116 h 368"/>
                  <a:gd name="T8" fmla="*/ 154 w 155"/>
                  <a:gd name="T9" fmla="*/ 0 h 368"/>
                  <a:gd name="T10" fmla="*/ 38 w 155"/>
                  <a:gd name="T11" fmla="*/ 0 h 368"/>
                  <a:gd name="T12" fmla="*/ 78 w 155"/>
                  <a:gd name="T13" fmla="*/ 40 h 368"/>
                  <a:gd name="T14" fmla="*/ 79 w 155"/>
                  <a:gd name="T15" fmla="*/ 328 h 368"/>
                  <a:gd name="T16" fmla="*/ 39 w 155"/>
                  <a:gd name="T17" fmla="*/ 368 h 368"/>
                  <a:gd name="T18" fmla="*/ 155 w 155"/>
                  <a:gd name="T19" fmla="*/ 368 h 368"/>
                  <a:gd name="T20" fmla="*/ 155 w 155"/>
                  <a:gd name="T21" fmla="*/ 253 h 368"/>
                  <a:gd name="T22" fmla="*/ 39 w 155"/>
                  <a:gd name="T2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9" y="328"/>
                    </a:moveTo>
                    <a:cubicBezTo>
                      <a:pt x="114" y="293"/>
                      <a:pt x="114" y="293"/>
                      <a:pt x="114" y="293"/>
                    </a:cubicBezTo>
                    <a:cubicBezTo>
                      <a:pt x="54" y="233"/>
                      <a:pt x="53" y="135"/>
                      <a:pt x="113" y="74"/>
                    </a:cubicBezTo>
                    <a:cubicBezTo>
                      <a:pt x="154" y="116"/>
                      <a:pt x="154" y="116"/>
                      <a:pt x="154" y="116"/>
                    </a:cubicBezTo>
                    <a:cubicBezTo>
                      <a:pt x="154" y="0"/>
                      <a:pt x="154" y="0"/>
                      <a:pt x="154" y="0"/>
                    </a:cubicBezTo>
                    <a:cubicBezTo>
                      <a:pt x="38" y="0"/>
                      <a:pt x="38" y="0"/>
                      <a:pt x="38" y="0"/>
                    </a:cubicBezTo>
                    <a:cubicBezTo>
                      <a:pt x="78" y="40"/>
                      <a:pt x="78" y="40"/>
                      <a:pt x="78" y="40"/>
                    </a:cubicBezTo>
                    <a:cubicBezTo>
                      <a:pt x="0" y="120"/>
                      <a:pt x="0" y="248"/>
                      <a:pt x="79" y="328"/>
                    </a:cubicBezTo>
                    <a:close/>
                    <a:moveTo>
                      <a:pt x="39" y="368"/>
                    </a:moveTo>
                    <a:cubicBezTo>
                      <a:pt x="155" y="368"/>
                      <a:pt x="155" y="368"/>
                      <a:pt x="155" y="368"/>
                    </a:cubicBezTo>
                    <a:cubicBezTo>
                      <a:pt x="155" y="253"/>
                      <a:pt x="155" y="253"/>
                      <a:pt x="155" y="253"/>
                    </a:cubicBezTo>
                    <a:lnTo>
                      <a:pt x="39" y="368"/>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3" name="Freeform 12"/>
              <p:cNvSpPr>
                <a:spLocks/>
              </p:cNvSpPr>
              <p:nvPr/>
            </p:nvSpPr>
            <p:spPr bwMode="auto">
              <a:xfrm>
                <a:off x="6673181" y="4822906"/>
                <a:ext cx="35564" cy="6059"/>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4" name="Freeform 13"/>
              <p:cNvSpPr>
                <a:spLocks/>
              </p:cNvSpPr>
              <p:nvPr/>
            </p:nvSpPr>
            <p:spPr bwMode="auto">
              <a:xfrm>
                <a:off x="6649946" y="4836754"/>
                <a:ext cx="58799" cy="6491"/>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5" name="Freeform 14"/>
              <p:cNvSpPr>
                <a:spLocks/>
              </p:cNvSpPr>
              <p:nvPr/>
            </p:nvSpPr>
            <p:spPr bwMode="auto">
              <a:xfrm>
                <a:off x="6649946" y="4851035"/>
                <a:ext cx="58799" cy="6491"/>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6" name="Freeform 15"/>
              <p:cNvSpPr>
                <a:spLocks/>
              </p:cNvSpPr>
              <p:nvPr/>
            </p:nvSpPr>
            <p:spPr bwMode="auto">
              <a:xfrm>
                <a:off x="6649946" y="4865316"/>
                <a:ext cx="58799" cy="6059"/>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7" name="Freeform 16"/>
              <p:cNvSpPr>
                <a:spLocks noEditPoints="1"/>
              </p:cNvSpPr>
              <p:nvPr/>
            </p:nvSpPr>
            <p:spPr bwMode="auto">
              <a:xfrm>
                <a:off x="6631927" y="4795210"/>
                <a:ext cx="95785" cy="99966"/>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8" name="Freeform 17"/>
              <p:cNvSpPr>
                <a:spLocks/>
              </p:cNvSpPr>
              <p:nvPr/>
            </p:nvSpPr>
            <p:spPr bwMode="auto">
              <a:xfrm>
                <a:off x="6839619" y="4822906"/>
                <a:ext cx="36038" cy="6059"/>
              </a:xfrm>
              <a:custGeom>
                <a:avLst/>
                <a:gdLst>
                  <a:gd name="T0" fmla="*/ 120 w 133"/>
                  <a:gd name="T1" fmla="*/ 0 h 25"/>
                  <a:gd name="T2" fmla="*/ 12 w 133"/>
                  <a:gd name="T3" fmla="*/ 0 h 25"/>
                  <a:gd name="T4" fmla="*/ 0 w 133"/>
                  <a:gd name="T5" fmla="*/ 13 h 25"/>
                  <a:gd name="T6" fmla="*/ 12 w 133"/>
                  <a:gd name="T7" fmla="*/ 25 h 25"/>
                  <a:gd name="T8" fmla="*/ 120 w 133"/>
                  <a:gd name="T9" fmla="*/ 25 h 25"/>
                  <a:gd name="T10" fmla="*/ 133 w 133"/>
                  <a:gd name="T11" fmla="*/ 13 h 25"/>
                  <a:gd name="T12" fmla="*/ 120 w 13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3" h="25">
                    <a:moveTo>
                      <a:pt x="120" y="0"/>
                    </a:moveTo>
                    <a:cubicBezTo>
                      <a:pt x="12" y="0"/>
                      <a:pt x="12" y="0"/>
                      <a:pt x="12" y="0"/>
                    </a:cubicBezTo>
                    <a:cubicBezTo>
                      <a:pt x="6" y="0"/>
                      <a:pt x="0" y="6"/>
                      <a:pt x="0" y="13"/>
                    </a:cubicBezTo>
                    <a:cubicBezTo>
                      <a:pt x="0" y="20"/>
                      <a:pt x="6" y="25"/>
                      <a:pt x="12" y="25"/>
                    </a:cubicBezTo>
                    <a:cubicBezTo>
                      <a:pt x="120" y="25"/>
                      <a:pt x="120" y="25"/>
                      <a:pt x="120" y="25"/>
                    </a:cubicBezTo>
                    <a:cubicBezTo>
                      <a:pt x="127" y="25"/>
                      <a:pt x="133" y="20"/>
                      <a:pt x="133" y="13"/>
                    </a:cubicBezTo>
                    <a:cubicBezTo>
                      <a:pt x="133" y="6"/>
                      <a:pt x="127" y="0"/>
                      <a:pt x="120"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29" name="Freeform 18"/>
              <p:cNvSpPr>
                <a:spLocks/>
              </p:cNvSpPr>
              <p:nvPr/>
            </p:nvSpPr>
            <p:spPr bwMode="auto">
              <a:xfrm>
                <a:off x="6816858" y="4836754"/>
                <a:ext cx="58799" cy="6491"/>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30" name="Freeform 19"/>
              <p:cNvSpPr>
                <a:spLocks/>
              </p:cNvSpPr>
              <p:nvPr/>
            </p:nvSpPr>
            <p:spPr bwMode="auto">
              <a:xfrm>
                <a:off x="6816858" y="4851035"/>
                <a:ext cx="58799" cy="6491"/>
              </a:xfrm>
              <a:custGeom>
                <a:avLst/>
                <a:gdLst>
                  <a:gd name="T0" fmla="*/ 205 w 218"/>
                  <a:gd name="T1" fmla="*/ 0 h 25"/>
                  <a:gd name="T2" fmla="*/ 12 w 218"/>
                  <a:gd name="T3" fmla="*/ 0 h 25"/>
                  <a:gd name="T4" fmla="*/ 0 w 218"/>
                  <a:gd name="T5" fmla="*/ 12 h 25"/>
                  <a:gd name="T6" fmla="*/ 12 w 218"/>
                  <a:gd name="T7" fmla="*/ 25 h 25"/>
                  <a:gd name="T8" fmla="*/ 205 w 218"/>
                  <a:gd name="T9" fmla="*/ 25 h 25"/>
                  <a:gd name="T10" fmla="*/ 218 w 218"/>
                  <a:gd name="T11" fmla="*/ 12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5"/>
                      <a:pt x="0" y="12"/>
                    </a:cubicBezTo>
                    <a:cubicBezTo>
                      <a:pt x="0" y="19"/>
                      <a:pt x="5" y="25"/>
                      <a:pt x="12" y="25"/>
                    </a:cubicBezTo>
                    <a:cubicBezTo>
                      <a:pt x="205" y="25"/>
                      <a:pt x="205" y="25"/>
                      <a:pt x="205" y="25"/>
                    </a:cubicBezTo>
                    <a:cubicBezTo>
                      <a:pt x="212" y="25"/>
                      <a:pt x="218" y="19"/>
                      <a:pt x="218" y="12"/>
                    </a:cubicBezTo>
                    <a:cubicBezTo>
                      <a:pt x="218" y="5"/>
                      <a:pt x="212" y="0"/>
                      <a:pt x="205"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31" name="Freeform 20"/>
              <p:cNvSpPr>
                <a:spLocks/>
              </p:cNvSpPr>
              <p:nvPr/>
            </p:nvSpPr>
            <p:spPr bwMode="auto">
              <a:xfrm>
                <a:off x="6816858" y="4865316"/>
                <a:ext cx="58799" cy="6059"/>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32" name="Freeform 21"/>
              <p:cNvSpPr>
                <a:spLocks noEditPoints="1"/>
              </p:cNvSpPr>
              <p:nvPr/>
            </p:nvSpPr>
            <p:spPr bwMode="auto">
              <a:xfrm>
                <a:off x="6798366" y="4795210"/>
                <a:ext cx="95785" cy="99966"/>
              </a:xfrm>
              <a:custGeom>
                <a:avLst/>
                <a:gdLst>
                  <a:gd name="T0" fmla="*/ 333 w 357"/>
                  <a:gd name="T1" fmla="*/ 407 h 407"/>
                  <a:gd name="T2" fmla="*/ 357 w 357"/>
                  <a:gd name="T3" fmla="*/ 407 h 407"/>
                  <a:gd name="T4" fmla="*/ 357 w 357"/>
                  <a:gd name="T5" fmla="*/ 39 h 407"/>
                  <a:gd name="T6" fmla="*/ 316 w 357"/>
                  <a:gd name="T7" fmla="*/ 0 h 407"/>
                  <a:gd name="T8" fmla="*/ 116 w 357"/>
                  <a:gd name="T9" fmla="*/ 0 h 407"/>
                  <a:gd name="T10" fmla="*/ 0 w 357"/>
                  <a:gd name="T11" fmla="*/ 103 h 407"/>
                  <a:gd name="T12" fmla="*/ 0 w 357"/>
                  <a:gd name="T13" fmla="*/ 367 h 407"/>
                  <a:gd name="T14" fmla="*/ 41 w 357"/>
                  <a:gd name="T15" fmla="*/ 407 h 407"/>
                  <a:gd name="T16" fmla="*/ 333 w 357"/>
                  <a:gd name="T17" fmla="*/ 407 h 407"/>
                  <a:gd name="T18" fmla="*/ 52 w 357"/>
                  <a:gd name="T19" fmla="*/ 384 h 407"/>
                  <a:gd name="T20" fmla="*/ 25 w 357"/>
                  <a:gd name="T21" fmla="*/ 356 h 407"/>
                  <a:gd name="T22" fmla="*/ 25 w 357"/>
                  <a:gd name="T23" fmla="*/ 118 h 407"/>
                  <a:gd name="T24" fmla="*/ 96 w 357"/>
                  <a:gd name="T25" fmla="*/ 118 h 407"/>
                  <a:gd name="T26" fmla="*/ 119 w 357"/>
                  <a:gd name="T27" fmla="*/ 113 h 407"/>
                  <a:gd name="T28" fmla="*/ 129 w 357"/>
                  <a:gd name="T29" fmla="*/ 92 h 407"/>
                  <a:gd name="T30" fmla="*/ 129 w 357"/>
                  <a:gd name="T31" fmla="*/ 25 h 407"/>
                  <a:gd name="T32" fmla="*/ 305 w 357"/>
                  <a:gd name="T33" fmla="*/ 25 h 407"/>
                  <a:gd name="T34" fmla="*/ 333 w 357"/>
                  <a:gd name="T35" fmla="*/ 53 h 407"/>
                  <a:gd name="T36" fmla="*/ 333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3" y="407"/>
                    </a:moveTo>
                    <a:cubicBezTo>
                      <a:pt x="357" y="407"/>
                      <a:pt x="357" y="407"/>
                      <a:pt x="357" y="407"/>
                    </a:cubicBezTo>
                    <a:cubicBezTo>
                      <a:pt x="357" y="39"/>
                      <a:pt x="357" y="39"/>
                      <a:pt x="357" y="39"/>
                    </a:cubicBezTo>
                    <a:cubicBezTo>
                      <a:pt x="357" y="16"/>
                      <a:pt x="334" y="0"/>
                      <a:pt x="316" y="0"/>
                    </a:cubicBezTo>
                    <a:cubicBezTo>
                      <a:pt x="116" y="0"/>
                      <a:pt x="116" y="0"/>
                      <a:pt x="116" y="0"/>
                    </a:cubicBezTo>
                    <a:cubicBezTo>
                      <a:pt x="86" y="26"/>
                      <a:pt x="47" y="64"/>
                      <a:pt x="0" y="103"/>
                    </a:cubicBezTo>
                    <a:cubicBezTo>
                      <a:pt x="0" y="367"/>
                      <a:pt x="0" y="367"/>
                      <a:pt x="0" y="367"/>
                    </a:cubicBezTo>
                    <a:cubicBezTo>
                      <a:pt x="0" y="392"/>
                      <a:pt x="22" y="407"/>
                      <a:pt x="41" y="407"/>
                    </a:cubicBezTo>
                    <a:cubicBezTo>
                      <a:pt x="333" y="407"/>
                      <a:pt x="333" y="407"/>
                      <a:pt x="333" y="407"/>
                    </a:cubicBezTo>
                    <a:close/>
                    <a:moveTo>
                      <a:pt x="52" y="384"/>
                    </a:moveTo>
                    <a:cubicBezTo>
                      <a:pt x="37" y="384"/>
                      <a:pt x="25" y="372"/>
                      <a:pt x="25" y="356"/>
                    </a:cubicBezTo>
                    <a:cubicBezTo>
                      <a:pt x="25" y="118"/>
                      <a:pt x="25" y="118"/>
                      <a:pt x="25" y="118"/>
                    </a:cubicBezTo>
                    <a:cubicBezTo>
                      <a:pt x="96" y="118"/>
                      <a:pt x="96" y="118"/>
                      <a:pt x="96" y="118"/>
                    </a:cubicBezTo>
                    <a:cubicBezTo>
                      <a:pt x="96" y="118"/>
                      <a:pt x="112" y="117"/>
                      <a:pt x="119" y="113"/>
                    </a:cubicBezTo>
                    <a:cubicBezTo>
                      <a:pt x="130" y="106"/>
                      <a:pt x="129" y="92"/>
                      <a:pt x="129" y="92"/>
                    </a:cubicBezTo>
                    <a:cubicBezTo>
                      <a:pt x="129" y="25"/>
                      <a:pt x="129" y="25"/>
                      <a:pt x="129" y="25"/>
                    </a:cubicBezTo>
                    <a:cubicBezTo>
                      <a:pt x="305" y="25"/>
                      <a:pt x="305" y="25"/>
                      <a:pt x="305" y="25"/>
                    </a:cubicBezTo>
                    <a:cubicBezTo>
                      <a:pt x="320" y="25"/>
                      <a:pt x="333" y="37"/>
                      <a:pt x="333" y="53"/>
                    </a:cubicBezTo>
                    <a:cubicBezTo>
                      <a:pt x="333" y="384"/>
                      <a:pt x="333" y="384"/>
                      <a:pt x="333" y="384"/>
                    </a:cubicBezTo>
                    <a:lnTo>
                      <a:pt x="52" y="384"/>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33" name="Freeform 22"/>
              <p:cNvSpPr>
                <a:spLocks/>
              </p:cNvSpPr>
              <p:nvPr/>
            </p:nvSpPr>
            <p:spPr bwMode="auto">
              <a:xfrm>
                <a:off x="6735299" y="4827666"/>
                <a:ext cx="21812" cy="40679"/>
              </a:xfrm>
              <a:custGeom>
                <a:avLst/>
                <a:gdLst>
                  <a:gd name="T0" fmla="*/ 46 w 46"/>
                  <a:gd name="T1" fmla="*/ 0 h 94"/>
                  <a:gd name="T2" fmla="*/ 0 w 46"/>
                  <a:gd name="T3" fmla="*/ 47 h 94"/>
                  <a:gd name="T4" fmla="*/ 46 w 46"/>
                  <a:gd name="T5" fmla="*/ 94 h 94"/>
                  <a:gd name="T6" fmla="*/ 46 w 46"/>
                  <a:gd name="T7" fmla="*/ 0 h 94"/>
                </a:gdLst>
                <a:ahLst/>
                <a:cxnLst>
                  <a:cxn ang="0">
                    <a:pos x="T0" y="T1"/>
                  </a:cxn>
                  <a:cxn ang="0">
                    <a:pos x="T2" y="T3"/>
                  </a:cxn>
                  <a:cxn ang="0">
                    <a:pos x="T4" y="T5"/>
                  </a:cxn>
                  <a:cxn ang="0">
                    <a:pos x="T6" y="T7"/>
                  </a:cxn>
                </a:cxnLst>
                <a:rect l="0" t="0" r="r" b="b"/>
                <a:pathLst>
                  <a:path w="46" h="94">
                    <a:moveTo>
                      <a:pt x="46" y="0"/>
                    </a:moveTo>
                    <a:lnTo>
                      <a:pt x="0" y="47"/>
                    </a:lnTo>
                    <a:lnTo>
                      <a:pt x="46" y="94"/>
                    </a:lnTo>
                    <a:lnTo>
                      <a:pt x="46" y="0"/>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34" name="Freeform 23"/>
              <p:cNvSpPr>
                <a:spLocks/>
              </p:cNvSpPr>
              <p:nvPr/>
            </p:nvSpPr>
            <p:spPr bwMode="auto">
              <a:xfrm>
                <a:off x="6768018" y="4827666"/>
                <a:ext cx="21812" cy="40679"/>
              </a:xfrm>
              <a:custGeom>
                <a:avLst/>
                <a:gdLst>
                  <a:gd name="T0" fmla="*/ 0 w 46"/>
                  <a:gd name="T1" fmla="*/ 94 h 94"/>
                  <a:gd name="T2" fmla="*/ 46 w 46"/>
                  <a:gd name="T3" fmla="*/ 47 h 94"/>
                  <a:gd name="T4" fmla="*/ 0 w 46"/>
                  <a:gd name="T5" fmla="*/ 0 h 94"/>
                  <a:gd name="T6" fmla="*/ 0 w 46"/>
                  <a:gd name="T7" fmla="*/ 94 h 94"/>
                </a:gdLst>
                <a:ahLst/>
                <a:cxnLst>
                  <a:cxn ang="0">
                    <a:pos x="T0" y="T1"/>
                  </a:cxn>
                  <a:cxn ang="0">
                    <a:pos x="T2" y="T3"/>
                  </a:cxn>
                  <a:cxn ang="0">
                    <a:pos x="T4" y="T5"/>
                  </a:cxn>
                  <a:cxn ang="0">
                    <a:pos x="T6" y="T7"/>
                  </a:cxn>
                </a:cxnLst>
                <a:rect l="0" t="0" r="r" b="b"/>
                <a:pathLst>
                  <a:path w="46" h="94">
                    <a:moveTo>
                      <a:pt x="0" y="94"/>
                    </a:moveTo>
                    <a:lnTo>
                      <a:pt x="46" y="47"/>
                    </a:lnTo>
                    <a:lnTo>
                      <a:pt x="0" y="0"/>
                    </a:lnTo>
                    <a:lnTo>
                      <a:pt x="0" y="94"/>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sp>
            <p:nvSpPr>
              <p:cNvPr id="135" name="Freeform 24"/>
              <p:cNvSpPr>
                <a:spLocks noEditPoints="1"/>
              </p:cNvSpPr>
              <p:nvPr/>
            </p:nvSpPr>
            <p:spPr bwMode="auto">
              <a:xfrm>
                <a:off x="6906005" y="4706928"/>
                <a:ext cx="41728" cy="90013"/>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algn="ctr" defTabSz="1107794">
                  <a:defRPr/>
                </a:pPr>
                <a:endParaRPr lang="en-US" kern="0" smtClean="0">
                  <a:solidFill>
                    <a:srgbClr val="505050"/>
                  </a:solidFill>
                </a:endParaRPr>
              </a:p>
            </p:txBody>
          </p:sp>
        </p:grpSp>
        <p:sp>
          <p:nvSpPr>
            <p:cNvPr id="115" name="Rectangle 114"/>
            <p:cNvSpPr/>
            <p:nvPr/>
          </p:nvSpPr>
          <p:spPr bwMode="auto">
            <a:xfrm>
              <a:off x="5034957" y="4595422"/>
              <a:ext cx="1376075" cy="1806845"/>
            </a:xfrm>
            <a:prstGeom prst="rect">
              <a:avLst/>
            </a:prstGeom>
            <a:solidFill>
              <a:srgbClr val="00B0F0"/>
            </a:solidFill>
            <a:ln w="10795" cap="flat" cmpd="sng" algn="ctr">
              <a:noFill/>
              <a:prstDash val="solid"/>
              <a:headEnd type="none" w="med" len="med"/>
              <a:tailEnd type="none" w="med" len="med"/>
            </a:ln>
            <a:effectLst/>
          </p:spPr>
          <p:txBody>
            <a:bodyPr vert="horz" wrap="square" lIns="186171" tIns="465419" rIns="186171" bIns="46541" numCol="1" rtlCol="0" anchor="t" anchorCtr="0" compatLnSpc="1">
              <a:prstTxWarp prst="textNoShape">
                <a:avLst/>
              </a:prstTxWarp>
            </a:bodyPr>
            <a:lstStyle/>
            <a:p>
              <a:pPr algn="ctr" defTabSz="930478" fontAlgn="base">
                <a:spcBef>
                  <a:spcPct val="0"/>
                </a:spcBef>
                <a:spcAft>
                  <a:spcPct val="0"/>
                </a:spcAft>
                <a:defRPr/>
              </a:pPr>
              <a:endParaRPr lang="en-US" sz="1428" b="1" kern="0" spc="-51" dirty="0" smtClean="0">
                <a:solidFill>
                  <a:srgbClr val="EFEFEF">
                    <a:lumMod val="10000"/>
                  </a:srgbClr>
                </a:solidFill>
                <a:ea typeface="Segoe UI" pitchFamily="34" charset="0"/>
                <a:cs typeface="Segoe UI" pitchFamily="34" charset="0"/>
              </a:endParaRPr>
            </a:p>
            <a:p>
              <a:pPr algn="ctr" defTabSz="930478" fontAlgn="base">
                <a:spcBef>
                  <a:spcPct val="0"/>
                </a:spcBef>
                <a:spcAft>
                  <a:spcPct val="0"/>
                </a:spcAft>
                <a:defRPr/>
              </a:pPr>
              <a:r>
                <a:rPr lang="en-US" sz="1428" b="1" kern="0" spc="-51" dirty="0" smtClean="0">
                  <a:solidFill>
                    <a:srgbClr val="EFEFEF">
                      <a:lumMod val="10000"/>
                    </a:srgbClr>
                  </a:solidFill>
                  <a:ea typeface="Segoe UI" pitchFamily="34" charset="0"/>
                  <a:cs typeface="Segoe UI" pitchFamily="34" charset="0"/>
                </a:rPr>
                <a:t>Reliable Messaging</a:t>
              </a:r>
            </a:p>
          </p:txBody>
        </p:sp>
      </p:grpSp>
      <p:sp>
        <p:nvSpPr>
          <p:cNvPr id="136" name="Rectangle 135"/>
          <p:cNvSpPr/>
          <p:nvPr/>
        </p:nvSpPr>
        <p:spPr bwMode="auto">
          <a:xfrm>
            <a:off x="2459379" y="1958968"/>
            <a:ext cx="7229690" cy="577869"/>
          </a:xfrm>
          <a:prstGeom prst="rect">
            <a:avLst/>
          </a:prstGeom>
          <a:solidFill>
            <a:srgbClr val="00B0F0"/>
          </a:solidFill>
          <a:ln w="10795" cap="flat" cmpd="sng" algn="ctr">
            <a:noFill/>
            <a:prstDash val="solid"/>
            <a:headEnd type="none" w="med" len="med"/>
            <a:tailEnd type="none" w="med" len="med"/>
          </a:ln>
          <a:effectLst/>
        </p:spPr>
        <p:txBody>
          <a:bodyPr vert="horz" wrap="square" lIns="186356" tIns="46541" rIns="186171" bIns="46541" numCol="1" rtlCol="0" anchor="ctr" anchorCtr="0" compatLnSpc="1">
            <a:prstTxWarp prst="textNoShape">
              <a:avLst/>
            </a:prstTxWarp>
          </a:bodyPr>
          <a:lstStyle/>
          <a:p>
            <a:pPr algn="ctr" defTabSz="930478" fontAlgn="base">
              <a:lnSpc>
                <a:spcPct val="90000"/>
              </a:lnSpc>
              <a:spcBef>
                <a:spcPct val="0"/>
              </a:spcBef>
              <a:spcAft>
                <a:spcPct val="0"/>
              </a:spcAft>
              <a:defRPr/>
            </a:pPr>
            <a:r>
              <a:rPr lang="en-US" sz="2448" b="1" kern="0" spc="-51" dirty="0" smtClean="0">
                <a:solidFill>
                  <a:srgbClr val="EFEFEF">
                    <a:lumMod val="10000"/>
                  </a:srgbClr>
                </a:solidFill>
              </a:rPr>
              <a:t>Service Management REST API</a:t>
            </a:r>
          </a:p>
        </p:txBody>
      </p:sp>
      <p:grpSp>
        <p:nvGrpSpPr>
          <p:cNvPr id="137" name="Group 136"/>
          <p:cNvGrpSpPr/>
          <p:nvPr/>
        </p:nvGrpSpPr>
        <p:grpSpPr>
          <a:xfrm>
            <a:off x="6846806" y="2760644"/>
            <a:ext cx="1375881" cy="3619442"/>
            <a:chOff x="7336020" y="2782312"/>
            <a:chExt cx="1376076" cy="3619956"/>
          </a:xfrm>
        </p:grpSpPr>
        <p:sp>
          <p:nvSpPr>
            <p:cNvPr id="138" name="Rectangle 137"/>
            <p:cNvSpPr/>
            <p:nvPr/>
          </p:nvSpPr>
          <p:spPr bwMode="auto">
            <a:xfrm>
              <a:off x="7336020" y="2782312"/>
              <a:ext cx="1376075" cy="1813110"/>
            </a:xfrm>
            <a:prstGeom prst="rect">
              <a:avLst/>
            </a:prstGeom>
            <a:solidFill>
              <a:srgbClr val="00188F"/>
            </a:solidFill>
            <a:ln w="10795" cap="flat" cmpd="sng" algn="ctr">
              <a:noFill/>
              <a:prstDash val="solid"/>
              <a:headEnd type="none" w="med" len="med"/>
              <a:tailEnd type="none" w="med" len="med"/>
            </a:ln>
            <a:effectLst/>
          </p:spPr>
          <p:txBody>
            <a:bodyPr vert="horz" wrap="square" lIns="93080" tIns="46541" rIns="186171" bIns="46541" numCol="1" rtlCol="0" anchor="t" anchorCtr="0" compatLnSpc="1">
              <a:prstTxWarp prst="textNoShape">
                <a:avLst/>
              </a:prstTxWarp>
            </a:bodyPr>
            <a:lstStyle/>
            <a:p>
              <a:pPr algn="ctr" defTabSz="930478" fontAlgn="base">
                <a:lnSpc>
                  <a:spcPct val="90000"/>
                </a:lnSpc>
                <a:spcBef>
                  <a:spcPct val="0"/>
                </a:spcBef>
                <a:spcAft>
                  <a:spcPct val="0"/>
                </a:spcAft>
                <a:defRPr/>
              </a:pPr>
              <a:endParaRPr lang="en-US" sz="1599" kern="0" spc="-51" dirty="0" smtClean="0">
                <a:gradFill>
                  <a:gsLst>
                    <a:gs pos="0">
                      <a:srgbClr val="EFEFEF"/>
                    </a:gs>
                    <a:gs pos="100000">
                      <a:srgbClr val="EFEFEF"/>
                    </a:gs>
                  </a:gsLst>
                  <a:lin ang="5400000" scaled="0"/>
                </a:gradFill>
              </a:endParaRPr>
            </a:p>
            <a:p>
              <a:pPr algn="ctr" defTabSz="930478" fontAlgn="base">
                <a:lnSpc>
                  <a:spcPct val="90000"/>
                </a:lnSpc>
                <a:spcBef>
                  <a:spcPct val="0"/>
                </a:spcBef>
                <a:spcAft>
                  <a:spcPct val="0"/>
                </a:spcAft>
                <a:defRPr/>
              </a:pPr>
              <a:r>
                <a:rPr lang="en-US" sz="1599" kern="0" spc="-51" dirty="0" smtClean="0">
                  <a:gradFill>
                    <a:gsLst>
                      <a:gs pos="0">
                        <a:srgbClr val="EFEFEF"/>
                      </a:gs>
                      <a:gs pos="100000">
                        <a:srgbClr val="EFEFEF"/>
                      </a:gs>
                    </a:gsLst>
                    <a:lin ang="5400000" scaled="0"/>
                  </a:gradFill>
                </a:rPr>
                <a:t>Virtual Networks</a:t>
              </a:r>
            </a:p>
          </p:txBody>
        </p:sp>
        <p:sp>
          <p:nvSpPr>
            <p:cNvPr id="139" name="Freeform 78"/>
            <p:cNvSpPr>
              <a:spLocks noEditPoints="1"/>
            </p:cNvSpPr>
            <p:nvPr/>
          </p:nvSpPr>
          <p:spPr bwMode="black">
            <a:xfrm>
              <a:off x="7647055" y="3576016"/>
              <a:ext cx="759022" cy="683407"/>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0587" tIns="40296" rIns="80587" bIns="40296" numCol="1" anchor="t" anchorCtr="0" compatLnSpc="1">
              <a:prstTxWarp prst="textNoShape">
                <a:avLst/>
              </a:prstTxWarp>
            </a:bodyPr>
            <a:lstStyle/>
            <a:p>
              <a:pPr defTabSz="670418">
                <a:defRPr/>
              </a:pPr>
              <a:endParaRPr lang="en-US" sz="700" kern="0" dirty="0" smtClean="0">
                <a:solidFill>
                  <a:srgbClr val="FFFFFF"/>
                </a:solidFill>
              </a:endParaRPr>
            </a:p>
          </p:txBody>
        </p:sp>
        <p:sp>
          <p:nvSpPr>
            <p:cNvPr id="140" name="Rectangle 139"/>
            <p:cNvSpPr/>
            <p:nvPr/>
          </p:nvSpPr>
          <p:spPr bwMode="auto">
            <a:xfrm>
              <a:off x="7336021" y="4595422"/>
              <a:ext cx="1376075" cy="1806846"/>
            </a:xfrm>
            <a:prstGeom prst="rect">
              <a:avLst/>
            </a:prstGeom>
            <a:solidFill>
              <a:srgbClr val="00B0F0"/>
            </a:solidFill>
            <a:ln w="10795" cap="flat" cmpd="sng" algn="ctr">
              <a:noFill/>
              <a:prstDash val="solid"/>
              <a:headEnd type="none" w="med" len="med"/>
              <a:tailEnd type="none" w="med" len="med"/>
            </a:ln>
            <a:effectLst/>
          </p:spPr>
          <p:txBody>
            <a:bodyPr vert="horz" wrap="square" lIns="186171" tIns="465419" rIns="186171" bIns="46541" numCol="1" rtlCol="0" anchor="t" anchorCtr="0" compatLnSpc="1">
              <a:prstTxWarp prst="textNoShape">
                <a:avLst/>
              </a:prstTxWarp>
            </a:bodyPr>
            <a:lstStyle/>
            <a:p>
              <a:pPr algn="ctr" defTabSz="930478" fontAlgn="base">
                <a:spcBef>
                  <a:spcPct val="0"/>
                </a:spcBef>
                <a:spcAft>
                  <a:spcPct val="0"/>
                </a:spcAft>
                <a:defRPr/>
              </a:pPr>
              <a:endParaRPr lang="en-US" sz="1399" b="1" kern="0" spc="-51" dirty="0" smtClean="0">
                <a:solidFill>
                  <a:srgbClr val="EFEFEF">
                    <a:lumMod val="10000"/>
                  </a:srgbClr>
                </a:solidFill>
                <a:ea typeface="Segoe UI" pitchFamily="34" charset="0"/>
                <a:cs typeface="Segoe UI" pitchFamily="34" charset="0"/>
              </a:endParaRPr>
            </a:p>
            <a:p>
              <a:pPr algn="ctr" defTabSz="930478" fontAlgn="base">
                <a:spcBef>
                  <a:spcPct val="0"/>
                </a:spcBef>
                <a:spcAft>
                  <a:spcPct val="0"/>
                </a:spcAft>
                <a:defRPr/>
              </a:pPr>
              <a:r>
                <a:rPr lang="en-US" sz="1399" b="1" kern="0" spc="-51" dirty="0" smtClean="0">
                  <a:solidFill>
                    <a:srgbClr val="EFEFEF">
                      <a:lumMod val="10000"/>
                    </a:srgbClr>
                  </a:solidFill>
                  <a:ea typeface="Segoe UI" pitchFamily="34" charset="0"/>
                  <a:cs typeface="Segoe UI" pitchFamily="34" charset="0"/>
                </a:rPr>
                <a:t>Virtual Networking</a:t>
              </a:r>
            </a:p>
          </p:txBody>
        </p:sp>
      </p:grpSp>
      <p:grpSp>
        <p:nvGrpSpPr>
          <p:cNvPr id="141" name="Group 140"/>
          <p:cNvGrpSpPr/>
          <p:nvPr/>
        </p:nvGrpSpPr>
        <p:grpSpPr>
          <a:xfrm>
            <a:off x="8313190" y="2753213"/>
            <a:ext cx="1375881" cy="3626872"/>
            <a:chOff x="9644227" y="2782347"/>
            <a:chExt cx="1376076" cy="3627387"/>
          </a:xfrm>
        </p:grpSpPr>
        <p:sp>
          <p:nvSpPr>
            <p:cNvPr id="142" name="Rectangle 141"/>
            <p:cNvSpPr/>
            <p:nvPr/>
          </p:nvSpPr>
          <p:spPr bwMode="auto">
            <a:xfrm>
              <a:off x="9644227" y="2782347"/>
              <a:ext cx="1376075" cy="1820541"/>
            </a:xfrm>
            <a:prstGeom prst="rect">
              <a:avLst/>
            </a:prstGeom>
            <a:solidFill>
              <a:srgbClr val="00188F"/>
            </a:solidFill>
            <a:ln w="10795" cap="flat" cmpd="sng" algn="ctr">
              <a:noFill/>
              <a:prstDash val="solid"/>
              <a:headEnd type="none" w="med" len="med"/>
              <a:tailEnd type="none" w="med" len="med"/>
            </a:ln>
            <a:effectLst/>
          </p:spPr>
          <p:txBody>
            <a:bodyPr vert="horz" wrap="square" lIns="93080" tIns="46541" rIns="186171" bIns="46541" numCol="1" rtlCol="0" anchor="t" anchorCtr="0" compatLnSpc="1">
              <a:prstTxWarp prst="textNoShape">
                <a:avLst/>
              </a:prstTxWarp>
            </a:bodyPr>
            <a:lstStyle/>
            <a:p>
              <a:pPr algn="ctr" defTabSz="930478" fontAlgn="base">
                <a:lnSpc>
                  <a:spcPct val="90000"/>
                </a:lnSpc>
                <a:spcBef>
                  <a:spcPct val="0"/>
                </a:spcBef>
                <a:spcAft>
                  <a:spcPct val="0"/>
                </a:spcAft>
                <a:defRPr/>
              </a:pPr>
              <a:endParaRPr lang="en-US" sz="1599" kern="0" spc="-51" dirty="0" smtClean="0">
                <a:gradFill>
                  <a:gsLst>
                    <a:gs pos="0">
                      <a:srgbClr val="EFEFEF"/>
                    </a:gs>
                    <a:gs pos="100000">
                      <a:srgbClr val="EFEFEF"/>
                    </a:gs>
                  </a:gsLst>
                  <a:lin ang="5400000" scaled="0"/>
                </a:gradFill>
              </a:endParaRPr>
            </a:p>
            <a:p>
              <a:pPr algn="ctr" defTabSz="930478" fontAlgn="base">
                <a:lnSpc>
                  <a:spcPct val="90000"/>
                </a:lnSpc>
                <a:spcBef>
                  <a:spcPct val="0"/>
                </a:spcBef>
                <a:spcAft>
                  <a:spcPct val="0"/>
                </a:spcAft>
                <a:defRPr/>
              </a:pPr>
              <a:r>
                <a:rPr lang="en-US" sz="1599" kern="0" spc="-51" dirty="0" smtClean="0">
                  <a:gradFill>
                    <a:gsLst>
                      <a:gs pos="0">
                        <a:srgbClr val="EFEFEF"/>
                      </a:gs>
                      <a:gs pos="100000">
                        <a:srgbClr val="EFEFEF"/>
                      </a:gs>
                    </a:gsLst>
                    <a:lin ang="5400000" scaled="0"/>
                  </a:gradFill>
                </a:rPr>
                <a:t>Database</a:t>
              </a:r>
            </a:p>
          </p:txBody>
        </p:sp>
        <p:sp>
          <p:nvSpPr>
            <p:cNvPr id="143" name="Freeform 30"/>
            <p:cNvSpPr>
              <a:spLocks noEditPoints="1"/>
            </p:cNvSpPr>
            <p:nvPr/>
          </p:nvSpPr>
          <p:spPr bwMode="auto">
            <a:xfrm flipH="1">
              <a:off x="9982943" y="3544529"/>
              <a:ext cx="698641" cy="746383"/>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89562" tIns="44781" rIns="89562" bIns="44781" numCol="1" anchor="t" anchorCtr="0" compatLnSpc="1">
              <a:prstTxWarp prst="textNoShape">
                <a:avLst/>
              </a:prstTxWarp>
            </a:bodyPr>
            <a:lstStyle/>
            <a:p>
              <a:pPr defTabSz="913270">
                <a:defRPr/>
              </a:pPr>
              <a:endParaRPr lang="en-US" sz="1399" kern="0" smtClean="0">
                <a:solidFill>
                  <a:srgbClr val="505050"/>
                </a:solidFill>
              </a:endParaRPr>
            </a:p>
          </p:txBody>
        </p:sp>
        <p:sp>
          <p:nvSpPr>
            <p:cNvPr id="144" name="Rectangle 143"/>
            <p:cNvSpPr/>
            <p:nvPr/>
          </p:nvSpPr>
          <p:spPr bwMode="auto">
            <a:xfrm>
              <a:off x="9644228" y="4602888"/>
              <a:ext cx="1376075" cy="1806846"/>
            </a:xfrm>
            <a:prstGeom prst="rect">
              <a:avLst/>
            </a:prstGeom>
            <a:solidFill>
              <a:srgbClr val="00B0F0"/>
            </a:solidFill>
            <a:ln w="10795" cap="flat" cmpd="sng" algn="ctr">
              <a:noFill/>
              <a:prstDash val="solid"/>
              <a:headEnd type="none" w="med" len="med"/>
              <a:tailEnd type="none" w="med" len="med"/>
            </a:ln>
            <a:effectLst/>
          </p:spPr>
          <p:txBody>
            <a:bodyPr vert="horz" wrap="square" lIns="186171" tIns="465419" rIns="186171" bIns="46541" numCol="1" rtlCol="0" anchor="t" anchorCtr="0" compatLnSpc="1">
              <a:prstTxWarp prst="textNoShape">
                <a:avLst/>
              </a:prstTxWarp>
            </a:bodyPr>
            <a:lstStyle/>
            <a:p>
              <a:pPr algn="ctr" defTabSz="930478" fontAlgn="base">
                <a:spcBef>
                  <a:spcPct val="0"/>
                </a:spcBef>
                <a:spcAft>
                  <a:spcPct val="0"/>
                </a:spcAft>
                <a:defRPr/>
              </a:pPr>
              <a:endParaRPr lang="en-US" sz="1428" b="1" kern="0" spc="-51" dirty="0" smtClean="0">
                <a:solidFill>
                  <a:srgbClr val="EFEFEF">
                    <a:lumMod val="10000"/>
                  </a:srgbClr>
                </a:solidFill>
                <a:ea typeface="Segoe UI" pitchFamily="34" charset="0"/>
                <a:cs typeface="Segoe UI" pitchFamily="34" charset="0"/>
              </a:endParaRPr>
            </a:p>
            <a:p>
              <a:pPr algn="ctr" defTabSz="930478" fontAlgn="base">
                <a:spcBef>
                  <a:spcPct val="0"/>
                </a:spcBef>
                <a:spcAft>
                  <a:spcPct val="0"/>
                </a:spcAft>
                <a:defRPr/>
              </a:pPr>
              <a:r>
                <a:rPr lang="en-US" sz="1428" b="1" kern="0" spc="-51" dirty="0" smtClean="0">
                  <a:solidFill>
                    <a:srgbClr val="EFEFEF">
                      <a:lumMod val="10000"/>
                    </a:srgbClr>
                  </a:solidFill>
                  <a:ea typeface="Segoe UI" pitchFamily="34" charset="0"/>
                  <a:cs typeface="Segoe UI" pitchFamily="34" charset="0"/>
                </a:rPr>
                <a:t>SQL Server &amp; MySQL Database</a:t>
              </a:r>
            </a:p>
          </p:txBody>
        </p:sp>
      </p:grpSp>
    </p:spTree>
    <p:extLst>
      <p:ext uri="{BB962C8B-B14F-4D97-AF65-F5344CB8AC3E}">
        <p14:creationId xmlns:p14="http://schemas.microsoft.com/office/powerpoint/2010/main" val="7381532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Pack Sites &amp; Endpoints</a:t>
            </a:r>
            <a:endParaRPr lang="en-US" dirty="0"/>
          </a:p>
        </p:txBody>
      </p:sp>
      <p:graphicFrame>
        <p:nvGraphicFramePr>
          <p:cNvPr id="4" name="Diagram 3"/>
          <p:cNvGraphicFramePr/>
          <p:nvPr>
            <p:extLst/>
          </p:nvPr>
        </p:nvGraphicFramePr>
        <p:xfrm>
          <a:off x="2078724" y="1228603"/>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74875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WAP Component Interaction</a:t>
            </a:r>
            <a:endParaRPr lang="en-US" dirty="0"/>
          </a:p>
        </p:txBody>
      </p:sp>
      <p:sp>
        <p:nvSpPr>
          <p:cNvPr id="49" name="Rectangle 48"/>
          <p:cNvSpPr/>
          <p:nvPr/>
        </p:nvSpPr>
        <p:spPr bwMode="auto">
          <a:xfrm>
            <a:off x="5315657" y="2198462"/>
            <a:ext cx="1188551" cy="639989"/>
          </a:xfrm>
          <a:prstGeom prst="rect">
            <a:avLst/>
          </a:prstGeom>
          <a:solidFill>
            <a:srgbClr val="B4009E"/>
          </a:solidFill>
          <a:ln w="10795" cap="flat" cmpd="sng" algn="ctr">
            <a:solidFill>
              <a:srgbClr val="505050"/>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r>
              <a:rPr lang="en-US" sz="2000" kern="0" dirty="0" smtClean="0">
                <a:gradFill>
                  <a:gsLst>
                    <a:gs pos="0">
                      <a:srgbClr val="FFFFFF"/>
                    </a:gs>
                    <a:gs pos="100000">
                      <a:srgbClr val="FFFFFF"/>
                    </a:gs>
                  </a:gsLst>
                  <a:lin ang="5400000" scaled="0"/>
                </a:gradFill>
              </a:rPr>
              <a:t>Tenant</a:t>
            </a:r>
          </a:p>
          <a:p>
            <a:pPr algn="ctr" defTabSz="932293" fontAlgn="base">
              <a:spcBef>
                <a:spcPct val="0"/>
              </a:spcBef>
              <a:spcAft>
                <a:spcPct val="0"/>
              </a:spcAft>
              <a:defRPr/>
            </a:pPr>
            <a:r>
              <a:rPr lang="en-US" sz="2000" kern="0" dirty="0" smtClean="0">
                <a:gradFill>
                  <a:gsLst>
                    <a:gs pos="0">
                      <a:srgbClr val="FFFFFF"/>
                    </a:gs>
                    <a:gs pos="100000">
                      <a:srgbClr val="FFFFFF"/>
                    </a:gs>
                  </a:gsLst>
                  <a:lin ang="5400000" scaled="0"/>
                </a:gradFill>
              </a:rPr>
              <a:t>Portal</a:t>
            </a:r>
          </a:p>
        </p:txBody>
      </p:sp>
      <p:sp>
        <p:nvSpPr>
          <p:cNvPr id="50" name="Rectangle 49"/>
          <p:cNvSpPr/>
          <p:nvPr/>
        </p:nvSpPr>
        <p:spPr bwMode="auto">
          <a:xfrm>
            <a:off x="7627814" y="3999356"/>
            <a:ext cx="1188551" cy="639989"/>
          </a:xfrm>
          <a:prstGeom prst="rect">
            <a:avLst/>
          </a:prstGeom>
          <a:solidFill>
            <a:srgbClr val="B4009E"/>
          </a:solidFill>
          <a:ln w="10795" cap="flat" cmpd="sng" algn="ctr">
            <a:solidFill>
              <a:srgbClr val="505050"/>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r>
              <a:rPr lang="en-US" sz="2000" kern="0" dirty="0" smtClean="0">
                <a:gradFill>
                  <a:gsLst>
                    <a:gs pos="0">
                      <a:srgbClr val="FFFFFF"/>
                    </a:gs>
                    <a:gs pos="100000">
                      <a:srgbClr val="FFFFFF"/>
                    </a:gs>
                  </a:gsLst>
                  <a:lin ang="5400000" scaled="0"/>
                </a:gradFill>
              </a:rPr>
              <a:t>Tenant Public API</a:t>
            </a:r>
          </a:p>
        </p:txBody>
      </p:sp>
      <p:sp>
        <p:nvSpPr>
          <p:cNvPr id="51" name="Rectangle 50"/>
          <p:cNvSpPr/>
          <p:nvPr/>
        </p:nvSpPr>
        <p:spPr bwMode="auto">
          <a:xfrm>
            <a:off x="5294091" y="4004882"/>
            <a:ext cx="1231684" cy="639989"/>
          </a:xfrm>
          <a:prstGeom prst="rect">
            <a:avLst/>
          </a:prstGeom>
          <a:solidFill>
            <a:srgbClr val="00B050"/>
          </a:solidFill>
          <a:ln w="10795" cap="flat" cmpd="sng" algn="ctr">
            <a:solidFill>
              <a:srgbClr val="505050"/>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r>
              <a:rPr lang="en-US" sz="2000" kern="0" dirty="0" smtClean="0">
                <a:gradFill>
                  <a:gsLst>
                    <a:gs pos="0">
                      <a:srgbClr val="FFFFFF"/>
                    </a:gs>
                    <a:gs pos="100000">
                      <a:srgbClr val="FFFFFF"/>
                    </a:gs>
                  </a:gsLst>
                  <a:lin ang="5400000" scaled="0"/>
                </a:gradFill>
              </a:rPr>
              <a:t>Tenant</a:t>
            </a:r>
          </a:p>
          <a:p>
            <a:pPr algn="ctr" defTabSz="932293" fontAlgn="base">
              <a:spcBef>
                <a:spcPct val="0"/>
              </a:spcBef>
              <a:spcAft>
                <a:spcPct val="0"/>
              </a:spcAft>
              <a:defRPr/>
            </a:pPr>
            <a:r>
              <a:rPr lang="en-US" sz="2000" kern="0" dirty="0" smtClean="0">
                <a:gradFill>
                  <a:gsLst>
                    <a:gs pos="0">
                      <a:srgbClr val="FFFFFF"/>
                    </a:gs>
                    <a:gs pos="100000">
                      <a:srgbClr val="FFFFFF"/>
                    </a:gs>
                  </a:gsLst>
                  <a:lin ang="5400000" scaled="0"/>
                </a:gradFill>
              </a:rPr>
              <a:t>API</a:t>
            </a:r>
          </a:p>
        </p:txBody>
      </p:sp>
      <p:sp>
        <p:nvSpPr>
          <p:cNvPr id="52" name="Rectangle 51"/>
          <p:cNvSpPr/>
          <p:nvPr/>
        </p:nvSpPr>
        <p:spPr bwMode="auto">
          <a:xfrm>
            <a:off x="2835743" y="2202995"/>
            <a:ext cx="1284917" cy="639989"/>
          </a:xfrm>
          <a:prstGeom prst="rect">
            <a:avLst/>
          </a:prstGeom>
          <a:solidFill>
            <a:srgbClr val="00B050"/>
          </a:solidFill>
          <a:ln w="10795" cap="flat" cmpd="sng" algn="ctr">
            <a:solidFill>
              <a:srgbClr val="505050"/>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r>
              <a:rPr lang="en-US" sz="2000" kern="0" dirty="0" smtClean="0">
                <a:gradFill>
                  <a:gsLst>
                    <a:gs pos="0">
                      <a:srgbClr val="FFFFFF"/>
                    </a:gs>
                    <a:gs pos="100000">
                      <a:srgbClr val="FFFFFF"/>
                    </a:gs>
                  </a:gsLst>
                  <a:lin ang="5400000" scaled="0"/>
                </a:gradFill>
              </a:rPr>
              <a:t>Admin Portal</a:t>
            </a:r>
          </a:p>
        </p:txBody>
      </p:sp>
      <p:sp>
        <p:nvSpPr>
          <p:cNvPr id="53" name="Rectangle 52"/>
          <p:cNvSpPr/>
          <p:nvPr/>
        </p:nvSpPr>
        <p:spPr bwMode="auto">
          <a:xfrm>
            <a:off x="2808770" y="3958005"/>
            <a:ext cx="1352358" cy="639989"/>
          </a:xfrm>
          <a:prstGeom prst="rect">
            <a:avLst/>
          </a:prstGeom>
          <a:solidFill>
            <a:srgbClr val="00B050"/>
          </a:solidFill>
          <a:ln w="10795" cap="flat" cmpd="sng" algn="ctr">
            <a:solidFill>
              <a:srgbClr val="505050"/>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r>
              <a:rPr lang="en-US" sz="2000" kern="0" dirty="0" smtClean="0">
                <a:gradFill>
                  <a:gsLst>
                    <a:gs pos="0">
                      <a:srgbClr val="FFFFFF"/>
                    </a:gs>
                    <a:gs pos="100000">
                      <a:srgbClr val="FFFFFF"/>
                    </a:gs>
                  </a:gsLst>
                  <a:lin ang="5400000" scaled="0"/>
                </a:gradFill>
              </a:rPr>
              <a:t>Admin </a:t>
            </a:r>
          </a:p>
          <a:p>
            <a:pPr algn="ctr" defTabSz="932293" fontAlgn="base">
              <a:spcBef>
                <a:spcPct val="0"/>
              </a:spcBef>
              <a:spcAft>
                <a:spcPct val="0"/>
              </a:spcAft>
              <a:defRPr/>
            </a:pPr>
            <a:r>
              <a:rPr lang="en-US" sz="2000" kern="0" dirty="0" smtClean="0">
                <a:gradFill>
                  <a:gsLst>
                    <a:gs pos="0">
                      <a:srgbClr val="FFFFFF"/>
                    </a:gs>
                    <a:gs pos="100000">
                      <a:srgbClr val="FFFFFF"/>
                    </a:gs>
                  </a:gsLst>
                  <a:lin ang="5400000" scaled="0"/>
                </a:gradFill>
              </a:rPr>
              <a:t>API</a:t>
            </a:r>
          </a:p>
        </p:txBody>
      </p:sp>
      <p:sp>
        <p:nvSpPr>
          <p:cNvPr id="54" name="Rectangle 53"/>
          <p:cNvSpPr/>
          <p:nvPr/>
        </p:nvSpPr>
        <p:spPr bwMode="auto">
          <a:xfrm>
            <a:off x="8141541" y="1229153"/>
            <a:ext cx="948556" cy="1154266"/>
          </a:xfrm>
          <a:prstGeom prst="rect">
            <a:avLst/>
          </a:prstGeom>
          <a:solidFill>
            <a:srgbClr val="00B0F0"/>
          </a:solidFill>
          <a:ln w="10795" cap="flat" cmpd="sng" algn="ctr">
            <a:solidFill>
              <a:srgbClr val="505050"/>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r>
              <a:rPr lang="en-US" sz="2000" kern="0" dirty="0" smtClean="0">
                <a:gradFill>
                  <a:gsLst>
                    <a:gs pos="0">
                      <a:srgbClr val="FFFFFF"/>
                    </a:gs>
                    <a:gs pos="100000">
                      <a:srgbClr val="FFFFFF"/>
                    </a:gs>
                  </a:gsLst>
                  <a:lin ang="5400000" scaled="0"/>
                </a:gradFill>
              </a:rPr>
              <a:t>AD FS</a:t>
            </a:r>
          </a:p>
        </p:txBody>
      </p:sp>
      <p:grpSp>
        <p:nvGrpSpPr>
          <p:cNvPr id="55" name="Group 54"/>
          <p:cNvGrpSpPr/>
          <p:nvPr/>
        </p:nvGrpSpPr>
        <p:grpSpPr>
          <a:xfrm>
            <a:off x="3309341" y="5133360"/>
            <a:ext cx="5440543" cy="1620290"/>
            <a:chOff x="1650999" y="4818380"/>
            <a:chExt cx="5441315" cy="1620520"/>
          </a:xfrm>
        </p:grpSpPr>
        <p:grpSp>
          <p:nvGrpSpPr>
            <p:cNvPr id="56" name="Group 55"/>
            <p:cNvGrpSpPr/>
            <p:nvPr/>
          </p:nvGrpSpPr>
          <p:grpSpPr>
            <a:xfrm>
              <a:off x="4942699" y="4964713"/>
              <a:ext cx="1332371" cy="1320165"/>
              <a:chOff x="4942699" y="5495290"/>
              <a:chExt cx="1332371" cy="1320165"/>
            </a:xfrm>
          </p:grpSpPr>
          <p:sp>
            <p:nvSpPr>
              <p:cNvPr id="66" name="Rectangle 65"/>
              <p:cNvSpPr/>
              <p:nvPr/>
            </p:nvSpPr>
            <p:spPr bwMode="auto">
              <a:xfrm>
                <a:off x="4942699" y="5495290"/>
                <a:ext cx="1188720" cy="1062990"/>
              </a:xfrm>
              <a:prstGeom prst="rect">
                <a:avLst/>
              </a:prstGeom>
              <a:solidFill>
                <a:srgbClr val="DC3C00">
                  <a:lumMod val="50000"/>
                </a:srgbClr>
              </a:solidFill>
              <a:ln w="10795"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sp>
            <p:nvSpPr>
              <p:cNvPr id="67" name="Rectangle 66"/>
              <p:cNvSpPr/>
              <p:nvPr/>
            </p:nvSpPr>
            <p:spPr bwMode="auto">
              <a:xfrm>
                <a:off x="5086350" y="5752465"/>
                <a:ext cx="1188720" cy="1062990"/>
              </a:xfrm>
              <a:prstGeom prst="rect">
                <a:avLst/>
              </a:prstGeom>
              <a:solidFill>
                <a:srgbClr val="DC3C00">
                  <a:lumMod val="50000"/>
                </a:srgbClr>
              </a:solidFill>
              <a:ln w="10795"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pic>
            <p:nvPicPr>
              <p:cNvPr id="68" name="Picture 67"/>
              <p:cNvPicPr>
                <a:picLocks noChangeAspect="1"/>
              </p:cNvPicPr>
              <p:nvPr/>
            </p:nvPicPr>
            <p:blipFill>
              <a:blip r:embed="rId2"/>
              <a:stretch>
                <a:fillRect/>
              </a:stretch>
            </p:blipFill>
            <p:spPr>
              <a:xfrm>
                <a:off x="5420093" y="6089767"/>
                <a:ext cx="521233" cy="475792"/>
              </a:xfrm>
              <a:prstGeom prst="rect">
                <a:avLst/>
              </a:prstGeom>
            </p:spPr>
          </p:pic>
        </p:grpSp>
        <p:grpSp>
          <p:nvGrpSpPr>
            <p:cNvPr id="57" name="Group 56"/>
            <p:cNvGrpSpPr/>
            <p:nvPr/>
          </p:nvGrpSpPr>
          <p:grpSpPr>
            <a:xfrm>
              <a:off x="2165209" y="4964713"/>
              <a:ext cx="1332371" cy="1320165"/>
              <a:chOff x="2165209" y="5495290"/>
              <a:chExt cx="1332371" cy="1320165"/>
            </a:xfrm>
          </p:grpSpPr>
          <p:sp>
            <p:nvSpPr>
              <p:cNvPr id="63" name="Rectangle 62"/>
              <p:cNvSpPr/>
              <p:nvPr/>
            </p:nvSpPr>
            <p:spPr bwMode="auto">
              <a:xfrm>
                <a:off x="2165209" y="5495290"/>
                <a:ext cx="1188720" cy="1062990"/>
              </a:xfrm>
              <a:prstGeom prst="rect">
                <a:avLst/>
              </a:prstGeom>
              <a:solidFill>
                <a:srgbClr val="DC3C00">
                  <a:lumMod val="50000"/>
                </a:srgbClr>
              </a:solidFill>
              <a:ln w="10795"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sp>
            <p:nvSpPr>
              <p:cNvPr id="64" name="Rectangle 63"/>
              <p:cNvSpPr/>
              <p:nvPr/>
            </p:nvSpPr>
            <p:spPr bwMode="auto">
              <a:xfrm>
                <a:off x="2308860" y="5752465"/>
                <a:ext cx="1188720" cy="1062990"/>
              </a:xfrm>
              <a:prstGeom prst="rect">
                <a:avLst/>
              </a:prstGeom>
              <a:solidFill>
                <a:srgbClr val="DC3C00">
                  <a:lumMod val="50000"/>
                </a:srgbClr>
              </a:solidFill>
              <a:ln w="10795"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pic>
            <p:nvPicPr>
              <p:cNvPr id="65" name="Picture 64"/>
              <p:cNvPicPr>
                <a:picLocks noChangeAspect="1"/>
              </p:cNvPicPr>
              <p:nvPr/>
            </p:nvPicPr>
            <p:blipFill>
              <a:blip r:embed="rId3"/>
              <a:stretch>
                <a:fillRect/>
              </a:stretch>
            </p:blipFill>
            <p:spPr>
              <a:xfrm>
                <a:off x="2637749" y="5957560"/>
                <a:ext cx="536250" cy="652800"/>
              </a:xfrm>
              <a:prstGeom prst="rect">
                <a:avLst/>
              </a:prstGeom>
            </p:spPr>
          </p:pic>
        </p:grpSp>
        <p:grpSp>
          <p:nvGrpSpPr>
            <p:cNvPr id="58" name="Group 57"/>
            <p:cNvGrpSpPr/>
            <p:nvPr/>
          </p:nvGrpSpPr>
          <p:grpSpPr>
            <a:xfrm>
              <a:off x="3513949" y="4964713"/>
              <a:ext cx="1332371" cy="1320165"/>
              <a:chOff x="3513949" y="5495290"/>
              <a:chExt cx="1332371" cy="1320165"/>
            </a:xfrm>
          </p:grpSpPr>
          <p:sp>
            <p:nvSpPr>
              <p:cNvPr id="60" name="Rectangle 59"/>
              <p:cNvSpPr/>
              <p:nvPr/>
            </p:nvSpPr>
            <p:spPr bwMode="auto">
              <a:xfrm>
                <a:off x="3513949" y="5495290"/>
                <a:ext cx="1188720" cy="1062990"/>
              </a:xfrm>
              <a:prstGeom prst="rect">
                <a:avLst/>
              </a:prstGeom>
              <a:solidFill>
                <a:srgbClr val="DC3C00">
                  <a:lumMod val="50000"/>
                </a:srgbClr>
              </a:solidFill>
              <a:ln w="10795"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sp>
            <p:nvSpPr>
              <p:cNvPr id="61" name="Rectangle 60"/>
              <p:cNvSpPr/>
              <p:nvPr/>
            </p:nvSpPr>
            <p:spPr bwMode="auto">
              <a:xfrm>
                <a:off x="3657600" y="5752465"/>
                <a:ext cx="1188720" cy="1062990"/>
              </a:xfrm>
              <a:prstGeom prst="rect">
                <a:avLst/>
              </a:prstGeom>
              <a:solidFill>
                <a:srgbClr val="DC3C00">
                  <a:lumMod val="50000"/>
                </a:srgbClr>
              </a:solidFill>
              <a:ln w="10795"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pic>
            <p:nvPicPr>
              <p:cNvPr id="62" name="Picture 61"/>
              <p:cNvPicPr>
                <a:picLocks noChangeAspect="1"/>
              </p:cNvPicPr>
              <p:nvPr/>
            </p:nvPicPr>
            <p:blipFill>
              <a:blip r:embed="rId4"/>
              <a:stretch>
                <a:fillRect/>
              </a:stretch>
            </p:blipFill>
            <p:spPr>
              <a:xfrm>
                <a:off x="3961344" y="6044967"/>
                <a:ext cx="574227" cy="565393"/>
              </a:xfrm>
              <a:prstGeom prst="rect">
                <a:avLst/>
              </a:prstGeom>
            </p:spPr>
          </p:pic>
        </p:grpSp>
        <p:sp>
          <p:nvSpPr>
            <p:cNvPr id="59" name="Rectangle 58"/>
            <p:cNvSpPr/>
            <p:nvPr/>
          </p:nvSpPr>
          <p:spPr bwMode="auto">
            <a:xfrm>
              <a:off x="1650999" y="4818380"/>
              <a:ext cx="5441315" cy="1620520"/>
            </a:xfrm>
            <a:prstGeom prst="rect">
              <a:avLst/>
            </a:prstGeom>
            <a:noFill/>
            <a:ln w="10795" cap="flat" cmpd="sng" algn="ctr">
              <a:solidFill>
                <a:srgbClr val="FFFFFF"/>
              </a:solidFill>
              <a:prstDash val="dash"/>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grpSp>
      <p:sp>
        <p:nvSpPr>
          <p:cNvPr id="69" name="TextBox 68"/>
          <p:cNvSpPr txBox="1"/>
          <p:nvPr/>
        </p:nvSpPr>
        <p:spPr>
          <a:xfrm>
            <a:off x="646983" y="3861220"/>
            <a:ext cx="1440047" cy="690680"/>
          </a:xfrm>
          <a:prstGeom prst="rect">
            <a:avLst/>
          </a:prstGeom>
          <a:noFill/>
        </p:spPr>
        <p:txBody>
          <a:bodyPr wrap="square" lIns="182854" tIns="146283" rIns="182854" bIns="146283" rtlCol="0">
            <a:spAutoFit/>
          </a:bodyPr>
          <a:lstStyle/>
          <a:p>
            <a:pPr algn="ctr" defTabSz="914400">
              <a:lnSpc>
                <a:spcPct val="90000"/>
              </a:lnSpc>
              <a:defRPr/>
            </a:pPr>
            <a:r>
              <a:rPr lang="en-US" sz="1399" kern="0" dirty="0" smtClean="0">
                <a:gradFill>
                  <a:gsLst>
                    <a:gs pos="2917">
                      <a:srgbClr val="FFFFFF"/>
                    </a:gs>
                    <a:gs pos="30000">
                      <a:srgbClr val="FFFFFF"/>
                    </a:gs>
                  </a:gsLst>
                  <a:lin ang="5400000" scaled="0"/>
                </a:gradFill>
              </a:rPr>
              <a:t>Management</a:t>
            </a:r>
          </a:p>
          <a:p>
            <a:pPr algn="ctr" defTabSz="914400">
              <a:lnSpc>
                <a:spcPct val="90000"/>
              </a:lnSpc>
              <a:defRPr/>
            </a:pPr>
            <a:r>
              <a:rPr lang="en-US" sz="1399" kern="0" dirty="0" smtClean="0">
                <a:gradFill>
                  <a:gsLst>
                    <a:gs pos="2917">
                      <a:srgbClr val="FFFFFF"/>
                    </a:gs>
                    <a:gs pos="30000">
                      <a:srgbClr val="FFFFFF"/>
                    </a:gs>
                  </a:gsLst>
                  <a:lin ang="5400000" scaled="0"/>
                </a:gradFill>
              </a:rPr>
              <a:t>Databases</a:t>
            </a:r>
          </a:p>
        </p:txBody>
      </p:sp>
      <p:grpSp>
        <p:nvGrpSpPr>
          <p:cNvPr id="70" name="Group 69"/>
          <p:cNvGrpSpPr/>
          <p:nvPr/>
        </p:nvGrpSpPr>
        <p:grpSpPr>
          <a:xfrm>
            <a:off x="812519" y="2830436"/>
            <a:ext cx="1274511" cy="1063820"/>
            <a:chOff x="51840" y="2968843"/>
            <a:chExt cx="1274692" cy="1063970"/>
          </a:xfrm>
        </p:grpSpPr>
        <p:grpSp>
          <p:nvGrpSpPr>
            <p:cNvPr id="71" name="Group 70"/>
            <p:cNvGrpSpPr/>
            <p:nvPr/>
          </p:nvGrpSpPr>
          <p:grpSpPr>
            <a:xfrm>
              <a:off x="251037" y="3328811"/>
              <a:ext cx="812410" cy="704002"/>
              <a:chOff x="251037" y="3328811"/>
              <a:chExt cx="812410" cy="704002"/>
            </a:xfrm>
          </p:grpSpPr>
          <p:sp>
            <p:nvSpPr>
              <p:cNvPr id="73" name="Flowchart: Magnetic Disk 72"/>
              <p:cNvSpPr/>
              <p:nvPr/>
            </p:nvSpPr>
            <p:spPr bwMode="auto">
              <a:xfrm>
                <a:off x="251037" y="3328811"/>
                <a:ext cx="477480" cy="685800"/>
              </a:xfrm>
              <a:prstGeom prst="flowChartMagneticDisk">
                <a:avLst/>
              </a:prstGeom>
              <a:solidFill>
                <a:srgbClr val="FFC000"/>
              </a:solidFill>
              <a:ln w="10795"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sp>
            <p:nvSpPr>
              <p:cNvPr id="74" name="Flowchart: Magnetic Disk 73"/>
              <p:cNvSpPr/>
              <p:nvPr/>
            </p:nvSpPr>
            <p:spPr bwMode="auto">
              <a:xfrm>
                <a:off x="606406" y="3341511"/>
                <a:ext cx="457041" cy="685800"/>
              </a:xfrm>
              <a:prstGeom prst="flowChartMagneticDisk">
                <a:avLst/>
              </a:prstGeom>
              <a:solidFill>
                <a:srgbClr val="FFC000"/>
              </a:solidFill>
              <a:ln w="10795"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sp>
            <p:nvSpPr>
              <p:cNvPr id="75" name="Flowchart: Magnetic Disk 74"/>
              <p:cNvSpPr/>
              <p:nvPr/>
            </p:nvSpPr>
            <p:spPr bwMode="auto">
              <a:xfrm>
                <a:off x="415341" y="3347013"/>
                <a:ext cx="476835" cy="685800"/>
              </a:xfrm>
              <a:prstGeom prst="flowChartMagneticDisk">
                <a:avLst/>
              </a:prstGeom>
              <a:solidFill>
                <a:srgbClr val="FFC000"/>
              </a:solidFill>
              <a:ln w="10795"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smtClean="0">
                  <a:gradFill>
                    <a:gsLst>
                      <a:gs pos="0">
                        <a:srgbClr val="FFFFFF"/>
                      </a:gs>
                      <a:gs pos="100000">
                        <a:srgbClr val="FFFFFF"/>
                      </a:gs>
                    </a:gsLst>
                    <a:lin ang="5400000" scaled="0"/>
                  </a:gradFill>
                </a:endParaRPr>
              </a:p>
            </p:txBody>
          </p:sp>
        </p:grpSp>
        <p:sp>
          <p:nvSpPr>
            <p:cNvPr id="72" name="TextBox 71"/>
            <p:cNvSpPr txBox="1"/>
            <p:nvPr/>
          </p:nvSpPr>
          <p:spPr>
            <a:xfrm>
              <a:off x="51840" y="2968843"/>
              <a:ext cx="1274692" cy="489263"/>
            </a:xfrm>
            <a:prstGeom prst="rect">
              <a:avLst/>
            </a:prstGeom>
            <a:noFill/>
          </p:spPr>
          <p:txBody>
            <a:bodyPr wrap="square" lIns="182854" tIns="146283" rIns="182854" bIns="146283" rtlCol="0">
              <a:spAutoFit/>
            </a:bodyPr>
            <a:lstStyle/>
            <a:p>
              <a:pPr defTabSz="914400">
                <a:lnSpc>
                  <a:spcPct val="90000"/>
                </a:lnSpc>
                <a:defRPr/>
              </a:pPr>
              <a:r>
                <a:rPr lang="en-US" sz="1399" kern="0" dirty="0" smtClean="0">
                  <a:gradFill>
                    <a:gsLst>
                      <a:gs pos="2917">
                        <a:srgbClr val="FFFFFF"/>
                      </a:gs>
                      <a:gs pos="30000">
                        <a:srgbClr val="FFFFFF"/>
                      </a:gs>
                    </a:gsLst>
                    <a:lin ang="5400000" scaled="0"/>
                  </a:gradFill>
                </a:rPr>
                <a:t>SQL Cluster</a:t>
              </a:r>
            </a:p>
          </p:txBody>
        </p:sp>
      </p:grpSp>
      <p:sp>
        <p:nvSpPr>
          <p:cNvPr id="76" name="Rectangle 75"/>
          <p:cNvSpPr/>
          <p:nvPr/>
        </p:nvSpPr>
        <p:spPr bwMode="auto">
          <a:xfrm>
            <a:off x="9989772" y="3897174"/>
            <a:ext cx="1805758" cy="700467"/>
          </a:xfrm>
          <a:prstGeom prst="rect">
            <a:avLst/>
          </a:prstGeom>
          <a:solidFill>
            <a:srgbClr val="00B050"/>
          </a:solidFill>
          <a:ln w="10795" cap="flat" cmpd="sng" algn="ctr">
            <a:solidFill>
              <a:srgbClr val="505050"/>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r>
              <a:rPr lang="en-US" kern="0" dirty="0" smtClean="0">
                <a:gradFill>
                  <a:gsLst>
                    <a:gs pos="0">
                      <a:srgbClr val="FFFFFF"/>
                    </a:gs>
                    <a:gs pos="100000">
                      <a:srgbClr val="FFFFFF"/>
                    </a:gs>
                  </a:gsLst>
                  <a:lin ang="5400000" scaled="0"/>
                </a:gradFill>
              </a:rPr>
              <a:t>Infrastructure Services</a:t>
            </a:r>
          </a:p>
        </p:txBody>
      </p:sp>
      <p:cxnSp>
        <p:nvCxnSpPr>
          <p:cNvPr id="77" name="Straight Arrow Connector 76"/>
          <p:cNvCxnSpPr>
            <a:stCxn id="52" idx="2"/>
            <a:endCxn id="53" idx="0"/>
          </p:cNvCxnSpPr>
          <p:nvPr/>
        </p:nvCxnSpPr>
        <p:spPr>
          <a:xfrm>
            <a:off x="3478203" y="2842984"/>
            <a:ext cx="6748" cy="1115020"/>
          </a:xfrm>
          <a:prstGeom prst="straightConnector1">
            <a:avLst/>
          </a:prstGeom>
          <a:noFill/>
          <a:ln w="9525" cap="flat" cmpd="sng" algn="ctr">
            <a:solidFill>
              <a:srgbClr val="FFFFFF"/>
            </a:solidFill>
            <a:prstDash val="solid"/>
            <a:headEnd type="none"/>
            <a:tailEnd type="triangle"/>
          </a:ln>
          <a:effectLst/>
        </p:spPr>
      </p:cxnSp>
      <p:cxnSp>
        <p:nvCxnSpPr>
          <p:cNvPr id="78" name="Straight Arrow Connector 77"/>
          <p:cNvCxnSpPr>
            <a:stCxn id="52" idx="2"/>
            <a:endCxn id="51" idx="0"/>
          </p:cNvCxnSpPr>
          <p:nvPr/>
        </p:nvCxnSpPr>
        <p:spPr>
          <a:xfrm>
            <a:off x="3478201" y="2842984"/>
            <a:ext cx="2431731" cy="1161897"/>
          </a:xfrm>
          <a:prstGeom prst="straightConnector1">
            <a:avLst/>
          </a:prstGeom>
          <a:noFill/>
          <a:ln w="9525" cap="flat" cmpd="sng" algn="ctr">
            <a:solidFill>
              <a:srgbClr val="FFFFFF"/>
            </a:solidFill>
            <a:prstDash val="solid"/>
            <a:headEnd type="none"/>
            <a:tailEnd type="triangle"/>
          </a:ln>
          <a:effectLst/>
        </p:spPr>
      </p:cxnSp>
      <p:cxnSp>
        <p:nvCxnSpPr>
          <p:cNvPr id="79" name="Straight Arrow Connector 78"/>
          <p:cNvCxnSpPr>
            <a:stCxn id="49" idx="2"/>
            <a:endCxn id="51" idx="0"/>
          </p:cNvCxnSpPr>
          <p:nvPr/>
        </p:nvCxnSpPr>
        <p:spPr>
          <a:xfrm>
            <a:off x="5909932" y="2838451"/>
            <a:ext cx="0" cy="1166430"/>
          </a:xfrm>
          <a:prstGeom prst="straightConnector1">
            <a:avLst/>
          </a:prstGeom>
          <a:noFill/>
          <a:ln w="9525" cap="flat" cmpd="sng" algn="ctr">
            <a:solidFill>
              <a:srgbClr val="FFFFFF"/>
            </a:solidFill>
            <a:prstDash val="solid"/>
            <a:headEnd type="none"/>
            <a:tailEnd type="triangle"/>
          </a:ln>
          <a:effectLst/>
        </p:spPr>
      </p:cxnSp>
      <p:cxnSp>
        <p:nvCxnSpPr>
          <p:cNvPr id="80" name="Straight Arrow Connector 79"/>
          <p:cNvCxnSpPr>
            <a:endCxn id="59" idx="0"/>
          </p:cNvCxnSpPr>
          <p:nvPr/>
        </p:nvCxnSpPr>
        <p:spPr>
          <a:xfrm flipH="1">
            <a:off x="6029613" y="4597994"/>
            <a:ext cx="2312475" cy="535367"/>
          </a:xfrm>
          <a:prstGeom prst="straightConnector1">
            <a:avLst/>
          </a:prstGeom>
          <a:noFill/>
          <a:ln w="9525" cap="flat" cmpd="sng" algn="ctr">
            <a:solidFill>
              <a:srgbClr val="7FBA00">
                <a:lumMod val="60000"/>
                <a:lumOff val="40000"/>
              </a:srgbClr>
            </a:solidFill>
            <a:prstDash val="solid"/>
            <a:headEnd type="none"/>
            <a:tailEnd type="triangle"/>
          </a:ln>
          <a:effectLst/>
        </p:spPr>
      </p:cxnSp>
      <p:cxnSp>
        <p:nvCxnSpPr>
          <p:cNvPr id="81" name="Straight Arrow Connector 80"/>
          <p:cNvCxnSpPr>
            <a:stCxn id="51" idx="2"/>
            <a:endCxn id="59" idx="0"/>
          </p:cNvCxnSpPr>
          <p:nvPr/>
        </p:nvCxnSpPr>
        <p:spPr>
          <a:xfrm>
            <a:off x="5909933" y="4644871"/>
            <a:ext cx="119680" cy="488490"/>
          </a:xfrm>
          <a:prstGeom prst="straightConnector1">
            <a:avLst/>
          </a:prstGeom>
          <a:noFill/>
          <a:ln w="9525" cap="flat" cmpd="sng" algn="ctr">
            <a:solidFill>
              <a:srgbClr val="7FBA00">
                <a:lumMod val="60000"/>
                <a:lumOff val="40000"/>
              </a:srgbClr>
            </a:solidFill>
            <a:prstDash val="solid"/>
            <a:headEnd type="none"/>
            <a:tailEnd type="triangle"/>
          </a:ln>
          <a:effectLst/>
        </p:spPr>
      </p:cxnSp>
      <p:cxnSp>
        <p:nvCxnSpPr>
          <p:cNvPr id="82" name="Straight Arrow Connector 81"/>
          <p:cNvCxnSpPr>
            <a:stCxn id="53" idx="2"/>
          </p:cNvCxnSpPr>
          <p:nvPr/>
        </p:nvCxnSpPr>
        <p:spPr>
          <a:xfrm>
            <a:off x="3484950" y="4597994"/>
            <a:ext cx="961141" cy="535367"/>
          </a:xfrm>
          <a:prstGeom prst="straightConnector1">
            <a:avLst/>
          </a:prstGeom>
          <a:noFill/>
          <a:ln w="9525" cap="flat" cmpd="sng" algn="ctr">
            <a:solidFill>
              <a:srgbClr val="7FBA00">
                <a:lumMod val="60000"/>
                <a:lumOff val="40000"/>
              </a:srgbClr>
            </a:solidFill>
            <a:prstDash val="solid"/>
            <a:headEnd type="none"/>
            <a:tailEnd type="triangle"/>
          </a:ln>
          <a:effectLst/>
        </p:spPr>
      </p:cxnSp>
      <p:cxnSp>
        <p:nvCxnSpPr>
          <p:cNvPr id="83" name="Elbow Connector 82"/>
          <p:cNvCxnSpPr>
            <a:stCxn id="49" idx="0"/>
            <a:endCxn id="54" idx="1"/>
          </p:cNvCxnSpPr>
          <p:nvPr/>
        </p:nvCxnSpPr>
        <p:spPr>
          <a:xfrm rot="5400000" flipH="1" flipV="1">
            <a:off x="6829649" y="886572"/>
            <a:ext cx="392176" cy="2231608"/>
          </a:xfrm>
          <a:prstGeom prst="bentConnector2">
            <a:avLst/>
          </a:prstGeom>
          <a:noFill/>
          <a:ln w="9525" cap="flat" cmpd="sng" algn="ctr">
            <a:solidFill>
              <a:srgbClr val="00BCF2"/>
            </a:solidFill>
            <a:prstDash val="solid"/>
            <a:headEnd type="none"/>
            <a:tailEnd type="triangle"/>
          </a:ln>
          <a:effectLst/>
        </p:spPr>
      </p:cxnSp>
      <p:cxnSp>
        <p:nvCxnSpPr>
          <p:cNvPr id="84" name="Elbow Connector 83"/>
          <p:cNvCxnSpPr>
            <a:stCxn id="52" idx="0"/>
            <a:endCxn id="54" idx="1"/>
          </p:cNvCxnSpPr>
          <p:nvPr/>
        </p:nvCxnSpPr>
        <p:spPr>
          <a:xfrm rot="5400000" flipH="1" flipV="1">
            <a:off x="5611518" y="-327028"/>
            <a:ext cx="396708" cy="4663340"/>
          </a:xfrm>
          <a:prstGeom prst="bentConnector2">
            <a:avLst/>
          </a:prstGeom>
          <a:noFill/>
          <a:ln w="9525" cap="flat" cmpd="sng" algn="ctr">
            <a:solidFill>
              <a:srgbClr val="00BCF2"/>
            </a:solidFill>
            <a:prstDash val="solid"/>
            <a:headEnd type="none"/>
            <a:tailEnd type="triangle"/>
          </a:ln>
          <a:effectLst/>
        </p:spPr>
      </p:cxnSp>
      <p:cxnSp>
        <p:nvCxnSpPr>
          <p:cNvPr id="85" name="Elbow Connector 84"/>
          <p:cNvCxnSpPr>
            <a:endCxn id="76" idx="0"/>
          </p:cNvCxnSpPr>
          <p:nvPr/>
        </p:nvCxnSpPr>
        <p:spPr>
          <a:xfrm flipV="1">
            <a:off x="3965521" y="3897174"/>
            <a:ext cx="6927131" cy="60830"/>
          </a:xfrm>
          <a:prstGeom prst="bentConnector4">
            <a:avLst>
              <a:gd name="adj1" fmla="val 38"/>
              <a:gd name="adj2" fmla="val 475746"/>
            </a:avLst>
          </a:prstGeom>
          <a:noFill/>
          <a:ln w="9525" cap="flat" cmpd="sng" algn="ctr">
            <a:solidFill>
              <a:srgbClr val="FFFF00"/>
            </a:solidFill>
            <a:prstDash val="solid"/>
            <a:headEnd type="none"/>
            <a:tailEnd type="triangle"/>
          </a:ln>
          <a:effectLst/>
        </p:spPr>
      </p:cxnSp>
      <p:cxnSp>
        <p:nvCxnSpPr>
          <p:cNvPr id="86" name="Elbow Connector 85"/>
          <p:cNvCxnSpPr>
            <a:endCxn id="76" idx="0"/>
          </p:cNvCxnSpPr>
          <p:nvPr/>
        </p:nvCxnSpPr>
        <p:spPr>
          <a:xfrm flipV="1">
            <a:off x="6193503" y="3897174"/>
            <a:ext cx="4699148" cy="112241"/>
          </a:xfrm>
          <a:prstGeom prst="bentConnector4">
            <a:avLst>
              <a:gd name="adj1" fmla="val 115"/>
              <a:gd name="adj2" fmla="val 303640"/>
            </a:avLst>
          </a:prstGeom>
          <a:noFill/>
          <a:ln w="9525" cap="flat" cmpd="sng" algn="ctr">
            <a:solidFill>
              <a:srgbClr val="FFFF00"/>
            </a:solidFill>
            <a:prstDash val="solid"/>
            <a:headEnd type="none"/>
            <a:tailEnd type="triangle"/>
          </a:ln>
          <a:effectLst/>
        </p:spPr>
      </p:cxnSp>
      <p:cxnSp>
        <p:nvCxnSpPr>
          <p:cNvPr id="87" name="Elbow Connector 86"/>
          <p:cNvCxnSpPr>
            <a:stCxn id="50" idx="0"/>
            <a:endCxn id="76" idx="0"/>
          </p:cNvCxnSpPr>
          <p:nvPr/>
        </p:nvCxnSpPr>
        <p:spPr>
          <a:xfrm rot="5400000" flipH="1" flipV="1">
            <a:off x="9506281" y="2612984"/>
            <a:ext cx="102181" cy="2670561"/>
          </a:xfrm>
          <a:prstGeom prst="bentConnector3">
            <a:avLst>
              <a:gd name="adj1" fmla="val 323688"/>
            </a:avLst>
          </a:prstGeom>
          <a:noFill/>
          <a:ln w="9525" cap="flat" cmpd="sng" algn="ctr">
            <a:solidFill>
              <a:srgbClr val="FFFF00"/>
            </a:solidFill>
            <a:prstDash val="solid"/>
            <a:headEnd type="none"/>
            <a:tailEnd type="triangle"/>
          </a:ln>
          <a:effectLst/>
        </p:spPr>
      </p:cxnSp>
      <p:cxnSp>
        <p:nvCxnSpPr>
          <p:cNvPr id="88" name="Straight Arrow Connector 87"/>
          <p:cNvCxnSpPr>
            <a:stCxn id="76" idx="2"/>
          </p:cNvCxnSpPr>
          <p:nvPr/>
        </p:nvCxnSpPr>
        <p:spPr>
          <a:xfrm flipH="1">
            <a:off x="8749884" y="4597641"/>
            <a:ext cx="2142767" cy="1213451"/>
          </a:xfrm>
          <a:prstGeom prst="straightConnector1">
            <a:avLst/>
          </a:prstGeom>
          <a:noFill/>
          <a:ln w="9525" cap="flat" cmpd="sng" algn="ctr">
            <a:solidFill>
              <a:srgbClr val="7FBA00">
                <a:lumMod val="60000"/>
                <a:lumOff val="40000"/>
              </a:srgbClr>
            </a:solidFill>
            <a:prstDash val="solid"/>
            <a:headEnd type="none"/>
            <a:tailEnd type="triangle"/>
          </a:ln>
          <a:effectLst/>
        </p:spPr>
      </p:cxnSp>
      <p:grpSp>
        <p:nvGrpSpPr>
          <p:cNvPr id="89" name="Group 88"/>
          <p:cNvGrpSpPr/>
          <p:nvPr/>
        </p:nvGrpSpPr>
        <p:grpSpPr>
          <a:xfrm>
            <a:off x="1951643" y="2002374"/>
            <a:ext cx="10136006" cy="2863302"/>
            <a:chOff x="1951037" y="2002162"/>
            <a:chExt cx="10137444" cy="2863708"/>
          </a:xfrm>
        </p:grpSpPr>
        <p:grpSp>
          <p:nvGrpSpPr>
            <p:cNvPr id="90" name="Group 89"/>
            <p:cNvGrpSpPr/>
            <p:nvPr/>
          </p:nvGrpSpPr>
          <p:grpSpPr>
            <a:xfrm>
              <a:off x="1951037" y="2002162"/>
              <a:ext cx="830695" cy="2863708"/>
              <a:chOff x="1951037" y="2002162"/>
              <a:chExt cx="830695" cy="2863708"/>
            </a:xfrm>
          </p:grpSpPr>
          <p:sp>
            <p:nvSpPr>
              <p:cNvPr id="92" name="Left Brace 91"/>
              <p:cNvSpPr/>
              <p:nvPr/>
            </p:nvSpPr>
            <p:spPr>
              <a:xfrm>
                <a:off x="2484437" y="2002162"/>
                <a:ext cx="297295" cy="2863708"/>
              </a:xfrm>
              <a:prstGeom prst="leftBrace">
                <a:avLst/>
              </a:prstGeom>
              <a:noFill/>
              <a:ln w="9525" cap="flat" cmpd="sng" algn="ctr">
                <a:solidFill>
                  <a:srgbClr val="0072C6">
                    <a:lumMod val="60000"/>
                    <a:lumOff val="40000"/>
                  </a:srgbClr>
                </a:solidFill>
                <a:prstDash val="solid"/>
                <a:headEnd type="none"/>
                <a:tailEnd type="none"/>
              </a:ln>
              <a:effectLst/>
            </p:spPr>
            <p:txBody>
              <a:bodyPr rtlCol="0" anchor="ctr"/>
              <a:lstStyle/>
              <a:p>
                <a:pPr algn="ctr" defTabSz="914400">
                  <a:defRPr/>
                </a:pPr>
                <a:endParaRPr lang="en-US" kern="0" smtClean="0">
                  <a:solidFill>
                    <a:srgbClr val="FFFFFF"/>
                  </a:solidFill>
                </a:endParaRPr>
              </a:p>
            </p:txBody>
          </p:sp>
          <p:cxnSp>
            <p:nvCxnSpPr>
              <p:cNvPr id="93" name="Straight Arrow Connector 92"/>
              <p:cNvCxnSpPr/>
              <p:nvPr/>
            </p:nvCxnSpPr>
            <p:spPr>
              <a:xfrm flipH="1">
                <a:off x="1951037" y="3434016"/>
                <a:ext cx="579157" cy="0"/>
              </a:xfrm>
              <a:prstGeom prst="straightConnector1">
                <a:avLst/>
              </a:prstGeom>
              <a:noFill/>
              <a:ln w="9525" cap="flat" cmpd="sng" algn="ctr">
                <a:solidFill>
                  <a:srgbClr val="0072C6">
                    <a:lumMod val="60000"/>
                    <a:lumOff val="40000"/>
                  </a:srgbClr>
                </a:solidFill>
                <a:prstDash val="solid"/>
                <a:headEnd type="none"/>
                <a:tailEnd type="triangle"/>
              </a:ln>
              <a:effectLst/>
            </p:spPr>
          </p:cxnSp>
        </p:grpSp>
        <p:sp>
          <p:nvSpPr>
            <p:cNvPr id="91" name="Right Brace 90"/>
            <p:cNvSpPr/>
            <p:nvPr/>
          </p:nvSpPr>
          <p:spPr>
            <a:xfrm>
              <a:off x="11959959" y="2002162"/>
              <a:ext cx="128522" cy="2863708"/>
            </a:xfrm>
            <a:prstGeom prst="rightBrace">
              <a:avLst/>
            </a:prstGeom>
            <a:noFill/>
            <a:ln w="9525" cap="flat" cmpd="sng" algn="ctr">
              <a:solidFill>
                <a:srgbClr val="0072C6">
                  <a:lumMod val="60000"/>
                  <a:lumOff val="40000"/>
                </a:srgbClr>
              </a:solidFill>
              <a:prstDash val="solid"/>
              <a:headEnd type="none"/>
              <a:tailEnd type="none"/>
            </a:ln>
            <a:effectLst/>
          </p:spPr>
          <p:txBody>
            <a:bodyPr rtlCol="0" anchor="ctr"/>
            <a:lstStyle/>
            <a:p>
              <a:pPr algn="ctr" defTabSz="914400">
                <a:defRPr/>
              </a:pPr>
              <a:endParaRPr lang="en-US" kern="0" smtClean="0">
                <a:solidFill>
                  <a:srgbClr val="FFFFFF"/>
                </a:solidFill>
              </a:endParaRPr>
            </a:p>
          </p:txBody>
        </p:sp>
      </p:grpSp>
    </p:spTree>
    <p:extLst>
      <p:ext uri="{BB962C8B-B14F-4D97-AF65-F5344CB8AC3E}">
        <p14:creationId xmlns:p14="http://schemas.microsoft.com/office/powerpoint/2010/main" val="345881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Management APIs</a:t>
            </a:r>
            <a:endParaRPr lang="en-US" dirty="0"/>
          </a:p>
        </p:txBody>
      </p:sp>
      <p:sp>
        <p:nvSpPr>
          <p:cNvPr id="15" name="Rectangle 14"/>
          <p:cNvSpPr/>
          <p:nvPr/>
        </p:nvSpPr>
        <p:spPr bwMode="auto">
          <a:xfrm>
            <a:off x="508809" y="1600469"/>
            <a:ext cx="3606289" cy="4634843"/>
          </a:xfrm>
          <a:prstGeom prst="rect">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91427" bIns="46630" numCol="1" rtlCol="0" anchor="b" anchorCtr="0" compatLnSpc="1">
            <a:prstTxWarp prst="textNoShape">
              <a:avLst/>
            </a:prstTxWarp>
          </a:bodyPr>
          <a:lstStyle/>
          <a:p>
            <a:pPr algn="r" defTabSz="932293" fontAlgn="base">
              <a:spcBef>
                <a:spcPct val="0"/>
              </a:spcBef>
              <a:spcAft>
                <a:spcPct val="0"/>
              </a:spcAft>
            </a:pPr>
            <a:r>
              <a:rPr lang="en-US" sz="3199" dirty="0">
                <a:gradFill>
                  <a:gsLst>
                    <a:gs pos="0">
                      <a:srgbClr val="FFFFFF"/>
                    </a:gs>
                    <a:gs pos="100000">
                      <a:srgbClr val="FFFFFF"/>
                    </a:gs>
                  </a:gsLst>
                  <a:lin ang="5400000" scaled="0"/>
                </a:gradFill>
              </a:rPr>
              <a:t>Admin API</a:t>
            </a:r>
          </a:p>
        </p:txBody>
      </p:sp>
      <p:sp>
        <p:nvSpPr>
          <p:cNvPr id="16" name="Rectangle 15"/>
          <p:cNvSpPr/>
          <p:nvPr/>
        </p:nvSpPr>
        <p:spPr bwMode="auto">
          <a:xfrm>
            <a:off x="4432553" y="1600469"/>
            <a:ext cx="3606289" cy="4634843"/>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91427" bIns="46630" numCol="1" rtlCol="0" anchor="b" anchorCtr="0" compatLnSpc="1">
            <a:prstTxWarp prst="textNoShape">
              <a:avLst/>
            </a:prstTxWarp>
          </a:bodyPr>
          <a:lstStyle/>
          <a:p>
            <a:pPr algn="r" defTabSz="932293" fontAlgn="base">
              <a:spcBef>
                <a:spcPct val="0"/>
              </a:spcBef>
              <a:spcAft>
                <a:spcPct val="0"/>
              </a:spcAft>
            </a:pPr>
            <a:r>
              <a:rPr lang="en-US" sz="3199" dirty="0">
                <a:gradFill>
                  <a:gsLst>
                    <a:gs pos="0">
                      <a:srgbClr val="FFFFFF"/>
                    </a:gs>
                    <a:gs pos="100000">
                      <a:srgbClr val="FFFFFF"/>
                    </a:gs>
                  </a:gsLst>
                  <a:lin ang="5400000" scaled="0"/>
                </a:gradFill>
              </a:rPr>
              <a:t>Tenant API</a:t>
            </a:r>
          </a:p>
        </p:txBody>
      </p:sp>
      <p:sp>
        <p:nvSpPr>
          <p:cNvPr id="17" name="Rectangle 16"/>
          <p:cNvSpPr/>
          <p:nvPr/>
        </p:nvSpPr>
        <p:spPr bwMode="auto">
          <a:xfrm>
            <a:off x="8356296" y="1600469"/>
            <a:ext cx="3606289" cy="4634843"/>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91427" bIns="46630" numCol="1" rtlCol="0" anchor="b" anchorCtr="0" compatLnSpc="1">
            <a:prstTxWarp prst="textNoShape">
              <a:avLst/>
            </a:prstTxWarp>
          </a:bodyPr>
          <a:lstStyle/>
          <a:p>
            <a:pPr algn="r" defTabSz="932293" fontAlgn="base">
              <a:spcBef>
                <a:spcPct val="0"/>
              </a:spcBef>
              <a:spcAft>
                <a:spcPct val="0"/>
              </a:spcAft>
            </a:pPr>
            <a:r>
              <a:rPr lang="en-US" sz="3199" dirty="0">
                <a:gradFill>
                  <a:gsLst>
                    <a:gs pos="0">
                      <a:srgbClr val="FFFFFF"/>
                    </a:gs>
                    <a:gs pos="100000">
                      <a:srgbClr val="FFFFFF"/>
                    </a:gs>
                  </a:gsLst>
                  <a:lin ang="5400000" scaled="0"/>
                </a:gradFill>
              </a:rPr>
              <a:t>Tenant Public API</a:t>
            </a:r>
          </a:p>
        </p:txBody>
      </p:sp>
      <p:sp>
        <p:nvSpPr>
          <p:cNvPr id="18" name="TextBox 17"/>
          <p:cNvSpPr txBox="1"/>
          <p:nvPr/>
        </p:nvSpPr>
        <p:spPr>
          <a:xfrm>
            <a:off x="548492" y="1668723"/>
            <a:ext cx="3566606" cy="4213419"/>
          </a:xfrm>
          <a:prstGeom prst="rect">
            <a:avLst/>
          </a:prstGeom>
          <a:noFill/>
        </p:spPr>
        <p:txBody>
          <a:bodyPr wrap="square" lIns="182854" tIns="146283" rIns="182854" bIns="146283" rtlCol="0">
            <a:spAutoFit/>
          </a:bodyPr>
          <a:lstStyle/>
          <a:p>
            <a:pPr marL="342834" indent="-342834">
              <a:spcBef>
                <a:spcPts val="600"/>
              </a:spcBef>
              <a:spcAft>
                <a:spcPts val="600"/>
              </a:spcAft>
              <a:buFontTx/>
              <a:buChar char="-"/>
            </a:pPr>
            <a:r>
              <a:rPr lang="en-US" sz="2200" dirty="0">
                <a:solidFill>
                  <a:srgbClr val="FFFFFF"/>
                </a:solidFill>
              </a:rPr>
              <a:t>Provides Access to Admin Functionality</a:t>
            </a:r>
            <a:endParaRPr lang="en-US" sz="1399" dirty="0">
              <a:solidFill>
                <a:srgbClr val="FFFFFF"/>
              </a:solidFill>
            </a:endParaRPr>
          </a:p>
          <a:p>
            <a:pPr marL="342834" indent="-342834">
              <a:spcBef>
                <a:spcPts val="600"/>
              </a:spcBef>
              <a:spcAft>
                <a:spcPts val="600"/>
              </a:spcAft>
              <a:buFontTx/>
              <a:buChar char="-"/>
            </a:pPr>
            <a:r>
              <a:rPr lang="en-US" sz="2200" dirty="0">
                <a:solidFill>
                  <a:srgbClr val="FFFFFF"/>
                </a:solidFill>
              </a:rPr>
              <a:t>Claims based Authentication</a:t>
            </a:r>
          </a:p>
          <a:p>
            <a:pPr marL="342834" indent="-342834">
              <a:spcBef>
                <a:spcPts val="600"/>
              </a:spcBef>
              <a:spcAft>
                <a:spcPts val="600"/>
              </a:spcAft>
              <a:buFontTx/>
              <a:buChar char="-"/>
            </a:pPr>
            <a:r>
              <a:rPr lang="en-US" sz="2200" dirty="0">
                <a:solidFill>
                  <a:srgbClr val="FFFFFF"/>
                </a:solidFill>
              </a:rPr>
              <a:t>Resource Management</a:t>
            </a:r>
          </a:p>
          <a:p>
            <a:pPr marL="342834" indent="-342834">
              <a:spcBef>
                <a:spcPts val="600"/>
              </a:spcBef>
              <a:spcAft>
                <a:spcPts val="600"/>
              </a:spcAft>
              <a:buFontTx/>
              <a:buChar char="-"/>
            </a:pPr>
            <a:r>
              <a:rPr lang="en-US" sz="2200" dirty="0">
                <a:solidFill>
                  <a:srgbClr val="FFFFFF"/>
                </a:solidFill>
              </a:rPr>
              <a:t>Used for Automation, Panel/Portal Integration, Admin PowerShell</a:t>
            </a:r>
          </a:p>
          <a:p>
            <a:pPr marL="342834" indent="-342834">
              <a:lnSpc>
                <a:spcPct val="90000"/>
              </a:lnSpc>
              <a:spcAft>
                <a:spcPts val="600"/>
              </a:spcAft>
              <a:buFontTx/>
              <a:buChar char="-"/>
            </a:pPr>
            <a:endParaRPr lang="en-US" sz="2400" dirty="0" err="1">
              <a:solidFill>
                <a:srgbClr val="505050"/>
              </a:solidFill>
            </a:endParaRPr>
          </a:p>
        </p:txBody>
      </p:sp>
      <p:sp>
        <p:nvSpPr>
          <p:cNvPr id="19" name="TextBox 18"/>
          <p:cNvSpPr txBox="1"/>
          <p:nvPr/>
        </p:nvSpPr>
        <p:spPr>
          <a:xfrm>
            <a:off x="4432554" y="1668723"/>
            <a:ext cx="3566606" cy="4636710"/>
          </a:xfrm>
          <a:prstGeom prst="rect">
            <a:avLst/>
          </a:prstGeom>
          <a:noFill/>
        </p:spPr>
        <p:txBody>
          <a:bodyPr wrap="square" lIns="182854" tIns="146283" rIns="182854" bIns="146283" rtlCol="0">
            <a:spAutoFit/>
          </a:bodyPr>
          <a:lstStyle/>
          <a:p>
            <a:pPr marL="342834" indent="-342834">
              <a:spcBef>
                <a:spcPts val="600"/>
              </a:spcBef>
              <a:spcAft>
                <a:spcPts val="600"/>
              </a:spcAft>
              <a:buFontTx/>
              <a:buChar char="-"/>
            </a:pPr>
            <a:r>
              <a:rPr lang="en-US" sz="2200" dirty="0">
                <a:solidFill>
                  <a:srgbClr val="FFFFFF"/>
                </a:solidFill>
              </a:rPr>
              <a:t>Provides Access to Tenant Functionality</a:t>
            </a:r>
            <a:endParaRPr lang="en-US" sz="1399" dirty="0">
              <a:solidFill>
                <a:srgbClr val="FFFFFF"/>
              </a:solidFill>
            </a:endParaRPr>
          </a:p>
          <a:p>
            <a:pPr marL="342834" indent="-342834">
              <a:spcBef>
                <a:spcPts val="600"/>
              </a:spcBef>
              <a:spcAft>
                <a:spcPts val="600"/>
              </a:spcAft>
              <a:buFontTx/>
              <a:buChar char="-"/>
            </a:pPr>
            <a:r>
              <a:rPr lang="en-US" sz="2200" dirty="0">
                <a:solidFill>
                  <a:srgbClr val="FFFFFF"/>
                </a:solidFill>
              </a:rPr>
              <a:t>Claims based Authentication</a:t>
            </a:r>
          </a:p>
          <a:p>
            <a:pPr marL="342834" indent="-342834">
              <a:spcBef>
                <a:spcPts val="600"/>
              </a:spcBef>
              <a:spcAft>
                <a:spcPts val="600"/>
              </a:spcAft>
              <a:buFontTx/>
              <a:buChar char="-"/>
            </a:pPr>
            <a:r>
              <a:rPr lang="en-US" sz="2200" dirty="0">
                <a:solidFill>
                  <a:srgbClr val="FFFFFF"/>
                </a:solidFill>
              </a:rPr>
              <a:t>Provides access to all subscriptions</a:t>
            </a:r>
          </a:p>
          <a:p>
            <a:pPr marL="342834" indent="-342834">
              <a:spcBef>
                <a:spcPts val="600"/>
              </a:spcBef>
              <a:spcAft>
                <a:spcPts val="600"/>
              </a:spcAft>
              <a:buFontTx/>
              <a:buChar char="-"/>
            </a:pPr>
            <a:r>
              <a:rPr lang="en-US" sz="2200" dirty="0">
                <a:solidFill>
                  <a:srgbClr val="FFFFFF"/>
                </a:solidFill>
              </a:rPr>
              <a:t>Used for Automation (triggered by Admin), Panel/Portal Integration</a:t>
            </a:r>
          </a:p>
          <a:p>
            <a:pPr marL="342834" indent="-342834">
              <a:lnSpc>
                <a:spcPct val="90000"/>
              </a:lnSpc>
              <a:spcAft>
                <a:spcPts val="600"/>
              </a:spcAft>
              <a:buFontTx/>
              <a:buChar char="-"/>
            </a:pPr>
            <a:endParaRPr lang="en-US" sz="2400" dirty="0" err="1">
              <a:solidFill>
                <a:srgbClr val="505050"/>
              </a:solidFill>
            </a:endParaRPr>
          </a:p>
        </p:txBody>
      </p:sp>
      <p:sp>
        <p:nvSpPr>
          <p:cNvPr id="20" name="TextBox 19"/>
          <p:cNvSpPr txBox="1"/>
          <p:nvPr/>
        </p:nvSpPr>
        <p:spPr>
          <a:xfrm>
            <a:off x="8339401" y="1668722"/>
            <a:ext cx="3566606" cy="3946123"/>
          </a:xfrm>
          <a:prstGeom prst="rect">
            <a:avLst/>
          </a:prstGeom>
          <a:noFill/>
        </p:spPr>
        <p:txBody>
          <a:bodyPr wrap="square" lIns="182854" tIns="146283" rIns="182854" bIns="146283" rtlCol="0">
            <a:spAutoFit/>
          </a:bodyPr>
          <a:lstStyle/>
          <a:p>
            <a:pPr marL="342834" indent="-342834">
              <a:spcBef>
                <a:spcPts val="600"/>
              </a:spcBef>
              <a:spcAft>
                <a:spcPts val="600"/>
              </a:spcAft>
              <a:buFontTx/>
              <a:buChar char="-"/>
            </a:pPr>
            <a:r>
              <a:rPr lang="en-US" sz="2200" dirty="0">
                <a:solidFill>
                  <a:srgbClr val="FFFFFF"/>
                </a:solidFill>
              </a:rPr>
              <a:t>Provides Access to Tenant Functionality</a:t>
            </a:r>
            <a:endParaRPr lang="en-US" sz="1399" dirty="0">
              <a:solidFill>
                <a:srgbClr val="FFFFFF"/>
              </a:solidFill>
            </a:endParaRPr>
          </a:p>
          <a:p>
            <a:pPr marL="342834" indent="-342834">
              <a:spcBef>
                <a:spcPts val="600"/>
              </a:spcBef>
              <a:spcAft>
                <a:spcPts val="600"/>
              </a:spcAft>
              <a:buFontTx/>
              <a:buChar char="-"/>
            </a:pPr>
            <a:r>
              <a:rPr lang="en-US" sz="2200" dirty="0">
                <a:solidFill>
                  <a:srgbClr val="FFFFFF"/>
                </a:solidFill>
              </a:rPr>
              <a:t>Certificate based Authentication</a:t>
            </a:r>
          </a:p>
          <a:p>
            <a:pPr marL="342834" indent="-342834">
              <a:spcBef>
                <a:spcPts val="600"/>
              </a:spcBef>
              <a:spcAft>
                <a:spcPts val="600"/>
              </a:spcAft>
              <a:buFontTx/>
              <a:buChar char="-"/>
            </a:pPr>
            <a:r>
              <a:rPr lang="en-US" sz="2200" dirty="0">
                <a:solidFill>
                  <a:srgbClr val="FFFFFF"/>
                </a:solidFill>
              </a:rPr>
              <a:t>Provides access to the subscription that the certificate is tied to</a:t>
            </a:r>
          </a:p>
          <a:p>
            <a:pPr marL="342834" indent="-342834">
              <a:spcBef>
                <a:spcPts val="600"/>
              </a:spcBef>
              <a:spcAft>
                <a:spcPts val="600"/>
              </a:spcAft>
              <a:buFontTx/>
              <a:buChar char="-"/>
            </a:pPr>
            <a:r>
              <a:rPr lang="en-US" sz="2200" dirty="0">
                <a:solidFill>
                  <a:srgbClr val="FFFFFF"/>
                </a:solidFill>
              </a:rPr>
              <a:t>Tenant PowerShell</a:t>
            </a:r>
          </a:p>
          <a:p>
            <a:pPr marL="342834" indent="-342834">
              <a:lnSpc>
                <a:spcPct val="90000"/>
              </a:lnSpc>
              <a:spcAft>
                <a:spcPts val="600"/>
              </a:spcAft>
              <a:buFontTx/>
              <a:buChar char="-"/>
            </a:pPr>
            <a:endParaRPr lang="en-US" sz="2400" dirty="0" err="1">
              <a:solidFill>
                <a:srgbClr val="505050"/>
              </a:solidFill>
            </a:endParaRPr>
          </a:p>
        </p:txBody>
      </p:sp>
    </p:spTree>
    <p:extLst>
      <p:ext uri="{BB962C8B-B14F-4D97-AF65-F5344CB8AC3E}">
        <p14:creationId xmlns:p14="http://schemas.microsoft.com/office/powerpoint/2010/main" val="2121609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Login Scenario using Claims</a:t>
            </a:r>
            <a:endParaRPr lang="en-US" dirty="0"/>
          </a:p>
        </p:txBody>
      </p:sp>
      <p:sp>
        <p:nvSpPr>
          <p:cNvPr id="3" name="Rectangle 2"/>
          <p:cNvSpPr/>
          <p:nvPr/>
        </p:nvSpPr>
        <p:spPr>
          <a:xfrm>
            <a:off x="10554671" y="2231880"/>
            <a:ext cx="1433878" cy="59453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a:solidFill>
                  <a:srgbClr val="FFFFFF"/>
                </a:solidFill>
              </a:rPr>
              <a:t>ASP.Net</a:t>
            </a:r>
            <a:endParaRPr lang="en-US" sz="2400" dirty="0">
              <a:solidFill>
                <a:srgbClr val="FFFFFF"/>
              </a:solidFill>
            </a:endParaRPr>
          </a:p>
        </p:txBody>
      </p:sp>
      <p:sp>
        <p:nvSpPr>
          <p:cNvPr id="4" name="Rectangle 3"/>
          <p:cNvSpPr/>
          <p:nvPr/>
        </p:nvSpPr>
        <p:spPr>
          <a:xfrm>
            <a:off x="10554671" y="2942990"/>
            <a:ext cx="1433878" cy="59453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FFFFFF"/>
                </a:solidFill>
              </a:rPr>
              <a:t>ADFS</a:t>
            </a:r>
          </a:p>
        </p:txBody>
      </p:sp>
      <p:sp>
        <p:nvSpPr>
          <p:cNvPr id="5" name="Rectangle 4"/>
          <p:cNvSpPr/>
          <p:nvPr/>
        </p:nvSpPr>
        <p:spPr>
          <a:xfrm>
            <a:off x="10554671" y="3654101"/>
            <a:ext cx="1433878" cy="59453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FFFFFF"/>
                </a:solidFill>
              </a:rPr>
              <a:t>3</a:t>
            </a:r>
            <a:r>
              <a:rPr lang="en-US" sz="2400" baseline="30000" dirty="0">
                <a:solidFill>
                  <a:srgbClr val="FFFFFF"/>
                </a:solidFill>
              </a:rPr>
              <a:t>rd</a:t>
            </a:r>
            <a:r>
              <a:rPr lang="en-US" sz="2400" dirty="0">
                <a:solidFill>
                  <a:srgbClr val="FFFFFF"/>
                </a:solidFill>
              </a:rPr>
              <a:t> party</a:t>
            </a:r>
          </a:p>
        </p:txBody>
      </p:sp>
      <p:sp>
        <p:nvSpPr>
          <p:cNvPr id="6" name="Rectangle 5"/>
          <p:cNvSpPr/>
          <p:nvPr/>
        </p:nvSpPr>
        <p:spPr>
          <a:xfrm>
            <a:off x="8664112" y="4655568"/>
            <a:ext cx="1066665" cy="90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Portal</a:t>
            </a:r>
          </a:p>
        </p:txBody>
      </p:sp>
      <p:pic>
        <p:nvPicPr>
          <p:cNvPr id="7" name="Picture 6"/>
          <p:cNvPicPr>
            <a:picLocks noChangeAspect="1"/>
          </p:cNvPicPr>
          <p:nvPr/>
        </p:nvPicPr>
        <p:blipFill>
          <a:blip r:embed="rId2"/>
          <a:stretch>
            <a:fillRect/>
          </a:stretch>
        </p:blipFill>
        <p:spPr>
          <a:xfrm>
            <a:off x="6388371" y="3562638"/>
            <a:ext cx="483788" cy="548654"/>
          </a:xfrm>
          <a:prstGeom prst="rect">
            <a:avLst/>
          </a:prstGeom>
        </p:spPr>
      </p:pic>
      <p:sp>
        <p:nvSpPr>
          <p:cNvPr id="8" name="Rectangle 7"/>
          <p:cNvSpPr/>
          <p:nvPr/>
        </p:nvSpPr>
        <p:spPr>
          <a:xfrm>
            <a:off x="10414780" y="2000563"/>
            <a:ext cx="1713659" cy="36482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smtClean="0">
                <a:solidFill>
                  <a:srgbClr val="FFFFFF"/>
                </a:solidFill>
              </a:rPr>
              <a:t>Identity</a:t>
            </a:r>
          </a:p>
          <a:p>
            <a:pPr algn="ctr"/>
            <a:r>
              <a:rPr lang="en-US" sz="2000" dirty="0" smtClean="0">
                <a:solidFill>
                  <a:srgbClr val="FFFFFF"/>
                </a:solidFill>
              </a:rPr>
              <a:t>Provider with Secure Token Service</a:t>
            </a:r>
            <a:endParaRPr lang="en-US" sz="2000" dirty="0">
              <a:solidFill>
                <a:srgbClr val="FFFFFF"/>
              </a:solidFill>
            </a:endParaRPr>
          </a:p>
        </p:txBody>
      </p:sp>
      <p:cxnSp>
        <p:nvCxnSpPr>
          <p:cNvPr id="9" name="Straight Arrow Connector 8"/>
          <p:cNvCxnSpPr/>
          <p:nvPr/>
        </p:nvCxnSpPr>
        <p:spPr>
          <a:xfrm>
            <a:off x="7066378" y="4303113"/>
            <a:ext cx="1573548" cy="74878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27044" y="2733187"/>
            <a:ext cx="3534341" cy="920914"/>
          </a:xfrm>
          <a:prstGeom prst="straightConnector1">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228462" y="5721275"/>
            <a:ext cx="0" cy="44298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9975212" y="3203691"/>
            <a:ext cx="559927" cy="480373"/>
          </a:xfrm>
          <a:prstGeom prst="rect">
            <a:avLst/>
          </a:prstGeom>
        </p:spPr>
      </p:pic>
      <p:cxnSp>
        <p:nvCxnSpPr>
          <p:cNvPr id="13" name="Straight Arrow Connector 12"/>
          <p:cNvCxnSpPr/>
          <p:nvPr/>
        </p:nvCxnSpPr>
        <p:spPr>
          <a:xfrm>
            <a:off x="6925974" y="4475990"/>
            <a:ext cx="1728975" cy="894091"/>
          </a:xfrm>
          <a:prstGeom prst="straightConnector1">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6985" y="1952782"/>
            <a:ext cx="3213003" cy="461665"/>
          </a:xfrm>
          <a:prstGeom prst="rect">
            <a:avLst/>
          </a:prstGeom>
          <a:noFill/>
        </p:spPr>
        <p:txBody>
          <a:bodyPr wrap="square" rtlCol="0">
            <a:spAutoFit/>
          </a:bodyPr>
          <a:lstStyle/>
          <a:p>
            <a:r>
              <a:rPr lang="en-US" sz="2400" dirty="0">
                <a:solidFill>
                  <a:srgbClr val="FFFFFF"/>
                </a:solidFill>
              </a:rPr>
              <a:t>1. User without Claims</a:t>
            </a:r>
          </a:p>
        </p:txBody>
      </p:sp>
      <p:cxnSp>
        <p:nvCxnSpPr>
          <p:cNvPr id="15" name="Straight Arrow Connector 14"/>
          <p:cNvCxnSpPr>
            <a:stCxn id="7" idx="3"/>
            <a:endCxn id="12" idx="1"/>
          </p:cNvCxnSpPr>
          <p:nvPr/>
        </p:nvCxnSpPr>
        <p:spPr>
          <a:xfrm flipV="1">
            <a:off x="6872159" y="3443878"/>
            <a:ext cx="3103053" cy="39308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6983" y="2518648"/>
            <a:ext cx="6914253" cy="461665"/>
          </a:xfrm>
          <a:prstGeom prst="rect">
            <a:avLst/>
          </a:prstGeom>
          <a:noFill/>
        </p:spPr>
        <p:txBody>
          <a:bodyPr wrap="square" rtlCol="0">
            <a:spAutoFit/>
          </a:bodyPr>
          <a:lstStyle/>
          <a:p>
            <a:r>
              <a:rPr lang="en-US" sz="2400" dirty="0">
                <a:solidFill>
                  <a:srgbClr val="FFFFFF"/>
                </a:solidFill>
              </a:rPr>
              <a:t>2. </a:t>
            </a:r>
            <a:r>
              <a:rPr lang="en-US" sz="2400" dirty="0" smtClean="0">
                <a:solidFill>
                  <a:srgbClr val="FFFFFF"/>
                </a:solidFill>
              </a:rPr>
              <a:t>User is redirected </a:t>
            </a:r>
            <a:r>
              <a:rPr lang="en-US" sz="2400" dirty="0">
                <a:solidFill>
                  <a:srgbClr val="FFFFFF"/>
                </a:solidFill>
              </a:rPr>
              <a:t>to </a:t>
            </a:r>
            <a:r>
              <a:rPr lang="en-US" sz="2400" dirty="0" smtClean="0">
                <a:solidFill>
                  <a:srgbClr val="FFFFFF"/>
                </a:solidFill>
              </a:rPr>
              <a:t>STS (multiple redirects*)</a:t>
            </a:r>
            <a:endParaRPr lang="en-US" sz="2400" dirty="0">
              <a:solidFill>
                <a:srgbClr val="FFFFFF"/>
              </a:solidFill>
            </a:endParaRPr>
          </a:p>
        </p:txBody>
      </p:sp>
      <p:sp>
        <p:nvSpPr>
          <p:cNvPr id="17" name="TextBox 16"/>
          <p:cNvSpPr txBox="1"/>
          <p:nvPr/>
        </p:nvSpPr>
        <p:spPr>
          <a:xfrm>
            <a:off x="446985" y="3058130"/>
            <a:ext cx="3735753" cy="461665"/>
          </a:xfrm>
          <a:prstGeom prst="rect">
            <a:avLst/>
          </a:prstGeom>
          <a:noFill/>
        </p:spPr>
        <p:txBody>
          <a:bodyPr wrap="square" rtlCol="0">
            <a:spAutoFit/>
          </a:bodyPr>
          <a:lstStyle/>
          <a:p>
            <a:r>
              <a:rPr lang="en-US" sz="2400" dirty="0" smtClean="0">
                <a:solidFill>
                  <a:srgbClr val="FFFFFF"/>
                </a:solidFill>
              </a:rPr>
              <a:t>3. </a:t>
            </a:r>
            <a:r>
              <a:rPr lang="en-US" sz="2400" dirty="0">
                <a:solidFill>
                  <a:srgbClr val="FFFFFF"/>
                </a:solidFill>
              </a:rPr>
              <a:t>User Enters Credentials</a:t>
            </a:r>
          </a:p>
        </p:txBody>
      </p:sp>
      <p:sp>
        <p:nvSpPr>
          <p:cNvPr id="18" name="TextBox 17"/>
          <p:cNvSpPr txBox="1"/>
          <p:nvPr/>
        </p:nvSpPr>
        <p:spPr>
          <a:xfrm>
            <a:off x="439774" y="3528810"/>
            <a:ext cx="5057448" cy="830997"/>
          </a:xfrm>
          <a:prstGeom prst="rect">
            <a:avLst/>
          </a:prstGeom>
          <a:noFill/>
        </p:spPr>
        <p:txBody>
          <a:bodyPr wrap="square" rtlCol="0">
            <a:spAutoFit/>
          </a:bodyPr>
          <a:lstStyle/>
          <a:p>
            <a:r>
              <a:rPr lang="en-US" sz="2400" dirty="0" smtClean="0">
                <a:solidFill>
                  <a:srgbClr val="FFFFFF"/>
                </a:solidFill>
              </a:rPr>
              <a:t>4. </a:t>
            </a:r>
            <a:r>
              <a:rPr lang="en-US" sz="2400" dirty="0">
                <a:solidFill>
                  <a:srgbClr val="FFFFFF"/>
                </a:solidFill>
              </a:rPr>
              <a:t>User is authenticated </a:t>
            </a:r>
            <a:r>
              <a:rPr lang="en-US" sz="2400" dirty="0" smtClean="0">
                <a:solidFill>
                  <a:srgbClr val="FFFFFF"/>
                </a:solidFill>
              </a:rPr>
              <a:t>&amp; Claim Token </a:t>
            </a:r>
            <a:r>
              <a:rPr lang="en-US" sz="2400" dirty="0">
                <a:solidFill>
                  <a:srgbClr val="FFFFFF"/>
                </a:solidFill>
              </a:rPr>
              <a:t>is issued to the user</a:t>
            </a:r>
          </a:p>
        </p:txBody>
      </p:sp>
      <p:sp>
        <p:nvSpPr>
          <p:cNvPr id="19" name="TextBox 18"/>
          <p:cNvSpPr txBox="1"/>
          <p:nvPr/>
        </p:nvSpPr>
        <p:spPr>
          <a:xfrm>
            <a:off x="446985" y="4403325"/>
            <a:ext cx="4763066" cy="461665"/>
          </a:xfrm>
          <a:prstGeom prst="rect">
            <a:avLst/>
          </a:prstGeom>
          <a:noFill/>
        </p:spPr>
        <p:txBody>
          <a:bodyPr wrap="square" rtlCol="0">
            <a:spAutoFit/>
          </a:bodyPr>
          <a:lstStyle/>
          <a:p>
            <a:r>
              <a:rPr lang="en-US" sz="2400" dirty="0" smtClean="0">
                <a:solidFill>
                  <a:srgbClr val="FFFFFF"/>
                </a:solidFill>
              </a:rPr>
              <a:t>5. </a:t>
            </a:r>
            <a:r>
              <a:rPr lang="en-US" sz="2400" dirty="0">
                <a:solidFill>
                  <a:srgbClr val="FFFFFF"/>
                </a:solidFill>
              </a:rPr>
              <a:t>User uses claim to access Portal</a:t>
            </a:r>
          </a:p>
        </p:txBody>
      </p:sp>
      <p:sp>
        <p:nvSpPr>
          <p:cNvPr id="20" name="TextBox 19"/>
          <p:cNvSpPr txBox="1"/>
          <p:nvPr/>
        </p:nvSpPr>
        <p:spPr>
          <a:xfrm>
            <a:off x="446984" y="4969191"/>
            <a:ext cx="5277763" cy="461665"/>
          </a:xfrm>
          <a:prstGeom prst="rect">
            <a:avLst/>
          </a:prstGeom>
          <a:noFill/>
        </p:spPr>
        <p:txBody>
          <a:bodyPr wrap="square" rtlCol="0">
            <a:spAutoFit/>
          </a:bodyPr>
          <a:lstStyle/>
          <a:p>
            <a:r>
              <a:rPr lang="en-US" sz="2400" dirty="0" smtClean="0">
                <a:solidFill>
                  <a:srgbClr val="FFFFFF"/>
                </a:solidFill>
              </a:rPr>
              <a:t>6. </a:t>
            </a:r>
            <a:r>
              <a:rPr lang="en-US" sz="2400" dirty="0">
                <a:solidFill>
                  <a:srgbClr val="FFFFFF"/>
                </a:solidFill>
              </a:rPr>
              <a:t>Portal Grants access to Resources</a:t>
            </a:r>
          </a:p>
        </p:txBody>
      </p:sp>
      <p:sp>
        <p:nvSpPr>
          <p:cNvPr id="21" name="TextBox 20"/>
          <p:cNvSpPr txBox="1"/>
          <p:nvPr/>
        </p:nvSpPr>
        <p:spPr>
          <a:xfrm>
            <a:off x="446985" y="1386916"/>
            <a:ext cx="2547597" cy="461665"/>
          </a:xfrm>
          <a:prstGeom prst="rect">
            <a:avLst/>
          </a:prstGeom>
          <a:noFill/>
        </p:spPr>
        <p:txBody>
          <a:bodyPr wrap="square" rtlCol="0">
            <a:spAutoFit/>
          </a:bodyPr>
          <a:lstStyle/>
          <a:p>
            <a:r>
              <a:rPr lang="en-US" sz="2400" b="1" dirty="0">
                <a:solidFill>
                  <a:srgbClr val="FFFFFF"/>
                </a:solidFill>
              </a:rPr>
              <a:t>STEPS</a:t>
            </a:r>
          </a:p>
        </p:txBody>
      </p:sp>
      <p:sp>
        <p:nvSpPr>
          <p:cNvPr id="22" name="TextBox 21"/>
          <p:cNvSpPr txBox="1"/>
          <p:nvPr/>
        </p:nvSpPr>
        <p:spPr>
          <a:xfrm>
            <a:off x="8140755" y="4524800"/>
            <a:ext cx="233151" cy="400110"/>
          </a:xfrm>
          <a:prstGeom prst="rect">
            <a:avLst/>
          </a:prstGeom>
          <a:noFill/>
        </p:spPr>
        <p:txBody>
          <a:bodyPr wrap="square" rtlCol="0">
            <a:spAutoFit/>
          </a:bodyPr>
          <a:lstStyle/>
          <a:p>
            <a:r>
              <a:rPr lang="en-US" sz="2000" dirty="0">
                <a:solidFill>
                  <a:srgbClr val="FFFFFF"/>
                </a:solidFill>
              </a:rPr>
              <a:t>1</a:t>
            </a:r>
          </a:p>
        </p:txBody>
      </p:sp>
      <p:sp>
        <p:nvSpPr>
          <p:cNvPr id="23" name="TextBox 22"/>
          <p:cNvSpPr txBox="1"/>
          <p:nvPr/>
        </p:nvSpPr>
        <p:spPr>
          <a:xfrm>
            <a:off x="9566486" y="3569658"/>
            <a:ext cx="233151" cy="400110"/>
          </a:xfrm>
          <a:prstGeom prst="rect">
            <a:avLst/>
          </a:prstGeom>
          <a:noFill/>
        </p:spPr>
        <p:txBody>
          <a:bodyPr wrap="square" rtlCol="0">
            <a:spAutoFit/>
          </a:bodyPr>
          <a:lstStyle/>
          <a:p>
            <a:r>
              <a:rPr lang="en-US" sz="2000" dirty="0" smtClean="0">
                <a:solidFill>
                  <a:srgbClr val="FFFFFF"/>
                </a:solidFill>
              </a:rPr>
              <a:t>3</a:t>
            </a:r>
            <a:endParaRPr lang="en-US" sz="2000" dirty="0">
              <a:solidFill>
                <a:srgbClr val="FFFFFF"/>
              </a:solidFill>
            </a:endParaRPr>
          </a:p>
        </p:txBody>
      </p:sp>
      <p:sp>
        <p:nvSpPr>
          <p:cNvPr id="24" name="TextBox 23"/>
          <p:cNvSpPr txBox="1"/>
          <p:nvPr/>
        </p:nvSpPr>
        <p:spPr>
          <a:xfrm>
            <a:off x="8304759" y="2823464"/>
            <a:ext cx="233151" cy="400110"/>
          </a:xfrm>
          <a:prstGeom prst="rect">
            <a:avLst/>
          </a:prstGeom>
          <a:noFill/>
        </p:spPr>
        <p:txBody>
          <a:bodyPr wrap="square" rtlCol="0">
            <a:spAutoFit/>
          </a:bodyPr>
          <a:lstStyle/>
          <a:p>
            <a:r>
              <a:rPr lang="en-US" sz="2000" dirty="0">
                <a:solidFill>
                  <a:srgbClr val="FFFFFF"/>
                </a:solidFill>
              </a:rPr>
              <a:t>4</a:t>
            </a:r>
          </a:p>
        </p:txBody>
      </p:sp>
      <p:sp>
        <p:nvSpPr>
          <p:cNvPr id="25" name="TextBox 24"/>
          <p:cNvSpPr txBox="1"/>
          <p:nvPr/>
        </p:nvSpPr>
        <p:spPr>
          <a:xfrm>
            <a:off x="7577539" y="4910157"/>
            <a:ext cx="233151" cy="400110"/>
          </a:xfrm>
          <a:prstGeom prst="rect">
            <a:avLst/>
          </a:prstGeom>
          <a:noFill/>
        </p:spPr>
        <p:txBody>
          <a:bodyPr wrap="square" rtlCol="0">
            <a:spAutoFit/>
          </a:bodyPr>
          <a:lstStyle/>
          <a:p>
            <a:r>
              <a:rPr lang="en-US" sz="2000" dirty="0" smtClean="0">
                <a:solidFill>
                  <a:srgbClr val="FFFFFF"/>
                </a:solidFill>
              </a:rPr>
              <a:t>5</a:t>
            </a:r>
            <a:endParaRPr lang="en-US" sz="2000" dirty="0">
              <a:solidFill>
                <a:srgbClr val="FFFFFF"/>
              </a:solidFill>
            </a:endParaRPr>
          </a:p>
        </p:txBody>
      </p:sp>
      <p:sp>
        <p:nvSpPr>
          <p:cNvPr id="26" name="TextBox 25"/>
          <p:cNvSpPr txBox="1"/>
          <p:nvPr/>
        </p:nvSpPr>
        <p:spPr>
          <a:xfrm>
            <a:off x="9349165" y="5721275"/>
            <a:ext cx="217321" cy="400110"/>
          </a:xfrm>
          <a:prstGeom prst="rect">
            <a:avLst/>
          </a:prstGeom>
          <a:noFill/>
        </p:spPr>
        <p:txBody>
          <a:bodyPr wrap="square" rtlCol="0">
            <a:spAutoFit/>
          </a:bodyPr>
          <a:lstStyle/>
          <a:p>
            <a:r>
              <a:rPr lang="en-US" sz="2000" dirty="0" smtClean="0">
                <a:solidFill>
                  <a:srgbClr val="FFFFFF"/>
                </a:solidFill>
              </a:rPr>
              <a:t>6</a:t>
            </a:r>
            <a:endParaRPr lang="en-US" sz="2000" dirty="0">
              <a:solidFill>
                <a:srgbClr val="FFFFFF"/>
              </a:solidFill>
            </a:endParaRPr>
          </a:p>
        </p:txBody>
      </p:sp>
      <p:sp>
        <p:nvSpPr>
          <p:cNvPr id="27" name="TextBox 26"/>
          <p:cNvSpPr txBox="1"/>
          <p:nvPr/>
        </p:nvSpPr>
        <p:spPr>
          <a:xfrm>
            <a:off x="6283112" y="4018163"/>
            <a:ext cx="934698" cy="461665"/>
          </a:xfrm>
          <a:prstGeom prst="rect">
            <a:avLst/>
          </a:prstGeom>
          <a:noFill/>
        </p:spPr>
        <p:txBody>
          <a:bodyPr wrap="square" rtlCol="0">
            <a:spAutoFit/>
          </a:bodyPr>
          <a:lstStyle/>
          <a:p>
            <a:r>
              <a:rPr lang="en-US" sz="2400" dirty="0">
                <a:solidFill>
                  <a:srgbClr val="FFFFFF"/>
                </a:solidFill>
              </a:rPr>
              <a:t>User</a:t>
            </a:r>
          </a:p>
        </p:txBody>
      </p:sp>
      <p:sp>
        <p:nvSpPr>
          <p:cNvPr id="28" name="Arc 27"/>
          <p:cNvSpPr/>
          <p:nvPr/>
        </p:nvSpPr>
        <p:spPr>
          <a:xfrm rot="15153263">
            <a:off x="8071813" y="3681452"/>
            <a:ext cx="1289850" cy="1477883"/>
          </a:xfrm>
          <a:prstGeom prst="arc">
            <a:avLst/>
          </a:prstGeom>
          <a:ln w="381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9" name="TextBox 28"/>
          <p:cNvSpPr txBox="1"/>
          <p:nvPr/>
        </p:nvSpPr>
        <p:spPr>
          <a:xfrm>
            <a:off x="7716774" y="3920194"/>
            <a:ext cx="233151" cy="400110"/>
          </a:xfrm>
          <a:prstGeom prst="rect">
            <a:avLst/>
          </a:prstGeom>
          <a:noFill/>
        </p:spPr>
        <p:txBody>
          <a:bodyPr wrap="square" rtlCol="0">
            <a:spAutoFit/>
          </a:bodyPr>
          <a:lstStyle/>
          <a:p>
            <a:r>
              <a:rPr lang="en-US" sz="2000" dirty="0" smtClean="0">
                <a:solidFill>
                  <a:srgbClr val="FFFFFF"/>
                </a:solidFill>
              </a:rPr>
              <a:t>2</a:t>
            </a:r>
            <a:endParaRPr lang="en-US" sz="2000" dirty="0">
              <a:solidFill>
                <a:srgbClr val="FFFFFF"/>
              </a:solidFill>
            </a:endParaRPr>
          </a:p>
        </p:txBody>
      </p:sp>
    </p:spTree>
    <p:extLst>
      <p:ext uri="{BB962C8B-B14F-4D97-AF65-F5344CB8AC3E}">
        <p14:creationId xmlns:p14="http://schemas.microsoft.com/office/powerpoint/2010/main" val="784205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4" grpId="0"/>
      <p:bldP spid="28" grpId="0" animBg="1"/>
      <p:bldP spid="29"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Pack PowerShell</a:t>
            </a:r>
            <a:endParaRPr lang="en-US" dirty="0"/>
          </a:p>
        </p:txBody>
      </p:sp>
      <p:graphicFrame>
        <p:nvGraphicFramePr>
          <p:cNvPr id="4" name="Table 3"/>
          <p:cNvGraphicFramePr>
            <a:graphicFrameLocks noGrp="1"/>
          </p:cNvGraphicFramePr>
          <p:nvPr>
            <p:extLst/>
          </p:nvPr>
        </p:nvGraphicFramePr>
        <p:xfrm>
          <a:off x="427859" y="1440154"/>
          <a:ext cx="11580757" cy="4775711"/>
        </p:xfrm>
        <a:graphic>
          <a:graphicData uri="http://schemas.openxmlformats.org/drawingml/2006/table">
            <a:tbl>
              <a:tblPr firstRow="1" bandRow="1">
                <a:tableStyleId>{00A15C55-8517-42AA-B614-E9B94910E393}</a:tableStyleId>
              </a:tblPr>
              <a:tblGrid>
                <a:gridCol w="5714189"/>
                <a:gridCol w="5866568"/>
              </a:tblGrid>
              <a:tr h="457135">
                <a:tc>
                  <a:txBody>
                    <a:bodyPr/>
                    <a:lstStyle/>
                    <a:p>
                      <a:r>
                        <a:rPr lang="en-US" sz="2200" dirty="0" smtClean="0"/>
                        <a:t>Admin </a:t>
                      </a:r>
                      <a:endParaRPr lang="en-US" sz="2200" dirty="0"/>
                    </a:p>
                  </a:txBody>
                  <a:tcPr marL="91427" marR="91427" marT="45713" marB="45713"/>
                </a:tc>
                <a:tc>
                  <a:txBody>
                    <a:bodyPr/>
                    <a:lstStyle/>
                    <a:p>
                      <a:r>
                        <a:rPr lang="en-US" sz="2200" dirty="0" smtClean="0"/>
                        <a:t>Tenant</a:t>
                      </a:r>
                      <a:endParaRPr lang="en-US" sz="2200" dirty="0"/>
                    </a:p>
                  </a:txBody>
                  <a:tcPr marL="91427" marR="91427" marT="45713" marB="45713"/>
                </a:tc>
              </a:tr>
              <a:tr h="775336">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200" dirty="0" smtClean="0"/>
                        <a:t>Management of Admin resources</a:t>
                      </a:r>
                      <a:endParaRPr lang="en-US" sz="2200" dirty="0"/>
                    </a:p>
                  </a:txBody>
                  <a:tcPr marL="91427" marR="91427" marT="45713" marB="45713"/>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200" dirty="0" smtClean="0"/>
                        <a:t>Management of Tenant resources available under a specific subscription</a:t>
                      </a:r>
                      <a:endParaRPr lang="en-US" sz="2200" dirty="0" smtClean="0">
                        <a:solidFill>
                          <a:schemeClr val="tx1"/>
                        </a:solidFill>
                        <a:cs typeface="Segoe UI" panose="020B0502040204020203" pitchFamily="34" charset="0"/>
                      </a:endParaRPr>
                    </a:p>
                  </a:txBody>
                  <a:tcPr marL="91427" marR="91427" marT="45713" marB="45713"/>
                </a:tc>
              </a:tr>
              <a:tr h="53332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200" dirty="0" smtClean="0"/>
                        <a:t>Claims based authentication</a:t>
                      </a:r>
                    </a:p>
                  </a:txBody>
                  <a:tcPr marL="91427" marR="91427" marT="45713" marB="45713"/>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200" dirty="0" smtClean="0"/>
                        <a:t>Certificate based authentication</a:t>
                      </a:r>
                    </a:p>
                  </a:txBody>
                  <a:tcPr marL="91427" marR="91427" marT="45713" marB="45713"/>
                </a:tc>
              </a:tr>
              <a:tr h="433381">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200" dirty="0" smtClean="0"/>
                        <a:t>Connects to the Admin \ Tenant API</a:t>
                      </a:r>
                      <a:endParaRPr lang="en-US" sz="2200" dirty="0" smtClean="0">
                        <a:solidFill>
                          <a:schemeClr val="tx1"/>
                        </a:solidFill>
                        <a:cs typeface="Segoe UI" panose="020B0502040204020203" pitchFamily="34" charset="0"/>
                      </a:endParaRPr>
                    </a:p>
                  </a:txBody>
                  <a:tcPr marL="91427" marR="91427" marT="45713" marB="45713"/>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200" dirty="0" smtClean="0"/>
                        <a:t>Connects to the Tenant Public API</a:t>
                      </a:r>
                      <a:endParaRPr lang="en-US" sz="2200" dirty="0" smtClean="0">
                        <a:solidFill>
                          <a:schemeClr val="tx1"/>
                        </a:solidFill>
                        <a:cs typeface="Segoe UI" panose="020B0502040204020203" pitchFamily="34" charset="0"/>
                      </a:endParaRPr>
                    </a:p>
                  </a:txBody>
                  <a:tcPr marL="91427" marR="91427" marT="45713" marB="45713"/>
                </a:tc>
              </a:tr>
              <a:tr h="775336">
                <a:tc>
                  <a:txBody>
                    <a:bodyPr/>
                    <a:lstStyle/>
                    <a:p>
                      <a:r>
                        <a:rPr lang="en-US" sz="2200" dirty="0" smtClean="0"/>
                        <a:t>Available with WAP</a:t>
                      </a:r>
                      <a:endParaRPr lang="en-US" sz="2200" dirty="0"/>
                    </a:p>
                  </a:txBody>
                  <a:tcPr marL="91427" marR="91427" marT="45713" marB="45713"/>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200" dirty="0" smtClean="0"/>
                        <a:t>Available with the Microsoft Azure SDK</a:t>
                      </a:r>
                      <a:r>
                        <a:rPr lang="en-US" sz="2200" baseline="0" dirty="0" smtClean="0"/>
                        <a:t> (</a:t>
                      </a:r>
                      <a:r>
                        <a:rPr lang="en-US" sz="2200" dirty="0" smtClean="0"/>
                        <a:t>Open Source)</a:t>
                      </a:r>
                      <a:endParaRPr lang="en-US" sz="2200" dirty="0" smtClean="0">
                        <a:solidFill>
                          <a:schemeClr val="tx1"/>
                        </a:solidFill>
                        <a:cs typeface="Segoe UI" panose="020B0502040204020203" pitchFamily="34" charset="0"/>
                      </a:endParaRPr>
                    </a:p>
                  </a:txBody>
                  <a:tcPr marL="91427" marR="91427" marT="45713" marB="45713"/>
                </a:tc>
              </a:tr>
              <a:tr h="1801199">
                <a:tc>
                  <a:txBody>
                    <a:bodyPr/>
                    <a:lstStyle/>
                    <a:p>
                      <a:r>
                        <a:rPr lang="en-US" sz="2200" dirty="0" smtClean="0"/>
                        <a:t>WAP Service Management </a:t>
                      </a:r>
                    </a:p>
                    <a:p>
                      <a:pPr lvl="1"/>
                      <a:r>
                        <a:rPr lang="en-US" sz="2200" dirty="0" smtClean="0"/>
                        <a:t>Plan &amp; Add-On management</a:t>
                      </a:r>
                    </a:p>
                    <a:p>
                      <a:pPr lvl="1"/>
                      <a:r>
                        <a:rPr lang="en-US" sz="2200" dirty="0" smtClean="0"/>
                        <a:t>Tenant &amp; Subscription management</a:t>
                      </a:r>
                    </a:p>
                    <a:p>
                      <a:endParaRPr lang="en-US" sz="2200" dirty="0" smtClean="0"/>
                    </a:p>
                    <a:p>
                      <a:r>
                        <a:rPr lang="en-US" sz="2200" dirty="0" smtClean="0"/>
                        <a:t>Resource Provider Management</a:t>
                      </a:r>
                      <a:endParaRPr lang="en-US" sz="2200" dirty="0"/>
                    </a:p>
                  </a:txBody>
                  <a:tcPr marL="91427" marR="91427" marT="45713" marB="45713"/>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200" dirty="0" smtClean="0"/>
                        <a:t>Resource Management</a:t>
                      </a:r>
                    </a:p>
                  </a:txBody>
                  <a:tcPr marL="91427" marR="91427" marT="45713" marB="45713"/>
                </a:tc>
              </a:tr>
            </a:tbl>
          </a:graphicData>
        </a:graphic>
      </p:graphicFrame>
    </p:spTree>
    <p:extLst>
      <p:ext uri="{BB962C8B-B14F-4D97-AF65-F5344CB8AC3E}">
        <p14:creationId xmlns:p14="http://schemas.microsoft.com/office/powerpoint/2010/main" val="33465632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Lessons Learned from a Customer Integrating a Custom Portal with the Azure Pack</a:t>
            </a:r>
          </a:p>
        </p:txBody>
      </p:sp>
      <p:sp>
        <p:nvSpPr>
          <p:cNvPr id="3" name="Text Placeholder 2"/>
          <p:cNvSpPr>
            <a:spLocks noGrp="1"/>
          </p:cNvSpPr>
          <p:nvPr>
            <p:ph type="body" sz="quarter" idx="14"/>
          </p:nvPr>
        </p:nvSpPr>
        <p:spPr>
          <a:xfrm>
            <a:off x="274638" y="4103024"/>
            <a:ext cx="6019799" cy="1554478"/>
          </a:xfrm>
        </p:spPr>
        <p:txBody>
          <a:bodyPr/>
          <a:lstStyle/>
          <a:p>
            <a:r>
              <a:rPr lang="en-US" sz="2800" dirty="0" smtClean="0"/>
              <a:t>Victor Arzate – Program Manager (Microsoft)</a:t>
            </a:r>
          </a:p>
          <a:p>
            <a:r>
              <a:rPr lang="en-US" sz="2800" dirty="0" smtClean="0"/>
              <a:t>Markus Klein – Cloud Architect (bytesatwork GmbH)</a:t>
            </a:r>
            <a:endParaRPr lang="en-US" sz="2800"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t>CDP-B338</a:t>
            </a:r>
          </a:p>
        </p:txBody>
      </p:sp>
    </p:spTree>
    <p:extLst>
      <p:ext uri="{BB962C8B-B14F-4D97-AF65-F5344CB8AC3E}">
        <p14:creationId xmlns:p14="http://schemas.microsoft.com/office/powerpoint/2010/main" val="39866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21236057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Integrating a custom portal with the Azure Pack</a:t>
            </a:r>
            <a:endParaRPr lang="en-US" dirty="0"/>
          </a:p>
        </p:txBody>
      </p:sp>
    </p:spTree>
    <p:extLst>
      <p:ext uri="{BB962C8B-B14F-4D97-AF65-F5344CB8AC3E}">
        <p14:creationId xmlns:p14="http://schemas.microsoft.com/office/powerpoint/2010/main" val="337001545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964162"/>
          </a:xfrm>
        </p:spPr>
        <p:txBody>
          <a:bodyPr/>
          <a:lstStyle/>
          <a:p>
            <a:pPr marL="0" indent="0">
              <a:buNone/>
            </a:pPr>
            <a:r>
              <a:rPr lang="en-US" sz="3200" b="1" dirty="0" smtClean="0"/>
              <a:t>Wortmann is a local OEM, Distributor of MS Software and will become Hosting Service Provider</a:t>
            </a:r>
            <a:endParaRPr lang="en-US" sz="2800" b="1" dirty="0" smtClean="0"/>
          </a:p>
          <a:p>
            <a:r>
              <a:rPr lang="en-US" sz="2800" dirty="0"/>
              <a:t>Wortmann recognizes that their HW sales will reduce long term, as Cloud Solutions will gain popularity.</a:t>
            </a:r>
            <a:endParaRPr lang="en-US" sz="2800" b="1" dirty="0" smtClean="0"/>
          </a:p>
          <a:p>
            <a:r>
              <a:rPr lang="en-US" sz="2800" dirty="0" smtClean="0"/>
              <a:t>Wortmann </a:t>
            </a:r>
            <a:r>
              <a:rPr lang="en-US" sz="2800" dirty="0"/>
              <a:t>aims to play a key role in the local </a:t>
            </a:r>
            <a:r>
              <a:rPr lang="en-US" sz="2800" dirty="0" smtClean="0"/>
              <a:t>ecosystem</a:t>
            </a:r>
          </a:p>
          <a:p>
            <a:pPr lvl="1"/>
            <a:r>
              <a:rPr lang="en-US" sz="1600" dirty="0" err="1"/>
              <a:t>Wortmann‘s</a:t>
            </a:r>
            <a:r>
              <a:rPr lang="en-US" sz="1600" dirty="0"/>
              <a:t> </a:t>
            </a:r>
            <a:r>
              <a:rPr lang="en-US" sz="1600" dirty="0" smtClean="0"/>
              <a:t>Active Value Added Reseller (VAR) </a:t>
            </a:r>
            <a:r>
              <a:rPr lang="en-US" sz="1600" dirty="0"/>
              <a:t>Channel = </a:t>
            </a:r>
            <a:r>
              <a:rPr lang="en-US" sz="1600" dirty="0" smtClean="0"/>
              <a:t>10,000 </a:t>
            </a:r>
            <a:r>
              <a:rPr lang="en-US" sz="1600" dirty="0"/>
              <a:t>Partner</a:t>
            </a:r>
          </a:p>
          <a:p>
            <a:pPr lvl="1"/>
            <a:r>
              <a:rPr lang="en-US" sz="1600" dirty="0" err="1"/>
              <a:t>Wortmann‘s</a:t>
            </a:r>
            <a:r>
              <a:rPr lang="en-US" sz="1600" dirty="0"/>
              <a:t> VAR Partner Program includes </a:t>
            </a:r>
            <a:r>
              <a:rPr lang="en-US" sz="1600" dirty="0" smtClean="0"/>
              <a:t>1,500 </a:t>
            </a:r>
            <a:r>
              <a:rPr lang="en-US" sz="1600" dirty="0"/>
              <a:t>Partner</a:t>
            </a:r>
          </a:p>
          <a:p>
            <a:pPr lvl="1"/>
            <a:r>
              <a:rPr lang="en-US" sz="1600" dirty="0" err="1"/>
              <a:t>Wortmann‘s</a:t>
            </a:r>
            <a:r>
              <a:rPr lang="en-US" sz="1600" dirty="0"/>
              <a:t> pre-registered 700+ Partner for their Terra Partner Cloud</a:t>
            </a:r>
          </a:p>
          <a:p>
            <a:pPr lvl="1"/>
            <a:r>
              <a:rPr lang="en-US" sz="1600" dirty="0" err="1"/>
              <a:t>Wortmann‘s</a:t>
            </a:r>
            <a:r>
              <a:rPr lang="en-US" sz="1600" dirty="0"/>
              <a:t> Partner sell into Mid Market incl. Several niche </a:t>
            </a:r>
            <a:r>
              <a:rPr lang="en-US" sz="1600" dirty="0" smtClean="0"/>
              <a:t>markets</a:t>
            </a:r>
            <a:endParaRPr lang="en-US" sz="1600" dirty="0"/>
          </a:p>
          <a:p>
            <a:r>
              <a:rPr lang="en-US" sz="2800" dirty="0" smtClean="0"/>
              <a:t>Wortmann </a:t>
            </a:r>
            <a:r>
              <a:rPr lang="en-US" sz="2800" dirty="0"/>
              <a:t>wants to bring the Cloud business into the </a:t>
            </a:r>
            <a:r>
              <a:rPr lang="en-US" sz="2800" dirty="0" smtClean="0"/>
              <a:t>Channel</a:t>
            </a:r>
          </a:p>
        </p:txBody>
      </p:sp>
      <p:sp>
        <p:nvSpPr>
          <p:cNvPr id="3" name="Title 2"/>
          <p:cNvSpPr>
            <a:spLocks noGrp="1"/>
          </p:cNvSpPr>
          <p:nvPr>
            <p:ph type="title"/>
          </p:nvPr>
        </p:nvSpPr>
        <p:spPr/>
        <p:txBody>
          <a:bodyPr/>
          <a:lstStyle/>
          <a:p>
            <a:r>
              <a:rPr lang="en-US" dirty="0" err="1" smtClean="0"/>
              <a:t>Wortmann’s</a:t>
            </a:r>
            <a:r>
              <a:rPr lang="en-US" dirty="0" smtClean="0"/>
              <a:t> Vision</a:t>
            </a:r>
            <a:endParaRPr lang="en-US" dirty="0"/>
          </a:p>
        </p:txBody>
      </p:sp>
    </p:spTree>
    <p:extLst>
      <p:ext uri="{BB962C8B-B14F-4D97-AF65-F5344CB8AC3E}">
        <p14:creationId xmlns:p14="http://schemas.microsoft.com/office/powerpoint/2010/main" val="385427299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Extensibility Options in Azure Pack</a:t>
            </a:r>
            <a:endParaRPr lang="en-US" dirty="0"/>
          </a:p>
        </p:txBody>
      </p:sp>
      <p:sp>
        <p:nvSpPr>
          <p:cNvPr id="53" name="Text Placeholder 52"/>
          <p:cNvSpPr>
            <a:spLocks noGrp="1"/>
          </p:cNvSpPr>
          <p:nvPr>
            <p:ph type="body" sz="quarter" idx="10"/>
          </p:nvPr>
        </p:nvSpPr>
        <p:spPr>
          <a:xfrm>
            <a:off x="447097" y="2449498"/>
            <a:ext cx="5486399" cy="3139321"/>
          </a:xfrm>
        </p:spPr>
        <p:txBody>
          <a:bodyPr/>
          <a:lstStyle/>
          <a:p>
            <a:r>
              <a:rPr lang="en-US" dirty="0" smtClean="0"/>
              <a:t>PowerShell</a:t>
            </a:r>
          </a:p>
          <a:p>
            <a:r>
              <a:rPr lang="en-US" dirty="0" smtClean="0"/>
              <a:t>Theming Tenant Portal</a:t>
            </a:r>
          </a:p>
          <a:p>
            <a:r>
              <a:rPr lang="en-US" dirty="0" smtClean="0"/>
              <a:t>Custom Tenant Portal</a:t>
            </a:r>
          </a:p>
          <a:p>
            <a:r>
              <a:rPr lang="en-US" dirty="0" smtClean="0"/>
              <a:t>Custom Resource Provider</a:t>
            </a:r>
            <a:endParaRPr lang="en-US" dirty="0"/>
          </a:p>
        </p:txBody>
      </p:sp>
      <p:grpSp>
        <p:nvGrpSpPr>
          <p:cNvPr id="55" name="Group 54"/>
          <p:cNvGrpSpPr/>
          <p:nvPr/>
        </p:nvGrpSpPr>
        <p:grpSpPr>
          <a:xfrm>
            <a:off x="6300226" y="1462885"/>
            <a:ext cx="4325990" cy="5006424"/>
            <a:chOff x="495985" y="1423086"/>
            <a:chExt cx="4241552" cy="4908704"/>
          </a:xfrm>
        </p:grpSpPr>
        <p:sp>
          <p:nvSpPr>
            <p:cNvPr id="94" name="WAP - Frame"/>
            <p:cNvSpPr/>
            <p:nvPr/>
          </p:nvSpPr>
          <p:spPr bwMode="auto">
            <a:xfrm>
              <a:off x="495985" y="1423086"/>
              <a:ext cx="4241552" cy="4908704"/>
            </a:xfrm>
            <a:prstGeom prst="roundRect">
              <a:avLst>
                <a:gd name="adj" fmla="val 0"/>
              </a:avLst>
            </a:prstGeom>
            <a:solidFill>
              <a:schemeClr val="bg2"/>
            </a:solidFill>
            <a:ln w="381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23" tIns="46623" rIns="46623" bIns="4662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defTabSz="699294" fontAlgn="base">
                <a:spcBef>
                  <a:spcPct val="0"/>
                </a:spcBef>
                <a:spcAft>
                  <a:spcPct val="0"/>
                </a:spcAft>
              </a:pPr>
              <a:r>
                <a:rPr lang="en-US" sz="714" b="1" dirty="0">
                  <a:gradFill>
                    <a:gsLst>
                      <a:gs pos="0">
                        <a:srgbClr val="FFFFFF"/>
                      </a:gs>
                      <a:gs pos="100000">
                        <a:srgbClr val="FFFFFF"/>
                      </a:gs>
                    </a:gsLst>
                    <a:lin ang="5400000" scaled="0"/>
                  </a:gradFill>
                  <a:ea typeface="Segoe UI" pitchFamily="34" charset="0"/>
                  <a:cs typeface="Segoe UI" pitchFamily="34" charset="0"/>
                </a:rPr>
                <a:t>  </a:t>
              </a:r>
            </a:p>
            <a:p>
              <a:pPr defTabSz="699294" fontAlgn="base">
                <a:spcBef>
                  <a:spcPct val="0"/>
                </a:spcBef>
                <a:spcAft>
                  <a:spcPct val="0"/>
                </a:spcAft>
              </a:pPr>
              <a:endParaRPr lang="en-US" sz="714" b="1" dirty="0">
                <a:gradFill>
                  <a:gsLst>
                    <a:gs pos="0">
                      <a:srgbClr val="FFFFFF"/>
                    </a:gs>
                    <a:gs pos="100000">
                      <a:srgbClr val="FFFFFF"/>
                    </a:gs>
                  </a:gsLst>
                  <a:lin ang="5400000" scaled="0"/>
                </a:gradFill>
                <a:ea typeface="Segoe UI" pitchFamily="34" charset="0"/>
                <a:cs typeface="Segoe UI" pitchFamily="34" charset="0"/>
              </a:endParaRPr>
            </a:p>
            <a:p>
              <a:pPr defTabSz="699294" fontAlgn="base">
                <a:spcBef>
                  <a:spcPct val="0"/>
                </a:spcBef>
                <a:spcAft>
                  <a:spcPct val="0"/>
                </a:spcAft>
              </a:pPr>
              <a:endParaRPr lang="en-US" sz="714" b="1" dirty="0">
                <a:gradFill>
                  <a:gsLst>
                    <a:gs pos="0">
                      <a:srgbClr val="FFFFFF"/>
                    </a:gs>
                    <a:gs pos="100000">
                      <a:srgbClr val="FFFFFF"/>
                    </a:gs>
                  </a:gsLst>
                  <a:lin ang="5400000" scaled="0"/>
                </a:gradFill>
                <a:ea typeface="Segoe UI" pitchFamily="34" charset="0"/>
                <a:cs typeface="Segoe UI" pitchFamily="34" charset="0"/>
              </a:endParaRPr>
            </a:p>
            <a:p>
              <a:pPr defTabSz="699294" fontAlgn="base">
                <a:spcBef>
                  <a:spcPct val="0"/>
                </a:spcBef>
                <a:spcAft>
                  <a:spcPct val="0"/>
                </a:spcAft>
              </a:pPr>
              <a:r>
                <a:rPr lang="en-US" sz="714" b="1" dirty="0">
                  <a:gradFill>
                    <a:gsLst>
                      <a:gs pos="0">
                        <a:srgbClr val="FFFFFF"/>
                      </a:gs>
                      <a:gs pos="100000">
                        <a:srgbClr val="FFFFFF"/>
                      </a:gs>
                    </a:gsLst>
                    <a:lin ang="5400000" scaled="0"/>
                  </a:gradFill>
                  <a:ea typeface="Segoe UI" pitchFamily="34" charset="0"/>
                  <a:cs typeface="Segoe UI" pitchFamily="34" charset="0"/>
                </a:rPr>
                <a:t>	</a:t>
              </a:r>
              <a:endParaRPr lang="en-US" sz="918" b="1" dirty="0">
                <a:gradFill>
                  <a:gsLst>
                    <a:gs pos="0">
                      <a:srgbClr val="FFFFFF"/>
                    </a:gs>
                    <a:gs pos="100000">
                      <a:srgbClr val="FFFFFF"/>
                    </a:gs>
                  </a:gsLst>
                  <a:lin ang="5400000" scaled="0"/>
                </a:gradFill>
                <a:ea typeface="Segoe UI" pitchFamily="34" charset="0"/>
                <a:cs typeface="Segoe UI" pitchFamily="34" charset="0"/>
              </a:endParaRPr>
            </a:p>
          </p:txBody>
        </p:sp>
        <p:sp>
          <p:nvSpPr>
            <p:cNvPr id="95" name="WAP - Fabric Box"/>
            <p:cNvSpPr/>
            <p:nvPr/>
          </p:nvSpPr>
          <p:spPr bwMode="auto">
            <a:xfrm>
              <a:off x="682374" y="4952402"/>
              <a:ext cx="3850317" cy="80672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96" name="Picture 95"/>
            <p:cNvPicPr>
              <a:picLocks noChangeAspect="1"/>
            </p:cNvPicPr>
            <p:nvPr/>
          </p:nvPicPr>
          <p:blipFill rotWithShape="1">
            <a:blip r:embed="rId2" cstate="print">
              <a:extLst>
                <a:ext uri="{28A0092B-C50C-407E-A947-70E740481C1C}">
                  <a14:useLocalDpi xmlns:a14="http://schemas.microsoft.com/office/drawing/2010/main" val="0"/>
                </a:ext>
              </a:extLst>
            </a:blip>
            <a:srcRect r="22568"/>
            <a:stretch/>
          </p:blipFill>
          <p:spPr>
            <a:xfrm>
              <a:off x="1228554" y="5011709"/>
              <a:ext cx="2771262" cy="694059"/>
            </a:xfrm>
            <a:prstGeom prst="rect">
              <a:avLst/>
            </a:prstGeom>
            <a:noFill/>
          </p:spPr>
        </p:pic>
        <p:grpSp>
          <p:nvGrpSpPr>
            <p:cNvPr id="97" name="WAP - System Center Fabric"/>
            <p:cNvGrpSpPr/>
            <p:nvPr/>
          </p:nvGrpSpPr>
          <p:grpSpPr>
            <a:xfrm>
              <a:off x="682371" y="4407461"/>
              <a:ext cx="3850321" cy="466997"/>
              <a:chOff x="677700" y="4730754"/>
              <a:chExt cx="3871766" cy="469598"/>
            </a:xfrm>
            <a:solidFill>
              <a:schemeClr val="accent5">
                <a:lumMod val="75000"/>
              </a:schemeClr>
            </a:solidFill>
          </p:grpSpPr>
          <p:sp>
            <p:nvSpPr>
              <p:cNvPr id="101" name="Rectangle 100"/>
              <p:cNvSpPr/>
              <p:nvPr/>
            </p:nvSpPr>
            <p:spPr bwMode="auto">
              <a:xfrm>
                <a:off x="677700" y="4730754"/>
                <a:ext cx="3871766" cy="46959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77681" tIns="38841" rIns="77681" bIns="38841" rtlCol="0" anchor="ctr" anchorCtr="0"/>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3238" algn="r" defTabSz="932307">
                  <a:lnSpc>
                    <a:spcPct val="90000"/>
                  </a:lnSpc>
                  <a:spcAft>
                    <a:spcPts val="918"/>
                  </a:spcAft>
                  <a:buSzPct val="80000"/>
                </a:pPr>
                <a:endParaRPr lang="en-US" sz="1632" spc="-86" dirty="0">
                  <a:solidFill>
                    <a:srgbClr val="FFFFFF">
                      <a:alpha val="99000"/>
                    </a:srgbClr>
                  </a:solidFill>
                </a:endParaRPr>
              </a:p>
            </p:txBody>
          </p:sp>
          <p:pic>
            <p:nvPicPr>
              <p:cNvPr id="102" name="Picture 101"/>
              <p:cNvPicPr>
                <a:picLocks noChangeAspect="1"/>
              </p:cNvPicPr>
              <p:nvPr/>
            </p:nvPicPr>
            <p:blipFill rotWithShape="1">
              <a:blip r:embed="rId3" cstate="screen">
                <a:extLst>
                  <a:ext uri="{28A0092B-C50C-407E-A947-70E740481C1C}">
                    <a14:useLocalDpi xmlns:a14="http://schemas.microsoft.com/office/drawing/2010/main" val="0"/>
                  </a:ext>
                </a:extLst>
              </a:blip>
              <a:srcRect l="16467" t="3570" r="15780" b="-2962"/>
              <a:stretch/>
            </p:blipFill>
            <p:spPr>
              <a:xfrm>
                <a:off x="947160" y="4759824"/>
                <a:ext cx="1493012" cy="389991"/>
              </a:xfrm>
              <a:prstGeom prst="rect">
                <a:avLst/>
              </a:prstGeom>
              <a:noFill/>
            </p:spPr>
          </p:pic>
          <p:sp>
            <p:nvSpPr>
              <p:cNvPr id="103" name="TextBox 72"/>
              <p:cNvSpPr txBox="1"/>
              <p:nvPr/>
            </p:nvSpPr>
            <p:spPr>
              <a:xfrm>
                <a:off x="2578376" y="4820514"/>
                <a:ext cx="1871907" cy="324944"/>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452"/>
                <a:r>
                  <a:rPr lang="en-US" sz="1071" spc="-70" dirty="0" smtClean="0">
                    <a:solidFill>
                      <a:srgbClr val="EFEFEF"/>
                    </a:solidFill>
                  </a:rPr>
                  <a:t>w</a:t>
                </a:r>
                <a:r>
                  <a:rPr lang="en-US" sz="1071" spc="-70" dirty="0">
                    <a:solidFill>
                      <a:srgbClr val="EFEFEF"/>
                    </a:solidFill>
                  </a:rPr>
                  <a:t>/ Service Provider </a:t>
                </a:r>
                <a:r>
                  <a:rPr lang="en-US" sz="1071" spc="-70" dirty="0" smtClean="0">
                    <a:solidFill>
                      <a:srgbClr val="EFEFEF"/>
                    </a:solidFill>
                  </a:rPr>
                  <a:t>Foundation</a:t>
                </a:r>
              </a:p>
              <a:p>
                <a:pPr defTabSz="932452"/>
                <a:r>
                  <a:rPr lang="en-US" sz="1071" spc="-70" dirty="0" smtClean="0">
                    <a:solidFill>
                      <a:srgbClr val="EFEFEF"/>
                    </a:solidFill>
                  </a:rPr>
                  <a:t>&amp; Service Management Automation</a:t>
                </a:r>
                <a:endParaRPr lang="en-US" sz="1071" spc="-70" dirty="0">
                  <a:solidFill>
                    <a:srgbClr val="EFEFEF"/>
                  </a:solidFill>
                </a:endParaRPr>
              </a:p>
            </p:txBody>
          </p:sp>
        </p:grpSp>
        <p:grpSp>
          <p:nvGrpSpPr>
            <p:cNvPr id="98" name="WAP - VMs"/>
            <p:cNvGrpSpPr/>
            <p:nvPr/>
          </p:nvGrpSpPr>
          <p:grpSpPr>
            <a:xfrm>
              <a:off x="1462204" y="3439658"/>
              <a:ext cx="721317" cy="979611"/>
              <a:chOff x="3815517" y="3462618"/>
              <a:chExt cx="525898" cy="1072416"/>
            </a:xfrm>
            <a:gradFill flip="none" rotWithShape="1">
              <a:gsLst>
                <a:gs pos="40000">
                  <a:schemeClr val="accent6"/>
                </a:gs>
                <a:gs pos="100000">
                  <a:schemeClr val="accent5">
                    <a:lumMod val="75000"/>
                  </a:schemeClr>
                </a:gs>
              </a:gsLst>
              <a:lin ang="5400000" scaled="1"/>
              <a:tileRect/>
            </a:gradFill>
            <a:effectLst/>
          </p:grpSpPr>
          <p:sp>
            <p:nvSpPr>
              <p:cNvPr id="99" name="Rectangle 98"/>
              <p:cNvSpPr/>
              <p:nvPr/>
            </p:nvSpPr>
            <p:spPr bwMode="auto">
              <a:xfrm rot="5400000">
                <a:off x="3542258" y="3735877"/>
                <a:ext cx="1072416" cy="525898"/>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144" fontAlgn="base">
                  <a:spcBef>
                    <a:spcPct val="0"/>
                  </a:spcBef>
                  <a:spcAft>
                    <a:spcPct val="0"/>
                  </a:spcAft>
                  <a:defRPr/>
                </a:pPr>
                <a:endParaRPr lang="en-US" sz="2346" kern="0" dirty="0">
                  <a:solidFill>
                    <a:sysClr val="windowText" lastClr="000000"/>
                  </a:solidFill>
                </a:endParaRPr>
              </a:p>
            </p:txBody>
          </p:sp>
          <p:sp>
            <p:nvSpPr>
              <p:cNvPr id="100" name="TextBox 23"/>
              <p:cNvSpPr txBox="1"/>
              <p:nvPr/>
            </p:nvSpPr>
            <p:spPr>
              <a:xfrm rot="5400000">
                <a:off x="3711179" y="3761116"/>
                <a:ext cx="723483" cy="479475"/>
              </a:xfrm>
              <a:prstGeom prst="rect">
                <a:avLst/>
              </a:prstGeom>
              <a:noFill/>
            </p:spPr>
            <p:txBody>
              <a:bodyPr vert="vert270"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452">
                  <a:lnSpc>
                    <a:spcPct val="90000"/>
                  </a:lnSpc>
                  <a:spcBef>
                    <a:spcPct val="20000"/>
                  </a:spcBef>
                  <a:buSzPct val="80000"/>
                </a:pPr>
                <a:r>
                  <a:rPr lang="en-US" sz="1224" dirty="0">
                    <a:solidFill>
                      <a:srgbClr val="FFFFFF"/>
                    </a:solidFill>
                  </a:rPr>
                  <a:t>VMs,</a:t>
                </a:r>
              </a:p>
              <a:p>
                <a:pPr algn="ctr" defTabSz="932452">
                  <a:lnSpc>
                    <a:spcPct val="90000"/>
                  </a:lnSpc>
                  <a:spcBef>
                    <a:spcPct val="20000"/>
                  </a:spcBef>
                  <a:buSzPct val="80000"/>
                </a:pPr>
                <a:r>
                  <a:rPr lang="en-US" sz="1100" dirty="0">
                    <a:solidFill>
                      <a:srgbClr val="FFFFFF"/>
                    </a:solidFill>
                  </a:rPr>
                  <a:t>Networks,</a:t>
                </a:r>
              </a:p>
              <a:p>
                <a:pPr algn="ctr" defTabSz="932452">
                  <a:lnSpc>
                    <a:spcPct val="90000"/>
                  </a:lnSpc>
                  <a:spcBef>
                    <a:spcPct val="20000"/>
                  </a:spcBef>
                  <a:buSzPct val="80000"/>
                </a:pPr>
                <a:endParaRPr lang="en-US" sz="300" dirty="0">
                  <a:solidFill>
                    <a:srgbClr val="FFFFFF"/>
                  </a:solidFill>
                </a:endParaRPr>
              </a:p>
              <a:p>
                <a:pPr algn="ctr" defTabSz="932452">
                  <a:lnSpc>
                    <a:spcPct val="90000"/>
                  </a:lnSpc>
                  <a:spcBef>
                    <a:spcPct val="20000"/>
                  </a:spcBef>
                  <a:buSzPct val="80000"/>
                </a:pPr>
                <a:r>
                  <a:rPr lang="en-US" sz="1000" dirty="0">
                    <a:solidFill>
                      <a:srgbClr val="FFFFFF"/>
                    </a:solidFill>
                  </a:rPr>
                  <a:t>Automation</a:t>
                </a:r>
              </a:p>
            </p:txBody>
          </p:sp>
        </p:grpSp>
      </p:grpSp>
      <p:grpSp>
        <p:nvGrpSpPr>
          <p:cNvPr id="56" name="Group 55"/>
          <p:cNvGrpSpPr/>
          <p:nvPr/>
        </p:nvGrpSpPr>
        <p:grpSpPr>
          <a:xfrm>
            <a:off x="6490321" y="1542376"/>
            <a:ext cx="3932470" cy="2914708"/>
            <a:chOff x="682370" y="1501025"/>
            <a:chExt cx="3855715" cy="2857817"/>
          </a:xfrm>
        </p:grpSpPr>
        <p:grpSp>
          <p:nvGrpSpPr>
            <p:cNvPr id="62" name="WAP - Service Bus"/>
            <p:cNvGrpSpPr/>
            <p:nvPr/>
          </p:nvGrpSpPr>
          <p:grpSpPr>
            <a:xfrm>
              <a:off x="3018355" y="3439658"/>
              <a:ext cx="721317" cy="914128"/>
              <a:chOff x="3815516" y="3462617"/>
              <a:chExt cx="525898" cy="1066800"/>
            </a:xfrm>
            <a:solidFill>
              <a:schemeClr val="accent6"/>
            </a:solidFill>
            <a:effectLst/>
          </p:grpSpPr>
          <p:sp>
            <p:nvSpPr>
              <p:cNvPr id="92" name="Rectangle 91"/>
              <p:cNvSpPr/>
              <p:nvPr/>
            </p:nvSpPr>
            <p:spPr bwMode="auto">
              <a:xfrm rot="5400000">
                <a:off x="3545065" y="3733068"/>
                <a:ext cx="1066800" cy="52589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144" fontAlgn="base">
                  <a:spcBef>
                    <a:spcPct val="0"/>
                  </a:spcBef>
                  <a:spcAft>
                    <a:spcPct val="0"/>
                  </a:spcAft>
                  <a:defRPr/>
                </a:pPr>
                <a:endParaRPr lang="en-US" sz="2346" kern="0" dirty="0">
                  <a:solidFill>
                    <a:sysClr val="windowText" lastClr="000000"/>
                  </a:solidFill>
                </a:endParaRPr>
              </a:p>
            </p:txBody>
          </p:sp>
          <p:sp>
            <p:nvSpPr>
              <p:cNvPr id="93" name="TextBox 17"/>
              <p:cNvSpPr txBox="1"/>
              <p:nvPr/>
            </p:nvSpPr>
            <p:spPr>
              <a:xfrm rot="5400000">
                <a:off x="3857360" y="3761117"/>
                <a:ext cx="431113" cy="479475"/>
              </a:xfrm>
              <a:prstGeom prst="rect">
                <a:avLst/>
              </a:prstGeom>
              <a:noFill/>
            </p:spPr>
            <p:txBody>
              <a:bodyPr vert="vert270"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452">
                  <a:lnSpc>
                    <a:spcPct val="90000"/>
                  </a:lnSpc>
                  <a:spcBef>
                    <a:spcPct val="20000"/>
                  </a:spcBef>
                  <a:buSzPct val="80000"/>
                </a:pPr>
                <a:r>
                  <a:rPr lang="en-US" sz="1224" dirty="0">
                    <a:solidFill>
                      <a:srgbClr val="FFFFFF"/>
                    </a:solidFill>
                  </a:rPr>
                  <a:t>Service </a:t>
                </a:r>
              </a:p>
              <a:p>
                <a:pPr algn="ctr" defTabSz="932452">
                  <a:lnSpc>
                    <a:spcPct val="90000"/>
                  </a:lnSpc>
                  <a:spcBef>
                    <a:spcPct val="20000"/>
                  </a:spcBef>
                  <a:buSzPct val="80000"/>
                </a:pPr>
                <a:r>
                  <a:rPr lang="en-US" sz="1224" dirty="0">
                    <a:solidFill>
                      <a:srgbClr val="FFFFFF"/>
                    </a:solidFill>
                  </a:rPr>
                  <a:t>Bus</a:t>
                </a:r>
              </a:p>
            </p:txBody>
          </p:sp>
        </p:grpSp>
        <p:grpSp>
          <p:nvGrpSpPr>
            <p:cNvPr id="63" name="WAP - SQL"/>
            <p:cNvGrpSpPr/>
            <p:nvPr/>
          </p:nvGrpSpPr>
          <p:grpSpPr>
            <a:xfrm>
              <a:off x="2244452" y="3439658"/>
              <a:ext cx="721317" cy="914128"/>
              <a:chOff x="3815517" y="3462618"/>
              <a:chExt cx="525898" cy="1072416"/>
            </a:xfrm>
            <a:solidFill>
              <a:schemeClr val="accent6"/>
            </a:solidFill>
            <a:effectLst/>
          </p:grpSpPr>
          <p:sp>
            <p:nvSpPr>
              <p:cNvPr id="90" name="Rectangle 89"/>
              <p:cNvSpPr/>
              <p:nvPr/>
            </p:nvSpPr>
            <p:spPr bwMode="auto">
              <a:xfrm rot="5400000">
                <a:off x="3542258" y="3735877"/>
                <a:ext cx="1072416" cy="52589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144" fontAlgn="base">
                  <a:spcBef>
                    <a:spcPct val="0"/>
                  </a:spcBef>
                  <a:spcAft>
                    <a:spcPct val="0"/>
                  </a:spcAft>
                  <a:defRPr/>
                </a:pPr>
                <a:endParaRPr lang="en-US" sz="2346" kern="0" dirty="0">
                  <a:solidFill>
                    <a:sysClr val="windowText" lastClr="000000"/>
                  </a:solidFill>
                </a:endParaRPr>
              </a:p>
            </p:txBody>
          </p:sp>
          <p:sp>
            <p:nvSpPr>
              <p:cNvPr id="91" name="TextBox 20"/>
              <p:cNvSpPr txBox="1"/>
              <p:nvPr/>
            </p:nvSpPr>
            <p:spPr>
              <a:xfrm rot="5400000">
                <a:off x="3772384" y="3737905"/>
                <a:ext cx="612164" cy="525897"/>
              </a:xfrm>
              <a:prstGeom prst="rect">
                <a:avLst/>
              </a:prstGeom>
              <a:noFill/>
            </p:spPr>
            <p:txBody>
              <a:bodyPr vert="vert270" wrap="square" lIns="0" tIns="0" rIns="0" bIns="0" rtlCol="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452">
                  <a:lnSpc>
                    <a:spcPct val="90000"/>
                  </a:lnSpc>
                  <a:spcBef>
                    <a:spcPct val="20000"/>
                  </a:spcBef>
                  <a:buSzPct val="80000"/>
                </a:pPr>
                <a:r>
                  <a:rPr lang="en-US" sz="1122" dirty="0">
                    <a:solidFill>
                      <a:srgbClr val="FFFFFF"/>
                    </a:solidFill>
                  </a:rPr>
                  <a:t>Database</a:t>
                </a:r>
              </a:p>
              <a:p>
                <a:pPr algn="ctr" defTabSz="932452">
                  <a:lnSpc>
                    <a:spcPct val="90000"/>
                  </a:lnSpc>
                  <a:spcBef>
                    <a:spcPct val="20000"/>
                  </a:spcBef>
                  <a:buSzPct val="80000"/>
                </a:pPr>
                <a:r>
                  <a:rPr lang="en-US" sz="1224" dirty="0">
                    <a:solidFill>
                      <a:srgbClr val="FFFFFF"/>
                    </a:solidFill>
                  </a:rPr>
                  <a:t>SQL Sever</a:t>
                </a:r>
                <a:br>
                  <a:rPr lang="en-US" sz="1224" dirty="0">
                    <a:solidFill>
                      <a:srgbClr val="FFFFFF"/>
                    </a:solidFill>
                  </a:rPr>
                </a:br>
                <a:r>
                  <a:rPr lang="en-US" sz="1224" dirty="0">
                    <a:solidFill>
                      <a:srgbClr val="FFFFFF"/>
                    </a:solidFill>
                  </a:rPr>
                  <a:t>MySQL</a:t>
                </a:r>
              </a:p>
            </p:txBody>
          </p:sp>
        </p:grpSp>
        <p:grpSp>
          <p:nvGrpSpPr>
            <p:cNvPr id="64" name="WAP - Web Sites"/>
            <p:cNvGrpSpPr/>
            <p:nvPr/>
          </p:nvGrpSpPr>
          <p:grpSpPr>
            <a:xfrm>
              <a:off x="682370" y="3439659"/>
              <a:ext cx="721317" cy="914127"/>
              <a:chOff x="3815516" y="3462617"/>
              <a:chExt cx="525898" cy="1066800"/>
            </a:xfrm>
            <a:solidFill>
              <a:schemeClr val="accent6"/>
            </a:solidFill>
            <a:effectLst/>
          </p:grpSpPr>
          <p:sp>
            <p:nvSpPr>
              <p:cNvPr id="88" name="Rectangle 87"/>
              <p:cNvSpPr/>
              <p:nvPr/>
            </p:nvSpPr>
            <p:spPr bwMode="auto">
              <a:xfrm rot="5400000">
                <a:off x="3545065" y="3733068"/>
                <a:ext cx="1066800" cy="52589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144" fontAlgn="base">
                  <a:spcBef>
                    <a:spcPct val="0"/>
                  </a:spcBef>
                  <a:spcAft>
                    <a:spcPct val="0"/>
                  </a:spcAft>
                  <a:defRPr/>
                </a:pPr>
                <a:endParaRPr lang="en-US" sz="2346" kern="0" dirty="0">
                  <a:solidFill>
                    <a:sysClr val="windowText" lastClr="000000"/>
                  </a:solidFill>
                </a:endParaRPr>
              </a:p>
            </p:txBody>
          </p:sp>
          <p:sp>
            <p:nvSpPr>
              <p:cNvPr id="89" name="TextBox 26"/>
              <p:cNvSpPr txBox="1"/>
              <p:nvPr/>
            </p:nvSpPr>
            <p:spPr>
              <a:xfrm rot="5400000">
                <a:off x="3857362" y="3761116"/>
                <a:ext cx="431114" cy="479475"/>
              </a:xfrm>
              <a:prstGeom prst="rect">
                <a:avLst/>
              </a:prstGeom>
              <a:noFill/>
            </p:spPr>
            <p:txBody>
              <a:bodyPr vert="vert270"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452">
                  <a:lnSpc>
                    <a:spcPct val="90000"/>
                  </a:lnSpc>
                  <a:spcBef>
                    <a:spcPct val="20000"/>
                  </a:spcBef>
                  <a:buSzPct val="80000"/>
                </a:pPr>
                <a:r>
                  <a:rPr lang="en-US" sz="1224" dirty="0">
                    <a:solidFill>
                      <a:srgbClr val="FFFFFF"/>
                    </a:solidFill>
                  </a:rPr>
                  <a:t>Web</a:t>
                </a:r>
              </a:p>
              <a:p>
                <a:pPr algn="ctr" defTabSz="932452">
                  <a:lnSpc>
                    <a:spcPct val="90000"/>
                  </a:lnSpc>
                  <a:spcBef>
                    <a:spcPct val="20000"/>
                  </a:spcBef>
                  <a:buSzPct val="80000"/>
                </a:pPr>
                <a:r>
                  <a:rPr lang="en-US" sz="1224" dirty="0">
                    <a:solidFill>
                      <a:srgbClr val="FFFFFF"/>
                    </a:solidFill>
                  </a:rPr>
                  <a:t>Sites</a:t>
                </a:r>
              </a:p>
            </p:txBody>
          </p:sp>
        </p:grpSp>
        <p:sp>
          <p:nvSpPr>
            <p:cNvPr id="65" name="WAP - RDFE"/>
            <p:cNvSpPr/>
            <p:nvPr/>
          </p:nvSpPr>
          <p:spPr bwMode="auto">
            <a:xfrm>
              <a:off x="690283" y="2960319"/>
              <a:ext cx="3847801" cy="42929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39" tIns="46619" rIns="93239" bIns="46619"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144" fontAlgn="base">
                <a:spcBef>
                  <a:spcPct val="0"/>
                </a:spcBef>
                <a:spcAft>
                  <a:spcPct val="0"/>
                </a:spcAft>
                <a:defRPr/>
              </a:pPr>
              <a:r>
                <a:rPr lang="en-US" sz="1632" kern="0" dirty="0">
                  <a:gradFill>
                    <a:gsLst>
                      <a:gs pos="0">
                        <a:srgbClr val="FFFFFF"/>
                      </a:gs>
                      <a:gs pos="100000">
                        <a:srgbClr val="FFFFFF"/>
                      </a:gs>
                    </a:gsLst>
                    <a:lin ang="5400000" scaled="0"/>
                  </a:gradFill>
                </a:rPr>
                <a:t>Service Management API</a:t>
              </a:r>
            </a:p>
          </p:txBody>
        </p:sp>
        <p:sp>
          <p:nvSpPr>
            <p:cNvPr id="66" name="WAP - Portal Frame"/>
            <p:cNvSpPr/>
            <p:nvPr/>
          </p:nvSpPr>
          <p:spPr bwMode="auto">
            <a:xfrm>
              <a:off x="694079" y="1611645"/>
              <a:ext cx="3844006" cy="130733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grpSp>
          <p:nvGrpSpPr>
            <p:cNvPr id="67" name="WAP - Admin"/>
            <p:cNvGrpSpPr/>
            <p:nvPr/>
          </p:nvGrpSpPr>
          <p:grpSpPr>
            <a:xfrm>
              <a:off x="773257" y="1501025"/>
              <a:ext cx="1799262" cy="1324710"/>
              <a:chOff x="7367635" y="1778130"/>
              <a:chExt cx="1809283" cy="1332090"/>
            </a:xfrm>
          </p:grpSpPr>
          <p:grpSp>
            <p:nvGrpSpPr>
              <p:cNvPr id="79" name="WAP - Admin Frame"/>
              <p:cNvGrpSpPr/>
              <p:nvPr/>
            </p:nvGrpSpPr>
            <p:grpSpPr>
              <a:xfrm>
                <a:off x="7367635" y="1778130"/>
                <a:ext cx="1809283" cy="1028557"/>
                <a:chOff x="769091" y="1846226"/>
                <a:chExt cx="1809283" cy="1028557"/>
              </a:xfrm>
            </p:grpSpPr>
            <p:sp>
              <p:nvSpPr>
                <p:cNvPr id="82" name="Rectangle 81"/>
                <p:cNvSpPr/>
                <p:nvPr/>
              </p:nvSpPr>
              <p:spPr bwMode="auto">
                <a:xfrm>
                  <a:off x="1566364" y="2052574"/>
                  <a:ext cx="1012010" cy="811708"/>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83" name="Rectangle 82"/>
                <p:cNvSpPr/>
                <p:nvPr/>
              </p:nvSpPr>
              <p:spPr bwMode="auto">
                <a:xfrm>
                  <a:off x="769091" y="2052574"/>
                  <a:ext cx="805727" cy="822209"/>
                </a:xfrm>
                <a:prstGeom prst="rect">
                  <a:avLst/>
                </a:prstGeom>
                <a:solidFill>
                  <a:srgbClr val="00B0F0"/>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84" name="TextBox 35"/>
                <p:cNvSpPr txBox="1"/>
                <p:nvPr/>
              </p:nvSpPr>
              <p:spPr>
                <a:xfrm>
                  <a:off x="842161" y="2140795"/>
                  <a:ext cx="678021" cy="650015"/>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450">
                    <a:lnSpc>
                      <a:spcPct val="90000"/>
                    </a:lnSpc>
                    <a:spcBef>
                      <a:spcPct val="20000"/>
                    </a:spcBef>
                    <a:buSzPct val="80000"/>
                    <a:defRPr/>
                  </a:pPr>
                  <a:r>
                    <a:rPr lang="en-US" sz="1020" kern="0" dirty="0">
                      <a:solidFill>
                        <a:srgbClr val="FFFFFF"/>
                      </a:solidFill>
                    </a:rPr>
                    <a:t>Services</a:t>
                  </a:r>
                </a:p>
                <a:p>
                  <a:pPr defTabSz="932450">
                    <a:lnSpc>
                      <a:spcPct val="90000"/>
                    </a:lnSpc>
                    <a:spcBef>
                      <a:spcPct val="20000"/>
                    </a:spcBef>
                    <a:buSzPct val="80000"/>
                    <a:defRPr/>
                  </a:pPr>
                  <a:r>
                    <a:rPr lang="en-US" sz="1020" kern="0" dirty="0">
                      <a:solidFill>
                        <a:srgbClr val="FFFFFF"/>
                      </a:solidFill>
                    </a:rPr>
                    <a:t>Plans</a:t>
                  </a:r>
                </a:p>
                <a:p>
                  <a:pPr defTabSz="932450">
                    <a:lnSpc>
                      <a:spcPct val="90000"/>
                    </a:lnSpc>
                    <a:spcBef>
                      <a:spcPct val="20000"/>
                    </a:spcBef>
                    <a:buSzPct val="80000"/>
                    <a:defRPr/>
                  </a:pPr>
                  <a:r>
                    <a:rPr lang="en-US" sz="1020" kern="0" dirty="0">
                      <a:solidFill>
                        <a:srgbClr val="FFFFFF"/>
                      </a:solidFill>
                    </a:rPr>
                    <a:t>Users</a:t>
                  </a:r>
                </a:p>
                <a:p>
                  <a:pPr defTabSz="932450">
                    <a:lnSpc>
                      <a:spcPct val="90000"/>
                    </a:lnSpc>
                    <a:spcBef>
                      <a:spcPct val="20000"/>
                    </a:spcBef>
                    <a:buSzPct val="80000"/>
                    <a:defRPr/>
                  </a:pPr>
                  <a:r>
                    <a:rPr lang="en-US" sz="1020" kern="0" dirty="0">
                      <a:solidFill>
                        <a:srgbClr val="FFFFFF"/>
                      </a:solidFill>
                    </a:rPr>
                    <a:t>Automation</a:t>
                  </a:r>
                </a:p>
              </p:txBody>
            </p:sp>
            <p:sp>
              <p:nvSpPr>
                <p:cNvPr id="85" name="TextBox 36"/>
                <p:cNvSpPr txBox="1"/>
                <p:nvPr/>
              </p:nvSpPr>
              <p:spPr>
                <a:xfrm>
                  <a:off x="775299" y="1846226"/>
                  <a:ext cx="65" cy="156293"/>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450">
                    <a:lnSpc>
                      <a:spcPct val="90000"/>
                    </a:lnSpc>
                    <a:spcBef>
                      <a:spcPct val="20000"/>
                    </a:spcBef>
                    <a:buSzPct val="80000"/>
                    <a:defRPr/>
                  </a:pPr>
                  <a:endParaRPr lang="en-US" sz="1122" kern="0" dirty="0">
                    <a:solidFill>
                      <a:srgbClr val="FFFFFF">
                        <a:lumMod val="50000"/>
                      </a:srgbClr>
                    </a:solidFill>
                  </a:endParaRPr>
                </a:p>
              </p:txBody>
            </p:sp>
            <p:sp>
              <p:nvSpPr>
                <p:cNvPr id="86" name="TextBox 37"/>
                <p:cNvSpPr txBox="1"/>
                <p:nvPr/>
              </p:nvSpPr>
              <p:spPr>
                <a:xfrm>
                  <a:off x="780405" y="2043832"/>
                  <a:ext cx="65" cy="156293"/>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450">
                    <a:lnSpc>
                      <a:spcPct val="90000"/>
                    </a:lnSpc>
                    <a:spcBef>
                      <a:spcPct val="20000"/>
                    </a:spcBef>
                    <a:buSzPct val="80000"/>
                    <a:defRPr/>
                  </a:pPr>
                  <a:endParaRPr lang="en-US" sz="1122" kern="0" dirty="0">
                    <a:solidFill>
                      <a:srgbClr val="FFFFFF">
                        <a:lumMod val="50000"/>
                      </a:srgbClr>
                    </a:solidFill>
                  </a:endParaRPr>
                </a:p>
              </p:txBody>
            </p:sp>
            <p:sp>
              <p:nvSpPr>
                <p:cNvPr id="87" name="TextBox 38"/>
                <p:cNvSpPr txBox="1"/>
                <p:nvPr/>
              </p:nvSpPr>
              <p:spPr>
                <a:xfrm>
                  <a:off x="1636510" y="2212484"/>
                  <a:ext cx="862312" cy="454565"/>
                </a:xfrm>
                <a:prstGeom prst="rect">
                  <a:avLst/>
                </a:prstGeom>
                <a:noFill/>
              </p:spPr>
              <p:txBody>
                <a:bodyPr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452">
                    <a:lnSpc>
                      <a:spcPct val="90000"/>
                    </a:lnSpc>
                    <a:spcBef>
                      <a:spcPct val="20000"/>
                    </a:spcBef>
                    <a:buSzPct val="80000"/>
                    <a:defRPr/>
                  </a:pPr>
                  <a:r>
                    <a:rPr lang="en-US" sz="1632" kern="0" dirty="0">
                      <a:solidFill>
                        <a:srgbClr val="FFFFFF">
                          <a:lumMod val="50000"/>
                        </a:srgbClr>
                      </a:solidFill>
                    </a:rPr>
                    <a:t>Admin Site</a:t>
                  </a:r>
                </a:p>
              </p:txBody>
            </p:sp>
          </p:grpSp>
          <p:sp>
            <p:nvSpPr>
              <p:cNvPr id="80" name="WAP - Admin Cmd Bar"/>
              <p:cNvSpPr/>
              <p:nvPr/>
            </p:nvSpPr>
            <p:spPr bwMode="auto">
              <a:xfrm>
                <a:off x="7367635" y="2796186"/>
                <a:ext cx="1809283" cy="314034"/>
              </a:xfrm>
              <a:prstGeom prst="rect">
                <a:avLst/>
              </a:prstGeom>
              <a:solidFill>
                <a:schemeClr val="tx2">
                  <a:lumMod val="50000"/>
                </a:schemeClr>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81" name="WAP - Admin (+) &quot;New&quot;" descr="http://sharepoint/sites/AzureUX/Shared%20Documents/Design%20Team/Iconography/Production/White/icon-add-32-w-idl.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408604" y="2864370"/>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WAP - Tenant"/>
            <p:cNvGrpSpPr/>
            <p:nvPr/>
          </p:nvGrpSpPr>
          <p:grpSpPr>
            <a:xfrm>
              <a:off x="2639875" y="1697541"/>
              <a:ext cx="1787946" cy="1130961"/>
              <a:chOff x="9244651" y="1975738"/>
              <a:chExt cx="1797905" cy="1137259"/>
            </a:xfrm>
          </p:grpSpPr>
          <p:grpSp>
            <p:nvGrpSpPr>
              <p:cNvPr id="72" name="WAP - Tenant Frame"/>
              <p:cNvGrpSpPr/>
              <p:nvPr/>
            </p:nvGrpSpPr>
            <p:grpSpPr>
              <a:xfrm>
                <a:off x="9244651" y="1975738"/>
                <a:ext cx="1797905" cy="830952"/>
                <a:chOff x="2642049" y="2030444"/>
                <a:chExt cx="1797905" cy="831868"/>
              </a:xfrm>
            </p:grpSpPr>
            <p:sp>
              <p:nvSpPr>
                <p:cNvPr id="76" name="Rectangle 75"/>
                <p:cNvSpPr/>
                <p:nvPr/>
              </p:nvSpPr>
              <p:spPr bwMode="auto">
                <a:xfrm>
                  <a:off x="3433049" y="2030444"/>
                  <a:ext cx="1006905" cy="831868"/>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77" name="Rectangle 76"/>
                <p:cNvSpPr/>
                <p:nvPr/>
              </p:nvSpPr>
              <p:spPr bwMode="auto">
                <a:xfrm>
                  <a:off x="2642049" y="2030444"/>
                  <a:ext cx="813646" cy="823013"/>
                </a:xfrm>
                <a:prstGeom prst="rect">
                  <a:avLst/>
                </a:prstGeom>
                <a:solidFill>
                  <a:schemeClr val="accent2"/>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78" name="TextBox 46"/>
                <p:cNvSpPr txBox="1"/>
                <p:nvPr/>
              </p:nvSpPr>
              <p:spPr>
                <a:xfrm>
                  <a:off x="3523427" y="2188392"/>
                  <a:ext cx="836975" cy="455066"/>
                </a:xfrm>
                <a:prstGeom prst="rect">
                  <a:avLst/>
                </a:prstGeom>
                <a:noFill/>
              </p:spPr>
              <p:txBody>
                <a:bodyPr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452">
                    <a:lnSpc>
                      <a:spcPct val="90000"/>
                    </a:lnSpc>
                    <a:spcBef>
                      <a:spcPct val="20000"/>
                    </a:spcBef>
                    <a:buSzPct val="80000"/>
                    <a:defRPr/>
                  </a:pPr>
                  <a:r>
                    <a:rPr lang="en-US" sz="1632" kern="0" dirty="0">
                      <a:solidFill>
                        <a:srgbClr val="FFFFFF">
                          <a:lumMod val="50000"/>
                        </a:srgbClr>
                      </a:solidFill>
                    </a:rPr>
                    <a:t>Tenant </a:t>
                  </a:r>
                  <a:br>
                    <a:rPr lang="en-US" sz="1632" kern="0" dirty="0">
                      <a:solidFill>
                        <a:srgbClr val="FFFFFF">
                          <a:lumMod val="50000"/>
                        </a:srgbClr>
                      </a:solidFill>
                    </a:rPr>
                  </a:br>
                  <a:r>
                    <a:rPr lang="en-US" sz="1632" kern="0" dirty="0">
                      <a:solidFill>
                        <a:srgbClr val="FFFFFF">
                          <a:lumMod val="50000"/>
                        </a:srgbClr>
                      </a:solidFill>
                    </a:rPr>
                    <a:t>Site</a:t>
                  </a:r>
                </a:p>
              </p:txBody>
            </p:sp>
          </p:grpSp>
          <p:sp>
            <p:nvSpPr>
              <p:cNvPr id="73" name="WAP - Tenant left nav items"/>
              <p:cNvSpPr txBox="1"/>
              <p:nvPr/>
            </p:nvSpPr>
            <p:spPr>
              <a:xfrm>
                <a:off x="9314591" y="2064206"/>
                <a:ext cx="565808" cy="650015"/>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450">
                  <a:lnSpc>
                    <a:spcPct val="90000"/>
                  </a:lnSpc>
                  <a:spcBef>
                    <a:spcPct val="20000"/>
                  </a:spcBef>
                  <a:buSzPct val="80000"/>
                  <a:defRPr/>
                </a:pPr>
                <a:r>
                  <a:rPr lang="en-US" sz="1020" kern="0" dirty="0">
                    <a:solidFill>
                      <a:srgbClr val="EFEFEF"/>
                    </a:solidFill>
                  </a:rPr>
                  <a:t>Web Sites</a:t>
                </a:r>
              </a:p>
              <a:p>
                <a:pPr defTabSz="932450">
                  <a:lnSpc>
                    <a:spcPct val="90000"/>
                  </a:lnSpc>
                  <a:spcBef>
                    <a:spcPct val="20000"/>
                  </a:spcBef>
                  <a:buSzPct val="80000"/>
                  <a:defRPr/>
                </a:pPr>
                <a:r>
                  <a:rPr lang="en-US" sz="1020" kern="0" dirty="0">
                    <a:solidFill>
                      <a:srgbClr val="EFEFEF"/>
                    </a:solidFill>
                  </a:rPr>
                  <a:t>Apps</a:t>
                </a:r>
              </a:p>
              <a:p>
                <a:pPr defTabSz="932450">
                  <a:lnSpc>
                    <a:spcPct val="90000"/>
                  </a:lnSpc>
                  <a:spcBef>
                    <a:spcPct val="20000"/>
                  </a:spcBef>
                  <a:buSzPct val="80000"/>
                  <a:defRPr/>
                </a:pPr>
                <a:r>
                  <a:rPr lang="en-US" sz="1020" kern="0" dirty="0">
                    <a:solidFill>
                      <a:srgbClr val="EFEFEF"/>
                    </a:solidFill>
                  </a:rPr>
                  <a:t>Database</a:t>
                </a:r>
              </a:p>
              <a:p>
                <a:pPr defTabSz="932450">
                  <a:lnSpc>
                    <a:spcPct val="90000"/>
                  </a:lnSpc>
                  <a:spcBef>
                    <a:spcPct val="20000"/>
                  </a:spcBef>
                  <a:buSzPct val="80000"/>
                  <a:defRPr/>
                </a:pPr>
                <a:r>
                  <a:rPr lang="en-US" sz="1020" kern="0" dirty="0">
                    <a:solidFill>
                      <a:srgbClr val="EFEFEF"/>
                    </a:solidFill>
                  </a:rPr>
                  <a:t>VMs</a:t>
                </a:r>
              </a:p>
            </p:txBody>
          </p:sp>
          <p:sp>
            <p:nvSpPr>
              <p:cNvPr id="74" name="WAP - Tenant Cmd Bar"/>
              <p:cNvSpPr/>
              <p:nvPr/>
            </p:nvSpPr>
            <p:spPr bwMode="auto">
              <a:xfrm>
                <a:off x="9245535" y="2798963"/>
                <a:ext cx="1797020" cy="314034"/>
              </a:xfrm>
              <a:prstGeom prst="rect">
                <a:avLst/>
              </a:prstGeom>
              <a:solidFill>
                <a:schemeClr val="tx2">
                  <a:lumMod val="50000"/>
                </a:schemeClr>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75" name="WAP - Tenant (+) &quot;New&quot;" descr="http://sharepoint/sites/AzureUX/Shared%20Documents/Design%20Team/Iconography/Production/White/icon-add-32-w-idl.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286504" y="2867147"/>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WAP - Service Bus"/>
            <p:cNvGrpSpPr/>
            <p:nvPr/>
          </p:nvGrpSpPr>
          <p:grpSpPr>
            <a:xfrm>
              <a:off x="3811374" y="3444714"/>
              <a:ext cx="721317" cy="914128"/>
              <a:chOff x="3815516" y="3462617"/>
              <a:chExt cx="525898" cy="1066800"/>
            </a:xfrm>
            <a:solidFill>
              <a:schemeClr val="accent6"/>
            </a:solidFill>
            <a:effectLst/>
          </p:grpSpPr>
          <p:sp>
            <p:nvSpPr>
              <p:cNvPr id="70" name="Rectangle 69"/>
              <p:cNvSpPr/>
              <p:nvPr/>
            </p:nvSpPr>
            <p:spPr bwMode="auto">
              <a:xfrm rot="5400000">
                <a:off x="3545065" y="3733068"/>
                <a:ext cx="1066800" cy="525898"/>
              </a:xfrm>
              <a:prstGeom prst="rect">
                <a:avLst/>
              </a:prstGeom>
              <a:noFill/>
              <a:ln w="38100" cap="flat" cmpd="sng" algn="ctr">
                <a:solidFill>
                  <a:schemeClr val="accent2"/>
                </a:solidFill>
                <a:prstDash val="sysDash"/>
                <a:headEnd type="none" w="med" len="med"/>
                <a:tailEnd type="none" w="med" len="med"/>
              </a:ln>
              <a:effectLst/>
            </p:spPr>
            <p:txBody>
              <a:bodyPr vert="horz" wrap="square" lIns="93243" tIns="46622" rIns="93243" bIns="46622"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144" fontAlgn="base">
                  <a:spcBef>
                    <a:spcPct val="0"/>
                  </a:spcBef>
                  <a:spcAft>
                    <a:spcPct val="0"/>
                  </a:spcAft>
                  <a:defRPr/>
                </a:pPr>
                <a:endParaRPr lang="en-US" sz="2346" kern="0" dirty="0">
                  <a:solidFill>
                    <a:sysClr val="windowText" lastClr="000000"/>
                  </a:solidFill>
                </a:endParaRPr>
              </a:p>
            </p:txBody>
          </p:sp>
          <p:sp>
            <p:nvSpPr>
              <p:cNvPr id="71" name="TextBox 17"/>
              <p:cNvSpPr txBox="1"/>
              <p:nvPr/>
            </p:nvSpPr>
            <p:spPr>
              <a:xfrm rot="5400000">
                <a:off x="3819632" y="3756211"/>
                <a:ext cx="520843" cy="479475"/>
              </a:xfrm>
              <a:prstGeom prst="rect">
                <a:avLst/>
              </a:prstGeom>
              <a:noFill/>
              <a:ln>
                <a:noFill/>
                <a:prstDash val="sysDash"/>
              </a:ln>
            </p:spPr>
            <p:txBody>
              <a:bodyPr vert="vert270"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452">
                  <a:lnSpc>
                    <a:spcPct val="90000"/>
                  </a:lnSpc>
                  <a:spcBef>
                    <a:spcPct val="20000"/>
                  </a:spcBef>
                  <a:buSzPct val="80000"/>
                </a:pPr>
                <a:r>
                  <a:rPr lang="en-US" sz="1020" dirty="0">
                    <a:solidFill>
                      <a:srgbClr val="FFFFFF"/>
                    </a:solidFill>
                  </a:rPr>
                  <a:t>Custom</a:t>
                </a:r>
                <a:br>
                  <a:rPr lang="en-US" sz="1020" dirty="0">
                    <a:solidFill>
                      <a:srgbClr val="FFFFFF"/>
                    </a:solidFill>
                  </a:rPr>
                </a:br>
                <a:r>
                  <a:rPr lang="en-US" sz="1020" dirty="0">
                    <a:solidFill>
                      <a:srgbClr val="FFFFFF"/>
                    </a:solidFill>
                  </a:rPr>
                  <a:t>Resource</a:t>
                </a:r>
              </a:p>
              <a:p>
                <a:pPr algn="ctr" defTabSz="932452">
                  <a:lnSpc>
                    <a:spcPct val="90000"/>
                  </a:lnSpc>
                  <a:spcBef>
                    <a:spcPct val="20000"/>
                  </a:spcBef>
                  <a:buSzPct val="80000"/>
                </a:pPr>
                <a:r>
                  <a:rPr lang="en-US" sz="1020" dirty="0">
                    <a:solidFill>
                      <a:srgbClr val="FFFFFF"/>
                    </a:solidFill>
                  </a:rPr>
                  <a:t>Providers</a:t>
                </a:r>
              </a:p>
            </p:txBody>
          </p:sp>
        </p:grpSp>
      </p:grpSp>
      <p:grpSp>
        <p:nvGrpSpPr>
          <p:cNvPr id="57" name="Group 56"/>
          <p:cNvGrpSpPr/>
          <p:nvPr/>
        </p:nvGrpSpPr>
        <p:grpSpPr>
          <a:xfrm>
            <a:off x="6494792" y="6000731"/>
            <a:ext cx="3922501" cy="352227"/>
            <a:chOff x="686753" y="5872358"/>
            <a:chExt cx="3845938" cy="345352"/>
          </a:xfrm>
        </p:grpSpPr>
        <p:pic>
          <p:nvPicPr>
            <p:cNvPr id="58" name="Picture 5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6753" y="5872358"/>
              <a:ext cx="814211" cy="345352"/>
            </a:xfrm>
            <a:prstGeom prst="rect">
              <a:avLst/>
            </a:prstGeom>
            <a:solidFill>
              <a:schemeClr val="tx1">
                <a:lumMod val="75000"/>
                <a:lumOff val="25000"/>
              </a:schemeClr>
            </a:solidFill>
          </p:spPr>
        </p:pic>
        <p:pic>
          <p:nvPicPr>
            <p:cNvPr id="59" name="Picture 5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97329" y="5872358"/>
              <a:ext cx="814211" cy="345352"/>
            </a:xfrm>
            <a:prstGeom prst="rect">
              <a:avLst/>
            </a:prstGeom>
            <a:solidFill>
              <a:schemeClr val="tx1">
                <a:lumMod val="75000"/>
                <a:lumOff val="25000"/>
              </a:schemeClr>
            </a:solidFill>
          </p:spPr>
        </p:pic>
        <p:pic>
          <p:nvPicPr>
            <p:cNvPr id="60" name="Picture 5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07905" y="5872358"/>
              <a:ext cx="814211" cy="345352"/>
            </a:xfrm>
            <a:prstGeom prst="rect">
              <a:avLst/>
            </a:prstGeom>
            <a:solidFill>
              <a:schemeClr val="tx1">
                <a:lumMod val="75000"/>
                <a:lumOff val="25000"/>
              </a:schemeClr>
            </a:solidFill>
          </p:spPr>
        </p:pic>
        <p:pic>
          <p:nvPicPr>
            <p:cNvPr id="61" name="Picture 6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718480" y="5872358"/>
              <a:ext cx="814211" cy="345352"/>
            </a:xfrm>
            <a:prstGeom prst="rect">
              <a:avLst/>
            </a:prstGeom>
            <a:solidFill>
              <a:schemeClr val="tx1">
                <a:lumMod val="75000"/>
                <a:lumOff val="25000"/>
              </a:schemeClr>
            </a:solidFill>
          </p:spPr>
        </p:pic>
      </p:grpSp>
    </p:spTree>
    <p:extLst>
      <p:ext uri="{BB962C8B-B14F-4D97-AF65-F5344CB8AC3E}">
        <p14:creationId xmlns:p14="http://schemas.microsoft.com/office/powerpoint/2010/main" val="240025902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040832"/>
          </a:xfrm>
        </p:spPr>
        <p:txBody>
          <a:bodyPr/>
          <a:lstStyle/>
          <a:p>
            <a:r>
              <a:rPr lang="en-US" dirty="0" smtClean="0"/>
              <a:t>Requirement to add other Wortmann offerings</a:t>
            </a:r>
          </a:p>
          <a:p>
            <a:pPr lvl="1"/>
            <a:r>
              <a:rPr lang="en-US" dirty="0" smtClean="0"/>
              <a:t>Housing</a:t>
            </a:r>
          </a:p>
          <a:p>
            <a:pPr lvl="1"/>
            <a:r>
              <a:rPr lang="en-US" dirty="0" smtClean="0"/>
              <a:t>Hosting</a:t>
            </a:r>
          </a:p>
          <a:p>
            <a:r>
              <a:rPr lang="en-US" dirty="0" smtClean="0"/>
              <a:t>Build to order functionality</a:t>
            </a:r>
          </a:p>
          <a:p>
            <a:pPr lvl="1"/>
            <a:r>
              <a:rPr lang="en-US" dirty="0" smtClean="0"/>
              <a:t>Support to fully customize and create end customer quotes </a:t>
            </a:r>
          </a:p>
          <a:p>
            <a:pPr lvl="1"/>
            <a:endParaRPr lang="en-US" dirty="0"/>
          </a:p>
        </p:txBody>
      </p:sp>
      <p:sp>
        <p:nvSpPr>
          <p:cNvPr id="3" name="Title 2"/>
          <p:cNvSpPr>
            <a:spLocks noGrp="1"/>
          </p:cNvSpPr>
          <p:nvPr>
            <p:ph type="title"/>
          </p:nvPr>
        </p:nvSpPr>
        <p:spPr/>
        <p:txBody>
          <a:bodyPr/>
          <a:lstStyle/>
          <a:p>
            <a:r>
              <a:rPr lang="en-US" dirty="0" smtClean="0"/>
              <a:t>Challenges of adopting Azure Pack</a:t>
            </a:r>
            <a:endParaRPr lang="en-US" dirty="0"/>
          </a:p>
        </p:txBody>
      </p:sp>
    </p:spTree>
    <p:extLst>
      <p:ext uri="{BB962C8B-B14F-4D97-AF65-F5344CB8AC3E}">
        <p14:creationId xmlns:p14="http://schemas.microsoft.com/office/powerpoint/2010/main" val="41221207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761577"/>
          </a:xfrm>
        </p:spPr>
        <p:txBody>
          <a:bodyPr/>
          <a:lstStyle/>
          <a:p>
            <a:r>
              <a:rPr lang="en-US" dirty="0" smtClean="0"/>
              <a:t>Minimize impact to resellers and end users</a:t>
            </a:r>
          </a:p>
          <a:p>
            <a:pPr lvl="1"/>
            <a:r>
              <a:rPr lang="en-US" dirty="0" smtClean="0"/>
              <a:t>Not easy to retrain 700+ resellers</a:t>
            </a:r>
          </a:p>
          <a:p>
            <a:pPr lvl="1"/>
            <a:r>
              <a:rPr lang="en-US" dirty="0" smtClean="0"/>
              <a:t>Portal had to be very simple for end users to place orders and consume services</a:t>
            </a:r>
          </a:p>
          <a:p>
            <a:pPr lvl="1"/>
            <a:r>
              <a:rPr lang="en-US" dirty="0" smtClean="0"/>
              <a:t>Portal should be familiar with the tools they’re used to</a:t>
            </a:r>
          </a:p>
          <a:p>
            <a:pPr lvl="1"/>
            <a:r>
              <a:rPr lang="en-US" dirty="0" smtClean="0"/>
              <a:t>Should reflect </a:t>
            </a:r>
            <a:r>
              <a:rPr lang="en-US" dirty="0" err="1" smtClean="0"/>
              <a:t>Wortmann’s</a:t>
            </a:r>
            <a:r>
              <a:rPr lang="en-US" dirty="0" smtClean="0"/>
              <a:t> corporate identity</a:t>
            </a:r>
          </a:p>
          <a:p>
            <a:r>
              <a:rPr lang="en-US" dirty="0" smtClean="0"/>
              <a:t>Maximize PowerShell automation as much as possible</a:t>
            </a:r>
          </a:p>
          <a:p>
            <a:r>
              <a:rPr lang="en-US" dirty="0" smtClean="0"/>
              <a:t>How to leverage </a:t>
            </a:r>
            <a:r>
              <a:rPr lang="en-US" dirty="0"/>
              <a:t>WAP </a:t>
            </a:r>
            <a:r>
              <a:rPr lang="en-US" dirty="0" smtClean="0"/>
              <a:t>APIs?</a:t>
            </a:r>
            <a:endParaRPr lang="en-US" dirty="0"/>
          </a:p>
          <a:p>
            <a:pPr lvl="1"/>
            <a:r>
              <a:rPr lang="en-US" dirty="0"/>
              <a:t>Infrastructure team know System Center, but no DEV background</a:t>
            </a:r>
          </a:p>
          <a:p>
            <a:pPr lvl="1"/>
            <a:r>
              <a:rPr lang="en-US" dirty="0"/>
              <a:t>Developers know how to write code, but no System Center background</a:t>
            </a:r>
          </a:p>
          <a:p>
            <a:endParaRPr lang="en-US" dirty="0" smtClean="0"/>
          </a:p>
        </p:txBody>
      </p:sp>
      <p:sp>
        <p:nvSpPr>
          <p:cNvPr id="3" name="Title 2"/>
          <p:cNvSpPr>
            <a:spLocks noGrp="1"/>
          </p:cNvSpPr>
          <p:nvPr>
            <p:ph type="title"/>
          </p:nvPr>
        </p:nvSpPr>
        <p:spPr/>
        <p:txBody>
          <a:bodyPr/>
          <a:lstStyle/>
          <a:p>
            <a:r>
              <a:rPr lang="en-US" dirty="0" smtClean="0"/>
              <a:t>Challenges of adopting Azure Pack</a:t>
            </a:r>
            <a:endParaRPr lang="en-US" dirty="0"/>
          </a:p>
        </p:txBody>
      </p:sp>
    </p:spTree>
    <p:extLst>
      <p:ext uri="{BB962C8B-B14F-4D97-AF65-F5344CB8AC3E}">
        <p14:creationId xmlns:p14="http://schemas.microsoft.com/office/powerpoint/2010/main" val="20781592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597" y="1738527"/>
            <a:ext cx="5511551" cy="3631763"/>
          </a:xfrm>
        </p:spPr>
        <p:txBody>
          <a:bodyPr/>
          <a:lstStyle/>
          <a:p>
            <a:r>
              <a:rPr lang="en-US" dirty="0" smtClean="0"/>
              <a:t>PowerShell used </a:t>
            </a:r>
            <a:r>
              <a:rPr lang="en-US" dirty="0"/>
              <a:t>for </a:t>
            </a:r>
            <a:r>
              <a:rPr lang="en-US" dirty="0" smtClean="0"/>
              <a:t>deployment of tenant workloads from </a:t>
            </a:r>
            <a:r>
              <a:rPr lang="en-US" dirty="0" err="1" smtClean="0"/>
              <a:t>Wortmann’s</a:t>
            </a:r>
            <a:r>
              <a:rPr lang="en-US" dirty="0" smtClean="0"/>
              <a:t> custom portal</a:t>
            </a:r>
          </a:p>
          <a:p>
            <a:endParaRPr lang="en-US" dirty="0"/>
          </a:p>
        </p:txBody>
      </p:sp>
      <p:sp>
        <p:nvSpPr>
          <p:cNvPr id="3" name="Title 2"/>
          <p:cNvSpPr>
            <a:spLocks noGrp="1"/>
          </p:cNvSpPr>
          <p:nvPr>
            <p:ph type="title"/>
          </p:nvPr>
        </p:nvSpPr>
        <p:spPr/>
        <p:txBody>
          <a:bodyPr/>
          <a:lstStyle/>
          <a:p>
            <a:r>
              <a:rPr lang="en-US" dirty="0" smtClean="0"/>
              <a:t>Wortmann portal integration with WAP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189" y="1737790"/>
            <a:ext cx="5566130" cy="4548010"/>
          </a:xfrm>
          <a:prstGeom prst="rect">
            <a:avLst/>
          </a:prstGeom>
        </p:spPr>
      </p:pic>
    </p:spTree>
    <p:extLst>
      <p:ext uri="{BB962C8B-B14F-4D97-AF65-F5344CB8AC3E}">
        <p14:creationId xmlns:p14="http://schemas.microsoft.com/office/powerpoint/2010/main" val="92888422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6081665"/>
          </a:xfrm>
        </p:spPr>
        <p:txBody>
          <a:bodyPr/>
          <a:lstStyle/>
          <a:p>
            <a:r>
              <a:rPr lang="en-US" dirty="0" smtClean="0"/>
              <a:t>Used the Sample Portal based on WAP, SPF and VMM for guidance on how to work with the APIs </a:t>
            </a:r>
          </a:p>
          <a:p>
            <a:pPr lvl="1"/>
            <a:r>
              <a:rPr lang="en-US" dirty="0" smtClean="0"/>
              <a:t>Latest </a:t>
            </a:r>
            <a:r>
              <a:rPr lang="en-US" dirty="0"/>
              <a:t>version available here: </a:t>
            </a:r>
            <a:r>
              <a:rPr lang="en-US" dirty="0">
                <a:hlinkClick r:id="rId2"/>
              </a:rPr>
              <a:t>http://</a:t>
            </a:r>
            <a:r>
              <a:rPr lang="en-US" dirty="0" smtClean="0">
                <a:hlinkClick r:id="rId2"/>
              </a:rPr>
              <a:t>blogs.technet.com/b/privatecloud/archive/2014/06/26/sample-portal-code-based-on-windows-azure-pack-service-provider-foundation-and-virtual-machine-manager-version-2.aspx</a:t>
            </a:r>
            <a:r>
              <a:rPr lang="en-US" dirty="0" smtClean="0"/>
              <a:t> </a:t>
            </a:r>
          </a:p>
          <a:p>
            <a:r>
              <a:rPr lang="en-US" dirty="0" smtClean="0"/>
              <a:t>Scenarios covered in this sample portal:</a:t>
            </a:r>
          </a:p>
          <a:p>
            <a:pPr lvl="1"/>
            <a:r>
              <a:rPr lang="en-US" dirty="0" smtClean="0"/>
              <a:t>Control Panel or Portal Integration</a:t>
            </a:r>
          </a:p>
          <a:p>
            <a:pPr lvl="2"/>
            <a:r>
              <a:rPr lang="en-US" dirty="0" smtClean="0"/>
              <a:t>Authentication, list plans, subscriptions, quota</a:t>
            </a:r>
          </a:p>
          <a:p>
            <a:pPr lvl="1"/>
            <a:r>
              <a:rPr lang="en-US" dirty="0" smtClean="0"/>
              <a:t>VM Clouds Resource Provider (SPF)</a:t>
            </a:r>
          </a:p>
          <a:p>
            <a:pPr lvl="2"/>
            <a:r>
              <a:rPr lang="en-US" dirty="0" smtClean="0"/>
              <a:t>List VMs for a subscription (tenant)</a:t>
            </a:r>
          </a:p>
          <a:p>
            <a:pPr lvl="2"/>
            <a:r>
              <a:rPr lang="en-US" dirty="0" smtClean="0"/>
              <a:t>Common actions on VMs: Start, Stop, Create VM, Console Connect</a:t>
            </a:r>
          </a:p>
          <a:p>
            <a:pPr marL="0" indent="0">
              <a:buNone/>
            </a:pPr>
            <a:endParaRPr lang="en-US" dirty="0"/>
          </a:p>
        </p:txBody>
      </p:sp>
      <p:sp>
        <p:nvSpPr>
          <p:cNvPr id="3" name="Title 2"/>
          <p:cNvSpPr>
            <a:spLocks noGrp="1"/>
          </p:cNvSpPr>
          <p:nvPr>
            <p:ph type="title"/>
          </p:nvPr>
        </p:nvSpPr>
        <p:spPr/>
        <p:txBody>
          <a:bodyPr/>
          <a:lstStyle/>
          <a:p>
            <a:r>
              <a:rPr lang="en-US" dirty="0" smtClean="0"/>
              <a:t>Custom Portal Sample </a:t>
            </a:r>
            <a:endParaRPr lang="en-US" dirty="0"/>
          </a:p>
        </p:txBody>
      </p:sp>
    </p:spTree>
    <p:extLst>
      <p:ext uri="{BB962C8B-B14F-4D97-AF65-F5344CB8AC3E}">
        <p14:creationId xmlns:p14="http://schemas.microsoft.com/office/powerpoint/2010/main" val="427572700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 OS (IaaS)</a:t>
            </a:r>
            <a:endParaRPr lang="en-US" dirty="0"/>
          </a:p>
        </p:txBody>
      </p:sp>
      <p:sp>
        <p:nvSpPr>
          <p:cNvPr id="62" name="Rectangle 61"/>
          <p:cNvSpPr/>
          <p:nvPr/>
        </p:nvSpPr>
        <p:spPr bwMode="auto">
          <a:xfrm>
            <a:off x="454295" y="6241649"/>
            <a:ext cx="7719085" cy="639989"/>
          </a:xfrm>
          <a:prstGeom prst="rect">
            <a:avLst/>
          </a:prstGeom>
          <a:solidFill>
            <a:srgbClr val="00188F"/>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93150" tIns="46575" rIns="46575" bIns="93150" numCol="2" spcCol="931630" rtlCol="0" fromWordArt="0" anchor="ctr" anchorCtr="0" forceAA="0" compatLnSpc="1">
            <a:prstTxWarp prst="textNoShape">
              <a:avLst/>
            </a:prstTxWarp>
            <a:noAutofit/>
          </a:bodyPr>
          <a:lstStyle/>
          <a:p>
            <a:pPr defTabSz="931490">
              <a:spcAft>
                <a:spcPts val="306"/>
              </a:spcAft>
              <a:defRPr/>
            </a:pPr>
            <a:endParaRPr lang="en-US" sz="1499" kern="0" dirty="0" smtClean="0">
              <a:solidFill>
                <a:srgbClr val="FFFFFF"/>
              </a:solidFill>
            </a:endParaRPr>
          </a:p>
        </p:txBody>
      </p:sp>
      <p:sp>
        <p:nvSpPr>
          <p:cNvPr id="63" name="Rectangle 62"/>
          <p:cNvSpPr/>
          <p:nvPr/>
        </p:nvSpPr>
        <p:spPr bwMode="auto">
          <a:xfrm>
            <a:off x="454301" y="5456253"/>
            <a:ext cx="7719084" cy="639989"/>
          </a:xfrm>
          <a:prstGeom prst="rect">
            <a:avLst/>
          </a:prstGeom>
          <a:solidFill>
            <a:srgbClr val="002050"/>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93150" tIns="46575" rIns="46575" bIns="93150" numCol="2" spcCol="931630" rtlCol="0" fromWordArt="0" anchor="ctr" anchorCtr="0" forceAA="0" compatLnSpc="1">
            <a:prstTxWarp prst="textNoShape">
              <a:avLst/>
            </a:prstTxWarp>
            <a:noAutofit/>
          </a:bodyPr>
          <a:lstStyle/>
          <a:p>
            <a:pPr algn="ctr" defTabSz="931490">
              <a:spcAft>
                <a:spcPts val="306"/>
              </a:spcAft>
              <a:defRPr/>
            </a:pPr>
            <a:endParaRPr lang="en-US" kern="0" dirty="0" smtClean="0">
              <a:solidFill>
                <a:srgbClr val="FFFFFF"/>
              </a:solidFill>
            </a:endParaRPr>
          </a:p>
        </p:txBody>
      </p:sp>
      <p:sp>
        <p:nvSpPr>
          <p:cNvPr id="64" name="Rectangle 63"/>
          <p:cNvSpPr/>
          <p:nvPr/>
        </p:nvSpPr>
        <p:spPr bwMode="auto">
          <a:xfrm>
            <a:off x="454298" y="3510067"/>
            <a:ext cx="1822346" cy="1797041"/>
          </a:xfrm>
          <a:prstGeom prst="rect">
            <a:avLst/>
          </a:prstGeom>
          <a:solidFill>
            <a:srgbClr val="505050"/>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186493" tIns="62092" rIns="62092" bIns="124184" numCol="1" spcCol="0" rtlCol="0" fromWordArt="0" anchor="b" anchorCtr="0" forceAA="0" compatLnSpc="1">
            <a:prstTxWarp prst="textNoShape">
              <a:avLst/>
            </a:prstTxWarp>
            <a:noAutofit/>
          </a:bodyPr>
          <a:lstStyle/>
          <a:p>
            <a:pPr marL="181116" indent="-181116" defTabSz="929521" fontAlgn="base">
              <a:spcBef>
                <a:spcPct val="0"/>
              </a:spcBef>
              <a:spcAft>
                <a:spcPct val="0"/>
              </a:spcAft>
              <a:defRPr/>
            </a:pPr>
            <a:r>
              <a:rPr lang="en-US" sz="1499" b="1" kern="0" spc="-52" dirty="0" smtClean="0">
                <a:solidFill>
                  <a:srgbClr val="FFFFFF"/>
                </a:solidFill>
                <a:ea typeface="Segoe UI" pitchFamily="34" charset="0"/>
                <a:cs typeface="Segoe UI" pitchFamily="34" charset="0"/>
              </a:rPr>
              <a:t>Virtual Machines</a:t>
            </a:r>
          </a:p>
          <a:p>
            <a:pPr marL="181116" indent="-181116" defTabSz="929521" fontAlgn="base">
              <a:spcBef>
                <a:spcPct val="0"/>
              </a:spcBef>
              <a:spcAft>
                <a:spcPct val="0"/>
              </a:spcAft>
              <a:defRPr/>
            </a:pPr>
            <a:r>
              <a:rPr lang="en-US" sz="1499" kern="0" spc="-52" dirty="0" smtClean="0">
                <a:solidFill>
                  <a:srgbClr val="FFFFFF"/>
                </a:solidFill>
                <a:ea typeface="Segoe UI" pitchFamily="34" charset="0"/>
                <a:cs typeface="Segoe UI" pitchFamily="34" charset="0"/>
              </a:rPr>
              <a:t>Virtual Machine</a:t>
            </a:r>
          </a:p>
          <a:p>
            <a:pPr marL="181116" indent="-181116" defTabSz="929521" fontAlgn="base">
              <a:spcBef>
                <a:spcPct val="0"/>
              </a:spcBef>
              <a:spcAft>
                <a:spcPct val="0"/>
              </a:spcAft>
              <a:defRPr/>
            </a:pPr>
            <a:r>
              <a:rPr lang="en-US" sz="1499" kern="0" spc="-52" dirty="0" smtClean="0">
                <a:solidFill>
                  <a:srgbClr val="FFFFFF"/>
                </a:solidFill>
                <a:ea typeface="Segoe UI" pitchFamily="34" charset="0"/>
                <a:cs typeface="Segoe UI" pitchFamily="34" charset="0"/>
              </a:rPr>
              <a:t>Manager</a:t>
            </a:r>
          </a:p>
        </p:txBody>
      </p:sp>
      <p:sp>
        <p:nvSpPr>
          <p:cNvPr id="65" name="Freeform 30"/>
          <p:cNvSpPr>
            <a:spLocks noEditPoints="1"/>
          </p:cNvSpPr>
          <p:nvPr/>
        </p:nvSpPr>
        <p:spPr bwMode="auto">
          <a:xfrm>
            <a:off x="974013" y="3555055"/>
            <a:ext cx="782919" cy="723349"/>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66" name="Rectangle 65"/>
          <p:cNvSpPr/>
          <p:nvPr/>
        </p:nvSpPr>
        <p:spPr bwMode="auto">
          <a:xfrm>
            <a:off x="4388746" y="3510067"/>
            <a:ext cx="1819050" cy="1797041"/>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3" tIns="46577" rIns="46577" bIns="93152" numCol="1" spcCol="0" rtlCol="0" fromWordArt="0" anchor="b" anchorCtr="0" forceAA="0" compatLnSpc="1">
            <a:prstTxWarp prst="textNoShape">
              <a:avLst/>
            </a:prstTxWarp>
            <a:noAutofit/>
          </a:bodyPr>
          <a:lstStyle/>
          <a:p>
            <a:pPr algn="ctr" defTabSz="929521" fontAlgn="base">
              <a:spcBef>
                <a:spcPct val="0"/>
              </a:spcBef>
              <a:spcAft>
                <a:spcPct val="0"/>
              </a:spcAft>
              <a:defRPr/>
            </a:pPr>
            <a:endParaRPr lang="en-US" sz="1900" b="1" kern="0" spc="-52" dirty="0" smtClean="0">
              <a:gradFill>
                <a:gsLst>
                  <a:gs pos="0">
                    <a:srgbClr val="FFFFFF"/>
                  </a:gs>
                  <a:gs pos="86000">
                    <a:srgbClr val="FFFFFF"/>
                  </a:gs>
                </a:gsLst>
                <a:lin ang="5400000" scaled="0"/>
              </a:gradFill>
              <a:ea typeface="Segoe UI" pitchFamily="34" charset="0"/>
              <a:cs typeface="Segoe UI" pitchFamily="34" charset="0"/>
            </a:endParaRPr>
          </a:p>
          <a:p>
            <a:pPr marL="181116" indent="-181116" defTabSz="929521" fontAlgn="base">
              <a:lnSpc>
                <a:spcPct val="90000"/>
              </a:lnSpc>
              <a:spcBef>
                <a:spcPct val="0"/>
              </a:spcBef>
              <a:spcAft>
                <a:spcPct val="0"/>
              </a:spcAft>
              <a:defRPr/>
            </a:pPr>
            <a:r>
              <a:rPr lang="en-US" sz="1499" b="1" kern="0" spc="-52" dirty="0" smtClean="0">
                <a:gradFill>
                  <a:gsLst>
                    <a:gs pos="0">
                      <a:srgbClr val="FFFFFF"/>
                    </a:gs>
                    <a:gs pos="86000">
                      <a:srgbClr val="FFFFFF"/>
                    </a:gs>
                  </a:gsLst>
                  <a:lin ang="5400000" scaled="0"/>
                </a:gradFill>
                <a:ea typeface="Segoe UI" pitchFamily="34" charset="0"/>
                <a:cs typeface="Segoe UI" pitchFamily="34" charset="0"/>
              </a:rPr>
              <a:t>VM networks</a:t>
            </a:r>
          </a:p>
          <a:p>
            <a:pPr marL="181116" indent="-181116" defTabSz="929521" fontAlgn="base">
              <a:lnSpc>
                <a:spcPct val="90000"/>
              </a:lnSpc>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Virtual Machine</a:t>
            </a:r>
          </a:p>
          <a:p>
            <a:pPr marL="181116" indent="-181116" defTabSz="929521" fontAlgn="base">
              <a:lnSpc>
                <a:spcPct val="90000"/>
              </a:lnSpc>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Manager</a:t>
            </a:r>
          </a:p>
        </p:txBody>
      </p:sp>
      <p:grpSp>
        <p:nvGrpSpPr>
          <p:cNvPr id="67" name="Group 66"/>
          <p:cNvGrpSpPr/>
          <p:nvPr/>
        </p:nvGrpSpPr>
        <p:grpSpPr>
          <a:xfrm>
            <a:off x="4912931" y="3630611"/>
            <a:ext cx="770681" cy="764977"/>
            <a:chOff x="4860008" y="2362895"/>
            <a:chExt cx="755638" cy="750152"/>
          </a:xfrm>
        </p:grpSpPr>
        <p:pic>
          <p:nvPicPr>
            <p:cNvPr id="68" name="Picture 105"/>
            <p:cNvPicPr>
              <a:picLocks noChangeAspect="1"/>
            </p:cNvPicPr>
            <p:nvPr/>
          </p:nvPicPr>
          <p:blipFill>
            <a:blip r:embed="rId2" cstate="screen">
              <a:grayscl/>
              <a:extLst>
                <a:ext uri="{28A0092B-C50C-407E-A947-70E740481C1C}">
                  <a14:useLocalDpi xmlns:a14="http://schemas.microsoft.com/office/drawing/2010/main" val="0"/>
                </a:ext>
              </a:extLst>
            </a:blip>
            <a:srcRect/>
            <a:stretch>
              <a:fillRect/>
            </a:stretch>
          </p:blipFill>
          <p:spPr bwMode="auto">
            <a:xfrm>
              <a:off x="4860008" y="2374543"/>
              <a:ext cx="304879" cy="301281"/>
            </a:xfrm>
            <a:prstGeom prst="rect">
              <a:avLst/>
            </a:prstGeom>
            <a:noFill/>
            <a:ln w="9525" cap="flat" cmpd="sng" algn="ctr">
              <a:noFill/>
              <a:prstDash val="solid"/>
              <a:headEnd type="none" w="med" len="med"/>
              <a:tailEnd type="none" w="med" len="med"/>
            </a:ln>
            <a:effectLst/>
          </p:spPr>
        </p:pic>
        <p:pic>
          <p:nvPicPr>
            <p:cNvPr id="69" name="Picture 105"/>
            <p:cNvPicPr>
              <a:picLocks noChangeAspect="1"/>
            </p:cNvPicPr>
            <p:nvPr/>
          </p:nvPicPr>
          <p:blipFill>
            <a:blip r:embed="rId2" cstate="screen">
              <a:grayscl/>
              <a:extLst>
                <a:ext uri="{28A0092B-C50C-407E-A947-70E740481C1C}">
                  <a14:useLocalDpi xmlns:a14="http://schemas.microsoft.com/office/drawing/2010/main" val="0"/>
                </a:ext>
              </a:extLst>
            </a:blip>
            <a:srcRect/>
            <a:stretch>
              <a:fillRect/>
            </a:stretch>
          </p:blipFill>
          <p:spPr bwMode="auto">
            <a:xfrm>
              <a:off x="5310767" y="2362895"/>
              <a:ext cx="304879" cy="301281"/>
            </a:xfrm>
            <a:prstGeom prst="rect">
              <a:avLst/>
            </a:prstGeom>
            <a:noFill/>
            <a:ln w="9525" cap="flat" cmpd="sng" algn="ctr">
              <a:noFill/>
              <a:prstDash val="solid"/>
              <a:headEnd type="none" w="med" len="med"/>
              <a:tailEnd type="none" w="med" len="med"/>
            </a:ln>
            <a:effectLst/>
          </p:spPr>
        </p:pic>
        <p:pic>
          <p:nvPicPr>
            <p:cNvPr id="70" name="Picture 24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983478" y="2674467"/>
              <a:ext cx="546218" cy="438580"/>
            </a:xfrm>
            <a:prstGeom prst="rect">
              <a:avLst/>
            </a:prstGeom>
            <a:noFill/>
            <a:ln w="9525" cap="flat" cmpd="sng" algn="ctr">
              <a:noFill/>
              <a:prstDash val="solid"/>
              <a:headEnd type="none" w="med" len="med"/>
              <a:tailEnd type="none" w="med" len="med"/>
            </a:ln>
            <a:effectLst/>
          </p:spPr>
        </p:pic>
      </p:grpSp>
      <p:sp>
        <p:nvSpPr>
          <p:cNvPr id="71" name="Rectangle 70"/>
          <p:cNvSpPr/>
          <p:nvPr/>
        </p:nvSpPr>
        <p:spPr bwMode="auto">
          <a:xfrm>
            <a:off x="2420911" y="3510067"/>
            <a:ext cx="1819050" cy="1797041"/>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3" tIns="46577" rIns="46577" bIns="93152" numCol="1" spcCol="0" rtlCol="0" fromWordArt="0" anchor="b" anchorCtr="0" forceAA="0" compatLnSpc="1">
            <a:prstTxWarp prst="textNoShape">
              <a:avLst/>
            </a:prstTxWarp>
            <a:noAutofit/>
          </a:bodyPr>
          <a:lstStyle/>
          <a:p>
            <a:pPr marL="181116" indent="-181116" defTabSz="929521" fontAlgn="base">
              <a:spcBef>
                <a:spcPct val="0"/>
              </a:spcBef>
              <a:spcAft>
                <a:spcPct val="0"/>
              </a:spcAft>
              <a:defRPr/>
            </a:pPr>
            <a:r>
              <a:rPr lang="en-US" sz="1499" b="1" kern="0" spc="-52" dirty="0" smtClean="0">
                <a:gradFill>
                  <a:gsLst>
                    <a:gs pos="0">
                      <a:srgbClr val="FFFFFF"/>
                    </a:gs>
                    <a:gs pos="86000">
                      <a:srgbClr val="FFFFFF"/>
                    </a:gs>
                  </a:gsLst>
                  <a:lin ang="5400000" scaled="0"/>
                </a:gradFill>
                <a:ea typeface="Segoe UI" pitchFamily="34" charset="0"/>
                <a:cs typeface="Segoe UI" pitchFamily="34" charset="0"/>
              </a:rPr>
              <a:t>Virtual Machine Roles</a:t>
            </a:r>
          </a:p>
          <a:p>
            <a:pPr marL="181116" indent="-181116" defTabSz="929521" fontAlgn="base">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Virtual Machine</a:t>
            </a:r>
          </a:p>
          <a:p>
            <a:pPr marL="181116" indent="-181116" defTabSz="929521" fontAlgn="base">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Manager</a:t>
            </a:r>
          </a:p>
        </p:txBody>
      </p:sp>
      <p:sp>
        <p:nvSpPr>
          <p:cNvPr id="72" name="Rectangle 71"/>
          <p:cNvSpPr/>
          <p:nvPr/>
        </p:nvSpPr>
        <p:spPr bwMode="auto">
          <a:xfrm>
            <a:off x="6354326" y="3510067"/>
            <a:ext cx="1819050" cy="1797041"/>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3" tIns="46577" rIns="46577" bIns="93152" numCol="1" spcCol="0" rtlCol="0" fromWordArt="0" anchor="b" anchorCtr="0" forceAA="0" compatLnSpc="1">
            <a:prstTxWarp prst="textNoShape">
              <a:avLst/>
            </a:prstTxWarp>
            <a:noAutofit/>
          </a:bodyPr>
          <a:lstStyle/>
          <a:p>
            <a:pPr marL="181116" indent="-181116" defTabSz="929521" fontAlgn="base">
              <a:spcBef>
                <a:spcPct val="0"/>
              </a:spcBef>
              <a:spcAft>
                <a:spcPct val="0"/>
              </a:spcAft>
              <a:defRPr/>
            </a:pPr>
            <a:r>
              <a:rPr lang="en-US" sz="1499" b="1" kern="0" spc="-52" dirty="0" smtClean="0">
                <a:gradFill>
                  <a:gsLst>
                    <a:gs pos="0">
                      <a:srgbClr val="FFFFFF"/>
                    </a:gs>
                    <a:gs pos="86000">
                      <a:srgbClr val="FFFFFF"/>
                    </a:gs>
                  </a:gsLst>
                  <a:lin ang="5400000" scaled="0"/>
                </a:gradFill>
                <a:ea typeface="Segoe UI" pitchFamily="34" charset="0"/>
                <a:cs typeface="Segoe UI" pitchFamily="34" charset="0"/>
              </a:rPr>
              <a:t>Automation</a:t>
            </a:r>
          </a:p>
          <a:p>
            <a:pPr marL="181116" indent="-181116" defTabSz="929521" fontAlgn="base">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SMA</a:t>
            </a:r>
          </a:p>
        </p:txBody>
      </p:sp>
      <p:sp>
        <p:nvSpPr>
          <p:cNvPr id="73" name="Freeform 123"/>
          <p:cNvSpPr>
            <a:spLocks noEditPoints="1"/>
          </p:cNvSpPr>
          <p:nvPr/>
        </p:nvSpPr>
        <p:spPr bwMode="black">
          <a:xfrm>
            <a:off x="6915550" y="3651544"/>
            <a:ext cx="696608" cy="723111"/>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EFEFEF"/>
          </a:solidFill>
          <a:ln w="9525" cap="flat" cmpd="sng" algn="ctr">
            <a:noFill/>
            <a:prstDash val="solid"/>
          </a:ln>
          <a:effectLst/>
          <a:extLst/>
        </p:spPr>
        <p:txBody>
          <a:bodyPr vert="horz" wrap="square" lIns="93152" tIns="46577" rIns="93152" bIns="46577" numCol="1" anchor="t" anchorCtr="0" compatLnSpc="1">
            <a:prstTxWarp prst="textNoShape">
              <a:avLst/>
            </a:prstTxWarp>
          </a:bodyPr>
          <a:lstStyle/>
          <a:p>
            <a:pPr defTabSz="931490">
              <a:defRPr/>
            </a:pPr>
            <a:endParaRPr lang="en-US" kern="0" smtClean="0">
              <a:solidFill>
                <a:srgbClr val="FFFFFF"/>
              </a:solidFill>
            </a:endParaRPr>
          </a:p>
        </p:txBody>
      </p:sp>
      <p:sp>
        <p:nvSpPr>
          <p:cNvPr id="74" name="Rectangle 73"/>
          <p:cNvSpPr/>
          <p:nvPr/>
        </p:nvSpPr>
        <p:spPr>
          <a:xfrm>
            <a:off x="1979752" y="5521210"/>
            <a:ext cx="4782494" cy="470839"/>
          </a:xfrm>
          <a:prstGeom prst="rect">
            <a:avLst/>
          </a:prstGeom>
        </p:spPr>
        <p:txBody>
          <a:bodyPr wrap="none" lIns="93248" tIns="46622" rIns="93248" bIns="46622">
            <a:spAutoFit/>
          </a:bodyPr>
          <a:lstStyle/>
          <a:p>
            <a:pPr algn="ctr" defTabSz="931490">
              <a:spcAft>
                <a:spcPts val="306"/>
              </a:spcAft>
              <a:defRPr/>
            </a:pPr>
            <a:r>
              <a:rPr lang="en-US" sz="2400" kern="0" dirty="0" smtClean="0">
                <a:solidFill>
                  <a:srgbClr val="FFFFFF"/>
                </a:solidFill>
              </a:rPr>
              <a:t>Microsoft System Center 2012 R2</a:t>
            </a:r>
          </a:p>
        </p:txBody>
      </p:sp>
      <p:sp>
        <p:nvSpPr>
          <p:cNvPr id="75" name="Rectangle 74"/>
          <p:cNvSpPr/>
          <p:nvPr/>
        </p:nvSpPr>
        <p:spPr>
          <a:xfrm>
            <a:off x="2552366" y="6318776"/>
            <a:ext cx="3637268" cy="470839"/>
          </a:xfrm>
          <a:prstGeom prst="rect">
            <a:avLst/>
          </a:prstGeom>
        </p:spPr>
        <p:txBody>
          <a:bodyPr wrap="none" lIns="93248" tIns="46622" rIns="93248" bIns="46622">
            <a:spAutoFit/>
          </a:bodyPr>
          <a:lstStyle/>
          <a:p>
            <a:pPr algn="ctr" defTabSz="931490">
              <a:spcAft>
                <a:spcPts val="306"/>
              </a:spcAft>
              <a:defRPr/>
            </a:pPr>
            <a:r>
              <a:rPr lang="en-US" sz="2400" kern="0" dirty="0" smtClean="0">
                <a:solidFill>
                  <a:srgbClr val="FFFFFF"/>
                </a:solidFill>
              </a:rPr>
              <a:t>Windows Server 2012 R2</a:t>
            </a:r>
          </a:p>
        </p:txBody>
      </p:sp>
      <p:sp>
        <p:nvSpPr>
          <p:cNvPr id="76" name="Freeform 75"/>
          <p:cNvSpPr>
            <a:spLocks noEditPoints="1"/>
          </p:cNvSpPr>
          <p:nvPr/>
        </p:nvSpPr>
        <p:spPr bwMode="auto">
          <a:xfrm>
            <a:off x="2551197" y="3642489"/>
            <a:ext cx="366683" cy="413741"/>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77" name="Freeform 76"/>
          <p:cNvSpPr>
            <a:spLocks noEditPoints="1"/>
          </p:cNvSpPr>
          <p:nvPr/>
        </p:nvSpPr>
        <p:spPr bwMode="auto">
          <a:xfrm>
            <a:off x="2942829" y="3641765"/>
            <a:ext cx="366683" cy="413741"/>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78" name="Freeform 77"/>
          <p:cNvSpPr>
            <a:spLocks noEditPoints="1"/>
          </p:cNvSpPr>
          <p:nvPr/>
        </p:nvSpPr>
        <p:spPr bwMode="auto">
          <a:xfrm>
            <a:off x="3713447" y="3641765"/>
            <a:ext cx="366683" cy="413741"/>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79" name="Freeform 78"/>
          <p:cNvSpPr>
            <a:spLocks noEditPoints="1"/>
          </p:cNvSpPr>
          <p:nvPr/>
        </p:nvSpPr>
        <p:spPr bwMode="auto">
          <a:xfrm>
            <a:off x="3326233" y="3641765"/>
            <a:ext cx="366683" cy="413741"/>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80" name="Rectangle 79"/>
          <p:cNvSpPr/>
          <p:nvPr/>
        </p:nvSpPr>
        <p:spPr bwMode="auto">
          <a:xfrm>
            <a:off x="454301" y="2721309"/>
            <a:ext cx="7719085" cy="639989"/>
          </a:xfrm>
          <a:prstGeom prst="rect">
            <a:avLst/>
          </a:prstGeom>
          <a:solidFill>
            <a:srgbClr val="00188F"/>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93150" tIns="46575" rIns="46575" bIns="93150" numCol="2" spcCol="931630" rtlCol="0" fromWordArt="0" anchor="ctr" anchorCtr="0" forceAA="0" compatLnSpc="1">
            <a:prstTxWarp prst="textNoShape">
              <a:avLst/>
            </a:prstTxWarp>
            <a:noAutofit/>
          </a:bodyPr>
          <a:lstStyle/>
          <a:p>
            <a:pPr defTabSz="931490">
              <a:spcAft>
                <a:spcPts val="306"/>
              </a:spcAft>
              <a:defRPr/>
            </a:pPr>
            <a:endParaRPr lang="en-US" sz="1499" kern="0" dirty="0" smtClean="0">
              <a:solidFill>
                <a:srgbClr val="FFFFFF"/>
              </a:solidFill>
            </a:endParaRPr>
          </a:p>
        </p:txBody>
      </p:sp>
      <p:sp>
        <p:nvSpPr>
          <p:cNvPr id="81" name="Rectangle 80"/>
          <p:cNvSpPr/>
          <p:nvPr/>
        </p:nvSpPr>
        <p:spPr>
          <a:xfrm>
            <a:off x="1143242" y="2798436"/>
            <a:ext cx="6455547" cy="401931"/>
          </a:xfrm>
          <a:prstGeom prst="rect">
            <a:avLst/>
          </a:prstGeom>
        </p:spPr>
        <p:txBody>
          <a:bodyPr wrap="none" lIns="93248" tIns="46622" rIns="93248" bIns="46622">
            <a:spAutoFit/>
          </a:bodyPr>
          <a:lstStyle/>
          <a:p>
            <a:pPr algn="ctr" defTabSz="931490">
              <a:spcAft>
                <a:spcPts val="306"/>
              </a:spcAft>
              <a:defRPr/>
            </a:pPr>
            <a:r>
              <a:rPr lang="en-US" sz="2000" kern="0" dirty="0" smtClean="0">
                <a:solidFill>
                  <a:srgbClr val="FFFFFF"/>
                </a:solidFill>
              </a:rPr>
              <a:t>Service Management API / Service Provider Foundation</a:t>
            </a:r>
          </a:p>
        </p:txBody>
      </p:sp>
    </p:spTree>
    <p:extLst>
      <p:ext uri="{BB962C8B-B14F-4D97-AF65-F5344CB8AC3E}">
        <p14:creationId xmlns:p14="http://schemas.microsoft.com/office/powerpoint/2010/main" val="198296087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terraCLOUD</a:t>
            </a:r>
            <a:r>
              <a:rPr lang="en-US" dirty="0" smtClean="0"/>
              <a:t> Portal</a:t>
            </a:r>
            <a:endParaRPr lang="en-US" dirty="0"/>
          </a:p>
        </p:txBody>
      </p:sp>
      <p:sp>
        <p:nvSpPr>
          <p:cNvPr id="30" name="Rectangle 29"/>
          <p:cNvSpPr/>
          <p:nvPr/>
        </p:nvSpPr>
        <p:spPr bwMode="auto">
          <a:xfrm>
            <a:off x="454295" y="6240438"/>
            <a:ext cx="7719085" cy="639989"/>
          </a:xfrm>
          <a:prstGeom prst="rect">
            <a:avLst/>
          </a:prstGeom>
          <a:solidFill>
            <a:srgbClr val="00188F"/>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93150" tIns="46575" rIns="46575" bIns="93150" numCol="2" spcCol="931630" rtlCol="0" fromWordArt="0" anchor="ctr" anchorCtr="0" forceAA="0" compatLnSpc="1">
            <a:prstTxWarp prst="textNoShape">
              <a:avLst/>
            </a:prstTxWarp>
            <a:noAutofit/>
          </a:bodyPr>
          <a:lstStyle/>
          <a:p>
            <a:pPr defTabSz="931490">
              <a:spcAft>
                <a:spcPts val="306"/>
              </a:spcAft>
              <a:defRPr/>
            </a:pPr>
            <a:endParaRPr lang="en-US" sz="1499" kern="0" dirty="0" smtClean="0">
              <a:solidFill>
                <a:srgbClr val="FFFFFF"/>
              </a:solidFill>
            </a:endParaRPr>
          </a:p>
        </p:txBody>
      </p:sp>
      <p:sp>
        <p:nvSpPr>
          <p:cNvPr id="31" name="Rectangle 30"/>
          <p:cNvSpPr/>
          <p:nvPr/>
        </p:nvSpPr>
        <p:spPr bwMode="auto">
          <a:xfrm>
            <a:off x="454301" y="5455042"/>
            <a:ext cx="7719084" cy="639989"/>
          </a:xfrm>
          <a:prstGeom prst="rect">
            <a:avLst/>
          </a:prstGeom>
          <a:solidFill>
            <a:srgbClr val="002050"/>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93150" tIns="46575" rIns="46575" bIns="93150" numCol="2" spcCol="931630" rtlCol="0" fromWordArt="0" anchor="ctr" anchorCtr="0" forceAA="0" compatLnSpc="1">
            <a:prstTxWarp prst="textNoShape">
              <a:avLst/>
            </a:prstTxWarp>
            <a:noAutofit/>
          </a:bodyPr>
          <a:lstStyle/>
          <a:p>
            <a:pPr algn="ctr" defTabSz="931490">
              <a:spcAft>
                <a:spcPts val="306"/>
              </a:spcAft>
              <a:defRPr/>
            </a:pPr>
            <a:endParaRPr lang="en-US" kern="0" dirty="0" smtClean="0">
              <a:solidFill>
                <a:srgbClr val="FFFFFF"/>
              </a:solidFill>
            </a:endParaRPr>
          </a:p>
        </p:txBody>
      </p:sp>
      <p:sp>
        <p:nvSpPr>
          <p:cNvPr id="32" name="Rectangle 31"/>
          <p:cNvSpPr/>
          <p:nvPr/>
        </p:nvSpPr>
        <p:spPr bwMode="auto">
          <a:xfrm>
            <a:off x="454298" y="3508856"/>
            <a:ext cx="1822346" cy="1797041"/>
          </a:xfrm>
          <a:prstGeom prst="rect">
            <a:avLst/>
          </a:prstGeom>
          <a:solidFill>
            <a:srgbClr val="505050"/>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186493" tIns="62092" rIns="62092" bIns="124184" numCol="1" spcCol="0" rtlCol="0" fromWordArt="0" anchor="b" anchorCtr="0" forceAA="0" compatLnSpc="1">
            <a:prstTxWarp prst="textNoShape">
              <a:avLst/>
            </a:prstTxWarp>
            <a:noAutofit/>
          </a:bodyPr>
          <a:lstStyle/>
          <a:p>
            <a:pPr marL="181116" indent="-181116" defTabSz="929521" fontAlgn="base">
              <a:spcBef>
                <a:spcPct val="0"/>
              </a:spcBef>
              <a:spcAft>
                <a:spcPct val="0"/>
              </a:spcAft>
              <a:defRPr/>
            </a:pPr>
            <a:r>
              <a:rPr lang="en-US" sz="1499" b="1" kern="0" spc="-52" dirty="0" smtClean="0">
                <a:solidFill>
                  <a:srgbClr val="FFFFFF"/>
                </a:solidFill>
                <a:ea typeface="Segoe UI" pitchFamily="34" charset="0"/>
                <a:cs typeface="Segoe UI" pitchFamily="34" charset="0"/>
              </a:rPr>
              <a:t>Virtual Machines</a:t>
            </a:r>
          </a:p>
          <a:p>
            <a:pPr marL="181116" indent="-181116" defTabSz="929521" fontAlgn="base">
              <a:spcBef>
                <a:spcPct val="0"/>
              </a:spcBef>
              <a:spcAft>
                <a:spcPct val="0"/>
              </a:spcAft>
              <a:defRPr/>
            </a:pPr>
            <a:r>
              <a:rPr lang="en-US" sz="1499" kern="0" spc="-52" dirty="0" smtClean="0">
                <a:solidFill>
                  <a:srgbClr val="FFFFFF"/>
                </a:solidFill>
                <a:ea typeface="Segoe UI" pitchFamily="34" charset="0"/>
                <a:cs typeface="Segoe UI" pitchFamily="34" charset="0"/>
              </a:rPr>
              <a:t>Virtual Machine</a:t>
            </a:r>
          </a:p>
          <a:p>
            <a:pPr marL="181116" indent="-181116" defTabSz="929521" fontAlgn="base">
              <a:spcBef>
                <a:spcPct val="0"/>
              </a:spcBef>
              <a:spcAft>
                <a:spcPct val="0"/>
              </a:spcAft>
              <a:defRPr/>
            </a:pPr>
            <a:r>
              <a:rPr lang="en-US" sz="1499" kern="0" spc="-52" dirty="0" smtClean="0">
                <a:solidFill>
                  <a:srgbClr val="FFFFFF"/>
                </a:solidFill>
                <a:ea typeface="Segoe UI" pitchFamily="34" charset="0"/>
                <a:cs typeface="Segoe UI" pitchFamily="34" charset="0"/>
              </a:rPr>
              <a:t>Manager</a:t>
            </a:r>
          </a:p>
        </p:txBody>
      </p:sp>
      <p:sp>
        <p:nvSpPr>
          <p:cNvPr id="33" name="Freeform 30"/>
          <p:cNvSpPr>
            <a:spLocks noEditPoints="1"/>
          </p:cNvSpPr>
          <p:nvPr/>
        </p:nvSpPr>
        <p:spPr bwMode="auto">
          <a:xfrm>
            <a:off x="974013" y="3553844"/>
            <a:ext cx="782919" cy="723349"/>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34" name="Rectangle 33"/>
          <p:cNvSpPr/>
          <p:nvPr/>
        </p:nvSpPr>
        <p:spPr bwMode="auto">
          <a:xfrm>
            <a:off x="4388746" y="3508856"/>
            <a:ext cx="1819050" cy="1797041"/>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3" tIns="46577" rIns="46577" bIns="93152" numCol="1" spcCol="0" rtlCol="0" fromWordArt="0" anchor="b" anchorCtr="0" forceAA="0" compatLnSpc="1">
            <a:prstTxWarp prst="textNoShape">
              <a:avLst/>
            </a:prstTxWarp>
            <a:noAutofit/>
          </a:bodyPr>
          <a:lstStyle/>
          <a:p>
            <a:pPr algn="ctr" defTabSz="929521" fontAlgn="base">
              <a:spcBef>
                <a:spcPct val="0"/>
              </a:spcBef>
              <a:spcAft>
                <a:spcPct val="0"/>
              </a:spcAft>
              <a:defRPr/>
            </a:pPr>
            <a:endParaRPr lang="en-US" sz="1900" b="1" kern="0" spc="-52" dirty="0" smtClean="0">
              <a:gradFill>
                <a:gsLst>
                  <a:gs pos="0">
                    <a:srgbClr val="FFFFFF"/>
                  </a:gs>
                  <a:gs pos="86000">
                    <a:srgbClr val="FFFFFF"/>
                  </a:gs>
                </a:gsLst>
                <a:lin ang="5400000" scaled="0"/>
              </a:gradFill>
              <a:ea typeface="Segoe UI" pitchFamily="34" charset="0"/>
              <a:cs typeface="Segoe UI" pitchFamily="34" charset="0"/>
            </a:endParaRPr>
          </a:p>
          <a:p>
            <a:pPr marL="181116" indent="-181116" defTabSz="929521" fontAlgn="base">
              <a:lnSpc>
                <a:spcPct val="90000"/>
              </a:lnSpc>
              <a:spcBef>
                <a:spcPct val="0"/>
              </a:spcBef>
              <a:spcAft>
                <a:spcPct val="0"/>
              </a:spcAft>
              <a:defRPr/>
            </a:pPr>
            <a:r>
              <a:rPr lang="en-US" sz="1499" b="1" kern="0" spc="-52" dirty="0" smtClean="0">
                <a:gradFill>
                  <a:gsLst>
                    <a:gs pos="0">
                      <a:srgbClr val="FFFFFF"/>
                    </a:gs>
                    <a:gs pos="86000">
                      <a:srgbClr val="FFFFFF"/>
                    </a:gs>
                  </a:gsLst>
                  <a:lin ang="5400000" scaled="0"/>
                </a:gradFill>
                <a:ea typeface="Segoe UI" pitchFamily="34" charset="0"/>
                <a:cs typeface="Segoe UI" pitchFamily="34" charset="0"/>
              </a:rPr>
              <a:t>VM networks</a:t>
            </a:r>
          </a:p>
          <a:p>
            <a:pPr marL="181116" indent="-181116" defTabSz="929521" fontAlgn="base">
              <a:lnSpc>
                <a:spcPct val="90000"/>
              </a:lnSpc>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Virtual Machine</a:t>
            </a:r>
          </a:p>
          <a:p>
            <a:pPr marL="181116" indent="-181116" defTabSz="929521" fontAlgn="base">
              <a:lnSpc>
                <a:spcPct val="90000"/>
              </a:lnSpc>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Manager</a:t>
            </a:r>
          </a:p>
        </p:txBody>
      </p:sp>
      <p:grpSp>
        <p:nvGrpSpPr>
          <p:cNvPr id="35" name="Group 34"/>
          <p:cNvGrpSpPr/>
          <p:nvPr/>
        </p:nvGrpSpPr>
        <p:grpSpPr>
          <a:xfrm>
            <a:off x="4912931" y="3629400"/>
            <a:ext cx="770681" cy="764977"/>
            <a:chOff x="4860008" y="2362895"/>
            <a:chExt cx="755638" cy="750152"/>
          </a:xfrm>
        </p:grpSpPr>
        <p:pic>
          <p:nvPicPr>
            <p:cNvPr id="36" name="Picture 105"/>
            <p:cNvPicPr>
              <a:picLocks noChangeAspect="1"/>
            </p:cNvPicPr>
            <p:nvPr/>
          </p:nvPicPr>
          <p:blipFill>
            <a:blip r:embed="rId2" cstate="screen">
              <a:grayscl/>
              <a:extLst>
                <a:ext uri="{28A0092B-C50C-407E-A947-70E740481C1C}">
                  <a14:useLocalDpi xmlns:a14="http://schemas.microsoft.com/office/drawing/2010/main" val="0"/>
                </a:ext>
              </a:extLst>
            </a:blip>
            <a:srcRect/>
            <a:stretch>
              <a:fillRect/>
            </a:stretch>
          </p:blipFill>
          <p:spPr bwMode="auto">
            <a:xfrm>
              <a:off x="4860008" y="2374543"/>
              <a:ext cx="304879" cy="301281"/>
            </a:xfrm>
            <a:prstGeom prst="rect">
              <a:avLst/>
            </a:prstGeom>
            <a:noFill/>
            <a:ln w="9525" cap="flat" cmpd="sng" algn="ctr">
              <a:noFill/>
              <a:prstDash val="solid"/>
              <a:headEnd type="none" w="med" len="med"/>
              <a:tailEnd type="none" w="med" len="med"/>
            </a:ln>
            <a:effectLst/>
          </p:spPr>
        </p:pic>
        <p:pic>
          <p:nvPicPr>
            <p:cNvPr id="37" name="Picture 105"/>
            <p:cNvPicPr>
              <a:picLocks noChangeAspect="1"/>
            </p:cNvPicPr>
            <p:nvPr/>
          </p:nvPicPr>
          <p:blipFill>
            <a:blip r:embed="rId2" cstate="screen">
              <a:grayscl/>
              <a:extLst>
                <a:ext uri="{28A0092B-C50C-407E-A947-70E740481C1C}">
                  <a14:useLocalDpi xmlns:a14="http://schemas.microsoft.com/office/drawing/2010/main" val="0"/>
                </a:ext>
              </a:extLst>
            </a:blip>
            <a:srcRect/>
            <a:stretch>
              <a:fillRect/>
            </a:stretch>
          </p:blipFill>
          <p:spPr bwMode="auto">
            <a:xfrm>
              <a:off x="5310767" y="2362895"/>
              <a:ext cx="304879" cy="301281"/>
            </a:xfrm>
            <a:prstGeom prst="rect">
              <a:avLst/>
            </a:prstGeom>
            <a:noFill/>
            <a:ln w="9525" cap="flat" cmpd="sng" algn="ctr">
              <a:noFill/>
              <a:prstDash val="solid"/>
              <a:headEnd type="none" w="med" len="med"/>
              <a:tailEnd type="none" w="med" len="med"/>
            </a:ln>
            <a:effectLst/>
          </p:spPr>
        </p:pic>
        <p:pic>
          <p:nvPicPr>
            <p:cNvPr id="38" name="Picture 24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983478" y="2674467"/>
              <a:ext cx="546218" cy="438580"/>
            </a:xfrm>
            <a:prstGeom prst="rect">
              <a:avLst/>
            </a:prstGeom>
            <a:noFill/>
            <a:ln w="9525" cap="flat" cmpd="sng" algn="ctr">
              <a:noFill/>
              <a:prstDash val="solid"/>
              <a:headEnd type="none" w="med" len="med"/>
              <a:tailEnd type="none" w="med" len="med"/>
            </a:ln>
            <a:effectLst/>
          </p:spPr>
        </p:pic>
      </p:grpSp>
      <p:sp>
        <p:nvSpPr>
          <p:cNvPr id="39" name="Rectangle 38"/>
          <p:cNvSpPr/>
          <p:nvPr/>
        </p:nvSpPr>
        <p:spPr bwMode="auto">
          <a:xfrm>
            <a:off x="2420911" y="3508856"/>
            <a:ext cx="1819050" cy="1797041"/>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3" tIns="46577" rIns="46577" bIns="93152" numCol="1" spcCol="0" rtlCol="0" fromWordArt="0" anchor="b" anchorCtr="0" forceAA="0" compatLnSpc="1">
            <a:prstTxWarp prst="textNoShape">
              <a:avLst/>
            </a:prstTxWarp>
            <a:noAutofit/>
          </a:bodyPr>
          <a:lstStyle/>
          <a:p>
            <a:pPr marL="181116" indent="-181116" defTabSz="929521" fontAlgn="base">
              <a:spcBef>
                <a:spcPct val="0"/>
              </a:spcBef>
              <a:spcAft>
                <a:spcPct val="0"/>
              </a:spcAft>
              <a:defRPr/>
            </a:pPr>
            <a:r>
              <a:rPr lang="en-US" sz="1499" b="1" kern="0" spc="-52" dirty="0" smtClean="0">
                <a:gradFill>
                  <a:gsLst>
                    <a:gs pos="0">
                      <a:srgbClr val="FFFFFF"/>
                    </a:gs>
                    <a:gs pos="86000">
                      <a:srgbClr val="FFFFFF"/>
                    </a:gs>
                  </a:gsLst>
                  <a:lin ang="5400000" scaled="0"/>
                </a:gradFill>
                <a:ea typeface="Segoe UI" pitchFamily="34" charset="0"/>
                <a:cs typeface="Segoe UI" pitchFamily="34" charset="0"/>
              </a:rPr>
              <a:t>Virtual Machine Roles</a:t>
            </a:r>
          </a:p>
          <a:p>
            <a:pPr marL="181116" indent="-181116" defTabSz="929521" fontAlgn="base">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Virtual Machine</a:t>
            </a:r>
          </a:p>
          <a:p>
            <a:pPr marL="181116" indent="-181116" defTabSz="929521" fontAlgn="base">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Manager</a:t>
            </a:r>
          </a:p>
        </p:txBody>
      </p:sp>
      <p:sp>
        <p:nvSpPr>
          <p:cNvPr id="40" name="Rectangle 39"/>
          <p:cNvSpPr/>
          <p:nvPr/>
        </p:nvSpPr>
        <p:spPr bwMode="auto">
          <a:xfrm>
            <a:off x="6354326" y="3508856"/>
            <a:ext cx="1819050" cy="1797041"/>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3" tIns="46577" rIns="46577" bIns="93152" numCol="1" spcCol="0" rtlCol="0" fromWordArt="0" anchor="b" anchorCtr="0" forceAA="0" compatLnSpc="1">
            <a:prstTxWarp prst="textNoShape">
              <a:avLst/>
            </a:prstTxWarp>
            <a:noAutofit/>
          </a:bodyPr>
          <a:lstStyle/>
          <a:p>
            <a:pPr marL="181116" indent="-181116" defTabSz="929521" fontAlgn="base">
              <a:spcBef>
                <a:spcPct val="0"/>
              </a:spcBef>
              <a:spcAft>
                <a:spcPct val="0"/>
              </a:spcAft>
              <a:defRPr/>
            </a:pPr>
            <a:r>
              <a:rPr lang="en-US" sz="1499" b="1" kern="0" spc="-52" dirty="0" smtClean="0">
                <a:gradFill>
                  <a:gsLst>
                    <a:gs pos="0">
                      <a:srgbClr val="FFFFFF"/>
                    </a:gs>
                    <a:gs pos="86000">
                      <a:srgbClr val="FFFFFF"/>
                    </a:gs>
                  </a:gsLst>
                  <a:lin ang="5400000" scaled="0"/>
                </a:gradFill>
                <a:ea typeface="Segoe UI" pitchFamily="34" charset="0"/>
                <a:cs typeface="Segoe UI" pitchFamily="34" charset="0"/>
              </a:rPr>
              <a:t>Automation</a:t>
            </a:r>
          </a:p>
          <a:p>
            <a:pPr marL="181116" indent="-181116" defTabSz="929521" fontAlgn="base">
              <a:spcBef>
                <a:spcPct val="0"/>
              </a:spcBef>
              <a:spcAft>
                <a:spcPct val="0"/>
              </a:spcAft>
              <a:defRPr/>
            </a:pPr>
            <a:r>
              <a:rPr lang="en-US" sz="1499" kern="0" spc="-52" dirty="0" smtClean="0">
                <a:gradFill>
                  <a:gsLst>
                    <a:gs pos="0">
                      <a:srgbClr val="FFFFFF"/>
                    </a:gs>
                    <a:gs pos="86000">
                      <a:srgbClr val="FFFFFF"/>
                    </a:gs>
                  </a:gsLst>
                  <a:lin ang="5400000" scaled="0"/>
                </a:gradFill>
                <a:ea typeface="Segoe UI" pitchFamily="34" charset="0"/>
                <a:cs typeface="Segoe UI" pitchFamily="34" charset="0"/>
              </a:rPr>
              <a:t>SMA</a:t>
            </a:r>
          </a:p>
        </p:txBody>
      </p:sp>
      <p:sp>
        <p:nvSpPr>
          <p:cNvPr id="41" name="Freeform 123"/>
          <p:cNvSpPr>
            <a:spLocks noEditPoints="1"/>
          </p:cNvSpPr>
          <p:nvPr/>
        </p:nvSpPr>
        <p:spPr bwMode="black">
          <a:xfrm>
            <a:off x="6915550" y="3650333"/>
            <a:ext cx="696608" cy="723111"/>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EFEFEF"/>
          </a:solidFill>
          <a:ln w="9525" cap="flat" cmpd="sng" algn="ctr">
            <a:noFill/>
            <a:prstDash val="solid"/>
          </a:ln>
          <a:effectLst/>
          <a:extLst/>
        </p:spPr>
        <p:txBody>
          <a:bodyPr vert="horz" wrap="square" lIns="93152" tIns="46577" rIns="93152" bIns="46577" numCol="1" anchor="t" anchorCtr="0" compatLnSpc="1">
            <a:prstTxWarp prst="textNoShape">
              <a:avLst/>
            </a:prstTxWarp>
          </a:bodyPr>
          <a:lstStyle/>
          <a:p>
            <a:pPr defTabSz="931490">
              <a:defRPr/>
            </a:pPr>
            <a:endParaRPr lang="en-US" kern="0" smtClean="0">
              <a:solidFill>
                <a:srgbClr val="FFFFFF"/>
              </a:solidFill>
            </a:endParaRPr>
          </a:p>
        </p:txBody>
      </p:sp>
      <p:sp>
        <p:nvSpPr>
          <p:cNvPr id="42" name="Rectangle 41"/>
          <p:cNvSpPr/>
          <p:nvPr/>
        </p:nvSpPr>
        <p:spPr>
          <a:xfrm>
            <a:off x="8299308" y="2720098"/>
            <a:ext cx="1159289" cy="4161538"/>
          </a:xfrm>
          <a:prstGeom prst="rect">
            <a:avLst/>
          </a:prstGeom>
          <a:solidFill>
            <a:schemeClr val="accent2"/>
          </a:solidFill>
          <a:ln>
            <a:noFill/>
          </a:ln>
        </p:spPr>
        <p:txBody>
          <a:bodyPr wrap="square" lIns="186243" tIns="419048" rIns="186243" bIns="93124" anchor="t" anchorCtr="0">
            <a:noAutofit/>
          </a:bodyPr>
          <a:lstStyle/>
          <a:p>
            <a:pPr defTabSz="931490" fontAlgn="t">
              <a:spcBef>
                <a:spcPts val="1224"/>
              </a:spcBef>
              <a:spcAft>
                <a:spcPts val="1224"/>
              </a:spcAft>
              <a:defRPr/>
            </a:pPr>
            <a:r>
              <a:rPr lang="en-US" sz="1600" kern="0" dirty="0" smtClean="0">
                <a:solidFill>
                  <a:srgbClr val="FFFFFF"/>
                </a:solidFill>
              </a:rPr>
              <a:t>Housing</a:t>
            </a:r>
            <a:endParaRPr lang="en-US" sz="2400" kern="0" dirty="0" smtClean="0">
              <a:solidFill>
                <a:srgbClr val="FFFFFF"/>
              </a:solidFill>
            </a:endParaRPr>
          </a:p>
          <a:p>
            <a:pPr defTabSz="931490" fontAlgn="t">
              <a:spcBef>
                <a:spcPts val="612"/>
              </a:spcBef>
              <a:spcAft>
                <a:spcPts val="612"/>
              </a:spcAft>
              <a:defRPr/>
            </a:pPr>
            <a:r>
              <a:rPr lang="en-US" sz="1399" kern="0" dirty="0" smtClean="0">
                <a:solidFill>
                  <a:srgbClr val="FFFFFF"/>
                </a:solidFill>
              </a:rPr>
              <a:t>Physical Servers</a:t>
            </a:r>
          </a:p>
        </p:txBody>
      </p:sp>
      <p:sp>
        <p:nvSpPr>
          <p:cNvPr id="43" name="Rectangle 42"/>
          <p:cNvSpPr/>
          <p:nvPr/>
        </p:nvSpPr>
        <p:spPr>
          <a:xfrm>
            <a:off x="1979752" y="5519999"/>
            <a:ext cx="4782494" cy="470839"/>
          </a:xfrm>
          <a:prstGeom prst="rect">
            <a:avLst/>
          </a:prstGeom>
        </p:spPr>
        <p:txBody>
          <a:bodyPr wrap="none" lIns="93248" tIns="46622" rIns="93248" bIns="46622">
            <a:spAutoFit/>
          </a:bodyPr>
          <a:lstStyle/>
          <a:p>
            <a:pPr algn="ctr" defTabSz="931490">
              <a:spcAft>
                <a:spcPts val="306"/>
              </a:spcAft>
              <a:defRPr/>
            </a:pPr>
            <a:r>
              <a:rPr lang="en-US" sz="2400" kern="0" dirty="0" smtClean="0">
                <a:solidFill>
                  <a:srgbClr val="FFFFFF"/>
                </a:solidFill>
              </a:rPr>
              <a:t>Microsoft System Center 2012 R2</a:t>
            </a:r>
          </a:p>
        </p:txBody>
      </p:sp>
      <p:sp>
        <p:nvSpPr>
          <p:cNvPr id="44" name="Rectangle 43"/>
          <p:cNvSpPr/>
          <p:nvPr/>
        </p:nvSpPr>
        <p:spPr>
          <a:xfrm>
            <a:off x="2552366" y="6317565"/>
            <a:ext cx="3637268" cy="470839"/>
          </a:xfrm>
          <a:prstGeom prst="rect">
            <a:avLst/>
          </a:prstGeom>
        </p:spPr>
        <p:txBody>
          <a:bodyPr wrap="none" lIns="93248" tIns="46622" rIns="93248" bIns="46622">
            <a:spAutoFit/>
          </a:bodyPr>
          <a:lstStyle/>
          <a:p>
            <a:pPr algn="ctr" defTabSz="931490">
              <a:spcAft>
                <a:spcPts val="306"/>
              </a:spcAft>
              <a:defRPr/>
            </a:pPr>
            <a:r>
              <a:rPr lang="en-US" sz="2400" kern="0" dirty="0" smtClean="0">
                <a:solidFill>
                  <a:srgbClr val="FFFFFF"/>
                </a:solidFill>
              </a:rPr>
              <a:t>Windows Server 2012 R2</a:t>
            </a:r>
          </a:p>
        </p:txBody>
      </p:sp>
      <p:sp>
        <p:nvSpPr>
          <p:cNvPr id="45" name="Freeform 44"/>
          <p:cNvSpPr>
            <a:spLocks noEditPoints="1"/>
          </p:cNvSpPr>
          <p:nvPr/>
        </p:nvSpPr>
        <p:spPr bwMode="auto">
          <a:xfrm>
            <a:off x="2551197" y="3641278"/>
            <a:ext cx="366683" cy="413741"/>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46" name="Freeform 45"/>
          <p:cNvSpPr>
            <a:spLocks noEditPoints="1"/>
          </p:cNvSpPr>
          <p:nvPr/>
        </p:nvSpPr>
        <p:spPr bwMode="auto">
          <a:xfrm>
            <a:off x="2942829" y="3640554"/>
            <a:ext cx="366683" cy="413741"/>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47" name="Freeform 46"/>
          <p:cNvSpPr>
            <a:spLocks noEditPoints="1"/>
          </p:cNvSpPr>
          <p:nvPr/>
        </p:nvSpPr>
        <p:spPr bwMode="auto">
          <a:xfrm>
            <a:off x="3713447" y="3640554"/>
            <a:ext cx="366683" cy="413741"/>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48" name="Freeform 47"/>
          <p:cNvSpPr>
            <a:spLocks noEditPoints="1"/>
          </p:cNvSpPr>
          <p:nvPr/>
        </p:nvSpPr>
        <p:spPr bwMode="auto">
          <a:xfrm>
            <a:off x="3326233" y="3640554"/>
            <a:ext cx="366683" cy="413741"/>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rgbClr val="EFEFEF"/>
          </a:solidFill>
          <a:ln>
            <a:noFill/>
          </a:ln>
          <a:extLst/>
        </p:spPr>
        <p:txBody>
          <a:bodyPr vert="horz" wrap="square" lIns="124184" tIns="62092" rIns="124184" bIns="62092" numCol="1" anchor="t" anchorCtr="0" compatLnSpc="1">
            <a:prstTxWarp prst="textNoShape">
              <a:avLst/>
            </a:prstTxWarp>
          </a:bodyPr>
          <a:lstStyle/>
          <a:p>
            <a:pPr defTabSz="931490">
              <a:defRPr/>
            </a:pPr>
            <a:endParaRPr lang="en-US" kern="0" smtClean="0">
              <a:solidFill>
                <a:srgbClr val="FFFFFF"/>
              </a:solidFill>
            </a:endParaRPr>
          </a:p>
        </p:txBody>
      </p:sp>
      <p:sp>
        <p:nvSpPr>
          <p:cNvPr id="50" name="Rectangle 49"/>
          <p:cNvSpPr/>
          <p:nvPr/>
        </p:nvSpPr>
        <p:spPr bwMode="auto">
          <a:xfrm>
            <a:off x="454301" y="2720098"/>
            <a:ext cx="7719085" cy="639989"/>
          </a:xfrm>
          <a:prstGeom prst="rect">
            <a:avLst/>
          </a:prstGeom>
          <a:solidFill>
            <a:srgbClr val="00188F"/>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93150" tIns="46575" rIns="46575" bIns="93150" numCol="2" spcCol="931630" rtlCol="0" fromWordArt="0" anchor="ctr" anchorCtr="0" forceAA="0" compatLnSpc="1">
            <a:prstTxWarp prst="textNoShape">
              <a:avLst/>
            </a:prstTxWarp>
            <a:noAutofit/>
          </a:bodyPr>
          <a:lstStyle/>
          <a:p>
            <a:pPr defTabSz="931490">
              <a:spcAft>
                <a:spcPts val="306"/>
              </a:spcAft>
              <a:defRPr/>
            </a:pPr>
            <a:endParaRPr lang="en-US" sz="1499" kern="0" dirty="0" smtClean="0">
              <a:solidFill>
                <a:srgbClr val="FFFFFF"/>
              </a:solidFill>
            </a:endParaRPr>
          </a:p>
        </p:txBody>
      </p:sp>
      <p:sp>
        <p:nvSpPr>
          <p:cNvPr id="51" name="Rectangle 50"/>
          <p:cNvSpPr/>
          <p:nvPr/>
        </p:nvSpPr>
        <p:spPr>
          <a:xfrm>
            <a:off x="1143242" y="2797225"/>
            <a:ext cx="6455547" cy="401931"/>
          </a:xfrm>
          <a:prstGeom prst="rect">
            <a:avLst/>
          </a:prstGeom>
        </p:spPr>
        <p:txBody>
          <a:bodyPr wrap="none" lIns="93248" tIns="46622" rIns="93248" bIns="46622">
            <a:spAutoFit/>
          </a:bodyPr>
          <a:lstStyle/>
          <a:p>
            <a:pPr algn="ctr" defTabSz="931490">
              <a:spcAft>
                <a:spcPts val="306"/>
              </a:spcAft>
              <a:defRPr/>
            </a:pPr>
            <a:r>
              <a:rPr lang="en-US" sz="2000" kern="0" dirty="0" smtClean="0">
                <a:solidFill>
                  <a:srgbClr val="FFFFFF"/>
                </a:solidFill>
              </a:rPr>
              <a:t>Service Management API / Service Provider Foundation</a:t>
            </a:r>
          </a:p>
        </p:txBody>
      </p:sp>
      <p:sp>
        <p:nvSpPr>
          <p:cNvPr id="52" name="Rectangle 51"/>
          <p:cNvSpPr/>
          <p:nvPr/>
        </p:nvSpPr>
        <p:spPr bwMode="auto">
          <a:xfrm>
            <a:off x="454291" y="1928199"/>
            <a:ext cx="11451988" cy="639989"/>
          </a:xfrm>
          <a:prstGeom prst="rect">
            <a:avLst/>
          </a:prstGeom>
          <a:solidFill>
            <a:schemeClr val="accent2"/>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93150" tIns="46575" rIns="46575" bIns="93150" numCol="2" spcCol="931630" rtlCol="0" fromWordArt="0" anchor="ctr" anchorCtr="0" forceAA="0" compatLnSpc="1">
            <a:prstTxWarp prst="textNoShape">
              <a:avLst/>
            </a:prstTxWarp>
            <a:noAutofit/>
          </a:bodyPr>
          <a:lstStyle/>
          <a:p>
            <a:pPr defTabSz="931490">
              <a:spcAft>
                <a:spcPts val="306"/>
              </a:spcAft>
              <a:defRPr/>
            </a:pPr>
            <a:endParaRPr lang="en-US" sz="1499" kern="0" dirty="0" smtClean="0">
              <a:solidFill>
                <a:srgbClr val="FFFFFF"/>
              </a:solidFill>
            </a:endParaRPr>
          </a:p>
        </p:txBody>
      </p:sp>
      <p:sp>
        <p:nvSpPr>
          <p:cNvPr id="53" name="Rectangle 52"/>
          <p:cNvSpPr/>
          <p:nvPr/>
        </p:nvSpPr>
        <p:spPr>
          <a:xfrm>
            <a:off x="3184130" y="2005326"/>
            <a:ext cx="5167707" cy="470839"/>
          </a:xfrm>
          <a:prstGeom prst="rect">
            <a:avLst/>
          </a:prstGeom>
        </p:spPr>
        <p:txBody>
          <a:bodyPr wrap="square" lIns="93248" tIns="46622" rIns="93248" bIns="46622">
            <a:spAutoFit/>
          </a:bodyPr>
          <a:lstStyle/>
          <a:p>
            <a:pPr algn="ctr" defTabSz="931490">
              <a:spcAft>
                <a:spcPts val="306"/>
              </a:spcAft>
              <a:defRPr/>
            </a:pPr>
            <a:r>
              <a:rPr lang="en-US" sz="2400" kern="0" dirty="0" smtClean="0">
                <a:solidFill>
                  <a:srgbClr val="FFFFFF"/>
                </a:solidFill>
              </a:rPr>
              <a:t>Billing</a:t>
            </a:r>
          </a:p>
        </p:txBody>
      </p:sp>
      <p:sp>
        <p:nvSpPr>
          <p:cNvPr id="54" name="Rectangle 53"/>
          <p:cNvSpPr/>
          <p:nvPr/>
        </p:nvSpPr>
        <p:spPr bwMode="auto">
          <a:xfrm>
            <a:off x="454301" y="1137871"/>
            <a:ext cx="11451978" cy="639989"/>
          </a:xfrm>
          <a:prstGeom prst="rect">
            <a:avLst/>
          </a:prstGeom>
          <a:solidFill>
            <a:schemeClr val="accent2"/>
          </a:solidFill>
          <a:ln>
            <a:noFill/>
            <a:headEnd type="none" w="med" len="med"/>
            <a:tailEnd type="none" w="med" len="med"/>
          </a:ln>
          <a:effectLst/>
          <a:scene3d>
            <a:camera prst="orthographicFront">
              <a:rot lat="0" lon="0" rev="0"/>
            </a:camera>
            <a:lightRig rig="twoPt" dir="tl"/>
          </a:scene3d>
          <a:sp3d prstMaterial="flat"/>
        </p:spPr>
        <p:txBody>
          <a:bodyPr rot="0" spcFirstLastPara="0" vertOverflow="overflow" horzOverflow="overflow" vert="horz" wrap="square" lIns="93150" tIns="46575" rIns="46575" bIns="93150" numCol="2" spcCol="931630" rtlCol="0" fromWordArt="0" anchor="ctr" anchorCtr="0" forceAA="0" compatLnSpc="1">
            <a:prstTxWarp prst="textNoShape">
              <a:avLst/>
            </a:prstTxWarp>
            <a:noAutofit/>
          </a:bodyPr>
          <a:lstStyle/>
          <a:p>
            <a:pPr defTabSz="931490">
              <a:spcAft>
                <a:spcPts val="306"/>
              </a:spcAft>
              <a:defRPr/>
            </a:pPr>
            <a:endParaRPr lang="en-US" sz="1499" kern="0" dirty="0" smtClean="0">
              <a:solidFill>
                <a:srgbClr val="FFFFFF"/>
              </a:solidFill>
            </a:endParaRPr>
          </a:p>
        </p:txBody>
      </p:sp>
      <p:sp>
        <p:nvSpPr>
          <p:cNvPr id="55" name="Rectangle 54"/>
          <p:cNvSpPr/>
          <p:nvPr/>
        </p:nvSpPr>
        <p:spPr>
          <a:xfrm>
            <a:off x="3336530" y="1214998"/>
            <a:ext cx="5167707" cy="470839"/>
          </a:xfrm>
          <a:prstGeom prst="rect">
            <a:avLst/>
          </a:prstGeom>
        </p:spPr>
        <p:txBody>
          <a:bodyPr wrap="square" lIns="93248" tIns="46622" rIns="93248" bIns="46622">
            <a:spAutoFit/>
          </a:bodyPr>
          <a:lstStyle/>
          <a:p>
            <a:pPr algn="ctr" defTabSz="931490">
              <a:spcAft>
                <a:spcPts val="306"/>
              </a:spcAft>
              <a:defRPr/>
            </a:pPr>
            <a:r>
              <a:rPr lang="en-US" sz="2400" kern="0" dirty="0" smtClean="0">
                <a:solidFill>
                  <a:srgbClr val="FFFFFF"/>
                </a:solidFill>
              </a:rPr>
              <a:t>Wortmann </a:t>
            </a:r>
            <a:r>
              <a:rPr lang="en-US" sz="2400" kern="0" dirty="0" err="1" smtClean="0">
                <a:solidFill>
                  <a:srgbClr val="FFFFFF"/>
                </a:solidFill>
              </a:rPr>
              <a:t>terraCLOUD</a:t>
            </a:r>
            <a:r>
              <a:rPr lang="en-US" sz="2400" kern="0" dirty="0" smtClean="0">
                <a:solidFill>
                  <a:srgbClr val="FFFFFF"/>
                </a:solidFill>
              </a:rPr>
              <a:t> portal</a:t>
            </a:r>
          </a:p>
        </p:txBody>
      </p:sp>
      <p:sp>
        <p:nvSpPr>
          <p:cNvPr id="57" name="Rectangle 56"/>
          <p:cNvSpPr/>
          <p:nvPr/>
        </p:nvSpPr>
        <p:spPr>
          <a:xfrm>
            <a:off x="9523149" y="2718527"/>
            <a:ext cx="1159289" cy="4161538"/>
          </a:xfrm>
          <a:prstGeom prst="rect">
            <a:avLst/>
          </a:prstGeom>
          <a:solidFill>
            <a:schemeClr val="accent2"/>
          </a:solidFill>
          <a:ln>
            <a:noFill/>
          </a:ln>
        </p:spPr>
        <p:txBody>
          <a:bodyPr wrap="square" lIns="186243" tIns="419048" rIns="186243" bIns="93124" anchor="t" anchorCtr="0">
            <a:noAutofit/>
          </a:bodyPr>
          <a:lstStyle/>
          <a:p>
            <a:pPr defTabSz="931490" fontAlgn="t">
              <a:spcBef>
                <a:spcPts val="1224"/>
              </a:spcBef>
              <a:spcAft>
                <a:spcPts val="1224"/>
              </a:spcAft>
              <a:defRPr/>
            </a:pPr>
            <a:r>
              <a:rPr lang="en-US" sz="1600" kern="0" dirty="0" smtClean="0">
                <a:solidFill>
                  <a:srgbClr val="FFFFFF"/>
                </a:solidFill>
              </a:rPr>
              <a:t>Hosting</a:t>
            </a:r>
            <a:endParaRPr lang="en-US" sz="2400" kern="0" dirty="0" smtClean="0">
              <a:solidFill>
                <a:srgbClr val="FFFFFF"/>
              </a:solidFill>
            </a:endParaRPr>
          </a:p>
          <a:p>
            <a:pPr defTabSz="931490" fontAlgn="t">
              <a:spcBef>
                <a:spcPts val="612"/>
              </a:spcBef>
              <a:spcAft>
                <a:spcPts val="612"/>
              </a:spcAft>
              <a:defRPr/>
            </a:pPr>
            <a:r>
              <a:rPr lang="en-US" sz="1399" kern="0" dirty="0" smtClean="0">
                <a:solidFill>
                  <a:srgbClr val="FFFFFF"/>
                </a:solidFill>
              </a:rPr>
              <a:t>Physical Servers</a:t>
            </a:r>
          </a:p>
        </p:txBody>
      </p:sp>
      <p:sp>
        <p:nvSpPr>
          <p:cNvPr id="58" name="Rectangle 57"/>
          <p:cNvSpPr/>
          <p:nvPr/>
        </p:nvSpPr>
        <p:spPr>
          <a:xfrm>
            <a:off x="10746990" y="2718527"/>
            <a:ext cx="1159289" cy="4161538"/>
          </a:xfrm>
          <a:prstGeom prst="rect">
            <a:avLst/>
          </a:prstGeom>
          <a:solidFill>
            <a:schemeClr val="accent2"/>
          </a:solidFill>
          <a:ln>
            <a:noFill/>
          </a:ln>
        </p:spPr>
        <p:txBody>
          <a:bodyPr wrap="square" lIns="186243" tIns="419048" rIns="186243" bIns="93124" anchor="t" anchorCtr="0">
            <a:noAutofit/>
          </a:bodyPr>
          <a:lstStyle/>
          <a:p>
            <a:pPr defTabSz="931490" fontAlgn="t">
              <a:spcBef>
                <a:spcPts val="1224"/>
              </a:spcBef>
              <a:spcAft>
                <a:spcPts val="1224"/>
              </a:spcAft>
              <a:defRPr/>
            </a:pPr>
            <a:r>
              <a:rPr lang="en-US" sz="1600" kern="0" dirty="0" smtClean="0">
                <a:solidFill>
                  <a:srgbClr val="FFFFFF"/>
                </a:solidFill>
              </a:rPr>
              <a:t>SaaS</a:t>
            </a:r>
            <a:endParaRPr lang="en-US" sz="2400" kern="0" dirty="0" smtClean="0">
              <a:solidFill>
                <a:srgbClr val="FFFFFF"/>
              </a:solidFill>
            </a:endParaRPr>
          </a:p>
          <a:p>
            <a:pPr defTabSz="931490" fontAlgn="t">
              <a:spcBef>
                <a:spcPts val="612"/>
              </a:spcBef>
              <a:spcAft>
                <a:spcPts val="612"/>
              </a:spcAft>
              <a:defRPr/>
            </a:pPr>
            <a:r>
              <a:rPr lang="en-US" sz="1399" kern="0" dirty="0" smtClean="0">
                <a:solidFill>
                  <a:srgbClr val="FFFFFF"/>
                </a:solidFill>
              </a:rPr>
              <a:t>(in the future)</a:t>
            </a:r>
          </a:p>
        </p:txBody>
      </p:sp>
    </p:spTree>
    <p:extLst>
      <p:ext uri="{BB962C8B-B14F-4D97-AF65-F5344CB8AC3E}">
        <p14:creationId xmlns:p14="http://schemas.microsoft.com/office/powerpoint/2010/main" val="37916456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55312"/>
          </a:xfrm>
        </p:spPr>
        <p:txBody>
          <a:bodyPr/>
          <a:lstStyle/>
          <a:p>
            <a:r>
              <a:rPr lang="en-US" dirty="0" smtClean="0"/>
              <a:t>The customer</a:t>
            </a:r>
          </a:p>
          <a:p>
            <a:r>
              <a:rPr lang="en-US" dirty="0" smtClean="0"/>
              <a:t>The Cloud OS and Azure Pack</a:t>
            </a:r>
          </a:p>
          <a:p>
            <a:r>
              <a:rPr lang="en-US" dirty="0" smtClean="0"/>
              <a:t>Lessons learned from integrating a custom portal with the Azure Pack</a:t>
            </a:r>
          </a:p>
          <a:p>
            <a:pPr lvl="1"/>
            <a:r>
              <a:rPr lang="en-US" dirty="0" smtClean="0"/>
              <a:t>1) Integrating </a:t>
            </a:r>
            <a:r>
              <a:rPr lang="en-US" dirty="0"/>
              <a:t>a custom portal with Azure Pack</a:t>
            </a:r>
            <a:endParaRPr lang="en-US" dirty="0" smtClean="0"/>
          </a:p>
          <a:p>
            <a:pPr lvl="1"/>
            <a:r>
              <a:rPr lang="en-US" dirty="0" smtClean="0"/>
              <a:t>2) Missing reseller role in Azure Pack</a:t>
            </a:r>
          </a:p>
          <a:p>
            <a:pPr lvl="1"/>
            <a:r>
              <a:rPr lang="en-US" dirty="0" smtClean="0"/>
              <a:t>3) Role-based access control</a:t>
            </a:r>
          </a:p>
          <a:p>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29278642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r>
              <a:rPr lang="en-US" dirty="0"/>
              <a:t> </a:t>
            </a:r>
            <a:r>
              <a:rPr lang="en-US" dirty="0" smtClean="0"/>
              <a:t>– </a:t>
            </a:r>
            <a:r>
              <a:rPr lang="en-US" dirty="0" err="1" smtClean="0"/>
              <a:t>terraCLOUD</a:t>
            </a:r>
            <a:r>
              <a:rPr lang="en-US" dirty="0" smtClean="0"/>
              <a:t> Portal</a:t>
            </a:r>
            <a:endParaRPr lang="en-US" dirty="0"/>
          </a:p>
        </p:txBody>
      </p:sp>
      <p:sp>
        <p:nvSpPr>
          <p:cNvPr id="5" name="Text Placeholder 4"/>
          <p:cNvSpPr>
            <a:spLocks noGrp="1"/>
          </p:cNvSpPr>
          <p:nvPr>
            <p:ph type="body" sz="quarter" idx="12"/>
          </p:nvPr>
        </p:nvSpPr>
        <p:spPr/>
        <p:txBody>
          <a:bodyPr/>
          <a:lstStyle/>
          <a:p>
            <a:r>
              <a:rPr lang="en-US" dirty="0" smtClean="0"/>
              <a:t>Markus Klein</a:t>
            </a:r>
            <a:endParaRPr lang="en-US" dirty="0"/>
          </a:p>
        </p:txBody>
      </p:sp>
    </p:spTree>
    <p:extLst>
      <p:ext uri="{BB962C8B-B14F-4D97-AF65-F5344CB8AC3E}">
        <p14:creationId xmlns:p14="http://schemas.microsoft.com/office/powerpoint/2010/main" val="3191907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Missing reseller in Azure Pack </a:t>
            </a:r>
            <a:endParaRPr lang="en-US" dirty="0"/>
          </a:p>
        </p:txBody>
      </p:sp>
    </p:spTree>
    <p:extLst>
      <p:ext uri="{BB962C8B-B14F-4D97-AF65-F5344CB8AC3E}">
        <p14:creationId xmlns:p14="http://schemas.microsoft.com/office/powerpoint/2010/main" val="356869122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499146"/>
          </a:xfrm>
        </p:spPr>
        <p:txBody>
          <a:bodyPr/>
          <a:lstStyle/>
          <a:p>
            <a:r>
              <a:rPr lang="en-US" dirty="0"/>
              <a:t>No reseller model in place</a:t>
            </a:r>
          </a:p>
          <a:p>
            <a:pPr lvl="1"/>
            <a:r>
              <a:rPr lang="en-US" dirty="0"/>
              <a:t>Reseller is key for </a:t>
            </a:r>
            <a:r>
              <a:rPr lang="en-US" dirty="0" err="1"/>
              <a:t>Wortmann’s</a:t>
            </a:r>
            <a:r>
              <a:rPr lang="en-US" dirty="0"/>
              <a:t> business </a:t>
            </a:r>
            <a:r>
              <a:rPr lang="en-US" dirty="0" smtClean="0"/>
              <a:t>model</a:t>
            </a:r>
          </a:p>
          <a:p>
            <a:r>
              <a:rPr lang="en-US" dirty="0" smtClean="0"/>
              <a:t>Idea listed in the Azure Pack forum</a:t>
            </a:r>
            <a:endParaRPr lang="en-US" dirty="0"/>
          </a:p>
          <a:p>
            <a:endParaRPr lang="en-US" dirty="0"/>
          </a:p>
        </p:txBody>
      </p:sp>
      <p:sp>
        <p:nvSpPr>
          <p:cNvPr id="3" name="Title 2"/>
          <p:cNvSpPr>
            <a:spLocks noGrp="1"/>
          </p:cNvSpPr>
          <p:nvPr>
            <p:ph type="title"/>
          </p:nvPr>
        </p:nvSpPr>
        <p:spPr/>
        <p:txBody>
          <a:bodyPr/>
          <a:lstStyle/>
          <a:p>
            <a:r>
              <a:rPr lang="en-US" dirty="0" smtClean="0"/>
              <a:t>Challenges</a:t>
            </a:r>
            <a:endParaRPr lang="en-US" dirty="0"/>
          </a:p>
        </p:txBody>
      </p:sp>
      <p:pic>
        <p:nvPicPr>
          <p:cNvPr id="5" name="Picture 4"/>
          <p:cNvPicPr>
            <a:picLocks noChangeAspect="1"/>
          </p:cNvPicPr>
          <p:nvPr/>
        </p:nvPicPr>
        <p:blipFill>
          <a:blip r:embed="rId2"/>
          <a:stretch>
            <a:fillRect/>
          </a:stretch>
        </p:blipFill>
        <p:spPr>
          <a:xfrm>
            <a:off x="2371203" y="3065214"/>
            <a:ext cx="6881961" cy="3593913"/>
          </a:xfrm>
          <a:prstGeom prst="rect">
            <a:avLst/>
          </a:prstGeom>
        </p:spPr>
      </p:pic>
    </p:spTree>
    <p:extLst>
      <p:ext uri="{BB962C8B-B14F-4D97-AF65-F5344CB8AC3E}">
        <p14:creationId xmlns:p14="http://schemas.microsoft.com/office/powerpoint/2010/main" val="48587405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Implementation: Use co-admin</a:t>
            </a:r>
            <a:endParaRPr lang="en-US" dirty="0"/>
          </a:p>
        </p:txBody>
      </p:sp>
      <p:pic>
        <p:nvPicPr>
          <p:cNvPr id="6"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19249" y="2057102"/>
            <a:ext cx="5724525" cy="4429125"/>
          </a:xfrm>
          <a:prstGeom prst="rect">
            <a:avLst/>
          </a:prstGeom>
          <a:noFill/>
          <a:ln>
            <a:noFill/>
          </a:ln>
        </p:spPr>
      </p:pic>
      <p:graphicFrame>
        <p:nvGraphicFramePr>
          <p:cNvPr id="14" name="Diagram 13"/>
          <p:cNvGraphicFramePr/>
          <p:nvPr>
            <p:extLst/>
          </p:nvPr>
        </p:nvGraphicFramePr>
        <p:xfrm>
          <a:off x="6794301" y="1985094"/>
          <a:ext cx="525658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314608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Role-Based Access Control</a:t>
            </a:r>
            <a:endParaRPr lang="en-US" dirty="0"/>
          </a:p>
        </p:txBody>
      </p:sp>
    </p:spTree>
    <p:extLst>
      <p:ext uri="{BB962C8B-B14F-4D97-AF65-F5344CB8AC3E}">
        <p14:creationId xmlns:p14="http://schemas.microsoft.com/office/powerpoint/2010/main" val="300013308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969770"/>
          </a:xfrm>
        </p:spPr>
        <p:txBody>
          <a:bodyPr/>
          <a:lstStyle/>
          <a:p>
            <a:r>
              <a:rPr lang="en-US" dirty="0" smtClean="0"/>
              <a:t>Only show users what they’re entitled to see</a:t>
            </a:r>
          </a:p>
          <a:p>
            <a:r>
              <a:rPr lang="en-US" dirty="0" smtClean="0"/>
              <a:t>Number 1 required suggestion in the Azure Pack forum </a:t>
            </a:r>
          </a:p>
        </p:txBody>
      </p:sp>
      <p:sp>
        <p:nvSpPr>
          <p:cNvPr id="3" name="Title 2"/>
          <p:cNvSpPr>
            <a:spLocks noGrp="1"/>
          </p:cNvSpPr>
          <p:nvPr>
            <p:ph type="title"/>
          </p:nvPr>
        </p:nvSpPr>
        <p:spPr/>
        <p:txBody>
          <a:bodyPr/>
          <a:lstStyle/>
          <a:p>
            <a:r>
              <a:rPr lang="en-US" dirty="0" smtClean="0"/>
              <a:t>RBAC</a:t>
            </a:r>
            <a:endParaRPr lang="en-US" dirty="0"/>
          </a:p>
        </p:txBody>
      </p:sp>
      <p:pic>
        <p:nvPicPr>
          <p:cNvPr id="6" name="Picture 5"/>
          <p:cNvPicPr>
            <a:picLocks noChangeAspect="1"/>
          </p:cNvPicPr>
          <p:nvPr/>
        </p:nvPicPr>
        <p:blipFill>
          <a:blip r:embed="rId2"/>
          <a:stretch>
            <a:fillRect/>
          </a:stretch>
        </p:blipFill>
        <p:spPr>
          <a:xfrm>
            <a:off x="2427288" y="2853431"/>
            <a:ext cx="7581900" cy="3724275"/>
          </a:xfrm>
          <a:prstGeom prst="rect">
            <a:avLst/>
          </a:prstGeom>
        </p:spPr>
      </p:pic>
    </p:spTree>
    <p:extLst>
      <p:ext uri="{BB962C8B-B14F-4D97-AF65-F5344CB8AC3E}">
        <p14:creationId xmlns:p14="http://schemas.microsoft.com/office/powerpoint/2010/main" val="258336272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r>
              <a:rPr lang="en-US" dirty="0"/>
              <a:t> </a:t>
            </a:r>
            <a:r>
              <a:rPr lang="en-US" dirty="0" smtClean="0"/>
              <a:t>– Single portal for Reseller and Tenants</a:t>
            </a:r>
            <a:endParaRPr lang="en-US" dirty="0"/>
          </a:p>
        </p:txBody>
      </p:sp>
      <p:sp>
        <p:nvSpPr>
          <p:cNvPr id="5" name="Text Placeholder 4"/>
          <p:cNvSpPr>
            <a:spLocks noGrp="1"/>
          </p:cNvSpPr>
          <p:nvPr>
            <p:ph type="body" sz="quarter" idx="12"/>
          </p:nvPr>
        </p:nvSpPr>
        <p:spPr>
          <a:xfrm>
            <a:off x="274638" y="4331965"/>
            <a:ext cx="8229589" cy="1829593"/>
          </a:xfrm>
        </p:spPr>
        <p:txBody>
          <a:bodyPr/>
          <a:lstStyle/>
          <a:p>
            <a:r>
              <a:rPr lang="en-US" dirty="0" smtClean="0"/>
              <a:t>Markus Klein</a:t>
            </a:r>
            <a:endParaRPr lang="en-US" dirty="0"/>
          </a:p>
        </p:txBody>
      </p:sp>
    </p:spTree>
    <p:extLst>
      <p:ext uri="{BB962C8B-B14F-4D97-AF65-F5344CB8AC3E}">
        <p14:creationId xmlns:p14="http://schemas.microsoft.com/office/powerpoint/2010/main" val="195893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Putting all together</a:t>
            </a:r>
            <a:endParaRPr lang="en-US" dirty="0"/>
          </a:p>
        </p:txBody>
      </p:sp>
    </p:spTree>
    <p:extLst>
      <p:ext uri="{BB962C8B-B14F-4D97-AF65-F5344CB8AC3E}">
        <p14:creationId xmlns:p14="http://schemas.microsoft.com/office/powerpoint/2010/main" val="200849320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 Buying a Cloud Service in the </a:t>
            </a:r>
            <a:r>
              <a:rPr lang="en-US" dirty="0" err="1" smtClean="0"/>
              <a:t>terraCLOUD</a:t>
            </a:r>
            <a:r>
              <a:rPr lang="en-US" dirty="0" smtClean="0"/>
              <a:t> portal</a:t>
            </a:r>
            <a:endParaRPr lang="en-US" dirty="0"/>
          </a:p>
        </p:txBody>
      </p:sp>
      <p:sp>
        <p:nvSpPr>
          <p:cNvPr id="3" name="Text Placeholder 2"/>
          <p:cNvSpPr>
            <a:spLocks noGrp="1"/>
          </p:cNvSpPr>
          <p:nvPr>
            <p:ph type="body" sz="quarter" idx="12"/>
          </p:nvPr>
        </p:nvSpPr>
        <p:spPr>
          <a:xfrm>
            <a:off x="274638" y="4619997"/>
            <a:ext cx="8229589" cy="1829593"/>
          </a:xfrm>
        </p:spPr>
        <p:txBody>
          <a:bodyPr/>
          <a:lstStyle/>
          <a:p>
            <a:r>
              <a:rPr lang="en-US" dirty="0" smtClean="0"/>
              <a:t>Markus Klein</a:t>
            </a:r>
            <a:endParaRPr lang="en-US" dirty="0"/>
          </a:p>
        </p:txBody>
      </p:sp>
    </p:spTree>
    <p:extLst>
      <p:ext uri="{BB962C8B-B14F-4D97-AF65-F5344CB8AC3E}">
        <p14:creationId xmlns:p14="http://schemas.microsoft.com/office/powerpoint/2010/main" val="150525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9115543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Customer</a:t>
            </a:r>
            <a:endParaRPr lang="en-US" dirty="0"/>
          </a:p>
        </p:txBody>
      </p:sp>
    </p:spTree>
    <p:extLst>
      <p:ext uri="{BB962C8B-B14F-4D97-AF65-F5344CB8AC3E}">
        <p14:creationId xmlns:p14="http://schemas.microsoft.com/office/powerpoint/2010/main" val="185838959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200876"/>
          </a:xfrm>
        </p:spPr>
        <p:txBody>
          <a:bodyPr/>
          <a:lstStyle/>
          <a:p>
            <a:r>
              <a:rPr lang="en-US" dirty="0" smtClean="0"/>
              <a:t>Azure Pack can be customized in depth thanks to the Service Management APIs </a:t>
            </a:r>
          </a:p>
          <a:p>
            <a:r>
              <a:rPr lang="en-US" dirty="0" smtClean="0"/>
              <a:t>Azure Pack APIs are comparable to Azure API</a:t>
            </a:r>
          </a:p>
          <a:p>
            <a:r>
              <a:rPr lang="en-US" dirty="0" smtClean="0"/>
              <a:t>Rich PowerShell cmdlets to manage Azure Pack resources</a:t>
            </a:r>
          </a:p>
        </p:txBody>
      </p:sp>
      <p:sp>
        <p:nvSpPr>
          <p:cNvPr id="3" name="Title 2"/>
          <p:cNvSpPr>
            <a:spLocks noGrp="1"/>
          </p:cNvSpPr>
          <p:nvPr>
            <p:ph type="title"/>
          </p:nvPr>
        </p:nvSpPr>
        <p:spPr/>
        <p:txBody>
          <a:bodyPr/>
          <a:lstStyle/>
          <a:p>
            <a:r>
              <a:rPr lang="en-US" dirty="0" smtClean="0"/>
              <a:t>Flexible and Friendly Framework</a:t>
            </a:r>
            <a:endParaRPr lang="en-US" dirty="0"/>
          </a:p>
        </p:txBody>
      </p:sp>
    </p:spTree>
    <p:extLst>
      <p:ext uri="{BB962C8B-B14F-4D97-AF65-F5344CB8AC3E}">
        <p14:creationId xmlns:p14="http://schemas.microsoft.com/office/powerpoint/2010/main" val="216702283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8305287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322418777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Code – Admin API</a:t>
            </a:r>
            <a:endParaRPr lang="en-US" dirty="0"/>
          </a:p>
        </p:txBody>
      </p:sp>
      <p:sp>
        <p:nvSpPr>
          <p:cNvPr id="5" name="Text Placeholder 4"/>
          <p:cNvSpPr>
            <a:spLocks noGrp="1"/>
          </p:cNvSpPr>
          <p:nvPr>
            <p:ph type="body" sz="quarter" idx="10"/>
          </p:nvPr>
        </p:nvSpPr>
        <p:spPr>
          <a:xfrm>
            <a:off x="274638" y="1216152"/>
            <a:ext cx="11887199" cy="641714"/>
          </a:xfrm>
        </p:spPr>
        <p:txBody>
          <a:bodyPr/>
          <a:lstStyle/>
          <a:p>
            <a:r>
              <a:rPr lang="en-US" dirty="0" smtClean="0"/>
              <a:t>Creating a user</a:t>
            </a:r>
            <a:endParaRPr lang="en-US" dirty="0"/>
          </a:p>
        </p:txBody>
      </p:sp>
      <p:pic>
        <p:nvPicPr>
          <p:cNvPr id="9" name="Picture 8"/>
          <p:cNvPicPr>
            <a:picLocks noChangeAspect="1"/>
          </p:cNvPicPr>
          <p:nvPr/>
        </p:nvPicPr>
        <p:blipFill>
          <a:blip r:embed="rId2"/>
          <a:stretch>
            <a:fillRect/>
          </a:stretch>
        </p:blipFill>
        <p:spPr>
          <a:xfrm>
            <a:off x="1609725" y="2417142"/>
            <a:ext cx="8750657" cy="3888432"/>
          </a:xfrm>
          <a:prstGeom prst="rect">
            <a:avLst/>
          </a:prstGeom>
        </p:spPr>
      </p:pic>
    </p:spTree>
    <p:extLst>
      <p:ext uri="{BB962C8B-B14F-4D97-AF65-F5344CB8AC3E}">
        <p14:creationId xmlns:p14="http://schemas.microsoft.com/office/powerpoint/2010/main" val="316311231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Code – Tenant API</a:t>
            </a:r>
            <a:endParaRPr lang="en-US" dirty="0"/>
          </a:p>
        </p:txBody>
      </p:sp>
      <p:sp>
        <p:nvSpPr>
          <p:cNvPr id="3" name="Text Placeholder 2"/>
          <p:cNvSpPr>
            <a:spLocks noGrp="1"/>
          </p:cNvSpPr>
          <p:nvPr>
            <p:ph type="body" sz="quarter" idx="10"/>
          </p:nvPr>
        </p:nvSpPr>
        <p:spPr>
          <a:xfrm>
            <a:off x="274638" y="1216152"/>
            <a:ext cx="11887199" cy="641714"/>
          </a:xfrm>
        </p:spPr>
        <p:txBody>
          <a:bodyPr/>
          <a:lstStyle/>
          <a:p>
            <a:r>
              <a:rPr lang="en-US" dirty="0" smtClean="0"/>
              <a:t>Retrieving a plan</a:t>
            </a:r>
            <a:endParaRPr lang="en-US" dirty="0"/>
          </a:p>
        </p:txBody>
      </p:sp>
      <p:pic>
        <p:nvPicPr>
          <p:cNvPr id="5" name="Picture 4"/>
          <p:cNvPicPr>
            <a:picLocks noChangeAspect="1"/>
          </p:cNvPicPr>
          <p:nvPr/>
        </p:nvPicPr>
        <p:blipFill>
          <a:blip r:embed="rId2"/>
          <a:stretch>
            <a:fillRect/>
          </a:stretch>
        </p:blipFill>
        <p:spPr>
          <a:xfrm>
            <a:off x="1177677" y="2201118"/>
            <a:ext cx="9270533" cy="3384376"/>
          </a:xfrm>
          <a:prstGeom prst="rect">
            <a:avLst/>
          </a:prstGeom>
        </p:spPr>
      </p:pic>
    </p:spTree>
    <p:extLst>
      <p:ext uri="{BB962C8B-B14F-4D97-AF65-F5344CB8AC3E}">
        <p14:creationId xmlns:p14="http://schemas.microsoft.com/office/powerpoint/2010/main" val="263387581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Code – Tenant API</a:t>
            </a:r>
            <a:endParaRPr lang="en-US" dirty="0"/>
          </a:p>
        </p:txBody>
      </p:sp>
      <p:sp>
        <p:nvSpPr>
          <p:cNvPr id="3" name="Text Placeholder 2"/>
          <p:cNvSpPr>
            <a:spLocks noGrp="1"/>
          </p:cNvSpPr>
          <p:nvPr>
            <p:ph type="body" sz="quarter" idx="10"/>
          </p:nvPr>
        </p:nvSpPr>
        <p:spPr>
          <a:xfrm>
            <a:off x="274638" y="1216152"/>
            <a:ext cx="11887199" cy="641714"/>
          </a:xfrm>
        </p:spPr>
        <p:txBody>
          <a:bodyPr/>
          <a:lstStyle/>
          <a:p>
            <a:r>
              <a:rPr lang="en-US" dirty="0" smtClean="0"/>
              <a:t>Get the quotas with specific state from a plan</a:t>
            </a:r>
            <a:endParaRPr lang="en-US" dirty="0"/>
          </a:p>
        </p:txBody>
      </p:sp>
      <p:pic>
        <p:nvPicPr>
          <p:cNvPr id="5" name="Picture 4"/>
          <p:cNvPicPr>
            <a:picLocks noChangeAspect="1"/>
          </p:cNvPicPr>
          <p:nvPr/>
        </p:nvPicPr>
        <p:blipFill>
          <a:blip r:embed="rId2"/>
          <a:stretch>
            <a:fillRect/>
          </a:stretch>
        </p:blipFill>
        <p:spPr>
          <a:xfrm>
            <a:off x="1465708" y="1985094"/>
            <a:ext cx="8019753" cy="4464496"/>
          </a:xfrm>
          <a:prstGeom prst="rect">
            <a:avLst/>
          </a:prstGeom>
        </p:spPr>
      </p:pic>
    </p:spTree>
    <p:extLst>
      <p:ext uri="{BB962C8B-B14F-4D97-AF65-F5344CB8AC3E}">
        <p14:creationId xmlns:p14="http://schemas.microsoft.com/office/powerpoint/2010/main" val="318558397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Code – Tenant API</a:t>
            </a:r>
            <a:endParaRPr lang="en-US" dirty="0"/>
          </a:p>
        </p:txBody>
      </p:sp>
      <p:sp>
        <p:nvSpPr>
          <p:cNvPr id="3" name="Text Placeholder 2"/>
          <p:cNvSpPr>
            <a:spLocks noGrp="1"/>
          </p:cNvSpPr>
          <p:nvPr>
            <p:ph type="body" sz="quarter" idx="10"/>
          </p:nvPr>
        </p:nvSpPr>
        <p:spPr>
          <a:xfrm>
            <a:off x="274638" y="1216152"/>
            <a:ext cx="11887199" cy="641714"/>
          </a:xfrm>
        </p:spPr>
        <p:txBody>
          <a:bodyPr/>
          <a:lstStyle/>
          <a:p>
            <a:r>
              <a:rPr lang="en-US" dirty="0" smtClean="0"/>
              <a:t>Return quotas for networking settings in the plan</a:t>
            </a:r>
            <a:endParaRPr lang="en-US" dirty="0"/>
          </a:p>
        </p:txBody>
      </p:sp>
      <p:pic>
        <p:nvPicPr>
          <p:cNvPr id="4" name="Picture 3"/>
          <p:cNvPicPr>
            <a:picLocks noChangeAspect="1"/>
          </p:cNvPicPr>
          <p:nvPr/>
        </p:nvPicPr>
        <p:blipFill>
          <a:blip r:embed="rId2"/>
          <a:stretch>
            <a:fillRect/>
          </a:stretch>
        </p:blipFill>
        <p:spPr>
          <a:xfrm>
            <a:off x="1537717" y="2057102"/>
            <a:ext cx="7056784" cy="4767730"/>
          </a:xfrm>
          <a:prstGeom prst="rect">
            <a:avLst/>
          </a:prstGeom>
        </p:spPr>
      </p:pic>
    </p:spTree>
    <p:extLst>
      <p:ext uri="{BB962C8B-B14F-4D97-AF65-F5344CB8AC3E}">
        <p14:creationId xmlns:p14="http://schemas.microsoft.com/office/powerpoint/2010/main" val="242153972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Code – Tenant API</a:t>
            </a:r>
            <a:endParaRPr lang="en-US" dirty="0"/>
          </a:p>
        </p:txBody>
      </p:sp>
      <p:sp>
        <p:nvSpPr>
          <p:cNvPr id="3" name="Text Placeholder 2"/>
          <p:cNvSpPr>
            <a:spLocks noGrp="1"/>
          </p:cNvSpPr>
          <p:nvPr>
            <p:ph type="body" sz="quarter" idx="10"/>
          </p:nvPr>
        </p:nvSpPr>
        <p:spPr>
          <a:xfrm>
            <a:off x="274638" y="1216152"/>
            <a:ext cx="11887199" cy="641714"/>
          </a:xfrm>
        </p:spPr>
        <p:txBody>
          <a:bodyPr/>
          <a:lstStyle/>
          <a:p>
            <a:r>
              <a:rPr lang="en-US" dirty="0" smtClean="0"/>
              <a:t>Return quota from a specific network ID</a:t>
            </a:r>
            <a:endParaRPr lang="en-US" dirty="0"/>
          </a:p>
        </p:txBody>
      </p:sp>
      <p:pic>
        <p:nvPicPr>
          <p:cNvPr id="5" name="Picture 4"/>
          <p:cNvPicPr>
            <a:picLocks noChangeAspect="1"/>
          </p:cNvPicPr>
          <p:nvPr/>
        </p:nvPicPr>
        <p:blipFill>
          <a:blip r:embed="rId2"/>
          <a:stretch>
            <a:fillRect/>
          </a:stretch>
        </p:blipFill>
        <p:spPr>
          <a:xfrm>
            <a:off x="1753741" y="1985094"/>
            <a:ext cx="7056784" cy="4942586"/>
          </a:xfrm>
          <a:prstGeom prst="rect">
            <a:avLst/>
          </a:prstGeom>
        </p:spPr>
      </p:pic>
    </p:spTree>
    <p:extLst>
      <p:ext uri="{BB962C8B-B14F-4D97-AF65-F5344CB8AC3E}">
        <p14:creationId xmlns:p14="http://schemas.microsoft.com/office/powerpoint/2010/main" val="9054081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4265783"/>
          </a:xfrm>
        </p:spPr>
        <p:txBody>
          <a:bodyPr/>
          <a:lstStyle/>
          <a:p>
            <a:pPr lvl="0">
              <a:spcBef>
                <a:spcPts val="2400"/>
              </a:spcBef>
            </a:pPr>
            <a:r>
              <a:rPr lang="en-US" sz="3800" dirty="0">
                <a:gradFill>
                  <a:gsLst>
                    <a:gs pos="1250">
                      <a:schemeClr val="tx1"/>
                    </a:gs>
                    <a:gs pos="100000">
                      <a:schemeClr val="tx1"/>
                    </a:gs>
                  </a:gsLst>
                  <a:lin ang="5400000" scaled="0"/>
                </a:gradFill>
              </a:rPr>
              <a:t>CDP-B416 Azure Pack </a:t>
            </a:r>
            <a:r>
              <a:rPr lang="en-US" sz="3800" dirty="0" smtClean="0">
                <a:gradFill>
                  <a:gsLst>
                    <a:gs pos="1250">
                      <a:schemeClr val="tx1"/>
                    </a:gs>
                    <a:gs pos="100000">
                      <a:schemeClr val="tx1"/>
                    </a:gs>
                  </a:gsLst>
                  <a:lin ang="5400000" scaled="0"/>
                </a:gradFill>
              </a:rPr>
              <a:t>Extensibility</a:t>
            </a:r>
          </a:p>
          <a:p>
            <a:pPr lvl="0">
              <a:spcBef>
                <a:spcPts val="2400"/>
              </a:spcBef>
            </a:pPr>
            <a:r>
              <a:rPr lang="en-US" sz="3800" dirty="0">
                <a:gradFill>
                  <a:gsLst>
                    <a:gs pos="1250">
                      <a:schemeClr val="tx1"/>
                    </a:gs>
                    <a:gs pos="100000">
                      <a:schemeClr val="tx1"/>
                    </a:gs>
                  </a:gsLst>
                  <a:lin ang="5400000" scaled="0"/>
                </a:gradFill>
              </a:rPr>
              <a:t>CDP-B353 Automated Workload Provisioning with the Azure Pack and Windows PowerShell </a:t>
            </a:r>
            <a:endParaRPr lang="en-US" sz="3800" dirty="0" smtClean="0">
              <a:gradFill>
                <a:gsLst>
                  <a:gs pos="1250">
                    <a:schemeClr val="tx1"/>
                  </a:gs>
                  <a:gs pos="100000">
                    <a:schemeClr val="tx1"/>
                  </a:gs>
                </a:gsLst>
                <a:lin ang="5400000" scaled="0"/>
              </a:gradFill>
            </a:endParaRPr>
          </a:p>
          <a:p>
            <a:pPr lvl="0">
              <a:spcBef>
                <a:spcPts val="2400"/>
              </a:spcBef>
            </a:pPr>
            <a:r>
              <a:rPr lang="en-US" sz="3800" dirty="0">
                <a:gradFill>
                  <a:gsLst>
                    <a:gs pos="1250">
                      <a:schemeClr val="tx1"/>
                    </a:gs>
                    <a:gs pos="100000">
                      <a:schemeClr val="tx1"/>
                    </a:gs>
                  </a:gsLst>
                  <a:lin ang="5400000" scaled="0"/>
                </a:gradFill>
              </a:rPr>
              <a:t>CDP-B332 Azure Pack Roadmap and </a:t>
            </a:r>
            <a:r>
              <a:rPr lang="en-US" sz="3800" dirty="0" smtClean="0">
                <a:gradFill>
                  <a:gsLst>
                    <a:gs pos="1250">
                      <a:schemeClr val="tx1"/>
                    </a:gs>
                    <a:gs pos="100000">
                      <a:schemeClr val="tx1"/>
                    </a:gs>
                  </a:gsLst>
                  <a:lin ang="5400000" scaled="0"/>
                </a:gradFill>
              </a:rPr>
              <a:t>Ecosystem</a:t>
            </a:r>
          </a:p>
          <a:p>
            <a:pPr lvl="0">
              <a:spcBef>
                <a:spcPts val="2400"/>
              </a:spcBef>
            </a:pPr>
            <a:r>
              <a:rPr lang="en-US" sz="3800" dirty="0">
                <a:gradFill>
                  <a:gsLst>
                    <a:gs pos="1250">
                      <a:schemeClr val="tx1"/>
                    </a:gs>
                    <a:gs pos="100000">
                      <a:schemeClr val="tx1"/>
                    </a:gs>
                  </a:gsLst>
                  <a:lin ang="5400000" scaled="0"/>
                </a:gradFill>
              </a:rPr>
              <a:t>CDP-B327 Planning and Designing Management Stamps with the Azure Pack  </a:t>
            </a: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7412203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062071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Wortmann AG</a:t>
            </a:r>
            <a:endParaRPr lang="en-US" dirty="0"/>
          </a:p>
        </p:txBody>
      </p:sp>
      <p:pic>
        <p:nvPicPr>
          <p:cNvPr id="4" name="Picture 2" descr="C:\Users\Silke_R\Desktop\S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546" y="2489150"/>
            <a:ext cx="8413750" cy="348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4986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5"/>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6350"/>
            <a:ext cx="5491447" cy="2734059"/>
            <a:chOff x="5987589" y="3946350"/>
            <a:chExt cx="5491447" cy="2734059"/>
          </a:xfrm>
        </p:grpSpPr>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573566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0186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Wortmann AG</a:t>
            </a:r>
            <a:endParaRPr lang="en-US" dirty="0"/>
          </a:p>
        </p:txBody>
      </p:sp>
      <p:sp>
        <p:nvSpPr>
          <p:cNvPr id="3" name="Text Placeholder 2"/>
          <p:cNvSpPr>
            <a:spLocks noGrp="1"/>
          </p:cNvSpPr>
          <p:nvPr>
            <p:ph type="body" sz="quarter" idx="10"/>
          </p:nvPr>
        </p:nvSpPr>
        <p:spPr>
          <a:xfrm>
            <a:off x="274638" y="1216152"/>
            <a:ext cx="11887199" cy="1098762"/>
          </a:xfrm>
        </p:spPr>
        <p:txBody>
          <a:bodyPr/>
          <a:lstStyle/>
          <a:p>
            <a:r>
              <a:rPr lang="en-US" dirty="0">
                <a:latin typeface="Segoe UI" panose="020B0502040204020203" pitchFamily="34" charset="0"/>
                <a:cs typeface="Segoe UI" panose="020B0502040204020203" pitchFamily="34" charset="0"/>
              </a:rPr>
              <a:t>Manufacturer, </a:t>
            </a:r>
            <a:r>
              <a:rPr lang="en-US" dirty="0" smtClean="0">
                <a:latin typeface="Segoe UI" panose="020B0502040204020203" pitchFamily="34" charset="0"/>
                <a:cs typeface="Segoe UI" panose="020B0502040204020203" pitchFamily="34" charset="0"/>
              </a:rPr>
              <a:t>distributor </a:t>
            </a:r>
            <a:r>
              <a:rPr lang="en-US" dirty="0">
                <a:latin typeface="Segoe UI" panose="020B0502040204020203" pitchFamily="34" charset="0"/>
                <a:cs typeface="Segoe UI" panose="020B0502040204020203" pitchFamily="34" charset="0"/>
              </a:rPr>
              <a:t>and service provider for resellers and systems integrators</a:t>
            </a:r>
          </a:p>
        </p:txBody>
      </p:sp>
      <p:sp>
        <p:nvSpPr>
          <p:cNvPr id="4" name="TextBox 3"/>
          <p:cNvSpPr txBox="1"/>
          <p:nvPr/>
        </p:nvSpPr>
        <p:spPr>
          <a:xfrm>
            <a:off x="1513750" y="2314914"/>
            <a:ext cx="3600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000000"/>
                </a:solidFill>
              </a:rPr>
              <a:t>The product strategy</a:t>
            </a:r>
            <a:endParaRPr lang="en-US" sz="2400" dirty="0" smtClean="0">
              <a:gradFill>
                <a:gsLst>
                  <a:gs pos="2917">
                    <a:srgbClr val="FFFFFF"/>
                  </a:gs>
                  <a:gs pos="30000">
                    <a:srgbClr val="FFFFFF"/>
                  </a:gs>
                </a:gsLst>
                <a:lin ang="5400000" scaled="0"/>
              </a:gradFill>
            </a:endParaRPr>
          </a:p>
        </p:txBody>
      </p:sp>
      <p:sp>
        <p:nvSpPr>
          <p:cNvPr id="5" name="TextBox 4"/>
          <p:cNvSpPr txBox="1"/>
          <p:nvPr/>
        </p:nvSpPr>
        <p:spPr>
          <a:xfrm>
            <a:off x="8057382" y="2314914"/>
            <a:ext cx="2736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000000"/>
                </a:solidFill>
              </a:rPr>
              <a:t>The indirect sales</a:t>
            </a:r>
            <a:endParaRPr lang="en-US" sz="2400" dirty="0">
              <a:solidFill>
                <a:srgbClr val="0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8" y="2489150"/>
            <a:ext cx="6183697" cy="47562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413" y="2603254"/>
            <a:ext cx="3366605" cy="4528084"/>
          </a:xfrm>
          <a:prstGeom prst="rect">
            <a:avLst/>
          </a:prstGeom>
        </p:spPr>
      </p:pic>
    </p:spTree>
    <p:extLst>
      <p:ext uri="{BB962C8B-B14F-4D97-AF65-F5344CB8AC3E}">
        <p14:creationId xmlns:p14="http://schemas.microsoft.com/office/powerpoint/2010/main" val="39521704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Import and export as core competence</a:t>
            </a:r>
            <a:endParaRPr lang="en-US" dirty="0"/>
          </a:p>
        </p:txBody>
      </p:sp>
      <p:sp>
        <p:nvSpPr>
          <p:cNvPr id="4" name="TextBox 3"/>
          <p:cNvSpPr txBox="1"/>
          <p:nvPr/>
        </p:nvSpPr>
        <p:spPr>
          <a:xfrm>
            <a:off x="457597" y="2057102"/>
            <a:ext cx="5184576" cy="3440942"/>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rgbClr val="000000"/>
                </a:solidFill>
              </a:rPr>
              <a:t>WORTMANN AG serves customers from the European Union, North and Eastern Europe, the Middle East and Africa</a:t>
            </a:r>
            <a:r>
              <a:rPr lang="en-US" sz="2400" dirty="0" smtClean="0">
                <a:solidFill>
                  <a:srgbClr val="000000"/>
                </a:solidFill>
              </a:rPr>
              <a:t>.</a:t>
            </a:r>
            <a:endParaRPr lang="en-US" sz="2400" dirty="0">
              <a:solidFill>
                <a:srgbClr val="000000"/>
              </a:solidFill>
            </a:endParaRPr>
          </a:p>
          <a:p>
            <a:pPr>
              <a:lnSpc>
                <a:spcPct val="90000"/>
              </a:lnSpc>
              <a:spcAft>
                <a:spcPts val="600"/>
              </a:spcAft>
            </a:pPr>
            <a:endParaRPr lang="en-US" sz="2400" dirty="0">
              <a:solidFill>
                <a:srgbClr val="000000"/>
              </a:solidFill>
            </a:endParaRPr>
          </a:p>
          <a:p>
            <a:pPr>
              <a:lnSpc>
                <a:spcPct val="90000"/>
              </a:lnSpc>
              <a:spcAft>
                <a:spcPts val="600"/>
              </a:spcAft>
            </a:pPr>
            <a:r>
              <a:rPr lang="en-US" sz="2400" dirty="0">
                <a:solidFill>
                  <a:srgbClr val="000000"/>
                </a:solidFill>
              </a:rPr>
              <a:t>The expansion focuses however on countries bordering on Germany like Austria, </a:t>
            </a:r>
            <a:r>
              <a:rPr lang="en-US" sz="2400" dirty="0" smtClean="0">
                <a:solidFill>
                  <a:srgbClr val="000000"/>
                </a:solidFill>
              </a:rPr>
              <a:t>Switzerland</a:t>
            </a:r>
            <a:r>
              <a:rPr lang="en-US" sz="2400" dirty="0">
                <a:solidFill>
                  <a:srgbClr val="000000"/>
                </a:solidFill>
              </a:rPr>
              <a:t>, Spain, France and the Benelux countries.</a:t>
            </a:r>
            <a:endParaRPr lang="de-DE" sz="2400" dirty="0" err="1">
              <a:solidFill>
                <a:srgbClr val="000000"/>
              </a:solidFill>
            </a:endParaRPr>
          </a:p>
        </p:txBody>
      </p:sp>
      <p:pic>
        <p:nvPicPr>
          <p:cNvPr id="5" name="Inhaltsplatzhalt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421" y="2345134"/>
            <a:ext cx="4562475" cy="3265158"/>
          </a:xfrm>
          <a:prstGeom prst="rect">
            <a:avLst/>
          </a:prstGeom>
        </p:spPr>
      </p:pic>
    </p:spTree>
    <p:extLst>
      <p:ext uri="{BB962C8B-B14F-4D97-AF65-F5344CB8AC3E}">
        <p14:creationId xmlns:p14="http://schemas.microsoft.com/office/powerpoint/2010/main" val="2188937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7527774" cy="917575"/>
          </a:xfrm>
        </p:spPr>
        <p:txBody>
          <a:bodyPr/>
          <a:lstStyle/>
          <a:p>
            <a:r>
              <a:rPr lang="en-US" dirty="0" smtClean="0"/>
              <a:t>Wortmann and the COSN Program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9942" y="0"/>
            <a:ext cx="3859406" cy="6858000"/>
          </a:xfrm>
          <a:prstGeom prst="rect">
            <a:avLst/>
          </a:prstGeom>
        </p:spPr>
      </p:pic>
      <p:sp>
        <p:nvSpPr>
          <p:cNvPr id="5" name="Rectangle 4"/>
          <p:cNvSpPr/>
          <p:nvPr/>
        </p:nvSpPr>
        <p:spPr bwMode="auto">
          <a:xfrm>
            <a:off x="404775" y="3137222"/>
            <a:ext cx="7416824" cy="3456384"/>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496684" y="3281238"/>
            <a:ext cx="7200800" cy="3219343"/>
          </a:xfrm>
          <a:prstGeom prst="rect">
            <a:avLst/>
          </a:prstGeom>
          <a:noFill/>
        </p:spPr>
        <p:txBody>
          <a:bodyPr wrap="square" lIns="182880" tIns="146304" rIns="182880" bIns="146304" rtlCol="0">
            <a:spAutoFit/>
          </a:bodyPr>
          <a:lstStyle/>
          <a:p>
            <a:pPr algn="just">
              <a:lnSpc>
                <a:spcPct val="90000"/>
              </a:lnSpc>
              <a:spcAft>
                <a:spcPts val="600"/>
              </a:spcAft>
            </a:pPr>
            <a:r>
              <a:rPr lang="en-US" sz="2000" dirty="0" smtClean="0">
                <a:solidFill>
                  <a:srgbClr val="505050">
                    <a:lumMod val="10000"/>
                  </a:srgbClr>
                </a:solidFill>
              </a:rPr>
              <a:t>… Microsoft </a:t>
            </a:r>
            <a:r>
              <a:rPr lang="en-US" sz="2000" dirty="0">
                <a:solidFill>
                  <a:srgbClr val="505050">
                    <a:lumMod val="10000"/>
                  </a:srgbClr>
                </a:solidFill>
                <a:hlinkClick r:id="rId3"/>
              </a:rPr>
              <a:t>introduced</a:t>
            </a:r>
            <a:r>
              <a:rPr lang="en-US" sz="2000" dirty="0">
                <a:solidFill>
                  <a:srgbClr val="505050">
                    <a:lumMod val="10000"/>
                  </a:srgbClr>
                </a:solidFill>
              </a:rPr>
              <a:t> the </a:t>
            </a:r>
            <a:r>
              <a:rPr lang="en-US" sz="2000" dirty="0">
                <a:solidFill>
                  <a:srgbClr val="505050">
                    <a:lumMod val="10000"/>
                  </a:srgbClr>
                </a:solidFill>
                <a:hlinkClick r:id="rId4"/>
              </a:rPr>
              <a:t>Cloud OS Network</a:t>
            </a:r>
            <a:r>
              <a:rPr lang="en-US" sz="2000" dirty="0">
                <a:solidFill>
                  <a:srgbClr val="505050">
                    <a:lumMod val="10000"/>
                  </a:srgbClr>
                </a:solidFill>
              </a:rPr>
              <a:t>, a worldwide group of more than 25 leading cloud service providers who have embraced our Cloud OS vision and will deliver hosted services built on the Microsoft Cloud Platform, which includes Windows Server with Hyper-V, System Center and the Windows Azure Pack. This announcement represents important progress against our goals and strategy for </a:t>
            </a:r>
            <a:r>
              <a:rPr lang="en-US" sz="2000" dirty="0">
                <a:solidFill>
                  <a:srgbClr val="505050">
                    <a:lumMod val="10000"/>
                  </a:srgbClr>
                </a:solidFill>
                <a:hlinkClick r:id="rId5"/>
              </a:rPr>
              <a:t>Cloud </a:t>
            </a:r>
            <a:r>
              <a:rPr lang="en-US" sz="2000" dirty="0" smtClean="0">
                <a:solidFill>
                  <a:srgbClr val="505050">
                    <a:lumMod val="10000"/>
                  </a:srgbClr>
                </a:solidFill>
                <a:hlinkClick r:id="rId5"/>
              </a:rPr>
              <a:t>OS</a:t>
            </a:r>
            <a:endParaRPr lang="en-US" sz="2000" dirty="0" smtClean="0">
              <a:solidFill>
                <a:srgbClr val="505050">
                  <a:lumMod val="10000"/>
                </a:srgbClr>
              </a:solidFill>
            </a:endParaRPr>
          </a:p>
          <a:p>
            <a:pPr algn="just">
              <a:lnSpc>
                <a:spcPct val="90000"/>
              </a:lnSpc>
              <a:spcAft>
                <a:spcPts val="600"/>
              </a:spcAft>
            </a:pPr>
            <a:endParaRPr lang="en-US" sz="2000" dirty="0">
              <a:solidFill>
                <a:srgbClr val="505050">
                  <a:lumMod val="10000"/>
                </a:srgbClr>
              </a:solidFill>
            </a:endParaRPr>
          </a:p>
          <a:p>
            <a:pPr algn="just">
              <a:lnSpc>
                <a:spcPct val="90000"/>
              </a:lnSpc>
              <a:spcAft>
                <a:spcPts val="600"/>
              </a:spcAft>
            </a:pPr>
            <a:endParaRPr lang="en-US" sz="2000" dirty="0" err="1"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16278602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Cloud OS</a:t>
            </a:r>
            <a:endParaRPr lang="en-US" dirty="0"/>
          </a:p>
        </p:txBody>
      </p:sp>
    </p:spTree>
    <p:extLst>
      <p:ext uri="{BB962C8B-B14F-4D97-AF65-F5344CB8AC3E}">
        <p14:creationId xmlns:p14="http://schemas.microsoft.com/office/powerpoint/2010/main" val="23203280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erver and Cloud 2013" id="{78073DB5-60FF-431B-B2F2-CB81F5589D02}" vid="{3C14616E-6E30-4125-8E43-A6A8B4A75C71}"/>
    </a:ext>
  </a:extLst>
</a:theme>
</file>

<file path=ppt/theme/theme3.xml><?xml version="1.0" encoding="utf-8"?>
<a:theme xmlns:a="http://schemas.openxmlformats.org/drawingml/2006/main" name="1_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erver and Cloud 2013" id="{78073DB5-60FF-431B-B2F2-CB81F5589D02}" vid="{3C14616E-6E30-4125-8E43-A6A8B4A75C7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2006/documentManagement/types"/>
    <ds:schemaRef ds:uri="http://purl.org/dc/elements/1.1/"/>
    <ds:schemaRef ds:uri="e36bfbf9-5e42-489c-a259-4c54eb22cb57"/>
    <ds:schemaRef ds:uri="230e9df3-be65-4c73-a93b-d1236ebd677e"/>
    <ds:schemaRef ds:uri="http://schemas.microsoft.com/office/infopath/2007/PartnerControls"/>
    <ds:schemaRef ds:uri="http://www.w3.org/XML/1998/namespace"/>
    <ds:schemaRef ds:uri="http://schemas.microsoft.com/sharepoint/v3"/>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9</TotalTime>
  <Words>2453</Words>
  <Application>Microsoft Office PowerPoint</Application>
  <PresentationFormat>Custom</PresentationFormat>
  <Paragraphs>419</Paragraphs>
  <Slides>51</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51</vt:i4>
      </vt:variant>
    </vt:vector>
  </HeadingPairs>
  <TitlesOfParts>
    <vt:vector size="65" baseType="lpstr">
      <vt:lpstr>MS PGothic</vt:lpstr>
      <vt:lpstr>Arial</vt:lpstr>
      <vt:lpstr>Calibri</vt:lpstr>
      <vt:lpstr>Consolas</vt:lpstr>
      <vt:lpstr>Segoe Semibold</vt:lpstr>
      <vt:lpstr>Segoe UI</vt:lpstr>
      <vt:lpstr>Segoe UI Black</vt:lpstr>
      <vt:lpstr>Segoe UI Light</vt:lpstr>
      <vt:lpstr>Segoe UI Semibold</vt:lpstr>
      <vt:lpstr>Segoe UI Symbol</vt:lpstr>
      <vt:lpstr>Wingdings</vt:lpstr>
      <vt:lpstr>TEE14 Speaker PPT Template</vt:lpstr>
      <vt:lpstr>Server and Cloud 2013</vt:lpstr>
      <vt:lpstr>1_Server and Cloud 2013</vt:lpstr>
      <vt:lpstr>PowerPoint Presentation</vt:lpstr>
      <vt:lpstr>Lessons Learned from a Customer Integrating a Custom Portal with the Azure Pack</vt:lpstr>
      <vt:lpstr>Agenda</vt:lpstr>
      <vt:lpstr>The Customer</vt:lpstr>
      <vt:lpstr>Wortmann AG</vt:lpstr>
      <vt:lpstr>Wortmann AG</vt:lpstr>
      <vt:lpstr>Import and export as core competence</vt:lpstr>
      <vt:lpstr>Wortmann and the COSN Program</vt:lpstr>
      <vt:lpstr>The Cloud OS</vt:lpstr>
      <vt:lpstr>PowerPoint Presentation</vt:lpstr>
      <vt:lpstr>Why choosing the Cloud OS</vt:lpstr>
      <vt:lpstr>Bringing Microsoft’s learnings to Wortmann’s datacenter</vt:lpstr>
      <vt:lpstr>Cloud OS Consistent Experiences</vt:lpstr>
      <vt:lpstr>Azure Pack </vt:lpstr>
      <vt:lpstr>Azure Pack Sites &amp; Endpoints</vt:lpstr>
      <vt:lpstr>WAP Component Interaction</vt:lpstr>
      <vt:lpstr>Service Management APIs</vt:lpstr>
      <vt:lpstr>Portal Login Scenario using Claims</vt:lpstr>
      <vt:lpstr>Azure Pack PowerShell</vt:lpstr>
      <vt:lpstr>Lessons learned</vt:lpstr>
      <vt:lpstr>1) Integrating a custom portal with the Azure Pack</vt:lpstr>
      <vt:lpstr>Wortmann’s Vision</vt:lpstr>
      <vt:lpstr>Extensibility Options in Azure Pack</vt:lpstr>
      <vt:lpstr>Challenges of adopting Azure Pack</vt:lpstr>
      <vt:lpstr>Challenges of adopting Azure Pack</vt:lpstr>
      <vt:lpstr>Wortmann portal integration with WAP</vt:lpstr>
      <vt:lpstr>Custom Portal Sample </vt:lpstr>
      <vt:lpstr>Cloud OS (IaaS)</vt:lpstr>
      <vt:lpstr>terraCLOUD Portal</vt:lpstr>
      <vt:lpstr>Demo – terraCLOUD Portal</vt:lpstr>
      <vt:lpstr>2) Missing reseller in Azure Pack </vt:lpstr>
      <vt:lpstr>Challenges</vt:lpstr>
      <vt:lpstr>Implementation: Use co-admin</vt:lpstr>
      <vt:lpstr>3) Role-Based Access Control</vt:lpstr>
      <vt:lpstr>RBAC</vt:lpstr>
      <vt:lpstr>Demo – Single portal for Reseller and Tenants</vt:lpstr>
      <vt:lpstr>Putting all together</vt:lpstr>
      <vt:lpstr>Demo – Buying a Cloud Service in the terraCLOUD portal</vt:lpstr>
      <vt:lpstr>Summary</vt:lpstr>
      <vt:lpstr>Flexible and Friendly Framework</vt:lpstr>
      <vt:lpstr>Questions</vt:lpstr>
      <vt:lpstr>Appendix</vt:lpstr>
      <vt:lpstr>Sample Code – Admin API</vt:lpstr>
      <vt:lpstr>Sample Code – Tenant API</vt:lpstr>
      <vt:lpstr>Sample Code – Tenant API</vt:lpstr>
      <vt:lpstr>Sample Code – Tenant API</vt:lpstr>
      <vt:lpstr>Sample Code – Tenant API</vt:lpstr>
      <vt:lpstr>Related content</vt:lpstr>
      <vt:lpstr>SUBMIT YOUR TECHED EVALUATIONS</vt:lpstr>
      <vt:lpstr>Resources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2014</dc:subject>
  <dc:creator>Shows</dc:creator>
  <cp:keywords/>
  <dc:description>Template: Jordan Cayabyab, Artitudes Design
Formatting: 
Audience Type:</dc:description>
  <cp:lastModifiedBy>Shows</cp:lastModifiedBy>
  <cp:revision>5</cp:revision>
  <dcterms:created xsi:type="dcterms:W3CDTF">2014-10-28T12:28:57Z</dcterms:created>
  <dcterms:modified xsi:type="dcterms:W3CDTF">2014-10-31T12:32:09Z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