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86" r:id="rId5"/>
  </p:sldMasterIdLst>
  <p:notesMasterIdLst>
    <p:notesMasterId r:id="rId52"/>
  </p:notesMasterIdLst>
  <p:handoutMasterIdLst>
    <p:handoutMasterId r:id="rId53"/>
  </p:handout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300" r:id="rId45"/>
    <p:sldId id="299" r:id="rId46"/>
    <p:sldId id="301" r:id="rId47"/>
    <p:sldId id="302" r:id="rId48"/>
    <p:sldId id="296" r:id="rId49"/>
    <p:sldId id="297" r:id="rId50"/>
    <p:sldId id="298" r:id="rId5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256"/>
            <p14:sldId id="257"/>
          </p14:sldIdLst>
        </p14:section>
        <p14:section name="Main Presentatoin" id="{0C1F96B4-A291-4FCE-94FF-358CDF179C0E}">
          <p14:sldIdLst>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300"/>
            <p14:sldId id="299"/>
            <p14:sldId id="301"/>
            <p14:sldId id="302"/>
            <p14:sldId id="296"/>
            <p14:sldId id="297"/>
            <p14:sldId id="298"/>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232" autoAdjust="0"/>
    <p:restoredTop sz="80673" autoAdjust="0"/>
  </p:normalViewPr>
  <p:slideViewPr>
    <p:cSldViewPr snapToObjects="1">
      <p:cViewPr varScale="1">
        <p:scale>
          <a:sx n="107" d="100"/>
          <a:sy n="107" d="100"/>
        </p:scale>
        <p:origin x="1206" y="108"/>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33" d="100"/>
        <a:sy n="33"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Hyper-V Network</a:t>
            </a:r>
            <a:r>
              <a:rPr lang="en-US" baseline="0" dirty="0" smtClean="0"/>
              <a:t> Virtualization Performance</a:t>
            </a:r>
            <a:endParaRPr lang="en-US" dirty="0"/>
          </a:p>
        </c:rich>
      </c:tx>
      <c:layout>
        <c:manualLayout>
          <c:xMode val="edge"/>
          <c:yMode val="edge"/>
          <c:x val="0.18414873365995055"/>
          <c:y val="1.694317543568641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5932927048502495E-2"/>
          <c:y val="0.11840144475035054"/>
          <c:w val="0.85242940537605227"/>
          <c:h val="0.70682836652224201"/>
        </c:manualLayout>
      </c:layout>
      <c:barChart>
        <c:barDir val="col"/>
        <c:grouping val="clustered"/>
        <c:varyColors val="0"/>
        <c:ser>
          <c:idx val="0"/>
          <c:order val="0"/>
          <c:tx>
            <c:strRef>
              <c:f>Sheet1!$B$1</c:f>
              <c:strCache>
                <c:ptCount val="1"/>
                <c:pt idx="0">
                  <c:v>East &lt;-&gt; West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Without NVGRE</c:v>
                </c:pt>
                <c:pt idx="1">
                  <c:v>SandyBridge(NVGRE)</c:v>
                </c:pt>
                <c:pt idx="2">
                  <c:v>IvyBridge(NVGRE)</c:v>
                </c:pt>
              </c:strCache>
            </c:strRef>
          </c:cat>
          <c:val>
            <c:numRef>
              <c:f>Sheet1!$B$2:$B$4</c:f>
              <c:numCache>
                <c:formatCode>General</c:formatCode>
                <c:ptCount val="3"/>
                <c:pt idx="0">
                  <c:v>4</c:v>
                </c:pt>
                <c:pt idx="1">
                  <c:v>12</c:v>
                </c:pt>
                <c:pt idx="2">
                  <c:v>18</c:v>
                </c:pt>
              </c:numCache>
            </c:numRef>
          </c:val>
        </c:ser>
        <c:ser>
          <c:idx val="1"/>
          <c:order val="1"/>
          <c:tx>
            <c:strRef>
              <c:f>Sheet1!$C$1</c:f>
              <c:strCache>
                <c:ptCount val="1"/>
                <c:pt idx="0">
                  <c:v>N &lt;-&gt; S Forwarding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Without NVGRE</c:v>
                </c:pt>
                <c:pt idx="1">
                  <c:v>SandyBridge(NVGRE)</c:v>
                </c:pt>
                <c:pt idx="2">
                  <c:v>IvyBridge(NVGRE)</c:v>
                </c:pt>
              </c:strCache>
            </c:strRef>
          </c:cat>
          <c:val>
            <c:numRef>
              <c:f>Sheet1!$C$2:$C$4</c:f>
              <c:numCache>
                <c:formatCode>General</c:formatCode>
                <c:ptCount val="3"/>
                <c:pt idx="0">
                  <c:v>2</c:v>
                </c:pt>
                <c:pt idx="1">
                  <c:v>5.8</c:v>
                </c:pt>
                <c:pt idx="2">
                  <c:v>10</c:v>
                </c:pt>
              </c:numCache>
            </c:numRef>
          </c:val>
        </c:ser>
        <c:ser>
          <c:idx val="2"/>
          <c:order val="2"/>
          <c:tx>
            <c:strRef>
              <c:f>Sheet1!$D$1</c:f>
              <c:strCache>
                <c:ptCount val="1"/>
                <c:pt idx="0">
                  <c:v>N &lt;-&gt; S NAT</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Without NVGRE</c:v>
                </c:pt>
                <c:pt idx="1">
                  <c:v>SandyBridge(NVGRE)</c:v>
                </c:pt>
                <c:pt idx="2">
                  <c:v>IvyBridge(NVGRE)</c:v>
                </c:pt>
              </c:strCache>
            </c:strRef>
          </c:cat>
          <c:val>
            <c:numRef>
              <c:f>Sheet1!$D$2:$D$4</c:f>
              <c:numCache>
                <c:formatCode>General</c:formatCode>
                <c:ptCount val="3"/>
                <c:pt idx="0">
                  <c:v>2</c:v>
                </c:pt>
                <c:pt idx="1">
                  <c:v>5.3</c:v>
                </c:pt>
                <c:pt idx="2">
                  <c:v>8</c:v>
                </c:pt>
              </c:numCache>
            </c:numRef>
          </c:val>
        </c:ser>
        <c:ser>
          <c:idx val="3"/>
          <c:order val="3"/>
          <c:tx>
            <c:strRef>
              <c:f>Sheet1!$E$1</c:f>
              <c:strCache>
                <c:ptCount val="1"/>
                <c:pt idx="0">
                  <c:v>N &lt;-&gt; S S2S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Without NVGRE</c:v>
                </c:pt>
                <c:pt idx="1">
                  <c:v>SandyBridge(NVGRE)</c:v>
                </c:pt>
                <c:pt idx="2">
                  <c:v>IvyBridge(NVGRE)</c:v>
                </c:pt>
              </c:strCache>
            </c:strRef>
          </c:cat>
          <c:val>
            <c:numRef>
              <c:f>Sheet1!$E$2:$E$4</c:f>
              <c:numCache>
                <c:formatCode>General</c:formatCode>
                <c:ptCount val="3"/>
                <c:pt idx="0">
                  <c:v>0.8</c:v>
                </c:pt>
                <c:pt idx="1">
                  <c:v>1.3</c:v>
                </c:pt>
                <c:pt idx="2">
                  <c:v>1.8</c:v>
                </c:pt>
              </c:numCache>
            </c:numRef>
          </c:val>
        </c:ser>
        <c:dLbls>
          <c:dLblPos val="outEnd"/>
          <c:showLegendKey val="0"/>
          <c:showVal val="1"/>
          <c:showCatName val="0"/>
          <c:showSerName val="0"/>
          <c:showPercent val="0"/>
          <c:showBubbleSize val="0"/>
        </c:dLbls>
        <c:gapWidth val="219"/>
        <c:overlap val="-27"/>
        <c:axId val="-422682288"/>
        <c:axId val="-422683376"/>
      </c:barChart>
      <c:catAx>
        <c:axId val="-42268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2683376"/>
        <c:crosses val="autoZero"/>
        <c:auto val="1"/>
        <c:lblAlgn val="ctr"/>
        <c:lblOffset val="100"/>
        <c:noMultiLvlLbl val="0"/>
      </c:catAx>
      <c:valAx>
        <c:axId val="-422683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Throughput Gbps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2682288"/>
        <c:crosses val="autoZero"/>
        <c:crossBetween val="between"/>
      </c:valAx>
      <c:spPr>
        <a:noFill/>
        <a:ln>
          <a:noFill/>
        </a:ln>
        <a:effectLst/>
      </c:spPr>
    </c:plotArea>
    <c:legend>
      <c:legendPos val="b"/>
      <c:layout>
        <c:manualLayout>
          <c:xMode val="edge"/>
          <c:yMode val="edge"/>
          <c:x val="0.11049293495847266"/>
          <c:y val="0.93734928326266909"/>
          <c:w val="0.75347169427097482"/>
          <c:h val="6.265071673733091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10/29/2014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10/29/2014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50552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4274880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1AD1F8-85C8-4BEF-8FD3-D9F35D614EDB}"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487570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446816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911536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10/29/2014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3723390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353DC-5FD5-4FD2-BFC9-FD046846EEF3}"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633172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353DC-5FD5-4FD2-BFC9-FD046846EEF3}"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760739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358286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360954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46</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591952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510973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5" name="Date Placeholder 4"/>
          <p:cNvSpPr>
            <a:spLocks noGrp="1"/>
          </p:cNvSpPr>
          <p:nvPr>
            <p:ph type="dt" idx="10"/>
          </p:nvPr>
        </p:nvSpPr>
        <p:spPr/>
        <p:txBody>
          <a:bodyPr/>
          <a:lstStyle/>
          <a:p>
            <a:fld id="{F22B3E36-5CE0-4CB7-82DE-38A88C71BFA8}" type="datetime1">
              <a:rPr lang="en-US" smtClean="0">
                <a:solidFill>
                  <a:prstClr val="black"/>
                </a:solidFill>
              </a:rPr>
              <a:pPr/>
              <a:t>10/29/2014</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3</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dirty="0">
                <a:solidFill>
                  <a:prstClr val="black"/>
                </a:solidFill>
              </a:rPr>
              <a:t>Tech Ready 15</a:t>
            </a:r>
          </a:p>
        </p:txBody>
      </p:sp>
    </p:spTree>
    <p:extLst>
      <p:ext uri="{BB962C8B-B14F-4D97-AF65-F5344CB8AC3E}">
        <p14:creationId xmlns:p14="http://schemas.microsoft.com/office/powerpoint/2010/main" val="416352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Cloud Platform System</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417D941-8620-4558-A25D-564AC550D7F9}"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49110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724910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124715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904755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1AD1F8-85C8-4BEF-8FD3-D9F35D614EDB}"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4193873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3198140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3"/>
            <a:ext cx="11375536" cy="77220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4"/>
            <a:ext cx="11375536" cy="2228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1280050"/>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Subtitle">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57200" y="6565392"/>
            <a:ext cx="3937000" cy="137160"/>
          </a:xfrm>
          <a:prstGeom prst="rect">
            <a:avLst/>
          </a:prstGeom>
        </p:spPr>
        <p:txBody>
          <a:bodyPr/>
          <a:lstStyle>
            <a:lvl1pPr>
              <a:defRPr>
                <a:solidFill>
                  <a:schemeClr val="tx2"/>
                </a:solidFill>
              </a:defRPr>
            </a:lvl1pPr>
          </a:lstStyle>
          <a:p>
            <a:r>
              <a:rPr dirty="0" smtClean="0">
                <a:solidFill>
                  <a:srgbClr val="505050"/>
                </a:solidFill>
              </a:rPr>
              <a:t>Microsoft Confidential</a:t>
            </a:r>
            <a:endParaRPr dirty="0">
              <a:solidFill>
                <a:srgbClr val="505050"/>
              </a:solidFill>
            </a:endParaRPr>
          </a:p>
        </p:txBody>
      </p:sp>
      <p:sp>
        <p:nvSpPr>
          <p:cNvPr id="4" name="Slide Number Placeholder 3"/>
          <p:cNvSpPr>
            <a:spLocks noGrp="1"/>
          </p:cNvSpPr>
          <p:nvPr>
            <p:ph type="sldNum" sz="quarter" idx="11"/>
          </p:nvPr>
        </p:nvSpPr>
        <p:spPr>
          <a:xfrm>
            <a:off x="11595101" y="6565392"/>
            <a:ext cx="566737" cy="137160"/>
          </a:xfrm>
          <a:prstGeom prst="rect">
            <a:avLst/>
          </a:prstGeom>
        </p:spPr>
        <p:txBody>
          <a:bodyPr/>
          <a:lstStyle>
            <a:lvl1pPr>
              <a:defRPr>
                <a:solidFill>
                  <a:schemeClr val="tx2"/>
                </a:solidFill>
              </a:defRPr>
            </a:lvl1pPr>
          </a:lstStyle>
          <a:p>
            <a:fld id="{27258FFF-F925-446B-8502-81C933981705}" type="slidenum">
              <a:rPr smtClean="0">
                <a:solidFill>
                  <a:srgbClr val="505050"/>
                </a:solidFill>
              </a:rPr>
              <a:pPr/>
              <a:t>‹#›</a:t>
            </a:fld>
            <a:endParaRPr dirty="0">
              <a:solidFill>
                <a:srgbClr val="505050"/>
              </a:solidFill>
            </a:endParaRPr>
          </a:p>
        </p:txBody>
      </p:sp>
      <p:sp>
        <p:nvSpPr>
          <p:cNvPr id="5" name="Text Placeholder 4"/>
          <p:cNvSpPr>
            <a:spLocks noGrp="1"/>
          </p:cNvSpPr>
          <p:nvPr>
            <p:ph type="body" sz="quarter" idx="12"/>
          </p:nvPr>
        </p:nvSpPr>
        <p:spPr>
          <a:xfrm>
            <a:off x="274638" y="369116"/>
            <a:ext cx="10972800" cy="1024684"/>
          </a:xfrm>
          <a:prstGeom prst="rect">
            <a:avLst/>
          </a:prstGeom>
        </p:spPr>
        <p:txBody>
          <a:bodyPr lIns="146304" tIns="91440" rIns="146304" bIns="91440">
            <a:noAutofit/>
          </a:bodyPr>
          <a:lstStyle>
            <a:lvl1pPr marL="0" indent="0">
              <a:lnSpc>
                <a:spcPct val="90000"/>
              </a:lnSpc>
              <a:spcBef>
                <a:spcPts val="1200"/>
              </a:spcBef>
              <a:spcAft>
                <a:spcPts val="2400"/>
              </a:spcAft>
              <a:buFontTx/>
              <a:buNone/>
              <a:defRPr lang="en-US" sz="5200" b="0" i="0" kern="1200" spc="0" baseline="0" dirty="0" smtClean="0">
                <a:solidFill>
                  <a:schemeClr val="tx2"/>
                </a:solidFill>
                <a:latin typeface="+mj-lt"/>
                <a:ea typeface="+mn-ea"/>
                <a:cs typeface="+mn-cs"/>
              </a:defRPr>
            </a:lvl1pPr>
          </a:lstStyle>
          <a:p>
            <a:pPr marL="0" marR="0" lvl="0" indent="0" algn="l" defTabSz="932742" rtl="0" eaLnBrk="1" fontAlgn="auto" latinLnBrk="0" hangingPunct="1">
              <a:lnSpc>
                <a:spcPct val="90000"/>
              </a:lnSpc>
              <a:spcBef>
                <a:spcPts val="1200"/>
              </a:spcBef>
              <a:spcAft>
                <a:spcPts val="2400"/>
              </a:spcAft>
              <a:buClrTx/>
              <a:buSzPct val="90000"/>
              <a:buFontTx/>
              <a:buNone/>
              <a:tabLst/>
            </a:pPr>
            <a:r>
              <a:rPr lang="en-US" dirty="0" smtClean="0"/>
              <a:t>Click to edit Master text</a:t>
            </a:r>
          </a:p>
        </p:txBody>
      </p:sp>
      <p:sp>
        <p:nvSpPr>
          <p:cNvPr id="6" name="Text Placeholder 5"/>
          <p:cNvSpPr>
            <a:spLocks noGrp="1"/>
          </p:cNvSpPr>
          <p:nvPr>
            <p:ph type="body" sz="quarter" idx="13"/>
          </p:nvPr>
        </p:nvSpPr>
        <p:spPr>
          <a:xfrm>
            <a:off x="274638" y="1139825"/>
            <a:ext cx="11033125" cy="819150"/>
          </a:xfrm>
          <a:prstGeom prst="rect">
            <a:avLst/>
          </a:prstGeom>
        </p:spPr>
        <p:txBody>
          <a:bodyPr lIns="192024" anchor="t"/>
          <a:lstStyle>
            <a:lvl1pPr marL="0" indent="0">
              <a:buNone/>
              <a:defRPr lang="en-US" sz="3000" kern="1200" smtClean="0">
                <a:solidFill>
                  <a:schemeClr val="accent1"/>
                </a:solidFill>
                <a:latin typeface="+mj-lt"/>
                <a:ea typeface="+mn-ea"/>
                <a:cs typeface="+mn-cs"/>
              </a:defRPr>
            </a:lvl1pPr>
            <a:lvl2pPr marL="0" indent="0">
              <a:buNone/>
              <a:defRPr lang="en-US" sz="3170" kern="1200" smtClean="0">
                <a:solidFill>
                  <a:schemeClr val="bg1"/>
                </a:solidFill>
                <a:latin typeface="+mj-lt"/>
                <a:ea typeface="+mn-ea"/>
                <a:cs typeface="+mn-cs"/>
              </a:defRPr>
            </a:lvl2pPr>
            <a:lvl3pPr marL="0" indent="0">
              <a:buNone/>
              <a:defRPr lang="en-US" sz="3170" kern="1200" smtClean="0">
                <a:solidFill>
                  <a:schemeClr val="bg1"/>
                </a:solidFill>
                <a:latin typeface="+mj-lt"/>
                <a:ea typeface="+mn-ea"/>
                <a:cs typeface="+mn-cs"/>
              </a:defRPr>
            </a:lvl3pPr>
            <a:lvl4pPr marL="0" indent="0">
              <a:buNone/>
              <a:defRPr lang="en-US" sz="3170" kern="1200" smtClean="0">
                <a:solidFill>
                  <a:schemeClr val="bg1"/>
                </a:solidFill>
                <a:latin typeface="+mj-lt"/>
                <a:ea typeface="+mn-ea"/>
                <a:cs typeface="+mn-cs"/>
              </a:defRPr>
            </a:lvl4pPr>
            <a:lvl5pPr marL="0" indent="0">
              <a:buNone/>
              <a:defRPr lang="en-US" sz="3170" kern="1200">
                <a:solidFill>
                  <a:schemeClr val="bg1"/>
                </a:solidFill>
                <a:latin typeface="+mj-lt"/>
                <a:ea typeface="+mn-ea"/>
                <a:cs typeface="+mn-cs"/>
              </a:defRPr>
            </a:lvl5pPr>
          </a:lstStyle>
          <a:p>
            <a:pPr lvl="0"/>
            <a:r>
              <a:rPr lang="en-US" smtClean="0"/>
              <a:t>Click to edit Master text styles</a:t>
            </a:r>
            <a:endParaRPr lang="en-US"/>
          </a:p>
        </p:txBody>
      </p:sp>
    </p:spTree>
    <p:extLst>
      <p:ext uri="{BB962C8B-B14F-4D97-AF65-F5344CB8AC3E}">
        <p14:creationId xmlns:p14="http://schemas.microsoft.com/office/powerpoint/2010/main" val="303988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9"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5968694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1" y="-7938"/>
            <a:ext cx="12466637" cy="7010400"/>
          </a:xfrm>
          <a:prstGeom prst="rect">
            <a:avLst/>
          </a:prstGeom>
        </p:spPr>
      </p:pic>
      <p:sp>
        <p:nvSpPr>
          <p:cNvPr id="19" name="Dark gradation top"/>
          <p:cNvSpPr/>
          <p:nvPr userDrawn="1"/>
        </p:nvSpPr>
        <p:spPr bwMode="gray">
          <a:xfrm>
            <a:off x="1"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9"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1" y="2125662"/>
            <a:ext cx="6021387" cy="2103119"/>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9" y="4228783"/>
            <a:ext cx="6019799" cy="1554478"/>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40146181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30855345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82295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599"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58332" y="6182441"/>
            <a:ext cx="1552931" cy="332660"/>
          </a:xfrm>
          <a:prstGeom prst="rect">
            <a:avLst/>
          </a:prstGeom>
        </p:spPr>
      </p:pic>
    </p:spTree>
    <p:extLst>
      <p:ext uri="{BB962C8B-B14F-4D97-AF65-F5344CB8AC3E}">
        <p14:creationId xmlns:p14="http://schemas.microsoft.com/office/powerpoint/2010/main" val="1231590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8229589" cy="1829593"/>
          </a:xfrm>
          <a:noFill/>
        </p:spPr>
        <p:txBody>
          <a:bodyPr lIns="182880" tIns="146304" rIns="182880" bIns="146304">
            <a:noAutofit/>
          </a:bodyPr>
          <a:lstStyle>
            <a:lvl1pPr marL="0" indent="0">
              <a:spcBef>
                <a:spcPts val="0"/>
              </a:spcBef>
              <a:buNone/>
              <a:defRPr sz="3599"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4362713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482743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87532241"/>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62900997"/>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169728427"/>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990223354"/>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7987792"/>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1"/>
                    </a:gs>
                    <a:gs pos="100000">
                      <a:schemeClr val="tx1"/>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06265245"/>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1770839"/>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350361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85667849"/>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solidFill>
                  <a:schemeClr val="tx1"/>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0" indent="0">
              <a:spcBef>
                <a:spcPts val="1224"/>
              </a:spcBef>
              <a:buClr>
                <a:schemeClr val="tx1"/>
              </a:buClr>
              <a:buFont typeface="Wingdings" pitchFamily="2" charset="2"/>
              <a:buNone/>
              <a:defRPr sz="3599">
                <a:solidFill>
                  <a:schemeClr val="tx1"/>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6890106"/>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209755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2"/>
              </a:buClr>
              <a:buFontTx/>
              <a:buBlip>
                <a:blip r:embed="rId2"/>
              </a:buBlip>
              <a:defRPr sz="3599">
                <a:solidFill>
                  <a:schemeClr val="tx1"/>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2"/>
              </a:buClr>
              <a:buFontTx/>
              <a:buBlip>
                <a:blip r:embed="rId2"/>
              </a:buBlip>
              <a:defRPr sz="3599">
                <a:solidFill>
                  <a:schemeClr val="tx1"/>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7961878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5594595"/>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7198" baseline="0"/>
            </a:lvl1pPr>
          </a:lstStyle>
          <a:p>
            <a:r>
              <a:rPr lang="en-US" smtClean="0"/>
              <a:t>Click to edit Master title style</a:t>
            </a:r>
            <a:endParaRPr lang="en-US" dirty="0"/>
          </a:p>
        </p:txBody>
      </p:sp>
    </p:spTree>
    <p:extLst>
      <p:ext uri="{BB962C8B-B14F-4D97-AF65-F5344CB8AC3E}">
        <p14:creationId xmlns:p14="http://schemas.microsoft.com/office/powerpoint/2010/main" val="2492001441"/>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1108895205"/>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4057995103"/>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233318" indent="-233318">
              <a:defRPr sz="5999"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9"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996814551"/>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68907149"/>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9">
                <a:gradFill>
                  <a:gsLst>
                    <a:gs pos="3333">
                      <a:schemeClr val="tx1"/>
                    </a:gs>
                    <a:gs pos="3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p:txBody>
      </p:sp>
      <p:sp>
        <p:nvSpPr>
          <p:cNvPr id="4" name="Title 1"/>
          <p:cNvSpPr>
            <a:spLocks noGrp="1"/>
          </p:cNvSpPr>
          <p:nvPr>
            <p:ph type="title"/>
          </p:nvPr>
        </p:nvSpPr>
        <p:spPr>
          <a:xfrm>
            <a:off x="282576" y="1211264"/>
            <a:ext cx="11889564" cy="917575"/>
          </a:xfrm>
        </p:spPr>
        <p:txBody>
          <a:bodyPr/>
          <a:lstStyle>
            <a:lvl1pPr>
              <a:defRPr sz="7198"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489325011"/>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0-50 Right Photo Layout">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6" y="0"/>
            <a:ext cx="6172201" cy="6994525"/>
          </a:xfrm>
          <a:prstGeom prst="rect">
            <a:avLst/>
          </a:prstGeom>
        </p:spPr>
      </p:pic>
    </p:spTree>
    <p:extLst>
      <p:ext uri="{BB962C8B-B14F-4D97-AF65-F5344CB8AC3E}">
        <p14:creationId xmlns:p14="http://schemas.microsoft.com/office/powerpoint/2010/main" val="1915387863"/>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6" y="0"/>
            <a:ext cx="6172201"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2763700681"/>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2"/>
            <a:ext cx="6172201" cy="6994524"/>
          </a:xfrm>
          <a:prstGeom prst="rect">
            <a:avLst/>
          </a:prstGeom>
        </p:spPr>
      </p:pic>
    </p:spTree>
    <p:extLst>
      <p:ext uri="{BB962C8B-B14F-4D97-AF65-F5344CB8AC3E}">
        <p14:creationId xmlns:p14="http://schemas.microsoft.com/office/powerpoint/2010/main" val="1831899935"/>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64056"/>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447770"/>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346638"/>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81106"/>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defRPr/>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4212840"/>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3094616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657970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1"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9311333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Text, Indents &amp; Bulleted">
    <p:spTree>
      <p:nvGrpSpPr>
        <p:cNvPr id="1" name=""/>
        <p:cNvGrpSpPr/>
        <p:nvPr/>
      </p:nvGrpSpPr>
      <p:grpSpPr>
        <a:xfrm>
          <a:off x="0" y="0"/>
          <a:ext cx="0" cy="0"/>
          <a:chOff x="0" y="0"/>
          <a:chExt cx="0" cy="0"/>
        </a:xfrm>
      </p:grpSpPr>
      <p:sp>
        <p:nvSpPr>
          <p:cNvPr id="2" name="Title 1"/>
          <p:cNvSpPr>
            <a:spLocks noGrp="1"/>
          </p:cNvSpPr>
          <p:nvPr>
            <p:ph type="title"/>
          </p:nvPr>
        </p:nvSpPr>
        <p:spPr>
          <a:xfrm>
            <a:off x="223858" y="233153"/>
            <a:ext cx="11375536" cy="772204"/>
          </a:xfrm>
        </p:spPr>
        <p:txBody>
          <a:bodyPr/>
          <a:lstStyle>
            <a:lvl1pPr>
              <a:defRPr spc="-109" baseline="0"/>
            </a:lvl1pPr>
          </a:lstStyle>
          <a:p>
            <a:r>
              <a:rPr lang="en-US" dirty="0" smtClean="0"/>
              <a:t>Click to edit Master title style</a:t>
            </a:r>
            <a:endParaRPr lang="en-US" dirty="0"/>
          </a:p>
        </p:txBody>
      </p:sp>
      <p:sp>
        <p:nvSpPr>
          <p:cNvPr id="4" name="Text Placeholder 2"/>
          <p:cNvSpPr>
            <a:spLocks noGrp="1"/>
          </p:cNvSpPr>
          <p:nvPr>
            <p:ph idx="1"/>
          </p:nvPr>
        </p:nvSpPr>
        <p:spPr>
          <a:xfrm>
            <a:off x="223856" y="1476624"/>
            <a:ext cx="7522958" cy="2027818"/>
          </a:xfrm>
          <a:prstGeom prst="rect">
            <a:avLst/>
          </a:prstGeom>
        </p:spPr>
        <p:txBody>
          <a:bodyPr vert="horz" wrap="square" lIns="0" tIns="0" rIns="0" bIns="0" rtlCol="0">
            <a:spAutoFit/>
          </a:bodyPr>
          <a:lstStyle>
            <a:lvl1pPr marL="0" indent="0">
              <a:buNone/>
              <a:defRPr baseline="0">
                <a:solidFill>
                  <a:srgbClr val="FF8C00"/>
                </a:solidFill>
              </a:defRPr>
            </a:lvl1pPr>
            <a:lvl2pPr marL="392831" indent="-155405">
              <a:tabLst>
                <a:tab pos="392831" algn="l"/>
              </a:tabLst>
              <a:defRPr>
                <a:solidFill>
                  <a:srgbClr val="004185"/>
                </a:solidFill>
              </a:defRPr>
            </a:lvl2pPr>
            <a:lvl3pPr marL="703642" indent="-155405">
              <a:defRPr>
                <a:solidFill>
                  <a:schemeClr val="bg2">
                    <a:lumMod val="75000"/>
                  </a:schemeClr>
                </a:solidFill>
              </a:defRPr>
            </a:lvl3pPr>
            <a:lvl4pPr marL="859047" indent="-155405">
              <a:defRPr>
                <a:solidFill>
                  <a:schemeClr val="bg2">
                    <a:lumMod val="75000"/>
                  </a:schemeClr>
                </a:solidFill>
              </a:defRPr>
            </a:lvl4pPr>
            <a:lvl5pPr marL="1014453" indent="-82019">
              <a:defRPr>
                <a:solidFill>
                  <a:schemeClr val="bg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599402663"/>
      </p:ext>
    </p:extLst>
  </p:cSld>
  <p:clrMapOvr>
    <a:masterClrMapping/>
  </p:clrMapOvr>
  <p:transition spd="slow">
    <p:push/>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image" Target="../media/image1.png"/><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theme" Target="../theme/theme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image" Target="../media/image2.pn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 Id="rId3"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 id="2147484284" r:id="rId34"/>
    <p:sldLayoutId id="2147484285" r:id="rId3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8"/>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9" cstate="email">
            <a:extLst>
              <a:ext uri="{28A0092B-C50C-407E-A947-70E740481C1C}">
                <a14:useLocalDpi xmlns:a14="http://schemas.microsoft.com/office/drawing/2010/main" val="0"/>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3921319456"/>
      </p:ext>
    </p:extLst>
  </p:cSld>
  <p:clrMap bg1="dk1" tx1="lt1" bg2="dk2" tx2="lt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 id="2147484299" r:id="rId13"/>
    <p:sldLayoutId id="2147484300" r:id="rId14"/>
    <p:sldLayoutId id="2147484301" r:id="rId15"/>
    <p:sldLayoutId id="2147484302" r:id="rId16"/>
    <p:sldLayoutId id="2147484303" r:id="rId17"/>
    <p:sldLayoutId id="2147484304" r:id="rId18"/>
    <p:sldLayoutId id="2147484305" r:id="rId19"/>
    <p:sldLayoutId id="2147484306" r:id="rId20"/>
    <p:sldLayoutId id="2147484307" r:id="rId21"/>
    <p:sldLayoutId id="2147484308" r:id="rId22"/>
    <p:sldLayoutId id="2147484309" r:id="rId23"/>
    <p:sldLayoutId id="2147484310" r:id="rId24"/>
    <p:sldLayoutId id="2147484311" r:id="rId25"/>
    <p:sldLayoutId id="2147484312" r:id="rId26"/>
    <p:sldLayoutId id="2147484313" r:id="rId27"/>
    <p:sldLayoutId id="2147484314" r:id="rId28"/>
    <p:sldLayoutId id="2147484315" r:id="rId29"/>
    <p:sldLayoutId id="2147484316" r:id="rId30"/>
    <p:sldLayoutId id="2147484317" r:id="rId31"/>
    <p:sldLayoutId id="2147484318" r:id="rId32"/>
    <p:sldLayoutId id="2147484319" r:id="rId33"/>
    <p:sldLayoutId id="2147484320" r:id="rId34"/>
    <p:sldLayoutId id="2147484321" r:id="rId35"/>
    <p:sldLayoutId id="2147484322" r:id="rId36"/>
    <p:sldLayoutId id="2147484323" r:id="rId37"/>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100000"/>
        <a:buFontTx/>
        <a:buBlip>
          <a:blip r:embed="rId40"/>
        </a:buBlip>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100000"/>
        <a:buFontTx/>
        <a:buBlip>
          <a:blip r:embed="rId40"/>
        </a:buBlip>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100000"/>
        <a:buFontTx/>
        <a:buBlip>
          <a:blip r:embed="rId40"/>
        </a:buBlip>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100000"/>
        <a:buFontTx/>
        <a:buBlip>
          <a:blip r:embed="rId40"/>
        </a:buBlip>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100000"/>
        <a:buFontTx/>
        <a:buBlip>
          <a:blip r:embed="rId40"/>
        </a:buBlip>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em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7.emf"/><Relationship Id="rId4" Type="http://schemas.openxmlformats.org/officeDocument/2006/relationships/package" Target="../embeddings/Microsoft_Visio_Drawing2222.vsdx"/></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www.microsoft.com/en-us/server-cloud/products/windows-azure-pack"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hyperlink" Target="http://technet.microsoft.com/en-us/library/hh546785.aspx" TargetMode="External"/><Relationship Id="rId5" Type="http://schemas.openxmlformats.org/officeDocument/2006/relationships/hyperlink" Target="http://azure.microsoft.com/en-us/" TargetMode="External"/><Relationship Id="rId4" Type="http://schemas.openxmlformats.org/officeDocument/2006/relationships/hyperlink" Target="http://technet.microsoft.com/library/dn765472.aspx"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hyperlink" Target="http://microsoft.com/msdn"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hyperlink" Target="http://channel9.msdn.com/Events/TechEd" TargetMode="External"/><Relationship Id="rId4" Type="http://schemas.openxmlformats.org/officeDocument/2006/relationships/hyperlink" Target="http://microsoft.com/technet"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microsoft.com/learning/en/us/Course.aspx?ID=10751AB&amp;Locale=en-us" TargetMode="External"/><Relationship Id="rId3" Type="http://schemas.openxmlformats.org/officeDocument/2006/relationships/hyperlink" Target="http://www.microsoft.com/learning/en/us/Exam.aspx?ID=70-247&amp;Locale=en-us" TargetMode="External"/><Relationship Id="rId7" Type="http://schemas.openxmlformats.org/officeDocument/2006/relationships/hyperlink" Target="http://www.microsoft.com/learning/en/us/Course.aspx?ID=10750AB&amp;Locale=en-us" TargetMode="External"/><Relationship Id="rId2" Type="http://schemas.openxmlformats.org/officeDocument/2006/relationships/notesSlide" Target="../notesSlides/notesSlide15.xml"/><Relationship Id="rId1" Type="http://schemas.openxmlformats.org/officeDocument/2006/relationships/slideLayout" Target="../slideLayouts/slideLayout5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www.microsoft.com/learning/en/us/classlocator.aspx" TargetMode="External"/><Relationship Id="rId9" Type="http://schemas.openxmlformats.org/officeDocument/2006/relationships/image" Target="../media/image44.wmf"/></Relationships>
</file>

<file path=ppt/slides/_rels/slide43.xml.rels><?xml version="1.0" encoding="UTF-8" standalone="yes"?>
<Relationships xmlns="http://schemas.openxmlformats.org/package/2006/relationships"><Relationship Id="rId8" Type="http://schemas.openxmlformats.org/officeDocument/2006/relationships/hyperlink" Target="http://www.microsoft.com/learning/en/us/Course.aspx?ID=10750AB&amp;Locale=en-us" TargetMode="External"/><Relationship Id="rId3" Type="http://schemas.openxmlformats.org/officeDocument/2006/relationships/hyperlink" Target="http://www.microsoft.com/learning/en/us/Course.aspx?ID=10751AB&amp;Locale=en-us" TargetMode="External"/><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openxmlformats.org/officeDocument/2006/relationships/image" Target="../media/image42.png"/><Relationship Id="rId5" Type="http://schemas.openxmlformats.org/officeDocument/2006/relationships/hyperlink" Target="http://www.microsoft.com/learning/en/us/classlocator.aspx" TargetMode="External"/><Relationship Id="rId4" Type="http://schemas.openxmlformats.org/officeDocument/2006/relationships/hyperlink" Target="http://www.microsoft.com/learning/en/us/Exam.aspx?ID=70-247&amp;Locale=en-us" TargetMode="External"/><Relationship Id="rId9" Type="http://schemas.openxmlformats.org/officeDocument/2006/relationships/image" Target="../media/image44.wmf"/></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83294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7361237" y="1285104"/>
            <a:ext cx="4516636" cy="2841186"/>
          </a:xfrm>
          <a:prstGeom prst="rect">
            <a:avLst/>
          </a:prstGeom>
        </p:spPr>
      </p:pic>
      <p:sp>
        <p:nvSpPr>
          <p:cNvPr id="2" name="Text Placeholder 1"/>
          <p:cNvSpPr>
            <a:spLocks noGrp="1"/>
          </p:cNvSpPr>
          <p:nvPr>
            <p:ph type="body" sz="quarter" idx="10"/>
          </p:nvPr>
        </p:nvSpPr>
        <p:spPr>
          <a:xfrm>
            <a:off x="250796" y="1250118"/>
            <a:ext cx="6095999" cy="5752344"/>
          </a:xfrm>
        </p:spPr>
        <p:txBody>
          <a:bodyPr/>
          <a:lstStyle/>
          <a:p>
            <a:r>
              <a:rPr lang="en-US" sz="2800" dirty="0" smtClean="0"/>
              <a:t>Test Configuration</a:t>
            </a:r>
          </a:p>
          <a:p>
            <a:pPr lvl="1"/>
            <a:r>
              <a:rPr lang="en-US" sz="1400" dirty="0" smtClean="0"/>
              <a:t>~100 VMs, on 14 servers</a:t>
            </a:r>
          </a:p>
          <a:p>
            <a:pPr lvl="1"/>
            <a:r>
              <a:rPr lang="en-US" sz="1400" dirty="0" err="1" smtClean="0"/>
              <a:t>Diskspd</a:t>
            </a:r>
            <a:r>
              <a:rPr lang="en-US" sz="1400" dirty="0" smtClean="0"/>
              <a:t> Load generator in each VM, single threaded</a:t>
            </a:r>
          </a:p>
          <a:p>
            <a:pPr lvl="1"/>
            <a:r>
              <a:rPr lang="en-US" sz="1400" dirty="0" smtClean="0"/>
              <a:t>Random 8 KB IO, using RDMA offload NICs</a:t>
            </a:r>
          </a:p>
          <a:p>
            <a:pPr lvl="1"/>
            <a:r>
              <a:rPr lang="en-US" sz="1400" dirty="0" smtClean="0"/>
              <a:t>Single SSU (4 servers), 14* tenant volumes</a:t>
            </a:r>
          </a:p>
          <a:p>
            <a:pPr lvl="1"/>
            <a:r>
              <a:rPr lang="en-US" sz="1400" dirty="0" smtClean="0"/>
              <a:t>Spaces </a:t>
            </a:r>
            <a:r>
              <a:rPr lang="en-US" sz="1400" dirty="0" err="1" smtClean="0"/>
              <a:t>tiering</a:t>
            </a:r>
            <a:r>
              <a:rPr lang="en-US" sz="1400" dirty="0" smtClean="0"/>
              <a:t> placed all IOs in SSD Tier</a:t>
            </a:r>
          </a:p>
          <a:p>
            <a:r>
              <a:rPr lang="en-US" sz="2800" dirty="0" smtClean="0"/>
              <a:t>Variables</a:t>
            </a:r>
          </a:p>
          <a:p>
            <a:pPr lvl="1"/>
            <a:r>
              <a:rPr lang="en-US" sz="1400" dirty="0" smtClean="0"/>
              <a:t>Queue depth (number of outstanding IOs per VM)</a:t>
            </a:r>
          </a:p>
          <a:p>
            <a:pPr lvl="2"/>
            <a:r>
              <a:rPr lang="en-US" sz="1400" dirty="0" smtClean="0"/>
              <a:t>Total IO queued to SSU is ~100*QD</a:t>
            </a:r>
          </a:p>
          <a:p>
            <a:r>
              <a:rPr lang="en-US" sz="2800" dirty="0" smtClean="0"/>
              <a:t>Single SSU Results (IOPs, Latency)</a:t>
            </a:r>
          </a:p>
          <a:p>
            <a:pPr lvl="1"/>
            <a:r>
              <a:rPr lang="en-US" sz="1400" dirty="0" smtClean="0"/>
              <a:t>100% Read (non-saturated)</a:t>
            </a:r>
          </a:p>
          <a:p>
            <a:pPr lvl="2"/>
            <a:r>
              <a:rPr lang="en-US" sz="1400" dirty="0" smtClean="0">
                <a:solidFill>
                  <a:srgbClr val="7FBA00"/>
                </a:solidFill>
              </a:rPr>
              <a:t>803K IOPs, </a:t>
            </a:r>
            <a:r>
              <a:rPr lang="en-US" sz="1400" dirty="0" smtClean="0"/>
              <a:t>queue depth of 8 per VM</a:t>
            </a:r>
          </a:p>
          <a:p>
            <a:pPr lvl="2"/>
            <a:r>
              <a:rPr lang="en-US" sz="1400" dirty="0" smtClean="0"/>
              <a:t>1.0 ms </a:t>
            </a:r>
            <a:r>
              <a:rPr lang="en-US" sz="1400" dirty="0" err="1" smtClean="0"/>
              <a:t>avg</a:t>
            </a:r>
            <a:r>
              <a:rPr lang="en-US" sz="1400" dirty="0" smtClean="0"/>
              <a:t> latency</a:t>
            </a:r>
          </a:p>
          <a:p>
            <a:pPr lvl="2"/>
            <a:r>
              <a:rPr lang="en-US" sz="1400" dirty="0" smtClean="0"/>
              <a:t>1.7 ms 95</a:t>
            </a:r>
            <a:r>
              <a:rPr lang="en-US" sz="1400" baseline="30000" dirty="0" smtClean="0"/>
              <a:t>th</a:t>
            </a:r>
            <a:r>
              <a:rPr lang="en-US" sz="1400" dirty="0" smtClean="0"/>
              <a:t> percentile</a:t>
            </a:r>
          </a:p>
          <a:p>
            <a:pPr lvl="1"/>
            <a:r>
              <a:rPr lang="en-US" sz="1400" dirty="0" smtClean="0"/>
              <a:t>70%/30% Read/Write (non-saturated)</a:t>
            </a:r>
          </a:p>
          <a:p>
            <a:pPr lvl="2"/>
            <a:r>
              <a:rPr lang="en-US" sz="1400" dirty="0" smtClean="0">
                <a:solidFill>
                  <a:srgbClr val="7FBA00"/>
                </a:solidFill>
              </a:rPr>
              <a:t>268K IOPs</a:t>
            </a:r>
            <a:r>
              <a:rPr lang="en-US" sz="1400" dirty="0" smtClean="0"/>
              <a:t>, queue depth of 8 per VM</a:t>
            </a:r>
          </a:p>
          <a:p>
            <a:pPr lvl="2"/>
            <a:r>
              <a:rPr lang="en-US" sz="1400" dirty="0" smtClean="0"/>
              <a:t>Reads: 2.3 </a:t>
            </a:r>
            <a:r>
              <a:rPr lang="en-US" sz="1400" dirty="0"/>
              <a:t>ms </a:t>
            </a:r>
            <a:r>
              <a:rPr lang="en-US" sz="1400" dirty="0" err="1" smtClean="0"/>
              <a:t>avg</a:t>
            </a:r>
            <a:r>
              <a:rPr lang="en-US" sz="1400" dirty="0" smtClean="0"/>
              <a:t>, 5.7 ms 95</a:t>
            </a:r>
            <a:r>
              <a:rPr lang="en-US" sz="1400" baseline="30000" dirty="0" smtClean="0"/>
              <a:t>th</a:t>
            </a:r>
            <a:r>
              <a:rPr lang="en-US" sz="1400" dirty="0" smtClean="0"/>
              <a:t> percentile</a:t>
            </a:r>
            <a:endParaRPr lang="en-US" sz="1400" dirty="0"/>
          </a:p>
          <a:p>
            <a:pPr lvl="2"/>
            <a:r>
              <a:rPr lang="en-US" sz="1400" dirty="0" smtClean="0"/>
              <a:t>Writes: 4.9 ms </a:t>
            </a:r>
            <a:r>
              <a:rPr lang="en-US" sz="1400" dirty="0" err="1" smtClean="0"/>
              <a:t>avg</a:t>
            </a:r>
            <a:r>
              <a:rPr lang="en-US" sz="1400" dirty="0" smtClean="0"/>
              <a:t>, 43.8 ms </a:t>
            </a:r>
            <a:r>
              <a:rPr lang="en-US" sz="1400" dirty="0"/>
              <a:t>95</a:t>
            </a:r>
            <a:r>
              <a:rPr lang="en-US" sz="1400" baseline="30000" dirty="0"/>
              <a:t>th</a:t>
            </a:r>
            <a:r>
              <a:rPr lang="en-US" sz="1400" dirty="0"/>
              <a:t> </a:t>
            </a:r>
            <a:r>
              <a:rPr lang="en-US" sz="1400" dirty="0" smtClean="0"/>
              <a:t>percentile</a:t>
            </a:r>
          </a:p>
          <a:p>
            <a:endParaRPr lang="en-US" sz="3600" dirty="0"/>
          </a:p>
        </p:txBody>
      </p:sp>
      <p:sp>
        <p:nvSpPr>
          <p:cNvPr id="3" name="Title 2"/>
          <p:cNvSpPr>
            <a:spLocks noGrp="1"/>
          </p:cNvSpPr>
          <p:nvPr>
            <p:ph type="title"/>
          </p:nvPr>
        </p:nvSpPr>
        <p:spPr/>
        <p:txBody>
          <a:bodyPr/>
          <a:lstStyle/>
          <a:p>
            <a:r>
              <a:rPr lang="en-US" dirty="0" smtClean="0"/>
              <a:t>Storage Scale Unit (SSU) Performance</a:t>
            </a:r>
            <a:endParaRPr lang="en-US" dirty="0"/>
          </a:p>
        </p:txBody>
      </p:sp>
      <p:sp>
        <p:nvSpPr>
          <p:cNvPr id="4" name="TextBox 3"/>
          <p:cNvSpPr txBox="1"/>
          <p:nvPr/>
        </p:nvSpPr>
        <p:spPr>
          <a:xfrm>
            <a:off x="2341318" y="6290242"/>
            <a:ext cx="3419719" cy="517065"/>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gradFill>
                  <a:gsLst>
                    <a:gs pos="2917">
                      <a:srgbClr val="FFFFFF"/>
                    </a:gs>
                    <a:gs pos="30000">
                      <a:srgbClr val="FFFFFF"/>
                    </a:gs>
                  </a:gsLst>
                  <a:lin ang="5400000" scaled="0"/>
                </a:gradFill>
              </a:rPr>
              <a:t>*16 volumes available in racks 2-4</a:t>
            </a:r>
          </a:p>
        </p:txBody>
      </p:sp>
      <p:pic>
        <p:nvPicPr>
          <p:cNvPr id="10" name="Picture 9"/>
          <p:cNvPicPr>
            <a:picLocks noChangeAspect="1"/>
          </p:cNvPicPr>
          <p:nvPr/>
        </p:nvPicPr>
        <p:blipFill>
          <a:blip r:embed="rId3"/>
          <a:stretch>
            <a:fillRect/>
          </a:stretch>
        </p:blipFill>
        <p:spPr>
          <a:xfrm>
            <a:off x="6219421" y="3950563"/>
            <a:ext cx="4574587" cy="285674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9850798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7385052" y="838279"/>
            <a:ext cx="4852985" cy="2524637"/>
          </a:xfrm>
          <a:prstGeom prst="rect">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4639" y="255709"/>
            <a:ext cx="6864494" cy="917575"/>
          </a:xfrm>
        </p:spPr>
        <p:txBody>
          <a:bodyPr/>
          <a:lstStyle/>
          <a:p>
            <a:r>
              <a:rPr lang="en-US" dirty="0" smtClean="0"/>
              <a:t>Dynamic Scaling</a:t>
            </a:r>
            <a:endParaRPr lang="en-US" dirty="0"/>
          </a:p>
        </p:txBody>
      </p:sp>
      <p:sp>
        <p:nvSpPr>
          <p:cNvPr id="3" name="Text Placeholder 2"/>
          <p:cNvSpPr>
            <a:spLocks noGrp="1"/>
          </p:cNvSpPr>
          <p:nvPr>
            <p:ph type="body" sz="quarter" idx="10"/>
          </p:nvPr>
        </p:nvSpPr>
        <p:spPr>
          <a:xfrm>
            <a:off x="274639" y="1212849"/>
            <a:ext cx="7037704" cy="2265236"/>
          </a:xfrm>
        </p:spPr>
        <p:txBody>
          <a:bodyPr/>
          <a:lstStyle/>
          <a:p>
            <a:r>
              <a:rPr lang="en-US" sz="3200" dirty="0" smtClean="0"/>
              <a:t>VM Role enables dynamic VM scaling </a:t>
            </a:r>
          </a:p>
          <a:p>
            <a:r>
              <a:rPr lang="en-US" sz="3200" dirty="0" smtClean="0"/>
              <a:t>Load Balancer automatically reconfigured as VMs scale</a:t>
            </a:r>
          </a:p>
          <a:p>
            <a:endParaRPr lang="en-US" sz="3200" dirty="0"/>
          </a:p>
        </p:txBody>
      </p:sp>
      <p:sp>
        <p:nvSpPr>
          <p:cNvPr id="6" name="TextBox 5"/>
          <p:cNvSpPr txBox="1"/>
          <p:nvPr/>
        </p:nvSpPr>
        <p:spPr>
          <a:xfrm>
            <a:off x="7430455" y="1241200"/>
            <a:ext cx="4979667" cy="2111347"/>
          </a:xfrm>
          <a:prstGeom prst="rect">
            <a:avLst/>
          </a:prstGeom>
          <a:noFill/>
        </p:spPr>
        <p:txBody>
          <a:bodyPr wrap="square" lIns="182880" tIns="146304" rIns="182880" bIns="146304" rtlCol="0">
            <a:spAutoFit/>
          </a:bodyPr>
          <a:lstStyle/>
          <a:p>
            <a:pPr>
              <a:lnSpc>
                <a:spcPct val="90000"/>
              </a:lnSpc>
              <a:spcAft>
                <a:spcPts val="600"/>
              </a:spcAft>
            </a:pPr>
            <a:r>
              <a:rPr lang="en-US" sz="2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2000"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ResourceDefinition</a:t>
            </a:r>
            <a:r>
              <a:rPr lang="en-US" sz="2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lvl="1">
              <a:lnSpc>
                <a:spcPct val="90000"/>
              </a:lnSpc>
              <a:spcAft>
                <a:spcPts val="600"/>
              </a:spcAft>
            </a:pPr>
            <a:r>
              <a:rPr lang="en-US" sz="2000"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2000"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ScaleOutSettings</a:t>
            </a:r>
            <a:r>
              <a:rPr lang="en-US" sz="2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 </a:t>
            </a:r>
            <a:endParaRPr lang="en-US" sz="2000"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lvl="1">
              <a:lnSpc>
                <a:spcPct val="90000"/>
              </a:lnSpc>
              <a:spcAft>
                <a:spcPts val="600"/>
              </a:spcAft>
            </a:pPr>
            <a:r>
              <a:rPr lang="en-US" sz="2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dirty="0" smtClean="0">
                <a:solidFill>
                  <a:srgbClr val="7FBA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2000" dirty="0" err="1">
                <a:solidFill>
                  <a:srgbClr val="7FBA00"/>
                </a:solidFill>
                <a:latin typeface="Arial Unicode MS" panose="020B0604020202020204" pitchFamily="34" charset="-128"/>
                <a:ea typeface="Arial Unicode MS" panose="020B0604020202020204" pitchFamily="34" charset="-128"/>
                <a:cs typeface="Arial Unicode MS" panose="020B0604020202020204" pitchFamily="34" charset="-128"/>
              </a:rPr>
              <a:t>InitialInstanceCount</a:t>
            </a:r>
            <a:r>
              <a:rPr lang="en-US" sz="2000" dirty="0">
                <a:solidFill>
                  <a:srgbClr val="7FBA00"/>
                </a:solidFill>
                <a:latin typeface="Arial Unicode MS" panose="020B0604020202020204" pitchFamily="34" charset="-128"/>
                <a:ea typeface="Arial Unicode MS" panose="020B0604020202020204" pitchFamily="34" charset="-128"/>
                <a:cs typeface="Arial Unicode MS" panose="020B0604020202020204" pitchFamily="34" charset="-128"/>
              </a:rPr>
              <a:t>": "1", </a:t>
            </a:r>
            <a:r>
              <a:rPr lang="en-US" sz="2000" dirty="0" smtClean="0">
                <a:solidFill>
                  <a:srgbClr val="7FBA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dirty="0" err="1">
                <a:solidFill>
                  <a:srgbClr val="7FBA00"/>
                </a:solidFill>
                <a:latin typeface="Arial Unicode MS" panose="020B0604020202020204" pitchFamily="34" charset="-128"/>
                <a:ea typeface="Arial Unicode MS" panose="020B0604020202020204" pitchFamily="34" charset="-128"/>
                <a:cs typeface="Arial Unicode MS" panose="020B0604020202020204" pitchFamily="34" charset="-128"/>
              </a:rPr>
              <a:t>MaximumInstanceCount</a:t>
            </a:r>
            <a:r>
              <a:rPr lang="en-US" sz="2000" dirty="0">
                <a:solidFill>
                  <a:srgbClr val="7FBA00"/>
                </a:solidFill>
                <a:latin typeface="Arial Unicode MS" panose="020B0604020202020204" pitchFamily="34" charset="-128"/>
                <a:ea typeface="Arial Unicode MS" panose="020B0604020202020204" pitchFamily="34" charset="-128"/>
                <a:cs typeface="Arial Unicode MS" panose="020B0604020202020204" pitchFamily="34" charset="-128"/>
              </a:rPr>
              <a:t>": "5", </a:t>
            </a:r>
            <a:r>
              <a:rPr lang="en-US" sz="2000"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MinimumInstanceCount</a:t>
            </a:r>
            <a:r>
              <a:rPr lang="en-US" sz="2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 </a:t>
            </a:r>
            <a:r>
              <a:rPr lang="en-US" sz="2000"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UpgradeDomainCount</a:t>
            </a:r>
            <a:r>
              <a:rPr lang="en-US" sz="2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 }, </a:t>
            </a:r>
            <a:endParaRPr lang="en-US" sz="2000" dirty="0" smtClean="0">
              <a:gradFill>
                <a:gsLst>
                  <a:gs pos="2917">
                    <a:srgbClr val="FFFFFF"/>
                  </a:gs>
                  <a:gs pos="30000">
                    <a:srgbClr val="FFFFFF"/>
                  </a:gs>
                </a:gsLst>
                <a:lin ang="5400000" scaled="0"/>
              </a:gra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 name="Rounded Rectangle 6"/>
          <p:cNvSpPr/>
          <p:nvPr/>
        </p:nvSpPr>
        <p:spPr bwMode="auto">
          <a:xfrm>
            <a:off x="2710034" y="4019203"/>
            <a:ext cx="1706071" cy="1066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solidFill>
                  <a:srgbClr val="505050"/>
                </a:solidFill>
                <a:ea typeface="Segoe UI" pitchFamily="34" charset="0"/>
                <a:cs typeface="Segoe UI" pitchFamily="34" charset="0"/>
              </a:rPr>
              <a:t>Hardware</a:t>
            </a:r>
          </a:p>
          <a:p>
            <a:pPr algn="ctr" defTabSz="932472" fontAlgn="base">
              <a:lnSpc>
                <a:spcPct val="90000"/>
              </a:lnSpc>
              <a:spcBef>
                <a:spcPct val="0"/>
              </a:spcBef>
              <a:spcAft>
                <a:spcPct val="0"/>
              </a:spcAft>
            </a:pPr>
            <a:r>
              <a:rPr lang="en-US" sz="2000" dirty="0" smtClean="0">
                <a:solidFill>
                  <a:srgbClr val="505050"/>
                </a:solidFill>
                <a:ea typeface="Segoe UI" pitchFamily="34" charset="0"/>
                <a:cs typeface="Segoe UI" pitchFamily="34" charset="0"/>
              </a:rPr>
              <a:t>Load Balancer</a:t>
            </a:r>
          </a:p>
        </p:txBody>
      </p:sp>
      <p:cxnSp>
        <p:nvCxnSpPr>
          <p:cNvPr id="9" name="Straight Arrow Connector 8"/>
          <p:cNvCxnSpPr>
            <a:stCxn id="7" idx="1"/>
          </p:cNvCxnSpPr>
          <p:nvPr/>
        </p:nvCxnSpPr>
        <p:spPr>
          <a:xfrm flipH="1">
            <a:off x="579437" y="4552603"/>
            <a:ext cx="2130597" cy="0"/>
          </a:xfrm>
          <a:prstGeom prst="straightConnector1">
            <a:avLst/>
          </a:prstGeom>
          <a:ln w="57150">
            <a:solidFill>
              <a:schemeClr val="tx1">
                <a:lumMod val="95000"/>
                <a:alpha val="50000"/>
              </a:schemeClr>
            </a:solidFill>
            <a:headEnd type="none"/>
            <a:tailEnd type="triangle"/>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808037" y="4048796"/>
            <a:ext cx="1526893" cy="1037207"/>
          </a:xfrm>
          <a:prstGeom prst="rect">
            <a:avLst/>
          </a:prstGeom>
          <a:noFill/>
        </p:spPr>
        <p:txBody>
          <a:bodyPr wrap="none" lIns="182880" tIns="146304" rIns="182880" bIns="146304" rtlCol="0">
            <a:spAutoFit/>
          </a:bodyPr>
          <a:lstStyle/>
          <a:p>
            <a:pPr algn="r">
              <a:lnSpc>
                <a:spcPct val="90000"/>
              </a:lnSpc>
              <a:spcAft>
                <a:spcPts val="600"/>
              </a:spcAft>
            </a:pPr>
            <a:r>
              <a:rPr lang="en-US" sz="2400" dirty="0" smtClean="0">
                <a:gradFill>
                  <a:gsLst>
                    <a:gs pos="2917">
                      <a:srgbClr val="FFFFFF"/>
                    </a:gs>
                    <a:gs pos="30000">
                      <a:srgbClr val="FFFFFF"/>
                    </a:gs>
                  </a:gsLst>
                  <a:lin ang="5400000" scaled="0"/>
                </a:gradFill>
              </a:rPr>
              <a:t>External</a:t>
            </a:r>
          </a:p>
          <a:p>
            <a:pPr algn="r">
              <a:lnSpc>
                <a:spcPct val="90000"/>
              </a:lnSpc>
              <a:spcAft>
                <a:spcPts val="600"/>
              </a:spcAft>
            </a:pPr>
            <a:r>
              <a:rPr lang="en-US" sz="2400" dirty="0" smtClean="0">
                <a:gradFill>
                  <a:gsLst>
                    <a:gs pos="2917">
                      <a:srgbClr val="FFFFFF"/>
                    </a:gs>
                    <a:gs pos="30000">
                      <a:srgbClr val="FFFFFF"/>
                    </a:gs>
                  </a:gsLst>
                  <a:lin ang="5400000" scaled="0"/>
                </a:gradFill>
              </a:rPr>
              <a:t>Network</a:t>
            </a:r>
          </a:p>
        </p:txBody>
      </p:sp>
      <p:grpSp>
        <p:nvGrpSpPr>
          <p:cNvPr id="15" name="Group 14"/>
          <p:cNvGrpSpPr/>
          <p:nvPr/>
        </p:nvGrpSpPr>
        <p:grpSpPr>
          <a:xfrm>
            <a:off x="5979652" y="4272590"/>
            <a:ext cx="762000" cy="544765"/>
            <a:chOff x="6599237" y="4101179"/>
            <a:chExt cx="762000" cy="544765"/>
          </a:xfrm>
        </p:grpSpPr>
        <p:sp>
          <p:nvSpPr>
            <p:cNvPr id="16" name="Rounded Rectangle 15"/>
            <p:cNvSpPr/>
            <p:nvPr/>
          </p:nvSpPr>
          <p:spPr bwMode="auto">
            <a:xfrm>
              <a:off x="6675439" y="4183062"/>
              <a:ext cx="609598" cy="381000"/>
            </a:xfrm>
            <a:prstGeom prst="round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TextBox 16"/>
            <p:cNvSpPr txBox="1"/>
            <p:nvPr/>
          </p:nvSpPr>
          <p:spPr>
            <a:xfrm>
              <a:off x="6599237" y="4101179"/>
              <a:ext cx="762000"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rgbClr val="505050"/>
                  </a:solidFill>
                </a:rPr>
                <a:t>VM</a:t>
              </a:r>
            </a:p>
          </p:txBody>
        </p:sp>
      </p:grpSp>
      <p:grpSp>
        <p:nvGrpSpPr>
          <p:cNvPr id="56" name="Group 55"/>
          <p:cNvGrpSpPr/>
          <p:nvPr/>
        </p:nvGrpSpPr>
        <p:grpSpPr>
          <a:xfrm>
            <a:off x="8496616" y="3802062"/>
            <a:ext cx="922021" cy="1480740"/>
            <a:chOff x="8496616" y="3802062"/>
            <a:chExt cx="922021" cy="1480740"/>
          </a:xfrm>
        </p:grpSpPr>
        <p:sp>
          <p:nvSpPr>
            <p:cNvPr id="33" name="Rounded Rectangle 32"/>
            <p:cNvSpPr/>
            <p:nvPr/>
          </p:nvSpPr>
          <p:spPr bwMode="auto">
            <a:xfrm>
              <a:off x="8496616" y="3802062"/>
              <a:ext cx="838199" cy="670914"/>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2" name="TextBox 31"/>
            <p:cNvSpPr txBox="1"/>
            <p:nvPr/>
          </p:nvSpPr>
          <p:spPr>
            <a:xfrm>
              <a:off x="8572817" y="3888616"/>
              <a:ext cx="841693"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rgbClr val="505050"/>
                  </a:solidFill>
                </a:rPr>
                <a:t>SQL</a:t>
              </a:r>
            </a:p>
          </p:txBody>
        </p:sp>
        <p:sp>
          <p:nvSpPr>
            <p:cNvPr id="37" name="Rounded Rectangle 36"/>
            <p:cNvSpPr/>
            <p:nvPr/>
          </p:nvSpPr>
          <p:spPr bwMode="auto">
            <a:xfrm>
              <a:off x="8500743" y="4611888"/>
              <a:ext cx="838199" cy="670914"/>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8" name="TextBox 37"/>
            <p:cNvSpPr txBox="1"/>
            <p:nvPr/>
          </p:nvSpPr>
          <p:spPr>
            <a:xfrm>
              <a:off x="8576944" y="4698442"/>
              <a:ext cx="841693"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rgbClr val="505050"/>
                  </a:solidFill>
                </a:rPr>
                <a:t>SQL</a:t>
              </a:r>
            </a:p>
          </p:txBody>
        </p:sp>
      </p:grpSp>
      <p:cxnSp>
        <p:nvCxnSpPr>
          <p:cNvPr id="40" name="Straight Connector 39"/>
          <p:cNvCxnSpPr>
            <a:stCxn id="7" idx="3"/>
            <a:endCxn id="17" idx="1"/>
          </p:cNvCxnSpPr>
          <p:nvPr/>
        </p:nvCxnSpPr>
        <p:spPr>
          <a:xfrm flipV="1">
            <a:off x="4416105" y="4544973"/>
            <a:ext cx="1563547" cy="763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17" idx="3"/>
          </p:cNvCxnSpPr>
          <p:nvPr/>
        </p:nvCxnSpPr>
        <p:spPr>
          <a:xfrm>
            <a:off x="6741652" y="4544973"/>
            <a:ext cx="1636852" cy="763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4416105" y="2849483"/>
            <a:ext cx="3962399" cy="3390979"/>
            <a:chOff x="4416105" y="2849483"/>
            <a:chExt cx="3962399" cy="3390979"/>
          </a:xfrm>
        </p:grpSpPr>
        <p:grpSp>
          <p:nvGrpSpPr>
            <p:cNvPr id="55" name="Group 54"/>
            <p:cNvGrpSpPr/>
            <p:nvPr/>
          </p:nvGrpSpPr>
          <p:grpSpPr>
            <a:xfrm>
              <a:off x="4416105" y="2849483"/>
              <a:ext cx="2325547" cy="3390979"/>
              <a:chOff x="4416105" y="2849483"/>
              <a:chExt cx="2325547" cy="3390979"/>
            </a:xfrm>
          </p:grpSpPr>
          <p:grpSp>
            <p:nvGrpSpPr>
              <p:cNvPr id="14" name="Group 13"/>
              <p:cNvGrpSpPr/>
              <p:nvPr/>
            </p:nvGrpSpPr>
            <p:grpSpPr>
              <a:xfrm>
                <a:off x="5979652" y="3798221"/>
                <a:ext cx="762000" cy="544765"/>
                <a:chOff x="6599237" y="4101179"/>
                <a:chExt cx="762000" cy="544765"/>
              </a:xfrm>
            </p:grpSpPr>
            <p:sp>
              <p:nvSpPr>
                <p:cNvPr id="12" name="Rounded Rectangle 11"/>
                <p:cNvSpPr/>
                <p:nvPr/>
              </p:nvSpPr>
              <p:spPr bwMode="auto">
                <a:xfrm>
                  <a:off x="6675439" y="4183062"/>
                  <a:ext cx="609598" cy="381000"/>
                </a:xfrm>
                <a:prstGeom prst="round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p:cNvSpPr txBox="1"/>
                <p:nvPr/>
              </p:nvSpPr>
              <p:spPr>
                <a:xfrm>
                  <a:off x="6599237" y="4101179"/>
                  <a:ext cx="762000"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rgbClr val="505050"/>
                      </a:solidFill>
                    </a:rPr>
                    <a:t>VM</a:t>
                  </a:r>
                </a:p>
              </p:txBody>
            </p:sp>
          </p:grpSp>
          <p:grpSp>
            <p:nvGrpSpPr>
              <p:cNvPr id="18" name="Group 17"/>
              <p:cNvGrpSpPr/>
              <p:nvPr/>
            </p:nvGrpSpPr>
            <p:grpSpPr>
              <a:xfrm>
                <a:off x="5979652" y="4746959"/>
                <a:ext cx="762000" cy="544765"/>
                <a:chOff x="6599237" y="4101179"/>
                <a:chExt cx="762000" cy="544765"/>
              </a:xfrm>
            </p:grpSpPr>
            <p:sp>
              <p:nvSpPr>
                <p:cNvPr id="19" name="Rounded Rectangle 18"/>
                <p:cNvSpPr/>
                <p:nvPr/>
              </p:nvSpPr>
              <p:spPr bwMode="auto">
                <a:xfrm>
                  <a:off x="6675439" y="4183062"/>
                  <a:ext cx="609598" cy="381000"/>
                </a:xfrm>
                <a:prstGeom prst="round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 name="TextBox 19"/>
                <p:cNvSpPr txBox="1"/>
                <p:nvPr/>
              </p:nvSpPr>
              <p:spPr>
                <a:xfrm>
                  <a:off x="6599237" y="4101179"/>
                  <a:ext cx="762000"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rgbClr val="505050"/>
                      </a:solidFill>
                    </a:rPr>
                    <a:t>VM</a:t>
                  </a:r>
                </a:p>
              </p:txBody>
            </p:sp>
          </p:grpSp>
          <p:grpSp>
            <p:nvGrpSpPr>
              <p:cNvPr id="21" name="Group 20"/>
              <p:cNvGrpSpPr/>
              <p:nvPr/>
            </p:nvGrpSpPr>
            <p:grpSpPr>
              <a:xfrm>
                <a:off x="5979652" y="5221328"/>
                <a:ext cx="762000" cy="544765"/>
                <a:chOff x="6599237" y="4101179"/>
                <a:chExt cx="762000" cy="544765"/>
              </a:xfrm>
            </p:grpSpPr>
            <p:sp>
              <p:nvSpPr>
                <p:cNvPr id="22" name="Rounded Rectangle 21"/>
                <p:cNvSpPr/>
                <p:nvPr/>
              </p:nvSpPr>
              <p:spPr bwMode="auto">
                <a:xfrm>
                  <a:off x="6675439" y="4183062"/>
                  <a:ext cx="609598" cy="381000"/>
                </a:xfrm>
                <a:prstGeom prst="round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 name="TextBox 22"/>
                <p:cNvSpPr txBox="1"/>
                <p:nvPr/>
              </p:nvSpPr>
              <p:spPr>
                <a:xfrm>
                  <a:off x="6599237" y="4101179"/>
                  <a:ext cx="762000"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rgbClr val="505050"/>
                      </a:solidFill>
                    </a:rPr>
                    <a:t>VM</a:t>
                  </a:r>
                </a:p>
              </p:txBody>
            </p:sp>
          </p:grpSp>
          <p:grpSp>
            <p:nvGrpSpPr>
              <p:cNvPr id="24" name="Group 23"/>
              <p:cNvGrpSpPr/>
              <p:nvPr/>
            </p:nvGrpSpPr>
            <p:grpSpPr>
              <a:xfrm>
                <a:off x="5979652" y="5695697"/>
                <a:ext cx="762000" cy="544765"/>
                <a:chOff x="6599237" y="4101179"/>
                <a:chExt cx="762000" cy="544765"/>
              </a:xfrm>
            </p:grpSpPr>
            <p:sp>
              <p:nvSpPr>
                <p:cNvPr id="25" name="Rounded Rectangle 24"/>
                <p:cNvSpPr/>
                <p:nvPr/>
              </p:nvSpPr>
              <p:spPr bwMode="auto">
                <a:xfrm>
                  <a:off x="6675439" y="4183062"/>
                  <a:ext cx="609598" cy="381000"/>
                </a:xfrm>
                <a:prstGeom prst="round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6" name="TextBox 25"/>
                <p:cNvSpPr txBox="1"/>
                <p:nvPr/>
              </p:nvSpPr>
              <p:spPr>
                <a:xfrm>
                  <a:off x="6599237" y="4101179"/>
                  <a:ext cx="762000"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rgbClr val="505050"/>
                      </a:solidFill>
                    </a:rPr>
                    <a:t>VM</a:t>
                  </a:r>
                </a:p>
              </p:txBody>
            </p:sp>
          </p:grpSp>
          <p:grpSp>
            <p:nvGrpSpPr>
              <p:cNvPr id="27" name="Group 26"/>
              <p:cNvGrpSpPr/>
              <p:nvPr/>
            </p:nvGrpSpPr>
            <p:grpSpPr>
              <a:xfrm>
                <a:off x="5979652" y="3323852"/>
                <a:ext cx="762000" cy="544765"/>
                <a:chOff x="6599237" y="4101179"/>
                <a:chExt cx="762000" cy="544765"/>
              </a:xfrm>
            </p:grpSpPr>
            <p:sp>
              <p:nvSpPr>
                <p:cNvPr id="28" name="Rounded Rectangle 27"/>
                <p:cNvSpPr/>
                <p:nvPr/>
              </p:nvSpPr>
              <p:spPr bwMode="auto">
                <a:xfrm>
                  <a:off x="6675439" y="4183062"/>
                  <a:ext cx="609598" cy="381000"/>
                </a:xfrm>
                <a:prstGeom prst="round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9" name="TextBox 28"/>
                <p:cNvSpPr txBox="1"/>
                <p:nvPr/>
              </p:nvSpPr>
              <p:spPr>
                <a:xfrm>
                  <a:off x="6599237" y="4101179"/>
                  <a:ext cx="762000"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rgbClr val="505050"/>
                      </a:solidFill>
                    </a:rPr>
                    <a:t>VM</a:t>
                  </a:r>
                </a:p>
              </p:txBody>
            </p:sp>
          </p:grpSp>
          <p:grpSp>
            <p:nvGrpSpPr>
              <p:cNvPr id="34" name="Group 33"/>
              <p:cNvGrpSpPr/>
              <p:nvPr/>
            </p:nvGrpSpPr>
            <p:grpSpPr>
              <a:xfrm>
                <a:off x="5979652" y="2849483"/>
                <a:ext cx="762000" cy="544765"/>
                <a:chOff x="6599237" y="4101179"/>
                <a:chExt cx="762000" cy="544765"/>
              </a:xfrm>
            </p:grpSpPr>
            <p:sp>
              <p:nvSpPr>
                <p:cNvPr id="35" name="Rounded Rectangle 34"/>
                <p:cNvSpPr/>
                <p:nvPr/>
              </p:nvSpPr>
              <p:spPr bwMode="auto">
                <a:xfrm>
                  <a:off x="6675439" y="4183062"/>
                  <a:ext cx="609598" cy="381000"/>
                </a:xfrm>
                <a:prstGeom prst="round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6" name="TextBox 35"/>
                <p:cNvSpPr txBox="1"/>
                <p:nvPr/>
              </p:nvSpPr>
              <p:spPr>
                <a:xfrm>
                  <a:off x="6599237" y="4101179"/>
                  <a:ext cx="762000" cy="544765"/>
                </a:xfrm>
                <a:prstGeom prst="rect">
                  <a:avLst/>
                </a:prstGeom>
                <a:noFill/>
              </p:spPr>
              <p:txBody>
                <a:bodyPr wrap="square" lIns="182880" tIns="146304" rIns="182880" bIns="146304" rtlCol="0">
                  <a:spAutoFit/>
                </a:bodyPr>
                <a:lstStyle/>
                <a:p>
                  <a:pPr>
                    <a:lnSpc>
                      <a:spcPct val="90000"/>
                    </a:lnSpc>
                    <a:spcAft>
                      <a:spcPts val="600"/>
                    </a:spcAft>
                  </a:pPr>
                  <a:r>
                    <a:rPr lang="en-US" dirty="0" smtClean="0">
                      <a:solidFill>
                        <a:srgbClr val="505050"/>
                      </a:solidFill>
                    </a:rPr>
                    <a:t>VM</a:t>
                  </a:r>
                </a:p>
              </p:txBody>
            </p:sp>
          </p:grpSp>
          <p:cxnSp>
            <p:nvCxnSpPr>
              <p:cNvPr id="44" name="Straight Connector 43"/>
              <p:cNvCxnSpPr>
                <a:endCxn id="13" idx="1"/>
              </p:cNvCxnSpPr>
              <p:nvPr/>
            </p:nvCxnSpPr>
            <p:spPr>
              <a:xfrm flipV="1">
                <a:off x="4416105" y="4070604"/>
                <a:ext cx="1563547" cy="474368"/>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29" idx="1"/>
              </p:cNvCxnSpPr>
              <p:nvPr/>
            </p:nvCxnSpPr>
            <p:spPr>
              <a:xfrm flipV="1">
                <a:off x="4492306" y="3596235"/>
                <a:ext cx="1487346" cy="90779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7" idx="3"/>
                <a:endCxn id="36" idx="1"/>
              </p:cNvCxnSpPr>
              <p:nvPr/>
            </p:nvCxnSpPr>
            <p:spPr>
              <a:xfrm flipV="1">
                <a:off x="4416105" y="3121866"/>
                <a:ext cx="1563547" cy="143073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7" idx="3"/>
                <a:endCxn id="20" idx="1"/>
              </p:cNvCxnSpPr>
              <p:nvPr/>
            </p:nvCxnSpPr>
            <p:spPr>
              <a:xfrm>
                <a:off x="4416105" y="4552603"/>
                <a:ext cx="1563547" cy="46673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7" idx="3"/>
                <a:endCxn id="23" idx="1"/>
              </p:cNvCxnSpPr>
              <p:nvPr/>
            </p:nvCxnSpPr>
            <p:spPr>
              <a:xfrm>
                <a:off x="4416105" y="4552603"/>
                <a:ext cx="1563547" cy="941108"/>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7" idx="3"/>
                <a:endCxn id="26" idx="1"/>
              </p:cNvCxnSpPr>
              <p:nvPr/>
            </p:nvCxnSpPr>
            <p:spPr>
              <a:xfrm>
                <a:off x="4416105" y="4552603"/>
                <a:ext cx="1563547" cy="141547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a:stCxn id="13" idx="3"/>
            </p:cNvCxnSpPr>
            <p:nvPr/>
          </p:nvCxnSpPr>
          <p:spPr>
            <a:xfrm>
              <a:off x="6741652" y="4070604"/>
              <a:ext cx="1636852" cy="48199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29" idx="3"/>
            </p:cNvCxnSpPr>
            <p:nvPr/>
          </p:nvCxnSpPr>
          <p:spPr>
            <a:xfrm>
              <a:off x="6741652" y="3596235"/>
              <a:ext cx="1636852" cy="97116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36" idx="3"/>
            </p:cNvCxnSpPr>
            <p:nvPr/>
          </p:nvCxnSpPr>
          <p:spPr>
            <a:xfrm>
              <a:off x="6741652" y="3121866"/>
              <a:ext cx="1636852" cy="1445533"/>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20" idx="3"/>
            </p:cNvCxnSpPr>
            <p:nvPr/>
          </p:nvCxnSpPr>
          <p:spPr>
            <a:xfrm flipV="1">
              <a:off x="6741652" y="4574701"/>
              <a:ext cx="1636852" cy="44464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23" idx="3"/>
            </p:cNvCxnSpPr>
            <p:nvPr/>
          </p:nvCxnSpPr>
          <p:spPr>
            <a:xfrm flipV="1">
              <a:off x="6741652" y="4585913"/>
              <a:ext cx="1636852" cy="907798"/>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26" idx="3"/>
            </p:cNvCxnSpPr>
            <p:nvPr/>
          </p:nvCxnSpPr>
          <p:spPr>
            <a:xfrm flipV="1">
              <a:off x="6741652" y="4585913"/>
              <a:ext cx="1636852" cy="138216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1" name="TextBox 70"/>
          <p:cNvSpPr txBox="1"/>
          <p:nvPr/>
        </p:nvSpPr>
        <p:spPr>
          <a:xfrm>
            <a:off x="5570531" y="6136484"/>
            <a:ext cx="1580241"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Web Tier</a:t>
            </a:r>
          </a:p>
        </p:txBody>
      </p:sp>
      <p:sp>
        <p:nvSpPr>
          <p:cNvPr id="72" name="TextBox 71"/>
          <p:cNvSpPr txBox="1"/>
          <p:nvPr/>
        </p:nvSpPr>
        <p:spPr>
          <a:xfrm>
            <a:off x="8101485" y="5405939"/>
            <a:ext cx="1628459" cy="1037207"/>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rgbClr val="FFFFFF"/>
                    </a:gs>
                    <a:gs pos="30000">
                      <a:srgbClr val="FFFFFF"/>
                    </a:gs>
                  </a:gsLst>
                  <a:lin ang="5400000" scaled="0"/>
                </a:gradFill>
              </a:rPr>
              <a:t>Database</a:t>
            </a:r>
          </a:p>
          <a:p>
            <a:pPr algn="ctr">
              <a:lnSpc>
                <a:spcPct val="90000"/>
              </a:lnSpc>
              <a:spcAft>
                <a:spcPts val="600"/>
              </a:spcAft>
            </a:pPr>
            <a:r>
              <a:rPr lang="en-US" sz="2400" dirty="0" smtClean="0">
                <a:gradFill>
                  <a:gsLst>
                    <a:gs pos="2917">
                      <a:srgbClr val="FFFFFF"/>
                    </a:gs>
                    <a:gs pos="30000">
                      <a:srgbClr val="FFFFFF"/>
                    </a:gs>
                  </a:gsLst>
                  <a:lin ang="5400000" scaled="0"/>
                </a:gradFill>
              </a:rPr>
              <a:t> Tier</a:t>
            </a:r>
          </a:p>
        </p:txBody>
      </p:sp>
      <p:sp>
        <p:nvSpPr>
          <p:cNvPr id="81" name="TextBox 80"/>
          <p:cNvSpPr txBox="1"/>
          <p:nvPr/>
        </p:nvSpPr>
        <p:spPr>
          <a:xfrm>
            <a:off x="7385052" y="877874"/>
            <a:ext cx="2963312" cy="627864"/>
          </a:xfrm>
          <a:prstGeom prst="rect">
            <a:avLst/>
          </a:prstGeom>
          <a:noFill/>
        </p:spPr>
        <p:txBody>
          <a:bodyPr wrap="none" lIns="182880" tIns="146304" rIns="182880" bIns="146304" rtlCol="0">
            <a:spAutoFit/>
          </a:bodyPr>
          <a:lstStyle/>
          <a:p>
            <a:pPr>
              <a:lnSpc>
                <a:spcPct val="90000"/>
              </a:lnSpc>
              <a:spcAft>
                <a:spcPts val="600"/>
              </a:spcAft>
            </a:pPr>
            <a:r>
              <a:rPr lang="en-US" sz="2400" b="1" dirty="0" smtClean="0">
                <a:gradFill>
                  <a:gsLst>
                    <a:gs pos="2917">
                      <a:srgbClr val="FFFFFF"/>
                    </a:gs>
                    <a:gs pos="30000">
                      <a:srgbClr val="FFFFFF"/>
                    </a:gs>
                  </a:gsLst>
                  <a:lin ang="5400000" scaled="0"/>
                </a:gradFill>
              </a:rPr>
              <a:t>VM Role Instance </a:t>
            </a:r>
          </a:p>
        </p:txBody>
      </p:sp>
    </p:spTree>
    <p:extLst>
      <p:ext uri="{BB962C8B-B14F-4D97-AF65-F5344CB8AC3E}">
        <p14:creationId xmlns:p14="http://schemas.microsoft.com/office/powerpoint/2010/main" val="647448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Optimized for Enterprise and Hosters</a:t>
            </a:r>
            <a:endParaRPr lang="en-US" dirty="0"/>
          </a:p>
        </p:txBody>
      </p:sp>
      <p:sp>
        <p:nvSpPr>
          <p:cNvPr id="3" name="Text Placeholder 2"/>
          <p:cNvSpPr>
            <a:spLocks noGrp="1"/>
          </p:cNvSpPr>
          <p:nvPr>
            <p:ph type="body" sz="quarter" idx="10"/>
          </p:nvPr>
        </p:nvSpPr>
        <p:spPr>
          <a:xfrm>
            <a:off x="274639" y="1592262"/>
            <a:ext cx="5791198" cy="5484578"/>
          </a:xfrm>
        </p:spPr>
        <p:txBody>
          <a:bodyPr/>
          <a:lstStyle/>
          <a:p>
            <a:r>
              <a:rPr lang="en-US" dirty="0" smtClean="0"/>
              <a:t>Low </a:t>
            </a:r>
            <a:r>
              <a:rPr lang="en-US" dirty="0"/>
              <a:t>operational overhead</a:t>
            </a:r>
          </a:p>
          <a:p>
            <a:pPr lvl="1"/>
            <a:r>
              <a:rPr lang="en-US" dirty="0"/>
              <a:t>Transparent patching</a:t>
            </a:r>
          </a:p>
          <a:p>
            <a:pPr lvl="1"/>
            <a:r>
              <a:rPr lang="en-US" dirty="0"/>
              <a:t>Integrated management</a:t>
            </a:r>
          </a:p>
          <a:p>
            <a:pPr lvl="1"/>
            <a:r>
              <a:rPr lang="en-US" dirty="0"/>
              <a:t>Integrated and tested at full </a:t>
            </a:r>
            <a:r>
              <a:rPr lang="en-US" dirty="0" smtClean="0"/>
              <a:t>scale</a:t>
            </a:r>
          </a:p>
          <a:p>
            <a:r>
              <a:rPr lang="en-US" dirty="0"/>
              <a:t>Highly fault tolerant</a:t>
            </a:r>
          </a:p>
          <a:p>
            <a:pPr lvl="1"/>
            <a:r>
              <a:rPr lang="en-US" dirty="0">
                <a:solidFill>
                  <a:schemeClr val="tx1"/>
                </a:solidFill>
              </a:rPr>
              <a:t>N+2 for compute and storage</a:t>
            </a:r>
          </a:p>
          <a:p>
            <a:pPr lvl="1"/>
            <a:r>
              <a:rPr lang="en-US" dirty="0"/>
              <a:t>N+1 for networking</a:t>
            </a:r>
          </a:p>
          <a:p>
            <a:pPr lvl="1"/>
            <a:endParaRPr lang="en-US" dirty="0"/>
          </a:p>
          <a:p>
            <a:endParaRPr lang="en-US" dirty="0" smtClean="0"/>
          </a:p>
          <a:p>
            <a:pPr lvl="1"/>
            <a:endParaRPr lang="en-US" dirty="0" smtClean="0"/>
          </a:p>
          <a:p>
            <a:endParaRPr lang="en-US" dirty="0"/>
          </a:p>
        </p:txBody>
      </p:sp>
      <p:sp>
        <p:nvSpPr>
          <p:cNvPr id="4" name="Text Placeholder 3"/>
          <p:cNvSpPr>
            <a:spLocks noGrp="1"/>
          </p:cNvSpPr>
          <p:nvPr>
            <p:ph type="body" sz="quarter" idx="11"/>
          </p:nvPr>
        </p:nvSpPr>
        <p:spPr>
          <a:xfrm>
            <a:off x="6675439" y="1592262"/>
            <a:ext cx="5761036" cy="2480679"/>
          </a:xfrm>
        </p:spPr>
        <p:txBody>
          <a:bodyPr/>
          <a:lstStyle/>
          <a:p>
            <a:r>
              <a:rPr lang="en-US" dirty="0" smtClean="0"/>
              <a:t>Converged </a:t>
            </a:r>
            <a:r>
              <a:rPr lang="en-US" dirty="0"/>
              <a:t>Infrastructure</a:t>
            </a:r>
          </a:p>
          <a:p>
            <a:pPr lvl="1"/>
            <a:r>
              <a:rPr lang="en-US" dirty="0">
                <a:solidFill>
                  <a:schemeClr val="tx1"/>
                </a:solidFill>
              </a:rPr>
              <a:t>Storage, Compute, Networking, Management</a:t>
            </a:r>
          </a:p>
          <a:p>
            <a:pPr lvl="1"/>
            <a:endParaRPr lang="en-US" dirty="0"/>
          </a:p>
          <a:p>
            <a:endParaRPr lang="en-US" dirty="0"/>
          </a:p>
        </p:txBody>
      </p:sp>
    </p:spTree>
    <p:extLst>
      <p:ext uri="{BB962C8B-B14F-4D97-AF65-F5344CB8AC3E}">
        <p14:creationId xmlns:p14="http://schemas.microsoft.com/office/powerpoint/2010/main" val="394105222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5136" y="1287462"/>
            <a:ext cx="5217301" cy="5351600"/>
          </a:xfrm>
          <a:prstGeom prst="rect">
            <a:avLst/>
          </a:prstGeom>
        </p:spPr>
      </p:pic>
      <p:sp>
        <p:nvSpPr>
          <p:cNvPr id="2" name="Title 1"/>
          <p:cNvSpPr>
            <a:spLocks noGrp="1"/>
          </p:cNvSpPr>
          <p:nvPr>
            <p:ph type="title"/>
          </p:nvPr>
        </p:nvSpPr>
        <p:spPr/>
        <p:txBody>
          <a:bodyPr/>
          <a:lstStyle/>
          <a:p>
            <a:r>
              <a:rPr lang="en-US" dirty="0" smtClean="0"/>
              <a:t>Highly Fault Tolerant</a:t>
            </a:r>
            <a:endParaRPr lang="en-US" dirty="0"/>
          </a:p>
        </p:txBody>
      </p:sp>
      <p:sp>
        <p:nvSpPr>
          <p:cNvPr id="3" name="Text Placeholder 2"/>
          <p:cNvSpPr>
            <a:spLocks noGrp="1"/>
          </p:cNvSpPr>
          <p:nvPr>
            <p:ph type="body" sz="quarter" idx="10"/>
          </p:nvPr>
        </p:nvSpPr>
        <p:spPr>
          <a:xfrm>
            <a:off x="6215989" y="2069443"/>
            <a:ext cx="5486399" cy="1902059"/>
          </a:xfrm>
        </p:spPr>
        <p:txBody>
          <a:bodyPr/>
          <a:lstStyle/>
          <a:p>
            <a:r>
              <a:rPr lang="en-US" dirty="0" smtClean="0"/>
              <a:t>N+2 Fault Tolerant for</a:t>
            </a:r>
          </a:p>
          <a:p>
            <a:pPr lvl="1"/>
            <a:r>
              <a:rPr lang="en-US" dirty="0"/>
              <a:t>HDD and SSD</a:t>
            </a:r>
          </a:p>
          <a:p>
            <a:pPr lvl="1"/>
            <a:r>
              <a:rPr lang="en-US" dirty="0"/>
              <a:t>Storage Servers</a:t>
            </a:r>
          </a:p>
          <a:p>
            <a:pPr lvl="1"/>
            <a:r>
              <a:rPr lang="en-US" dirty="0" smtClean="0"/>
              <a:t>Compute Servers</a:t>
            </a:r>
          </a:p>
        </p:txBody>
      </p:sp>
      <p:sp>
        <p:nvSpPr>
          <p:cNvPr id="4" name="Text Placeholder 3"/>
          <p:cNvSpPr>
            <a:spLocks noGrp="1"/>
          </p:cNvSpPr>
          <p:nvPr>
            <p:ph type="body" sz="quarter" idx="11"/>
          </p:nvPr>
        </p:nvSpPr>
        <p:spPr>
          <a:xfrm>
            <a:off x="6215989" y="4146419"/>
            <a:ext cx="5486399" cy="1902059"/>
          </a:xfrm>
        </p:spPr>
        <p:txBody>
          <a:bodyPr/>
          <a:lstStyle/>
          <a:p>
            <a:r>
              <a:rPr lang="en-US" dirty="0" smtClean="0"/>
              <a:t>N+1 Fault Tolerant for:</a:t>
            </a:r>
          </a:p>
          <a:p>
            <a:pPr lvl="1"/>
            <a:r>
              <a:rPr lang="en-US" dirty="0" smtClean="0"/>
              <a:t>SAS network (cable, HBA)</a:t>
            </a:r>
          </a:p>
          <a:p>
            <a:pPr lvl="1"/>
            <a:r>
              <a:rPr lang="en-US" dirty="0" smtClean="0"/>
              <a:t>JBOD</a:t>
            </a:r>
          </a:p>
          <a:p>
            <a:pPr lvl="1"/>
            <a:r>
              <a:rPr lang="en-US" dirty="0" smtClean="0"/>
              <a:t>Ethernet network (cable, switch)</a:t>
            </a:r>
          </a:p>
        </p:txBody>
      </p:sp>
      <p:sp>
        <p:nvSpPr>
          <p:cNvPr id="8" name="Text Placeholder 3"/>
          <p:cNvSpPr txBox="1">
            <a:spLocks/>
          </p:cNvSpPr>
          <p:nvPr/>
        </p:nvSpPr>
        <p:spPr>
          <a:xfrm>
            <a:off x="6215989" y="1211262"/>
            <a:ext cx="6324600" cy="683264"/>
          </a:xfrm>
          <a:prstGeom prst="rect">
            <a:avLst/>
          </a:prstGeom>
        </p:spPr>
        <p:txBody>
          <a:bodyPr vert="horz" wrap="square" lIns="146304" tIns="91440" rIns="146304" bIns="91440" rtlCol="0">
            <a:spAutoFit/>
          </a:bodyPr>
          <a:lstStyle>
            <a:lvl1pPr marL="287338" marR="0" indent="-287338" algn="l" defTabSz="932742" rtl="0" eaLnBrk="1" fontAlgn="auto" latinLnBrk="0" hangingPunct="1">
              <a:lnSpc>
                <a:spcPct val="90000"/>
              </a:lnSpc>
              <a:spcBef>
                <a:spcPts val="1224"/>
              </a:spcBef>
              <a:spcAft>
                <a:spcPts val="0"/>
              </a:spcAft>
              <a:buClr>
                <a:schemeClr val="tx2"/>
              </a:buClr>
              <a:buSzPct val="100000"/>
              <a:buFontTx/>
              <a:buBlip>
                <a:blip r:embed="rId3"/>
              </a:buBlip>
              <a:tabLst/>
              <a:defRPr sz="3600" kern="1200" spc="0" baseline="0">
                <a:solidFill>
                  <a:schemeClr val="tx1"/>
                </a:solidFill>
                <a:latin typeface="+mj-lt"/>
                <a:ea typeface="+mn-ea"/>
                <a:cs typeface="+mn-cs"/>
              </a:defRPr>
            </a:lvl1pPr>
            <a:lvl2pPr marL="531166" marR="0" indent="-233195"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699585" marR="0" indent="-168419"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3pPr>
            <a:lvl4pPr marL="880958" marR="0" indent="-181374"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049377" marR="0" indent="-168419"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68217A"/>
              </a:buClr>
            </a:pPr>
            <a:r>
              <a:rPr lang="en-US" dirty="0" smtClean="0">
                <a:solidFill>
                  <a:srgbClr val="FFFFFF"/>
                </a:solidFill>
              </a:rPr>
              <a:t>All systems are active-active</a:t>
            </a:r>
            <a:endParaRPr lang="en-US" dirty="0">
              <a:solidFill>
                <a:srgbClr val="FFFFFF"/>
              </a:solidFill>
            </a:endParaRPr>
          </a:p>
        </p:txBody>
      </p:sp>
      <p:sp>
        <p:nvSpPr>
          <p:cNvPr id="9" name="TextBox 8"/>
          <p:cNvSpPr txBox="1"/>
          <p:nvPr/>
        </p:nvSpPr>
        <p:spPr>
          <a:xfrm>
            <a:off x="5684837" y="6289717"/>
            <a:ext cx="2665473" cy="704808"/>
          </a:xfrm>
          <a:prstGeom prst="rect">
            <a:avLst/>
          </a:prstGeom>
          <a:noFill/>
        </p:spPr>
        <p:txBody>
          <a:bodyPr wrap="none" lIns="182880" tIns="146304" rIns="182880" bIns="146304" rtlCol="0">
            <a:spAutoFit/>
          </a:bodyPr>
          <a:lstStyle/>
          <a:p>
            <a:pPr>
              <a:lnSpc>
                <a:spcPct val="90000"/>
              </a:lnSpc>
              <a:spcAft>
                <a:spcPts val="600"/>
              </a:spcAft>
            </a:pPr>
            <a:r>
              <a:rPr lang="en-US" sz="1200" dirty="0" smtClean="0">
                <a:gradFill>
                  <a:gsLst>
                    <a:gs pos="2917">
                      <a:srgbClr val="FFFFFF"/>
                    </a:gs>
                    <a:gs pos="30000">
                      <a:srgbClr val="FFFFFF"/>
                    </a:gs>
                  </a:gsLst>
                  <a:lin ang="5400000" scaled="0"/>
                </a:gradFill>
              </a:rPr>
              <a:t>Illustrative of the CPS Architecture</a:t>
            </a:r>
          </a:p>
          <a:p>
            <a:pPr>
              <a:lnSpc>
                <a:spcPct val="90000"/>
              </a:lnSpc>
              <a:spcAft>
                <a:spcPts val="600"/>
              </a:spcAft>
            </a:pPr>
            <a:r>
              <a:rPr lang="en-US" sz="1200" dirty="0" smtClean="0">
                <a:gradFill>
                  <a:gsLst>
                    <a:gs pos="2917">
                      <a:srgbClr val="FFFFFF"/>
                    </a:gs>
                    <a:gs pos="30000">
                      <a:srgbClr val="FFFFFF"/>
                    </a:gs>
                  </a:gsLst>
                  <a:lin ang="5400000" scaled="0"/>
                </a:gradFill>
              </a:rPr>
              <a:t>All links not shown for clarity</a:t>
            </a:r>
          </a:p>
        </p:txBody>
      </p:sp>
      <p:sp>
        <p:nvSpPr>
          <p:cNvPr id="13" name="Multiply 12"/>
          <p:cNvSpPr/>
          <p:nvPr/>
        </p:nvSpPr>
        <p:spPr bwMode="auto">
          <a:xfrm>
            <a:off x="1978622" y="4560210"/>
            <a:ext cx="427367" cy="613452"/>
          </a:xfrm>
          <a:prstGeom prst="mathMultiply">
            <a:avLst/>
          </a:prstGeom>
          <a:solidFill>
            <a:srgbClr val="FF0000"/>
          </a:solidFill>
          <a:ln>
            <a:noFill/>
            <a:headEnd type="none" w="med" len="med"/>
            <a:tailEnd type="none" w="med" len="med"/>
          </a:ln>
          <a:effectLst>
            <a:innerShdw blurRad="63500" dist="50800" dir="27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Multiply 13"/>
          <p:cNvSpPr/>
          <p:nvPr/>
        </p:nvSpPr>
        <p:spPr bwMode="auto">
          <a:xfrm>
            <a:off x="4225970" y="1387098"/>
            <a:ext cx="884567" cy="842163"/>
          </a:xfrm>
          <a:prstGeom prst="mathMultiply">
            <a:avLst/>
          </a:prstGeom>
          <a:solidFill>
            <a:srgbClr val="FF0000"/>
          </a:solidFill>
          <a:ln>
            <a:noFill/>
            <a:headEnd type="none" w="med" len="med"/>
            <a:tailEnd type="none" w="med" len="med"/>
          </a:ln>
          <a:effectLst>
            <a:innerShdw blurRad="63500" dist="50800" dir="27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 name="Multiply 14"/>
          <p:cNvSpPr/>
          <p:nvPr/>
        </p:nvSpPr>
        <p:spPr bwMode="auto">
          <a:xfrm>
            <a:off x="3088437" y="1387097"/>
            <a:ext cx="884567" cy="842163"/>
          </a:xfrm>
          <a:prstGeom prst="mathMultiply">
            <a:avLst/>
          </a:prstGeom>
          <a:solidFill>
            <a:srgbClr val="FF0000"/>
          </a:solidFill>
          <a:ln>
            <a:noFill/>
            <a:headEnd type="none" w="med" len="med"/>
            <a:tailEnd type="none" w="med" len="med"/>
          </a:ln>
          <a:effectLst>
            <a:innerShdw blurRad="63500" dist="50800" dir="27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 name="Multiply 15"/>
          <p:cNvSpPr/>
          <p:nvPr/>
        </p:nvSpPr>
        <p:spPr bwMode="auto">
          <a:xfrm>
            <a:off x="4307770" y="3601815"/>
            <a:ext cx="884567" cy="842163"/>
          </a:xfrm>
          <a:prstGeom prst="mathMultiply">
            <a:avLst/>
          </a:prstGeom>
          <a:solidFill>
            <a:srgbClr val="FF0000"/>
          </a:solidFill>
          <a:ln>
            <a:noFill/>
            <a:headEnd type="none" w="med" len="med"/>
            <a:tailEnd type="none" w="med" len="med"/>
          </a:ln>
          <a:effectLst>
            <a:innerShdw blurRad="63500" dist="50800" dir="27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Multiply 16"/>
          <p:cNvSpPr/>
          <p:nvPr/>
        </p:nvSpPr>
        <p:spPr bwMode="auto">
          <a:xfrm>
            <a:off x="3170237" y="3601814"/>
            <a:ext cx="884567" cy="842163"/>
          </a:xfrm>
          <a:prstGeom prst="mathMultiply">
            <a:avLst/>
          </a:prstGeom>
          <a:solidFill>
            <a:srgbClr val="FF0000"/>
          </a:solidFill>
          <a:ln>
            <a:noFill/>
            <a:headEnd type="none" w="med" len="med"/>
            <a:tailEnd type="none" w="med" len="med"/>
          </a:ln>
          <a:effectLst>
            <a:innerShdw blurRad="63500" dist="50800" dir="27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Multiply 17"/>
          <p:cNvSpPr/>
          <p:nvPr/>
        </p:nvSpPr>
        <p:spPr bwMode="auto">
          <a:xfrm>
            <a:off x="2510330" y="5858449"/>
            <a:ext cx="270510" cy="388296"/>
          </a:xfrm>
          <a:prstGeom prst="mathMultiply">
            <a:avLst/>
          </a:prstGeom>
          <a:solidFill>
            <a:srgbClr val="FF0000"/>
          </a:solidFill>
          <a:ln>
            <a:noFill/>
            <a:headEnd type="none" w="med" len="med"/>
            <a:tailEnd type="none" w="med" len="med"/>
          </a:ln>
          <a:effectLst>
            <a:innerShdw blurRad="63500" dist="50800" dir="27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Multiply 18"/>
          <p:cNvSpPr/>
          <p:nvPr/>
        </p:nvSpPr>
        <p:spPr bwMode="auto">
          <a:xfrm>
            <a:off x="1874837" y="2479364"/>
            <a:ext cx="427367" cy="613452"/>
          </a:xfrm>
          <a:prstGeom prst="mathMultiply">
            <a:avLst/>
          </a:prstGeom>
          <a:solidFill>
            <a:srgbClr val="FF0000"/>
          </a:solidFill>
          <a:ln>
            <a:noFill/>
            <a:headEnd type="none" w="med" len="med"/>
            <a:tailEnd type="none" w="med" len="med"/>
          </a:ln>
          <a:effectLst>
            <a:innerShdw blurRad="63500" dist="50800" dir="27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 name="Multiply 19"/>
          <p:cNvSpPr/>
          <p:nvPr/>
        </p:nvSpPr>
        <p:spPr bwMode="auto">
          <a:xfrm>
            <a:off x="1921795" y="2249581"/>
            <a:ext cx="270510" cy="388296"/>
          </a:xfrm>
          <a:prstGeom prst="mathMultiply">
            <a:avLst/>
          </a:prstGeom>
          <a:solidFill>
            <a:srgbClr val="FF0000"/>
          </a:solidFill>
          <a:ln>
            <a:noFill/>
            <a:headEnd type="none" w="med" len="med"/>
            <a:tailEnd type="none" w="med" len="med"/>
          </a:ln>
          <a:effectLst>
            <a:innerShdw blurRad="63500" dist="50800" dir="27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1" name="Multiply 20"/>
          <p:cNvSpPr/>
          <p:nvPr/>
        </p:nvSpPr>
        <p:spPr bwMode="auto">
          <a:xfrm>
            <a:off x="4008437" y="4883681"/>
            <a:ext cx="1434411" cy="1556777"/>
          </a:xfrm>
          <a:prstGeom prst="mathMultiply">
            <a:avLst/>
          </a:prstGeom>
          <a:solidFill>
            <a:srgbClr val="FF0000"/>
          </a:solidFill>
          <a:ln>
            <a:noFill/>
            <a:headEnd type="none" w="med" len="med"/>
            <a:tailEnd type="none" w="med" len="med"/>
          </a:ln>
          <a:effectLst>
            <a:innerShdw blurRad="63500" dist="50800" dir="27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2" name="Multiply 21"/>
          <p:cNvSpPr/>
          <p:nvPr/>
        </p:nvSpPr>
        <p:spPr bwMode="auto">
          <a:xfrm>
            <a:off x="1921795" y="5858449"/>
            <a:ext cx="270510" cy="388296"/>
          </a:xfrm>
          <a:prstGeom prst="mathMultiply">
            <a:avLst/>
          </a:prstGeom>
          <a:solidFill>
            <a:srgbClr val="FF0000"/>
          </a:solidFill>
          <a:ln>
            <a:noFill/>
            <a:headEnd type="none" w="med" len="med"/>
            <a:tailEnd type="none" w="med" len="med"/>
          </a:ln>
          <a:effectLst>
            <a:innerShdw blurRad="63500" dist="50800" dir="27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81474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1" name="Group 2060"/>
          <p:cNvGrpSpPr/>
          <p:nvPr/>
        </p:nvGrpSpPr>
        <p:grpSpPr>
          <a:xfrm>
            <a:off x="4981785" y="1212849"/>
            <a:ext cx="1560332" cy="5469311"/>
            <a:chOff x="4981785" y="1212849"/>
            <a:chExt cx="1560332" cy="5469311"/>
          </a:xfrm>
        </p:grpSpPr>
        <p:pic>
          <p:nvPicPr>
            <p:cNvPr id="77" name="Picture 76"/>
            <p:cNvPicPr>
              <a:picLocks noChangeAspect="1"/>
            </p:cNvPicPr>
            <p:nvPr/>
          </p:nvPicPr>
          <p:blipFill rotWithShape="1">
            <a:blip r:embed="rId2"/>
            <a:srcRect l="5663" r="7544"/>
            <a:stretch/>
          </p:blipFill>
          <p:spPr>
            <a:xfrm>
              <a:off x="4981785" y="1453790"/>
              <a:ext cx="1560332" cy="5228370"/>
            </a:xfrm>
            <a:prstGeom prst="rect">
              <a:avLst/>
            </a:prstGeom>
          </p:spPr>
        </p:pic>
        <p:sp>
          <p:nvSpPr>
            <p:cNvPr id="68" name="TextBox 67"/>
            <p:cNvSpPr txBox="1"/>
            <p:nvPr/>
          </p:nvSpPr>
          <p:spPr>
            <a:xfrm>
              <a:off x="5149548" y="1212849"/>
              <a:ext cx="1297289" cy="270284"/>
            </a:xfrm>
            <a:prstGeom prst="rect">
              <a:avLst/>
            </a:prstGeom>
            <a:noFill/>
          </p:spPr>
          <p:txBody>
            <a:bodyPr wrap="square" rtlCol="0">
              <a:spAutoFit/>
            </a:bodyPr>
            <a:lstStyle/>
            <a:p>
              <a:pPr algn="ctr"/>
              <a:r>
                <a:rPr lang="en-US" sz="1122" dirty="0" smtClean="0">
                  <a:solidFill>
                    <a:srgbClr val="FFFFFF"/>
                  </a:solidFill>
                </a:rPr>
                <a:t>Rack 1</a:t>
              </a:r>
              <a:endParaRPr lang="en-US" sz="1122" dirty="0">
                <a:solidFill>
                  <a:srgbClr val="FFFFFF"/>
                </a:solidFill>
              </a:endParaRPr>
            </a:p>
          </p:txBody>
        </p:sp>
      </p:grpSp>
      <p:grpSp>
        <p:nvGrpSpPr>
          <p:cNvPr id="2062" name="Group 2061"/>
          <p:cNvGrpSpPr/>
          <p:nvPr/>
        </p:nvGrpSpPr>
        <p:grpSpPr>
          <a:xfrm>
            <a:off x="6730381" y="1223287"/>
            <a:ext cx="5106253" cy="5458873"/>
            <a:chOff x="6730381" y="1223287"/>
            <a:chExt cx="5106253" cy="5458873"/>
          </a:xfrm>
        </p:grpSpPr>
        <p:pic>
          <p:nvPicPr>
            <p:cNvPr id="78" name="Picture 77"/>
            <p:cNvPicPr>
              <a:picLocks noChangeAspect="1"/>
            </p:cNvPicPr>
            <p:nvPr/>
          </p:nvPicPr>
          <p:blipFill rotWithShape="1">
            <a:blip r:embed="rId2"/>
            <a:srcRect l="5663" r="7544"/>
            <a:stretch/>
          </p:blipFill>
          <p:spPr>
            <a:xfrm>
              <a:off x="6730381" y="1453790"/>
              <a:ext cx="1560332" cy="5228370"/>
            </a:xfrm>
            <a:prstGeom prst="rect">
              <a:avLst/>
            </a:prstGeom>
          </p:spPr>
        </p:pic>
        <p:pic>
          <p:nvPicPr>
            <p:cNvPr id="79" name="Picture 78"/>
            <p:cNvPicPr>
              <a:picLocks noChangeAspect="1"/>
            </p:cNvPicPr>
            <p:nvPr/>
          </p:nvPicPr>
          <p:blipFill rotWithShape="1">
            <a:blip r:embed="rId2"/>
            <a:srcRect l="5663" r="7544"/>
            <a:stretch/>
          </p:blipFill>
          <p:spPr>
            <a:xfrm>
              <a:off x="8489750" y="1453790"/>
              <a:ext cx="1560332" cy="5228370"/>
            </a:xfrm>
            <a:prstGeom prst="rect">
              <a:avLst/>
            </a:prstGeom>
          </p:spPr>
        </p:pic>
        <p:pic>
          <p:nvPicPr>
            <p:cNvPr id="80" name="Picture 79"/>
            <p:cNvPicPr>
              <a:picLocks noChangeAspect="1"/>
            </p:cNvPicPr>
            <p:nvPr/>
          </p:nvPicPr>
          <p:blipFill rotWithShape="1">
            <a:blip r:embed="rId2"/>
            <a:srcRect l="5663" r="7544"/>
            <a:stretch/>
          </p:blipFill>
          <p:spPr>
            <a:xfrm>
              <a:off x="10276302" y="1439862"/>
              <a:ext cx="1560332" cy="5228370"/>
            </a:xfrm>
            <a:prstGeom prst="rect">
              <a:avLst/>
            </a:prstGeom>
          </p:spPr>
        </p:pic>
        <p:sp>
          <p:nvSpPr>
            <p:cNvPr id="69" name="TextBox 68"/>
            <p:cNvSpPr txBox="1"/>
            <p:nvPr/>
          </p:nvSpPr>
          <p:spPr>
            <a:xfrm>
              <a:off x="6823018" y="1229817"/>
              <a:ext cx="1297289" cy="270284"/>
            </a:xfrm>
            <a:prstGeom prst="rect">
              <a:avLst/>
            </a:prstGeom>
            <a:noFill/>
          </p:spPr>
          <p:txBody>
            <a:bodyPr wrap="square" rtlCol="0">
              <a:spAutoFit/>
            </a:bodyPr>
            <a:lstStyle/>
            <a:p>
              <a:pPr algn="ctr"/>
              <a:r>
                <a:rPr lang="en-US" sz="1122" dirty="0" smtClean="0">
                  <a:solidFill>
                    <a:srgbClr val="FFFFFF"/>
                  </a:solidFill>
                </a:rPr>
                <a:t>Rack 2</a:t>
              </a:r>
              <a:endParaRPr lang="en-US" sz="1122" dirty="0">
                <a:solidFill>
                  <a:srgbClr val="FFFFFF"/>
                </a:solidFill>
              </a:endParaRPr>
            </a:p>
          </p:txBody>
        </p:sp>
        <p:sp>
          <p:nvSpPr>
            <p:cNvPr id="70" name="TextBox 69"/>
            <p:cNvSpPr txBox="1"/>
            <p:nvPr/>
          </p:nvSpPr>
          <p:spPr>
            <a:xfrm>
              <a:off x="8666944" y="1223287"/>
              <a:ext cx="1297289" cy="270284"/>
            </a:xfrm>
            <a:prstGeom prst="rect">
              <a:avLst/>
            </a:prstGeom>
            <a:noFill/>
          </p:spPr>
          <p:txBody>
            <a:bodyPr wrap="square" rtlCol="0">
              <a:spAutoFit/>
            </a:bodyPr>
            <a:lstStyle/>
            <a:p>
              <a:pPr algn="ctr"/>
              <a:r>
                <a:rPr lang="en-US" sz="1122" dirty="0" smtClean="0">
                  <a:solidFill>
                    <a:srgbClr val="FFFFFF"/>
                  </a:solidFill>
                </a:rPr>
                <a:t>Rack 3</a:t>
              </a:r>
              <a:endParaRPr lang="en-US" sz="1122" dirty="0">
                <a:solidFill>
                  <a:srgbClr val="FFFFFF"/>
                </a:solidFill>
              </a:endParaRPr>
            </a:p>
          </p:txBody>
        </p:sp>
        <p:sp>
          <p:nvSpPr>
            <p:cNvPr id="71" name="TextBox 70"/>
            <p:cNvSpPr txBox="1"/>
            <p:nvPr/>
          </p:nvSpPr>
          <p:spPr>
            <a:xfrm>
              <a:off x="10342665" y="1229817"/>
              <a:ext cx="1297289" cy="270284"/>
            </a:xfrm>
            <a:prstGeom prst="rect">
              <a:avLst/>
            </a:prstGeom>
            <a:noFill/>
          </p:spPr>
          <p:txBody>
            <a:bodyPr wrap="square" rtlCol="0">
              <a:spAutoFit/>
            </a:bodyPr>
            <a:lstStyle/>
            <a:p>
              <a:pPr algn="ctr"/>
              <a:r>
                <a:rPr lang="en-US" sz="1122" dirty="0" smtClean="0">
                  <a:solidFill>
                    <a:srgbClr val="FFFFFF"/>
                  </a:solidFill>
                </a:rPr>
                <a:t>Rack 4</a:t>
              </a:r>
              <a:endParaRPr lang="en-US" sz="1122" dirty="0">
                <a:solidFill>
                  <a:srgbClr val="FFFFFF"/>
                </a:solidFill>
              </a:endParaRPr>
            </a:p>
          </p:txBody>
        </p:sp>
      </p:grpSp>
      <p:grpSp>
        <p:nvGrpSpPr>
          <p:cNvPr id="2063" name="Group 2062"/>
          <p:cNvGrpSpPr/>
          <p:nvPr/>
        </p:nvGrpSpPr>
        <p:grpSpPr>
          <a:xfrm>
            <a:off x="5055835" y="1589634"/>
            <a:ext cx="1389876" cy="4898361"/>
            <a:chOff x="5055835" y="1589634"/>
            <a:chExt cx="1389876" cy="4898361"/>
          </a:xfrm>
        </p:grpSpPr>
        <p:sp>
          <p:nvSpPr>
            <p:cNvPr id="10" name="Rounded Rectangle 9"/>
            <p:cNvSpPr/>
            <p:nvPr/>
          </p:nvSpPr>
          <p:spPr>
            <a:xfrm>
              <a:off x="5055835" y="2296970"/>
              <a:ext cx="1376763" cy="211469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36" dirty="0" smtClean="0">
                <a:solidFill>
                  <a:srgbClr val="505050"/>
                </a:solidFill>
              </a:endParaRPr>
            </a:p>
            <a:p>
              <a:pPr algn="ctr"/>
              <a:r>
                <a:rPr lang="en-US" sz="1836" dirty="0" smtClean="0">
                  <a:solidFill>
                    <a:srgbClr val="505050"/>
                  </a:solidFill>
                </a:rPr>
                <a:t>Compute Scale Unit</a:t>
              </a:r>
              <a:endParaRPr lang="en-US" sz="1836" dirty="0">
                <a:solidFill>
                  <a:srgbClr val="505050"/>
                </a:solidFill>
              </a:endParaRPr>
            </a:p>
          </p:txBody>
        </p:sp>
        <p:sp>
          <p:nvSpPr>
            <p:cNvPr id="13" name="Rounded Rectangle 12"/>
            <p:cNvSpPr/>
            <p:nvPr/>
          </p:nvSpPr>
          <p:spPr>
            <a:xfrm>
              <a:off x="5068948" y="1589634"/>
              <a:ext cx="1376763" cy="5972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rgbClr val="505050"/>
                  </a:solidFill>
                </a:rPr>
                <a:t>Network Scale Unit</a:t>
              </a:r>
              <a:endParaRPr lang="en-US" dirty="0">
                <a:solidFill>
                  <a:srgbClr val="505050"/>
                </a:solidFill>
              </a:endParaRPr>
            </a:p>
          </p:txBody>
        </p:sp>
        <p:sp>
          <p:nvSpPr>
            <p:cNvPr id="12" name="Rounded Rectangle 11"/>
            <p:cNvSpPr/>
            <p:nvPr/>
          </p:nvSpPr>
          <p:spPr>
            <a:xfrm>
              <a:off x="5068948" y="4484442"/>
              <a:ext cx="1376763" cy="20035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36" dirty="0" smtClean="0">
                  <a:solidFill>
                    <a:srgbClr val="505050"/>
                  </a:solidFill>
                </a:rPr>
                <a:t>Storage Scale Unit</a:t>
              </a:r>
            </a:p>
            <a:p>
              <a:pPr algn="ctr"/>
              <a:endParaRPr lang="en-US" sz="1836" dirty="0">
                <a:solidFill>
                  <a:srgbClr val="505050"/>
                </a:solidFill>
              </a:endParaRPr>
            </a:p>
          </p:txBody>
        </p:sp>
      </p:grpSp>
      <p:grpSp>
        <p:nvGrpSpPr>
          <p:cNvPr id="2064" name="Group 2063"/>
          <p:cNvGrpSpPr/>
          <p:nvPr/>
        </p:nvGrpSpPr>
        <p:grpSpPr>
          <a:xfrm>
            <a:off x="6822216" y="1589634"/>
            <a:ext cx="4922634" cy="4898361"/>
            <a:chOff x="6822216" y="1589634"/>
            <a:chExt cx="4922634" cy="4898361"/>
          </a:xfrm>
        </p:grpSpPr>
        <p:sp>
          <p:nvSpPr>
            <p:cNvPr id="47" name="Rounded Rectangle 46"/>
            <p:cNvSpPr/>
            <p:nvPr/>
          </p:nvSpPr>
          <p:spPr>
            <a:xfrm>
              <a:off x="10354975" y="2259673"/>
              <a:ext cx="1376763" cy="21519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36" dirty="0" smtClean="0">
                <a:solidFill>
                  <a:srgbClr val="505050"/>
                </a:solidFill>
              </a:endParaRPr>
            </a:p>
            <a:p>
              <a:pPr algn="ctr"/>
              <a:endParaRPr lang="en-US" sz="1836" dirty="0">
                <a:solidFill>
                  <a:srgbClr val="505050"/>
                </a:solidFill>
              </a:endParaRPr>
            </a:p>
            <a:p>
              <a:pPr algn="ctr"/>
              <a:r>
                <a:rPr lang="en-US" sz="1836" dirty="0" err="1" smtClean="0">
                  <a:solidFill>
                    <a:srgbClr val="505050"/>
                  </a:solidFill>
                </a:rPr>
                <a:t>ComputeScale</a:t>
              </a:r>
              <a:r>
                <a:rPr lang="en-US" sz="1836" dirty="0" smtClean="0">
                  <a:solidFill>
                    <a:srgbClr val="505050"/>
                  </a:solidFill>
                </a:rPr>
                <a:t> </a:t>
              </a:r>
              <a:r>
                <a:rPr lang="en-US" sz="1836" dirty="0">
                  <a:solidFill>
                    <a:srgbClr val="505050"/>
                  </a:solidFill>
                </a:rPr>
                <a:t>Unit</a:t>
              </a:r>
            </a:p>
            <a:p>
              <a:pPr algn="ctr"/>
              <a:endParaRPr lang="en-US" sz="1836" dirty="0">
                <a:solidFill>
                  <a:srgbClr val="505050"/>
                </a:solidFill>
              </a:endParaRPr>
            </a:p>
          </p:txBody>
        </p:sp>
        <p:sp>
          <p:nvSpPr>
            <p:cNvPr id="49" name="Rounded Rectangle 48"/>
            <p:cNvSpPr/>
            <p:nvPr/>
          </p:nvSpPr>
          <p:spPr>
            <a:xfrm>
              <a:off x="10368087" y="1589634"/>
              <a:ext cx="1376763" cy="5972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solidFill>
                    <a:srgbClr val="505050"/>
                  </a:solidFill>
                </a:rPr>
                <a:t>Network Scale Unit</a:t>
              </a:r>
            </a:p>
          </p:txBody>
        </p:sp>
        <p:sp>
          <p:nvSpPr>
            <p:cNvPr id="48" name="Rounded Rectangle 47"/>
            <p:cNvSpPr/>
            <p:nvPr/>
          </p:nvSpPr>
          <p:spPr>
            <a:xfrm>
              <a:off x="10368087" y="4484442"/>
              <a:ext cx="1376763" cy="20035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36" dirty="0" smtClean="0">
                  <a:solidFill>
                    <a:srgbClr val="505050"/>
                  </a:solidFill>
                </a:rPr>
                <a:t>Storage Scale Unit</a:t>
              </a:r>
              <a:endParaRPr lang="en-US" sz="1836" dirty="0">
                <a:solidFill>
                  <a:srgbClr val="505050"/>
                </a:solidFill>
              </a:endParaRPr>
            </a:p>
          </p:txBody>
        </p:sp>
        <p:sp>
          <p:nvSpPr>
            <p:cNvPr id="36" name="Rounded Rectangle 35"/>
            <p:cNvSpPr/>
            <p:nvPr/>
          </p:nvSpPr>
          <p:spPr>
            <a:xfrm>
              <a:off x="8588596" y="2259673"/>
              <a:ext cx="1376763" cy="21519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36" dirty="0" smtClean="0">
                <a:solidFill>
                  <a:srgbClr val="505050"/>
                </a:solidFill>
              </a:endParaRPr>
            </a:p>
            <a:p>
              <a:pPr algn="ctr"/>
              <a:endParaRPr lang="en-US" sz="1836" dirty="0">
                <a:solidFill>
                  <a:srgbClr val="505050"/>
                </a:solidFill>
              </a:endParaRPr>
            </a:p>
            <a:p>
              <a:pPr algn="ctr"/>
              <a:r>
                <a:rPr lang="en-US" sz="1836" dirty="0" err="1" smtClean="0">
                  <a:solidFill>
                    <a:srgbClr val="505050"/>
                  </a:solidFill>
                </a:rPr>
                <a:t>ComputeScale</a:t>
              </a:r>
              <a:r>
                <a:rPr lang="en-US" sz="1836" dirty="0" smtClean="0">
                  <a:solidFill>
                    <a:srgbClr val="505050"/>
                  </a:solidFill>
                </a:rPr>
                <a:t> </a:t>
              </a:r>
              <a:r>
                <a:rPr lang="en-US" sz="1836" dirty="0">
                  <a:solidFill>
                    <a:srgbClr val="505050"/>
                  </a:solidFill>
                </a:rPr>
                <a:t>Unit</a:t>
              </a:r>
            </a:p>
            <a:p>
              <a:pPr algn="ctr"/>
              <a:endParaRPr lang="en-US" sz="1836" dirty="0">
                <a:solidFill>
                  <a:srgbClr val="505050"/>
                </a:solidFill>
              </a:endParaRPr>
            </a:p>
          </p:txBody>
        </p:sp>
        <p:sp>
          <p:nvSpPr>
            <p:cNvPr id="38" name="Rounded Rectangle 37"/>
            <p:cNvSpPr/>
            <p:nvPr/>
          </p:nvSpPr>
          <p:spPr>
            <a:xfrm>
              <a:off x="8601708" y="1589634"/>
              <a:ext cx="1376763" cy="5972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solidFill>
                    <a:srgbClr val="505050"/>
                  </a:solidFill>
                </a:rPr>
                <a:t>Network Scale Unit</a:t>
              </a:r>
            </a:p>
          </p:txBody>
        </p:sp>
        <p:sp>
          <p:nvSpPr>
            <p:cNvPr id="37" name="Rounded Rectangle 36"/>
            <p:cNvSpPr/>
            <p:nvPr/>
          </p:nvSpPr>
          <p:spPr>
            <a:xfrm>
              <a:off x="8601708" y="4484442"/>
              <a:ext cx="1376763" cy="20035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36" dirty="0" smtClean="0">
                  <a:solidFill>
                    <a:srgbClr val="505050"/>
                  </a:solidFill>
                </a:rPr>
                <a:t>Storage Scale Unit</a:t>
              </a:r>
              <a:endParaRPr lang="en-US" sz="1836" dirty="0">
                <a:solidFill>
                  <a:srgbClr val="505050"/>
                </a:solidFill>
              </a:endParaRPr>
            </a:p>
          </p:txBody>
        </p:sp>
        <p:sp>
          <p:nvSpPr>
            <p:cNvPr id="25" name="Rounded Rectangle 24"/>
            <p:cNvSpPr/>
            <p:nvPr/>
          </p:nvSpPr>
          <p:spPr>
            <a:xfrm>
              <a:off x="6822216" y="2259673"/>
              <a:ext cx="1376763" cy="21519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836" dirty="0" smtClean="0">
                <a:solidFill>
                  <a:srgbClr val="505050"/>
                </a:solidFill>
              </a:endParaRPr>
            </a:p>
            <a:p>
              <a:pPr algn="ctr"/>
              <a:r>
                <a:rPr lang="en-US" sz="1836" dirty="0" err="1" smtClean="0">
                  <a:solidFill>
                    <a:srgbClr val="505050"/>
                  </a:solidFill>
                </a:rPr>
                <a:t>ComputeScale</a:t>
              </a:r>
              <a:r>
                <a:rPr lang="en-US" sz="1836" dirty="0" smtClean="0">
                  <a:solidFill>
                    <a:srgbClr val="505050"/>
                  </a:solidFill>
                </a:rPr>
                <a:t> Unit</a:t>
              </a:r>
              <a:endParaRPr lang="en-US" sz="1836" dirty="0">
                <a:solidFill>
                  <a:srgbClr val="505050"/>
                </a:solidFill>
              </a:endParaRPr>
            </a:p>
          </p:txBody>
        </p:sp>
        <p:sp>
          <p:nvSpPr>
            <p:cNvPr id="27" name="Rounded Rectangle 26"/>
            <p:cNvSpPr/>
            <p:nvPr/>
          </p:nvSpPr>
          <p:spPr>
            <a:xfrm>
              <a:off x="6835328" y="1589634"/>
              <a:ext cx="1376763" cy="5972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solidFill>
                    <a:srgbClr val="505050"/>
                  </a:solidFill>
                </a:rPr>
                <a:t>Network Scale Unit</a:t>
              </a:r>
            </a:p>
          </p:txBody>
        </p:sp>
        <p:sp>
          <p:nvSpPr>
            <p:cNvPr id="26" name="Rounded Rectangle 25"/>
            <p:cNvSpPr/>
            <p:nvPr/>
          </p:nvSpPr>
          <p:spPr>
            <a:xfrm>
              <a:off x="6835328" y="4484442"/>
              <a:ext cx="1376763" cy="20035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36" dirty="0" smtClean="0">
                  <a:solidFill>
                    <a:srgbClr val="505050"/>
                  </a:solidFill>
                </a:rPr>
                <a:t>Storage Scale Unit</a:t>
              </a:r>
              <a:endParaRPr lang="en-US" sz="1836" dirty="0">
                <a:solidFill>
                  <a:srgbClr val="505050"/>
                </a:solidFill>
              </a:endParaRPr>
            </a:p>
          </p:txBody>
        </p:sp>
      </p:grpSp>
      <p:sp>
        <p:nvSpPr>
          <p:cNvPr id="2" name="Title 1"/>
          <p:cNvSpPr>
            <a:spLocks noGrp="1"/>
          </p:cNvSpPr>
          <p:nvPr>
            <p:ph type="title"/>
          </p:nvPr>
        </p:nvSpPr>
        <p:spPr/>
        <p:txBody>
          <a:bodyPr/>
          <a:lstStyle/>
          <a:p>
            <a:r>
              <a:rPr lang="en-US" dirty="0" smtClean="0"/>
              <a:t>Converged Infrastructure</a:t>
            </a:r>
            <a:endParaRPr lang="en-US" dirty="0"/>
          </a:p>
        </p:txBody>
      </p:sp>
      <p:sp>
        <p:nvSpPr>
          <p:cNvPr id="9" name="Rounded Rectangle 8"/>
          <p:cNvSpPr/>
          <p:nvPr/>
        </p:nvSpPr>
        <p:spPr>
          <a:xfrm>
            <a:off x="5154443" y="2786862"/>
            <a:ext cx="1193195" cy="275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FFFF"/>
                </a:solidFill>
              </a:rPr>
              <a:t>Mgmt</a:t>
            </a:r>
            <a:endParaRPr lang="en-US" dirty="0">
              <a:solidFill>
                <a:srgbClr val="FFFFFF"/>
              </a:solidFill>
            </a:endParaRPr>
          </a:p>
        </p:txBody>
      </p:sp>
      <p:sp>
        <p:nvSpPr>
          <p:cNvPr id="14" name="Rounded Rectangle 13"/>
          <p:cNvSpPr/>
          <p:nvPr/>
        </p:nvSpPr>
        <p:spPr>
          <a:xfrm>
            <a:off x="5147620" y="2373938"/>
            <a:ext cx="1193195" cy="275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rPr>
              <a:t>Net Edge</a:t>
            </a:r>
            <a:endParaRPr lang="en-US" sz="1600" dirty="0">
              <a:solidFill>
                <a:srgbClr val="FFFFFF"/>
              </a:solidFill>
            </a:endParaRPr>
          </a:p>
        </p:txBody>
      </p:sp>
      <p:sp>
        <p:nvSpPr>
          <p:cNvPr id="15" name="Rounded Rectangle 14"/>
          <p:cNvSpPr/>
          <p:nvPr/>
        </p:nvSpPr>
        <p:spPr>
          <a:xfrm>
            <a:off x="5147618" y="3225440"/>
            <a:ext cx="1193195" cy="10668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rPr>
              <a:t>Tenant</a:t>
            </a:r>
          </a:p>
          <a:p>
            <a:pPr algn="ctr"/>
            <a:r>
              <a:rPr lang="en-US" sz="1600" dirty="0" smtClean="0">
                <a:solidFill>
                  <a:srgbClr val="FFFFFF"/>
                </a:solidFill>
              </a:rPr>
              <a:t>Compute</a:t>
            </a:r>
            <a:endParaRPr lang="en-US" sz="1600" dirty="0">
              <a:solidFill>
                <a:srgbClr val="FFFFFF"/>
              </a:solidFill>
            </a:endParaRPr>
          </a:p>
        </p:txBody>
      </p:sp>
      <p:sp>
        <p:nvSpPr>
          <p:cNvPr id="16" name="Rounded Rectangle 15"/>
          <p:cNvSpPr/>
          <p:nvPr/>
        </p:nvSpPr>
        <p:spPr>
          <a:xfrm>
            <a:off x="5160732" y="4597939"/>
            <a:ext cx="1193195" cy="179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rPr>
              <a:t>Storage</a:t>
            </a:r>
            <a:endParaRPr lang="en-US" sz="1600" dirty="0">
              <a:solidFill>
                <a:srgbClr val="FFFFFF"/>
              </a:solidFill>
            </a:endParaRPr>
          </a:p>
        </p:txBody>
      </p:sp>
      <p:grpSp>
        <p:nvGrpSpPr>
          <p:cNvPr id="2066" name="Group 2065"/>
          <p:cNvGrpSpPr/>
          <p:nvPr/>
        </p:nvGrpSpPr>
        <p:grpSpPr>
          <a:xfrm>
            <a:off x="3574390" y="2373775"/>
            <a:ext cx="8435047" cy="4027948"/>
            <a:chOff x="3574390" y="2373775"/>
            <a:chExt cx="8435047" cy="4027948"/>
          </a:xfrm>
        </p:grpSpPr>
        <p:grpSp>
          <p:nvGrpSpPr>
            <p:cNvPr id="2065" name="Group 2064"/>
            <p:cNvGrpSpPr/>
            <p:nvPr/>
          </p:nvGrpSpPr>
          <p:grpSpPr>
            <a:xfrm>
              <a:off x="6907443" y="2378681"/>
              <a:ext cx="4739067" cy="4023042"/>
              <a:chOff x="6907443" y="2378681"/>
              <a:chExt cx="4739067" cy="4023042"/>
            </a:xfrm>
          </p:grpSpPr>
          <p:sp>
            <p:nvSpPr>
              <p:cNvPr id="29" name="Rounded Rectangle 28"/>
              <p:cNvSpPr/>
              <p:nvPr/>
            </p:nvSpPr>
            <p:spPr>
              <a:xfrm>
                <a:off x="6907443" y="2378681"/>
                <a:ext cx="1193195" cy="275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rPr>
                  <a:t>Net Edge</a:t>
                </a:r>
                <a:endParaRPr lang="en-US" sz="1600" dirty="0">
                  <a:solidFill>
                    <a:srgbClr val="FFFFFF"/>
                  </a:solidFill>
                </a:endParaRPr>
              </a:p>
            </p:txBody>
          </p:sp>
          <p:sp>
            <p:nvSpPr>
              <p:cNvPr id="30" name="Rounded Rectangle 29"/>
              <p:cNvSpPr/>
              <p:nvPr/>
            </p:nvSpPr>
            <p:spPr>
              <a:xfrm>
                <a:off x="6907443" y="2767531"/>
                <a:ext cx="1193195" cy="15153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Tenant </a:t>
                </a:r>
                <a:r>
                  <a:rPr lang="en-US" sz="1600" dirty="0" smtClean="0">
                    <a:solidFill>
                      <a:srgbClr val="FFFFFF"/>
                    </a:solidFill>
                  </a:rPr>
                  <a:t>Compute</a:t>
                </a:r>
                <a:endParaRPr lang="en-US" sz="1600" dirty="0">
                  <a:solidFill>
                    <a:srgbClr val="FFFFFF"/>
                  </a:solidFill>
                </a:endParaRPr>
              </a:p>
            </p:txBody>
          </p:sp>
          <p:sp>
            <p:nvSpPr>
              <p:cNvPr id="40" name="Rounded Rectangle 39"/>
              <p:cNvSpPr/>
              <p:nvPr/>
            </p:nvSpPr>
            <p:spPr>
              <a:xfrm>
                <a:off x="8673823" y="2378681"/>
                <a:ext cx="1193195" cy="275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rPr>
                  <a:t>Net Edge</a:t>
                </a:r>
                <a:endParaRPr lang="en-US" sz="1600" dirty="0">
                  <a:solidFill>
                    <a:srgbClr val="FFFFFF"/>
                  </a:solidFill>
                </a:endParaRPr>
              </a:p>
            </p:txBody>
          </p:sp>
          <p:sp>
            <p:nvSpPr>
              <p:cNvPr id="41" name="Rounded Rectangle 40"/>
              <p:cNvSpPr/>
              <p:nvPr/>
            </p:nvSpPr>
            <p:spPr>
              <a:xfrm>
                <a:off x="8673823" y="2767531"/>
                <a:ext cx="1193195" cy="15153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Tenant Compute</a:t>
                </a:r>
              </a:p>
            </p:txBody>
          </p:sp>
          <p:sp>
            <p:nvSpPr>
              <p:cNvPr id="51" name="Rounded Rectangle 50"/>
              <p:cNvSpPr/>
              <p:nvPr/>
            </p:nvSpPr>
            <p:spPr>
              <a:xfrm>
                <a:off x="10440202" y="2378681"/>
                <a:ext cx="1193195" cy="275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rPr>
                  <a:t>Net Edge</a:t>
                </a:r>
                <a:endParaRPr lang="en-US" sz="1600" dirty="0">
                  <a:solidFill>
                    <a:srgbClr val="FFFFFF"/>
                  </a:solidFill>
                </a:endParaRPr>
              </a:p>
            </p:txBody>
          </p:sp>
          <p:sp>
            <p:nvSpPr>
              <p:cNvPr id="52" name="Rounded Rectangle 51"/>
              <p:cNvSpPr/>
              <p:nvPr/>
            </p:nvSpPr>
            <p:spPr>
              <a:xfrm>
                <a:off x="10440202" y="2767531"/>
                <a:ext cx="1193195" cy="15153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Tenant Compute</a:t>
                </a:r>
              </a:p>
            </p:txBody>
          </p:sp>
          <p:sp>
            <p:nvSpPr>
              <p:cNvPr id="31" name="Rounded Rectangle 30"/>
              <p:cNvSpPr/>
              <p:nvPr/>
            </p:nvSpPr>
            <p:spPr>
              <a:xfrm>
                <a:off x="6920555" y="4603450"/>
                <a:ext cx="1193195" cy="1798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rPr>
                  <a:t>Storage</a:t>
                </a:r>
                <a:endParaRPr lang="en-US" sz="1600" dirty="0">
                  <a:solidFill>
                    <a:srgbClr val="FFFFFF"/>
                  </a:solidFill>
                </a:endParaRPr>
              </a:p>
            </p:txBody>
          </p:sp>
          <p:sp>
            <p:nvSpPr>
              <p:cNvPr id="42" name="Rounded Rectangle 41"/>
              <p:cNvSpPr/>
              <p:nvPr/>
            </p:nvSpPr>
            <p:spPr>
              <a:xfrm>
                <a:off x="8686936" y="4603450"/>
                <a:ext cx="1193195" cy="1798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rPr>
                  <a:t>Storage</a:t>
                </a:r>
                <a:endParaRPr lang="en-US" sz="1600" dirty="0">
                  <a:solidFill>
                    <a:srgbClr val="FFFFFF"/>
                  </a:solidFill>
                </a:endParaRPr>
              </a:p>
            </p:txBody>
          </p:sp>
          <p:sp>
            <p:nvSpPr>
              <p:cNvPr id="53" name="Rounded Rectangle 52"/>
              <p:cNvSpPr/>
              <p:nvPr/>
            </p:nvSpPr>
            <p:spPr>
              <a:xfrm>
                <a:off x="10453315" y="4603450"/>
                <a:ext cx="1193195" cy="1798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FF"/>
                    </a:solidFill>
                  </a:rPr>
                  <a:t>Storage</a:t>
                </a:r>
                <a:endParaRPr lang="en-US" sz="1600" dirty="0">
                  <a:solidFill>
                    <a:srgbClr val="FFFFFF"/>
                  </a:solidFill>
                </a:endParaRPr>
              </a:p>
            </p:txBody>
          </p:sp>
        </p:grpSp>
        <p:grpSp>
          <p:nvGrpSpPr>
            <p:cNvPr id="2049" name="Group 2048"/>
            <p:cNvGrpSpPr/>
            <p:nvPr/>
          </p:nvGrpSpPr>
          <p:grpSpPr>
            <a:xfrm>
              <a:off x="3574390" y="2373775"/>
              <a:ext cx="8435047" cy="1904396"/>
              <a:chOff x="1516990" y="2354867"/>
              <a:chExt cx="8435047" cy="1904396"/>
            </a:xfrm>
          </p:grpSpPr>
          <p:sp>
            <p:nvSpPr>
              <p:cNvPr id="21" name="Rectangle 20"/>
              <p:cNvSpPr/>
              <p:nvPr/>
            </p:nvSpPr>
            <p:spPr>
              <a:xfrm>
                <a:off x="1516990" y="2758392"/>
                <a:ext cx="3041779" cy="284914"/>
              </a:xfrm>
              <a:prstGeom prst="rect">
                <a:avLst/>
              </a:prstGeom>
              <a:noFill/>
              <a:ln>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2048" name="TextBox 2047"/>
              <p:cNvSpPr txBox="1"/>
              <p:nvPr/>
            </p:nvSpPr>
            <p:spPr>
              <a:xfrm>
                <a:off x="1516991" y="2786070"/>
                <a:ext cx="1348446" cy="265009"/>
              </a:xfrm>
              <a:prstGeom prst="rect">
                <a:avLst/>
              </a:prstGeom>
              <a:noFill/>
            </p:spPr>
            <p:txBody>
              <a:bodyPr wrap="none" rtlCol="0">
                <a:spAutoFit/>
              </a:bodyPr>
              <a:lstStyle/>
              <a:p>
                <a:r>
                  <a:rPr lang="en-US" sz="1122" dirty="0" err="1" smtClean="0">
                    <a:solidFill>
                      <a:srgbClr val="FFFFFF"/>
                    </a:solidFill>
                  </a:rPr>
                  <a:t>Mgmt</a:t>
                </a:r>
                <a:r>
                  <a:rPr lang="en-US" sz="1122" dirty="0" smtClean="0">
                    <a:solidFill>
                      <a:srgbClr val="FFFFFF"/>
                    </a:solidFill>
                  </a:rPr>
                  <a:t> Host </a:t>
                </a:r>
                <a:r>
                  <a:rPr lang="en-US" sz="1122" dirty="0">
                    <a:solidFill>
                      <a:srgbClr val="FFFFFF"/>
                    </a:solidFill>
                  </a:rPr>
                  <a:t>Group</a:t>
                </a:r>
              </a:p>
            </p:txBody>
          </p:sp>
          <p:sp>
            <p:nvSpPr>
              <p:cNvPr id="57" name="Rectangle 56"/>
              <p:cNvSpPr/>
              <p:nvPr/>
            </p:nvSpPr>
            <p:spPr>
              <a:xfrm>
                <a:off x="1524691" y="2359773"/>
                <a:ext cx="8427346" cy="284914"/>
              </a:xfrm>
              <a:prstGeom prst="rect">
                <a:avLst/>
              </a:prstGeom>
              <a:noFill/>
              <a:ln>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58" name="TextBox 57"/>
              <p:cNvSpPr txBox="1"/>
              <p:nvPr/>
            </p:nvSpPr>
            <p:spPr>
              <a:xfrm>
                <a:off x="1524691" y="2354867"/>
                <a:ext cx="1297289" cy="270284"/>
              </a:xfrm>
              <a:prstGeom prst="rect">
                <a:avLst/>
              </a:prstGeom>
              <a:noFill/>
            </p:spPr>
            <p:txBody>
              <a:bodyPr wrap="square" rtlCol="0">
                <a:spAutoFit/>
              </a:bodyPr>
              <a:lstStyle/>
              <a:p>
                <a:r>
                  <a:rPr lang="en-US" sz="1122" dirty="0">
                    <a:solidFill>
                      <a:srgbClr val="FFFFFF"/>
                    </a:solidFill>
                  </a:rPr>
                  <a:t>Edge Host Group</a:t>
                </a:r>
              </a:p>
            </p:txBody>
          </p:sp>
          <p:sp>
            <p:nvSpPr>
              <p:cNvPr id="59" name="Rectangle 58"/>
              <p:cNvSpPr/>
              <p:nvPr/>
            </p:nvSpPr>
            <p:spPr>
              <a:xfrm>
                <a:off x="1518093" y="3192462"/>
                <a:ext cx="8433944" cy="1066801"/>
              </a:xfrm>
              <a:prstGeom prst="rect">
                <a:avLst/>
              </a:prstGeom>
              <a:noFill/>
              <a:ln>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60" name="TextBox 59"/>
              <p:cNvSpPr txBox="1"/>
              <p:nvPr/>
            </p:nvSpPr>
            <p:spPr>
              <a:xfrm>
                <a:off x="1516991" y="3632027"/>
                <a:ext cx="1149674" cy="437684"/>
              </a:xfrm>
              <a:prstGeom prst="rect">
                <a:avLst/>
              </a:prstGeom>
              <a:noFill/>
            </p:spPr>
            <p:txBody>
              <a:bodyPr wrap="none" rtlCol="0">
                <a:spAutoFit/>
              </a:bodyPr>
              <a:lstStyle/>
              <a:p>
                <a:r>
                  <a:rPr lang="en-US" sz="1122" dirty="0">
                    <a:solidFill>
                      <a:srgbClr val="FFFFFF"/>
                    </a:solidFill>
                  </a:rPr>
                  <a:t>Compute Host </a:t>
                </a:r>
                <a:endParaRPr lang="en-US" sz="1122" dirty="0" smtClean="0">
                  <a:solidFill>
                    <a:srgbClr val="FFFFFF"/>
                  </a:solidFill>
                </a:endParaRPr>
              </a:p>
              <a:p>
                <a:r>
                  <a:rPr lang="en-US" sz="1122" dirty="0" smtClean="0">
                    <a:solidFill>
                      <a:srgbClr val="FFFFFF"/>
                    </a:solidFill>
                  </a:rPr>
                  <a:t>Group</a:t>
                </a:r>
                <a:endParaRPr lang="en-US" sz="1122" dirty="0">
                  <a:solidFill>
                    <a:srgbClr val="FFFFFF"/>
                  </a:solidFill>
                </a:endParaRPr>
              </a:p>
            </p:txBody>
          </p:sp>
        </p:grpSp>
      </p:grpSp>
      <p:grpSp>
        <p:nvGrpSpPr>
          <p:cNvPr id="4" name="Group 3"/>
          <p:cNvGrpSpPr/>
          <p:nvPr/>
        </p:nvGrpSpPr>
        <p:grpSpPr>
          <a:xfrm>
            <a:off x="2289887" y="5033570"/>
            <a:ext cx="2446419" cy="1500400"/>
            <a:chOff x="9182408" y="6560663"/>
            <a:chExt cx="2970675" cy="1821929"/>
          </a:xfrm>
        </p:grpSpPr>
        <p:sp>
          <p:nvSpPr>
            <p:cNvPr id="65" name="Rounded Rectangle 64"/>
            <p:cNvSpPr/>
            <p:nvPr/>
          </p:nvSpPr>
          <p:spPr>
            <a:xfrm>
              <a:off x="9342708" y="7039939"/>
              <a:ext cx="378009" cy="27992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050" dirty="0">
                <a:solidFill>
                  <a:srgbClr val="505050"/>
                </a:solidFill>
              </a:endParaRPr>
            </a:p>
          </p:txBody>
        </p:sp>
        <p:sp>
          <p:nvSpPr>
            <p:cNvPr id="66" name="Rounded Rectangle 65"/>
            <p:cNvSpPr/>
            <p:nvPr/>
          </p:nvSpPr>
          <p:spPr>
            <a:xfrm>
              <a:off x="9342708" y="7513717"/>
              <a:ext cx="362684" cy="28019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a:solidFill>
                  <a:srgbClr val="505050"/>
                </a:solidFill>
              </a:endParaRPr>
            </a:p>
          </p:txBody>
        </p:sp>
        <p:sp>
          <p:nvSpPr>
            <p:cNvPr id="67" name="Rounded Rectangle 66"/>
            <p:cNvSpPr/>
            <p:nvPr/>
          </p:nvSpPr>
          <p:spPr>
            <a:xfrm>
              <a:off x="9342708" y="7954049"/>
              <a:ext cx="362684" cy="2836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400">
                <a:solidFill>
                  <a:srgbClr val="505050"/>
                </a:solidFill>
              </a:endParaRPr>
            </a:p>
          </p:txBody>
        </p:sp>
        <p:sp>
          <p:nvSpPr>
            <p:cNvPr id="2053" name="TextBox 2052"/>
            <p:cNvSpPr txBox="1"/>
            <p:nvPr/>
          </p:nvSpPr>
          <p:spPr>
            <a:xfrm>
              <a:off x="9760422" y="6925038"/>
              <a:ext cx="2392661" cy="1457554"/>
            </a:xfrm>
            <a:prstGeom prst="rect">
              <a:avLst/>
            </a:prstGeom>
            <a:noFill/>
          </p:spPr>
          <p:txBody>
            <a:bodyPr wrap="none" rtlCol="0">
              <a:spAutoFit/>
            </a:bodyPr>
            <a:lstStyle/>
            <a:p>
              <a:pPr>
                <a:lnSpc>
                  <a:spcPct val="150000"/>
                </a:lnSpc>
              </a:pPr>
              <a:r>
                <a:rPr lang="en-US" sz="1600" dirty="0" smtClean="0">
                  <a:solidFill>
                    <a:srgbClr val="FFFFFF"/>
                  </a:solidFill>
                </a:rPr>
                <a:t>Network Scale Unit</a:t>
              </a:r>
              <a:endParaRPr lang="en-US" sz="1600" dirty="0">
                <a:solidFill>
                  <a:srgbClr val="FFFFFF"/>
                </a:solidFill>
              </a:endParaRPr>
            </a:p>
            <a:p>
              <a:pPr>
                <a:lnSpc>
                  <a:spcPct val="150000"/>
                </a:lnSpc>
              </a:pPr>
              <a:r>
                <a:rPr lang="en-US" sz="1600" dirty="0" smtClean="0">
                  <a:solidFill>
                    <a:srgbClr val="FFFFFF"/>
                  </a:solidFill>
                </a:rPr>
                <a:t>Compute Scale Unit</a:t>
              </a:r>
              <a:endParaRPr lang="en-US" sz="1600" dirty="0">
                <a:solidFill>
                  <a:srgbClr val="FFFFFF"/>
                </a:solidFill>
              </a:endParaRPr>
            </a:p>
            <a:p>
              <a:pPr>
                <a:lnSpc>
                  <a:spcPct val="150000"/>
                </a:lnSpc>
              </a:pPr>
              <a:r>
                <a:rPr lang="en-US" sz="1600" dirty="0" smtClean="0">
                  <a:solidFill>
                    <a:srgbClr val="FFFFFF"/>
                  </a:solidFill>
                </a:rPr>
                <a:t>Storage Scale Unit</a:t>
              </a:r>
              <a:endParaRPr lang="en-US" sz="1600" dirty="0">
                <a:solidFill>
                  <a:srgbClr val="FFFFFF"/>
                </a:solidFill>
              </a:endParaRPr>
            </a:p>
          </p:txBody>
        </p:sp>
        <p:sp>
          <p:nvSpPr>
            <p:cNvPr id="2054" name="TextBox 2053"/>
            <p:cNvSpPr txBox="1"/>
            <p:nvPr/>
          </p:nvSpPr>
          <p:spPr>
            <a:xfrm>
              <a:off x="9182408" y="6560663"/>
              <a:ext cx="1187767" cy="448478"/>
            </a:xfrm>
            <a:prstGeom prst="rect">
              <a:avLst/>
            </a:prstGeom>
            <a:noFill/>
          </p:spPr>
          <p:txBody>
            <a:bodyPr wrap="none" rtlCol="0">
              <a:spAutoFit/>
            </a:bodyPr>
            <a:lstStyle/>
            <a:p>
              <a:r>
                <a:rPr lang="en-US" b="1" u="sng" dirty="0">
                  <a:solidFill>
                    <a:srgbClr val="FFFFFF"/>
                  </a:solidFill>
                </a:rPr>
                <a:t>Legend</a:t>
              </a:r>
            </a:p>
          </p:txBody>
        </p:sp>
      </p:grpSp>
      <p:sp>
        <p:nvSpPr>
          <p:cNvPr id="2059" name="TextBox 2058"/>
          <p:cNvSpPr txBox="1"/>
          <p:nvPr/>
        </p:nvSpPr>
        <p:spPr>
          <a:xfrm>
            <a:off x="274639" y="1223287"/>
            <a:ext cx="3716467" cy="1738938"/>
          </a:xfrm>
          <a:prstGeom prst="rect">
            <a:avLst/>
          </a:prstGeom>
          <a:noFill/>
        </p:spPr>
        <p:txBody>
          <a:bodyPr wrap="none" lIns="182880" tIns="146304" rIns="182880" bIns="146304" rtlCol="0">
            <a:spAutoFit/>
          </a:bodyPr>
          <a:lstStyle/>
          <a:p>
            <a:pPr>
              <a:lnSpc>
                <a:spcPct val="90000"/>
              </a:lnSpc>
              <a:spcAft>
                <a:spcPts val="600"/>
              </a:spcAft>
            </a:pPr>
            <a:r>
              <a:rPr lang="en-US" b="1" dirty="0" smtClean="0">
                <a:gradFill>
                  <a:gsLst>
                    <a:gs pos="2917">
                      <a:srgbClr val="FFFFFF"/>
                    </a:gs>
                    <a:gs pos="30000">
                      <a:srgbClr val="FFFFFF"/>
                    </a:gs>
                  </a:gsLst>
                  <a:lin ang="5400000" scaled="0"/>
                </a:gradFill>
              </a:rPr>
              <a:t>Converged Solution Combines:</a:t>
            </a:r>
          </a:p>
          <a:p>
            <a:pPr marL="342900" indent="-173038">
              <a:lnSpc>
                <a:spcPct val="90000"/>
              </a:lnSpc>
              <a:spcAft>
                <a:spcPts val="600"/>
              </a:spcAft>
              <a:buFont typeface="Arial" panose="020B0604020202020204" pitchFamily="34" charset="0"/>
              <a:buChar char="•"/>
            </a:pPr>
            <a:r>
              <a:rPr lang="en-US" sz="1600" dirty="0" smtClean="0">
                <a:gradFill>
                  <a:gsLst>
                    <a:gs pos="2917">
                      <a:srgbClr val="FFFFFF"/>
                    </a:gs>
                    <a:gs pos="30000">
                      <a:srgbClr val="FFFFFF"/>
                    </a:gs>
                  </a:gsLst>
                  <a:lin ang="5400000" scaled="0"/>
                </a:gradFill>
              </a:rPr>
              <a:t>Software Defined Storage</a:t>
            </a:r>
          </a:p>
          <a:p>
            <a:pPr marL="342900" indent="-173038">
              <a:lnSpc>
                <a:spcPct val="90000"/>
              </a:lnSpc>
              <a:spcAft>
                <a:spcPts val="600"/>
              </a:spcAft>
              <a:buFont typeface="Arial" panose="020B0604020202020204" pitchFamily="34" charset="0"/>
              <a:buChar char="•"/>
            </a:pPr>
            <a:r>
              <a:rPr lang="en-US" sz="1600" dirty="0" smtClean="0">
                <a:gradFill>
                  <a:gsLst>
                    <a:gs pos="2917">
                      <a:srgbClr val="FFFFFF"/>
                    </a:gs>
                    <a:gs pos="30000">
                      <a:srgbClr val="FFFFFF"/>
                    </a:gs>
                  </a:gsLst>
                  <a:lin ang="5400000" scaled="0"/>
                </a:gradFill>
              </a:rPr>
              <a:t>Software Defined Network</a:t>
            </a:r>
          </a:p>
          <a:p>
            <a:pPr marL="342900" indent="-173038">
              <a:lnSpc>
                <a:spcPct val="90000"/>
              </a:lnSpc>
              <a:spcAft>
                <a:spcPts val="600"/>
              </a:spcAft>
              <a:buFont typeface="Arial" panose="020B0604020202020204" pitchFamily="34" charset="0"/>
              <a:buChar char="•"/>
            </a:pPr>
            <a:r>
              <a:rPr lang="en-US" sz="1600" dirty="0" smtClean="0">
                <a:gradFill>
                  <a:gsLst>
                    <a:gs pos="2917">
                      <a:srgbClr val="FFFFFF"/>
                    </a:gs>
                    <a:gs pos="30000">
                      <a:srgbClr val="FFFFFF"/>
                    </a:gs>
                  </a:gsLst>
                  <a:lin ang="5400000" scaled="0"/>
                </a:gradFill>
              </a:rPr>
              <a:t>Software Defined Compute</a:t>
            </a:r>
          </a:p>
          <a:p>
            <a:pPr marL="342900" indent="-173038">
              <a:lnSpc>
                <a:spcPct val="90000"/>
              </a:lnSpc>
              <a:spcAft>
                <a:spcPts val="600"/>
              </a:spcAft>
              <a:buFont typeface="Arial" panose="020B0604020202020204" pitchFamily="34" charset="0"/>
              <a:buChar char="•"/>
            </a:pPr>
            <a:r>
              <a:rPr lang="en-US" sz="1600" dirty="0" smtClean="0">
                <a:gradFill>
                  <a:gsLst>
                    <a:gs pos="2917">
                      <a:srgbClr val="FFFFFF"/>
                    </a:gs>
                    <a:gs pos="30000">
                      <a:srgbClr val="FFFFFF"/>
                    </a:gs>
                  </a:gsLst>
                  <a:lin ang="5400000" scaled="0"/>
                </a:gradFill>
              </a:rPr>
              <a:t>Integrated Management</a:t>
            </a:r>
          </a:p>
        </p:txBody>
      </p:sp>
    </p:spTree>
    <p:extLst>
      <p:ext uri="{BB962C8B-B14F-4D97-AF65-F5344CB8AC3E}">
        <p14:creationId xmlns:p14="http://schemas.microsoft.com/office/powerpoint/2010/main" val="1331111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63"/>
                                        </p:tgtEl>
                                        <p:attrNameLst>
                                          <p:attrName>style.visibility</p:attrName>
                                        </p:attrNameLst>
                                      </p:cBhvr>
                                      <p:to>
                                        <p:strVal val="visible"/>
                                      </p:to>
                                    </p:set>
                                    <p:animEffect transition="in" filter="wipe(left)">
                                      <p:cBhvr>
                                        <p:cTn id="7" dur="500"/>
                                        <p:tgtEl>
                                          <p:spTgt spid="206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62"/>
                                        </p:tgtEl>
                                        <p:attrNameLst>
                                          <p:attrName>style.visibility</p:attrName>
                                        </p:attrNameLst>
                                      </p:cBhvr>
                                      <p:to>
                                        <p:strVal val="visible"/>
                                      </p:to>
                                    </p:set>
                                    <p:animEffect transition="in" filter="wipe(left)">
                                      <p:cBhvr>
                                        <p:cTn id="15" dur="500"/>
                                        <p:tgtEl>
                                          <p:spTgt spid="206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64"/>
                                        </p:tgtEl>
                                        <p:attrNameLst>
                                          <p:attrName>style.visibility</p:attrName>
                                        </p:attrNameLst>
                                      </p:cBhvr>
                                      <p:to>
                                        <p:strVal val="visible"/>
                                      </p:to>
                                    </p:set>
                                    <p:animEffect transition="in" filter="wipe(left)">
                                      <p:cBhvr>
                                        <p:cTn id="20" dur="500"/>
                                        <p:tgtEl>
                                          <p:spTgt spid="206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066"/>
                                        </p:tgtEl>
                                        <p:attrNameLst>
                                          <p:attrName>style.visibility</p:attrName>
                                        </p:attrNameLst>
                                      </p:cBhvr>
                                      <p:to>
                                        <p:strVal val="visible"/>
                                      </p:to>
                                    </p:set>
                                    <p:animEffect transition="in" filter="wipe(left)">
                                      <p:cBhvr>
                                        <p:cTn id="45" dur="500"/>
                                        <p:tgtEl>
                                          <p:spTgt spid="2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1" y="2735262"/>
            <a:ext cx="9753598" cy="2751698"/>
          </a:xfrm>
        </p:spPr>
        <p:txBody>
          <a:bodyPr/>
          <a:lstStyle/>
          <a:p>
            <a:r>
              <a:rPr lang="en-US" dirty="0" smtClean="0"/>
              <a:t>Inside CPS Networking</a:t>
            </a:r>
            <a:endParaRPr lang="en-US" dirty="0"/>
          </a:p>
        </p:txBody>
      </p:sp>
    </p:spTree>
    <p:extLst>
      <p:ext uri="{BB962C8B-B14F-4D97-AF65-F5344CB8AC3E}">
        <p14:creationId xmlns:p14="http://schemas.microsoft.com/office/powerpoint/2010/main" val="548569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637" y="233153"/>
            <a:ext cx="9827214" cy="772204"/>
          </a:xfrm>
        </p:spPr>
        <p:txBody>
          <a:bodyPr>
            <a:normAutofit fontScale="90000"/>
          </a:bodyPr>
          <a:lstStyle/>
          <a:p>
            <a:r>
              <a:rPr lang="en-US" dirty="0" smtClean="0"/>
              <a:t>CPS Three Physical Networks</a:t>
            </a:r>
            <a:br>
              <a:rPr lang="en-US" dirty="0" smtClean="0"/>
            </a:br>
            <a:endParaRPr lang="en-US" dirty="0"/>
          </a:p>
        </p:txBody>
      </p:sp>
      <p:sp>
        <p:nvSpPr>
          <p:cNvPr id="3" name="Text Placeholder 2"/>
          <p:cNvSpPr>
            <a:spLocks noGrp="1"/>
          </p:cNvSpPr>
          <p:nvPr>
            <p:ph type="body" sz="quarter" idx="10"/>
          </p:nvPr>
        </p:nvSpPr>
        <p:spPr>
          <a:xfrm>
            <a:off x="874271" y="2155058"/>
            <a:ext cx="4663017" cy="2324280"/>
          </a:xfrm>
        </p:spPr>
        <p:txBody>
          <a:bodyPr vert="horz" wrap="square" lIns="0" tIns="0" rIns="0" bIns="0" numCol="1" rtlCol="0">
            <a:normAutofit/>
          </a:bodyPr>
          <a:lstStyle/>
          <a:p>
            <a:pPr marL="0" indent="0" defTabSz="699513">
              <a:buNone/>
            </a:pPr>
            <a:r>
              <a:rPr lang="en-US" sz="2448" b="1" u="sng" dirty="0">
                <a:latin typeface="+mn-lt"/>
              </a:rPr>
              <a:t>Tenant Network Content</a:t>
            </a:r>
          </a:p>
          <a:p>
            <a:pPr marL="607657" lvl="1" indent="-342900" defTabSz="699513">
              <a:tabLst>
                <a:tab pos="482150" algn="l"/>
              </a:tabLst>
            </a:pPr>
            <a:r>
              <a:rPr lang="en-US" sz="1836" dirty="0"/>
              <a:t>Tenant node-to-node</a:t>
            </a:r>
          </a:p>
          <a:p>
            <a:pPr marL="825047" lvl="2" indent="-342900" defTabSz="699513"/>
            <a:r>
              <a:rPr lang="en-US" sz="1836" dirty="0"/>
              <a:t>Includes Tenant node to Tenant file server</a:t>
            </a:r>
          </a:p>
          <a:p>
            <a:pPr marL="607657" lvl="1" indent="-342900" defTabSz="699513">
              <a:tabLst>
                <a:tab pos="482150" algn="l"/>
              </a:tabLst>
            </a:pPr>
            <a:r>
              <a:rPr lang="en-US" sz="1836" dirty="0"/>
              <a:t>Tenant to HNV Gateway</a:t>
            </a:r>
          </a:p>
          <a:p>
            <a:pPr marL="607657" lvl="1" indent="-342900" defTabSz="699513">
              <a:tabLst>
                <a:tab pos="482150" algn="l"/>
              </a:tabLst>
            </a:pPr>
            <a:r>
              <a:rPr lang="en-US" sz="1836" dirty="0"/>
              <a:t>HNV Gateway to extranet</a:t>
            </a:r>
          </a:p>
          <a:p>
            <a:pPr marL="607657" lvl="1" indent="-342900" defTabSz="699513">
              <a:tabLst>
                <a:tab pos="482150" algn="l"/>
              </a:tabLst>
            </a:pPr>
            <a:r>
              <a:rPr lang="en-US" sz="1836" dirty="0"/>
              <a:t>Tenant to hardware Load </a:t>
            </a:r>
            <a:r>
              <a:rPr lang="en-US" sz="1836" dirty="0" smtClean="0"/>
              <a:t>Balancer</a:t>
            </a:r>
            <a:endParaRPr lang="en-US" sz="1836" dirty="0"/>
          </a:p>
        </p:txBody>
      </p:sp>
      <p:sp>
        <p:nvSpPr>
          <p:cNvPr id="7" name="Text Placeholder 2"/>
          <p:cNvSpPr txBox="1">
            <a:spLocks/>
          </p:cNvSpPr>
          <p:nvPr/>
        </p:nvSpPr>
        <p:spPr>
          <a:xfrm>
            <a:off x="6218237" y="2153873"/>
            <a:ext cx="5595619" cy="3326403"/>
          </a:xfrm>
          <a:prstGeom prst="rect">
            <a:avLst/>
          </a:prstGeom>
        </p:spPr>
        <p:txBody>
          <a:bodyPr vert="horz" wrap="square" lIns="0" tIns="0" rIns="0" bIns="0" numCol="1" rtlCol="0">
            <a:noAutofit/>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2448" b="1" u="sng" dirty="0" err="1">
                <a:solidFill>
                  <a:srgbClr val="FFFFFF"/>
                </a:solidFill>
              </a:rPr>
              <a:t>DataCenter</a:t>
            </a:r>
            <a:r>
              <a:rPr lang="en-US" sz="2448" b="1" u="sng" dirty="0">
                <a:solidFill>
                  <a:srgbClr val="FFFFFF"/>
                </a:solidFill>
              </a:rPr>
              <a:t> (DC) Network Content</a:t>
            </a:r>
          </a:p>
          <a:p>
            <a:pPr lvl="1"/>
            <a:r>
              <a:rPr lang="en-US" sz="1836" dirty="0">
                <a:solidFill>
                  <a:srgbClr val="FFFFFF"/>
                </a:solidFill>
              </a:rPr>
              <a:t>Bulk data</a:t>
            </a:r>
          </a:p>
          <a:p>
            <a:pPr lvl="2"/>
            <a:r>
              <a:rPr lang="en-US" sz="1836" dirty="0">
                <a:solidFill>
                  <a:srgbClr val="FFFFFF"/>
                </a:solidFill>
              </a:rPr>
              <a:t>Live migration</a:t>
            </a:r>
          </a:p>
          <a:p>
            <a:pPr lvl="2"/>
            <a:r>
              <a:rPr lang="en-US" sz="1836" dirty="0">
                <a:solidFill>
                  <a:srgbClr val="FFFFFF"/>
                </a:solidFill>
              </a:rPr>
              <a:t>Tenant storage to “scale out file server”</a:t>
            </a:r>
          </a:p>
          <a:p>
            <a:pPr lvl="2"/>
            <a:r>
              <a:rPr lang="en-US" sz="1836" dirty="0">
                <a:solidFill>
                  <a:srgbClr val="FFFFFF"/>
                </a:solidFill>
              </a:rPr>
              <a:t>CSV &amp; Spaces Redirection</a:t>
            </a:r>
          </a:p>
          <a:p>
            <a:pPr lvl="2"/>
            <a:r>
              <a:rPr lang="en-US" sz="1836" dirty="0">
                <a:solidFill>
                  <a:srgbClr val="FFFFFF"/>
                </a:solidFill>
              </a:rPr>
              <a:t>Backup</a:t>
            </a:r>
          </a:p>
          <a:p>
            <a:pPr lvl="1"/>
            <a:r>
              <a:rPr lang="en-US" sz="1836" dirty="0">
                <a:solidFill>
                  <a:srgbClr val="FFFFFF"/>
                </a:solidFill>
              </a:rPr>
              <a:t>Management (System Center, etc.)</a:t>
            </a:r>
          </a:p>
          <a:p>
            <a:pPr lvl="1"/>
            <a:r>
              <a:rPr lang="en-US" sz="1836" dirty="0">
                <a:solidFill>
                  <a:srgbClr val="FFFFFF"/>
                </a:solidFill>
              </a:rPr>
              <a:t>Cluster </a:t>
            </a:r>
            <a:r>
              <a:rPr lang="en-US" sz="1836" dirty="0" smtClean="0">
                <a:solidFill>
                  <a:srgbClr val="FFFFFF"/>
                </a:solidFill>
              </a:rPr>
              <a:t>heartbeat</a:t>
            </a:r>
            <a:endParaRPr lang="en-US" sz="2040" dirty="0">
              <a:solidFill>
                <a:srgbClr val="FFFFFF"/>
              </a:solidFill>
            </a:endParaRPr>
          </a:p>
          <a:p>
            <a:pPr marL="0" indent="0">
              <a:buFont typeface="Arial" pitchFamily="34" charset="0"/>
              <a:buNone/>
            </a:pPr>
            <a:endParaRPr lang="en-US" sz="2040" b="1" dirty="0">
              <a:solidFill>
                <a:srgbClr val="FFFFFF"/>
              </a:solidFill>
            </a:endParaRPr>
          </a:p>
        </p:txBody>
      </p:sp>
      <p:sp>
        <p:nvSpPr>
          <p:cNvPr id="8" name="Text Placeholder 2"/>
          <p:cNvSpPr txBox="1">
            <a:spLocks/>
          </p:cNvSpPr>
          <p:nvPr/>
        </p:nvSpPr>
        <p:spPr>
          <a:xfrm>
            <a:off x="2484438" y="5173662"/>
            <a:ext cx="7215384" cy="1165754"/>
          </a:xfrm>
          <a:prstGeom prst="rect">
            <a:avLst/>
          </a:prstGeom>
        </p:spPr>
        <p:txBody>
          <a:bodyPr vert="horz" wrap="square" lIns="0" tIns="0" rIns="0" bIns="0" numCol="1" rtlCol="0">
            <a:normAutofit/>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2040" b="1" u="sng" dirty="0">
                <a:solidFill>
                  <a:srgbClr val="FFFFFF"/>
                </a:solidFill>
              </a:rPr>
              <a:t>Management Network</a:t>
            </a:r>
          </a:p>
          <a:p>
            <a:r>
              <a:rPr lang="en-US" sz="2040" dirty="0">
                <a:solidFill>
                  <a:srgbClr val="FFFFFF"/>
                </a:solidFill>
              </a:rPr>
              <a:t>Connectivity to the BMC and switch management ports</a:t>
            </a:r>
          </a:p>
          <a:p>
            <a:r>
              <a:rPr lang="en-US" sz="2040" dirty="0">
                <a:solidFill>
                  <a:srgbClr val="FFFFFF"/>
                </a:solidFill>
              </a:rPr>
              <a:t>1 gigabit </a:t>
            </a:r>
            <a:r>
              <a:rPr lang="en-US" sz="2040" dirty="0" err="1">
                <a:solidFill>
                  <a:srgbClr val="FFFFFF"/>
                </a:solidFill>
              </a:rPr>
              <a:t>ethernet</a:t>
            </a:r>
            <a:endParaRPr lang="en-US" sz="2040" dirty="0">
              <a:solidFill>
                <a:srgbClr val="FFFFFF"/>
              </a:solidFill>
            </a:endParaRPr>
          </a:p>
          <a:p>
            <a:pPr lvl="1"/>
            <a:endParaRPr lang="en-US" sz="2040" dirty="0">
              <a:solidFill>
                <a:srgbClr val="FFFFFF"/>
              </a:solidFill>
            </a:endParaRPr>
          </a:p>
          <a:p>
            <a:pPr marL="0" indent="0">
              <a:buFont typeface="Arial" pitchFamily="34" charset="0"/>
              <a:buNone/>
            </a:pPr>
            <a:endParaRPr lang="en-US" sz="2040" b="1" dirty="0">
              <a:solidFill>
                <a:srgbClr val="FFFFFF"/>
              </a:solidFill>
            </a:endParaRPr>
          </a:p>
          <a:p>
            <a:pPr marL="0" indent="0">
              <a:buFont typeface="Arial" pitchFamily="34" charset="0"/>
              <a:buNone/>
            </a:pPr>
            <a:endParaRPr lang="en-US" sz="2040" b="1" dirty="0">
              <a:solidFill>
                <a:srgbClr val="FFFFFF"/>
              </a:solidFill>
            </a:endParaRPr>
          </a:p>
        </p:txBody>
      </p:sp>
      <p:grpSp>
        <p:nvGrpSpPr>
          <p:cNvPr id="10" name="Group 9"/>
          <p:cNvGrpSpPr/>
          <p:nvPr/>
        </p:nvGrpSpPr>
        <p:grpSpPr>
          <a:xfrm>
            <a:off x="801231" y="1590944"/>
            <a:ext cx="10414071" cy="417026"/>
            <a:chOff x="1371600" y="1343714"/>
            <a:chExt cx="10210800" cy="408886"/>
          </a:xfrm>
        </p:grpSpPr>
        <p:sp>
          <p:nvSpPr>
            <p:cNvPr id="5" name="Rectangle 4"/>
            <p:cNvSpPr/>
            <p:nvPr/>
          </p:nvSpPr>
          <p:spPr>
            <a:xfrm>
              <a:off x="1371600" y="1343714"/>
              <a:ext cx="4953000" cy="408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36" dirty="0">
                  <a:solidFill>
                    <a:srgbClr val="FFFFFF"/>
                  </a:solidFill>
                </a:rPr>
                <a:t>Front End Network</a:t>
              </a:r>
            </a:p>
          </p:txBody>
        </p:sp>
        <p:sp>
          <p:nvSpPr>
            <p:cNvPr id="9" name="Rectangle 8"/>
            <p:cNvSpPr/>
            <p:nvPr/>
          </p:nvSpPr>
          <p:spPr>
            <a:xfrm>
              <a:off x="6629400" y="1343714"/>
              <a:ext cx="4953000" cy="408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36" dirty="0">
                  <a:solidFill>
                    <a:srgbClr val="FFFFFF"/>
                  </a:solidFill>
                </a:rPr>
                <a:t>Back End Network</a:t>
              </a:r>
            </a:p>
          </p:txBody>
        </p:sp>
      </p:grpSp>
    </p:spTree>
    <p:extLst>
      <p:ext uri="{BB962C8B-B14F-4D97-AF65-F5344CB8AC3E}">
        <p14:creationId xmlns:p14="http://schemas.microsoft.com/office/powerpoint/2010/main" val="296702684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Logical networks</a:t>
            </a:r>
            <a:endParaRPr lang="en-US" dirty="0"/>
          </a:p>
        </p:txBody>
      </p:sp>
      <p:sp>
        <p:nvSpPr>
          <p:cNvPr id="4" name="Rectangle 3"/>
          <p:cNvSpPr/>
          <p:nvPr/>
        </p:nvSpPr>
        <p:spPr bwMode="auto">
          <a:xfrm>
            <a:off x="275019" y="1374393"/>
            <a:ext cx="3017520" cy="25603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Infrastructure</a:t>
            </a:r>
          </a:p>
          <a:p>
            <a:pPr defTabSz="932472" fontAlgn="base">
              <a:lnSpc>
                <a:spcPct val="90000"/>
              </a:lnSpc>
              <a:spcBef>
                <a:spcPct val="0"/>
              </a:spcBef>
              <a:spcAft>
                <a:spcPct val="0"/>
              </a:spcAft>
            </a:pPr>
            <a:endParaRPr lang="en-US" sz="2000" b="1" dirty="0" smtClean="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Host management</a:t>
            </a:r>
            <a:endParaRPr lang="en-US" sz="200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Clustering</a:t>
            </a: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Live migration</a:t>
            </a: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Storage</a:t>
            </a: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Management VM communication</a:t>
            </a:r>
          </a:p>
          <a:p>
            <a:pP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275019" y="3956304"/>
            <a:ext cx="3017520" cy="25603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b="1" dirty="0" err="1" smtClean="0">
                <a:gradFill>
                  <a:gsLst>
                    <a:gs pos="0">
                      <a:srgbClr val="FFFFFF"/>
                    </a:gs>
                    <a:gs pos="100000">
                      <a:srgbClr val="FFFFFF"/>
                    </a:gs>
                  </a:gsLst>
                  <a:lin ang="5400000" scaled="0"/>
                </a:gradFill>
                <a:ea typeface="Segoe UI" pitchFamily="34" charset="0"/>
                <a:cs typeface="Segoe UI" pitchFamily="34" charset="0"/>
              </a:rPr>
              <a:t>NetworkVirtualization</a:t>
            </a:r>
            <a:endParaRPr lang="en-US" b="1"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sz="2000" b="1" dirty="0" smtClean="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NVGRE encapsulated packets only</a:t>
            </a: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Stamp private address space</a:t>
            </a:r>
          </a:p>
          <a:p>
            <a:pP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3319971" y="3956304"/>
            <a:ext cx="3017520" cy="25603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b="1" dirty="0" err="1" smtClean="0">
                <a:gradFill>
                  <a:gsLst>
                    <a:gs pos="0">
                      <a:srgbClr val="FFFFFF"/>
                    </a:gs>
                    <a:gs pos="100000">
                      <a:srgbClr val="FFFFFF"/>
                    </a:gs>
                  </a:gsLst>
                  <a:lin ang="5400000" scaled="0"/>
                </a:gradFill>
                <a:ea typeface="Segoe UI" pitchFamily="34" charset="0"/>
                <a:cs typeface="Segoe UI" pitchFamily="34" charset="0"/>
              </a:rPr>
              <a:t>SwitchManagement</a:t>
            </a:r>
            <a:endParaRPr lang="en-US" sz="2000" b="1"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Network device management</a:t>
            </a:r>
          </a:p>
        </p:txBody>
      </p:sp>
      <p:sp>
        <p:nvSpPr>
          <p:cNvPr id="10" name="Rectangle 9"/>
          <p:cNvSpPr/>
          <p:nvPr/>
        </p:nvSpPr>
        <p:spPr bwMode="auto">
          <a:xfrm>
            <a:off x="9395586" y="1374393"/>
            <a:ext cx="3017520" cy="256032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External</a:t>
            </a:r>
          </a:p>
          <a:p>
            <a:pPr defTabSz="93247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dirty="0" smtClean="0">
                <a:gradFill>
                  <a:gsLst>
                    <a:gs pos="0">
                      <a:srgbClr val="FFFFFF"/>
                    </a:gs>
                    <a:gs pos="100000">
                      <a:srgbClr val="FFFFFF"/>
                    </a:gs>
                  </a:gsLst>
                  <a:lin ang="5400000" scaled="0"/>
                </a:gradFill>
                <a:ea typeface="Segoe UI" pitchFamily="34" charset="0"/>
                <a:cs typeface="Segoe UI" pitchFamily="34" charset="0"/>
              </a:rPr>
              <a:t>Front-end for load balancer</a:t>
            </a:r>
          </a:p>
          <a:p>
            <a:pPr marL="342900" indent="-342900" defTabSz="932472" fontAlgn="base">
              <a:lnSpc>
                <a:spcPct val="90000"/>
              </a:lnSpc>
              <a:spcBef>
                <a:spcPct val="0"/>
              </a:spcBef>
              <a:spcAft>
                <a:spcPct val="0"/>
              </a:spcAft>
              <a:buFont typeface="Arial" panose="020B0604020202020204" pitchFamily="34" charset="0"/>
              <a:buChar char="•"/>
            </a:pPr>
            <a:r>
              <a:rPr lang="en-US" dirty="0" smtClean="0">
                <a:gradFill>
                  <a:gsLst>
                    <a:gs pos="0">
                      <a:srgbClr val="FFFFFF"/>
                    </a:gs>
                    <a:gs pos="100000">
                      <a:srgbClr val="FFFFFF"/>
                    </a:gs>
                  </a:gsLst>
                  <a:lin ang="5400000" scaled="0"/>
                </a:gradFill>
                <a:ea typeface="Segoe UI" pitchFamily="34" charset="0"/>
                <a:cs typeface="Segoe UI" pitchFamily="34" charset="0"/>
              </a:rPr>
              <a:t>NAT for virtual networks</a:t>
            </a:r>
          </a:p>
          <a:p>
            <a:pPr marL="342900" indent="-342900" defTabSz="932472" fontAlgn="base">
              <a:lnSpc>
                <a:spcPct val="90000"/>
              </a:lnSpc>
              <a:spcBef>
                <a:spcPct val="0"/>
              </a:spcBef>
              <a:spcAft>
                <a:spcPct val="0"/>
              </a:spcAft>
              <a:buFont typeface="Arial" panose="020B0604020202020204" pitchFamily="34" charset="0"/>
              <a:buChar char="•"/>
            </a:pPr>
            <a:r>
              <a:rPr lang="en-US" dirty="0" smtClean="0">
                <a:gradFill>
                  <a:gsLst>
                    <a:gs pos="0">
                      <a:srgbClr val="FFFFFF"/>
                    </a:gs>
                    <a:gs pos="100000">
                      <a:srgbClr val="FFFFFF"/>
                    </a:gs>
                  </a:gsLst>
                  <a:lin ang="5400000" scaled="0"/>
                </a:gradFill>
                <a:ea typeface="Segoe UI" pitchFamily="34" charset="0"/>
                <a:cs typeface="Segoe UI" pitchFamily="34" charset="0"/>
              </a:rPr>
              <a:t>Site-to-site endpoints</a:t>
            </a:r>
          </a:p>
          <a:p>
            <a:pPr marL="342900" indent="-342900" defTabSz="932472" fontAlgn="base">
              <a:lnSpc>
                <a:spcPct val="90000"/>
              </a:lnSpc>
              <a:spcBef>
                <a:spcPct val="0"/>
              </a:spcBef>
              <a:spcAft>
                <a:spcPct val="0"/>
              </a:spcAft>
              <a:buFont typeface="Arial" panose="020B0604020202020204" pitchFamily="34" charset="0"/>
              <a:buChar char="•"/>
            </a:pPr>
            <a:r>
              <a:rPr lang="en-US" dirty="0" smtClean="0">
                <a:gradFill>
                  <a:gsLst>
                    <a:gs pos="0">
                      <a:srgbClr val="FFFFFF"/>
                    </a:gs>
                    <a:gs pos="100000">
                      <a:srgbClr val="FFFFFF"/>
                    </a:gs>
                  </a:gsLst>
                  <a:lin ang="5400000" scaled="0"/>
                </a:gradFill>
                <a:ea typeface="Segoe UI" pitchFamily="34" charset="0"/>
                <a:cs typeface="Segoe UI" pitchFamily="34" charset="0"/>
              </a:rPr>
              <a:t>Tenant workloads</a:t>
            </a:r>
          </a:p>
        </p:txBody>
      </p:sp>
      <p:sp>
        <p:nvSpPr>
          <p:cNvPr id="11" name="Rectangle 10"/>
          <p:cNvSpPr/>
          <p:nvPr/>
        </p:nvSpPr>
        <p:spPr bwMode="auto">
          <a:xfrm>
            <a:off x="9398317" y="3957510"/>
            <a:ext cx="3017520" cy="25603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Forwarding Gateway Front-ends (optional)</a:t>
            </a:r>
          </a:p>
          <a:p>
            <a:pPr defTabSz="93247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Point-to-point routing for NVGRE gateway when used in forwarding mode</a:t>
            </a:r>
          </a:p>
        </p:txBody>
      </p:sp>
      <p:sp>
        <p:nvSpPr>
          <p:cNvPr id="6" name="Rectangle 5"/>
          <p:cNvSpPr/>
          <p:nvPr/>
        </p:nvSpPr>
        <p:spPr bwMode="auto">
          <a:xfrm>
            <a:off x="3319971" y="1374393"/>
            <a:ext cx="3017520" cy="2560320"/>
          </a:xfrm>
          <a:prstGeom prst="rect">
            <a:avLst/>
          </a:prstGeom>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b="1" dirty="0" err="1" smtClean="0">
                <a:gradFill>
                  <a:gsLst>
                    <a:gs pos="0">
                      <a:srgbClr val="FFFFFF"/>
                    </a:gs>
                    <a:gs pos="100000">
                      <a:srgbClr val="FFFFFF"/>
                    </a:gs>
                  </a:gsLst>
                  <a:lin ang="5400000" scaled="0"/>
                </a:gradFill>
                <a:ea typeface="Segoe UI" pitchFamily="34" charset="0"/>
                <a:cs typeface="Segoe UI" pitchFamily="34" charset="0"/>
              </a:rPr>
              <a:t>BMCManagement</a:t>
            </a:r>
            <a:endParaRPr lang="en-US" sz="2000" b="1"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Host BMCs</a:t>
            </a:r>
          </a:p>
          <a:p>
            <a:pPr marL="342900" indent="-342900" defTabSz="932472" fontAlgn="base">
              <a:lnSpc>
                <a:spcPct val="90000"/>
              </a:lnSpc>
              <a:spcBef>
                <a:spcPct val="0"/>
              </a:spcBef>
              <a:spcAft>
                <a:spcPct val="0"/>
              </a:spcAft>
              <a:buFont typeface="Arial" panose="020B0604020202020204" pitchFamily="34" charset="0"/>
              <a:buChar char="•"/>
            </a:pPr>
            <a:r>
              <a:rPr lang="en-US" sz="2000" dirty="0" err="1" smtClean="0">
                <a:gradFill>
                  <a:gsLst>
                    <a:gs pos="0">
                      <a:srgbClr val="FFFFFF"/>
                    </a:gs>
                    <a:gs pos="100000">
                      <a:srgbClr val="FFFFFF"/>
                    </a:gs>
                  </a:gsLst>
                  <a:lin ang="5400000" scaled="0"/>
                </a:gradFill>
                <a:ea typeface="Segoe UI" pitchFamily="34" charset="0"/>
                <a:cs typeface="Segoe UI" pitchFamily="34" charset="0"/>
              </a:rPr>
              <a:t>Cloudbuilder</a:t>
            </a: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6359144" y="1374393"/>
            <a:ext cx="3017520" cy="2560320"/>
          </a:xfrm>
          <a:prstGeom prst="rect">
            <a:avLst/>
          </a:prstGeom>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Services</a:t>
            </a:r>
          </a:p>
          <a:p>
            <a:pPr defTabSz="93247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Platform as a service (</a:t>
            </a:r>
            <a:r>
              <a:rPr lang="en-US" sz="2000" dirty="0" err="1" smtClean="0">
                <a:gradFill>
                  <a:gsLst>
                    <a:gs pos="0">
                      <a:srgbClr val="FFFFFF"/>
                    </a:gs>
                    <a:gs pos="100000">
                      <a:srgbClr val="FFFFFF"/>
                    </a:gs>
                  </a:gsLst>
                  <a:lin ang="5400000" scaled="0"/>
                </a:gradFill>
                <a:ea typeface="Segoe UI" pitchFamily="34" charset="0"/>
                <a:cs typeface="Segoe UI" pitchFamily="34" charset="0"/>
              </a:rPr>
              <a:t>PaaS</a:t>
            </a:r>
            <a:r>
              <a:rPr lang="en-US" sz="2000" dirty="0" smtClean="0">
                <a:gradFill>
                  <a:gsLst>
                    <a:gs pos="0">
                      <a:srgbClr val="FFFFFF"/>
                    </a:gs>
                    <a:gs pos="100000">
                      <a:srgbClr val="FFFFFF"/>
                    </a:gs>
                  </a:gsLst>
                  <a:lin ang="5400000" scaled="0"/>
                </a:gradFill>
                <a:ea typeface="Segoe UI" pitchFamily="34" charset="0"/>
                <a:cs typeface="Segoe UI" pitchFamily="34" charset="0"/>
              </a:rPr>
              <a:t>) workloads</a:t>
            </a:r>
          </a:p>
        </p:txBody>
      </p:sp>
      <p:sp>
        <p:nvSpPr>
          <p:cNvPr id="9" name="Rectangle 8"/>
          <p:cNvSpPr/>
          <p:nvPr/>
        </p:nvSpPr>
        <p:spPr bwMode="auto">
          <a:xfrm>
            <a:off x="6359144" y="3957510"/>
            <a:ext cx="3017520" cy="2560320"/>
          </a:xfrm>
          <a:prstGeom prst="rect">
            <a:avLst/>
          </a:prstGeom>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b="1" dirty="0" err="1" smtClean="0">
                <a:gradFill>
                  <a:gsLst>
                    <a:gs pos="0">
                      <a:srgbClr val="FFFFFF"/>
                    </a:gs>
                    <a:gs pos="100000">
                      <a:srgbClr val="FFFFFF"/>
                    </a:gs>
                  </a:gsLst>
                  <a:lin ang="5400000" scaled="0"/>
                </a:gradFill>
                <a:ea typeface="Segoe UI" pitchFamily="34" charset="0"/>
                <a:cs typeface="Segoe UI" pitchFamily="34" charset="0"/>
              </a:rPr>
              <a:t>LoadBalancer</a:t>
            </a:r>
            <a:endParaRPr lang="en-US" sz="2000" b="1"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Backend for load balancer.</a:t>
            </a: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Service instance VMs</a:t>
            </a: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Stamp private </a:t>
            </a:r>
            <a:r>
              <a:rPr lang="en-US" sz="2000" dirty="0" err="1" smtClean="0">
                <a:gradFill>
                  <a:gsLst>
                    <a:gs pos="0">
                      <a:srgbClr val="FFFFFF"/>
                    </a:gs>
                    <a:gs pos="100000">
                      <a:srgbClr val="FFFFFF"/>
                    </a:gs>
                  </a:gsLst>
                  <a:lin ang="5400000" scaled="0"/>
                </a:gradFill>
                <a:ea typeface="Segoe UI" pitchFamily="34" charset="0"/>
                <a:cs typeface="Segoe UI" pitchFamily="34" charset="0"/>
              </a:rPr>
              <a:t>addres</a:t>
            </a:r>
            <a:r>
              <a:rPr lang="en-US" sz="2000" dirty="0" smtClean="0">
                <a:gradFill>
                  <a:gsLst>
                    <a:gs pos="0">
                      <a:srgbClr val="FFFFFF"/>
                    </a:gs>
                    <a:gs pos="100000">
                      <a:srgbClr val="FFFFFF"/>
                    </a:gs>
                  </a:gsLst>
                  <a:lin ang="5400000" scaled="0"/>
                </a:gradFill>
                <a:ea typeface="Segoe UI" pitchFamily="34" charset="0"/>
                <a:cs typeface="Segoe UI" pitchFamily="34" charset="0"/>
              </a:rPr>
              <a:t> space</a:t>
            </a:r>
          </a:p>
        </p:txBody>
      </p:sp>
    </p:spTree>
    <p:extLst>
      <p:ext uri="{BB962C8B-B14F-4D97-AF65-F5344CB8AC3E}">
        <p14:creationId xmlns:p14="http://schemas.microsoft.com/office/powerpoint/2010/main" val="104212285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Specific Network Configuration – Additional Detail</a:t>
            </a:r>
          </a:p>
        </p:txBody>
      </p:sp>
      <p:cxnSp>
        <p:nvCxnSpPr>
          <p:cNvPr id="5" name="Straight Connector 4"/>
          <p:cNvCxnSpPr/>
          <p:nvPr/>
        </p:nvCxnSpPr>
        <p:spPr>
          <a:xfrm flipH="1">
            <a:off x="633670" y="6381604"/>
            <a:ext cx="6497549" cy="0"/>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67895" y="5711994"/>
            <a:ext cx="6563325" cy="0"/>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86946" y="1809720"/>
            <a:ext cx="6410930" cy="0"/>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967427" y="1387589"/>
            <a:ext cx="1955394" cy="992982"/>
          </a:xfrm>
          <a:prstGeom prst="rect">
            <a:avLst/>
          </a:prstGeom>
          <a:noFill/>
        </p:spPr>
        <p:txBody>
          <a:bodyPr wrap="square" lIns="186521" tIns="149217" rIns="186521" bIns="149217" rtlCol="0">
            <a:spAutoFit/>
          </a:bodyPr>
          <a:lstStyle/>
          <a:p>
            <a:pPr>
              <a:lnSpc>
                <a:spcPct val="90000"/>
              </a:lnSpc>
              <a:spcAft>
                <a:spcPts val="612"/>
              </a:spcAft>
            </a:pPr>
            <a:r>
              <a:rPr lang="en-US" sz="2448" dirty="0">
                <a:solidFill>
                  <a:srgbClr val="7FBA00"/>
                </a:solidFill>
              </a:rPr>
              <a:t>Datacenter Network</a:t>
            </a:r>
          </a:p>
        </p:txBody>
      </p:sp>
      <p:sp>
        <p:nvSpPr>
          <p:cNvPr id="12" name="TextBox 11"/>
          <p:cNvSpPr txBox="1"/>
          <p:nvPr/>
        </p:nvSpPr>
        <p:spPr>
          <a:xfrm>
            <a:off x="7418956" y="4501756"/>
            <a:ext cx="1955394" cy="992982"/>
          </a:xfrm>
          <a:prstGeom prst="rect">
            <a:avLst/>
          </a:prstGeom>
          <a:noFill/>
        </p:spPr>
        <p:txBody>
          <a:bodyPr wrap="square" lIns="186521" tIns="149217" rIns="186521" bIns="149217" rtlCol="0">
            <a:spAutoFit/>
          </a:bodyPr>
          <a:lstStyle/>
          <a:p>
            <a:pPr>
              <a:lnSpc>
                <a:spcPct val="90000"/>
              </a:lnSpc>
              <a:spcAft>
                <a:spcPts val="612"/>
              </a:spcAft>
            </a:pPr>
            <a:r>
              <a:rPr lang="en-US" sz="2448" dirty="0">
                <a:solidFill>
                  <a:srgbClr val="7FBA00"/>
                </a:solidFill>
              </a:rPr>
              <a:t>Tenant Network</a:t>
            </a:r>
          </a:p>
        </p:txBody>
      </p:sp>
      <p:sp>
        <p:nvSpPr>
          <p:cNvPr id="13" name="TextBox 12"/>
          <p:cNvSpPr txBox="1"/>
          <p:nvPr/>
        </p:nvSpPr>
        <p:spPr>
          <a:xfrm>
            <a:off x="7333850" y="5887607"/>
            <a:ext cx="1955394" cy="1071458"/>
          </a:xfrm>
          <a:prstGeom prst="rect">
            <a:avLst/>
          </a:prstGeom>
          <a:noFill/>
        </p:spPr>
        <p:txBody>
          <a:bodyPr wrap="square" lIns="186521" tIns="149217" rIns="186521" bIns="149217" rtlCol="0">
            <a:spAutoFit/>
          </a:bodyPr>
          <a:lstStyle/>
          <a:p>
            <a:pPr>
              <a:lnSpc>
                <a:spcPct val="90000"/>
              </a:lnSpc>
              <a:spcAft>
                <a:spcPts val="612"/>
              </a:spcAft>
            </a:pPr>
            <a:r>
              <a:rPr lang="en-US" sz="2448" dirty="0">
                <a:solidFill>
                  <a:srgbClr val="7FBA00"/>
                </a:solidFill>
              </a:rPr>
              <a:t>BMC</a:t>
            </a:r>
          </a:p>
          <a:p>
            <a:pPr>
              <a:lnSpc>
                <a:spcPct val="90000"/>
              </a:lnSpc>
              <a:spcAft>
                <a:spcPts val="612"/>
              </a:spcAft>
            </a:pPr>
            <a:r>
              <a:rPr lang="en-US" sz="2448" dirty="0">
                <a:solidFill>
                  <a:srgbClr val="7FBA00"/>
                </a:solidFill>
              </a:rPr>
              <a:t>Network</a:t>
            </a:r>
          </a:p>
        </p:txBody>
      </p:sp>
      <p:sp>
        <p:nvSpPr>
          <p:cNvPr id="16" name="Rectangle 15"/>
          <p:cNvSpPr/>
          <p:nvPr/>
        </p:nvSpPr>
        <p:spPr>
          <a:xfrm>
            <a:off x="8960182" y="6054043"/>
            <a:ext cx="1283050" cy="362491"/>
          </a:xfrm>
          <a:prstGeom prst="rect">
            <a:avLst/>
          </a:prstGeom>
          <a:solidFill>
            <a:srgbClr val="7FBA00">
              <a:lumMod val="75000"/>
            </a:srgbClr>
          </a:solid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199" kern="0" dirty="0">
                <a:solidFill>
                  <a:srgbClr val="FFFFFF"/>
                </a:solidFill>
              </a:rPr>
              <a:t>Physical Switch</a:t>
            </a:r>
          </a:p>
        </p:txBody>
      </p:sp>
      <p:sp>
        <p:nvSpPr>
          <p:cNvPr id="17" name="Rectangle 16"/>
          <p:cNvSpPr/>
          <p:nvPr/>
        </p:nvSpPr>
        <p:spPr>
          <a:xfrm>
            <a:off x="8962141" y="5044694"/>
            <a:ext cx="1283050" cy="362491"/>
          </a:xfrm>
          <a:prstGeom prst="rect">
            <a:avLst/>
          </a:prstGeom>
          <a:solidFill>
            <a:srgbClr val="7FBA00">
              <a:lumMod val="75000"/>
            </a:srgbClr>
          </a:solid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199" kern="0" dirty="0">
                <a:solidFill>
                  <a:srgbClr val="FFFFFF"/>
                </a:solidFill>
              </a:rPr>
              <a:t>Physical Switch</a:t>
            </a:r>
          </a:p>
        </p:txBody>
      </p:sp>
      <p:sp>
        <p:nvSpPr>
          <p:cNvPr id="18" name="Rectangle 17"/>
          <p:cNvSpPr/>
          <p:nvPr/>
        </p:nvSpPr>
        <p:spPr>
          <a:xfrm>
            <a:off x="8962141" y="4591580"/>
            <a:ext cx="1283050" cy="362491"/>
          </a:xfrm>
          <a:prstGeom prst="rect">
            <a:avLst/>
          </a:prstGeom>
          <a:solidFill>
            <a:srgbClr val="7FBA00">
              <a:lumMod val="75000"/>
            </a:srgbClr>
          </a:solid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199" kern="0" dirty="0">
                <a:solidFill>
                  <a:srgbClr val="FFFFFF"/>
                </a:solidFill>
              </a:rPr>
              <a:t>Physical Switch</a:t>
            </a:r>
          </a:p>
        </p:txBody>
      </p:sp>
      <p:sp>
        <p:nvSpPr>
          <p:cNvPr id="19" name="Rectangle 18"/>
          <p:cNvSpPr/>
          <p:nvPr/>
        </p:nvSpPr>
        <p:spPr>
          <a:xfrm>
            <a:off x="8960182" y="2181991"/>
            <a:ext cx="1283050" cy="362491"/>
          </a:xfrm>
          <a:prstGeom prst="rect">
            <a:avLst/>
          </a:prstGeom>
          <a:solidFill>
            <a:srgbClr val="7FBA00">
              <a:lumMod val="75000"/>
            </a:srgbClr>
          </a:solid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199" kern="0" dirty="0">
                <a:solidFill>
                  <a:srgbClr val="FFFFFF"/>
                </a:solidFill>
              </a:rPr>
              <a:t>Physical Switch</a:t>
            </a:r>
          </a:p>
        </p:txBody>
      </p:sp>
      <p:sp>
        <p:nvSpPr>
          <p:cNvPr id="20" name="Rectangle 19"/>
          <p:cNvSpPr/>
          <p:nvPr/>
        </p:nvSpPr>
        <p:spPr>
          <a:xfrm>
            <a:off x="8960182" y="2607951"/>
            <a:ext cx="1283050" cy="362491"/>
          </a:xfrm>
          <a:prstGeom prst="rect">
            <a:avLst/>
          </a:prstGeom>
          <a:solidFill>
            <a:srgbClr val="7FBA00">
              <a:lumMod val="75000"/>
            </a:srgbClr>
          </a:solid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199" kern="0" dirty="0">
                <a:solidFill>
                  <a:srgbClr val="FFFFFF"/>
                </a:solidFill>
              </a:rPr>
              <a:t>Physical Switch</a:t>
            </a:r>
          </a:p>
        </p:txBody>
      </p:sp>
      <p:sp>
        <p:nvSpPr>
          <p:cNvPr id="21" name="Rectangle 20"/>
          <p:cNvSpPr/>
          <p:nvPr/>
        </p:nvSpPr>
        <p:spPr>
          <a:xfrm>
            <a:off x="10296391" y="2372174"/>
            <a:ext cx="1283050" cy="362491"/>
          </a:xfrm>
          <a:prstGeom prst="rect">
            <a:avLst/>
          </a:prstGeom>
          <a:solidFill>
            <a:srgbClr val="7FBA00">
              <a:lumMod val="75000"/>
            </a:srgbClr>
          </a:solid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199" kern="0" dirty="0">
                <a:solidFill>
                  <a:srgbClr val="FFFFFF"/>
                </a:solidFill>
              </a:rPr>
              <a:t>Physical Switch</a:t>
            </a:r>
          </a:p>
        </p:txBody>
      </p:sp>
      <p:sp>
        <p:nvSpPr>
          <p:cNvPr id="34" name="Rectangle 33"/>
          <p:cNvSpPr/>
          <p:nvPr/>
        </p:nvSpPr>
        <p:spPr>
          <a:xfrm>
            <a:off x="10416899" y="4814404"/>
            <a:ext cx="1283050" cy="362491"/>
          </a:xfrm>
          <a:prstGeom prst="rect">
            <a:avLst/>
          </a:prstGeom>
          <a:solidFill>
            <a:srgbClr val="7FBA00">
              <a:lumMod val="75000"/>
            </a:srgbClr>
          </a:solid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199" kern="0" dirty="0">
                <a:solidFill>
                  <a:srgbClr val="FFFFFF"/>
                </a:solidFill>
              </a:rPr>
              <a:t>Physical Switch</a:t>
            </a:r>
          </a:p>
        </p:txBody>
      </p:sp>
      <p:cxnSp>
        <p:nvCxnSpPr>
          <p:cNvPr id="35" name="Straight Connector 34"/>
          <p:cNvCxnSpPr/>
          <p:nvPr/>
        </p:nvCxnSpPr>
        <p:spPr>
          <a:xfrm flipH="1">
            <a:off x="10243232" y="5166133"/>
            <a:ext cx="378073" cy="254310"/>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0226304" y="4627910"/>
            <a:ext cx="316595" cy="196961"/>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9047996" y="4826049"/>
            <a:ext cx="6760" cy="377766"/>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0273971" y="2783202"/>
            <a:ext cx="347334" cy="194501"/>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10235494" y="2181992"/>
            <a:ext cx="316595" cy="196961"/>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0189170" y="3952387"/>
            <a:ext cx="432135" cy="622639"/>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10221669" y="2994813"/>
            <a:ext cx="445554" cy="649640"/>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bwMode="auto">
          <a:xfrm>
            <a:off x="10384602" y="3408540"/>
            <a:ext cx="1255505" cy="769473"/>
          </a:xfrm>
          <a:prstGeom prst="rect">
            <a:avLst/>
          </a:pr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r>
              <a:rPr lang="en-US" sz="1428" dirty="0">
                <a:solidFill>
                  <a:srgbClr val="505050"/>
                </a:solidFill>
                <a:ea typeface="Segoe UI" pitchFamily="34" charset="0"/>
                <a:cs typeface="Segoe UI" pitchFamily="34" charset="0"/>
              </a:rPr>
              <a:t>To Other Racks</a:t>
            </a:r>
          </a:p>
        </p:txBody>
      </p:sp>
      <p:grpSp>
        <p:nvGrpSpPr>
          <p:cNvPr id="62" name="Group 61"/>
          <p:cNvGrpSpPr/>
          <p:nvPr/>
        </p:nvGrpSpPr>
        <p:grpSpPr>
          <a:xfrm>
            <a:off x="5302708" y="2439756"/>
            <a:ext cx="1425813" cy="1003973"/>
            <a:chOff x="3342513" y="2661317"/>
            <a:chExt cx="1397983" cy="984377"/>
          </a:xfrm>
        </p:grpSpPr>
        <p:sp>
          <p:nvSpPr>
            <p:cNvPr id="61" name="Rectangle 60"/>
            <p:cNvSpPr/>
            <p:nvPr/>
          </p:nvSpPr>
          <p:spPr>
            <a:xfrm>
              <a:off x="3482490" y="2661317"/>
              <a:ext cx="1258006" cy="892030"/>
            </a:xfrm>
            <a:prstGeom prst="rect">
              <a:avLst/>
            </a:prstGeom>
            <a:solidFill>
              <a:srgbClr val="7FBA00">
                <a:lumMod val="75000"/>
              </a:srgbClr>
            </a:solid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428" kern="0" dirty="0">
                  <a:solidFill>
                    <a:srgbClr val="FFFFFF"/>
                  </a:solidFill>
                </a:rPr>
                <a:t>Edge Cluster</a:t>
              </a:r>
            </a:p>
          </p:txBody>
        </p:sp>
        <p:sp>
          <p:nvSpPr>
            <p:cNvPr id="60" name="Rectangle 59"/>
            <p:cNvSpPr/>
            <p:nvPr/>
          </p:nvSpPr>
          <p:spPr>
            <a:xfrm>
              <a:off x="3342513" y="2753664"/>
              <a:ext cx="1258006" cy="892030"/>
            </a:xfrm>
            <a:prstGeom prst="rect">
              <a:avLst/>
            </a:prstGeom>
            <a:solidFill>
              <a:srgbClr val="7FBA00">
                <a:lumMod val="75000"/>
              </a:srgbClr>
            </a:solid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428" kern="0" dirty="0" smtClean="0">
                  <a:solidFill>
                    <a:srgbClr val="FFFFFF"/>
                  </a:solidFill>
                </a:rPr>
                <a:t>Net Edge</a:t>
              </a:r>
              <a:endParaRPr lang="en-US" sz="1428" kern="0" dirty="0">
                <a:solidFill>
                  <a:srgbClr val="FFFFFF"/>
                </a:solidFill>
              </a:endParaRPr>
            </a:p>
          </p:txBody>
        </p:sp>
      </p:grpSp>
      <p:grpSp>
        <p:nvGrpSpPr>
          <p:cNvPr id="66" name="Group 65"/>
          <p:cNvGrpSpPr/>
          <p:nvPr/>
        </p:nvGrpSpPr>
        <p:grpSpPr>
          <a:xfrm>
            <a:off x="3602741" y="2439756"/>
            <a:ext cx="1425813" cy="1003973"/>
            <a:chOff x="3342513" y="2661317"/>
            <a:chExt cx="1397983" cy="984377"/>
          </a:xfrm>
          <a:solidFill>
            <a:schemeClr val="accent5"/>
          </a:solidFill>
        </p:grpSpPr>
        <p:sp>
          <p:nvSpPr>
            <p:cNvPr id="67" name="Rectangle 66"/>
            <p:cNvSpPr/>
            <p:nvPr/>
          </p:nvSpPr>
          <p:spPr>
            <a:xfrm>
              <a:off x="3482490" y="2661317"/>
              <a:ext cx="1258006" cy="892030"/>
            </a:xfrm>
            <a:prstGeom prst="rect">
              <a:avLst/>
            </a:prstGeom>
            <a:grp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428" kern="0" dirty="0">
                  <a:solidFill>
                    <a:srgbClr val="FFFFFF"/>
                  </a:solidFill>
                </a:rPr>
                <a:t>Edge Cluster</a:t>
              </a:r>
            </a:p>
          </p:txBody>
        </p:sp>
        <p:sp>
          <p:nvSpPr>
            <p:cNvPr id="68" name="Rectangle 67"/>
            <p:cNvSpPr/>
            <p:nvPr/>
          </p:nvSpPr>
          <p:spPr>
            <a:xfrm>
              <a:off x="3342513" y="2753664"/>
              <a:ext cx="1258006" cy="892030"/>
            </a:xfrm>
            <a:prstGeom prst="rect">
              <a:avLst/>
            </a:prstGeom>
            <a:grp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428" kern="0" dirty="0" smtClean="0">
                  <a:solidFill>
                    <a:srgbClr val="FFFFFF"/>
                  </a:solidFill>
                </a:rPr>
                <a:t>Storage</a:t>
              </a:r>
              <a:endParaRPr lang="en-US" sz="1428" kern="0" dirty="0">
                <a:solidFill>
                  <a:srgbClr val="FFFFFF"/>
                </a:solidFill>
              </a:endParaRPr>
            </a:p>
          </p:txBody>
        </p:sp>
      </p:grpSp>
      <p:grpSp>
        <p:nvGrpSpPr>
          <p:cNvPr id="69" name="Group 68"/>
          <p:cNvGrpSpPr/>
          <p:nvPr/>
        </p:nvGrpSpPr>
        <p:grpSpPr>
          <a:xfrm>
            <a:off x="1929492" y="2439756"/>
            <a:ext cx="1425813" cy="1003973"/>
            <a:chOff x="3342513" y="2661317"/>
            <a:chExt cx="1397983" cy="984377"/>
          </a:xfrm>
          <a:solidFill>
            <a:schemeClr val="accent3"/>
          </a:solidFill>
        </p:grpSpPr>
        <p:sp>
          <p:nvSpPr>
            <p:cNvPr id="70" name="Rectangle 69"/>
            <p:cNvSpPr/>
            <p:nvPr/>
          </p:nvSpPr>
          <p:spPr>
            <a:xfrm>
              <a:off x="3482490" y="2661317"/>
              <a:ext cx="1258006" cy="892030"/>
            </a:xfrm>
            <a:prstGeom prst="rect">
              <a:avLst/>
            </a:prstGeom>
            <a:grp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428" kern="0" dirty="0">
                  <a:solidFill>
                    <a:srgbClr val="FFFFFF"/>
                  </a:solidFill>
                </a:rPr>
                <a:t>Edge Cluster</a:t>
              </a:r>
            </a:p>
          </p:txBody>
        </p:sp>
        <p:sp>
          <p:nvSpPr>
            <p:cNvPr id="71" name="Rectangle 70"/>
            <p:cNvSpPr/>
            <p:nvPr/>
          </p:nvSpPr>
          <p:spPr>
            <a:xfrm>
              <a:off x="3342513" y="2753664"/>
              <a:ext cx="1258006" cy="892030"/>
            </a:xfrm>
            <a:prstGeom prst="rect">
              <a:avLst/>
            </a:prstGeom>
            <a:grp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428" kern="0" dirty="0" smtClean="0">
                  <a:solidFill>
                    <a:srgbClr val="FFFFFF"/>
                  </a:solidFill>
                </a:rPr>
                <a:t>Compute</a:t>
              </a:r>
              <a:endParaRPr lang="en-US" sz="1428" kern="0" dirty="0">
                <a:solidFill>
                  <a:srgbClr val="FFFFFF"/>
                </a:solidFill>
              </a:endParaRPr>
            </a:p>
          </p:txBody>
        </p:sp>
      </p:grpSp>
      <p:grpSp>
        <p:nvGrpSpPr>
          <p:cNvPr id="72" name="Group 71"/>
          <p:cNvGrpSpPr/>
          <p:nvPr/>
        </p:nvGrpSpPr>
        <p:grpSpPr>
          <a:xfrm>
            <a:off x="256244" y="2459506"/>
            <a:ext cx="1425813" cy="1003973"/>
            <a:chOff x="3342513" y="2661317"/>
            <a:chExt cx="1397983" cy="984377"/>
          </a:xfrm>
          <a:solidFill>
            <a:schemeClr val="accent1"/>
          </a:solidFill>
        </p:grpSpPr>
        <p:sp>
          <p:nvSpPr>
            <p:cNvPr id="73" name="Rectangle 72"/>
            <p:cNvSpPr/>
            <p:nvPr/>
          </p:nvSpPr>
          <p:spPr>
            <a:xfrm>
              <a:off x="3482490" y="2661317"/>
              <a:ext cx="1258006" cy="892030"/>
            </a:xfrm>
            <a:prstGeom prst="rect">
              <a:avLst/>
            </a:prstGeom>
            <a:grp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428" kern="0" dirty="0">
                  <a:solidFill>
                    <a:srgbClr val="FFFFFF"/>
                  </a:solidFill>
                </a:rPr>
                <a:t>Edge Cluster</a:t>
              </a:r>
            </a:p>
          </p:txBody>
        </p:sp>
        <p:sp>
          <p:nvSpPr>
            <p:cNvPr id="74" name="Rectangle 73"/>
            <p:cNvSpPr/>
            <p:nvPr/>
          </p:nvSpPr>
          <p:spPr>
            <a:xfrm>
              <a:off x="3342513" y="2753664"/>
              <a:ext cx="1258006" cy="892030"/>
            </a:xfrm>
            <a:prstGeom prst="rect">
              <a:avLst/>
            </a:prstGeom>
            <a:grp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428" kern="0" dirty="0" smtClean="0">
                  <a:solidFill>
                    <a:srgbClr val="FFFFFF"/>
                  </a:solidFill>
                </a:rPr>
                <a:t>Management</a:t>
              </a:r>
              <a:endParaRPr lang="en-US" sz="1428" kern="0" dirty="0">
                <a:solidFill>
                  <a:srgbClr val="FFFFFF"/>
                </a:solidFill>
              </a:endParaRPr>
            </a:p>
          </p:txBody>
        </p:sp>
      </p:grpSp>
      <p:sp>
        <p:nvSpPr>
          <p:cNvPr id="75" name="Rectangle 74"/>
          <p:cNvSpPr/>
          <p:nvPr/>
        </p:nvSpPr>
        <p:spPr bwMode="auto">
          <a:xfrm>
            <a:off x="567894" y="5303590"/>
            <a:ext cx="6563325" cy="314711"/>
          </a:xfrm>
          <a:prstGeom prst="rect">
            <a:avLst/>
          </a:prstGeom>
          <a:solidFill>
            <a:schemeClr val="accent6">
              <a:lumMod val="60000"/>
              <a:lumOff val="40000"/>
            </a:schemeClr>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r" defTabSz="951028" fontAlgn="base">
              <a:lnSpc>
                <a:spcPct val="90000"/>
              </a:lnSpc>
              <a:spcBef>
                <a:spcPct val="0"/>
              </a:spcBef>
              <a:spcAft>
                <a:spcPct val="0"/>
              </a:spcAft>
            </a:pPr>
            <a:r>
              <a:rPr lang="en-US" sz="2448" dirty="0">
                <a:gradFill>
                  <a:gsLst>
                    <a:gs pos="0">
                      <a:srgbClr val="FFFFFF"/>
                    </a:gs>
                    <a:gs pos="100000">
                      <a:srgbClr val="FFFFFF"/>
                    </a:gs>
                  </a:gsLst>
                  <a:lin ang="5400000" scaled="0"/>
                </a:gradFill>
                <a:ea typeface="Segoe UI" pitchFamily="34" charset="0"/>
                <a:cs typeface="Segoe UI" pitchFamily="34" charset="0"/>
              </a:rPr>
              <a:t>Load Balancer Network (VLAN)</a:t>
            </a:r>
          </a:p>
        </p:txBody>
      </p:sp>
      <p:sp>
        <p:nvSpPr>
          <p:cNvPr id="76" name="Rectangle 75"/>
          <p:cNvSpPr/>
          <p:nvPr/>
        </p:nvSpPr>
        <p:spPr bwMode="auto">
          <a:xfrm>
            <a:off x="567894" y="4954072"/>
            <a:ext cx="6563325" cy="314711"/>
          </a:xfrm>
          <a:prstGeom prst="rect">
            <a:avLst/>
          </a:prstGeom>
          <a:solidFill>
            <a:schemeClr val="accent5">
              <a:lumMod val="50000"/>
              <a:lumOff val="50000"/>
            </a:schemeClr>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r" defTabSz="951028" fontAlgn="base">
              <a:lnSpc>
                <a:spcPct val="90000"/>
              </a:lnSpc>
              <a:spcBef>
                <a:spcPct val="0"/>
              </a:spcBef>
              <a:spcAft>
                <a:spcPct val="0"/>
              </a:spcAft>
            </a:pPr>
            <a:r>
              <a:rPr lang="en-US" sz="2448" dirty="0">
                <a:gradFill>
                  <a:gsLst>
                    <a:gs pos="0">
                      <a:srgbClr val="FFFFFF"/>
                    </a:gs>
                    <a:gs pos="100000">
                      <a:srgbClr val="FFFFFF"/>
                    </a:gs>
                  </a:gsLst>
                  <a:lin ang="5400000" scaled="0"/>
                </a:gradFill>
                <a:ea typeface="Segoe UI" pitchFamily="34" charset="0"/>
                <a:cs typeface="Segoe UI" pitchFamily="34" charset="0"/>
              </a:rPr>
              <a:t>HNV Network (VLAN)</a:t>
            </a:r>
          </a:p>
        </p:txBody>
      </p:sp>
      <p:sp>
        <p:nvSpPr>
          <p:cNvPr id="77" name="Rectangle 76"/>
          <p:cNvSpPr/>
          <p:nvPr/>
        </p:nvSpPr>
        <p:spPr bwMode="auto">
          <a:xfrm>
            <a:off x="567894" y="4611011"/>
            <a:ext cx="6563325" cy="314711"/>
          </a:xfrm>
          <a:prstGeom prst="rect">
            <a:avLst/>
          </a:prstGeom>
          <a:solidFill>
            <a:schemeClr val="accent2">
              <a:lumMod val="60000"/>
              <a:lumOff val="40000"/>
            </a:schemeClr>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r" defTabSz="951028" fontAlgn="base">
              <a:lnSpc>
                <a:spcPct val="90000"/>
              </a:lnSpc>
              <a:spcBef>
                <a:spcPct val="0"/>
              </a:spcBef>
              <a:spcAft>
                <a:spcPct val="0"/>
              </a:spcAft>
            </a:pPr>
            <a:r>
              <a:rPr lang="en-US" sz="2448" dirty="0">
                <a:gradFill>
                  <a:gsLst>
                    <a:gs pos="0">
                      <a:srgbClr val="FFFFFF"/>
                    </a:gs>
                    <a:gs pos="100000">
                      <a:srgbClr val="FFFFFF"/>
                    </a:gs>
                  </a:gsLst>
                  <a:lin ang="5400000" scaled="0"/>
                </a:gradFill>
                <a:ea typeface="Segoe UI" pitchFamily="34" charset="0"/>
                <a:cs typeface="Segoe UI" pitchFamily="34" charset="0"/>
              </a:rPr>
              <a:t>External Network (VLAN)</a:t>
            </a:r>
          </a:p>
        </p:txBody>
      </p:sp>
      <p:sp>
        <p:nvSpPr>
          <p:cNvPr id="78" name="Rectangle 77"/>
          <p:cNvSpPr/>
          <p:nvPr/>
        </p:nvSpPr>
        <p:spPr bwMode="auto">
          <a:xfrm>
            <a:off x="567894" y="4267556"/>
            <a:ext cx="6563325" cy="314711"/>
          </a:xfrm>
          <a:prstGeom prst="rect">
            <a:avLst/>
          </a:prstGeom>
          <a:solidFill>
            <a:schemeClr val="bg2">
              <a:lumMod val="40000"/>
              <a:lumOff val="60000"/>
            </a:schemeClr>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r" defTabSz="951028" fontAlgn="base">
              <a:lnSpc>
                <a:spcPct val="90000"/>
              </a:lnSpc>
              <a:spcBef>
                <a:spcPct val="0"/>
              </a:spcBef>
              <a:spcAft>
                <a:spcPct val="0"/>
              </a:spcAft>
            </a:pPr>
            <a:r>
              <a:rPr lang="en-US" sz="2448" dirty="0">
                <a:gradFill>
                  <a:gsLst>
                    <a:gs pos="0">
                      <a:srgbClr val="FFFFFF"/>
                    </a:gs>
                    <a:gs pos="100000">
                      <a:srgbClr val="FFFFFF"/>
                    </a:gs>
                  </a:gsLst>
                  <a:lin ang="5400000" scaled="0"/>
                </a:gradFill>
                <a:ea typeface="Segoe UI" pitchFamily="34" charset="0"/>
                <a:cs typeface="Segoe UI" pitchFamily="34" charset="0"/>
              </a:rPr>
              <a:t>Services Network (VLAN)</a:t>
            </a:r>
          </a:p>
        </p:txBody>
      </p:sp>
      <p:cxnSp>
        <p:nvCxnSpPr>
          <p:cNvPr id="85" name="Straight Connector 84"/>
          <p:cNvCxnSpPr/>
          <p:nvPr/>
        </p:nvCxnSpPr>
        <p:spPr>
          <a:xfrm>
            <a:off x="1119454" y="3480904"/>
            <a:ext cx="0" cy="2860226"/>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897768" y="3464211"/>
            <a:ext cx="0" cy="862018"/>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860721" y="3454095"/>
            <a:ext cx="0" cy="2937876"/>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219196" y="3454094"/>
            <a:ext cx="0" cy="862018"/>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361960" y="3454828"/>
            <a:ext cx="0" cy="1246829"/>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506935" y="3454095"/>
            <a:ext cx="0" cy="1534028"/>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700228" y="3464211"/>
            <a:ext cx="0" cy="1891551"/>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944232" y="3463477"/>
            <a:ext cx="0" cy="1309348"/>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214796" y="3480904"/>
            <a:ext cx="0" cy="1630523"/>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086994" y="1809720"/>
            <a:ext cx="0" cy="669339"/>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412115" y="1809720"/>
            <a:ext cx="0" cy="669339"/>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794333" y="1831328"/>
            <a:ext cx="0" cy="669339"/>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119454" y="1831328"/>
            <a:ext cx="0" cy="669339"/>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7016599" y="3991174"/>
            <a:ext cx="666145" cy="1958170"/>
          </a:xfrm>
          <a:prstGeom prst="rect">
            <a:avLst/>
          </a:prstGeom>
          <a:noFill/>
        </p:spPr>
        <p:txBody>
          <a:bodyPr wrap="square" lIns="186521" tIns="149217" rIns="186521" bIns="149217" rtlCol="0">
            <a:spAutoFit/>
          </a:bodyPr>
          <a:lstStyle/>
          <a:p>
            <a:pPr>
              <a:lnSpc>
                <a:spcPct val="90000"/>
              </a:lnSpc>
              <a:spcAft>
                <a:spcPts val="612"/>
              </a:spcAft>
            </a:pPr>
            <a:r>
              <a:rPr lang="en-US" sz="11729" dirty="0">
                <a:solidFill>
                  <a:srgbClr val="7FBA00"/>
                </a:solidFill>
              </a:rPr>
              <a:t>}</a:t>
            </a:r>
          </a:p>
        </p:txBody>
      </p:sp>
      <p:sp>
        <p:nvSpPr>
          <p:cNvPr id="110" name="Rectangle 109"/>
          <p:cNvSpPr/>
          <p:nvPr/>
        </p:nvSpPr>
        <p:spPr>
          <a:xfrm>
            <a:off x="3430314" y="1431929"/>
            <a:ext cx="1088936" cy="312376"/>
          </a:xfrm>
          <a:prstGeom prst="rect">
            <a:avLst/>
          </a:prstGeom>
          <a:solidFill>
            <a:srgbClr val="FCD116">
              <a:lumMod val="75000"/>
            </a:srgbClr>
          </a:solid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598" kern="0" dirty="0">
                <a:solidFill>
                  <a:srgbClr val="FFFFFF"/>
                </a:solidFill>
                <a:latin typeface="Segoe UI Light"/>
              </a:rPr>
              <a:t>Cluster</a:t>
            </a:r>
          </a:p>
        </p:txBody>
      </p:sp>
      <p:sp>
        <p:nvSpPr>
          <p:cNvPr id="111" name="Rectangle 110"/>
          <p:cNvSpPr/>
          <p:nvPr/>
        </p:nvSpPr>
        <p:spPr>
          <a:xfrm>
            <a:off x="2190470" y="1431929"/>
            <a:ext cx="1088936" cy="312376"/>
          </a:xfrm>
          <a:prstGeom prst="rect">
            <a:avLst/>
          </a:prstGeom>
          <a:solidFill>
            <a:srgbClr val="0072C6">
              <a:lumMod val="75000"/>
            </a:srgbClr>
          </a:solid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598" kern="0" dirty="0">
                <a:solidFill>
                  <a:srgbClr val="FFFFFF"/>
                </a:solidFill>
                <a:latin typeface="Segoe UI Light"/>
              </a:rPr>
              <a:t>LM</a:t>
            </a:r>
          </a:p>
        </p:txBody>
      </p:sp>
      <p:sp>
        <p:nvSpPr>
          <p:cNvPr id="112" name="Rectangle 111"/>
          <p:cNvSpPr/>
          <p:nvPr/>
        </p:nvSpPr>
        <p:spPr>
          <a:xfrm>
            <a:off x="897769" y="1435061"/>
            <a:ext cx="1088936" cy="312376"/>
          </a:xfrm>
          <a:prstGeom prst="rect">
            <a:avLst/>
          </a:prstGeom>
          <a:solidFill>
            <a:srgbClr val="7FBA00">
              <a:lumMod val="75000"/>
            </a:srgbClr>
          </a:solid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598" kern="0" dirty="0">
                <a:solidFill>
                  <a:srgbClr val="FFFFFF"/>
                </a:solidFill>
                <a:latin typeface="Segoe UI Light"/>
              </a:rPr>
              <a:t>Mgmt.</a:t>
            </a:r>
          </a:p>
        </p:txBody>
      </p:sp>
      <p:sp>
        <p:nvSpPr>
          <p:cNvPr id="113" name="Rectangle 112"/>
          <p:cNvSpPr/>
          <p:nvPr/>
        </p:nvSpPr>
        <p:spPr>
          <a:xfrm>
            <a:off x="4679112" y="1454947"/>
            <a:ext cx="1088936" cy="312376"/>
          </a:xfrm>
          <a:prstGeom prst="rect">
            <a:avLst/>
          </a:prstGeom>
          <a:solidFill>
            <a:srgbClr val="68217A">
              <a:lumMod val="75000"/>
            </a:srgbClr>
          </a:solidFill>
          <a:ln w="10795" cap="flat" cmpd="sng" algn="ctr">
            <a:noFill/>
            <a:prstDash val="solid"/>
          </a:ln>
          <a:effectLst>
            <a:outerShdw blurRad="50800" dist="38100" dir="2700000" algn="tl" rotWithShape="0">
              <a:prstClr val="black">
                <a:alpha val="40000"/>
              </a:prstClr>
            </a:outerShdw>
          </a:effectLst>
        </p:spPr>
        <p:txBody>
          <a:bodyPr rtlCol="0" anchor="ctr"/>
          <a:lstStyle/>
          <a:p>
            <a:pPr algn="ctr" defTabSz="932283"/>
            <a:r>
              <a:rPr lang="en-US" sz="1598" kern="0" dirty="0">
                <a:solidFill>
                  <a:srgbClr val="FFFFFF"/>
                </a:solidFill>
                <a:latin typeface="Segoe UI Light"/>
              </a:rPr>
              <a:t>Storage</a:t>
            </a:r>
          </a:p>
        </p:txBody>
      </p:sp>
      <p:sp>
        <p:nvSpPr>
          <p:cNvPr id="114" name="Rectangle 113"/>
          <p:cNvSpPr/>
          <p:nvPr/>
        </p:nvSpPr>
        <p:spPr>
          <a:xfrm>
            <a:off x="8853384" y="3075059"/>
            <a:ext cx="1497843" cy="318286"/>
          </a:xfrm>
          <a:prstGeom prst="rect">
            <a:avLst/>
          </a:prstGeom>
        </p:spPr>
        <p:txBody>
          <a:bodyPr wrap="none">
            <a:spAutoFit/>
          </a:bodyPr>
          <a:lstStyle/>
          <a:p>
            <a:r>
              <a:rPr lang="en-US" sz="1428" dirty="0">
                <a:solidFill>
                  <a:srgbClr val="7FBA00"/>
                </a:solidFill>
              </a:rPr>
              <a:t>Access Switches</a:t>
            </a:r>
          </a:p>
        </p:txBody>
      </p:sp>
      <p:sp>
        <p:nvSpPr>
          <p:cNvPr id="115" name="Rectangle 114"/>
          <p:cNvSpPr/>
          <p:nvPr/>
        </p:nvSpPr>
        <p:spPr>
          <a:xfrm>
            <a:off x="10659926" y="5353970"/>
            <a:ext cx="897831" cy="542399"/>
          </a:xfrm>
          <a:prstGeom prst="rect">
            <a:avLst/>
          </a:prstGeom>
        </p:spPr>
        <p:txBody>
          <a:bodyPr wrap="none">
            <a:spAutoFit/>
          </a:bodyPr>
          <a:lstStyle/>
          <a:p>
            <a:r>
              <a:rPr lang="en-US" sz="1428" dirty="0">
                <a:solidFill>
                  <a:srgbClr val="7FBA00"/>
                </a:solidFill>
              </a:rPr>
              <a:t>Agg</a:t>
            </a:r>
          </a:p>
          <a:p>
            <a:r>
              <a:rPr lang="en-US" sz="1428" dirty="0">
                <a:solidFill>
                  <a:srgbClr val="7FBA00"/>
                </a:solidFill>
              </a:rPr>
              <a:t>Switches</a:t>
            </a:r>
          </a:p>
        </p:txBody>
      </p:sp>
      <p:cxnSp>
        <p:nvCxnSpPr>
          <p:cNvPr id="79" name="Straight Connector 78"/>
          <p:cNvCxnSpPr>
            <a:endCxn id="16" idx="3"/>
          </p:cNvCxnSpPr>
          <p:nvPr/>
        </p:nvCxnSpPr>
        <p:spPr>
          <a:xfrm flipH="1">
            <a:off x="10243232" y="5221884"/>
            <a:ext cx="501800" cy="1013405"/>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0235495" y="4157248"/>
            <a:ext cx="348665" cy="895062"/>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flipV="1">
            <a:off x="10241956" y="2510861"/>
            <a:ext cx="379349" cy="953350"/>
          </a:xfrm>
          <a:prstGeom prst="line">
            <a:avLst/>
          </a:prstGeom>
          <a:ln w="38100">
            <a:solidFill>
              <a:schemeClr val="bg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54565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Restricting Access with ACLs</a:t>
            </a:r>
            <a:endParaRPr lang="en-US" dirty="0"/>
          </a:p>
        </p:txBody>
      </p:sp>
      <p:sp>
        <p:nvSpPr>
          <p:cNvPr id="3" name="Text Placeholder 2"/>
          <p:cNvSpPr>
            <a:spLocks noGrp="1"/>
          </p:cNvSpPr>
          <p:nvPr>
            <p:ph type="body" sz="quarter" idx="4294967295"/>
          </p:nvPr>
        </p:nvSpPr>
        <p:spPr>
          <a:xfrm>
            <a:off x="277003" y="1363662"/>
            <a:ext cx="11887200" cy="5299710"/>
          </a:xfrm>
          <a:prstGeom prst="rect">
            <a:avLst/>
          </a:prstGeom>
        </p:spPr>
        <p:txBody>
          <a:bodyPr/>
          <a:lstStyle/>
          <a:p>
            <a:r>
              <a:rPr lang="en-US" sz="3600" dirty="0" smtClean="0"/>
              <a:t>Restrict at entry point into network</a:t>
            </a:r>
          </a:p>
          <a:p>
            <a:pPr marL="571500" indent="-571500">
              <a:buFont typeface="Arial" panose="020B0604020202020204" pitchFamily="34" charset="0"/>
              <a:buChar char="•"/>
            </a:pPr>
            <a:r>
              <a:rPr lang="en-US" sz="3600" dirty="0" smtClean="0"/>
              <a:t>Block tenants on External from accessing stamp</a:t>
            </a:r>
          </a:p>
          <a:p>
            <a:pPr marL="571500" indent="-571500">
              <a:buFont typeface="Arial" panose="020B0604020202020204" pitchFamily="34" charset="0"/>
              <a:buChar char="•"/>
            </a:pPr>
            <a:r>
              <a:rPr lang="en-US" sz="3600" dirty="0" smtClean="0"/>
              <a:t>Block tenants on tenant networks from accessing stamp</a:t>
            </a:r>
          </a:p>
          <a:p>
            <a:pPr marL="571500" indent="-571500">
              <a:buFont typeface="Arial" panose="020B0604020202020204" pitchFamily="34" charset="0"/>
              <a:buChar char="•"/>
            </a:pPr>
            <a:r>
              <a:rPr lang="en-US" sz="3600" dirty="0" smtClean="0"/>
              <a:t>Restrict access to BMC and switch management networks</a:t>
            </a:r>
          </a:p>
          <a:p>
            <a:pPr marL="571500" indent="-571500">
              <a:buFont typeface="Arial" panose="020B0604020202020204" pitchFamily="34" charset="0"/>
              <a:buChar char="•"/>
            </a:pPr>
            <a:endParaRPr lang="en-US" sz="3600" dirty="0"/>
          </a:p>
          <a:p>
            <a:r>
              <a:rPr lang="en-US" sz="3600" dirty="0" smtClean="0"/>
              <a:t>Finer grain control can be manually applied to Hyper-V virtual switch ports</a:t>
            </a:r>
            <a:endParaRPr lang="en-US" sz="3600" dirty="0"/>
          </a:p>
        </p:txBody>
      </p:sp>
    </p:spTree>
    <p:extLst>
      <p:ext uri="{BB962C8B-B14F-4D97-AF65-F5344CB8AC3E}">
        <p14:creationId xmlns:p14="http://schemas.microsoft.com/office/powerpoint/2010/main" val="14391534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50" y="2125661"/>
            <a:ext cx="6021387" cy="2103119"/>
          </a:xfrm>
        </p:spPr>
        <p:txBody>
          <a:bodyPr/>
          <a:lstStyle/>
          <a:p>
            <a:r>
              <a:rPr lang="en-US" sz="3400" dirty="0" smtClean="0"/>
              <a:t>Architectural Deep Dive Microsoft Cloud Platform System</a:t>
            </a:r>
            <a:endParaRPr lang="en-US" sz="3400" dirty="0"/>
          </a:p>
        </p:txBody>
      </p:sp>
      <p:sp>
        <p:nvSpPr>
          <p:cNvPr id="3" name="Text Placeholder 2"/>
          <p:cNvSpPr>
            <a:spLocks noGrp="1"/>
          </p:cNvSpPr>
          <p:nvPr>
            <p:ph type="body" sz="quarter" idx="14"/>
          </p:nvPr>
        </p:nvSpPr>
        <p:spPr/>
        <p:txBody>
          <a:bodyPr/>
          <a:lstStyle/>
          <a:p>
            <a:r>
              <a:rPr lang="en-US" sz="2000" dirty="0" smtClean="0"/>
              <a:t>Jim Pinkerton</a:t>
            </a:r>
          </a:p>
          <a:p>
            <a:r>
              <a:rPr lang="en-US" sz="2000" dirty="0" smtClean="0"/>
              <a:t>Spencer Shepler</a:t>
            </a:r>
          </a:p>
          <a:p>
            <a:endParaRPr lang="en-US" sz="2000" dirty="0" smtClean="0"/>
          </a:p>
          <a:p>
            <a:r>
              <a:rPr lang="en-US" sz="2000" dirty="0" smtClean="0"/>
              <a:t>Microsoft Corp</a:t>
            </a:r>
            <a:endParaRPr lang="en-US" sz="2000" dirty="0"/>
          </a:p>
        </p:txBody>
      </p:sp>
      <p:sp>
        <p:nvSpPr>
          <p:cNvPr id="4" name="Text Placeholder 2"/>
          <p:cNvSpPr txBox="1">
            <a:spLocks/>
          </p:cNvSpPr>
          <p:nvPr/>
        </p:nvSpPr>
        <p:spPr bwMode="ltGray">
          <a:xfrm>
            <a:off x="274638" y="3390584"/>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smtClean="0"/>
              <a:t>CDP-B341</a:t>
            </a:r>
            <a:endParaRPr lang="en-US" dirty="0"/>
          </a:p>
        </p:txBody>
      </p:sp>
    </p:spTree>
    <p:extLst>
      <p:ext uri="{BB962C8B-B14F-4D97-AF65-F5344CB8AC3E}">
        <p14:creationId xmlns:p14="http://schemas.microsoft.com/office/powerpoint/2010/main" val="267657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 between logical networks</a:t>
            </a:r>
            <a:endParaRPr lang="en-US" dirty="0"/>
          </a:p>
        </p:txBody>
      </p:sp>
      <p:sp>
        <p:nvSpPr>
          <p:cNvPr id="4" name="Rectangle 3"/>
          <p:cNvSpPr/>
          <p:nvPr/>
        </p:nvSpPr>
        <p:spPr bwMode="auto">
          <a:xfrm>
            <a:off x="81668" y="1363662"/>
            <a:ext cx="3048000" cy="2590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Infrastructure</a:t>
            </a:r>
          </a:p>
          <a:p>
            <a:pPr defTabSz="932472" fontAlgn="base">
              <a:lnSpc>
                <a:spcPct val="90000"/>
              </a:lnSpc>
              <a:spcBef>
                <a:spcPct val="0"/>
              </a:spcBef>
              <a:spcAft>
                <a:spcPct val="0"/>
              </a:spcAft>
            </a:pPr>
            <a:endParaRPr lang="en-US" sz="2000" b="1" dirty="0" smtClean="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No Restrictions</a:t>
            </a:r>
          </a:p>
          <a:p>
            <a:pP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81668" y="3968496"/>
            <a:ext cx="3044635" cy="2590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b="1" dirty="0" err="1" smtClean="0">
                <a:gradFill>
                  <a:gsLst>
                    <a:gs pos="0">
                      <a:srgbClr val="FFFFFF"/>
                    </a:gs>
                    <a:gs pos="100000">
                      <a:srgbClr val="FFFFFF"/>
                    </a:gs>
                  </a:gsLst>
                  <a:lin ang="5400000" scaled="0"/>
                </a:gradFill>
                <a:ea typeface="Segoe UI" pitchFamily="34" charset="0"/>
                <a:cs typeface="Segoe UI" pitchFamily="34" charset="0"/>
              </a:rPr>
              <a:t>NetworkVirtualization</a:t>
            </a:r>
            <a:endParaRPr lang="en-US" sz="2000" b="1"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sz="2000" b="1" dirty="0" smtClean="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No Restrictions</a:t>
            </a:r>
          </a:p>
          <a:p>
            <a:pP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3149864" y="3968496"/>
            <a:ext cx="3047999" cy="2590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b="1" dirty="0" err="1" smtClean="0">
                <a:gradFill>
                  <a:gsLst>
                    <a:gs pos="0">
                      <a:srgbClr val="FFFFFF"/>
                    </a:gs>
                    <a:gs pos="100000">
                      <a:srgbClr val="FFFFFF"/>
                    </a:gs>
                  </a:gsLst>
                  <a:lin ang="5400000" scaled="0"/>
                </a:gradFill>
                <a:ea typeface="Segoe UI" pitchFamily="34" charset="0"/>
                <a:cs typeface="Segoe UI" pitchFamily="34" charset="0"/>
              </a:rPr>
              <a:t>SwitchManagement</a:t>
            </a:r>
            <a:endParaRPr lang="en-US" sz="2000" b="1"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Restrict inbound</a:t>
            </a:r>
          </a:p>
        </p:txBody>
      </p:sp>
      <p:sp>
        <p:nvSpPr>
          <p:cNvPr id="10" name="Rectangle 9"/>
          <p:cNvSpPr/>
          <p:nvPr/>
        </p:nvSpPr>
        <p:spPr bwMode="auto">
          <a:xfrm>
            <a:off x="9284979" y="1363662"/>
            <a:ext cx="3029394" cy="2590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External</a:t>
            </a:r>
          </a:p>
          <a:p>
            <a:pPr defTabSz="93247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dirty="0" smtClean="0">
                <a:gradFill>
                  <a:gsLst>
                    <a:gs pos="0">
                      <a:srgbClr val="FFFFFF"/>
                    </a:gs>
                    <a:gs pos="100000">
                      <a:srgbClr val="FFFFFF"/>
                    </a:gs>
                  </a:gsLst>
                  <a:lin ang="5400000" scaled="0"/>
                </a:gradFill>
                <a:ea typeface="Segoe UI" pitchFamily="34" charset="0"/>
                <a:cs typeface="Segoe UI" pitchFamily="34" charset="0"/>
              </a:rPr>
              <a:t>Restrict outbound to “Corp Private” and “Stamp Private”</a:t>
            </a:r>
          </a:p>
        </p:txBody>
      </p:sp>
      <p:sp>
        <p:nvSpPr>
          <p:cNvPr id="11" name="Rectangle 10"/>
          <p:cNvSpPr/>
          <p:nvPr/>
        </p:nvSpPr>
        <p:spPr bwMode="auto">
          <a:xfrm>
            <a:off x="9284979" y="3968496"/>
            <a:ext cx="3029394" cy="2590800"/>
          </a:xfrm>
          <a:prstGeom prst="rect">
            <a:avLst/>
          </a:prstGeom>
          <a:solidFill>
            <a:srgbClr val="DC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Forwarding Gateway Front-ends (optional)</a:t>
            </a:r>
          </a:p>
          <a:p>
            <a:pPr defTabSz="93247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Restrictions on CA space</a:t>
            </a: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Same as external, with optional exception</a:t>
            </a:r>
          </a:p>
        </p:txBody>
      </p:sp>
      <p:sp>
        <p:nvSpPr>
          <p:cNvPr id="6" name="Rectangle 5"/>
          <p:cNvSpPr/>
          <p:nvPr/>
        </p:nvSpPr>
        <p:spPr bwMode="auto">
          <a:xfrm>
            <a:off x="3149864" y="1363662"/>
            <a:ext cx="3047999" cy="2590800"/>
          </a:xfrm>
          <a:prstGeom prst="rect">
            <a:avLst/>
          </a:prstGeom>
          <a:solidFill>
            <a:srgbClr val="DC3C00"/>
          </a:solid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b="1" dirty="0" err="1" smtClean="0">
                <a:gradFill>
                  <a:gsLst>
                    <a:gs pos="0">
                      <a:srgbClr val="FFFFFF"/>
                    </a:gs>
                    <a:gs pos="100000">
                      <a:srgbClr val="FFFFFF"/>
                    </a:gs>
                  </a:gsLst>
                  <a:lin ang="5400000" scaled="0"/>
                </a:gradFill>
                <a:ea typeface="Segoe UI" pitchFamily="34" charset="0"/>
                <a:cs typeface="Segoe UI" pitchFamily="34" charset="0"/>
              </a:rPr>
              <a:t>BMCManagement</a:t>
            </a:r>
            <a:endParaRPr lang="en-US" sz="2000" b="1"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Restrict inbound</a:t>
            </a:r>
          </a:p>
        </p:txBody>
      </p:sp>
      <p:sp>
        <p:nvSpPr>
          <p:cNvPr id="8" name="Rectangle 7"/>
          <p:cNvSpPr/>
          <p:nvPr/>
        </p:nvSpPr>
        <p:spPr bwMode="auto">
          <a:xfrm>
            <a:off x="6218059" y="1363662"/>
            <a:ext cx="3029394" cy="2590800"/>
          </a:xfrm>
          <a:prstGeom prst="rect">
            <a:avLst/>
          </a:prstGeom>
          <a:solidFill>
            <a:srgbClr val="DC3C00"/>
          </a:solid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b="1" dirty="0" smtClean="0">
                <a:gradFill>
                  <a:gsLst>
                    <a:gs pos="0">
                      <a:srgbClr val="FFFFFF"/>
                    </a:gs>
                    <a:gs pos="100000">
                      <a:srgbClr val="FFFFFF"/>
                    </a:gs>
                  </a:gsLst>
                  <a:lin ang="5400000" scaled="0"/>
                </a:gradFill>
                <a:ea typeface="Segoe UI" pitchFamily="34" charset="0"/>
                <a:cs typeface="Segoe UI" pitchFamily="34" charset="0"/>
              </a:rPr>
              <a:t>Services</a:t>
            </a:r>
          </a:p>
          <a:p>
            <a:pPr defTabSz="93247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Inbound only accessible via VIP</a:t>
            </a: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Outbound only to External</a:t>
            </a:r>
          </a:p>
          <a:p>
            <a:pPr marL="342900" indent="-342900" defTabSz="932472" fontAlgn="base">
              <a:lnSpc>
                <a:spcPct val="90000"/>
              </a:lnSpc>
              <a:spcBef>
                <a:spcPct val="0"/>
              </a:spcBef>
              <a:spcAft>
                <a:spcPct val="0"/>
              </a:spcAft>
              <a:buFont typeface="Arial" panose="020B0604020202020204" pitchFamily="34" charset="0"/>
              <a:buChar char="•"/>
            </a:pPr>
            <a:r>
              <a:rPr lang="en-US" sz="2000" dirty="0" smtClean="0">
                <a:gradFill>
                  <a:gsLst>
                    <a:gs pos="0">
                      <a:srgbClr val="FFFFFF"/>
                    </a:gs>
                    <a:gs pos="100000">
                      <a:srgbClr val="FFFFFF"/>
                    </a:gs>
                  </a:gsLst>
                  <a:lin ang="5400000" scaled="0"/>
                </a:gradFill>
                <a:ea typeface="Segoe UI" pitchFamily="34" charset="0"/>
                <a:cs typeface="Segoe UI" pitchFamily="34" charset="0"/>
              </a:rPr>
              <a:t>Enforced by Load Balancer</a:t>
            </a:r>
          </a:p>
        </p:txBody>
      </p:sp>
      <p:sp>
        <p:nvSpPr>
          <p:cNvPr id="9" name="Rectangle 8"/>
          <p:cNvSpPr/>
          <p:nvPr/>
        </p:nvSpPr>
        <p:spPr bwMode="auto">
          <a:xfrm>
            <a:off x="6218059" y="3968496"/>
            <a:ext cx="3029394" cy="2590800"/>
          </a:xfrm>
          <a:prstGeom prst="rect">
            <a:avLst/>
          </a:prstGeom>
          <a:solidFill>
            <a:srgbClr val="DC3C00"/>
          </a:solid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b="1" dirty="0" err="1" smtClean="0">
                <a:gradFill>
                  <a:gsLst>
                    <a:gs pos="0">
                      <a:srgbClr val="FFFFFF"/>
                    </a:gs>
                    <a:gs pos="100000">
                      <a:srgbClr val="FFFFFF"/>
                    </a:gs>
                  </a:gsLst>
                  <a:lin ang="5400000" scaled="0"/>
                </a:gradFill>
                <a:ea typeface="Segoe UI" pitchFamily="34" charset="0"/>
                <a:cs typeface="Segoe UI" pitchFamily="34" charset="0"/>
              </a:rPr>
              <a:t>LoadBalancer</a:t>
            </a:r>
            <a:endParaRPr lang="en-US" sz="2000" b="1" dirty="0" smtClean="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lnSpc>
                <a:spcPct val="90000"/>
              </a:lnSpc>
              <a:spcBef>
                <a:spcPct val="0"/>
              </a:spcBef>
              <a:spcAft>
                <a:spcPct val="0"/>
              </a:spcAft>
              <a:buFont typeface="Arial" panose="020B0604020202020204" pitchFamily="34" charset="0"/>
              <a:buChar char="•"/>
            </a:pPr>
            <a:r>
              <a:rPr lang="en-US" sz="2000" dirty="0">
                <a:gradFill>
                  <a:gsLst>
                    <a:gs pos="0">
                      <a:srgbClr val="FFFFFF"/>
                    </a:gs>
                    <a:gs pos="100000">
                      <a:srgbClr val="FFFFFF"/>
                    </a:gs>
                  </a:gsLst>
                  <a:lin ang="5400000" scaled="0"/>
                </a:gradFill>
                <a:ea typeface="Segoe UI" pitchFamily="34" charset="0"/>
                <a:cs typeface="Segoe UI" pitchFamily="34" charset="0"/>
              </a:rPr>
              <a:t>Inbound only accessible via VIP</a:t>
            </a:r>
          </a:p>
          <a:p>
            <a:pPr marL="342900" indent="-342900" defTabSz="932472" fontAlgn="base">
              <a:lnSpc>
                <a:spcPct val="90000"/>
              </a:lnSpc>
              <a:spcBef>
                <a:spcPct val="0"/>
              </a:spcBef>
              <a:spcAft>
                <a:spcPct val="0"/>
              </a:spcAft>
              <a:buFont typeface="Arial" panose="020B0604020202020204" pitchFamily="34" charset="0"/>
              <a:buChar char="•"/>
            </a:pPr>
            <a:r>
              <a:rPr lang="en-US" sz="2000" dirty="0">
                <a:gradFill>
                  <a:gsLst>
                    <a:gs pos="0">
                      <a:srgbClr val="FFFFFF"/>
                    </a:gs>
                    <a:gs pos="100000">
                      <a:srgbClr val="FFFFFF"/>
                    </a:gs>
                  </a:gsLst>
                  <a:lin ang="5400000" scaled="0"/>
                </a:gradFill>
                <a:ea typeface="Segoe UI" pitchFamily="34" charset="0"/>
                <a:cs typeface="Segoe UI" pitchFamily="34" charset="0"/>
              </a:rPr>
              <a:t>Outbound only to External</a:t>
            </a:r>
          </a:p>
          <a:p>
            <a:pPr marL="342900" indent="-342900" defTabSz="932472" fontAlgn="base">
              <a:lnSpc>
                <a:spcPct val="90000"/>
              </a:lnSpc>
              <a:spcBef>
                <a:spcPct val="0"/>
              </a:spcBef>
              <a:spcAft>
                <a:spcPct val="0"/>
              </a:spcAft>
              <a:buFont typeface="Arial" panose="020B0604020202020204" pitchFamily="34" charset="0"/>
              <a:buChar char="•"/>
            </a:pPr>
            <a:r>
              <a:rPr lang="en-US" sz="2000" dirty="0">
                <a:gradFill>
                  <a:gsLst>
                    <a:gs pos="0">
                      <a:srgbClr val="FFFFFF"/>
                    </a:gs>
                    <a:gs pos="100000">
                      <a:srgbClr val="FFFFFF"/>
                    </a:gs>
                  </a:gsLst>
                  <a:lin ang="5400000" scaled="0"/>
                </a:gradFill>
                <a:ea typeface="Segoe UI" pitchFamily="34" charset="0"/>
                <a:cs typeface="Segoe UI" pitchFamily="34" charset="0"/>
              </a:rPr>
              <a:t>Enforced by Load Balancer</a:t>
            </a:r>
          </a:p>
        </p:txBody>
      </p:sp>
    </p:spTree>
    <p:extLst>
      <p:ext uri="{BB962C8B-B14F-4D97-AF65-F5344CB8AC3E}">
        <p14:creationId xmlns:p14="http://schemas.microsoft.com/office/powerpoint/2010/main" val="87440814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L4-L7: Load Balancing</a:t>
            </a:r>
            <a:endParaRPr lang="en-US" dirty="0"/>
          </a:p>
        </p:txBody>
      </p:sp>
      <p:sp>
        <p:nvSpPr>
          <p:cNvPr id="3" name="Text Placeholder 2"/>
          <p:cNvSpPr>
            <a:spLocks noGrp="1"/>
          </p:cNvSpPr>
          <p:nvPr>
            <p:ph type="body" sz="quarter" idx="4294967295"/>
          </p:nvPr>
        </p:nvSpPr>
        <p:spPr>
          <a:xfrm>
            <a:off x="274638" y="1668462"/>
            <a:ext cx="8991599" cy="4678204"/>
          </a:xfrm>
          <a:prstGeom prst="rect">
            <a:avLst/>
          </a:prstGeom>
        </p:spPr>
        <p:txBody>
          <a:bodyPr/>
          <a:lstStyle/>
          <a:p>
            <a:r>
              <a:rPr lang="en-US" sz="3600" dirty="0" smtClean="0"/>
              <a:t>CPS includes a hardware load balancer for:</a:t>
            </a:r>
          </a:p>
          <a:p>
            <a:pPr marL="571500" indent="-571500">
              <a:buFont typeface="Arial" panose="020B0604020202020204" pitchFamily="34" charset="0"/>
              <a:buChar char="•"/>
            </a:pPr>
            <a:r>
              <a:rPr lang="en-US" sz="3600" dirty="0" smtClean="0"/>
              <a:t>Management services</a:t>
            </a:r>
          </a:p>
          <a:p>
            <a:pPr marL="571500" indent="-571500">
              <a:buFont typeface="Arial" panose="020B0604020202020204" pitchFamily="34" charset="0"/>
              <a:buChar char="•"/>
            </a:pPr>
            <a:r>
              <a:rPr lang="en-US" sz="3600" dirty="0" smtClean="0"/>
              <a:t>Platform as a service (</a:t>
            </a:r>
            <a:r>
              <a:rPr lang="en-US" sz="3600" dirty="0" err="1" smtClean="0"/>
              <a:t>PaaS</a:t>
            </a:r>
            <a:r>
              <a:rPr lang="en-US" sz="3600" dirty="0" smtClean="0"/>
              <a:t>) services</a:t>
            </a:r>
          </a:p>
          <a:p>
            <a:pPr marL="571500" indent="-571500">
              <a:buFont typeface="Arial" panose="020B0604020202020204" pitchFamily="34" charset="0"/>
              <a:buChar char="•"/>
            </a:pPr>
            <a:r>
              <a:rPr lang="en-US" sz="3600" dirty="0" smtClean="0"/>
              <a:t>Tenant workloads</a:t>
            </a:r>
          </a:p>
          <a:p>
            <a:endParaRPr lang="en-US" sz="3600" dirty="0" smtClean="0"/>
          </a:p>
          <a:p>
            <a:r>
              <a:rPr lang="en-US" sz="3600" dirty="0" smtClean="0"/>
              <a:t>Included in stamp</a:t>
            </a:r>
          </a:p>
          <a:p>
            <a:pPr marL="571500" indent="-571500">
              <a:buFont typeface="Arial" panose="020B0604020202020204" pitchFamily="34" charset="0"/>
              <a:buChar char="•"/>
            </a:pPr>
            <a:r>
              <a:rPr lang="en-US" sz="2800" dirty="0" smtClean="0"/>
              <a:t>(2) F5 VIPRION 2200 chassis </a:t>
            </a:r>
          </a:p>
          <a:p>
            <a:pPr marL="571500" indent="-571500">
              <a:buFont typeface="Arial" panose="020B0604020202020204" pitchFamily="34" charset="0"/>
              <a:buChar char="•"/>
            </a:pPr>
            <a:r>
              <a:rPr lang="en-US" sz="2800" dirty="0" smtClean="0"/>
              <a:t>(2) VIPRION 2100 module (one per chassis)</a:t>
            </a:r>
            <a:endParaRPr lang="en-US" sz="2800" dirty="0"/>
          </a:p>
        </p:txBody>
      </p:sp>
      <p:pic>
        <p:nvPicPr>
          <p:cNvPr id="6" name="Picture 5"/>
          <p:cNvPicPr>
            <a:picLocks noChangeAspect="1"/>
          </p:cNvPicPr>
          <p:nvPr/>
        </p:nvPicPr>
        <p:blipFill>
          <a:blip r:embed="rId2"/>
          <a:stretch>
            <a:fillRect/>
          </a:stretch>
        </p:blipFill>
        <p:spPr>
          <a:xfrm>
            <a:off x="8428037" y="4945062"/>
            <a:ext cx="3119628" cy="1695450"/>
          </a:xfrm>
          <a:prstGeom prst="rect">
            <a:avLst/>
          </a:prstGeom>
        </p:spPr>
      </p:pic>
      <p:sp>
        <p:nvSpPr>
          <p:cNvPr id="8" name="TextBox 7"/>
          <p:cNvSpPr txBox="1"/>
          <p:nvPr/>
        </p:nvSpPr>
        <p:spPr>
          <a:xfrm>
            <a:off x="350837" y="6566471"/>
            <a:ext cx="2962020" cy="420115"/>
          </a:xfrm>
          <a:prstGeom prst="rect">
            <a:avLst/>
          </a:prstGeom>
          <a:noFill/>
        </p:spPr>
        <p:txBody>
          <a:bodyPr wrap="square" lIns="182880" tIns="146304" rIns="182880" bIns="146304" rtlCol="0">
            <a:spAutoFit/>
          </a:bodyPr>
          <a:lstStyle/>
          <a:p>
            <a:pPr>
              <a:lnSpc>
                <a:spcPct val="90000"/>
              </a:lnSpc>
              <a:spcAft>
                <a:spcPts val="600"/>
              </a:spcAft>
            </a:pPr>
            <a:r>
              <a:rPr lang="en-US" sz="900" dirty="0" smtClean="0">
                <a:gradFill>
                  <a:gsLst>
                    <a:gs pos="2917">
                      <a:srgbClr val="FFFFFF"/>
                    </a:gs>
                    <a:gs pos="30000">
                      <a:srgbClr val="FFFFFF"/>
                    </a:gs>
                  </a:gsLst>
                  <a:lin ang="5400000" scaled="0"/>
                </a:gradFill>
              </a:rPr>
              <a:t>Photo Courtesy of F5</a:t>
            </a:r>
          </a:p>
        </p:txBody>
      </p:sp>
    </p:spTree>
    <p:extLst>
      <p:ext uri="{BB962C8B-B14F-4D97-AF65-F5344CB8AC3E}">
        <p14:creationId xmlns:p14="http://schemas.microsoft.com/office/powerpoint/2010/main" val="131691086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p:cNvCxnSpPr/>
          <p:nvPr/>
        </p:nvCxnSpPr>
        <p:spPr>
          <a:xfrm flipH="1">
            <a:off x="6466319" y="1903260"/>
            <a:ext cx="86" cy="3424187"/>
          </a:xfrm>
          <a:prstGeom prst="line">
            <a:avLst/>
          </a:prstGeom>
          <a:ln>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322515" y="5268912"/>
            <a:ext cx="3479249" cy="54032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Load Balancer</a:t>
            </a:r>
            <a:endParaRPr lang="en-US" dirty="0">
              <a:solidFill>
                <a:srgbClr val="FFFFFF"/>
              </a:solidFill>
            </a:endParaRPr>
          </a:p>
        </p:txBody>
      </p:sp>
      <p:sp>
        <p:nvSpPr>
          <p:cNvPr id="2" name="Title 1"/>
          <p:cNvSpPr>
            <a:spLocks noGrp="1"/>
          </p:cNvSpPr>
          <p:nvPr>
            <p:ph type="title"/>
          </p:nvPr>
        </p:nvSpPr>
        <p:spPr/>
        <p:txBody>
          <a:bodyPr/>
          <a:lstStyle/>
          <a:p>
            <a:r>
              <a:rPr lang="en-US" dirty="0" smtClean="0"/>
              <a:t>L4-L7: Load balancer logical connectivity</a:t>
            </a:r>
            <a:endParaRPr lang="en-US" dirty="0"/>
          </a:p>
        </p:txBody>
      </p:sp>
      <p:cxnSp>
        <p:nvCxnSpPr>
          <p:cNvPr id="4" name="Straight Connector 3"/>
          <p:cNvCxnSpPr/>
          <p:nvPr/>
        </p:nvCxnSpPr>
        <p:spPr>
          <a:xfrm>
            <a:off x="1189037" y="1897062"/>
            <a:ext cx="872836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189037" y="3192462"/>
            <a:ext cx="872836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89037" y="4434868"/>
            <a:ext cx="872836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89037" y="5994544"/>
            <a:ext cx="872836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635970" y="2221915"/>
            <a:ext cx="758537" cy="540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FFFF"/>
                </a:solidFill>
              </a:rPr>
              <a:t>VMM</a:t>
            </a:r>
            <a:endParaRPr lang="en-US" sz="1400" dirty="0">
              <a:solidFill>
                <a:srgbClr val="FFFFFF"/>
              </a:solidFill>
            </a:endParaRPr>
          </a:p>
        </p:txBody>
      </p:sp>
      <p:sp>
        <p:nvSpPr>
          <p:cNvPr id="9" name="TextBox 8"/>
          <p:cNvSpPr txBox="1"/>
          <p:nvPr/>
        </p:nvSpPr>
        <p:spPr>
          <a:xfrm>
            <a:off x="10000528" y="1712396"/>
            <a:ext cx="1474634" cy="369332"/>
          </a:xfrm>
          <a:prstGeom prst="rect">
            <a:avLst/>
          </a:prstGeom>
          <a:noFill/>
        </p:spPr>
        <p:txBody>
          <a:bodyPr wrap="none" rtlCol="0">
            <a:spAutoFit/>
          </a:bodyPr>
          <a:lstStyle/>
          <a:p>
            <a:r>
              <a:rPr lang="en-US" dirty="0" smtClean="0">
                <a:solidFill>
                  <a:srgbClr val="FFFFFF"/>
                </a:solidFill>
              </a:rPr>
              <a:t>Infrastructure</a:t>
            </a:r>
            <a:endParaRPr lang="en-US" dirty="0">
              <a:solidFill>
                <a:srgbClr val="FFFFFF"/>
              </a:solidFill>
            </a:endParaRPr>
          </a:p>
        </p:txBody>
      </p:sp>
      <p:sp>
        <p:nvSpPr>
          <p:cNvPr id="10" name="TextBox 9"/>
          <p:cNvSpPr txBox="1"/>
          <p:nvPr/>
        </p:nvSpPr>
        <p:spPr>
          <a:xfrm>
            <a:off x="10000528" y="3007796"/>
            <a:ext cx="948208" cy="369332"/>
          </a:xfrm>
          <a:prstGeom prst="rect">
            <a:avLst/>
          </a:prstGeom>
          <a:noFill/>
        </p:spPr>
        <p:txBody>
          <a:bodyPr wrap="none" rtlCol="0">
            <a:spAutoFit/>
          </a:bodyPr>
          <a:lstStyle/>
          <a:p>
            <a:r>
              <a:rPr lang="en-US" dirty="0" smtClean="0">
                <a:solidFill>
                  <a:srgbClr val="FFFFFF"/>
                </a:solidFill>
              </a:rPr>
              <a:t>Services</a:t>
            </a:r>
            <a:endParaRPr lang="en-US" dirty="0">
              <a:solidFill>
                <a:srgbClr val="FFFFFF"/>
              </a:solidFill>
            </a:endParaRPr>
          </a:p>
        </p:txBody>
      </p:sp>
      <p:sp>
        <p:nvSpPr>
          <p:cNvPr id="11" name="TextBox 10"/>
          <p:cNvSpPr txBox="1"/>
          <p:nvPr/>
        </p:nvSpPr>
        <p:spPr>
          <a:xfrm>
            <a:off x="10000528" y="4250202"/>
            <a:ext cx="1503938" cy="369332"/>
          </a:xfrm>
          <a:prstGeom prst="rect">
            <a:avLst/>
          </a:prstGeom>
          <a:noFill/>
        </p:spPr>
        <p:txBody>
          <a:bodyPr wrap="none" rtlCol="0">
            <a:spAutoFit/>
          </a:bodyPr>
          <a:lstStyle/>
          <a:p>
            <a:r>
              <a:rPr lang="en-US" dirty="0" smtClean="0">
                <a:solidFill>
                  <a:srgbClr val="FFFFFF"/>
                </a:solidFill>
              </a:rPr>
              <a:t>Load Balancer</a:t>
            </a:r>
            <a:endParaRPr lang="en-US" dirty="0">
              <a:solidFill>
                <a:srgbClr val="FFFFFF"/>
              </a:solidFill>
            </a:endParaRPr>
          </a:p>
        </p:txBody>
      </p:sp>
      <p:sp>
        <p:nvSpPr>
          <p:cNvPr id="12" name="TextBox 11"/>
          <p:cNvSpPr txBox="1"/>
          <p:nvPr/>
        </p:nvSpPr>
        <p:spPr>
          <a:xfrm>
            <a:off x="9998520" y="5759200"/>
            <a:ext cx="952312" cy="369332"/>
          </a:xfrm>
          <a:prstGeom prst="rect">
            <a:avLst/>
          </a:prstGeom>
          <a:noFill/>
        </p:spPr>
        <p:txBody>
          <a:bodyPr wrap="none" rtlCol="0">
            <a:spAutoFit/>
          </a:bodyPr>
          <a:lstStyle/>
          <a:p>
            <a:r>
              <a:rPr lang="en-US" dirty="0" smtClean="0">
                <a:solidFill>
                  <a:srgbClr val="FFFFFF"/>
                </a:solidFill>
              </a:rPr>
              <a:t>External</a:t>
            </a:r>
            <a:endParaRPr lang="en-US" dirty="0">
              <a:solidFill>
                <a:srgbClr val="FFFFFF"/>
              </a:solidFill>
            </a:endParaRPr>
          </a:p>
        </p:txBody>
      </p:sp>
      <p:cxnSp>
        <p:nvCxnSpPr>
          <p:cNvPr id="13" name="Straight Connector 12"/>
          <p:cNvCxnSpPr>
            <a:endCxn id="8" idx="0"/>
          </p:cNvCxnSpPr>
          <p:nvPr/>
        </p:nvCxnSpPr>
        <p:spPr>
          <a:xfrm>
            <a:off x="3015238" y="1903260"/>
            <a:ext cx="1" cy="318655"/>
          </a:xfrm>
          <a:prstGeom prst="line">
            <a:avLst/>
          </a:prstGeom>
          <a:ln>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00768" y="1910918"/>
            <a:ext cx="0" cy="2522565"/>
          </a:xfrm>
          <a:prstGeom prst="line">
            <a:avLst/>
          </a:prstGeom>
          <a:ln>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553217" y="3192462"/>
            <a:ext cx="2" cy="2290849"/>
          </a:xfrm>
          <a:prstGeom prst="line">
            <a:avLst/>
          </a:prstGeom>
          <a:ln>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621500" y="2229573"/>
            <a:ext cx="758537" cy="540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rgbClr val="FFFFFF"/>
                </a:solidFill>
              </a:rPr>
              <a:t>Windows Azure Pack Tenant Portal</a:t>
            </a:r>
            <a:endParaRPr lang="en-US" sz="900" dirty="0">
              <a:solidFill>
                <a:srgbClr val="FFFFFF"/>
              </a:solidFill>
            </a:endParaRPr>
          </a:p>
        </p:txBody>
      </p:sp>
      <p:sp>
        <p:nvSpPr>
          <p:cNvPr id="23" name="Oval 22"/>
          <p:cNvSpPr/>
          <p:nvPr/>
        </p:nvSpPr>
        <p:spPr>
          <a:xfrm>
            <a:off x="5389237" y="5333172"/>
            <a:ext cx="426027" cy="4260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R</a:t>
            </a:r>
            <a:endParaRPr lang="en-US" dirty="0">
              <a:solidFill>
                <a:srgbClr val="FFFFFF"/>
              </a:solidFill>
            </a:endParaRPr>
          </a:p>
        </p:txBody>
      </p:sp>
      <p:cxnSp>
        <p:nvCxnSpPr>
          <p:cNvPr id="24" name="Straight Connector 23"/>
          <p:cNvCxnSpPr/>
          <p:nvPr/>
        </p:nvCxnSpPr>
        <p:spPr>
          <a:xfrm flipH="1">
            <a:off x="5960455" y="4434868"/>
            <a:ext cx="1385" cy="892579"/>
          </a:xfrm>
          <a:prstGeom prst="line">
            <a:avLst/>
          </a:prstGeom>
          <a:ln>
            <a:solidFill>
              <a:schemeClr val="tx1"/>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5743515" y="5328206"/>
            <a:ext cx="426027" cy="4260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R</a:t>
            </a:r>
            <a:endParaRPr lang="en-US" dirty="0">
              <a:solidFill>
                <a:srgbClr val="FFFFFF"/>
              </a:solidFill>
            </a:endParaRPr>
          </a:p>
        </p:txBody>
      </p:sp>
      <p:cxnSp>
        <p:nvCxnSpPr>
          <p:cNvPr id="27" name="Straight Connector 26"/>
          <p:cNvCxnSpPr>
            <a:endCxn id="26" idx="2"/>
          </p:cNvCxnSpPr>
          <p:nvPr/>
        </p:nvCxnSpPr>
        <p:spPr>
          <a:xfrm flipV="1">
            <a:off x="7056437" y="5809240"/>
            <a:ext cx="5703" cy="185304"/>
          </a:xfrm>
          <a:prstGeom prst="line">
            <a:avLst/>
          </a:prstGeom>
          <a:ln>
            <a:solidFill>
              <a:schemeClr val="tx1"/>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204284" y="3192462"/>
            <a:ext cx="6494" cy="638586"/>
          </a:xfrm>
          <a:prstGeom prst="line">
            <a:avLst/>
          </a:prstGeom>
          <a:ln>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793844" y="3530688"/>
            <a:ext cx="758537" cy="540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FFFF"/>
                </a:solidFill>
              </a:rPr>
              <a:t>Service Bus</a:t>
            </a:r>
            <a:endParaRPr lang="en-US" sz="1400" dirty="0">
              <a:solidFill>
                <a:srgbClr val="FFFFFF"/>
              </a:solidFill>
            </a:endParaRPr>
          </a:p>
        </p:txBody>
      </p:sp>
      <p:sp>
        <p:nvSpPr>
          <p:cNvPr id="32" name="Rectangle 31"/>
          <p:cNvSpPr/>
          <p:nvPr/>
        </p:nvSpPr>
        <p:spPr>
          <a:xfrm>
            <a:off x="8801765" y="3527398"/>
            <a:ext cx="827009" cy="540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rgbClr val="FFFFFF"/>
                </a:solidFill>
              </a:rPr>
              <a:t>Public</a:t>
            </a:r>
          </a:p>
          <a:p>
            <a:pPr algn="ctr"/>
            <a:r>
              <a:rPr lang="en-US" sz="900" dirty="0" smtClean="0">
                <a:solidFill>
                  <a:srgbClr val="FFFFFF"/>
                </a:solidFill>
              </a:rPr>
              <a:t>SQL/MySQL</a:t>
            </a:r>
            <a:endParaRPr lang="en-US" sz="900" dirty="0">
              <a:solidFill>
                <a:srgbClr val="FFFFFF"/>
              </a:solidFill>
            </a:endParaRPr>
          </a:p>
        </p:txBody>
      </p:sp>
      <p:cxnSp>
        <p:nvCxnSpPr>
          <p:cNvPr id="33" name="Straight Connector 32"/>
          <p:cNvCxnSpPr>
            <a:endCxn id="32" idx="0"/>
          </p:cNvCxnSpPr>
          <p:nvPr/>
        </p:nvCxnSpPr>
        <p:spPr>
          <a:xfrm>
            <a:off x="9215269" y="3192142"/>
            <a:ext cx="1" cy="335256"/>
          </a:xfrm>
          <a:prstGeom prst="line">
            <a:avLst/>
          </a:prstGeom>
          <a:ln>
            <a:solidFill>
              <a:schemeClr val="tx1"/>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7804233" y="6416508"/>
            <a:ext cx="0" cy="27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7793844" y="5994544"/>
            <a:ext cx="0" cy="436419"/>
          </a:xfrm>
          <a:prstGeom prst="line">
            <a:avLst/>
          </a:prstGeom>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7580830" y="6128532"/>
            <a:ext cx="426027" cy="4260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R</a:t>
            </a:r>
            <a:endParaRPr lang="en-US" dirty="0">
              <a:solidFill>
                <a:srgbClr val="FFFFFF"/>
              </a:solidFill>
            </a:endParaRPr>
          </a:p>
        </p:txBody>
      </p:sp>
      <p:sp>
        <p:nvSpPr>
          <p:cNvPr id="45" name="TextBox 44"/>
          <p:cNvSpPr txBox="1"/>
          <p:nvPr/>
        </p:nvSpPr>
        <p:spPr>
          <a:xfrm>
            <a:off x="7330570" y="6633130"/>
            <a:ext cx="945067" cy="369332"/>
          </a:xfrm>
          <a:prstGeom prst="rect">
            <a:avLst/>
          </a:prstGeom>
          <a:noFill/>
        </p:spPr>
        <p:txBody>
          <a:bodyPr wrap="none" rtlCol="0">
            <a:spAutoFit/>
          </a:bodyPr>
          <a:lstStyle/>
          <a:p>
            <a:r>
              <a:rPr lang="en-US" dirty="0" smtClean="0">
                <a:solidFill>
                  <a:srgbClr val="FFFFFF"/>
                </a:solidFill>
              </a:rPr>
              <a:t>Internet</a:t>
            </a:r>
            <a:endParaRPr lang="en-US" dirty="0">
              <a:solidFill>
                <a:srgbClr val="FFFFFF"/>
              </a:solidFill>
            </a:endParaRPr>
          </a:p>
        </p:txBody>
      </p:sp>
      <p:sp>
        <p:nvSpPr>
          <p:cNvPr id="52" name="Rectangle 51"/>
          <p:cNvSpPr/>
          <p:nvPr/>
        </p:nvSpPr>
        <p:spPr>
          <a:xfrm>
            <a:off x="6845673" y="3526119"/>
            <a:ext cx="758537" cy="540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rgbClr val="FFFFFF"/>
                </a:solidFill>
              </a:rPr>
              <a:t>Windows Azure Web Sites</a:t>
            </a:r>
            <a:endParaRPr lang="en-US" sz="900" dirty="0">
              <a:solidFill>
                <a:srgbClr val="FFFFFF"/>
              </a:solidFill>
            </a:endParaRPr>
          </a:p>
        </p:txBody>
      </p:sp>
      <p:cxnSp>
        <p:nvCxnSpPr>
          <p:cNvPr id="53" name="Straight Connector 52"/>
          <p:cNvCxnSpPr>
            <a:endCxn id="52" idx="0"/>
          </p:cNvCxnSpPr>
          <p:nvPr/>
        </p:nvCxnSpPr>
        <p:spPr>
          <a:xfrm>
            <a:off x="7224941" y="3207464"/>
            <a:ext cx="1" cy="318655"/>
          </a:xfrm>
          <a:prstGeom prst="line">
            <a:avLst/>
          </a:prstGeom>
          <a:ln>
            <a:solidFill>
              <a:schemeClr val="tx1"/>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1570037" y="4752138"/>
            <a:ext cx="758537" cy="540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rgbClr val="FFFFFF"/>
                </a:solidFill>
              </a:rPr>
              <a:t>Tenant VM 1</a:t>
            </a:r>
            <a:endParaRPr lang="en-US" sz="900" dirty="0">
              <a:solidFill>
                <a:srgbClr val="FFFFFF"/>
              </a:solidFill>
            </a:endParaRPr>
          </a:p>
        </p:txBody>
      </p:sp>
      <p:cxnSp>
        <p:nvCxnSpPr>
          <p:cNvPr id="58" name="Straight Connector 57"/>
          <p:cNvCxnSpPr>
            <a:endCxn id="57" idx="0"/>
          </p:cNvCxnSpPr>
          <p:nvPr/>
        </p:nvCxnSpPr>
        <p:spPr>
          <a:xfrm>
            <a:off x="1949305" y="4433483"/>
            <a:ext cx="1" cy="318655"/>
          </a:xfrm>
          <a:prstGeom prst="line">
            <a:avLst/>
          </a:prstGeom>
          <a:ln>
            <a:solidFill>
              <a:schemeClr val="tx1"/>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2427204" y="4752138"/>
            <a:ext cx="758537" cy="540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rgbClr val="FFFFFF"/>
                </a:solidFill>
              </a:rPr>
              <a:t>Tenant VM 2</a:t>
            </a:r>
            <a:endParaRPr lang="en-US" sz="900" dirty="0">
              <a:solidFill>
                <a:srgbClr val="FFFFFF"/>
              </a:solidFill>
            </a:endParaRPr>
          </a:p>
        </p:txBody>
      </p:sp>
      <p:cxnSp>
        <p:nvCxnSpPr>
          <p:cNvPr id="60" name="Straight Connector 59"/>
          <p:cNvCxnSpPr>
            <a:endCxn id="59" idx="0"/>
          </p:cNvCxnSpPr>
          <p:nvPr/>
        </p:nvCxnSpPr>
        <p:spPr>
          <a:xfrm>
            <a:off x="2806472" y="4433483"/>
            <a:ext cx="1" cy="318655"/>
          </a:xfrm>
          <a:prstGeom prst="line">
            <a:avLst/>
          </a:prstGeom>
          <a:ln>
            <a:solidFill>
              <a:schemeClr val="tx1"/>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3283762" y="4752138"/>
            <a:ext cx="758537" cy="540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rgbClr val="FFFFFF"/>
                </a:solidFill>
              </a:rPr>
              <a:t>Tenant VM N</a:t>
            </a:r>
            <a:endParaRPr lang="en-US" sz="900" dirty="0">
              <a:solidFill>
                <a:srgbClr val="FFFFFF"/>
              </a:solidFill>
            </a:endParaRPr>
          </a:p>
        </p:txBody>
      </p:sp>
      <p:cxnSp>
        <p:nvCxnSpPr>
          <p:cNvPr id="62" name="Straight Connector 61"/>
          <p:cNvCxnSpPr>
            <a:endCxn id="61" idx="0"/>
          </p:cNvCxnSpPr>
          <p:nvPr/>
        </p:nvCxnSpPr>
        <p:spPr>
          <a:xfrm>
            <a:off x="3663030" y="4433483"/>
            <a:ext cx="1" cy="318655"/>
          </a:xfrm>
          <a:prstGeom prst="line">
            <a:avLst/>
          </a:prstGeom>
          <a:ln>
            <a:solidFill>
              <a:schemeClr val="tx1"/>
            </a:solidFill>
            <a:headEnd type="oval" w="lg" len="lg"/>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43853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551117" y="1669358"/>
          <a:ext cx="9596487" cy="3077592"/>
        </p:xfrm>
        <a:graphic>
          <a:graphicData uri="http://schemas.openxmlformats.org/drawingml/2006/table">
            <a:tbl>
              <a:tblPr firstRow="1" bandRow="1">
                <a:tableStyleId>{5940675A-B579-460E-94D1-54222C63F5DA}</a:tableStyleId>
              </a:tblPr>
              <a:tblGrid>
                <a:gridCol w="3198829"/>
                <a:gridCol w="3198829"/>
                <a:gridCol w="3198829"/>
              </a:tblGrid>
              <a:tr h="865573">
                <a:tc>
                  <a:txBody>
                    <a:bodyPr/>
                    <a:lstStyle/>
                    <a:p>
                      <a:pPr algn="ctr"/>
                      <a:r>
                        <a:rPr lang="en-US" sz="2000" dirty="0" smtClean="0">
                          <a:solidFill>
                            <a:schemeClr val="tx1"/>
                          </a:solidFill>
                          <a:latin typeface="+mj-lt"/>
                        </a:rPr>
                        <a:t>CPS </a:t>
                      </a:r>
                      <a:r>
                        <a:rPr lang="en-US" sz="2000" baseline="0" dirty="0" smtClean="0">
                          <a:solidFill>
                            <a:schemeClr val="tx1"/>
                          </a:solidFill>
                          <a:latin typeface="+mj-lt"/>
                        </a:rPr>
                        <a:t>specifications</a:t>
                      </a:r>
                      <a:endParaRPr lang="en-US" sz="2000" dirty="0">
                        <a:solidFill>
                          <a:schemeClr val="tx1"/>
                        </a:solidFill>
                        <a:latin typeface="+mj-lt"/>
                      </a:endParaRPr>
                    </a:p>
                  </a:txBody>
                  <a:tcPr marL="93260" marR="93260" marT="46630" marB="4663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2C6"/>
                    </a:solidFill>
                  </a:tcPr>
                </a:tc>
                <a:tc>
                  <a:txBody>
                    <a:bodyPr/>
                    <a:lstStyle/>
                    <a:p>
                      <a:pPr algn="ctr"/>
                      <a:r>
                        <a:rPr lang="en-US" sz="2000" dirty="0" smtClean="0">
                          <a:solidFill>
                            <a:schemeClr val="tx1"/>
                          </a:solidFill>
                          <a:latin typeface="+mj-lt"/>
                        </a:rPr>
                        <a:t>Single rack</a:t>
                      </a:r>
                      <a:br>
                        <a:rPr lang="en-US" sz="2000" dirty="0" smtClean="0">
                          <a:solidFill>
                            <a:schemeClr val="tx1"/>
                          </a:solidFill>
                          <a:latin typeface="+mj-lt"/>
                        </a:rPr>
                      </a:br>
                      <a:r>
                        <a:rPr lang="en-US" sz="2000" dirty="0" smtClean="0">
                          <a:solidFill>
                            <a:schemeClr val="tx1"/>
                          </a:solidFill>
                          <a:latin typeface="+mj-lt"/>
                        </a:rPr>
                        <a:t>(Min configuration)</a:t>
                      </a:r>
                      <a:endParaRPr lang="en-US" sz="2000" dirty="0">
                        <a:solidFill>
                          <a:schemeClr val="tx1"/>
                        </a:solidFill>
                        <a:latin typeface="+mj-lt"/>
                      </a:endParaRPr>
                    </a:p>
                  </a:txBody>
                  <a:tcPr marL="93260" marR="93260" marT="46630" marB="4663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2C6"/>
                    </a:solidFill>
                  </a:tcPr>
                </a:tc>
                <a:tc>
                  <a:txBody>
                    <a:bodyPr/>
                    <a:lstStyle/>
                    <a:p>
                      <a:pPr algn="ctr"/>
                      <a:r>
                        <a:rPr lang="en-US" sz="2000" dirty="0" smtClean="0">
                          <a:solidFill>
                            <a:schemeClr val="tx1"/>
                          </a:solidFill>
                          <a:latin typeface="+mj-lt"/>
                        </a:rPr>
                        <a:t>Four</a:t>
                      </a:r>
                      <a:r>
                        <a:rPr lang="en-US" sz="2000" baseline="0" dirty="0" smtClean="0">
                          <a:solidFill>
                            <a:schemeClr val="tx1"/>
                          </a:solidFill>
                          <a:latin typeface="+mj-lt"/>
                        </a:rPr>
                        <a:t> racks</a:t>
                      </a:r>
                      <a:br>
                        <a:rPr lang="en-US" sz="2000" baseline="0" dirty="0" smtClean="0">
                          <a:solidFill>
                            <a:schemeClr val="tx1"/>
                          </a:solidFill>
                          <a:latin typeface="+mj-lt"/>
                        </a:rPr>
                      </a:br>
                      <a:r>
                        <a:rPr lang="en-US" sz="2000" baseline="0" dirty="0" smtClean="0">
                          <a:solidFill>
                            <a:schemeClr val="tx1"/>
                          </a:solidFill>
                          <a:latin typeface="+mj-lt"/>
                        </a:rPr>
                        <a:t>(</a:t>
                      </a:r>
                      <a:r>
                        <a:rPr lang="en-US" sz="2000" dirty="0" smtClean="0">
                          <a:solidFill>
                            <a:schemeClr val="tx1"/>
                          </a:solidFill>
                          <a:latin typeface="+mj-lt"/>
                        </a:rPr>
                        <a:t>max configuration)</a:t>
                      </a:r>
                      <a:endParaRPr lang="en-US" sz="2000" dirty="0">
                        <a:solidFill>
                          <a:schemeClr val="tx1"/>
                        </a:solidFill>
                        <a:latin typeface="+mj-lt"/>
                      </a:endParaRPr>
                    </a:p>
                  </a:txBody>
                  <a:tcPr marL="93260" marR="93260" marT="46630" marB="4663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2C6"/>
                    </a:solidFill>
                  </a:tcPr>
                </a:tc>
              </a:tr>
              <a:tr h="1250272">
                <a:tc>
                  <a:txBody>
                    <a:bodyPr/>
                    <a:lstStyle/>
                    <a:p>
                      <a:r>
                        <a:rPr lang="en-US" sz="1600" dirty="0" smtClean="0">
                          <a:solidFill>
                            <a:srgbClr val="0072C6"/>
                          </a:solidFill>
                        </a:rPr>
                        <a:t>Network</a:t>
                      </a:r>
                      <a:br>
                        <a:rPr lang="en-US" sz="1600" dirty="0" smtClean="0">
                          <a:solidFill>
                            <a:srgbClr val="0072C6"/>
                          </a:solidFill>
                        </a:rPr>
                      </a:br>
                      <a:r>
                        <a:rPr lang="en-US" sz="1600" dirty="0" smtClean="0">
                          <a:solidFill>
                            <a:srgbClr val="505050"/>
                          </a:solidFill>
                        </a:rPr>
                        <a:t>Dell</a:t>
                      </a:r>
                      <a:r>
                        <a:rPr lang="en-US" sz="1600" baseline="0" dirty="0" smtClean="0">
                          <a:solidFill>
                            <a:srgbClr val="505050"/>
                          </a:solidFill>
                        </a:rPr>
                        <a:t> </a:t>
                      </a:r>
                      <a:r>
                        <a:rPr lang="en-US" sz="1600" dirty="0" smtClean="0">
                          <a:solidFill>
                            <a:srgbClr val="505050"/>
                          </a:solidFill>
                        </a:rPr>
                        <a:t>Force 10</a:t>
                      </a:r>
                      <a:r>
                        <a:rPr lang="en-US" sz="1600" baseline="0" dirty="0" smtClean="0">
                          <a:solidFill>
                            <a:srgbClr val="505050"/>
                          </a:solidFill>
                        </a:rPr>
                        <a:t> S4810P</a:t>
                      </a:r>
                      <a:endParaRPr lang="en-US" sz="1600" dirty="0">
                        <a:solidFill>
                          <a:srgbClr val="505050"/>
                        </a:solidFill>
                      </a:endParaRPr>
                    </a:p>
                  </a:txBody>
                  <a:tcPr marL="93260" marR="93260" marT="46630" marB="4663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505050"/>
                          </a:solidFill>
                        </a:rPr>
                        <a:t>6 x switches (2</a:t>
                      </a:r>
                      <a:r>
                        <a:rPr lang="en-US" sz="1600" baseline="0" dirty="0" smtClean="0">
                          <a:solidFill>
                            <a:srgbClr val="505050"/>
                          </a:solidFill>
                        </a:rPr>
                        <a:t> x Agg; 2 x Tenant; 2 x DC</a:t>
                      </a:r>
                      <a:r>
                        <a:rPr lang="en-US" sz="1600" dirty="0" smtClean="0">
                          <a:solidFill>
                            <a:srgbClr val="505050"/>
                          </a:solidFill>
                        </a:rPr>
                        <a:t>)</a:t>
                      </a:r>
                      <a:br>
                        <a:rPr lang="en-US" sz="1600" dirty="0" smtClean="0">
                          <a:solidFill>
                            <a:srgbClr val="505050"/>
                          </a:solidFill>
                        </a:rPr>
                      </a:br>
                      <a:r>
                        <a:rPr lang="en-US" sz="1600" dirty="0" smtClean="0">
                          <a:solidFill>
                            <a:srgbClr val="505050"/>
                          </a:solidFill>
                        </a:rPr>
                        <a:t>48</a:t>
                      </a:r>
                      <a:r>
                        <a:rPr lang="en-US" sz="1600" baseline="0" dirty="0" smtClean="0">
                          <a:solidFill>
                            <a:srgbClr val="505050"/>
                          </a:solidFill>
                        </a:rPr>
                        <a:t> x 10 GbE SFP+; 4 x 40 GbE QSFP+</a:t>
                      </a:r>
                      <a:endParaRPr lang="en-US" sz="1600" dirty="0" smtClean="0">
                        <a:solidFill>
                          <a:srgbClr val="505050"/>
                        </a:solidFill>
                      </a:endParaRPr>
                    </a:p>
                  </a:txBody>
                  <a:tcPr marL="93260" marR="93260" marT="46630" marB="4663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505050"/>
                          </a:solidFill>
                        </a:rPr>
                        <a:t>20 x switches (4</a:t>
                      </a:r>
                      <a:r>
                        <a:rPr lang="en-US" sz="1600" baseline="0" dirty="0" smtClean="0">
                          <a:solidFill>
                            <a:srgbClr val="505050"/>
                          </a:solidFill>
                        </a:rPr>
                        <a:t> x Agg; 8 x Tenant; 8 x DC</a:t>
                      </a:r>
                      <a:r>
                        <a:rPr lang="en-US" sz="1600" dirty="0" smtClean="0">
                          <a:solidFill>
                            <a:srgbClr val="505050"/>
                          </a:solidFill>
                        </a:rPr>
                        <a:t>)</a:t>
                      </a:r>
                      <a:br>
                        <a:rPr lang="en-US" sz="1600" dirty="0" smtClean="0">
                          <a:solidFill>
                            <a:srgbClr val="505050"/>
                          </a:solidFill>
                        </a:rPr>
                      </a:br>
                      <a:r>
                        <a:rPr lang="en-US" sz="1600" dirty="0" smtClean="0">
                          <a:solidFill>
                            <a:srgbClr val="505050"/>
                          </a:solidFill>
                        </a:rPr>
                        <a:t>48</a:t>
                      </a:r>
                      <a:r>
                        <a:rPr lang="en-US" sz="1600" baseline="0" dirty="0" smtClean="0">
                          <a:solidFill>
                            <a:srgbClr val="505050"/>
                          </a:solidFill>
                        </a:rPr>
                        <a:t> x 10 GbE SFP+; 4 x 40 GbE QSFP+</a:t>
                      </a:r>
                      <a:endParaRPr lang="en-US" sz="1600" dirty="0" smtClean="0">
                        <a:solidFill>
                          <a:srgbClr val="505050"/>
                        </a:solidFill>
                      </a:endParaRPr>
                    </a:p>
                  </a:txBody>
                  <a:tcPr marL="93260" marR="93260" marT="46630" marB="4663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r>
              <a:tr h="961747">
                <a:tc>
                  <a:txBody>
                    <a:bodyPr/>
                    <a:lstStyle/>
                    <a:p>
                      <a:r>
                        <a:rPr lang="en-US" sz="1600" dirty="0" smtClean="0">
                          <a:solidFill>
                            <a:srgbClr val="0072C6"/>
                          </a:solidFill>
                        </a:rPr>
                        <a:t>Network</a:t>
                      </a:r>
                      <a:r>
                        <a:rPr lang="en-US" sz="1600" baseline="0" dirty="0" smtClean="0">
                          <a:solidFill>
                            <a:srgbClr val="0072C6"/>
                          </a:solidFill>
                        </a:rPr>
                        <a:t/>
                      </a:r>
                      <a:br>
                        <a:rPr lang="en-US" sz="1600" baseline="0" dirty="0" smtClean="0">
                          <a:solidFill>
                            <a:srgbClr val="0072C6"/>
                          </a:solidFill>
                        </a:rPr>
                      </a:br>
                      <a:r>
                        <a:rPr lang="en-US" sz="1600" baseline="0" dirty="0" smtClean="0">
                          <a:solidFill>
                            <a:srgbClr val="505050"/>
                          </a:solidFill>
                        </a:rPr>
                        <a:t>Dell Force 10 S55</a:t>
                      </a:r>
                      <a:endParaRPr lang="en-US" sz="1600" dirty="0">
                        <a:solidFill>
                          <a:srgbClr val="505050"/>
                        </a:solidFill>
                      </a:endParaRPr>
                    </a:p>
                  </a:txBody>
                  <a:tcPr marL="93260" marR="93260" marT="46630" marB="4663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c>
                  <a:txBody>
                    <a:bodyPr/>
                    <a:lstStyle/>
                    <a:p>
                      <a:r>
                        <a:rPr lang="fr-FR" sz="1600" dirty="0" smtClean="0">
                          <a:solidFill>
                            <a:srgbClr val="505050"/>
                          </a:solidFill>
                        </a:rPr>
                        <a:t>1 x switch</a:t>
                      </a:r>
                      <a:r>
                        <a:rPr lang="fr-FR" sz="1600" baseline="0" dirty="0" smtClean="0">
                          <a:solidFill>
                            <a:srgbClr val="505050"/>
                          </a:solidFill>
                        </a:rPr>
                        <a:t> (BMC and management)</a:t>
                      </a:r>
                      <a:br>
                        <a:rPr lang="fr-FR" sz="1600" baseline="0" dirty="0" smtClean="0">
                          <a:solidFill>
                            <a:srgbClr val="505050"/>
                          </a:solidFill>
                        </a:rPr>
                      </a:br>
                      <a:r>
                        <a:rPr lang="fr-FR" sz="1600" baseline="0" dirty="0" smtClean="0">
                          <a:solidFill>
                            <a:srgbClr val="505050"/>
                          </a:solidFill>
                        </a:rPr>
                        <a:t>1 GbE (iDrac connectivity)</a:t>
                      </a:r>
                      <a:endParaRPr lang="fr-FR" sz="1600" dirty="0" smtClean="0">
                        <a:solidFill>
                          <a:srgbClr val="505050"/>
                        </a:solidFill>
                      </a:endParaRPr>
                    </a:p>
                  </a:txBody>
                  <a:tcPr marL="93260" marR="93260" marT="46630" marB="4663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c>
                  <a:txBody>
                    <a:bodyPr/>
                    <a:lstStyle/>
                    <a:p>
                      <a:r>
                        <a:rPr lang="fr-FR" sz="1600" dirty="0" smtClean="0">
                          <a:solidFill>
                            <a:srgbClr val="505050"/>
                          </a:solidFill>
                        </a:rPr>
                        <a:t>4 x Switch</a:t>
                      </a:r>
                      <a:r>
                        <a:rPr lang="fr-FR" sz="1600" baseline="0" dirty="0" smtClean="0">
                          <a:solidFill>
                            <a:srgbClr val="505050"/>
                          </a:solidFill>
                        </a:rPr>
                        <a:t> (BMC and management)</a:t>
                      </a:r>
                      <a:br>
                        <a:rPr lang="fr-FR" sz="1600" baseline="0" dirty="0" smtClean="0">
                          <a:solidFill>
                            <a:srgbClr val="505050"/>
                          </a:solidFill>
                        </a:rPr>
                      </a:br>
                      <a:r>
                        <a:rPr lang="fr-FR" sz="1600" baseline="0" dirty="0" smtClean="0">
                          <a:solidFill>
                            <a:srgbClr val="505050"/>
                          </a:solidFill>
                        </a:rPr>
                        <a:t>1 GbE (iDrac connectivity)</a:t>
                      </a:r>
                      <a:endParaRPr lang="fr-FR" sz="1600" dirty="0" smtClean="0">
                        <a:solidFill>
                          <a:srgbClr val="505050"/>
                        </a:solidFill>
                      </a:endParaRPr>
                    </a:p>
                  </a:txBody>
                  <a:tcPr marL="93260" marR="93260" marT="46630" marB="4663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9D9D9"/>
                    </a:solidFill>
                  </a:tcPr>
                </a:tc>
              </a:tr>
            </a:tbl>
          </a:graphicData>
        </a:graphic>
      </p:graphicFrame>
      <p:sp>
        <p:nvSpPr>
          <p:cNvPr id="10" name="Text Placeholder 2"/>
          <p:cNvSpPr txBox="1">
            <a:spLocks/>
          </p:cNvSpPr>
          <p:nvPr/>
        </p:nvSpPr>
        <p:spPr>
          <a:xfrm>
            <a:off x="275480" y="369116"/>
            <a:ext cx="10971244" cy="1024684"/>
          </a:xfrm>
          <a:prstGeom prst="rect">
            <a:avLst/>
          </a:prstGeom>
        </p:spPr>
        <p:txBody>
          <a:bodyPr vert="horz" wrap="square" lIns="149217" tIns="93260" rIns="149217" bIns="93260" rtlCol="0">
            <a:noAutofit/>
          </a:bodyPr>
          <a:lstStyle>
            <a:lvl1pPr marL="0" marR="0" indent="0" algn="l" defTabSz="914367" rtl="0" eaLnBrk="1" fontAlgn="auto" latinLnBrk="0" hangingPunct="1">
              <a:lnSpc>
                <a:spcPct val="90000"/>
              </a:lnSpc>
              <a:spcBef>
                <a:spcPts val="1176"/>
              </a:spcBef>
              <a:spcAft>
                <a:spcPts val="2353"/>
              </a:spcAft>
              <a:buClrTx/>
              <a:buSzPct val="90000"/>
              <a:buFontTx/>
              <a:buNone/>
              <a:tabLst/>
              <a:defRPr lang="en-US" sz="5200" b="0" i="0" kern="1200" spc="0" baseline="0" dirty="0" smtClean="0">
                <a:solidFill>
                  <a:schemeClr val="tx2"/>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2"/>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2"/>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2"/>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2"/>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defRPr/>
            </a:pPr>
            <a:r>
              <a:rPr sz="5303">
                <a:solidFill>
                  <a:srgbClr val="FFFFFF"/>
                </a:solidFill>
              </a:rPr>
              <a:t>Specific network hardware</a:t>
            </a:r>
          </a:p>
        </p:txBody>
      </p:sp>
      <p:pic>
        <p:nvPicPr>
          <p:cNvPr id="8" name="Picture 7"/>
          <p:cNvPicPr>
            <a:picLocks noChangeAspect="1"/>
          </p:cNvPicPr>
          <p:nvPr/>
        </p:nvPicPr>
        <p:blipFill>
          <a:blip r:embed="rId2"/>
          <a:stretch>
            <a:fillRect/>
          </a:stretch>
        </p:blipFill>
        <p:spPr>
          <a:xfrm>
            <a:off x="10343035" y="1656071"/>
            <a:ext cx="1799121" cy="5232300"/>
          </a:xfrm>
          <a:prstGeom prst="rect">
            <a:avLst/>
          </a:prstGeom>
        </p:spPr>
      </p:pic>
      <p:pic>
        <p:nvPicPr>
          <p:cNvPr id="3" name="Picture 2"/>
          <p:cNvPicPr>
            <a:picLocks noChangeAspect="1"/>
          </p:cNvPicPr>
          <p:nvPr/>
        </p:nvPicPr>
        <p:blipFill>
          <a:blip r:embed="rId3"/>
          <a:stretch>
            <a:fillRect/>
          </a:stretch>
        </p:blipFill>
        <p:spPr>
          <a:xfrm>
            <a:off x="551117" y="4945062"/>
            <a:ext cx="5905500" cy="1666875"/>
          </a:xfrm>
          <a:prstGeom prst="rect">
            <a:avLst/>
          </a:prstGeom>
        </p:spPr>
      </p:pic>
      <p:sp>
        <p:nvSpPr>
          <p:cNvPr id="2" name="TextBox 1"/>
          <p:cNvSpPr txBox="1"/>
          <p:nvPr/>
        </p:nvSpPr>
        <p:spPr>
          <a:xfrm>
            <a:off x="350837" y="6566471"/>
            <a:ext cx="2962020" cy="420115"/>
          </a:xfrm>
          <a:prstGeom prst="rect">
            <a:avLst/>
          </a:prstGeom>
          <a:noFill/>
        </p:spPr>
        <p:txBody>
          <a:bodyPr wrap="square" lIns="182880" tIns="146304" rIns="182880" bIns="146304" rtlCol="0">
            <a:spAutoFit/>
          </a:bodyPr>
          <a:lstStyle/>
          <a:p>
            <a:pPr>
              <a:lnSpc>
                <a:spcPct val="90000"/>
              </a:lnSpc>
              <a:spcAft>
                <a:spcPts val="600"/>
              </a:spcAft>
            </a:pPr>
            <a:r>
              <a:rPr lang="en-US" sz="900" dirty="0" smtClean="0">
                <a:gradFill>
                  <a:gsLst>
                    <a:gs pos="2917">
                      <a:srgbClr val="FFFFFF"/>
                    </a:gs>
                    <a:gs pos="30000">
                      <a:srgbClr val="FFFFFF"/>
                    </a:gs>
                  </a:gsLst>
                  <a:lin ang="5400000" scaled="0"/>
                </a:gradFill>
              </a:rPr>
              <a:t>Photo Courtesy of Dell</a:t>
            </a:r>
          </a:p>
        </p:txBody>
      </p:sp>
    </p:spTree>
    <p:extLst>
      <p:ext uri="{BB962C8B-B14F-4D97-AF65-F5344CB8AC3E}">
        <p14:creationId xmlns:p14="http://schemas.microsoft.com/office/powerpoint/2010/main" val="266265914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1" y="2585822"/>
            <a:ext cx="8229599" cy="2751698"/>
          </a:xfrm>
        </p:spPr>
        <p:txBody>
          <a:bodyPr/>
          <a:lstStyle/>
          <a:p>
            <a:r>
              <a:rPr lang="en-US" dirty="0" smtClean="0"/>
              <a:t>Inside CPS Compute</a:t>
            </a:r>
            <a:endParaRPr lang="en-US" dirty="0"/>
          </a:p>
        </p:txBody>
      </p:sp>
    </p:spTree>
    <p:extLst>
      <p:ext uri="{BB962C8B-B14F-4D97-AF65-F5344CB8AC3E}">
        <p14:creationId xmlns:p14="http://schemas.microsoft.com/office/powerpoint/2010/main" val="3648086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96" dirty="0"/>
              <a:t>PowerEdge C for CSU</a:t>
            </a:r>
          </a:p>
        </p:txBody>
      </p:sp>
      <p:pic>
        <p:nvPicPr>
          <p:cNvPr id="6" name="Picture 3" descr="C:\Users\Steven_Croce\Documents\CloudEdge\photography\retouched\PowerEdge_C6100\poweredge_dcs_c6100_11090012_backdrawer_open.png"/>
          <p:cNvPicPr>
            <a:picLocks noChangeAspect="1" noChangeArrowheads="1"/>
          </p:cNvPicPr>
          <p:nvPr/>
        </p:nvPicPr>
        <p:blipFill>
          <a:blip r:embed="rId2" cstate="screen"/>
          <a:srcRect/>
          <a:stretch>
            <a:fillRect/>
          </a:stretch>
        </p:blipFill>
        <p:spPr bwMode="auto">
          <a:xfrm>
            <a:off x="6244820" y="3122448"/>
            <a:ext cx="5786338" cy="3403730"/>
          </a:xfrm>
          <a:prstGeom prst="rect">
            <a:avLst/>
          </a:prstGeom>
          <a:noFill/>
        </p:spPr>
      </p:pic>
      <p:sp>
        <p:nvSpPr>
          <p:cNvPr id="3" name="Content Placeholder 2"/>
          <p:cNvSpPr>
            <a:spLocks noGrp="1"/>
          </p:cNvSpPr>
          <p:nvPr>
            <p:ph idx="4294967295"/>
          </p:nvPr>
        </p:nvSpPr>
        <p:spPr>
          <a:xfrm>
            <a:off x="350837" y="1136773"/>
            <a:ext cx="10724938" cy="3251709"/>
          </a:xfrm>
          <a:prstGeom prst="rect">
            <a:avLst/>
          </a:prstGeom>
        </p:spPr>
        <p:txBody>
          <a:bodyPr>
            <a:normAutofit/>
          </a:bodyPr>
          <a:lstStyle/>
          <a:p>
            <a:r>
              <a:rPr lang="en-US" sz="2400" dirty="0" smtClean="0"/>
              <a:t>4 nodes in 2U chassis</a:t>
            </a:r>
          </a:p>
          <a:p>
            <a:r>
              <a:rPr lang="en-US" sz="2400" dirty="0" smtClean="0"/>
              <a:t>Dual socket </a:t>
            </a:r>
            <a:r>
              <a:rPr lang="en-US" sz="2400" dirty="0" err="1" smtClean="0"/>
              <a:t>IvyBridge</a:t>
            </a:r>
            <a:r>
              <a:rPr lang="en-US" sz="2400" dirty="0" smtClean="0"/>
              <a:t> (E5-2650v2 @ 2.6GHz)</a:t>
            </a:r>
          </a:p>
          <a:p>
            <a:r>
              <a:rPr lang="en-US" sz="2400" dirty="0" smtClean="0"/>
              <a:t>256 GB memory (16 x 16GB RDIMMs)</a:t>
            </a:r>
          </a:p>
          <a:p>
            <a:r>
              <a:rPr lang="en-US" sz="2400" dirty="0" smtClean="0"/>
              <a:t>10GbE Mellanox Connect-3 Pro (2 Ports SFP+)</a:t>
            </a:r>
          </a:p>
          <a:p>
            <a:r>
              <a:rPr lang="en-US" sz="2400" dirty="0" smtClean="0"/>
              <a:t>10GbE </a:t>
            </a:r>
            <a:r>
              <a:rPr lang="en-US" sz="2400" dirty="0" err="1" smtClean="0"/>
              <a:t>Chelsio</a:t>
            </a:r>
            <a:r>
              <a:rPr lang="en-US" sz="2400" dirty="0"/>
              <a:t> </a:t>
            </a:r>
            <a:r>
              <a:rPr lang="en-US" sz="2400" dirty="0" smtClean="0"/>
              <a:t>(</a:t>
            </a:r>
            <a:r>
              <a:rPr lang="en-US" sz="2400" dirty="0" err="1" smtClean="0"/>
              <a:t>iWARP</a:t>
            </a:r>
            <a:r>
              <a:rPr lang="en-US" sz="2400" dirty="0" smtClean="0"/>
              <a:t>/RDMA, 2 x SFP+)</a:t>
            </a:r>
          </a:p>
          <a:p>
            <a:r>
              <a:rPr lang="en-US" sz="2400" dirty="0" smtClean="0"/>
              <a:t>1 local SSD (boot/paging)</a:t>
            </a:r>
          </a:p>
          <a:p>
            <a:r>
              <a:rPr lang="en-US" sz="2400" dirty="0" smtClean="0"/>
              <a:t>Dual Power Supplies</a:t>
            </a:r>
          </a:p>
        </p:txBody>
      </p:sp>
      <p:pic>
        <p:nvPicPr>
          <p:cNvPr id="4" name="Picture 3"/>
          <p:cNvPicPr>
            <a:picLocks noChangeAspect="1"/>
          </p:cNvPicPr>
          <p:nvPr/>
        </p:nvPicPr>
        <p:blipFill>
          <a:blip r:embed="rId3"/>
          <a:stretch>
            <a:fillRect/>
          </a:stretch>
        </p:blipFill>
        <p:spPr>
          <a:xfrm>
            <a:off x="282576" y="5432320"/>
            <a:ext cx="5791200" cy="1093858"/>
          </a:xfrm>
          <a:prstGeom prst="rect">
            <a:avLst/>
          </a:prstGeom>
        </p:spPr>
      </p:pic>
      <p:sp>
        <p:nvSpPr>
          <p:cNvPr id="7" name="TextBox 6"/>
          <p:cNvSpPr txBox="1"/>
          <p:nvPr/>
        </p:nvSpPr>
        <p:spPr>
          <a:xfrm>
            <a:off x="350837" y="6566471"/>
            <a:ext cx="2962020" cy="420115"/>
          </a:xfrm>
          <a:prstGeom prst="rect">
            <a:avLst/>
          </a:prstGeom>
          <a:noFill/>
        </p:spPr>
        <p:txBody>
          <a:bodyPr wrap="square" lIns="182880" tIns="146304" rIns="182880" bIns="146304" rtlCol="0">
            <a:spAutoFit/>
          </a:bodyPr>
          <a:lstStyle/>
          <a:p>
            <a:pPr>
              <a:lnSpc>
                <a:spcPct val="90000"/>
              </a:lnSpc>
              <a:spcAft>
                <a:spcPts val="600"/>
              </a:spcAft>
            </a:pPr>
            <a:r>
              <a:rPr lang="en-US" sz="900" dirty="0" smtClean="0">
                <a:gradFill>
                  <a:gsLst>
                    <a:gs pos="2917">
                      <a:srgbClr val="FFFFFF"/>
                    </a:gs>
                    <a:gs pos="30000">
                      <a:srgbClr val="FFFFFF"/>
                    </a:gs>
                  </a:gsLst>
                  <a:lin ang="5400000" scaled="0"/>
                </a:gradFill>
              </a:rPr>
              <a:t>Photos Courtesy of Dell</a:t>
            </a:r>
          </a:p>
        </p:txBody>
      </p:sp>
    </p:spTree>
    <p:extLst>
      <p:ext uri="{BB962C8B-B14F-4D97-AF65-F5344CB8AC3E}">
        <p14:creationId xmlns:p14="http://schemas.microsoft.com/office/powerpoint/2010/main" val="68677928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37" y="34808"/>
            <a:ext cx="4663017" cy="69945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128" y="373062"/>
            <a:ext cx="7200901" cy="4800600"/>
          </a:xfrm>
          <a:prstGeom prst="rect">
            <a:avLst/>
          </a:prstGeom>
        </p:spPr>
      </p:pic>
    </p:spTree>
    <p:extLst>
      <p:ext uri="{BB962C8B-B14F-4D97-AF65-F5344CB8AC3E}">
        <p14:creationId xmlns:p14="http://schemas.microsoft.com/office/powerpoint/2010/main" val="262754055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1925"/>
            <a:ext cx="9683750" cy="884238"/>
          </a:xfrm>
        </p:spPr>
        <p:txBody>
          <a:bodyPr>
            <a:normAutofit fontScale="90000"/>
          </a:bodyPr>
          <a:lstStyle/>
          <a:p>
            <a:r>
              <a:rPr lang="en-US" dirty="0" smtClean="0"/>
              <a:t>Compute Node Network Connectivity</a:t>
            </a:r>
            <a:endParaRPr lang="en-US" dirty="0"/>
          </a:p>
        </p:txBody>
      </p:sp>
      <p:pic>
        <p:nvPicPr>
          <p:cNvPr id="6" name="Picture 5"/>
          <p:cNvPicPr>
            <a:picLocks noChangeAspect="1"/>
          </p:cNvPicPr>
          <p:nvPr/>
        </p:nvPicPr>
        <p:blipFill>
          <a:blip r:embed="rId2"/>
          <a:stretch>
            <a:fillRect/>
          </a:stretch>
        </p:blipFill>
        <p:spPr>
          <a:xfrm>
            <a:off x="960437" y="830262"/>
            <a:ext cx="10268593" cy="6130305"/>
          </a:xfrm>
          <a:prstGeom prst="rect">
            <a:avLst/>
          </a:prstGeom>
        </p:spPr>
      </p:pic>
    </p:spTree>
    <p:extLst>
      <p:ext uri="{BB962C8B-B14F-4D97-AF65-F5344CB8AC3E}">
        <p14:creationId xmlns:p14="http://schemas.microsoft.com/office/powerpoint/2010/main" val="385522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bwMode="auto">
          <a:xfrm>
            <a:off x="697628" y="2809121"/>
            <a:ext cx="1371600" cy="368560"/>
          </a:xfrm>
          <a:prstGeom prst="rect">
            <a:avLst/>
          </a:prstGeom>
          <a:noFill/>
          <a:ln w="9525" cmpd="sng">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4" name="Rectangle 73"/>
          <p:cNvSpPr/>
          <p:nvPr/>
        </p:nvSpPr>
        <p:spPr bwMode="auto">
          <a:xfrm>
            <a:off x="503237" y="2683100"/>
            <a:ext cx="1371600" cy="1823847"/>
          </a:xfrm>
          <a:prstGeom prst="rect">
            <a:avLst/>
          </a:prstGeom>
          <a:noFill/>
          <a:ln w="76200" cmpd="dbl">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804567" y="2497034"/>
            <a:ext cx="2940628" cy="296292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4637" y="342106"/>
            <a:ext cx="11889564" cy="917575"/>
          </a:xfrm>
        </p:spPr>
        <p:txBody>
          <a:bodyPr/>
          <a:lstStyle/>
          <a:p>
            <a:r>
              <a:rPr lang="en-US" dirty="0" smtClean="0"/>
              <a:t>Host networking – CSU and MSU nodes</a:t>
            </a:r>
            <a:endParaRPr lang="en-US" dirty="0"/>
          </a:p>
        </p:txBody>
      </p:sp>
      <p:sp>
        <p:nvSpPr>
          <p:cNvPr id="12" name="Rectangle 11"/>
          <p:cNvSpPr/>
          <p:nvPr/>
        </p:nvSpPr>
        <p:spPr>
          <a:xfrm>
            <a:off x="808037" y="4015545"/>
            <a:ext cx="2940628" cy="4305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457200" rtlCol="0" anchor="ctr"/>
          <a:lstStyle/>
          <a:p>
            <a:pPr algn="ctr"/>
            <a:r>
              <a:rPr lang="en-US" dirty="0" smtClean="0">
                <a:solidFill>
                  <a:srgbClr val="FFFFFF"/>
                </a:solidFill>
              </a:rPr>
              <a:t>Tenant 2 L3 Switch</a:t>
            </a:r>
            <a:endParaRPr lang="en-US" dirty="0">
              <a:solidFill>
                <a:srgbClr val="FFFFFF"/>
              </a:solidFill>
            </a:endParaRPr>
          </a:p>
        </p:txBody>
      </p:sp>
      <p:sp>
        <p:nvSpPr>
          <p:cNvPr id="13" name="Rectangle 12"/>
          <p:cNvSpPr/>
          <p:nvPr/>
        </p:nvSpPr>
        <p:spPr>
          <a:xfrm>
            <a:off x="808037" y="3511419"/>
            <a:ext cx="2940628" cy="4305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457200" rtlCol="0" anchor="ctr"/>
          <a:lstStyle/>
          <a:p>
            <a:pPr algn="ctr"/>
            <a:r>
              <a:rPr lang="en-US" dirty="0" smtClean="0">
                <a:solidFill>
                  <a:srgbClr val="FFFFFF"/>
                </a:solidFill>
              </a:rPr>
              <a:t>Tenant 1 L3 Switch</a:t>
            </a:r>
            <a:endParaRPr lang="en-US" dirty="0">
              <a:solidFill>
                <a:srgbClr val="FFFFFF"/>
              </a:solidFill>
            </a:endParaRPr>
          </a:p>
        </p:txBody>
      </p:sp>
      <p:sp>
        <p:nvSpPr>
          <p:cNvPr id="14" name="Rectangle 13"/>
          <p:cNvSpPr/>
          <p:nvPr/>
        </p:nvSpPr>
        <p:spPr>
          <a:xfrm>
            <a:off x="808037" y="5029455"/>
            <a:ext cx="2940628" cy="4305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457200" rtlCol="0" anchor="ctr"/>
          <a:lstStyle/>
          <a:p>
            <a:pPr algn="ctr"/>
            <a:r>
              <a:rPr lang="en-US" dirty="0" smtClean="0">
                <a:solidFill>
                  <a:srgbClr val="FFFFFF"/>
                </a:solidFill>
              </a:rPr>
              <a:t>Datacenter 2 L3 Switch</a:t>
            </a:r>
            <a:endParaRPr lang="en-US" dirty="0">
              <a:solidFill>
                <a:srgbClr val="FFFFFF"/>
              </a:solidFill>
            </a:endParaRPr>
          </a:p>
        </p:txBody>
      </p:sp>
      <p:sp>
        <p:nvSpPr>
          <p:cNvPr id="15" name="Rectangle 14"/>
          <p:cNvSpPr/>
          <p:nvPr/>
        </p:nvSpPr>
        <p:spPr>
          <a:xfrm>
            <a:off x="808037" y="4519671"/>
            <a:ext cx="2940628" cy="4305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457200" rtlCol="0" anchor="ctr"/>
          <a:lstStyle/>
          <a:p>
            <a:pPr algn="ctr"/>
            <a:r>
              <a:rPr lang="en-US" dirty="0" smtClean="0">
                <a:solidFill>
                  <a:srgbClr val="FFFFFF"/>
                </a:solidFill>
              </a:rPr>
              <a:t>Datacenter 1 L3 Switch</a:t>
            </a:r>
            <a:endParaRPr lang="en-US" dirty="0">
              <a:solidFill>
                <a:srgbClr val="FFFFFF"/>
              </a:solidFill>
            </a:endParaRPr>
          </a:p>
        </p:txBody>
      </p:sp>
      <p:sp>
        <p:nvSpPr>
          <p:cNvPr id="16" name="Rectangle 15"/>
          <p:cNvSpPr/>
          <p:nvPr/>
        </p:nvSpPr>
        <p:spPr>
          <a:xfrm>
            <a:off x="808037" y="3006818"/>
            <a:ext cx="2940628" cy="4305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457200" rtlCol="0" anchor="ctr"/>
          <a:lstStyle/>
          <a:p>
            <a:pPr algn="ctr"/>
            <a:r>
              <a:rPr lang="en-US" dirty="0" smtClean="0">
                <a:solidFill>
                  <a:srgbClr val="FFFFFF"/>
                </a:solidFill>
              </a:rPr>
              <a:t>BMC Switch</a:t>
            </a:r>
            <a:endParaRPr lang="en-US" dirty="0">
              <a:solidFill>
                <a:srgbClr val="FFFFFF"/>
              </a:solidFill>
            </a:endParaRPr>
          </a:p>
        </p:txBody>
      </p:sp>
      <p:sp>
        <p:nvSpPr>
          <p:cNvPr id="17" name="Rectangle 16"/>
          <p:cNvSpPr/>
          <p:nvPr/>
        </p:nvSpPr>
        <p:spPr>
          <a:xfrm>
            <a:off x="808037" y="2497034"/>
            <a:ext cx="2940628" cy="4305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rgbClr val="FFFFFF"/>
                </a:solidFill>
              </a:rPr>
              <a:t>Aggregate L3 Switches</a:t>
            </a:r>
            <a:endParaRPr lang="en-US" dirty="0">
              <a:solidFill>
                <a:srgbClr val="FFFFFF"/>
              </a:solidFill>
            </a:endParaRPr>
          </a:p>
        </p:txBody>
      </p:sp>
      <p:cxnSp>
        <p:nvCxnSpPr>
          <p:cNvPr id="21" name="Straight Arrow Connector 20"/>
          <p:cNvCxnSpPr>
            <a:stCxn id="14" idx="3"/>
            <a:endCxn id="51" idx="1"/>
          </p:cNvCxnSpPr>
          <p:nvPr/>
        </p:nvCxnSpPr>
        <p:spPr>
          <a:xfrm flipV="1">
            <a:off x="3748665" y="4994761"/>
            <a:ext cx="2752466" cy="24994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5" idx="3"/>
            <a:endCxn id="50" idx="1"/>
          </p:cNvCxnSpPr>
          <p:nvPr/>
        </p:nvCxnSpPr>
        <p:spPr>
          <a:xfrm flipV="1">
            <a:off x="3748665" y="4632589"/>
            <a:ext cx="2752467" cy="10233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2" idx="3"/>
            <a:endCxn id="49" idx="1"/>
          </p:cNvCxnSpPr>
          <p:nvPr/>
        </p:nvCxnSpPr>
        <p:spPr>
          <a:xfrm>
            <a:off x="3748665" y="4230796"/>
            <a:ext cx="2754117" cy="4711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3" idx="3"/>
            <a:endCxn id="39" idx="1"/>
          </p:cNvCxnSpPr>
          <p:nvPr/>
        </p:nvCxnSpPr>
        <p:spPr>
          <a:xfrm>
            <a:off x="3748665" y="3726670"/>
            <a:ext cx="2754117" cy="17924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78" idx="1"/>
          </p:cNvCxnSpPr>
          <p:nvPr/>
        </p:nvCxnSpPr>
        <p:spPr>
          <a:xfrm>
            <a:off x="3748665" y="3216500"/>
            <a:ext cx="2754117" cy="13524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rot="16200000">
            <a:off x="49020" y="4270437"/>
            <a:ext cx="1948538" cy="430502"/>
          </a:xfrm>
          <a:prstGeom prst="rect">
            <a:avLst/>
          </a:prstGeom>
          <a:solidFill>
            <a:schemeClr val="bg2"/>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rgbClr val="FFFFFF"/>
                </a:solidFill>
              </a:rPr>
              <a:t>To </a:t>
            </a:r>
            <a:r>
              <a:rPr lang="en-US" dirty="0" err="1" smtClean="0">
                <a:solidFill>
                  <a:srgbClr val="FFFFFF"/>
                </a:solidFill>
              </a:rPr>
              <a:t>Agg</a:t>
            </a:r>
            <a:r>
              <a:rPr lang="en-US" dirty="0" smtClean="0">
                <a:solidFill>
                  <a:srgbClr val="FFFFFF"/>
                </a:solidFill>
              </a:rPr>
              <a:t> Switches</a:t>
            </a:r>
            <a:endParaRPr lang="en-US" dirty="0">
              <a:solidFill>
                <a:srgbClr val="FFFFFF"/>
              </a:solidFill>
            </a:endParaRPr>
          </a:p>
        </p:txBody>
      </p:sp>
      <p:cxnSp>
        <p:nvCxnSpPr>
          <p:cNvPr id="40" name="Straight Connector 39"/>
          <p:cNvCxnSpPr>
            <a:stCxn id="48" idx="0"/>
            <a:endCxn id="48" idx="0"/>
          </p:cNvCxnSpPr>
          <p:nvPr/>
        </p:nvCxnSpPr>
        <p:spPr>
          <a:xfrm>
            <a:off x="808038" y="4485688"/>
            <a:ext cx="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3246437" y="1921100"/>
            <a:ext cx="0" cy="575934"/>
          </a:xfrm>
          <a:prstGeom prst="straightConnector1">
            <a:avLst/>
          </a:prstGeom>
          <a:ln w="79375" cmpd="dbl">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2384471" y="1592262"/>
            <a:ext cx="1879361"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gradFill>
                  <a:gsLst>
                    <a:gs pos="2917">
                      <a:srgbClr val="FFFFFF"/>
                    </a:gs>
                    <a:gs pos="30000">
                      <a:srgbClr val="FFFFFF"/>
                    </a:gs>
                  </a:gsLst>
                  <a:lin ang="5400000" scaled="0"/>
                </a:gradFill>
              </a:rPr>
              <a:t>To border device(s)</a:t>
            </a:r>
          </a:p>
        </p:txBody>
      </p:sp>
      <p:cxnSp>
        <p:nvCxnSpPr>
          <p:cNvPr id="77" name="Straight Arrow Connector 76"/>
          <p:cNvCxnSpPr/>
          <p:nvPr/>
        </p:nvCxnSpPr>
        <p:spPr>
          <a:xfrm>
            <a:off x="3748665" y="2712285"/>
            <a:ext cx="838200" cy="0"/>
          </a:xfrm>
          <a:prstGeom prst="straightConnector1">
            <a:avLst/>
          </a:prstGeom>
          <a:ln w="79375" cmpd="dbl">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465637" y="2332181"/>
            <a:ext cx="2147832" cy="760208"/>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gradFill>
                  <a:gsLst>
                    <a:gs pos="2917">
                      <a:srgbClr val="FFFFFF"/>
                    </a:gs>
                    <a:gs pos="30000">
                      <a:srgbClr val="FFFFFF"/>
                    </a:gs>
                  </a:gsLst>
                  <a:lin ang="5400000" scaled="0"/>
                </a:gradFill>
              </a:rPr>
              <a:t>To Tenant/DC switches</a:t>
            </a:r>
          </a:p>
          <a:p>
            <a:pPr>
              <a:lnSpc>
                <a:spcPct val="90000"/>
              </a:lnSpc>
              <a:spcAft>
                <a:spcPts val="600"/>
              </a:spcAft>
            </a:pPr>
            <a:r>
              <a:rPr lang="en-US" sz="1400" dirty="0" smtClean="0">
                <a:gradFill>
                  <a:gsLst>
                    <a:gs pos="2917">
                      <a:srgbClr val="FFFFFF"/>
                    </a:gs>
                    <a:gs pos="30000">
                      <a:srgbClr val="FFFFFF"/>
                    </a:gs>
                  </a:gsLst>
                  <a:lin ang="5400000" scaled="0"/>
                </a:gradFill>
              </a:rPr>
              <a:t>In other stamps</a:t>
            </a:r>
          </a:p>
        </p:txBody>
      </p:sp>
      <p:sp>
        <p:nvSpPr>
          <p:cNvPr id="3" name="Rectangle 2"/>
          <p:cNvSpPr/>
          <p:nvPr/>
        </p:nvSpPr>
        <p:spPr bwMode="auto">
          <a:xfrm>
            <a:off x="6827837" y="1422372"/>
            <a:ext cx="5336364" cy="4708646"/>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CSU and MSU node</a:t>
            </a:r>
          </a:p>
        </p:txBody>
      </p:sp>
      <p:sp>
        <p:nvSpPr>
          <p:cNvPr id="39" name="Rectangle 38"/>
          <p:cNvSpPr/>
          <p:nvPr/>
        </p:nvSpPr>
        <p:spPr bwMode="auto">
          <a:xfrm>
            <a:off x="6502782" y="3768818"/>
            <a:ext cx="706054" cy="274194"/>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00" dirty="0" smtClean="0">
                <a:gradFill>
                  <a:gsLst>
                    <a:gs pos="0">
                      <a:srgbClr val="FFFFFF"/>
                    </a:gs>
                    <a:gs pos="100000">
                      <a:srgbClr val="FFFFFF"/>
                    </a:gs>
                  </a:gsLst>
                  <a:lin ang="5400000" scaled="0"/>
                </a:gradFill>
                <a:ea typeface="Segoe UI" pitchFamily="34" charset="0"/>
                <a:cs typeface="Segoe UI" pitchFamily="34" charset="0"/>
              </a:rPr>
              <a:t>Mellanox</a:t>
            </a:r>
          </a:p>
        </p:txBody>
      </p:sp>
      <p:sp>
        <p:nvSpPr>
          <p:cNvPr id="49" name="Rectangle 48"/>
          <p:cNvSpPr/>
          <p:nvPr/>
        </p:nvSpPr>
        <p:spPr bwMode="auto">
          <a:xfrm>
            <a:off x="6502782" y="4138481"/>
            <a:ext cx="706054" cy="278855"/>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00" dirty="0" smtClean="0">
                <a:gradFill>
                  <a:gsLst>
                    <a:gs pos="0">
                      <a:srgbClr val="FFFFFF"/>
                    </a:gs>
                    <a:gs pos="100000">
                      <a:srgbClr val="FFFFFF"/>
                    </a:gs>
                  </a:gsLst>
                  <a:lin ang="5400000" scaled="0"/>
                </a:gradFill>
                <a:ea typeface="Segoe UI" pitchFamily="34" charset="0"/>
                <a:cs typeface="Segoe UI" pitchFamily="34" charset="0"/>
              </a:rPr>
              <a:t>Mellanox</a:t>
            </a:r>
          </a:p>
        </p:txBody>
      </p:sp>
      <p:sp>
        <p:nvSpPr>
          <p:cNvPr id="50" name="Rectangle 49"/>
          <p:cNvSpPr/>
          <p:nvPr/>
        </p:nvSpPr>
        <p:spPr bwMode="auto">
          <a:xfrm>
            <a:off x="6501132" y="4512805"/>
            <a:ext cx="707704" cy="239567"/>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err="1" smtClean="0">
                <a:gradFill>
                  <a:gsLst>
                    <a:gs pos="0">
                      <a:srgbClr val="FFFFFF"/>
                    </a:gs>
                    <a:gs pos="100000">
                      <a:srgbClr val="FFFFFF"/>
                    </a:gs>
                  </a:gsLst>
                  <a:lin ang="5400000" scaled="0"/>
                </a:gradFill>
                <a:ea typeface="Segoe UI" pitchFamily="34" charset="0"/>
                <a:cs typeface="Segoe UI" pitchFamily="34" charset="0"/>
              </a:rPr>
              <a:t>Chelsio</a:t>
            </a:r>
            <a:endParaRPr lang="en-US" sz="16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p:cNvSpPr/>
          <p:nvPr/>
        </p:nvSpPr>
        <p:spPr bwMode="auto">
          <a:xfrm>
            <a:off x="6501131" y="4882469"/>
            <a:ext cx="707705" cy="224584"/>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err="1" smtClean="0">
                <a:gradFill>
                  <a:gsLst>
                    <a:gs pos="0">
                      <a:srgbClr val="FFFFFF"/>
                    </a:gs>
                    <a:gs pos="100000">
                      <a:srgbClr val="FFFFFF"/>
                    </a:gs>
                  </a:gsLst>
                  <a:lin ang="5400000" scaled="0"/>
                </a:gradFill>
                <a:ea typeface="Segoe UI" pitchFamily="34" charset="0"/>
                <a:cs typeface="Segoe UI" pitchFamily="34" charset="0"/>
              </a:rPr>
              <a:t>Chelsio</a:t>
            </a:r>
            <a:endParaRPr lang="en-US" sz="16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bwMode="auto">
          <a:xfrm>
            <a:off x="7740555" y="3956602"/>
            <a:ext cx="706054" cy="274194"/>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Team</a:t>
            </a:r>
          </a:p>
        </p:txBody>
      </p:sp>
      <p:sp>
        <p:nvSpPr>
          <p:cNvPr id="57" name="Rectangle 56"/>
          <p:cNvSpPr/>
          <p:nvPr/>
        </p:nvSpPr>
        <p:spPr bwMode="auto">
          <a:xfrm>
            <a:off x="8978328" y="3863332"/>
            <a:ext cx="1414014" cy="460734"/>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Virtual Switch</a:t>
            </a:r>
          </a:p>
        </p:txBody>
      </p:sp>
      <p:cxnSp>
        <p:nvCxnSpPr>
          <p:cNvPr id="32" name="Straight Connector 31"/>
          <p:cNvCxnSpPr>
            <a:stCxn id="49" idx="3"/>
            <a:endCxn id="56" idx="1"/>
          </p:cNvCxnSpPr>
          <p:nvPr/>
        </p:nvCxnSpPr>
        <p:spPr>
          <a:xfrm flipV="1">
            <a:off x="7208836" y="4093699"/>
            <a:ext cx="531719" cy="18421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9" idx="3"/>
            <a:endCxn id="56" idx="1"/>
          </p:cNvCxnSpPr>
          <p:nvPr/>
        </p:nvCxnSpPr>
        <p:spPr>
          <a:xfrm>
            <a:off x="7208836" y="3905915"/>
            <a:ext cx="531719" cy="18778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56" idx="3"/>
            <a:endCxn id="57" idx="1"/>
          </p:cNvCxnSpPr>
          <p:nvPr/>
        </p:nvCxnSpPr>
        <p:spPr>
          <a:xfrm>
            <a:off x="8446609" y="4093699"/>
            <a:ext cx="531719"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bwMode="auto">
          <a:xfrm>
            <a:off x="11018837" y="3544971"/>
            <a:ext cx="706054" cy="274194"/>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64" name="Rectangle 63"/>
          <p:cNvSpPr/>
          <p:nvPr/>
        </p:nvSpPr>
        <p:spPr bwMode="auto">
          <a:xfrm>
            <a:off x="11028582" y="3879352"/>
            <a:ext cx="706054" cy="274194"/>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65" name="Rectangle 64"/>
          <p:cNvSpPr/>
          <p:nvPr/>
        </p:nvSpPr>
        <p:spPr bwMode="auto">
          <a:xfrm>
            <a:off x="11018837" y="4229419"/>
            <a:ext cx="706054" cy="274194"/>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VM</a:t>
            </a:r>
          </a:p>
        </p:txBody>
      </p:sp>
      <p:sp>
        <p:nvSpPr>
          <p:cNvPr id="66" name="Rectangle 65"/>
          <p:cNvSpPr/>
          <p:nvPr/>
        </p:nvSpPr>
        <p:spPr bwMode="auto">
          <a:xfrm>
            <a:off x="11028582" y="4563800"/>
            <a:ext cx="706054" cy="274194"/>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VM</a:t>
            </a:r>
          </a:p>
        </p:txBody>
      </p:sp>
      <p:cxnSp>
        <p:nvCxnSpPr>
          <p:cNvPr id="38" name="Straight Connector 37"/>
          <p:cNvCxnSpPr>
            <a:stCxn id="57" idx="3"/>
            <a:endCxn id="63" idx="1"/>
          </p:cNvCxnSpPr>
          <p:nvPr/>
        </p:nvCxnSpPr>
        <p:spPr>
          <a:xfrm flipV="1">
            <a:off x="10392342" y="3682068"/>
            <a:ext cx="626495" cy="41163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64" idx="1"/>
          </p:cNvCxnSpPr>
          <p:nvPr/>
        </p:nvCxnSpPr>
        <p:spPr>
          <a:xfrm flipV="1">
            <a:off x="10392342" y="4016449"/>
            <a:ext cx="636240" cy="7725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7" idx="3"/>
            <a:endCxn id="65" idx="1"/>
          </p:cNvCxnSpPr>
          <p:nvPr/>
        </p:nvCxnSpPr>
        <p:spPr>
          <a:xfrm>
            <a:off x="10392342" y="4093699"/>
            <a:ext cx="626495" cy="272817"/>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7" idx="3"/>
            <a:endCxn id="66" idx="1"/>
          </p:cNvCxnSpPr>
          <p:nvPr/>
        </p:nvCxnSpPr>
        <p:spPr>
          <a:xfrm>
            <a:off x="10392342" y="4093699"/>
            <a:ext cx="636240" cy="607198"/>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414263" y="4551641"/>
            <a:ext cx="2906886" cy="1711238"/>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solidFill>
                  <a:srgbClr val="FFFFFF"/>
                </a:solidFill>
              </a:rPr>
              <a:t>Dedicated to host functions:</a:t>
            </a:r>
          </a:p>
          <a:p>
            <a:pPr marL="285750" indent="-285750">
              <a:lnSpc>
                <a:spcPct val="90000"/>
              </a:lnSpc>
              <a:spcAft>
                <a:spcPts val="600"/>
              </a:spcAft>
              <a:buFont typeface="Arial" panose="020B0604020202020204" pitchFamily="34" charset="0"/>
              <a:buChar char="•"/>
            </a:pPr>
            <a:r>
              <a:rPr lang="en-US" sz="1600" dirty="0" smtClean="0">
                <a:solidFill>
                  <a:srgbClr val="FFFFFF"/>
                </a:solidFill>
              </a:rPr>
              <a:t>Host management</a:t>
            </a:r>
          </a:p>
          <a:p>
            <a:pPr marL="285750" indent="-285750">
              <a:lnSpc>
                <a:spcPct val="90000"/>
              </a:lnSpc>
              <a:spcAft>
                <a:spcPts val="600"/>
              </a:spcAft>
              <a:buFont typeface="Arial" panose="020B0604020202020204" pitchFamily="34" charset="0"/>
              <a:buChar char="•"/>
            </a:pPr>
            <a:r>
              <a:rPr lang="en-US" sz="1600" dirty="0" smtClean="0">
                <a:solidFill>
                  <a:srgbClr val="FFFFFF"/>
                </a:solidFill>
              </a:rPr>
              <a:t>SMB with RDMA</a:t>
            </a:r>
          </a:p>
          <a:p>
            <a:pPr marL="285750" indent="-285750">
              <a:lnSpc>
                <a:spcPct val="90000"/>
              </a:lnSpc>
              <a:spcAft>
                <a:spcPts val="600"/>
              </a:spcAft>
              <a:buFont typeface="Arial" panose="020B0604020202020204" pitchFamily="34" charset="0"/>
              <a:buChar char="•"/>
            </a:pPr>
            <a:r>
              <a:rPr lang="en-US" sz="1600" dirty="0" smtClean="0">
                <a:solidFill>
                  <a:srgbClr val="FFFFFF"/>
                </a:solidFill>
              </a:rPr>
              <a:t>Live migration</a:t>
            </a:r>
          </a:p>
          <a:p>
            <a:pPr marL="285750" indent="-285750">
              <a:lnSpc>
                <a:spcPct val="90000"/>
              </a:lnSpc>
              <a:spcAft>
                <a:spcPts val="600"/>
              </a:spcAft>
              <a:buFont typeface="Arial" panose="020B0604020202020204" pitchFamily="34" charset="0"/>
              <a:buChar char="•"/>
            </a:pPr>
            <a:r>
              <a:rPr lang="en-US" sz="1600" dirty="0" smtClean="0">
                <a:solidFill>
                  <a:srgbClr val="FFFFFF"/>
                </a:solidFill>
              </a:rPr>
              <a:t>Clustering</a:t>
            </a:r>
          </a:p>
        </p:txBody>
      </p:sp>
      <p:sp>
        <p:nvSpPr>
          <p:cNvPr id="68" name="Right Brace 67"/>
          <p:cNvSpPr/>
          <p:nvPr/>
        </p:nvSpPr>
        <p:spPr>
          <a:xfrm>
            <a:off x="7280110" y="4511850"/>
            <a:ext cx="184024" cy="595203"/>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FFFF"/>
              </a:solidFill>
            </a:endParaRPr>
          </a:p>
        </p:txBody>
      </p:sp>
      <p:sp>
        <p:nvSpPr>
          <p:cNvPr id="78" name="Rectangle 77"/>
          <p:cNvSpPr/>
          <p:nvPr/>
        </p:nvSpPr>
        <p:spPr bwMode="auto">
          <a:xfrm>
            <a:off x="6502782" y="3214646"/>
            <a:ext cx="706054" cy="274194"/>
          </a:xfrm>
          <a:prstGeom prst="rect">
            <a:avLst/>
          </a:prstGeom>
          <a:ln w="38100">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BMC</a:t>
            </a:r>
          </a:p>
        </p:txBody>
      </p:sp>
      <p:sp>
        <p:nvSpPr>
          <p:cNvPr id="70" name="TextBox 69"/>
          <p:cNvSpPr txBox="1"/>
          <p:nvPr/>
        </p:nvSpPr>
        <p:spPr>
          <a:xfrm>
            <a:off x="8683295" y="2190734"/>
            <a:ext cx="3193292" cy="1440394"/>
          </a:xfrm>
          <a:prstGeom prst="rect">
            <a:avLst/>
          </a:prstGeom>
          <a:noFill/>
        </p:spPr>
        <p:txBody>
          <a:bodyPr wrap="square" lIns="182880" tIns="146304" rIns="182880" bIns="146304" rtlCol="0">
            <a:spAutoFit/>
          </a:bodyPr>
          <a:lstStyle/>
          <a:p>
            <a:pPr>
              <a:lnSpc>
                <a:spcPct val="90000"/>
              </a:lnSpc>
              <a:spcAft>
                <a:spcPts val="600"/>
              </a:spcAft>
            </a:pPr>
            <a:r>
              <a:rPr lang="en-US" sz="1600" dirty="0" smtClean="0">
                <a:solidFill>
                  <a:srgbClr val="FFFFFF"/>
                </a:solidFill>
              </a:rPr>
              <a:t>VM Policies: </a:t>
            </a:r>
          </a:p>
          <a:p>
            <a:pPr marL="285750" indent="-285750">
              <a:lnSpc>
                <a:spcPct val="90000"/>
              </a:lnSpc>
              <a:spcAft>
                <a:spcPts val="600"/>
              </a:spcAft>
              <a:buFont typeface="Arial" panose="020B0604020202020204" pitchFamily="34" charset="0"/>
              <a:buChar char="•"/>
            </a:pPr>
            <a:r>
              <a:rPr lang="en-US" sz="1600" dirty="0" smtClean="0">
                <a:solidFill>
                  <a:srgbClr val="FFFFFF"/>
                </a:solidFill>
              </a:rPr>
              <a:t>Network virtualization</a:t>
            </a:r>
          </a:p>
          <a:p>
            <a:pPr marL="285750" indent="-285750">
              <a:lnSpc>
                <a:spcPct val="90000"/>
              </a:lnSpc>
              <a:spcAft>
                <a:spcPts val="600"/>
              </a:spcAft>
              <a:buFont typeface="Arial" panose="020B0604020202020204" pitchFamily="34" charset="0"/>
              <a:buChar char="•"/>
            </a:pPr>
            <a:r>
              <a:rPr lang="en-US" sz="1600" dirty="0" smtClean="0">
                <a:solidFill>
                  <a:srgbClr val="FFFFFF"/>
                </a:solidFill>
              </a:rPr>
              <a:t>QOS</a:t>
            </a:r>
          </a:p>
          <a:p>
            <a:pPr marL="285750" indent="-285750">
              <a:lnSpc>
                <a:spcPct val="90000"/>
              </a:lnSpc>
              <a:spcAft>
                <a:spcPts val="600"/>
              </a:spcAft>
              <a:buFont typeface="Arial" panose="020B0604020202020204" pitchFamily="34" charset="0"/>
              <a:buChar char="•"/>
            </a:pPr>
            <a:r>
              <a:rPr lang="en-US" sz="1600" dirty="0" smtClean="0">
                <a:solidFill>
                  <a:srgbClr val="FFFFFF"/>
                </a:solidFill>
              </a:rPr>
              <a:t>Security (ACLs)</a:t>
            </a:r>
          </a:p>
        </p:txBody>
      </p:sp>
      <p:sp>
        <p:nvSpPr>
          <p:cNvPr id="71" name="Right Brace 70"/>
          <p:cNvSpPr/>
          <p:nvPr/>
        </p:nvSpPr>
        <p:spPr>
          <a:xfrm rot="5400000">
            <a:off x="9526798" y="2968235"/>
            <a:ext cx="347276" cy="1383811"/>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05050"/>
              </a:solidFill>
            </a:endParaRPr>
          </a:p>
        </p:txBody>
      </p:sp>
      <p:sp>
        <p:nvSpPr>
          <p:cNvPr id="4" name="TextBox 3"/>
          <p:cNvSpPr txBox="1"/>
          <p:nvPr/>
        </p:nvSpPr>
        <p:spPr>
          <a:xfrm>
            <a:off x="1930647" y="3860673"/>
            <a:ext cx="803169" cy="2492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lIns="18288" tIns="18288" rIns="18288" bIns="9144" rtlCol="0" anchor="ctr">
            <a:spAutoFit/>
          </a:bodyPr>
          <a:lstStyle/>
          <a:p>
            <a:pPr algn="ctr">
              <a:lnSpc>
                <a:spcPct val="90000"/>
              </a:lnSpc>
              <a:spcAft>
                <a:spcPts val="600"/>
              </a:spcAft>
            </a:pPr>
            <a:r>
              <a:rPr lang="en-US" sz="1600" dirty="0" smtClean="0">
                <a:gradFill>
                  <a:gsLst>
                    <a:gs pos="2917">
                      <a:srgbClr val="FFFFFF"/>
                    </a:gs>
                    <a:gs pos="30000">
                      <a:srgbClr val="FFFFFF"/>
                    </a:gs>
                  </a:gsLst>
                  <a:lin ang="5400000" scaled="0"/>
                </a:gradFill>
              </a:rPr>
              <a:t>MC-LAG</a:t>
            </a:r>
          </a:p>
        </p:txBody>
      </p:sp>
    </p:spTree>
    <p:extLst>
      <p:ext uri="{BB962C8B-B14F-4D97-AF65-F5344CB8AC3E}">
        <p14:creationId xmlns:p14="http://schemas.microsoft.com/office/powerpoint/2010/main" val="384982611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811462"/>
            <a:ext cx="8229599" cy="2751698"/>
          </a:xfrm>
        </p:spPr>
        <p:txBody>
          <a:bodyPr/>
          <a:lstStyle/>
          <a:p>
            <a:r>
              <a:rPr lang="en-US" dirty="0" smtClean="0"/>
              <a:t>Inside CPS Storage</a:t>
            </a:r>
            <a:endParaRPr lang="en-US" dirty="0"/>
          </a:p>
        </p:txBody>
      </p:sp>
    </p:spTree>
    <p:extLst>
      <p:ext uri="{BB962C8B-B14F-4D97-AF65-F5344CB8AC3E}">
        <p14:creationId xmlns:p14="http://schemas.microsoft.com/office/powerpoint/2010/main" val="1627062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Agenda</a:t>
            </a:r>
            <a:endParaRPr lang="en-US" dirty="0"/>
          </a:p>
        </p:txBody>
      </p:sp>
      <p:sp>
        <p:nvSpPr>
          <p:cNvPr id="5" name="Text Placeholder 4"/>
          <p:cNvSpPr>
            <a:spLocks noGrp="1"/>
          </p:cNvSpPr>
          <p:nvPr>
            <p:ph type="body" sz="quarter" idx="11"/>
          </p:nvPr>
        </p:nvSpPr>
        <p:spPr>
          <a:xfrm>
            <a:off x="274639" y="1439862"/>
            <a:ext cx="11889564" cy="4124206"/>
          </a:xfrm>
        </p:spPr>
        <p:txBody>
          <a:bodyPr/>
          <a:lstStyle/>
          <a:p>
            <a:r>
              <a:rPr lang="en-US" dirty="0" smtClean="0">
                <a:solidFill>
                  <a:schemeClr val="tx1">
                    <a:lumMod val="95000"/>
                  </a:schemeClr>
                </a:solidFill>
              </a:rPr>
              <a:t>CPS Architecture Overview</a:t>
            </a:r>
          </a:p>
          <a:p>
            <a:r>
              <a:rPr lang="en-US" dirty="0" smtClean="0">
                <a:solidFill>
                  <a:schemeClr val="tx1">
                    <a:lumMod val="95000"/>
                  </a:schemeClr>
                </a:solidFill>
              </a:rPr>
              <a:t>CPS Architecture Dive:</a:t>
            </a:r>
          </a:p>
          <a:p>
            <a:r>
              <a:rPr lang="en-US" dirty="0">
                <a:solidFill>
                  <a:schemeClr val="tx1">
                    <a:lumMod val="95000"/>
                  </a:schemeClr>
                </a:solidFill>
              </a:rPr>
              <a:t>	</a:t>
            </a:r>
            <a:r>
              <a:rPr lang="en-US" dirty="0" smtClean="0">
                <a:solidFill>
                  <a:schemeClr val="tx1">
                    <a:lumMod val="95000"/>
                  </a:schemeClr>
                </a:solidFill>
              </a:rPr>
              <a:t>Networking</a:t>
            </a:r>
          </a:p>
          <a:p>
            <a:r>
              <a:rPr lang="en-US" dirty="0">
                <a:solidFill>
                  <a:schemeClr val="tx1">
                    <a:lumMod val="95000"/>
                  </a:schemeClr>
                </a:solidFill>
              </a:rPr>
              <a:t>	</a:t>
            </a:r>
            <a:r>
              <a:rPr lang="en-US" dirty="0" smtClean="0">
                <a:solidFill>
                  <a:schemeClr val="tx1">
                    <a:lumMod val="95000"/>
                  </a:schemeClr>
                </a:solidFill>
              </a:rPr>
              <a:t>Compute</a:t>
            </a:r>
          </a:p>
          <a:p>
            <a:r>
              <a:rPr lang="en-US" dirty="0">
                <a:solidFill>
                  <a:schemeClr val="tx1">
                    <a:lumMod val="95000"/>
                  </a:schemeClr>
                </a:solidFill>
              </a:rPr>
              <a:t>	</a:t>
            </a:r>
            <a:r>
              <a:rPr lang="en-US" dirty="0" smtClean="0">
                <a:solidFill>
                  <a:schemeClr val="tx1">
                    <a:lumMod val="95000"/>
                  </a:schemeClr>
                </a:solidFill>
              </a:rPr>
              <a:t>Storage</a:t>
            </a:r>
          </a:p>
          <a:p>
            <a:r>
              <a:rPr lang="en-US" dirty="0" smtClean="0">
                <a:solidFill>
                  <a:schemeClr val="tx1">
                    <a:lumMod val="95000"/>
                  </a:schemeClr>
                </a:solidFill>
              </a:rPr>
              <a:t>Management Overview</a:t>
            </a:r>
            <a:endParaRPr lang="en-US" dirty="0">
              <a:solidFill>
                <a:schemeClr val="tx1">
                  <a:lumMod val="95000"/>
                </a:schemeClr>
              </a:solidFill>
            </a:endParaRPr>
          </a:p>
        </p:txBody>
      </p:sp>
    </p:spTree>
    <p:extLst>
      <p:ext uri="{BB962C8B-B14F-4D97-AF65-F5344CB8AC3E}">
        <p14:creationId xmlns:p14="http://schemas.microsoft.com/office/powerpoint/2010/main" val="128992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0" y="34925"/>
            <a:ext cx="10972800" cy="1025525"/>
          </a:xfrm>
        </p:spPr>
        <p:txBody>
          <a:bodyPr/>
          <a:lstStyle/>
          <a:p>
            <a:r>
              <a:rPr lang="en-US" dirty="0" smtClean="0"/>
              <a:t>Specific storage hardware</a:t>
            </a:r>
            <a:endParaRPr lang="en-US" dirty="0"/>
          </a:p>
        </p:txBody>
      </p:sp>
      <p:graphicFrame>
        <p:nvGraphicFramePr>
          <p:cNvPr id="7" name="Table 6"/>
          <p:cNvGraphicFramePr>
            <a:graphicFrameLocks noGrp="1"/>
          </p:cNvGraphicFramePr>
          <p:nvPr>
            <p:extLst/>
          </p:nvPr>
        </p:nvGraphicFramePr>
        <p:xfrm>
          <a:off x="361394" y="934543"/>
          <a:ext cx="9596487" cy="2797812"/>
        </p:xfrm>
        <a:graphic>
          <a:graphicData uri="http://schemas.openxmlformats.org/drawingml/2006/table">
            <a:tbl>
              <a:tblPr firstRow="1" bandRow="1">
                <a:tableStyleId>{5940675A-B579-460E-94D1-54222C63F5DA}</a:tableStyleId>
              </a:tblPr>
              <a:tblGrid>
                <a:gridCol w="3198829"/>
                <a:gridCol w="3198829"/>
                <a:gridCol w="3198829"/>
              </a:tblGrid>
              <a:tr h="882884">
                <a:tc>
                  <a:txBody>
                    <a:bodyPr/>
                    <a:lstStyle>
                      <a:lvl1pPr marL="0" algn="l" defTabSz="914180" rtl="0" eaLnBrk="1" latinLnBrk="0" hangingPunct="1">
                        <a:defRPr sz="1764" kern="1200">
                          <a:solidFill>
                            <a:schemeClr val="tx1"/>
                          </a:solidFill>
                          <a:latin typeface="Segoe UI"/>
                        </a:defRPr>
                      </a:lvl1pPr>
                      <a:lvl2pPr marL="457090" algn="l" defTabSz="914180" rtl="0" eaLnBrk="1" latinLnBrk="0" hangingPunct="1">
                        <a:defRPr sz="1764" kern="1200">
                          <a:solidFill>
                            <a:schemeClr val="tx1"/>
                          </a:solidFill>
                          <a:latin typeface="Segoe UI"/>
                        </a:defRPr>
                      </a:lvl2pPr>
                      <a:lvl3pPr marL="914180" algn="l" defTabSz="914180" rtl="0" eaLnBrk="1" latinLnBrk="0" hangingPunct="1">
                        <a:defRPr sz="1764" kern="1200">
                          <a:solidFill>
                            <a:schemeClr val="tx1"/>
                          </a:solidFill>
                          <a:latin typeface="Segoe UI"/>
                        </a:defRPr>
                      </a:lvl3pPr>
                      <a:lvl4pPr marL="1371271" algn="l" defTabSz="914180" rtl="0" eaLnBrk="1" latinLnBrk="0" hangingPunct="1">
                        <a:defRPr sz="1764" kern="1200">
                          <a:solidFill>
                            <a:schemeClr val="tx1"/>
                          </a:solidFill>
                          <a:latin typeface="Segoe UI"/>
                        </a:defRPr>
                      </a:lvl4pPr>
                      <a:lvl5pPr marL="1828361" algn="l" defTabSz="914180" rtl="0" eaLnBrk="1" latinLnBrk="0" hangingPunct="1">
                        <a:defRPr sz="1764" kern="1200">
                          <a:solidFill>
                            <a:schemeClr val="tx1"/>
                          </a:solidFill>
                          <a:latin typeface="Segoe UI"/>
                        </a:defRPr>
                      </a:lvl5pPr>
                      <a:lvl6pPr marL="2285452" algn="l" defTabSz="914180" rtl="0" eaLnBrk="1" latinLnBrk="0" hangingPunct="1">
                        <a:defRPr sz="1764" kern="1200">
                          <a:solidFill>
                            <a:schemeClr val="tx1"/>
                          </a:solidFill>
                          <a:latin typeface="Segoe UI"/>
                        </a:defRPr>
                      </a:lvl6pPr>
                      <a:lvl7pPr marL="2742541" algn="l" defTabSz="914180" rtl="0" eaLnBrk="1" latinLnBrk="0" hangingPunct="1">
                        <a:defRPr sz="1764" kern="1200">
                          <a:solidFill>
                            <a:schemeClr val="tx1"/>
                          </a:solidFill>
                          <a:latin typeface="Segoe UI"/>
                        </a:defRPr>
                      </a:lvl7pPr>
                      <a:lvl8pPr marL="3199632" algn="l" defTabSz="914180" rtl="0" eaLnBrk="1" latinLnBrk="0" hangingPunct="1">
                        <a:defRPr sz="1764" kern="1200">
                          <a:solidFill>
                            <a:schemeClr val="tx1"/>
                          </a:solidFill>
                          <a:latin typeface="Segoe UI"/>
                        </a:defRPr>
                      </a:lvl8pPr>
                      <a:lvl9pPr marL="3656723" algn="l" defTabSz="914180" rtl="0" eaLnBrk="1" latinLnBrk="0" hangingPunct="1">
                        <a:defRPr sz="1764" kern="1200">
                          <a:solidFill>
                            <a:schemeClr val="tx1"/>
                          </a:solidFill>
                          <a:latin typeface="Segoe UI"/>
                        </a:defRPr>
                      </a:lvl9pPr>
                    </a:lstStyle>
                    <a:p>
                      <a:pPr algn="ctr"/>
                      <a:r>
                        <a:rPr lang="en-US" sz="2000" dirty="0" smtClean="0">
                          <a:solidFill>
                            <a:schemeClr val="tx1"/>
                          </a:solidFill>
                          <a:latin typeface="+mj-lt"/>
                        </a:rPr>
                        <a:t>Cloud</a:t>
                      </a:r>
                      <a:r>
                        <a:rPr lang="en-US" sz="2000" baseline="0" dirty="0" smtClean="0">
                          <a:solidFill>
                            <a:schemeClr val="tx1"/>
                          </a:solidFill>
                          <a:latin typeface="+mj-lt"/>
                        </a:rPr>
                        <a:t> Platform System</a:t>
                      </a:r>
                      <a:r>
                        <a:rPr lang="en-US" sz="2000" dirty="0" smtClean="0">
                          <a:solidFill>
                            <a:schemeClr val="tx1"/>
                          </a:solidFill>
                          <a:latin typeface="+mj-lt"/>
                        </a:rPr>
                        <a:t> </a:t>
                      </a:r>
                      <a:r>
                        <a:rPr lang="en-US" sz="2000" baseline="0" dirty="0" smtClean="0">
                          <a:solidFill>
                            <a:schemeClr val="tx1"/>
                          </a:solidFill>
                          <a:latin typeface="+mj-lt"/>
                        </a:rPr>
                        <a:t>specifications</a:t>
                      </a:r>
                      <a:endParaRPr lang="en-US" sz="2000" dirty="0">
                        <a:solidFill>
                          <a:schemeClr val="tx1"/>
                        </a:solidFill>
                        <a:latin typeface="+mj-lt"/>
                      </a:endParaRPr>
                    </a:p>
                  </a:txBody>
                  <a:tcPr marL="93260" marR="93260" marT="46630" marB="4663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lvl1pPr marL="0" algn="l" defTabSz="914180" rtl="0" eaLnBrk="1" latinLnBrk="0" hangingPunct="1">
                        <a:defRPr sz="1764" kern="1200">
                          <a:solidFill>
                            <a:schemeClr val="tx1"/>
                          </a:solidFill>
                          <a:latin typeface="Segoe UI"/>
                        </a:defRPr>
                      </a:lvl1pPr>
                      <a:lvl2pPr marL="457090" algn="l" defTabSz="914180" rtl="0" eaLnBrk="1" latinLnBrk="0" hangingPunct="1">
                        <a:defRPr sz="1764" kern="1200">
                          <a:solidFill>
                            <a:schemeClr val="tx1"/>
                          </a:solidFill>
                          <a:latin typeface="Segoe UI"/>
                        </a:defRPr>
                      </a:lvl2pPr>
                      <a:lvl3pPr marL="914180" algn="l" defTabSz="914180" rtl="0" eaLnBrk="1" latinLnBrk="0" hangingPunct="1">
                        <a:defRPr sz="1764" kern="1200">
                          <a:solidFill>
                            <a:schemeClr val="tx1"/>
                          </a:solidFill>
                          <a:latin typeface="Segoe UI"/>
                        </a:defRPr>
                      </a:lvl3pPr>
                      <a:lvl4pPr marL="1371271" algn="l" defTabSz="914180" rtl="0" eaLnBrk="1" latinLnBrk="0" hangingPunct="1">
                        <a:defRPr sz="1764" kern="1200">
                          <a:solidFill>
                            <a:schemeClr val="tx1"/>
                          </a:solidFill>
                          <a:latin typeface="Segoe UI"/>
                        </a:defRPr>
                      </a:lvl4pPr>
                      <a:lvl5pPr marL="1828361" algn="l" defTabSz="914180" rtl="0" eaLnBrk="1" latinLnBrk="0" hangingPunct="1">
                        <a:defRPr sz="1764" kern="1200">
                          <a:solidFill>
                            <a:schemeClr val="tx1"/>
                          </a:solidFill>
                          <a:latin typeface="Segoe UI"/>
                        </a:defRPr>
                      </a:lvl5pPr>
                      <a:lvl6pPr marL="2285452" algn="l" defTabSz="914180" rtl="0" eaLnBrk="1" latinLnBrk="0" hangingPunct="1">
                        <a:defRPr sz="1764" kern="1200">
                          <a:solidFill>
                            <a:schemeClr val="tx1"/>
                          </a:solidFill>
                          <a:latin typeface="Segoe UI"/>
                        </a:defRPr>
                      </a:lvl6pPr>
                      <a:lvl7pPr marL="2742541" algn="l" defTabSz="914180" rtl="0" eaLnBrk="1" latinLnBrk="0" hangingPunct="1">
                        <a:defRPr sz="1764" kern="1200">
                          <a:solidFill>
                            <a:schemeClr val="tx1"/>
                          </a:solidFill>
                          <a:latin typeface="Segoe UI"/>
                        </a:defRPr>
                      </a:lvl7pPr>
                      <a:lvl8pPr marL="3199632" algn="l" defTabSz="914180" rtl="0" eaLnBrk="1" latinLnBrk="0" hangingPunct="1">
                        <a:defRPr sz="1764" kern="1200">
                          <a:solidFill>
                            <a:schemeClr val="tx1"/>
                          </a:solidFill>
                          <a:latin typeface="Segoe UI"/>
                        </a:defRPr>
                      </a:lvl8pPr>
                      <a:lvl9pPr marL="3656723" algn="l" defTabSz="914180" rtl="0" eaLnBrk="1" latinLnBrk="0" hangingPunct="1">
                        <a:defRPr sz="1764" kern="1200">
                          <a:solidFill>
                            <a:schemeClr val="tx1"/>
                          </a:solidFill>
                          <a:latin typeface="Segoe UI"/>
                        </a:defRPr>
                      </a:lvl9pPr>
                    </a:lstStyle>
                    <a:p>
                      <a:pPr algn="ctr"/>
                      <a:r>
                        <a:rPr lang="en-US" sz="2000" dirty="0" smtClean="0">
                          <a:solidFill>
                            <a:schemeClr val="tx1"/>
                          </a:solidFill>
                          <a:latin typeface="+mj-lt"/>
                        </a:rPr>
                        <a:t>Single rack</a:t>
                      </a:r>
                      <a:br>
                        <a:rPr lang="en-US" sz="2000" dirty="0" smtClean="0">
                          <a:solidFill>
                            <a:schemeClr val="tx1"/>
                          </a:solidFill>
                          <a:latin typeface="+mj-lt"/>
                        </a:rPr>
                      </a:br>
                      <a:r>
                        <a:rPr lang="en-US" sz="2000" dirty="0" smtClean="0">
                          <a:solidFill>
                            <a:schemeClr val="tx1"/>
                          </a:solidFill>
                          <a:latin typeface="+mj-lt"/>
                        </a:rPr>
                        <a:t>(min configuration)</a:t>
                      </a:r>
                      <a:endParaRPr lang="en-US" sz="2000" dirty="0">
                        <a:solidFill>
                          <a:schemeClr val="tx1"/>
                        </a:solidFill>
                        <a:latin typeface="+mj-lt"/>
                      </a:endParaRPr>
                    </a:p>
                  </a:txBody>
                  <a:tcPr marL="93260" marR="93260" marT="46630" marB="4663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lvl1pPr marL="0" algn="l" defTabSz="914180" rtl="0" eaLnBrk="1" latinLnBrk="0" hangingPunct="1">
                        <a:defRPr sz="1764" kern="1200">
                          <a:solidFill>
                            <a:schemeClr val="tx1"/>
                          </a:solidFill>
                          <a:latin typeface="Segoe UI"/>
                        </a:defRPr>
                      </a:lvl1pPr>
                      <a:lvl2pPr marL="457090" algn="l" defTabSz="914180" rtl="0" eaLnBrk="1" latinLnBrk="0" hangingPunct="1">
                        <a:defRPr sz="1764" kern="1200">
                          <a:solidFill>
                            <a:schemeClr val="tx1"/>
                          </a:solidFill>
                          <a:latin typeface="Segoe UI"/>
                        </a:defRPr>
                      </a:lvl2pPr>
                      <a:lvl3pPr marL="914180" algn="l" defTabSz="914180" rtl="0" eaLnBrk="1" latinLnBrk="0" hangingPunct="1">
                        <a:defRPr sz="1764" kern="1200">
                          <a:solidFill>
                            <a:schemeClr val="tx1"/>
                          </a:solidFill>
                          <a:latin typeface="Segoe UI"/>
                        </a:defRPr>
                      </a:lvl3pPr>
                      <a:lvl4pPr marL="1371271" algn="l" defTabSz="914180" rtl="0" eaLnBrk="1" latinLnBrk="0" hangingPunct="1">
                        <a:defRPr sz="1764" kern="1200">
                          <a:solidFill>
                            <a:schemeClr val="tx1"/>
                          </a:solidFill>
                          <a:latin typeface="Segoe UI"/>
                        </a:defRPr>
                      </a:lvl4pPr>
                      <a:lvl5pPr marL="1828361" algn="l" defTabSz="914180" rtl="0" eaLnBrk="1" latinLnBrk="0" hangingPunct="1">
                        <a:defRPr sz="1764" kern="1200">
                          <a:solidFill>
                            <a:schemeClr val="tx1"/>
                          </a:solidFill>
                          <a:latin typeface="Segoe UI"/>
                        </a:defRPr>
                      </a:lvl5pPr>
                      <a:lvl6pPr marL="2285452" algn="l" defTabSz="914180" rtl="0" eaLnBrk="1" latinLnBrk="0" hangingPunct="1">
                        <a:defRPr sz="1764" kern="1200">
                          <a:solidFill>
                            <a:schemeClr val="tx1"/>
                          </a:solidFill>
                          <a:latin typeface="Segoe UI"/>
                        </a:defRPr>
                      </a:lvl6pPr>
                      <a:lvl7pPr marL="2742541" algn="l" defTabSz="914180" rtl="0" eaLnBrk="1" latinLnBrk="0" hangingPunct="1">
                        <a:defRPr sz="1764" kern="1200">
                          <a:solidFill>
                            <a:schemeClr val="tx1"/>
                          </a:solidFill>
                          <a:latin typeface="Segoe UI"/>
                        </a:defRPr>
                      </a:lvl7pPr>
                      <a:lvl8pPr marL="3199632" algn="l" defTabSz="914180" rtl="0" eaLnBrk="1" latinLnBrk="0" hangingPunct="1">
                        <a:defRPr sz="1764" kern="1200">
                          <a:solidFill>
                            <a:schemeClr val="tx1"/>
                          </a:solidFill>
                          <a:latin typeface="Segoe UI"/>
                        </a:defRPr>
                      </a:lvl8pPr>
                      <a:lvl9pPr marL="3656723" algn="l" defTabSz="914180" rtl="0" eaLnBrk="1" latinLnBrk="0" hangingPunct="1">
                        <a:defRPr sz="1764" kern="1200">
                          <a:solidFill>
                            <a:schemeClr val="tx1"/>
                          </a:solidFill>
                          <a:latin typeface="Segoe UI"/>
                        </a:defRPr>
                      </a:lvl9pPr>
                    </a:lstStyle>
                    <a:p>
                      <a:pPr algn="ctr"/>
                      <a:r>
                        <a:rPr lang="en-US" sz="2000" dirty="0" smtClean="0">
                          <a:solidFill>
                            <a:schemeClr val="tx1"/>
                          </a:solidFill>
                          <a:latin typeface="+mj-lt"/>
                        </a:rPr>
                        <a:t>Four</a:t>
                      </a:r>
                      <a:r>
                        <a:rPr lang="en-US" sz="2000" baseline="0" dirty="0" smtClean="0">
                          <a:solidFill>
                            <a:schemeClr val="tx1"/>
                          </a:solidFill>
                          <a:latin typeface="+mj-lt"/>
                        </a:rPr>
                        <a:t> racks</a:t>
                      </a:r>
                      <a:br>
                        <a:rPr lang="en-US" sz="2000" baseline="0" dirty="0" smtClean="0">
                          <a:solidFill>
                            <a:schemeClr val="tx1"/>
                          </a:solidFill>
                          <a:latin typeface="+mj-lt"/>
                        </a:rPr>
                      </a:br>
                      <a:r>
                        <a:rPr lang="en-US" sz="2000" baseline="0" dirty="0" smtClean="0">
                          <a:solidFill>
                            <a:schemeClr val="tx1"/>
                          </a:solidFill>
                          <a:latin typeface="+mj-lt"/>
                        </a:rPr>
                        <a:t>(</a:t>
                      </a:r>
                      <a:r>
                        <a:rPr lang="en-US" sz="2000" dirty="0" smtClean="0">
                          <a:solidFill>
                            <a:schemeClr val="tx1"/>
                          </a:solidFill>
                          <a:latin typeface="+mj-lt"/>
                        </a:rPr>
                        <a:t>max configuration)</a:t>
                      </a:r>
                      <a:endParaRPr lang="en-US" sz="2000" dirty="0">
                        <a:solidFill>
                          <a:schemeClr val="tx1"/>
                        </a:solidFill>
                        <a:latin typeface="+mj-lt"/>
                      </a:endParaRPr>
                    </a:p>
                  </a:txBody>
                  <a:tcPr marL="93260" marR="93260" marT="46630" marB="4663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r>
              <a:tr h="957464">
                <a:tc>
                  <a:txBody>
                    <a:bodyPr/>
                    <a:lstStyle/>
                    <a:p>
                      <a:r>
                        <a:rPr lang="en-US" sz="1600" dirty="0" smtClean="0">
                          <a:solidFill>
                            <a:srgbClr val="0072C6"/>
                          </a:solidFill>
                        </a:rPr>
                        <a:t>Storage</a:t>
                      </a:r>
                      <a:r>
                        <a:rPr lang="en-US" sz="1600" dirty="0" smtClean="0">
                          <a:solidFill>
                            <a:srgbClr val="505050"/>
                          </a:solidFill>
                        </a:rPr>
                        <a:t/>
                      </a:r>
                      <a:br>
                        <a:rPr lang="en-US" sz="1600" dirty="0" smtClean="0">
                          <a:solidFill>
                            <a:srgbClr val="505050"/>
                          </a:solidFill>
                        </a:rPr>
                      </a:br>
                      <a:r>
                        <a:rPr lang="en-US" sz="1600" dirty="0" smtClean="0">
                          <a:solidFill>
                            <a:srgbClr val="000000"/>
                          </a:solidFill>
                        </a:rPr>
                        <a:t>Dell</a:t>
                      </a:r>
                      <a:r>
                        <a:rPr lang="en-US" sz="1600" baseline="0" dirty="0" smtClean="0">
                          <a:solidFill>
                            <a:srgbClr val="000000"/>
                          </a:solidFill>
                        </a:rPr>
                        <a:t> PowerVault MD3060e</a:t>
                      </a:r>
                      <a:endParaRPr lang="en-US" sz="1600" dirty="0">
                        <a:solidFill>
                          <a:srgbClr val="000000"/>
                        </a:solidFill>
                      </a:endParaRPr>
                    </a:p>
                  </a:txBody>
                  <a:tcPr marL="93260" marR="9326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1600" dirty="0" smtClean="0">
                          <a:solidFill>
                            <a:srgbClr val="000000"/>
                          </a:solidFill>
                        </a:rPr>
                        <a:t>4 JBOD enclosures = 768 terabytes RAW</a:t>
                      </a:r>
                    </a:p>
                    <a:p>
                      <a:r>
                        <a:rPr lang="en-US" sz="1600" dirty="0" smtClean="0">
                          <a:solidFill>
                            <a:srgbClr val="000000"/>
                          </a:solidFill>
                        </a:rPr>
                        <a:t>(</a:t>
                      </a:r>
                      <a:r>
                        <a:rPr lang="en-US" sz="1600" baseline="0" dirty="0" smtClean="0">
                          <a:solidFill>
                            <a:srgbClr val="000000"/>
                          </a:solidFill>
                        </a:rPr>
                        <a:t>0</a:t>
                      </a:r>
                      <a:r>
                        <a:rPr lang="en-US" sz="1600" dirty="0" smtClean="0">
                          <a:solidFill>
                            <a:srgbClr val="000000"/>
                          </a:solidFill>
                        </a:rPr>
                        <a:t>.7PB HDD; 12TB</a:t>
                      </a:r>
                      <a:r>
                        <a:rPr lang="en-US" sz="1600" baseline="0" dirty="0" smtClean="0">
                          <a:solidFill>
                            <a:srgbClr val="000000"/>
                          </a:solidFill>
                        </a:rPr>
                        <a:t> SSD</a:t>
                      </a:r>
                      <a:r>
                        <a:rPr lang="en-US" sz="1600" dirty="0" smtClean="0">
                          <a:solidFill>
                            <a:srgbClr val="000000"/>
                          </a:solidFill>
                        </a:rPr>
                        <a:t>)</a:t>
                      </a:r>
                    </a:p>
                  </a:txBody>
                  <a:tcPr marL="93260" marR="9326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r>
                        <a:rPr lang="en-US" sz="1600" dirty="0" smtClean="0">
                          <a:solidFill>
                            <a:srgbClr val="000000"/>
                          </a:solidFill>
                        </a:rPr>
                        <a:t>16 JBOD enclosures = 2.95 petabytes RAW</a:t>
                      </a:r>
                      <a:br>
                        <a:rPr lang="en-US" sz="1600" dirty="0" smtClean="0">
                          <a:solidFill>
                            <a:srgbClr val="000000"/>
                          </a:solidFill>
                        </a:rPr>
                      </a:br>
                      <a:r>
                        <a:rPr lang="en-US" sz="1600" dirty="0" smtClean="0">
                          <a:solidFill>
                            <a:srgbClr val="000000"/>
                          </a:solidFill>
                        </a:rPr>
                        <a:t>(2.9PB HDD; 48TB SSD)</a:t>
                      </a:r>
                      <a:endParaRPr lang="en-US" sz="1600" dirty="0">
                        <a:solidFill>
                          <a:srgbClr val="000000"/>
                        </a:solidFill>
                      </a:endParaRPr>
                    </a:p>
                  </a:txBody>
                  <a:tcPr marL="93260" marR="9326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r>
              <a:tr h="957464">
                <a:tc>
                  <a:txBody>
                    <a:bodyPr/>
                    <a:lstStyle/>
                    <a:p>
                      <a:r>
                        <a:rPr lang="en-US" sz="1600" dirty="0" smtClean="0">
                          <a:solidFill>
                            <a:srgbClr val="0072C6"/>
                          </a:solidFill>
                        </a:rPr>
                        <a:t>Storage</a:t>
                      </a:r>
                      <a:r>
                        <a:rPr lang="en-US" sz="1600" dirty="0" smtClean="0">
                          <a:solidFill>
                            <a:srgbClr val="505050"/>
                          </a:solidFill>
                        </a:rPr>
                        <a:t/>
                      </a:r>
                      <a:br>
                        <a:rPr lang="en-US" sz="1600" dirty="0" smtClean="0">
                          <a:solidFill>
                            <a:srgbClr val="505050"/>
                          </a:solidFill>
                        </a:rPr>
                      </a:br>
                      <a:r>
                        <a:rPr lang="en-US" sz="1600" dirty="0" smtClean="0">
                          <a:solidFill>
                            <a:srgbClr val="000000"/>
                          </a:solidFill>
                        </a:rPr>
                        <a:t>Dell PowerEdge</a:t>
                      </a:r>
                      <a:r>
                        <a:rPr lang="en-US" sz="1600" baseline="0" dirty="0" smtClean="0">
                          <a:solidFill>
                            <a:srgbClr val="000000"/>
                          </a:solidFill>
                        </a:rPr>
                        <a:t> R620 v2</a:t>
                      </a:r>
                      <a:endParaRPr lang="en-US" sz="1600" dirty="0">
                        <a:solidFill>
                          <a:srgbClr val="000000"/>
                        </a:solidFill>
                      </a:endParaRPr>
                    </a:p>
                  </a:txBody>
                  <a:tcPr marL="93260" marR="9326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00"/>
                          </a:solidFill>
                        </a:rPr>
                        <a:t>4 file</a:t>
                      </a:r>
                      <a:r>
                        <a:rPr lang="en-US" sz="1600" baseline="0" dirty="0" smtClean="0">
                          <a:solidFill>
                            <a:srgbClr val="000000"/>
                          </a:solidFill>
                        </a:rPr>
                        <a:t> server </a:t>
                      </a:r>
                      <a:r>
                        <a:rPr lang="en-US" sz="1600" dirty="0" smtClean="0">
                          <a:solidFill>
                            <a:srgbClr val="000000"/>
                          </a:solidFill>
                        </a:rPr>
                        <a:t>nodes</a:t>
                      </a:r>
                      <a:br>
                        <a:rPr lang="en-US" sz="1600" dirty="0" smtClean="0">
                          <a:solidFill>
                            <a:srgbClr val="000000"/>
                          </a:solidFill>
                        </a:rPr>
                      </a:br>
                      <a:r>
                        <a:rPr lang="en-US" sz="1600" dirty="0" smtClean="0">
                          <a:solidFill>
                            <a:srgbClr val="000000"/>
                          </a:solidFill>
                        </a:rPr>
                        <a:t>(Dual</a:t>
                      </a:r>
                      <a:r>
                        <a:rPr lang="en-US" sz="1600" baseline="0" dirty="0" smtClean="0">
                          <a:solidFill>
                            <a:srgbClr val="000000"/>
                          </a:solidFill>
                        </a:rPr>
                        <a:t> </a:t>
                      </a:r>
                      <a:r>
                        <a:rPr lang="en-US" sz="1600" dirty="0" smtClean="0">
                          <a:solidFill>
                            <a:srgbClr val="000000"/>
                          </a:solidFill>
                        </a:rPr>
                        <a:t>socket E5-2650</a:t>
                      </a:r>
                      <a:r>
                        <a:rPr lang="en-US" sz="1600" baseline="0" dirty="0" smtClean="0">
                          <a:solidFill>
                            <a:srgbClr val="000000"/>
                          </a:solidFill>
                        </a:rPr>
                        <a:t> v2; 128 GB)</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00"/>
                          </a:solidFill>
                        </a:rPr>
                        <a:t>10GbE </a:t>
                      </a:r>
                      <a:r>
                        <a:rPr lang="en-US" sz="1600" dirty="0" err="1" smtClean="0">
                          <a:solidFill>
                            <a:srgbClr val="000000"/>
                          </a:solidFill>
                        </a:rPr>
                        <a:t>Chelsio</a:t>
                      </a:r>
                      <a:r>
                        <a:rPr lang="en-US" sz="1600" dirty="0" smtClean="0">
                          <a:solidFill>
                            <a:srgbClr val="000000"/>
                          </a:solidFill>
                        </a:rPr>
                        <a:t> (</a:t>
                      </a:r>
                      <a:r>
                        <a:rPr lang="en-US" sz="1600" dirty="0" err="1" smtClean="0">
                          <a:solidFill>
                            <a:srgbClr val="000000"/>
                          </a:solidFill>
                        </a:rPr>
                        <a:t>iWARP</a:t>
                      </a:r>
                      <a:r>
                        <a:rPr lang="en-US" sz="1600" dirty="0" smtClean="0">
                          <a:solidFill>
                            <a:srgbClr val="000000"/>
                          </a:solidFill>
                        </a:rPr>
                        <a:t>/RDMA)</a:t>
                      </a:r>
                    </a:p>
                  </a:txBody>
                  <a:tcPr marL="93260" marR="9326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00"/>
                          </a:solidFill>
                        </a:rPr>
                        <a:t>16 file</a:t>
                      </a:r>
                      <a:r>
                        <a:rPr lang="en-US" sz="1600" baseline="0" dirty="0" smtClean="0">
                          <a:solidFill>
                            <a:srgbClr val="000000"/>
                          </a:solidFill>
                        </a:rPr>
                        <a:t> server </a:t>
                      </a:r>
                      <a:r>
                        <a:rPr lang="en-US" sz="1600" dirty="0" smtClean="0">
                          <a:solidFill>
                            <a:srgbClr val="000000"/>
                          </a:solidFill>
                        </a:rPr>
                        <a:t>nodes</a:t>
                      </a:r>
                      <a:br>
                        <a:rPr lang="en-US" sz="1600" dirty="0" smtClean="0">
                          <a:solidFill>
                            <a:srgbClr val="000000"/>
                          </a:solidFill>
                        </a:rPr>
                      </a:br>
                      <a:r>
                        <a:rPr lang="en-US" sz="1600" dirty="0" smtClean="0">
                          <a:solidFill>
                            <a:srgbClr val="000000"/>
                          </a:solidFill>
                        </a:rPr>
                        <a:t>(Dual</a:t>
                      </a:r>
                      <a:r>
                        <a:rPr lang="en-US" sz="1600" baseline="0" dirty="0" smtClean="0">
                          <a:solidFill>
                            <a:srgbClr val="000000"/>
                          </a:solidFill>
                        </a:rPr>
                        <a:t> </a:t>
                      </a:r>
                      <a:r>
                        <a:rPr lang="en-US" sz="1600" dirty="0" smtClean="0">
                          <a:solidFill>
                            <a:srgbClr val="000000"/>
                          </a:solidFill>
                        </a:rPr>
                        <a:t>socket E5-2650</a:t>
                      </a:r>
                      <a:r>
                        <a:rPr lang="en-US" sz="1600" baseline="0" dirty="0" smtClean="0">
                          <a:solidFill>
                            <a:srgbClr val="000000"/>
                          </a:solidFill>
                        </a:rPr>
                        <a:t> v2; 128 GB)</a:t>
                      </a:r>
                      <a:endParaRPr lang="en-US" sz="1600" dirty="0" smtClean="0">
                        <a:solidFill>
                          <a:srgbClr val="000000"/>
                        </a:solidFill>
                      </a:endParaRPr>
                    </a:p>
                  </a:txBody>
                  <a:tcPr marL="93260" marR="9326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r>
            </a:tbl>
          </a:graphicData>
        </a:graphic>
      </p:graphicFrame>
      <p:pic>
        <p:nvPicPr>
          <p:cNvPr id="9" name="Picture 8"/>
          <p:cNvPicPr>
            <a:picLocks noChangeAspect="1"/>
          </p:cNvPicPr>
          <p:nvPr/>
        </p:nvPicPr>
        <p:blipFill>
          <a:blip r:embed="rId3"/>
          <a:stretch>
            <a:fillRect/>
          </a:stretch>
        </p:blipFill>
        <p:spPr>
          <a:xfrm>
            <a:off x="10368771" y="934543"/>
            <a:ext cx="1799121" cy="5232300"/>
          </a:xfrm>
          <a:prstGeom prst="rect">
            <a:avLst/>
          </a:prstGeom>
        </p:spPr>
      </p:pic>
      <p:pic>
        <p:nvPicPr>
          <p:cNvPr id="8" name="Picture 7"/>
          <p:cNvPicPr>
            <a:picLocks noChangeAspect="1"/>
          </p:cNvPicPr>
          <p:nvPr/>
        </p:nvPicPr>
        <p:blipFill>
          <a:blip r:embed="rId4"/>
          <a:stretch>
            <a:fillRect/>
          </a:stretch>
        </p:blipFill>
        <p:spPr>
          <a:xfrm>
            <a:off x="390317" y="3910018"/>
            <a:ext cx="5372252" cy="2792588"/>
          </a:xfrm>
          <a:prstGeom prst="rect">
            <a:avLst/>
          </a:prstGeom>
        </p:spPr>
      </p:pic>
      <p:grpSp>
        <p:nvGrpSpPr>
          <p:cNvPr id="6" name="Group 5"/>
          <p:cNvGrpSpPr/>
          <p:nvPr/>
        </p:nvGrpSpPr>
        <p:grpSpPr>
          <a:xfrm>
            <a:off x="4105877" y="4030662"/>
            <a:ext cx="6057006" cy="862244"/>
            <a:chOff x="2752830" y="3581856"/>
            <a:chExt cx="7269209" cy="1333881"/>
          </a:xfrm>
        </p:grpSpPr>
        <p:pic>
          <p:nvPicPr>
            <p:cNvPr id="2" name="Picture 1"/>
            <p:cNvPicPr>
              <a:picLocks noChangeAspect="1"/>
            </p:cNvPicPr>
            <p:nvPr/>
          </p:nvPicPr>
          <p:blipFill>
            <a:blip r:embed="rId5"/>
            <a:stretch>
              <a:fillRect/>
            </a:stretch>
          </p:blipFill>
          <p:spPr>
            <a:xfrm>
              <a:off x="2752830" y="4257214"/>
              <a:ext cx="6841260" cy="658523"/>
            </a:xfrm>
            <a:prstGeom prst="rect">
              <a:avLst/>
            </a:prstGeom>
          </p:spPr>
        </p:pic>
        <p:pic>
          <p:nvPicPr>
            <p:cNvPr id="5" name="Picture 4"/>
            <p:cNvPicPr>
              <a:picLocks noChangeAspect="1"/>
            </p:cNvPicPr>
            <p:nvPr/>
          </p:nvPicPr>
          <p:blipFill>
            <a:blip r:embed="rId6"/>
            <a:stretch>
              <a:fillRect/>
            </a:stretch>
          </p:blipFill>
          <p:spPr>
            <a:xfrm>
              <a:off x="3180778" y="3581856"/>
              <a:ext cx="6841261" cy="640320"/>
            </a:xfrm>
            <a:prstGeom prst="rect">
              <a:avLst/>
            </a:prstGeom>
          </p:spPr>
        </p:pic>
      </p:grpSp>
      <p:sp>
        <p:nvSpPr>
          <p:cNvPr id="10" name="TextBox 9"/>
          <p:cNvSpPr txBox="1"/>
          <p:nvPr/>
        </p:nvSpPr>
        <p:spPr>
          <a:xfrm>
            <a:off x="5762569" y="6613192"/>
            <a:ext cx="2962020" cy="420115"/>
          </a:xfrm>
          <a:prstGeom prst="rect">
            <a:avLst/>
          </a:prstGeom>
          <a:noFill/>
        </p:spPr>
        <p:txBody>
          <a:bodyPr wrap="square" lIns="182880" tIns="146304" rIns="182880" bIns="146304" rtlCol="0">
            <a:spAutoFit/>
          </a:bodyPr>
          <a:lstStyle/>
          <a:p>
            <a:pPr>
              <a:lnSpc>
                <a:spcPct val="90000"/>
              </a:lnSpc>
              <a:spcAft>
                <a:spcPts val="600"/>
              </a:spcAft>
            </a:pPr>
            <a:r>
              <a:rPr lang="en-US" sz="900" dirty="0" smtClean="0">
                <a:gradFill>
                  <a:gsLst>
                    <a:gs pos="2917">
                      <a:srgbClr val="FFFFFF"/>
                    </a:gs>
                    <a:gs pos="30000">
                      <a:srgbClr val="FFFFFF"/>
                    </a:gs>
                  </a:gsLst>
                  <a:lin ang="5400000" scaled="0"/>
                </a:gradFill>
              </a:rPr>
              <a:t>Photos Courtesy of Dell</a:t>
            </a:r>
          </a:p>
        </p:txBody>
      </p:sp>
    </p:spTree>
    <p:extLst>
      <p:ext uri="{BB962C8B-B14F-4D97-AF65-F5344CB8AC3E}">
        <p14:creationId xmlns:p14="http://schemas.microsoft.com/office/powerpoint/2010/main" val="88615634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bwMode="auto">
          <a:xfrm>
            <a:off x="697628" y="2809121"/>
            <a:ext cx="1371600" cy="368560"/>
          </a:xfrm>
          <a:prstGeom prst="rect">
            <a:avLst/>
          </a:prstGeom>
          <a:noFill/>
          <a:ln w="9525" cmpd="sng">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4" name="Rectangle 73"/>
          <p:cNvSpPr/>
          <p:nvPr/>
        </p:nvSpPr>
        <p:spPr bwMode="auto">
          <a:xfrm>
            <a:off x="503237" y="2683100"/>
            <a:ext cx="1371600" cy="1823847"/>
          </a:xfrm>
          <a:prstGeom prst="rect">
            <a:avLst/>
          </a:prstGeom>
          <a:noFill/>
          <a:ln w="76200" cmpd="dbl">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804567" y="2497034"/>
            <a:ext cx="2940628" cy="296292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4637" y="342106"/>
            <a:ext cx="11889564" cy="917575"/>
          </a:xfrm>
        </p:spPr>
        <p:txBody>
          <a:bodyPr/>
          <a:lstStyle/>
          <a:p>
            <a:r>
              <a:rPr lang="en-US" dirty="0" smtClean="0"/>
              <a:t>Storage networking – SSU nodes</a:t>
            </a:r>
            <a:endParaRPr lang="en-US" dirty="0"/>
          </a:p>
        </p:txBody>
      </p:sp>
      <p:sp>
        <p:nvSpPr>
          <p:cNvPr id="12" name="Rectangle 11"/>
          <p:cNvSpPr/>
          <p:nvPr/>
        </p:nvSpPr>
        <p:spPr>
          <a:xfrm>
            <a:off x="808037" y="4015545"/>
            <a:ext cx="2940628" cy="4305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457200" rtlCol="0" anchor="ctr"/>
          <a:lstStyle/>
          <a:p>
            <a:pPr algn="ctr"/>
            <a:r>
              <a:rPr lang="en-US" dirty="0" smtClean="0">
                <a:solidFill>
                  <a:srgbClr val="FFFFFF"/>
                </a:solidFill>
              </a:rPr>
              <a:t>Tenant 2 L3 Switch</a:t>
            </a:r>
            <a:endParaRPr lang="en-US" dirty="0">
              <a:solidFill>
                <a:srgbClr val="FFFFFF"/>
              </a:solidFill>
            </a:endParaRPr>
          </a:p>
        </p:txBody>
      </p:sp>
      <p:sp>
        <p:nvSpPr>
          <p:cNvPr id="13" name="Rectangle 12"/>
          <p:cNvSpPr/>
          <p:nvPr/>
        </p:nvSpPr>
        <p:spPr>
          <a:xfrm>
            <a:off x="808037" y="3511419"/>
            <a:ext cx="2940628" cy="4305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457200" rtlCol="0" anchor="ctr"/>
          <a:lstStyle/>
          <a:p>
            <a:pPr algn="ctr"/>
            <a:r>
              <a:rPr lang="en-US" dirty="0" smtClean="0">
                <a:solidFill>
                  <a:srgbClr val="FFFFFF"/>
                </a:solidFill>
              </a:rPr>
              <a:t>Tenant 1 L3 Switch</a:t>
            </a:r>
            <a:endParaRPr lang="en-US" dirty="0">
              <a:solidFill>
                <a:srgbClr val="FFFFFF"/>
              </a:solidFill>
            </a:endParaRPr>
          </a:p>
        </p:txBody>
      </p:sp>
      <p:sp>
        <p:nvSpPr>
          <p:cNvPr id="14" name="Rectangle 13"/>
          <p:cNvSpPr/>
          <p:nvPr/>
        </p:nvSpPr>
        <p:spPr>
          <a:xfrm>
            <a:off x="808037" y="5029455"/>
            <a:ext cx="2940628" cy="4305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457200" rtlCol="0" anchor="ctr"/>
          <a:lstStyle/>
          <a:p>
            <a:pPr algn="ctr"/>
            <a:r>
              <a:rPr lang="en-US" dirty="0" smtClean="0">
                <a:solidFill>
                  <a:srgbClr val="FFFFFF"/>
                </a:solidFill>
              </a:rPr>
              <a:t>Datacenter 2 L3 Switch</a:t>
            </a:r>
            <a:endParaRPr lang="en-US" dirty="0">
              <a:solidFill>
                <a:srgbClr val="FFFFFF"/>
              </a:solidFill>
            </a:endParaRPr>
          </a:p>
        </p:txBody>
      </p:sp>
      <p:sp>
        <p:nvSpPr>
          <p:cNvPr id="15" name="Rectangle 14"/>
          <p:cNvSpPr/>
          <p:nvPr/>
        </p:nvSpPr>
        <p:spPr>
          <a:xfrm>
            <a:off x="808037" y="4519671"/>
            <a:ext cx="2940628" cy="4305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457200" rtlCol="0" anchor="ctr"/>
          <a:lstStyle/>
          <a:p>
            <a:pPr algn="ctr"/>
            <a:r>
              <a:rPr lang="en-US" dirty="0" smtClean="0">
                <a:solidFill>
                  <a:srgbClr val="FFFFFF"/>
                </a:solidFill>
              </a:rPr>
              <a:t>Datacenter 1 L3 Switch</a:t>
            </a:r>
            <a:endParaRPr lang="en-US" dirty="0">
              <a:solidFill>
                <a:srgbClr val="FFFFFF"/>
              </a:solidFill>
            </a:endParaRPr>
          </a:p>
        </p:txBody>
      </p:sp>
      <p:sp>
        <p:nvSpPr>
          <p:cNvPr id="16" name="Rectangle 15"/>
          <p:cNvSpPr/>
          <p:nvPr/>
        </p:nvSpPr>
        <p:spPr>
          <a:xfrm>
            <a:off x="808037" y="3006818"/>
            <a:ext cx="2940628" cy="4305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457200" rtlCol="0" anchor="ctr"/>
          <a:lstStyle/>
          <a:p>
            <a:pPr algn="ctr"/>
            <a:r>
              <a:rPr lang="en-US" dirty="0" smtClean="0">
                <a:solidFill>
                  <a:srgbClr val="FFFFFF"/>
                </a:solidFill>
              </a:rPr>
              <a:t>BMC Switch</a:t>
            </a:r>
            <a:endParaRPr lang="en-US" dirty="0">
              <a:solidFill>
                <a:srgbClr val="FFFFFF"/>
              </a:solidFill>
            </a:endParaRPr>
          </a:p>
        </p:txBody>
      </p:sp>
      <p:sp>
        <p:nvSpPr>
          <p:cNvPr id="17" name="Rectangle 16"/>
          <p:cNvSpPr/>
          <p:nvPr/>
        </p:nvSpPr>
        <p:spPr>
          <a:xfrm>
            <a:off x="808037" y="2497034"/>
            <a:ext cx="2940628" cy="4305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rgbClr val="FFFFFF"/>
                </a:solidFill>
              </a:rPr>
              <a:t>Aggregate L3 Switch</a:t>
            </a:r>
            <a:endParaRPr lang="en-US" dirty="0">
              <a:solidFill>
                <a:srgbClr val="FFFFFF"/>
              </a:solidFill>
            </a:endParaRPr>
          </a:p>
        </p:txBody>
      </p:sp>
      <p:cxnSp>
        <p:nvCxnSpPr>
          <p:cNvPr id="21" name="Straight Arrow Connector 20"/>
          <p:cNvCxnSpPr>
            <a:stCxn id="14" idx="3"/>
            <a:endCxn id="51" idx="1"/>
          </p:cNvCxnSpPr>
          <p:nvPr/>
        </p:nvCxnSpPr>
        <p:spPr>
          <a:xfrm flipV="1">
            <a:off x="3748665" y="4994761"/>
            <a:ext cx="2752466" cy="24994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5" idx="3"/>
            <a:endCxn id="50" idx="1"/>
          </p:cNvCxnSpPr>
          <p:nvPr/>
        </p:nvCxnSpPr>
        <p:spPr>
          <a:xfrm flipV="1">
            <a:off x="3748665" y="4632589"/>
            <a:ext cx="2752467" cy="10233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2" idx="3"/>
            <a:endCxn id="49" idx="1"/>
          </p:cNvCxnSpPr>
          <p:nvPr/>
        </p:nvCxnSpPr>
        <p:spPr>
          <a:xfrm>
            <a:off x="3748665" y="4230796"/>
            <a:ext cx="2754117" cy="4711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3" idx="3"/>
            <a:endCxn id="39" idx="1"/>
          </p:cNvCxnSpPr>
          <p:nvPr/>
        </p:nvCxnSpPr>
        <p:spPr>
          <a:xfrm>
            <a:off x="3748665" y="3726670"/>
            <a:ext cx="2754117" cy="17924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78" idx="1"/>
          </p:cNvCxnSpPr>
          <p:nvPr/>
        </p:nvCxnSpPr>
        <p:spPr>
          <a:xfrm>
            <a:off x="3748665" y="3216500"/>
            <a:ext cx="2754117" cy="135243"/>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08038" y="4485688"/>
            <a:ext cx="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3246437" y="1921100"/>
            <a:ext cx="0" cy="575934"/>
          </a:xfrm>
          <a:prstGeom prst="straightConnector1">
            <a:avLst/>
          </a:prstGeom>
          <a:ln w="79375" cmpd="dbl">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2384471" y="1592262"/>
            <a:ext cx="1879361"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gradFill>
                  <a:gsLst>
                    <a:gs pos="2917">
                      <a:srgbClr val="FFFFFF"/>
                    </a:gs>
                    <a:gs pos="30000">
                      <a:srgbClr val="FFFFFF"/>
                    </a:gs>
                  </a:gsLst>
                  <a:lin ang="5400000" scaled="0"/>
                </a:gradFill>
              </a:rPr>
              <a:t>To border device(s)</a:t>
            </a:r>
          </a:p>
        </p:txBody>
      </p:sp>
      <p:cxnSp>
        <p:nvCxnSpPr>
          <p:cNvPr id="77" name="Straight Arrow Connector 76"/>
          <p:cNvCxnSpPr/>
          <p:nvPr/>
        </p:nvCxnSpPr>
        <p:spPr>
          <a:xfrm>
            <a:off x="3748665" y="2712285"/>
            <a:ext cx="838200" cy="0"/>
          </a:xfrm>
          <a:prstGeom prst="straightConnector1">
            <a:avLst/>
          </a:prstGeom>
          <a:ln w="79375" cmpd="dbl">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465637" y="2332181"/>
            <a:ext cx="2147832" cy="760208"/>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gradFill>
                  <a:gsLst>
                    <a:gs pos="2917">
                      <a:srgbClr val="FFFFFF"/>
                    </a:gs>
                    <a:gs pos="30000">
                      <a:srgbClr val="FFFFFF"/>
                    </a:gs>
                  </a:gsLst>
                  <a:lin ang="5400000" scaled="0"/>
                </a:gradFill>
              </a:rPr>
              <a:t>To Tenant/DC switches</a:t>
            </a:r>
          </a:p>
          <a:p>
            <a:pPr>
              <a:lnSpc>
                <a:spcPct val="90000"/>
              </a:lnSpc>
              <a:spcAft>
                <a:spcPts val="600"/>
              </a:spcAft>
            </a:pPr>
            <a:r>
              <a:rPr lang="en-US" sz="1400" dirty="0" smtClean="0">
                <a:gradFill>
                  <a:gsLst>
                    <a:gs pos="2917">
                      <a:srgbClr val="FFFFFF"/>
                    </a:gs>
                    <a:gs pos="30000">
                      <a:srgbClr val="FFFFFF"/>
                    </a:gs>
                  </a:gsLst>
                  <a:lin ang="5400000" scaled="0"/>
                </a:gradFill>
              </a:rPr>
              <a:t>In other stamps</a:t>
            </a:r>
          </a:p>
        </p:txBody>
      </p:sp>
      <p:sp>
        <p:nvSpPr>
          <p:cNvPr id="3" name="Rectangle 2"/>
          <p:cNvSpPr/>
          <p:nvPr/>
        </p:nvSpPr>
        <p:spPr bwMode="auto">
          <a:xfrm>
            <a:off x="6827837" y="2497034"/>
            <a:ext cx="5336364" cy="3633984"/>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SSU node</a:t>
            </a:r>
          </a:p>
        </p:txBody>
      </p:sp>
      <p:sp>
        <p:nvSpPr>
          <p:cNvPr id="39" name="Rectangle 38"/>
          <p:cNvSpPr/>
          <p:nvPr/>
        </p:nvSpPr>
        <p:spPr bwMode="auto">
          <a:xfrm>
            <a:off x="6502782" y="3768818"/>
            <a:ext cx="706054" cy="274194"/>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00" dirty="0" smtClean="0">
                <a:gradFill>
                  <a:gsLst>
                    <a:gs pos="0">
                      <a:srgbClr val="FFFFFF"/>
                    </a:gs>
                    <a:gs pos="100000">
                      <a:srgbClr val="FFFFFF"/>
                    </a:gs>
                  </a:gsLst>
                  <a:lin ang="5400000" scaled="0"/>
                </a:gradFill>
                <a:ea typeface="Segoe UI" pitchFamily="34" charset="0"/>
                <a:cs typeface="Segoe UI" pitchFamily="34" charset="0"/>
              </a:rPr>
              <a:t>Mellanox</a:t>
            </a:r>
          </a:p>
        </p:txBody>
      </p:sp>
      <p:sp>
        <p:nvSpPr>
          <p:cNvPr id="49" name="Rectangle 48"/>
          <p:cNvSpPr/>
          <p:nvPr/>
        </p:nvSpPr>
        <p:spPr bwMode="auto">
          <a:xfrm>
            <a:off x="6502782" y="4138481"/>
            <a:ext cx="706054" cy="278855"/>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00" dirty="0" smtClean="0">
                <a:gradFill>
                  <a:gsLst>
                    <a:gs pos="0">
                      <a:srgbClr val="FFFFFF"/>
                    </a:gs>
                    <a:gs pos="100000">
                      <a:srgbClr val="FFFFFF"/>
                    </a:gs>
                  </a:gsLst>
                  <a:lin ang="5400000" scaled="0"/>
                </a:gradFill>
                <a:ea typeface="Segoe UI" pitchFamily="34" charset="0"/>
                <a:cs typeface="Segoe UI" pitchFamily="34" charset="0"/>
              </a:rPr>
              <a:t>Mellanox</a:t>
            </a:r>
          </a:p>
        </p:txBody>
      </p:sp>
      <p:sp>
        <p:nvSpPr>
          <p:cNvPr id="50" name="Rectangle 49"/>
          <p:cNvSpPr/>
          <p:nvPr/>
        </p:nvSpPr>
        <p:spPr bwMode="auto">
          <a:xfrm>
            <a:off x="6501132" y="4512805"/>
            <a:ext cx="707704" cy="239567"/>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err="1" smtClean="0">
                <a:gradFill>
                  <a:gsLst>
                    <a:gs pos="0">
                      <a:srgbClr val="FFFFFF"/>
                    </a:gs>
                    <a:gs pos="100000">
                      <a:srgbClr val="FFFFFF"/>
                    </a:gs>
                  </a:gsLst>
                  <a:lin ang="5400000" scaled="0"/>
                </a:gradFill>
                <a:ea typeface="Segoe UI" pitchFamily="34" charset="0"/>
                <a:cs typeface="Segoe UI" pitchFamily="34" charset="0"/>
              </a:rPr>
              <a:t>Chelsio</a:t>
            </a:r>
            <a:endParaRPr lang="en-US" sz="16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p:cNvSpPr/>
          <p:nvPr/>
        </p:nvSpPr>
        <p:spPr bwMode="auto">
          <a:xfrm>
            <a:off x="6501131" y="4882469"/>
            <a:ext cx="707705" cy="224584"/>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err="1" smtClean="0">
                <a:gradFill>
                  <a:gsLst>
                    <a:gs pos="0">
                      <a:srgbClr val="FFFFFF"/>
                    </a:gs>
                    <a:gs pos="100000">
                      <a:srgbClr val="FFFFFF"/>
                    </a:gs>
                  </a:gsLst>
                  <a:lin ang="5400000" scaled="0"/>
                </a:gradFill>
                <a:ea typeface="Segoe UI" pitchFamily="34" charset="0"/>
                <a:cs typeface="Segoe UI" pitchFamily="34" charset="0"/>
              </a:rPr>
              <a:t>Chelsio</a:t>
            </a:r>
            <a:endParaRPr lang="en-US" sz="16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7" name="TextBox 66"/>
          <p:cNvSpPr txBox="1"/>
          <p:nvPr/>
        </p:nvSpPr>
        <p:spPr>
          <a:xfrm>
            <a:off x="7414263" y="4551641"/>
            <a:ext cx="3668889" cy="1412694"/>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solidFill>
                  <a:srgbClr val="FFFFFF"/>
                </a:solidFill>
              </a:rPr>
              <a:t>Direct to OS for:</a:t>
            </a:r>
          </a:p>
          <a:p>
            <a:pPr marL="285750" indent="-285750">
              <a:lnSpc>
                <a:spcPct val="90000"/>
              </a:lnSpc>
              <a:spcAft>
                <a:spcPts val="600"/>
              </a:spcAft>
              <a:buFont typeface="Arial" panose="020B0604020202020204" pitchFamily="34" charset="0"/>
              <a:buChar char="•"/>
            </a:pPr>
            <a:r>
              <a:rPr lang="en-US" sz="1600" dirty="0" smtClean="0">
                <a:solidFill>
                  <a:srgbClr val="FFFFFF"/>
                </a:solidFill>
              </a:rPr>
              <a:t>Scale out file server management</a:t>
            </a:r>
          </a:p>
          <a:p>
            <a:pPr marL="285750" indent="-285750">
              <a:lnSpc>
                <a:spcPct val="90000"/>
              </a:lnSpc>
              <a:spcAft>
                <a:spcPts val="600"/>
              </a:spcAft>
              <a:buFont typeface="Arial" panose="020B0604020202020204" pitchFamily="34" charset="0"/>
              <a:buChar char="•"/>
            </a:pPr>
            <a:r>
              <a:rPr lang="en-US" sz="1600" dirty="0" smtClean="0">
                <a:solidFill>
                  <a:srgbClr val="FFFFFF"/>
                </a:solidFill>
              </a:rPr>
              <a:t>SMB with RDMA</a:t>
            </a:r>
          </a:p>
          <a:p>
            <a:pPr marL="285750" indent="-285750">
              <a:lnSpc>
                <a:spcPct val="90000"/>
              </a:lnSpc>
              <a:spcAft>
                <a:spcPts val="600"/>
              </a:spcAft>
              <a:buFont typeface="Arial" panose="020B0604020202020204" pitchFamily="34" charset="0"/>
              <a:buChar char="•"/>
            </a:pPr>
            <a:r>
              <a:rPr lang="en-US" sz="1600" dirty="0" smtClean="0">
                <a:solidFill>
                  <a:srgbClr val="FFFFFF"/>
                </a:solidFill>
              </a:rPr>
              <a:t>Clustering</a:t>
            </a:r>
          </a:p>
        </p:txBody>
      </p:sp>
      <p:sp>
        <p:nvSpPr>
          <p:cNvPr id="68" name="Right Brace 67"/>
          <p:cNvSpPr/>
          <p:nvPr/>
        </p:nvSpPr>
        <p:spPr>
          <a:xfrm>
            <a:off x="7280110" y="4511850"/>
            <a:ext cx="184024" cy="595203"/>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FFFF"/>
              </a:solidFill>
            </a:endParaRPr>
          </a:p>
        </p:txBody>
      </p:sp>
      <p:sp>
        <p:nvSpPr>
          <p:cNvPr id="78" name="Rectangle 77"/>
          <p:cNvSpPr/>
          <p:nvPr/>
        </p:nvSpPr>
        <p:spPr bwMode="auto">
          <a:xfrm>
            <a:off x="6502782" y="3214646"/>
            <a:ext cx="706054" cy="274194"/>
          </a:xfrm>
          <a:prstGeom prst="rect">
            <a:avLst/>
          </a:prstGeom>
          <a:ln w="38100">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BMC</a:t>
            </a:r>
          </a:p>
        </p:txBody>
      </p:sp>
      <p:sp>
        <p:nvSpPr>
          <p:cNvPr id="44" name="TextBox 43"/>
          <p:cNvSpPr txBox="1"/>
          <p:nvPr/>
        </p:nvSpPr>
        <p:spPr>
          <a:xfrm>
            <a:off x="7384100" y="3845294"/>
            <a:ext cx="2113399" cy="517065"/>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solidFill>
                  <a:srgbClr val="FFFFFF"/>
                </a:solidFill>
              </a:rPr>
              <a:t>Unused &amp; disabled</a:t>
            </a:r>
          </a:p>
        </p:txBody>
      </p:sp>
      <p:sp>
        <p:nvSpPr>
          <p:cNvPr id="47" name="Right Brace 46"/>
          <p:cNvSpPr/>
          <p:nvPr/>
        </p:nvSpPr>
        <p:spPr>
          <a:xfrm>
            <a:off x="7249947" y="3805503"/>
            <a:ext cx="184024" cy="595203"/>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FFFF"/>
              </a:solidFill>
            </a:endParaRPr>
          </a:p>
        </p:txBody>
      </p:sp>
      <p:sp>
        <p:nvSpPr>
          <p:cNvPr id="33" name="TextBox 32"/>
          <p:cNvSpPr txBox="1"/>
          <p:nvPr/>
        </p:nvSpPr>
        <p:spPr>
          <a:xfrm>
            <a:off x="1930647" y="3860673"/>
            <a:ext cx="803169" cy="2492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lIns="18288" tIns="18288" rIns="18288" bIns="9144" rtlCol="0" anchor="ctr">
            <a:spAutoFit/>
          </a:bodyPr>
          <a:lstStyle/>
          <a:p>
            <a:pPr algn="ctr">
              <a:lnSpc>
                <a:spcPct val="90000"/>
              </a:lnSpc>
              <a:spcAft>
                <a:spcPts val="600"/>
              </a:spcAft>
            </a:pPr>
            <a:r>
              <a:rPr lang="en-US" sz="1600" dirty="0" smtClean="0">
                <a:gradFill>
                  <a:gsLst>
                    <a:gs pos="2917">
                      <a:srgbClr val="FFFFFF"/>
                    </a:gs>
                    <a:gs pos="30000">
                      <a:srgbClr val="FFFFFF"/>
                    </a:gs>
                  </a:gsLst>
                  <a:lin ang="5400000" scaled="0"/>
                </a:gradFill>
              </a:rPr>
              <a:t>MC-LAG</a:t>
            </a:r>
          </a:p>
        </p:txBody>
      </p:sp>
      <p:sp>
        <p:nvSpPr>
          <p:cNvPr id="35" name="Rectangle 34"/>
          <p:cNvSpPr/>
          <p:nvPr/>
        </p:nvSpPr>
        <p:spPr>
          <a:xfrm rot="16200000">
            <a:off x="49020" y="4270437"/>
            <a:ext cx="1948538" cy="430502"/>
          </a:xfrm>
          <a:prstGeom prst="rect">
            <a:avLst/>
          </a:prstGeom>
          <a:solidFill>
            <a:schemeClr val="bg2"/>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solidFill>
                  <a:srgbClr val="FFFFFF"/>
                </a:solidFill>
              </a:rPr>
              <a:t>To </a:t>
            </a:r>
            <a:r>
              <a:rPr lang="en-US" dirty="0" err="1" smtClean="0">
                <a:solidFill>
                  <a:srgbClr val="FFFFFF"/>
                </a:solidFill>
              </a:rPr>
              <a:t>Agg</a:t>
            </a:r>
            <a:r>
              <a:rPr lang="en-US" dirty="0" smtClean="0">
                <a:solidFill>
                  <a:srgbClr val="FFFFFF"/>
                </a:solidFill>
              </a:rPr>
              <a:t> Switches</a:t>
            </a:r>
            <a:endParaRPr lang="en-US" dirty="0">
              <a:solidFill>
                <a:srgbClr val="FFFFFF"/>
              </a:solidFill>
            </a:endParaRPr>
          </a:p>
        </p:txBody>
      </p:sp>
    </p:spTree>
    <p:extLst>
      <p:ext uri="{BB962C8B-B14F-4D97-AF65-F5344CB8AC3E}">
        <p14:creationId xmlns:p14="http://schemas.microsoft.com/office/powerpoint/2010/main" val="66917828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437" y="21760"/>
            <a:ext cx="9835515" cy="1165754"/>
          </a:xfrm>
        </p:spPr>
        <p:txBody>
          <a:bodyPr/>
          <a:lstStyle/>
          <a:p>
            <a:r>
              <a:rPr lang="en-US" dirty="0" smtClean="0"/>
              <a:t>CPS Storage Configuration</a:t>
            </a:r>
            <a:endParaRPr lang="en-US" dirty="0"/>
          </a:p>
        </p:txBody>
      </p:sp>
      <p:sp>
        <p:nvSpPr>
          <p:cNvPr id="5" name="Rectangle 2"/>
          <p:cNvSpPr>
            <a:spLocks noChangeArrowheads="1"/>
          </p:cNvSpPr>
          <p:nvPr/>
        </p:nvSpPr>
        <p:spPr bwMode="auto">
          <a:xfrm>
            <a:off x="3187277" y="896883"/>
            <a:ext cx="188409" cy="38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3260" tIns="46630" rIns="93260" bIns="46630" numCol="1" anchor="ctr" anchorCtr="0" compatLnSpc="1">
            <a:prstTxWarp prst="textNoShape">
              <a:avLst/>
            </a:prstTxWarp>
            <a:spAutoFit/>
          </a:bodyPr>
          <a:lstStyle/>
          <a:p>
            <a:endParaRPr lang="en-US" sz="1836">
              <a:solidFill>
                <a:srgbClr val="FFFFFF"/>
              </a:solidFill>
            </a:endParaRPr>
          </a:p>
        </p:txBody>
      </p:sp>
      <p:sp>
        <p:nvSpPr>
          <p:cNvPr id="7" name="Left- Blue Background"/>
          <p:cNvSpPr txBox="1">
            <a:spLocks/>
          </p:cNvSpPr>
          <p:nvPr/>
        </p:nvSpPr>
        <p:spPr>
          <a:xfrm>
            <a:off x="615949" y="986204"/>
            <a:ext cx="5595620" cy="5642250"/>
          </a:xfrm>
          <a:prstGeom prst="rect">
            <a:avLst/>
          </a:prstGeom>
          <a:solidFill>
            <a:srgbClr val="0072C6"/>
          </a:solidFill>
        </p:spPr>
        <p:txBody>
          <a:bodyPr vert="horz" wrap="square" lIns="186521" tIns="186521" rIns="186521" bIns="186521" rtlCol="0" anchor="t">
            <a:noAutofit/>
          </a:bodyPr>
          <a:lst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0" indent="0">
              <a:spcBef>
                <a:spcPts val="1224"/>
              </a:spcBef>
              <a:buFont typeface="Arial" pitchFamily="34" charset="0"/>
              <a:buNone/>
            </a:pPr>
            <a:r>
              <a:rPr lang="en-US" sz="2000" dirty="0" smtClean="0">
                <a:solidFill>
                  <a:srgbClr val="FFFFFF"/>
                </a:solidFill>
              </a:rPr>
              <a:t>Storage Scale Unit hardware (4x4)</a:t>
            </a:r>
          </a:p>
          <a:p>
            <a:pPr lvl="1"/>
            <a:r>
              <a:rPr lang="en-US" sz="1400" dirty="0">
                <a:solidFill>
                  <a:srgbClr val="FFFFFF"/>
                </a:solidFill>
                <a:latin typeface="Segoe UI Light"/>
              </a:rPr>
              <a:t>4x Dell PowerEdge R620v2 Servers</a:t>
            </a:r>
          </a:p>
          <a:p>
            <a:pPr lvl="2"/>
            <a:r>
              <a:rPr lang="en-US" sz="1400" dirty="0">
                <a:solidFill>
                  <a:srgbClr val="FFFFFF"/>
                </a:solidFill>
                <a:latin typeface="Segoe UI Light"/>
              </a:rPr>
              <a:t>Dual socket Intel </a:t>
            </a:r>
            <a:r>
              <a:rPr lang="en-US" sz="1400" dirty="0" err="1">
                <a:solidFill>
                  <a:srgbClr val="FFFFFF"/>
                </a:solidFill>
                <a:latin typeface="Segoe UI Light"/>
              </a:rPr>
              <a:t>IvyBridge</a:t>
            </a:r>
            <a:r>
              <a:rPr lang="en-US" sz="1400" dirty="0">
                <a:solidFill>
                  <a:srgbClr val="FFFFFF"/>
                </a:solidFill>
                <a:latin typeface="Segoe UI Light"/>
              </a:rPr>
              <a:t> (E5-2650v2 @ 2.6GHz</a:t>
            </a:r>
            <a:r>
              <a:rPr lang="en-US" sz="1400" dirty="0" smtClean="0">
                <a:solidFill>
                  <a:srgbClr val="FFFFFF"/>
                </a:solidFill>
                <a:latin typeface="Segoe UI Light"/>
              </a:rPr>
              <a:t>)</a:t>
            </a:r>
          </a:p>
          <a:p>
            <a:pPr lvl="2"/>
            <a:r>
              <a:rPr lang="en-US" sz="1400" dirty="0" smtClean="0">
                <a:solidFill>
                  <a:srgbClr val="FFFFFF"/>
                </a:solidFill>
                <a:latin typeface="Segoe UI Light"/>
              </a:rPr>
              <a:t>128GB memory</a:t>
            </a:r>
            <a:endParaRPr lang="en-US" sz="1400" dirty="0">
              <a:solidFill>
                <a:srgbClr val="FFFFFF"/>
              </a:solidFill>
              <a:latin typeface="Segoe UI Light"/>
            </a:endParaRPr>
          </a:p>
          <a:p>
            <a:pPr lvl="2"/>
            <a:r>
              <a:rPr lang="en-US" sz="1400" dirty="0" smtClean="0">
                <a:solidFill>
                  <a:srgbClr val="FFFFFF"/>
                </a:solidFill>
                <a:latin typeface="Segoe UI Light"/>
              </a:rPr>
              <a:t>2x </a:t>
            </a:r>
            <a:r>
              <a:rPr lang="en-US" sz="1400" dirty="0">
                <a:solidFill>
                  <a:srgbClr val="FFFFFF"/>
                </a:solidFill>
                <a:latin typeface="Segoe UI Light"/>
              </a:rPr>
              <a:t>LSI 9207-8E SAS Controllers (shared storage)</a:t>
            </a:r>
          </a:p>
          <a:p>
            <a:pPr lvl="2"/>
            <a:r>
              <a:rPr lang="en-US" sz="1400" dirty="0" smtClean="0">
                <a:solidFill>
                  <a:srgbClr val="FFFFFF"/>
                </a:solidFill>
                <a:latin typeface="Segoe UI Light"/>
              </a:rPr>
              <a:t>2x </a:t>
            </a:r>
            <a:r>
              <a:rPr lang="en-US" sz="1400" dirty="0">
                <a:solidFill>
                  <a:srgbClr val="FFFFFF"/>
                </a:solidFill>
                <a:latin typeface="Segoe UI Light"/>
              </a:rPr>
              <a:t>10 </a:t>
            </a:r>
            <a:r>
              <a:rPr lang="en-US" sz="1400" dirty="0" err="1">
                <a:solidFill>
                  <a:srgbClr val="FFFFFF"/>
                </a:solidFill>
                <a:latin typeface="Segoe UI Light"/>
              </a:rPr>
              <a:t>GbE</a:t>
            </a:r>
            <a:r>
              <a:rPr lang="en-US" sz="1400" dirty="0">
                <a:solidFill>
                  <a:srgbClr val="FFFFFF"/>
                </a:solidFill>
                <a:latin typeface="Segoe UI Light"/>
              </a:rPr>
              <a:t> </a:t>
            </a:r>
            <a:r>
              <a:rPr lang="en-US" sz="1400" dirty="0" err="1">
                <a:solidFill>
                  <a:srgbClr val="FFFFFF"/>
                </a:solidFill>
                <a:latin typeface="Segoe UI Light"/>
              </a:rPr>
              <a:t>Chelsio</a:t>
            </a:r>
            <a:r>
              <a:rPr lang="en-US" sz="1400" dirty="0">
                <a:solidFill>
                  <a:srgbClr val="FFFFFF"/>
                </a:solidFill>
                <a:latin typeface="Segoe UI Light"/>
              </a:rPr>
              <a:t> T520 (</a:t>
            </a:r>
            <a:r>
              <a:rPr lang="en-US" sz="1400" dirty="0" err="1">
                <a:solidFill>
                  <a:srgbClr val="FFFFFF"/>
                </a:solidFill>
                <a:latin typeface="Segoe UI Light"/>
              </a:rPr>
              <a:t>iWARP</a:t>
            </a:r>
            <a:r>
              <a:rPr lang="en-US" sz="1400" dirty="0">
                <a:solidFill>
                  <a:srgbClr val="FFFFFF"/>
                </a:solidFill>
                <a:latin typeface="Segoe UI Light"/>
              </a:rPr>
              <a:t>/RDMA) </a:t>
            </a:r>
          </a:p>
          <a:p>
            <a:pPr lvl="1"/>
            <a:r>
              <a:rPr lang="en-US" sz="1400" dirty="0" smtClean="0">
                <a:solidFill>
                  <a:srgbClr val="FFFFFF"/>
                </a:solidFill>
                <a:latin typeface="Segoe UI Light"/>
              </a:rPr>
              <a:t>4x </a:t>
            </a:r>
            <a:r>
              <a:rPr lang="en-US" sz="1400" dirty="0" err="1" smtClean="0">
                <a:solidFill>
                  <a:srgbClr val="FFFFFF"/>
                </a:solidFill>
                <a:latin typeface="Segoe UI Light"/>
              </a:rPr>
              <a:t>PowerVault</a:t>
            </a:r>
            <a:r>
              <a:rPr lang="en-US" sz="1400" dirty="0" smtClean="0">
                <a:solidFill>
                  <a:srgbClr val="FFFFFF"/>
                </a:solidFill>
                <a:latin typeface="Segoe UI Light"/>
              </a:rPr>
              <a:t> </a:t>
            </a:r>
            <a:r>
              <a:rPr lang="en-US" sz="1400" dirty="0">
                <a:solidFill>
                  <a:srgbClr val="FFFFFF"/>
                </a:solidFill>
                <a:latin typeface="Segoe UI Light"/>
              </a:rPr>
              <a:t>MD3060e </a:t>
            </a:r>
            <a:r>
              <a:rPr lang="en-US" sz="1400" dirty="0" smtClean="0">
                <a:solidFill>
                  <a:srgbClr val="FFFFFF"/>
                </a:solidFill>
                <a:latin typeface="Segoe UI Light"/>
              </a:rPr>
              <a:t>JBODs</a:t>
            </a:r>
            <a:endParaRPr lang="en-US" sz="1400" dirty="0">
              <a:solidFill>
                <a:srgbClr val="FFFFFF"/>
              </a:solidFill>
              <a:latin typeface="Segoe UI Light"/>
            </a:endParaRPr>
          </a:p>
          <a:p>
            <a:pPr lvl="2"/>
            <a:r>
              <a:rPr lang="en-US" sz="1400" dirty="0" smtClean="0">
                <a:solidFill>
                  <a:srgbClr val="FFFFFF"/>
                </a:solidFill>
                <a:latin typeface="Segoe UI Light"/>
              </a:rPr>
              <a:t>48x 4TB HDDs </a:t>
            </a:r>
            <a:r>
              <a:rPr lang="en-US" sz="1400" dirty="0" smtClean="0">
                <a:solidFill>
                  <a:srgbClr val="FFFFFF"/>
                </a:solidFill>
                <a:latin typeface="Segoe UI Light"/>
                <a:sym typeface="Wingdings" panose="05000000000000000000" pitchFamily="2" charset="2"/>
              </a:rPr>
              <a:t> 192HDD / 768TB RAW</a:t>
            </a:r>
            <a:endParaRPr lang="en-US" sz="1400" dirty="0" smtClean="0">
              <a:solidFill>
                <a:srgbClr val="FFFFFF"/>
              </a:solidFill>
              <a:latin typeface="Segoe UI Light"/>
            </a:endParaRPr>
          </a:p>
          <a:p>
            <a:pPr lvl="2"/>
            <a:r>
              <a:rPr lang="en-US" sz="1400" dirty="0" smtClean="0">
                <a:solidFill>
                  <a:srgbClr val="FFFFFF"/>
                </a:solidFill>
                <a:latin typeface="Segoe UI Light"/>
              </a:rPr>
              <a:t>12x 800GB SSDs </a:t>
            </a:r>
            <a:r>
              <a:rPr lang="en-US" sz="1400" dirty="0" smtClean="0">
                <a:solidFill>
                  <a:srgbClr val="FFFFFF"/>
                </a:solidFill>
                <a:latin typeface="Segoe UI Light"/>
                <a:sym typeface="Wingdings" panose="05000000000000000000" pitchFamily="2" charset="2"/>
              </a:rPr>
              <a:t> 48SSD / 38TB RAW</a:t>
            </a:r>
            <a:endParaRPr lang="en-US" sz="1400" dirty="0">
              <a:solidFill>
                <a:srgbClr val="FFFFFF"/>
              </a:solidFill>
              <a:latin typeface="Segoe UI Light"/>
            </a:endParaRPr>
          </a:p>
          <a:p>
            <a:pPr marL="0" indent="0">
              <a:spcBef>
                <a:spcPts val="1224"/>
              </a:spcBef>
              <a:buFont typeface="Arial" pitchFamily="34" charset="0"/>
              <a:buNone/>
            </a:pPr>
            <a:r>
              <a:rPr lang="en-US" sz="2000" dirty="0" smtClean="0">
                <a:solidFill>
                  <a:srgbClr val="FFFFFF"/>
                </a:solidFill>
              </a:rPr>
              <a:t>Storage </a:t>
            </a:r>
            <a:r>
              <a:rPr lang="en-US" sz="2000" dirty="0">
                <a:solidFill>
                  <a:srgbClr val="FFFFFF"/>
                </a:solidFill>
              </a:rPr>
              <a:t>Spaces configuration</a:t>
            </a:r>
          </a:p>
          <a:p>
            <a:pPr lvl="1"/>
            <a:r>
              <a:rPr lang="en-US" sz="1400" dirty="0">
                <a:solidFill>
                  <a:srgbClr val="FFFFFF"/>
                </a:solidFill>
                <a:latin typeface="Segoe UI Light"/>
              </a:rPr>
              <a:t>3 x pools (2 x tenant, 1 x backup)</a:t>
            </a:r>
          </a:p>
          <a:p>
            <a:pPr lvl="1"/>
            <a:r>
              <a:rPr lang="en-US" sz="1400" dirty="0" smtClean="0">
                <a:solidFill>
                  <a:srgbClr val="FFFFFF"/>
                </a:solidFill>
                <a:latin typeface="Segoe UI Light"/>
              </a:rPr>
              <a:t>VM storage:</a:t>
            </a:r>
          </a:p>
          <a:p>
            <a:pPr lvl="2"/>
            <a:r>
              <a:rPr lang="en-US" sz="1400" dirty="0" smtClean="0">
                <a:solidFill>
                  <a:srgbClr val="FFFFFF"/>
                </a:solidFill>
                <a:latin typeface="Segoe UI Light"/>
              </a:rPr>
              <a:t>16x enclosure aware, 3-copy mirror @ ~9.5TB</a:t>
            </a:r>
          </a:p>
          <a:p>
            <a:pPr lvl="2"/>
            <a:r>
              <a:rPr lang="en-US" sz="1400" dirty="0" smtClean="0">
                <a:solidFill>
                  <a:srgbClr val="FFFFFF"/>
                </a:solidFill>
                <a:latin typeface="Segoe UI Light"/>
              </a:rPr>
              <a:t>Automatic tiered storage, write-back cache</a:t>
            </a:r>
          </a:p>
          <a:p>
            <a:pPr lvl="1"/>
            <a:r>
              <a:rPr lang="en-US" sz="1400" dirty="0" smtClean="0">
                <a:solidFill>
                  <a:srgbClr val="FFFFFF"/>
                </a:solidFill>
                <a:latin typeface="Segoe UI Light"/>
              </a:rPr>
              <a:t>Backup storage:</a:t>
            </a:r>
          </a:p>
          <a:p>
            <a:pPr lvl="2"/>
            <a:r>
              <a:rPr lang="en-US" sz="1400" dirty="0" smtClean="0">
                <a:solidFill>
                  <a:srgbClr val="FFFFFF"/>
                </a:solidFill>
                <a:latin typeface="Segoe UI Light"/>
              </a:rPr>
              <a:t>16x enclosure aware, dual parity @ 7.5TB</a:t>
            </a:r>
          </a:p>
          <a:p>
            <a:pPr lvl="2"/>
            <a:r>
              <a:rPr lang="en-US" sz="1400" dirty="0" smtClean="0">
                <a:solidFill>
                  <a:srgbClr val="FFFFFF"/>
                </a:solidFill>
                <a:latin typeface="Segoe UI Light"/>
              </a:rPr>
              <a:t>SSD for logs only</a:t>
            </a:r>
          </a:p>
          <a:p>
            <a:pPr lvl="1"/>
            <a:r>
              <a:rPr lang="en-US" sz="1400" dirty="0" smtClean="0">
                <a:solidFill>
                  <a:srgbClr val="FFFFFF"/>
                </a:solidFill>
                <a:latin typeface="Segoe UI Light"/>
              </a:rPr>
              <a:t>24TB of HDD and 3.2TB of SSD capacity left unused for automatic rebuild</a:t>
            </a:r>
          </a:p>
          <a:p>
            <a:pPr lvl="1"/>
            <a:r>
              <a:rPr lang="en-US" sz="1400" dirty="0" smtClean="0">
                <a:solidFill>
                  <a:srgbClr val="FFFFFF"/>
                </a:solidFill>
                <a:latin typeface="Segoe UI Light"/>
              </a:rPr>
              <a:t>Available space</a:t>
            </a:r>
            <a:endParaRPr lang="en-US" sz="2000" dirty="0">
              <a:solidFill>
                <a:srgbClr val="FFFFFF"/>
              </a:solidFill>
            </a:endParaRPr>
          </a:p>
          <a:p>
            <a:pPr lvl="2"/>
            <a:r>
              <a:rPr lang="en-US" sz="1400" dirty="0">
                <a:solidFill>
                  <a:srgbClr val="FFFFFF"/>
                </a:solidFill>
                <a:latin typeface="Segoe UI Light"/>
              </a:rPr>
              <a:t>Tenant: </a:t>
            </a:r>
            <a:r>
              <a:rPr lang="en-US" sz="1400" dirty="0" smtClean="0">
                <a:solidFill>
                  <a:srgbClr val="FFFFFF"/>
                </a:solidFill>
                <a:latin typeface="Segoe UI Light"/>
              </a:rPr>
              <a:t>156 </a:t>
            </a:r>
            <a:r>
              <a:rPr lang="en-US" sz="1400" dirty="0">
                <a:solidFill>
                  <a:srgbClr val="FFFFFF"/>
                </a:solidFill>
                <a:latin typeface="Segoe UI Light"/>
              </a:rPr>
              <a:t>terabytes</a:t>
            </a:r>
          </a:p>
          <a:p>
            <a:pPr lvl="2"/>
            <a:r>
              <a:rPr lang="en-US" sz="1400" dirty="0">
                <a:solidFill>
                  <a:srgbClr val="FFFFFF"/>
                </a:solidFill>
                <a:latin typeface="Segoe UI Light"/>
              </a:rPr>
              <a:t>Backup: 126 terabytes (+ deduplication)</a:t>
            </a:r>
          </a:p>
        </p:txBody>
      </p:sp>
      <p:graphicFrame>
        <p:nvGraphicFramePr>
          <p:cNvPr id="8" name="Object 7"/>
          <p:cNvGraphicFramePr>
            <a:graphicFrameLocks noChangeAspect="1"/>
          </p:cNvGraphicFramePr>
          <p:nvPr>
            <p:extLst/>
          </p:nvPr>
        </p:nvGraphicFramePr>
        <p:xfrm>
          <a:off x="6446837" y="1033805"/>
          <a:ext cx="6703086" cy="5547047"/>
        </p:xfrm>
        <a:graphic>
          <a:graphicData uri="http://schemas.openxmlformats.org/presentationml/2006/ole">
            <mc:AlternateContent xmlns:mc="http://schemas.openxmlformats.org/markup-compatibility/2006">
              <mc:Choice xmlns:v="urn:schemas-microsoft-com:vml" Requires="v">
                <p:oleObj spid="_x0000_s1030" name="Visio" r:id="rId4" imgW="8496423" imgH="7048664" progId="Visio.Drawing.15">
                  <p:embed/>
                </p:oleObj>
              </mc:Choice>
              <mc:Fallback>
                <p:oleObj name="Visio" r:id="rId4" imgW="8496423" imgH="7048664" progId="Visio.Drawing.15">
                  <p:embed/>
                  <p:pic>
                    <p:nvPicPr>
                      <p:cNvPr id="0" name=""/>
                      <p:cNvPicPr>
                        <a:picLocks noChangeAspect="1" noChangeArrowheads="1"/>
                      </p:cNvPicPr>
                      <p:nvPr/>
                    </p:nvPicPr>
                    <p:blipFill>
                      <a:blip r:embed="rId5"/>
                      <a:srcRect/>
                      <a:stretch>
                        <a:fillRect/>
                      </a:stretch>
                    </p:blipFill>
                    <p:spPr bwMode="auto">
                      <a:xfrm>
                        <a:off x="6446837" y="1033805"/>
                        <a:ext cx="6703086" cy="55470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2873643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Enclosure and Physical Disk Allocation</a:t>
            </a:r>
            <a:endParaRPr lang="en-US" dirty="0"/>
          </a:p>
        </p:txBody>
      </p:sp>
      <p:sp>
        <p:nvSpPr>
          <p:cNvPr id="4" name="Rectangle 3"/>
          <p:cNvSpPr/>
          <p:nvPr/>
        </p:nvSpPr>
        <p:spPr bwMode="auto">
          <a:xfrm>
            <a:off x="513535" y="5449563"/>
            <a:ext cx="2743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48 HDD</a:t>
            </a:r>
          </a:p>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12 SSD</a:t>
            </a:r>
          </a:p>
        </p:txBody>
      </p:sp>
      <p:sp>
        <p:nvSpPr>
          <p:cNvPr id="5" name="Rectangle 4"/>
          <p:cNvSpPr/>
          <p:nvPr/>
        </p:nvSpPr>
        <p:spPr bwMode="auto">
          <a:xfrm>
            <a:off x="503237" y="1820862"/>
            <a:ext cx="2743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48 HDD</a:t>
            </a:r>
          </a:p>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12 SSD</a:t>
            </a:r>
          </a:p>
        </p:txBody>
      </p:sp>
      <p:sp>
        <p:nvSpPr>
          <p:cNvPr id="6" name="Rectangle 5"/>
          <p:cNvSpPr/>
          <p:nvPr/>
        </p:nvSpPr>
        <p:spPr bwMode="auto">
          <a:xfrm>
            <a:off x="503237" y="4241230"/>
            <a:ext cx="2743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48 HDD</a:t>
            </a:r>
          </a:p>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12 SSD</a:t>
            </a:r>
          </a:p>
        </p:txBody>
      </p:sp>
      <p:sp>
        <p:nvSpPr>
          <p:cNvPr id="7" name="Rectangle 6"/>
          <p:cNvSpPr/>
          <p:nvPr/>
        </p:nvSpPr>
        <p:spPr bwMode="auto">
          <a:xfrm>
            <a:off x="525113" y="3029195"/>
            <a:ext cx="2743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48 HDD</a:t>
            </a:r>
          </a:p>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12 SSD</a:t>
            </a:r>
          </a:p>
        </p:txBody>
      </p:sp>
      <p:grpSp>
        <p:nvGrpSpPr>
          <p:cNvPr id="18" name="Group 17"/>
          <p:cNvGrpSpPr/>
          <p:nvPr/>
        </p:nvGrpSpPr>
        <p:grpSpPr>
          <a:xfrm>
            <a:off x="4465637" y="1820860"/>
            <a:ext cx="2743200" cy="1055135"/>
            <a:chOff x="5608637" y="2742475"/>
            <a:chExt cx="2743200" cy="1055135"/>
          </a:xfrm>
        </p:grpSpPr>
        <p:sp>
          <p:nvSpPr>
            <p:cNvPr id="13" name="Rectangle 12"/>
            <p:cNvSpPr/>
            <p:nvPr/>
          </p:nvSpPr>
          <p:spPr bwMode="auto">
            <a:xfrm>
              <a:off x="5608637" y="2742477"/>
              <a:ext cx="838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5</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6561137" y="2742476"/>
              <a:ext cx="838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5</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a:off x="7513637" y="2742475"/>
              <a:ext cx="838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2</a:t>
              </a:r>
              <a:endParaRPr lang="en-US" sz="1400" dirty="0" smtClean="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9" name="Group 18"/>
          <p:cNvGrpSpPr/>
          <p:nvPr/>
        </p:nvGrpSpPr>
        <p:grpSpPr>
          <a:xfrm>
            <a:off x="4469857" y="4241228"/>
            <a:ext cx="2743200" cy="1055135"/>
            <a:chOff x="5608637" y="2742475"/>
            <a:chExt cx="2743200" cy="1055135"/>
          </a:xfrm>
        </p:grpSpPr>
        <p:sp>
          <p:nvSpPr>
            <p:cNvPr id="20" name="Rectangle 19"/>
            <p:cNvSpPr/>
            <p:nvPr/>
          </p:nvSpPr>
          <p:spPr bwMode="auto">
            <a:xfrm>
              <a:off x="5608637" y="2742477"/>
              <a:ext cx="838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5</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6561137" y="2742476"/>
              <a:ext cx="838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5</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p:cNvSpPr/>
            <p:nvPr/>
          </p:nvSpPr>
          <p:spPr bwMode="auto">
            <a:xfrm>
              <a:off x="7513637" y="2742475"/>
              <a:ext cx="838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2</a:t>
              </a:r>
              <a:endParaRPr lang="en-US" sz="1400" dirty="0" smtClean="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3" name="Group 22"/>
          <p:cNvGrpSpPr/>
          <p:nvPr/>
        </p:nvGrpSpPr>
        <p:grpSpPr>
          <a:xfrm>
            <a:off x="4465637" y="5449561"/>
            <a:ext cx="2743200" cy="1055135"/>
            <a:chOff x="5608637" y="2742475"/>
            <a:chExt cx="2743200" cy="1055135"/>
          </a:xfrm>
        </p:grpSpPr>
        <p:sp>
          <p:nvSpPr>
            <p:cNvPr id="24" name="Rectangle 23"/>
            <p:cNvSpPr/>
            <p:nvPr/>
          </p:nvSpPr>
          <p:spPr bwMode="auto">
            <a:xfrm>
              <a:off x="5608637" y="2742477"/>
              <a:ext cx="838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5</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p:cNvSpPr/>
            <p:nvPr/>
          </p:nvSpPr>
          <p:spPr bwMode="auto">
            <a:xfrm>
              <a:off x="6561137" y="2742476"/>
              <a:ext cx="838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5</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p:nvSpPr>
          <p:spPr bwMode="auto">
            <a:xfrm>
              <a:off x="7513637" y="2742475"/>
              <a:ext cx="838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2</a:t>
              </a:r>
              <a:endParaRPr lang="en-US" sz="1400" dirty="0" smtClean="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7" name="Group 26"/>
          <p:cNvGrpSpPr/>
          <p:nvPr/>
        </p:nvGrpSpPr>
        <p:grpSpPr>
          <a:xfrm>
            <a:off x="4465637" y="3029193"/>
            <a:ext cx="2743200" cy="1055135"/>
            <a:chOff x="5608637" y="2742475"/>
            <a:chExt cx="2743200" cy="1055135"/>
          </a:xfrm>
        </p:grpSpPr>
        <p:sp>
          <p:nvSpPr>
            <p:cNvPr id="28" name="Rectangle 27"/>
            <p:cNvSpPr/>
            <p:nvPr/>
          </p:nvSpPr>
          <p:spPr bwMode="auto">
            <a:xfrm>
              <a:off x="5608637" y="2742477"/>
              <a:ext cx="838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5</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bwMode="auto">
            <a:xfrm>
              <a:off x="6561137" y="2742476"/>
              <a:ext cx="838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5</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bwMode="auto">
            <a:xfrm>
              <a:off x="7513637" y="2742475"/>
              <a:ext cx="838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2</a:t>
              </a:r>
              <a:endParaRPr lang="en-US" sz="1400" dirty="0" smtClean="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50" name="Group 49"/>
          <p:cNvGrpSpPr/>
          <p:nvPr/>
        </p:nvGrpSpPr>
        <p:grpSpPr>
          <a:xfrm>
            <a:off x="8109729" y="1229923"/>
            <a:ext cx="1104900" cy="5410200"/>
            <a:chOff x="8301695" y="1238365"/>
            <a:chExt cx="1104900" cy="5410200"/>
          </a:xfrm>
        </p:grpSpPr>
        <p:sp>
          <p:nvSpPr>
            <p:cNvPr id="32" name="Rectangle 31"/>
            <p:cNvSpPr/>
            <p:nvPr/>
          </p:nvSpPr>
          <p:spPr bwMode="auto">
            <a:xfrm>
              <a:off x="8428037" y="1820860"/>
              <a:ext cx="838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5</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6" name="Rectangle 35"/>
            <p:cNvSpPr/>
            <p:nvPr/>
          </p:nvSpPr>
          <p:spPr bwMode="auto">
            <a:xfrm>
              <a:off x="8432257" y="4241228"/>
              <a:ext cx="838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5</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8428037" y="5449561"/>
              <a:ext cx="838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5</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4" name="Rectangle 43"/>
            <p:cNvSpPr/>
            <p:nvPr/>
          </p:nvSpPr>
          <p:spPr bwMode="auto">
            <a:xfrm>
              <a:off x="8428037" y="3029193"/>
              <a:ext cx="838200" cy="10551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5</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7" name="Rectangle 46"/>
            <p:cNvSpPr/>
            <p:nvPr/>
          </p:nvSpPr>
          <p:spPr bwMode="auto">
            <a:xfrm>
              <a:off x="8301695" y="1238365"/>
              <a:ext cx="1104900" cy="5410200"/>
            </a:xfrm>
            <a:prstGeom prst="rect">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Tenant</a:t>
              </a:r>
            </a:p>
          </p:txBody>
        </p:sp>
      </p:grpSp>
      <p:grpSp>
        <p:nvGrpSpPr>
          <p:cNvPr id="53" name="Group 52"/>
          <p:cNvGrpSpPr/>
          <p:nvPr/>
        </p:nvGrpSpPr>
        <p:grpSpPr>
          <a:xfrm>
            <a:off x="9406983" y="1229923"/>
            <a:ext cx="1104900" cy="5410200"/>
            <a:chOff x="9696595" y="1254588"/>
            <a:chExt cx="1104900" cy="5410200"/>
          </a:xfrm>
        </p:grpSpPr>
        <p:grpSp>
          <p:nvGrpSpPr>
            <p:cNvPr id="49" name="Group 48"/>
            <p:cNvGrpSpPr/>
            <p:nvPr/>
          </p:nvGrpSpPr>
          <p:grpSpPr>
            <a:xfrm>
              <a:off x="9829945" y="1820862"/>
              <a:ext cx="842420" cy="4683834"/>
              <a:chOff x="9380537" y="1820859"/>
              <a:chExt cx="842420" cy="4683834"/>
            </a:xfrm>
          </p:grpSpPr>
          <p:sp>
            <p:nvSpPr>
              <p:cNvPr id="33" name="Rectangle 32"/>
              <p:cNvSpPr/>
              <p:nvPr/>
            </p:nvSpPr>
            <p:spPr bwMode="auto">
              <a:xfrm>
                <a:off x="9380537" y="1820859"/>
                <a:ext cx="838200" cy="1055133"/>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5</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7" name="Rectangle 36"/>
              <p:cNvSpPr/>
              <p:nvPr/>
            </p:nvSpPr>
            <p:spPr bwMode="auto">
              <a:xfrm>
                <a:off x="9384757" y="4241227"/>
                <a:ext cx="838200" cy="1055133"/>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5</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p:nvSpPr>
            <p:spPr bwMode="auto">
              <a:xfrm>
                <a:off x="9380537" y="5449560"/>
                <a:ext cx="838200" cy="1055133"/>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5</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bwMode="auto">
              <a:xfrm>
                <a:off x="9380537" y="3029192"/>
                <a:ext cx="838200" cy="1055133"/>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5</a:t>
                </a: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51" name="Rectangle 50"/>
            <p:cNvSpPr/>
            <p:nvPr/>
          </p:nvSpPr>
          <p:spPr bwMode="auto">
            <a:xfrm>
              <a:off x="9696595" y="1254588"/>
              <a:ext cx="1104900" cy="5410200"/>
            </a:xfrm>
            <a:prstGeom prst="rect">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Tenant</a:t>
              </a:r>
            </a:p>
          </p:txBody>
        </p:sp>
      </p:grpSp>
      <p:grpSp>
        <p:nvGrpSpPr>
          <p:cNvPr id="54" name="Group 53"/>
          <p:cNvGrpSpPr/>
          <p:nvPr/>
        </p:nvGrpSpPr>
        <p:grpSpPr>
          <a:xfrm>
            <a:off x="10745807" y="1229923"/>
            <a:ext cx="1104900" cy="5410200"/>
            <a:chOff x="10879157" y="1272670"/>
            <a:chExt cx="1104900" cy="5410200"/>
          </a:xfrm>
        </p:grpSpPr>
        <p:grpSp>
          <p:nvGrpSpPr>
            <p:cNvPr id="48" name="Group 47"/>
            <p:cNvGrpSpPr/>
            <p:nvPr/>
          </p:nvGrpSpPr>
          <p:grpSpPr>
            <a:xfrm>
              <a:off x="11012507" y="1820862"/>
              <a:ext cx="842420" cy="4683834"/>
              <a:chOff x="10333037" y="1820858"/>
              <a:chExt cx="842420" cy="4683834"/>
            </a:xfrm>
          </p:grpSpPr>
          <p:sp>
            <p:nvSpPr>
              <p:cNvPr id="34" name="Rectangle 33"/>
              <p:cNvSpPr/>
              <p:nvPr/>
            </p:nvSpPr>
            <p:spPr bwMode="auto">
              <a:xfrm>
                <a:off x="10333037" y="1820858"/>
                <a:ext cx="838200" cy="1055133"/>
              </a:xfrm>
              <a:prstGeom prst="rect">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2</a:t>
                </a:r>
                <a:endParaRPr lang="en-US" sz="1400" dirty="0" smtClean="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10337257" y="4241226"/>
                <a:ext cx="838200" cy="1055133"/>
              </a:xfrm>
              <a:prstGeom prst="rect">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2</a:t>
                </a:r>
                <a:endParaRPr lang="en-US" sz="1400" dirty="0" smtClean="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p:nvSpPr>
            <p:spPr bwMode="auto">
              <a:xfrm>
                <a:off x="10333037" y="5449559"/>
                <a:ext cx="838200" cy="1055133"/>
              </a:xfrm>
              <a:prstGeom prst="rect">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2</a:t>
                </a:r>
                <a:endParaRPr lang="en-US" sz="1400" dirty="0" smtClean="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6" name="Rectangle 45"/>
              <p:cNvSpPr/>
              <p:nvPr/>
            </p:nvSpPr>
            <p:spPr bwMode="auto">
              <a:xfrm>
                <a:off x="10333037" y="3029191"/>
                <a:ext cx="838200" cy="1055133"/>
              </a:xfrm>
              <a:prstGeom prst="rect">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16 HDD</a:t>
                </a:r>
              </a:p>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2</a:t>
                </a:r>
                <a:endParaRPr lang="en-US" sz="1400" dirty="0" smtClean="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SSD</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52" name="Rectangle 51"/>
            <p:cNvSpPr/>
            <p:nvPr/>
          </p:nvSpPr>
          <p:spPr bwMode="auto">
            <a:xfrm>
              <a:off x="10879157" y="1272670"/>
              <a:ext cx="1104900" cy="5410200"/>
            </a:xfrm>
            <a:prstGeom prst="rect">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Backup</a:t>
              </a:r>
            </a:p>
          </p:txBody>
        </p:sp>
      </p:grpSp>
    </p:spTree>
    <p:extLst>
      <p:ext uri="{BB962C8B-B14F-4D97-AF65-F5344CB8AC3E}">
        <p14:creationId xmlns:p14="http://schemas.microsoft.com/office/powerpoint/2010/main" val="3066030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294437" y="1212850"/>
            <a:ext cx="5867400" cy="2665412"/>
          </a:xfrm>
        </p:spPr>
        <p:txBody>
          <a:bodyPr>
            <a:normAutofit fontScale="92500" lnSpcReduction="20000"/>
          </a:bodyPr>
          <a:lstStyle/>
          <a:p>
            <a:pPr lvl="1"/>
            <a:r>
              <a:rPr lang="en-US" dirty="0" err="1"/>
              <a:t>ResiliencySettingName</a:t>
            </a:r>
            <a:r>
              <a:rPr lang="en-US" dirty="0"/>
              <a:t> == Mirror</a:t>
            </a:r>
            <a:endParaRPr lang="en-US" sz="3200" dirty="0"/>
          </a:p>
          <a:p>
            <a:pPr lvl="1"/>
            <a:r>
              <a:rPr lang="en-US" dirty="0" err="1"/>
              <a:t>PhysicalDiskRedundancy</a:t>
            </a:r>
            <a:r>
              <a:rPr lang="en-US" dirty="0"/>
              <a:t> == 2</a:t>
            </a:r>
            <a:endParaRPr lang="en-US" sz="3200" dirty="0"/>
          </a:p>
          <a:p>
            <a:pPr lvl="1"/>
            <a:r>
              <a:rPr lang="en-US" dirty="0" err="1"/>
              <a:t>NumberOfColumns</a:t>
            </a:r>
            <a:r>
              <a:rPr lang="en-US" dirty="0"/>
              <a:t> == 4</a:t>
            </a:r>
            <a:endParaRPr lang="en-US" sz="3200" dirty="0"/>
          </a:p>
          <a:p>
            <a:pPr lvl="1"/>
            <a:r>
              <a:rPr lang="en-US" dirty="0" err="1"/>
              <a:t>WriteCacheSize</a:t>
            </a:r>
            <a:r>
              <a:rPr lang="en-US" dirty="0"/>
              <a:t> == 1GB</a:t>
            </a:r>
            <a:endParaRPr lang="en-US" sz="3200" dirty="0"/>
          </a:p>
          <a:p>
            <a:pPr lvl="1"/>
            <a:r>
              <a:rPr lang="en-US" dirty="0" err="1"/>
              <a:t>Tiering</a:t>
            </a:r>
            <a:r>
              <a:rPr lang="en-US" dirty="0"/>
              <a:t> (SSD == 555 </a:t>
            </a:r>
            <a:r>
              <a:rPr lang="en-US" dirty="0" err="1"/>
              <a:t>GiB</a:t>
            </a:r>
            <a:r>
              <a:rPr lang="en-US" dirty="0"/>
              <a:t>, HDD == 9 </a:t>
            </a:r>
            <a:r>
              <a:rPr lang="en-US" dirty="0" err="1"/>
              <a:t>TiB</a:t>
            </a:r>
            <a:r>
              <a:rPr lang="en-US" dirty="0"/>
              <a:t>)</a:t>
            </a:r>
            <a:endParaRPr lang="en-US" sz="3200" dirty="0"/>
          </a:p>
          <a:p>
            <a:pPr lvl="1"/>
            <a:r>
              <a:rPr lang="en-US" dirty="0"/>
              <a:t>Interleave == 64KiB</a:t>
            </a:r>
            <a:endParaRPr lang="en-US" sz="3200" dirty="0"/>
          </a:p>
          <a:p>
            <a:pPr lvl="1"/>
            <a:r>
              <a:rPr lang="en-US" dirty="0" err="1"/>
              <a:t>IsEnclosureAware</a:t>
            </a:r>
            <a:r>
              <a:rPr lang="en-US" dirty="0"/>
              <a:t> == $true</a:t>
            </a:r>
            <a:endParaRPr lang="en-US" sz="3200" dirty="0"/>
          </a:p>
          <a:p>
            <a:pPr lvl="1"/>
            <a:r>
              <a:rPr lang="en-US" dirty="0" err="1"/>
              <a:t>RetireMissingPhysicalDisks</a:t>
            </a:r>
            <a:r>
              <a:rPr lang="en-US" dirty="0"/>
              <a:t> == Always</a:t>
            </a:r>
            <a:endParaRPr lang="en-US" sz="3200" dirty="0"/>
          </a:p>
        </p:txBody>
      </p:sp>
      <p:sp>
        <p:nvSpPr>
          <p:cNvPr id="3" name="Title 2"/>
          <p:cNvSpPr>
            <a:spLocks noGrp="1"/>
          </p:cNvSpPr>
          <p:nvPr>
            <p:ph type="title"/>
          </p:nvPr>
        </p:nvSpPr>
        <p:spPr/>
        <p:txBody>
          <a:bodyPr/>
          <a:lstStyle/>
          <a:p>
            <a:r>
              <a:rPr lang="en-US" dirty="0" smtClean="0"/>
              <a:t>Tenant Pool Virtual Disk Configuration</a:t>
            </a:r>
            <a:endParaRPr lang="en-US" dirty="0"/>
          </a:p>
        </p:txBody>
      </p:sp>
      <p:graphicFrame>
        <p:nvGraphicFramePr>
          <p:cNvPr id="4" name="Table 3"/>
          <p:cNvGraphicFramePr>
            <a:graphicFrameLocks noGrp="1"/>
          </p:cNvGraphicFramePr>
          <p:nvPr>
            <p:extLst/>
          </p:nvPr>
        </p:nvGraphicFramePr>
        <p:xfrm>
          <a:off x="329967" y="4564062"/>
          <a:ext cx="11646881" cy="2014463"/>
        </p:xfrm>
        <a:graphic>
          <a:graphicData uri="http://schemas.openxmlformats.org/drawingml/2006/table">
            <a:tbl>
              <a:tblPr firstRow="1" firstCol="1" bandRow="1">
                <a:tableStyleId>{5C22544A-7EE6-4342-B048-85BDC9FD1C3A}</a:tableStyleId>
              </a:tblPr>
              <a:tblGrid>
                <a:gridCol w="838200"/>
                <a:gridCol w="685800"/>
                <a:gridCol w="990600"/>
                <a:gridCol w="914400"/>
                <a:gridCol w="762000"/>
                <a:gridCol w="762000"/>
                <a:gridCol w="762000"/>
                <a:gridCol w="1066800"/>
                <a:gridCol w="1295400"/>
                <a:gridCol w="990600"/>
                <a:gridCol w="990600"/>
                <a:gridCol w="1588481"/>
              </a:tblGrid>
              <a:tr h="990600">
                <a:tc>
                  <a:txBody>
                    <a:bodyPr/>
                    <a:lstStyle/>
                    <a:p>
                      <a:pPr marL="0" marR="0">
                        <a:lnSpc>
                          <a:spcPct val="107000"/>
                        </a:lnSpc>
                        <a:spcBef>
                          <a:spcPts val="0"/>
                        </a:spcBef>
                        <a:spcAft>
                          <a:spcPts val="0"/>
                        </a:spcAft>
                      </a:pPr>
                      <a:r>
                        <a:rPr lang="en-US" sz="1200" dirty="0">
                          <a:effectLst/>
                        </a:rPr>
                        <a:t>Device type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200" dirty="0">
                          <a:effectLst/>
                        </a:rPr>
                        <a:t>drive</a:t>
                      </a:r>
                      <a:br>
                        <a:rPr lang="en-US" sz="1200" dirty="0">
                          <a:effectLst/>
                        </a:rPr>
                      </a:br>
                      <a:r>
                        <a:rPr lang="en-US" sz="1200" dirty="0">
                          <a:effectLst/>
                        </a:rPr>
                        <a:t>count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200" dirty="0" smtClean="0">
                          <a:effectLst/>
                        </a:rPr>
                        <a:t>Not allocated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200" dirty="0">
                          <a:effectLst/>
                        </a:rPr>
                        <a:t>Available device count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200" dirty="0">
                          <a:effectLst/>
                        </a:rPr>
                        <a:t>size (GB)</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200" dirty="0">
                          <a:effectLst/>
                        </a:rPr>
                        <a:t>size (</a:t>
                      </a:r>
                      <a:r>
                        <a:rPr lang="en-US" sz="1200" dirty="0" err="1">
                          <a:effectLst/>
                        </a:rPr>
                        <a:t>GiB</a:t>
                      </a:r>
                      <a:r>
                        <a:rPr lang="en-US" sz="12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200" dirty="0">
                          <a:effectLst/>
                        </a:rPr>
                        <a:t>Total Size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200" dirty="0">
                          <a:effectLst/>
                        </a:rPr>
                        <a:t>Virtual Disk Formatting Ratio (3-way)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200" dirty="0">
                          <a:effectLst/>
                        </a:rPr>
                        <a:t>Pool Available for Virtual Disk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200" dirty="0">
                          <a:effectLst/>
                        </a:rPr>
                        <a:t>Virtual Disks per pool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200" dirty="0">
                          <a:effectLst/>
                        </a:rPr>
                        <a:t>Tier size per virtual disk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Bef>
                          <a:spcPts val="0"/>
                        </a:spcBef>
                        <a:spcAft>
                          <a:spcPts val="0"/>
                        </a:spcAft>
                      </a:pPr>
                      <a:r>
                        <a:rPr lang="en-US" sz="1200" dirty="0">
                          <a:effectLst/>
                        </a:rPr>
                        <a:t>Total Virtual Disk Size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557311">
                <a:tc>
                  <a:txBody>
                    <a:bodyPr/>
                    <a:lstStyle/>
                    <a:p>
                      <a:pPr marL="0" marR="0">
                        <a:lnSpc>
                          <a:spcPct val="107000"/>
                        </a:lnSpc>
                        <a:spcBef>
                          <a:spcPts val="0"/>
                        </a:spcBef>
                        <a:spcAft>
                          <a:spcPts val="0"/>
                        </a:spcAft>
                      </a:pPr>
                      <a:r>
                        <a:rPr lang="en-US" sz="1400">
                          <a:effectLst/>
                        </a:rPr>
                        <a:t>4 TB HDD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64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58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4000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3725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216067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0.33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72022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9003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rowSpan="2">
                  <a:txBody>
                    <a:bodyPr/>
                    <a:lstStyle/>
                    <a:p>
                      <a:pPr marL="0" marR="0" algn="ctr">
                        <a:lnSpc>
                          <a:spcPct val="107000"/>
                        </a:lnSpc>
                        <a:spcBef>
                          <a:spcPts val="0"/>
                        </a:spcBef>
                        <a:spcAft>
                          <a:spcPts val="0"/>
                        </a:spcAft>
                      </a:pPr>
                      <a:r>
                        <a:rPr lang="en-US" sz="1800" dirty="0">
                          <a:effectLst/>
                        </a:rPr>
                        <a:t>9558</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66552">
                <a:tc>
                  <a:txBody>
                    <a:bodyPr/>
                    <a:lstStyle/>
                    <a:p>
                      <a:pPr marL="0" marR="0">
                        <a:lnSpc>
                          <a:spcPct val="107000"/>
                        </a:lnSpc>
                        <a:spcBef>
                          <a:spcPts val="0"/>
                        </a:spcBef>
                        <a:spcAft>
                          <a:spcPts val="0"/>
                        </a:spcAft>
                      </a:pPr>
                      <a:r>
                        <a:rPr lang="en-US" sz="1400">
                          <a:effectLst/>
                        </a:rPr>
                        <a:t>800 GB SSD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20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18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800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745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13411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0.33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4470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a:effectLst/>
                        </a:rPr>
                        <a:t>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400" dirty="0">
                          <a:effectLst/>
                        </a:rPr>
                        <a:t>555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vMerge="1">
                  <a:txBody>
                    <a:bodyPr/>
                    <a:lstStyle/>
                    <a:p>
                      <a:endParaRPr lang="en-US"/>
                    </a:p>
                  </a:txBody>
                  <a:tcPr/>
                </a:tc>
              </a:tr>
            </a:tbl>
          </a:graphicData>
        </a:graphic>
      </p:graphicFrame>
      <p:sp>
        <p:nvSpPr>
          <p:cNvPr id="5" name="Text Placeholder 1"/>
          <p:cNvSpPr txBox="1">
            <a:spLocks/>
          </p:cNvSpPr>
          <p:nvPr/>
        </p:nvSpPr>
        <p:spPr>
          <a:xfrm>
            <a:off x="424671" y="1228802"/>
            <a:ext cx="5867400" cy="2665412"/>
          </a:xfrm>
          <a:prstGeom prst="rect">
            <a:avLst/>
          </a:prstGeom>
        </p:spPr>
        <p:txBody>
          <a:bodyPr vert="horz" wrap="square" lIns="146304" tIns="91440" rIns="146304" bIns="91440" rtlCol="0">
            <a:norm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FFFFFF"/>
              </a:buClr>
            </a:pPr>
            <a:r>
              <a:rPr lang="en-US" dirty="0" smtClean="0">
                <a:gradFill>
                  <a:gsLst>
                    <a:gs pos="1250">
                      <a:srgbClr val="FFFFFF"/>
                    </a:gs>
                    <a:gs pos="100000">
                      <a:srgbClr val="FFFFFF"/>
                    </a:gs>
                  </a:gsLst>
                  <a:lin ang="5400000" scaled="0"/>
                </a:gradFill>
              </a:rPr>
              <a:t>64 HDDs</a:t>
            </a:r>
            <a:endParaRPr lang="en-US" dirty="0">
              <a:gradFill>
                <a:gsLst>
                  <a:gs pos="1250">
                    <a:srgbClr val="FFFFFF"/>
                  </a:gs>
                  <a:gs pos="100000">
                    <a:srgbClr val="FFFFFF"/>
                  </a:gs>
                </a:gsLst>
                <a:lin ang="5400000" scaled="0"/>
              </a:gradFill>
            </a:endParaRPr>
          </a:p>
          <a:p>
            <a:pPr lvl="1">
              <a:buClr>
                <a:srgbClr val="FFFFFF"/>
              </a:buClr>
            </a:pPr>
            <a:r>
              <a:rPr lang="en-US" dirty="0" smtClean="0">
                <a:gradFill>
                  <a:gsLst>
                    <a:gs pos="1250">
                      <a:srgbClr val="FFFFFF"/>
                    </a:gs>
                    <a:gs pos="100000">
                      <a:srgbClr val="FFFFFF"/>
                    </a:gs>
                  </a:gsLst>
                  <a:lin ang="5400000" scaled="0"/>
                </a:gradFill>
              </a:rPr>
              <a:t>20 SSDs</a:t>
            </a:r>
          </a:p>
          <a:p>
            <a:pPr lvl="1">
              <a:buClr>
                <a:srgbClr val="FFFFFF"/>
              </a:buClr>
            </a:pPr>
            <a:r>
              <a:rPr lang="en-US" dirty="0" smtClean="0">
                <a:gradFill>
                  <a:gsLst>
                    <a:gs pos="1250">
                      <a:srgbClr val="FFFFFF"/>
                    </a:gs>
                    <a:gs pos="100000">
                      <a:srgbClr val="FFFFFF"/>
                    </a:gs>
                  </a:gsLst>
                  <a:lin ang="5400000" scaled="0"/>
                </a:gradFill>
              </a:rPr>
              <a:t>Tiered Space</a:t>
            </a:r>
          </a:p>
        </p:txBody>
      </p:sp>
    </p:spTree>
    <p:extLst>
      <p:ext uri="{BB962C8B-B14F-4D97-AF65-F5344CB8AC3E}">
        <p14:creationId xmlns:p14="http://schemas.microsoft.com/office/powerpoint/2010/main" val="3579901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037" y="-9797"/>
            <a:ext cx="4663017" cy="69945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437" y="906462"/>
            <a:ext cx="6781800" cy="4521199"/>
          </a:xfrm>
          <a:prstGeom prst="rect">
            <a:avLst/>
          </a:prstGeom>
        </p:spPr>
      </p:pic>
    </p:spTree>
    <p:extLst>
      <p:ext uri="{BB962C8B-B14F-4D97-AF65-F5344CB8AC3E}">
        <p14:creationId xmlns:p14="http://schemas.microsoft.com/office/powerpoint/2010/main" val="173133474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887662"/>
            <a:ext cx="8229599" cy="2751698"/>
          </a:xfrm>
        </p:spPr>
        <p:txBody>
          <a:bodyPr/>
          <a:lstStyle/>
          <a:p>
            <a:r>
              <a:rPr lang="en-US" dirty="0" smtClean="0"/>
              <a:t>Inside Management</a:t>
            </a:r>
            <a:endParaRPr lang="en-US" dirty="0"/>
          </a:p>
        </p:txBody>
      </p:sp>
    </p:spTree>
    <p:extLst>
      <p:ext uri="{BB962C8B-B14F-4D97-AF65-F5344CB8AC3E}">
        <p14:creationId xmlns:p14="http://schemas.microsoft.com/office/powerpoint/2010/main" val="691713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7" y="173753"/>
            <a:ext cx="10724938" cy="637927"/>
          </a:xfrm>
        </p:spPr>
        <p:txBody>
          <a:bodyPr>
            <a:noAutofit/>
          </a:bodyPr>
          <a:lstStyle/>
          <a:p>
            <a:r>
              <a:rPr lang="en-US" dirty="0" smtClean="0"/>
              <a:t>Management Cluster</a:t>
            </a:r>
            <a:endParaRPr lang="en-US" dirty="0"/>
          </a:p>
        </p:txBody>
      </p:sp>
      <p:sp>
        <p:nvSpPr>
          <p:cNvPr id="4" name="Oval 3"/>
          <p:cNvSpPr/>
          <p:nvPr/>
        </p:nvSpPr>
        <p:spPr bwMode="auto">
          <a:xfrm>
            <a:off x="11008029" y="789355"/>
            <a:ext cx="1379282" cy="427908"/>
          </a:xfrm>
          <a:prstGeom prst="ellipse">
            <a:avLst/>
          </a:prstGeom>
          <a:noFill/>
          <a:ln w="3175">
            <a:solidFill>
              <a:schemeClr val="dk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19" name="Group 18"/>
          <p:cNvGrpSpPr/>
          <p:nvPr/>
        </p:nvGrpSpPr>
        <p:grpSpPr>
          <a:xfrm>
            <a:off x="433802" y="1148860"/>
            <a:ext cx="9530782" cy="5023200"/>
            <a:chOff x="4541837" y="1132416"/>
            <a:chExt cx="6220533" cy="5108045"/>
          </a:xfrm>
        </p:grpSpPr>
        <p:grpSp>
          <p:nvGrpSpPr>
            <p:cNvPr id="17" name="Group 16"/>
            <p:cNvGrpSpPr/>
            <p:nvPr/>
          </p:nvGrpSpPr>
          <p:grpSpPr>
            <a:xfrm>
              <a:off x="4541837" y="1132416"/>
              <a:ext cx="6220533" cy="5108045"/>
              <a:chOff x="4541837" y="1641211"/>
              <a:chExt cx="6220533" cy="4294452"/>
            </a:xfrm>
          </p:grpSpPr>
          <p:grpSp>
            <p:nvGrpSpPr>
              <p:cNvPr id="51" name="Group 50"/>
              <p:cNvGrpSpPr/>
              <p:nvPr/>
            </p:nvGrpSpPr>
            <p:grpSpPr>
              <a:xfrm>
                <a:off x="4541837" y="1641211"/>
                <a:ext cx="6220533" cy="4294452"/>
                <a:chOff x="5717219" y="1890944"/>
                <a:chExt cx="5923709" cy="3842522"/>
              </a:xfrm>
            </p:grpSpPr>
            <p:sp>
              <p:nvSpPr>
                <p:cNvPr id="52" name="Rectangle 51"/>
                <p:cNvSpPr/>
                <p:nvPr/>
              </p:nvSpPr>
              <p:spPr>
                <a:xfrm>
                  <a:off x="5717219" y="1890944"/>
                  <a:ext cx="5923709" cy="3842522"/>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t"/>
                <a:lstStyle/>
                <a:p>
                  <a:pPr algn="ctr" defTabSz="914400">
                    <a:defRPr/>
                  </a:pPr>
                  <a:endParaRPr lang="en-US" b="1" kern="0" dirty="0" smtClean="0">
                    <a:solidFill>
                      <a:prstClr val="black"/>
                    </a:solidFill>
                    <a:latin typeface="Segoe UI Light"/>
                  </a:endParaRPr>
                </a:p>
              </p:txBody>
            </p:sp>
            <p:sp>
              <p:nvSpPr>
                <p:cNvPr id="53" name="Rectangle 52"/>
                <p:cNvSpPr/>
                <p:nvPr/>
              </p:nvSpPr>
              <p:spPr>
                <a:xfrm>
                  <a:off x="6125945" y="3557537"/>
                  <a:ext cx="1680707" cy="550531"/>
                </a:xfrm>
                <a:prstGeom prst="rect">
                  <a:avLst/>
                </a:prstGeom>
                <a:solidFill>
                  <a:schemeClr val="accent4">
                    <a:lumMod val="40000"/>
                    <a:lumOff val="60000"/>
                  </a:schemeClr>
                </a:solidFill>
                <a:ln w="6350" cap="flat" cmpd="sng" algn="ctr">
                  <a:solidFill>
                    <a:srgbClr val="70AD47"/>
                  </a:solidFill>
                  <a:prstDash val="solid"/>
                  <a:miter lim="800000"/>
                </a:ln>
                <a:effectLst/>
              </p:spPr>
              <p:txBody>
                <a:bodyPr rtlCol="0" anchor="ctr" anchorCtr="0"/>
                <a:lstStyle/>
                <a:p>
                  <a:pPr algn="ctr" defTabSz="914400">
                    <a:defRPr/>
                  </a:pPr>
                  <a:r>
                    <a:rPr lang="en-US" kern="0" dirty="0" smtClean="0">
                      <a:solidFill>
                        <a:prstClr val="black"/>
                      </a:solidFill>
                      <a:latin typeface="Segoe UI Light"/>
                    </a:rPr>
                    <a:t>VMM (2)</a:t>
                  </a:r>
                </a:p>
              </p:txBody>
            </p:sp>
            <p:sp>
              <p:nvSpPr>
                <p:cNvPr id="57" name="Can 56"/>
                <p:cNvSpPr/>
                <p:nvPr/>
              </p:nvSpPr>
              <p:spPr>
                <a:xfrm>
                  <a:off x="7671702" y="4185790"/>
                  <a:ext cx="3398132" cy="921528"/>
                </a:xfrm>
                <a:prstGeom prst="can">
                  <a:avLst>
                    <a:gd name="adj" fmla="val 22698"/>
                  </a:avLst>
                </a:prstGeom>
                <a:solidFill>
                  <a:schemeClr val="tx1">
                    <a:lumMod val="85000"/>
                  </a:schemeClr>
                </a:solidFill>
                <a:ln w="6350" cap="flat" cmpd="sng" algn="ctr">
                  <a:solidFill>
                    <a:srgbClr val="70AD47"/>
                  </a:solidFill>
                  <a:prstDash val="solid"/>
                  <a:miter lim="800000"/>
                </a:ln>
                <a:effectLst/>
              </p:spPr>
              <p:txBody>
                <a:bodyPr rtlCol="0" anchor="ctr"/>
                <a:lstStyle/>
                <a:p>
                  <a:pPr algn="ctr" defTabSz="914400">
                    <a:defRPr/>
                  </a:pPr>
                  <a:r>
                    <a:rPr lang="en-US" kern="0" dirty="0" smtClean="0">
                      <a:solidFill>
                        <a:prstClr val="black"/>
                      </a:solidFill>
                      <a:latin typeface="Segoe UI Light"/>
                    </a:rPr>
                    <a:t>SQL Cluster for dB’s (4 VM’s)</a:t>
                  </a:r>
                </a:p>
                <a:p>
                  <a:pPr algn="ctr" defTabSz="914400">
                    <a:defRPr/>
                  </a:pPr>
                  <a:r>
                    <a:rPr lang="en-US" kern="0" dirty="0" smtClean="0">
                      <a:solidFill>
                        <a:prstClr val="black"/>
                      </a:solidFill>
                      <a:latin typeface="Segoe UI Light"/>
                    </a:rPr>
                    <a:t>(VMM, OM, SPF, WSUS, SMA, WAP, DW, Analysis Services)</a:t>
                  </a:r>
                </a:p>
              </p:txBody>
            </p:sp>
            <p:sp>
              <p:nvSpPr>
                <p:cNvPr id="60" name="Flowchart: Document 59"/>
                <p:cNvSpPr/>
                <p:nvPr/>
              </p:nvSpPr>
              <p:spPr>
                <a:xfrm>
                  <a:off x="6273059" y="3976891"/>
                  <a:ext cx="1251529" cy="1166275"/>
                </a:xfrm>
                <a:prstGeom prst="flowChartDocument">
                  <a:avLst/>
                </a:prstGeom>
                <a:solidFill>
                  <a:schemeClr val="accent4">
                    <a:lumMod val="40000"/>
                    <a:lumOff val="60000"/>
                  </a:schemeClr>
                </a:solidFill>
                <a:ln w="6350" cap="flat" cmpd="sng" algn="ctr">
                  <a:solidFill>
                    <a:srgbClr val="70AD47"/>
                  </a:solidFill>
                  <a:prstDash val="solid"/>
                  <a:miter lim="800000"/>
                </a:ln>
                <a:effectLst/>
              </p:spPr>
              <p:txBody>
                <a:bodyPr rtlCol="0" anchor="t"/>
                <a:lstStyle/>
                <a:p>
                  <a:pPr algn="ctr" defTabSz="914400">
                    <a:defRPr/>
                  </a:pPr>
                  <a:r>
                    <a:rPr lang="en-US" kern="0" dirty="0" smtClean="0">
                      <a:solidFill>
                        <a:prstClr val="black"/>
                      </a:solidFill>
                      <a:latin typeface="Segoe UI Light"/>
                    </a:rPr>
                    <a:t>VMM Library (1)</a:t>
                  </a:r>
                </a:p>
              </p:txBody>
            </p:sp>
            <p:sp>
              <p:nvSpPr>
                <p:cNvPr id="61" name="Flowchart: Multidocument 60"/>
                <p:cNvSpPr/>
                <p:nvPr/>
              </p:nvSpPr>
              <p:spPr>
                <a:xfrm>
                  <a:off x="6377898" y="4254837"/>
                  <a:ext cx="1146690" cy="748314"/>
                </a:xfrm>
                <a:prstGeom prst="flowChartMultidocument">
                  <a:avLst/>
                </a:prstGeom>
                <a:solidFill>
                  <a:schemeClr val="accent4">
                    <a:lumMod val="40000"/>
                    <a:lumOff val="60000"/>
                  </a:schemeClr>
                </a:solidFill>
                <a:ln w="6350" cap="flat" cmpd="sng" algn="ctr">
                  <a:solidFill>
                    <a:srgbClr val="70AD47"/>
                  </a:solidFill>
                  <a:prstDash val="solid"/>
                  <a:miter lim="800000"/>
                </a:ln>
                <a:effectLst/>
              </p:spPr>
              <p:txBody>
                <a:bodyPr rtlCol="0" anchor="ctr"/>
                <a:lstStyle/>
                <a:p>
                  <a:pPr algn="ctr" defTabSz="914400">
                    <a:defRPr/>
                  </a:pPr>
                  <a:r>
                    <a:rPr lang="en-US" kern="0" dirty="0" smtClean="0">
                      <a:solidFill>
                        <a:prstClr val="black"/>
                      </a:solidFill>
                      <a:latin typeface="Segoe UI Light"/>
                    </a:rPr>
                    <a:t>Service Templates</a:t>
                  </a:r>
                </a:p>
              </p:txBody>
            </p:sp>
            <p:sp>
              <p:nvSpPr>
                <p:cNvPr id="62" name="Isosceles Triangle 61"/>
                <p:cNvSpPr/>
                <p:nvPr/>
              </p:nvSpPr>
              <p:spPr>
                <a:xfrm>
                  <a:off x="5717219" y="2286294"/>
                  <a:ext cx="1249332" cy="1066192"/>
                </a:xfrm>
                <a:prstGeom prst="triangle">
                  <a:avLst>
                    <a:gd name="adj" fmla="val 46861"/>
                  </a:avLst>
                </a:prstGeom>
                <a:solidFill>
                  <a:srgbClr val="92D050"/>
                </a:solidFill>
                <a:ln w="6350" cap="flat" cmpd="sng" algn="ctr">
                  <a:solidFill>
                    <a:srgbClr val="70AD47"/>
                  </a:solidFill>
                  <a:prstDash val="solid"/>
                  <a:miter lim="800000"/>
                </a:ln>
                <a:effectLst/>
              </p:spPr>
              <p:txBody>
                <a:bodyPr lIns="0" rIns="0" rtlCol="0" anchor="t" anchorCtr="0"/>
                <a:lstStyle/>
                <a:p>
                  <a:pPr algn="ctr" defTabSz="914400">
                    <a:defRPr/>
                  </a:pPr>
                  <a:r>
                    <a:rPr lang="en-US" kern="0" dirty="0" smtClean="0">
                      <a:solidFill>
                        <a:prstClr val="black"/>
                      </a:solidFill>
                      <a:latin typeface="Segoe UI Light"/>
                    </a:rPr>
                    <a:t>AD/DNS/DHCP (3)</a:t>
                  </a:r>
                </a:p>
              </p:txBody>
            </p:sp>
            <p:sp>
              <p:nvSpPr>
                <p:cNvPr id="63" name="TextBox 62"/>
                <p:cNvSpPr txBox="1"/>
                <p:nvPr/>
              </p:nvSpPr>
              <p:spPr>
                <a:xfrm>
                  <a:off x="6536127" y="2038536"/>
                  <a:ext cx="721462" cy="258545"/>
                </a:xfrm>
                <a:prstGeom prst="rect">
                  <a:avLst/>
                </a:prstGeom>
                <a:noFill/>
              </p:spPr>
              <p:txBody>
                <a:bodyPr wrap="none" rtlCol="0">
                  <a:spAutoFit/>
                </a:bodyPr>
                <a:lstStyle/>
                <a:p>
                  <a:pPr defTabSz="914400">
                    <a:defRPr/>
                  </a:pPr>
                  <a:r>
                    <a:rPr lang="en-US" kern="0" dirty="0" smtClean="0">
                      <a:solidFill>
                        <a:prstClr val="black"/>
                      </a:solidFill>
                      <a:latin typeface="Segoe UI Light"/>
                    </a:rPr>
                    <a:t>Mgmt AD</a:t>
                  </a:r>
                </a:p>
              </p:txBody>
            </p:sp>
            <p:sp>
              <p:nvSpPr>
                <p:cNvPr id="64" name="Rectangle 63"/>
                <p:cNvSpPr/>
                <p:nvPr/>
              </p:nvSpPr>
              <p:spPr>
                <a:xfrm>
                  <a:off x="5985971" y="5289936"/>
                  <a:ext cx="5359920" cy="287602"/>
                </a:xfrm>
                <a:prstGeom prst="rect">
                  <a:avLst/>
                </a:prstGeom>
                <a:solidFill>
                  <a:schemeClr val="accent4">
                    <a:lumMod val="40000"/>
                    <a:lumOff val="60000"/>
                  </a:schemeClr>
                </a:solidFill>
                <a:ln w="6350" cap="flat" cmpd="sng" algn="ctr">
                  <a:solidFill>
                    <a:srgbClr val="70AD47"/>
                  </a:solidFill>
                  <a:prstDash val="solid"/>
                  <a:miter lim="800000"/>
                </a:ln>
                <a:effectLst/>
              </p:spPr>
              <p:txBody>
                <a:bodyPr rtlCol="0" anchor="ctr"/>
                <a:lstStyle/>
                <a:p>
                  <a:pPr algn="ctr" defTabSz="914400">
                    <a:defRPr/>
                  </a:pPr>
                  <a:r>
                    <a:rPr lang="en-US" kern="0" dirty="0" smtClean="0">
                      <a:solidFill>
                        <a:prstClr val="black"/>
                      </a:solidFill>
                      <a:latin typeface="Segoe UI Light"/>
                    </a:rPr>
                    <a:t>DPM (1) (for backing up Management cluster)</a:t>
                  </a:r>
                </a:p>
              </p:txBody>
            </p:sp>
          </p:grpSp>
          <p:sp>
            <p:nvSpPr>
              <p:cNvPr id="35" name="Rectangle 34"/>
              <p:cNvSpPr/>
              <p:nvPr/>
            </p:nvSpPr>
            <p:spPr>
              <a:xfrm>
                <a:off x="7124102" y="2727198"/>
                <a:ext cx="1121854" cy="529599"/>
              </a:xfrm>
              <a:prstGeom prst="rect">
                <a:avLst/>
              </a:prstGeom>
              <a:solidFill>
                <a:schemeClr val="accent1">
                  <a:lumMod val="60000"/>
                  <a:lumOff val="40000"/>
                </a:schemeClr>
              </a:solidFill>
              <a:ln w="6350" cap="flat" cmpd="sng" algn="ctr">
                <a:solidFill>
                  <a:srgbClr val="70AD47"/>
                </a:solidFill>
                <a:prstDash val="solid"/>
                <a:miter lim="800000"/>
              </a:ln>
              <a:effectLst/>
            </p:spPr>
            <p:txBody>
              <a:bodyPr rtlCol="0" anchor="ctr"/>
              <a:lstStyle/>
              <a:p>
                <a:pPr algn="ctr" defTabSz="914400">
                  <a:defRPr/>
                </a:pPr>
                <a:r>
                  <a:rPr lang="en-US" kern="0" dirty="0" smtClean="0">
                    <a:solidFill>
                      <a:prstClr val="black"/>
                    </a:solidFill>
                    <a:latin typeface="Segoe UI Light"/>
                  </a:rPr>
                  <a:t>IaaS RP (SPF) (2)</a:t>
                </a:r>
              </a:p>
            </p:txBody>
          </p:sp>
          <p:sp>
            <p:nvSpPr>
              <p:cNvPr id="36" name="Rectangle 35"/>
              <p:cNvSpPr/>
              <p:nvPr/>
            </p:nvSpPr>
            <p:spPr>
              <a:xfrm>
                <a:off x="8332186" y="2726358"/>
                <a:ext cx="1121854" cy="529599"/>
              </a:xfrm>
              <a:prstGeom prst="rect">
                <a:avLst/>
              </a:prstGeom>
              <a:solidFill>
                <a:schemeClr val="accent4">
                  <a:lumMod val="40000"/>
                  <a:lumOff val="60000"/>
                </a:schemeClr>
              </a:solidFill>
              <a:ln w="6350" cap="flat" cmpd="sng" algn="ctr">
                <a:solidFill>
                  <a:srgbClr val="70AD47"/>
                </a:solidFill>
                <a:prstDash val="solid"/>
                <a:miter lim="800000"/>
              </a:ln>
              <a:effectLst/>
            </p:spPr>
            <p:txBody>
              <a:bodyPr rtlCol="0" anchor="ctr"/>
              <a:lstStyle/>
              <a:p>
                <a:pPr algn="ctr" defTabSz="914400">
                  <a:defRPr/>
                </a:pPr>
                <a:r>
                  <a:rPr lang="en-US" kern="0" dirty="0" smtClean="0">
                    <a:solidFill>
                      <a:prstClr val="black"/>
                    </a:solidFill>
                    <a:latin typeface="Segoe UI Light"/>
                  </a:rPr>
                  <a:t>SMA (3)</a:t>
                </a:r>
              </a:p>
            </p:txBody>
          </p:sp>
          <p:sp>
            <p:nvSpPr>
              <p:cNvPr id="37" name="Rectangle 36"/>
              <p:cNvSpPr/>
              <p:nvPr/>
            </p:nvSpPr>
            <p:spPr>
              <a:xfrm>
                <a:off x="5909820" y="2125663"/>
                <a:ext cx="1121854" cy="529599"/>
              </a:xfrm>
              <a:prstGeom prst="rect">
                <a:avLst/>
              </a:prstGeom>
              <a:solidFill>
                <a:srgbClr val="7FBA00"/>
              </a:solidFill>
              <a:ln w="6350" cap="flat" cmpd="sng" algn="ctr">
                <a:solidFill>
                  <a:srgbClr val="70AD47"/>
                </a:solidFill>
                <a:prstDash val="solid"/>
                <a:miter lim="800000"/>
              </a:ln>
              <a:effectLst/>
            </p:spPr>
            <p:txBody>
              <a:bodyPr rtlCol="0" anchor="ctr"/>
              <a:lstStyle/>
              <a:p>
                <a:pPr algn="ctr" defTabSz="914400">
                  <a:defRPr/>
                </a:pPr>
                <a:r>
                  <a:rPr lang="en-US" kern="0" dirty="0" smtClean="0">
                    <a:solidFill>
                      <a:prstClr val="black"/>
                    </a:solidFill>
                    <a:latin typeface="Segoe UI Light"/>
                  </a:rPr>
                  <a:t>WDS (1)</a:t>
                </a:r>
              </a:p>
            </p:txBody>
          </p:sp>
          <p:sp>
            <p:nvSpPr>
              <p:cNvPr id="38" name="Rectangle 37"/>
              <p:cNvSpPr/>
              <p:nvPr/>
            </p:nvSpPr>
            <p:spPr>
              <a:xfrm>
                <a:off x="7124102" y="2125662"/>
                <a:ext cx="1121854" cy="529599"/>
              </a:xfrm>
              <a:prstGeom prst="rect">
                <a:avLst/>
              </a:prstGeom>
              <a:solidFill>
                <a:srgbClr val="7FBA00"/>
              </a:solidFill>
              <a:ln w="6350" cap="flat" cmpd="sng" algn="ctr">
                <a:solidFill>
                  <a:srgbClr val="70AD47"/>
                </a:solidFill>
                <a:prstDash val="solid"/>
                <a:miter lim="800000"/>
              </a:ln>
              <a:effectLst/>
            </p:spPr>
            <p:txBody>
              <a:bodyPr rtlCol="0" anchor="ctr"/>
              <a:lstStyle/>
              <a:p>
                <a:pPr algn="ctr" defTabSz="914400">
                  <a:defRPr/>
                </a:pPr>
                <a:r>
                  <a:rPr lang="en-US" kern="0" dirty="0" smtClean="0">
                    <a:solidFill>
                      <a:prstClr val="black"/>
                    </a:solidFill>
                    <a:latin typeface="Segoe UI Light"/>
                  </a:rPr>
                  <a:t>WSUS (1)</a:t>
                </a:r>
              </a:p>
            </p:txBody>
          </p:sp>
          <p:sp>
            <p:nvSpPr>
              <p:cNvPr id="39" name="Rectangle 38"/>
              <p:cNvSpPr/>
              <p:nvPr/>
            </p:nvSpPr>
            <p:spPr>
              <a:xfrm>
                <a:off x="8330511" y="2126595"/>
                <a:ext cx="1121854" cy="529599"/>
              </a:xfrm>
              <a:prstGeom prst="rect">
                <a:avLst/>
              </a:prstGeom>
              <a:solidFill>
                <a:schemeClr val="accent1">
                  <a:lumMod val="60000"/>
                  <a:lumOff val="40000"/>
                </a:schemeClr>
              </a:solidFill>
              <a:ln w="6350" cap="flat" cmpd="sng" algn="ctr">
                <a:solidFill>
                  <a:srgbClr val="70AD47"/>
                </a:solidFill>
                <a:prstDash val="solid"/>
                <a:miter lim="800000"/>
              </a:ln>
              <a:effectLst/>
            </p:spPr>
            <p:txBody>
              <a:bodyPr rtlCol="0" anchor="ctr"/>
              <a:lstStyle/>
              <a:p>
                <a:pPr algn="ctr" defTabSz="914400">
                  <a:defRPr/>
                </a:pPr>
                <a:r>
                  <a:rPr lang="en-US" kern="0" dirty="0" smtClean="0">
                    <a:solidFill>
                      <a:prstClr val="black"/>
                    </a:solidFill>
                    <a:latin typeface="Segoe UI Light"/>
                  </a:rPr>
                  <a:t>WAP Tenant  API (2)</a:t>
                </a:r>
              </a:p>
            </p:txBody>
          </p:sp>
          <p:sp>
            <p:nvSpPr>
              <p:cNvPr id="40" name="Rectangle 39"/>
              <p:cNvSpPr/>
              <p:nvPr/>
            </p:nvSpPr>
            <p:spPr>
              <a:xfrm>
                <a:off x="9544634" y="2103786"/>
                <a:ext cx="1121854" cy="1153012"/>
              </a:xfrm>
              <a:prstGeom prst="rect">
                <a:avLst/>
              </a:prstGeom>
              <a:solidFill>
                <a:schemeClr val="accent1">
                  <a:lumMod val="60000"/>
                  <a:lumOff val="40000"/>
                </a:schemeClr>
              </a:solidFill>
              <a:ln w="6350" cap="flat" cmpd="sng" algn="ctr">
                <a:solidFill>
                  <a:srgbClr val="70AD47"/>
                </a:solidFill>
                <a:prstDash val="solid"/>
                <a:miter lim="800000"/>
              </a:ln>
              <a:effectLst/>
            </p:spPr>
            <p:txBody>
              <a:bodyPr rtlCol="0" anchor="ctr"/>
              <a:lstStyle/>
              <a:p>
                <a:pPr algn="ctr" defTabSz="914400">
                  <a:defRPr/>
                </a:pPr>
                <a:r>
                  <a:rPr lang="en-US" kern="0" dirty="0">
                    <a:solidFill>
                      <a:prstClr val="black"/>
                    </a:solidFill>
                    <a:latin typeface="Segoe UI Light"/>
                  </a:rPr>
                  <a:t>WAP Admin </a:t>
                </a:r>
                <a:r>
                  <a:rPr lang="en-US" kern="0" dirty="0" smtClean="0">
                    <a:solidFill>
                      <a:prstClr val="black"/>
                    </a:solidFill>
                    <a:latin typeface="Segoe UI Light"/>
                  </a:rPr>
                  <a:t>Portal/API</a:t>
                </a:r>
                <a:r>
                  <a:rPr lang="en-US" kern="0" dirty="0">
                    <a:solidFill>
                      <a:prstClr val="black"/>
                    </a:solidFill>
                    <a:latin typeface="Segoe UI Light"/>
                  </a:rPr>
                  <a:t>, Service </a:t>
                </a:r>
                <a:r>
                  <a:rPr lang="en-US" kern="0" dirty="0" smtClean="0">
                    <a:solidFill>
                      <a:prstClr val="black"/>
                    </a:solidFill>
                    <a:latin typeface="Segoe UI Light"/>
                  </a:rPr>
                  <a:t>Reporting (3)</a:t>
                </a:r>
                <a:endParaRPr lang="en-US" kern="0" dirty="0">
                  <a:solidFill>
                    <a:prstClr val="black"/>
                  </a:solidFill>
                  <a:latin typeface="Segoe UI Light"/>
                </a:endParaRPr>
              </a:p>
            </p:txBody>
          </p:sp>
        </p:grpSp>
        <p:sp>
          <p:nvSpPr>
            <p:cNvPr id="44" name="Rectangle 43"/>
            <p:cNvSpPr/>
            <p:nvPr/>
          </p:nvSpPr>
          <p:spPr>
            <a:xfrm>
              <a:off x="5898704" y="2424146"/>
              <a:ext cx="1121854" cy="655953"/>
            </a:xfrm>
            <a:prstGeom prst="rect">
              <a:avLst/>
            </a:prstGeom>
            <a:solidFill>
              <a:schemeClr val="accent1">
                <a:lumMod val="60000"/>
                <a:lumOff val="40000"/>
              </a:schemeClr>
            </a:solidFill>
            <a:ln w="6350" cap="flat" cmpd="sng" algn="ctr">
              <a:solidFill>
                <a:srgbClr val="70AD47"/>
              </a:solidFill>
              <a:prstDash val="solid"/>
              <a:miter lim="800000"/>
            </a:ln>
            <a:effectLst/>
          </p:spPr>
          <p:txBody>
            <a:bodyPr rtlCol="0" anchor="ctr"/>
            <a:lstStyle/>
            <a:p>
              <a:pPr algn="ctr" defTabSz="914400">
                <a:defRPr/>
              </a:pPr>
              <a:r>
                <a:rPr lang="en-US" kern="0" dirty="0" smtClean="0">
                  <a:solidFill>
                    <a:prstClr val="black"/>
                  </a:solidFill>
                  <a:latin typeface="Segoe UI Light"/>
                </a:rPr>
                <a:t>ADFS (2)</a:t>
              </a:r>
              <a:endParaRPr lang="en-US" kern="0" dirty="0">
                <a:solidFill>
                  <a:prstClr val="black"/>
                </a:solidFill>
                <a:latin typeface="Segoe UI Light"/>
              </a:endParaRPr>
            </a:p>
          </p:txBody>
        </p:sp>
        <p:sp>
          <p:nvSpPr>
            <p:cNvPr id="45" name="Rectangle 44"/>
            <p:cNvSpPr/>
            <p:nvPr/>
          </p:nvSpPr>
          <p:spPr>
            <a:xfrm>
              <a:off x="6836145" y="3345745"/>
              <a:ext cx="1764924" cy="731847"/>
            </a:xfrm>
            <a:prstGeom prst="rect">
              <a:avLst/>
            </a:prstGeom>
            <a:solidFill>
              <a:schemeClr val="accent4">
                <a:lumMod val="40000"/>
                <a:lumOff val="60000"/>
              </a:schemeClr>
            </a:solidFill>
            <a:ln w="6350" cap="flat" cmpd="sng" algn="ctr">
              <a:solidFill>
                <a:srgbClr val="70AD47"/>
              </a:solidFill>
              <a:prstDash val="solid"/>
              <a:miter lim="800000"/>
            </a:ln>
            <a:effectLst/>
          </p:spPr>
          <p:txBody>
            <a:bodyPr rtlCol="0" anchor="ctr" anchorCtr="0"/>
            <a:lstStyle/>
            <a:p>
              <a:pPr algn="ctr" defTabSz="914400">
                <a:defRPr/>
              </a:pPr>
              <a:r>
                <a:rPr lang="en-US" kern="0" dirty="0" smtClean="0">
                  <a:solidFill>
                    <a:prstClr val="black"/>
                  </a:solidFill>
                  <a:latin typeface="Segoe UI Light"/>
                </a:rPr>
                <a:t>OM (3)</a:t>
              </a:r>
            </a:p>
          </p:txBody>
        </p:sp>
        <p:sp>
          <p:nvSpPr>
            <p:cNvPr id="46" name="Rectangle 45"/>
            <p:cNvSpPr/>
            <p:nvPr/>
          </p:nvSpPr>
          <p:spPr>
            <a:xfrm>
              <a:off x="8748475" y="3345744"/>
              <a:ext cx="1764924" cy="731847"/>
            </a:xfrm>
            <a:prstGeom prst="rect">
              <a:avLst/>
            </a:prstGeom>
            <a:solidFill>
              <a:schemeClr val="tx1">
                <a:lumMod val="85000"/>
              </a:schemeClr>
            </a:solidFill>
            <a:ln w="6350" cap="flat" cmpd="sng" algn="ctr">
              <a:solidFill>
                <a:srgbClr val="70AD47"/>
              </a:solidFill>
              <a:prstDash val="solid"/>
              <a:miter lim="800000"/>
            </a:ln>
            <a:effectLst/>
          </p:spPr>
          <p:txBody>
            <a:bodyPr rtlCol="0" anchor="ctr" anchorCtr="0"/>
            <a:lstStyle/>
            <a:p>
              <a:pPr algn="ctr" defTabSz="914400">
                <a:defRPr/>
              </a:pPr>
              <a:r>
                <a:rPr lang="en-US" kern="0" dirty="0" smtClean="0">
                  <a:solidFill>
                    <a:prstClr val="black"/>
                  </a:solidFill>
                  <a:latin typeface="Segoe UI Light"/>
                </a:rPr>
                <a:t>Console (2)</a:t>
              </a:r>
            </a:p>
          </p:txBody>
        </p:sp>
      </p:grpSp>
      <p:sp>
        <p:nvSpPr>
          <p:cNvPr id="21" name="TextBox 20"/>
          <p:cNvSpPr txBox="1"/>
          <p:nvPr/>
        </p:nvSpPr>
        <p:spPr>
          <a:xfrm>
            <a:off x="447003" y="6088062"/>
            <a:ext cx="8743034" cy="683264"/>
          </a:xfrm>
          <a:prstGeom prst="rect">
            <a:avLst/>
          </a:prstGeom>
          <a:noFill/>
        </p:spPr>
        <p:txBody>
          <a:bodyPr wrap="square" lIns="182880" tIns="146304" rIns="182880" bIns="146304" rtlCol="0">
            <a:spAutoFit/>
          </a:bodyPr>
          <a:lstStyle/>
          <a:p>
            <a:pPr>
              <a:lnSpc>
                <a:spcPct val="90000"/>
              </a:lnSpc>
              <a:spcAft>
                <a:spcPts val="600"/>
              </a:spcAft>
            </a:pPr>
            <a:r>
              <a:rPr lang="en-US" sz="2800" dirty="0" smtClean="0">
                <a:gradFill>
                  <a:gsLst>
                    <a:gs pos="2917">
                      <a:srgbClr val="FFFFFF"/>
                    </a:gs>
                    <a:gs pos="30000">
                      <a:srgbClr val="FFFFFF"/>
                    </a:gs>
                  </a:gsLst>
                  <a:lin ang="5400000" scaled="0"/>
                </a:gradFill>
                <a:latin typeface="Segoe UI Light"/>
              </a:rPr>
              <a:t>30 VM’s on a 6 x node Hyper-V failover cluster </a:t>
            </a:r>
          </a:p>
        </p:txBody>
      </p:sp>
      <p:sp>
        <p:nvSpPr>
          <p:cNvPr id="22" name="TextBox 21"/>
          <p:cNvSpPr txBox="1"/>
          <p:nvPr/>
        </p:nvSpPr>
        <p:spPr>
          <a:xfrm>
            <a:off x="9892653" y="3117015"/>
            <a:ext cx="2460152" cy="614014"/>
          </a:xfrm>
          <a:prstGeom prst="rect">
            <a:avLst/>
          </a:prstGeom>
          <a:noFill/>
        </p:spPr>
        <p:txBody>
          <a:bodyPr wrap="square" lIns="182880" tIns="146304" rIns="182880" bIns="146304" rtlCol="0">
            <a:spAutoFit/>
          </a:bodyPr>
          <a:lstStyle/>
          <a:p>
            <a:pPr>
              <a:lnSpc>
                <a:spcPct val="90000"/>
              </a:lnSpc>
              <a:spcAft>
                <a:spcPts val="600"/>
              </a:spcAft>
            </a:pPr>
            <a:r>
              <a:rPr lang="en-US" sz="2300" dirty="0" smtClean="0">
                <a:gradFill>
                  <a:gsLst>
                    <a:gs pos="2917">
                      <a:srgbClr val="FFFFFF"/>
                    </a:gs>
                    <a:gs pos="30000">
                      <a:srgbClr val="FFFFFF"/>
                    </a:gs>
                  </a:gsLst>
                  <a:lin ang="5400000" scaled="0"/>
                </a:gradFill>
                <a:latin typeface="Segoe UI Light"/>
              </a:rPr>
              <a:t>Deployed for HA</a:t>
            </a:r>
          </a:p>
        </p:txBody>
      </p:sp>
    </p:spTree>
    <p:extLst>
      <p:ext uri="{BB962C8B-B14F-4D97-AF65-F5344CB8AC3E}">
        <p14:creationId xmlns:p14="http://schemas.microsoft.com/office/powerpoint/2010/main" val="176755642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5" name="Rectangle 4"/>
          <p:cNvSpPr/>
          <p:nvPr/>
        </p:nvSpPr>
        <p:spPr bwMode="auto">
          <a:xfrm>
            <a:off x="0" y="1897062"/>
            <a:ext cx="12436475" cy="509746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72318" y="2811462"/>
            <a:ext cx="4764157" cy="3692222"/>
          </a:xfrm>
          <a:prstGeom prst="rect">
            <a:avLst/>
          </a:prstGeom>
        </p:spPr>
      </p:pic>
      <p:sp>
        <p:nvSpPr>
          <p:cNvPr id="7" name="Text Placeholder 1"/>
          <p:cNvSpPr>
            <a:spLocks noGrp="1"/>
          </p:cNvSpPr>
          <p:nvPr>
            <p:ph type="body" sz="quarter" idx="10"/>
          </p:nvPr>
        </p:nvSpPr>
        <p:spPr>
          <a:xfrm>
            <a:off x="241344" y="2075895"/>
            <a:ext cx="7543799" cy="4545567"/>
          </a:xfrm>
        </p:spPr>
        <p:txBody>
          <a:bodyPr/>
          <a:lstStyle/>
          <a:p>
            <a:r>
              <a:rPr lang="en-US" sz="3200" dirty="0" smtClean="0">
                <a:solidFill>
                  <a:schemeClr val="bg2"/>
                </a:solidFill>
              </a:rPr>
              <a:t>CPS – A ready to run Azure consistent cloud in your datacenter </a:t>
            </a:r>
          </a:p>
          <a:p>
            <a:endParaRPr lang="en-US" sz="3200" dirty="0">
              <a:solidFill>
                <a:schemeClr val="bg2"/>
              </a:solidFill>
            </a:endParaRPr>
          </a:p>
          <a:p>
            <a:r>
              <a:rPr lang="en-US" sz="3200" dirty="0" smtClean="0">
                <a:solidFill>
                  <a:schemeClr val="bg2"/>
                </a:solidFill>
              </a:rPr>
              <a:t>Microsoft validated, single vendor point of contact for support</a:t>
            </a:r>
          </a:p>
          <a:p>
            <a:endParaRPr lang="en-US" sz="3200" dirty="0">
              <a:solidFill>
                <a:schemeClr val="bg2"/>
              </a:solidFill>
            </a:endParaRPr>
          </a:p>
          <a:p>
            <a:r>
              <a:rPr lang="en-US" sz="3200" dirty="0" smtClean="0">
                <a:solidFill>
                  <a:schemeClr val="bg2"/>
                </a:solidFill>
              </a:rPr>
              <a:t>Software defined innovations for cost optimized solution</a:t>
            </a:r>
          </a:p>
          <a:p>
            <a:endParaRPr lang="en-US" sz="3200" dirty="0">
              <a:solidFill>
                <a:schemeClr val="bg2"/>
              </a:solidFill>
            </a:endParaRPr>
          </a:p>
          <a:p>
            <a:endParaRPr lang="en-US" sz="3200" dirty="0">
              <a:solidFill>
                <a:schemeClr val="bg2"/>
              </a:solidFill>
            </a:endParaRPr>
          </a:p>
        </p:txBody>
      </p:sp>
    </p:spTree>
    <p:extLst>
      <p:ext uri="{BB962C8B-B14F-4D97-AF65-F5344CB8AC3E}">
        <p14:creationId xmlns:p14="http://schemas.microsoft.com/office/powerpoint/2010/main" val="396152699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5416868"/>
          </a:xfrm>
        </p:spPr>
        <p:txBody>
          <a:bodyPr/>
          <a:lstStyle/>
          <a:p>
            <a:pPr lvl="1">
              <a:spcBef>
                <a:spcPts val="2400"/>
              </a:spcBef>
            </a:pPr>
            <a:r>
              <a:rPr lang="en-US" sz="1800" b="1" dirty="0" smtClean="0">
                <a:latin typeface="+mj-lt"/>
              </a:rPr>
              <a:t>CDP-B323: </a:t>
            </a:r>
            <a:r>
              <a:rPr lang="en-US" sz="1800" b="1" dirty="0">
                <a:latin typeface="+mj-lt"/>
              </a:rPr>
              <a:t>Delivering Predictable Storage Performance with Storage Quality of Service in Windows Server </a:t>
            </a:r>
            <a:r>
              <a:rPr lang="en-US" sz="1800" b="1" dirty="0" err="1" smtClean="0">
                <a:latin typeface="+mj-lt"/>
              </a:rPr>
              <a:t>vNext</a:t>
            </a:r>
            <a:endParaRPr lang="en-US" sz="1800" b="1" dirty="0">
              <a:latin typeface="+mj-lt"/>
            </a:endParaRPr>
          </a:p>
          <a:p>
            <a:pPr lvl="1">
              <a:spcBef>
                <a:spcPts val="2400"/>
              </a:spcBef>
            </a:pPr>
            <a:r>
              <a:rPr lang="en-US" sz="1800" b="1" dirty="0" smtClean="0">
                <a:latin typeface="+mj-lt"/>
              </a:rPr>
              <a:t>CDP-B349</a:t>
            </a:r>
            <a:r>
              <a:rPr lang="en-US" sz="1800" b="1" dirty="0">
                <a:latin typeface="+mj-lt"/>
              </a:rPr>
              <a:t>: Storage Management in a Hybrid Cloud Environment with Windows Server and System Center </a:t>
            </a:r>
          </a:p>
          <a:p>
            <a:pPr lvl="1">
              <a:spcBef>
                <a:spcPts val="2400"/>
              </a:spcBef>
            </a:pPr>
            <a:r>
              <a:rPr lang="en-US" sz="1800" b="1" dirty="0" smtClean="0">
                <a:latin typeface="+mj-lt"/>
              </a:rPr>
              <a:t>CDP-B325</a:t>
            </a:r>
            <a:r>
              <a:rPr lang="en-US" sz="1800" b="1" dirty="0">
                <a:latin typeface="+mj-lt"/>
              </a:rPr>
              <a:t>: </a:t>
            </a:r>
            <a:r>
              <a:rPr lang="en-US" sz="1800" b="1" dirty="0" smtClean="0">
                <a:latin typeface="+mj-lt"/>
              </a:rPr>
              <a:t>Designing </a:t>
            </a:r>
            <a:r>
              <a:rPr lang="en-US" sz="1800" b="1" dirty="0">
                <a:latin typeface="+mj-lt"/>
              </a:rPr>
              <a:t>Scale-Out File Server with DAS Storage in </a:t>
            </a:r>
            <a:r>
              <a:rPr lang="en-US" sz="1800" b="1" dirty="0" smtClean="0">
                <a:latin typeface="+mj-lt"/>
              </a:rPr>
              <a:t>Windows</a:t>
            </a:r>
          </a:p>
          <a:p>
            <a:pPr lvl="1">
              <a:spcBef>
                <a:spcPts val="2400"/>
              </a:spcBef>
            </a:pPr>
            <a:r>
              <a:rPr lang="en-US" sz="1800" b="1" dirty="0" smtClean="0">
                <a:latin typeface="+mj-lt"/>
              </a:rPr>
              <a:t>CDP-B380 </a:t>
            </a:r>
            <a:r>
              <a:rPr lang="en-US" sz="1800" b="1" dirty="0">
                <a:latin typeface="+mj-lt"/>
              </a:rPr>
              <a:t>Deep Dive into Networking for the Microsoft Cloud Platform System</a:t>
            </a:r>
          </a:p>
          <a:p>
            <a:pPr lvl="1">
              <a:spcBef>
                <a:spcPts val="2400"/>
              </a:spcBef>
            </a:pPr>
            <a:r>
              <a:rPr lang="en-US" sz="1800" b="1" dirty="0">
                <a:latin typeface="+mj-lt"/>
              </a:rPr>
              <a:t>CDP-B340 Using Tiered Storage Spaces for Greater Performance and Lower costs</a:t>
            </a:r>
          </a:p>
          <a:p>
            <a:pPr lvl="1">
              <a:spcBef>
                <a:spcPts val="2400"/>
              </a:spcBef>
            </a:pPr>
            <a:r>
              <a:rPr lang="en-US" sz="1800" b="1" dirty="0">
                <a:latin typeface="+mj-lt"/>
              </a:rPr>
              <a:t>CDP-B353 Automated Workload Provisioning with the Azure Pack and Windows PowerShell </a:t>
            </a:r>
          </a:p>
          <a:p>
            <a:pPr lvl="1">
              <a:spcBef>
                <a:spcPts val="2400"/>
              </a:spcBef>
            </a:pPr>
            <a:r>
              <a:rPr lang="en-US" sz="1800" b="1" dirty="0">
                <a:latin typeface="+mj-lt"/>
              </a:rPr>
              <a:t>CDP-B334 Cloud Integrated Data Protection with System Center Data Protection Manager and Microsoft Azure Backup </a:t>
            </a:r>
          </a:p>
          <a:p>
            <a:pPr lvl="1">
              <a:spcBef>
                <a:spcPts val="2400"/>
              </a:spcBef>
            </a:pPr>
            <a:r>
              <a:rPr lang="en-US" sz="1800" b="1" dirty="0">
                <a:latin typeface="+mj-lt"/>
              </a:rPr>
              <a:t>CDP-B319 Building Disaster Recovery-as-a-Service: New Opportunities for Service Providers with the Azure Pack and Azure Site Recovery </a:t>
            </a:r>
          </a:p>
          <a:p>
            <a:pPr lvl="1">
              <a:spcBef>
                <a:spcPts val="2400"/>
              </a:spcBef>
            </a:pPr>
            <a:endParaRPr lang="en-US" sz="2000" dirty="0" smtClean="0">
              <a:latin typeface="+mj-lt"/>
            </a:endParaRPr>
          </a:p>
        </p:txBody>
      </p:sp>
      <p:sp>
        <p:nvSpPr>
          <p:cNvPr id="2" name="Title 1"/>
          <p:cNvSpPr>
            <a:spLocks noGrp="1"/>
          </p:cNvSpPr>
          <p:nvPr>
            <p:ph type="title"/>
          </p:nvPr>
        </p:nvSpPr>
        <p:spPr/>
        <p:txBody>
          <a:bodyPr/>
          <a:lstStyle/>
          <a:p>
            <a:r>
              <a:rPr lang="en-US" sz="4800" dirty="0" smtClean="0"/>
              <a:t>Related content</a:t>
            </a:r>
            <a:endParaRPr lang="en-US" sz="4800" dirty="0"/>
          </a:p>
        </p:txBody>
      </p:sp>
      <p:sp>
        <p:nvSpPr>
          <p:cNvPr id="13" name="Text Placeholder 7"/>
          <p:cNvSpPr txBox="1">
            <a:spLocks/>
          </p:cNvSpPr>
          <p:nvPr/>
        </p:nvSpPr>
        <p:spPr>
          <a:xfrm>
            <a:off x="334441" y="6037380"/>
            <a:ext cx="12070012" cy="6278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200" dirty="0">
                <a:gradFill>
                  <a:gsLst>
                    <a:gs pos="1250">
                      <a:srgbClr val="FFFFFF"/>
                    </a:gs>
                    <a:gs pos="100000">
                      <a:srgbClr val="FFFFFF"/>
                    </a:gs>
                  </a:gsLst>
                  <a:lin ang="5400000" scaled="0"/>
                </a:gradFill>
              </a:rPr>
              <a:t>Find </a:t>
            </a:r>
            <a:r>
              <a:rPr lang="en-US" sz="3200" dirty="0" smtClean="0">
                <a:gradFill>
                  <a:gsLst>
                    <a:gs pos="1250">
                      <a:srgbClr val="FFFFFF"/>
                    </a:gs>
                    <a:gs pos="100000">
                      <a:srgbClr val="FFFFFF"/>
                    </a:gs>
                  </a:gsLst>
                  <a:lin ang="5400000" scaled="0"/>
                </a:gradFill>
              </a:rPr>
              <a:t>Us Later At</a:t>
            </a:r>
            <a:r>
              <a:rPr lang="en-US" sz="3200" dirty="0">
                <a:gradFill>
                  <a:gsLst>
                    <a:gs pos="1250">
                      <a:srgbClr val="FFFFFF"/>
                    </a:gs>
                    <a:gs pos="100000">
                      <a:srgbClr val="FFFFFF"/>
                    </a:gs>
                  </a:gsLst>
                  <a:lin ang="5400000" scaled="0"/>
                </a:gradFill>
              </a:rPr>
              <a:t> </a:t>
            </a:r>
            <a:r>
              <a:rPr lang="en-US" sz="3200" dirty="0" smtClean="0">
                <a:gradFill>
                  <a:gsLst>
                    <a:gs pos="1250">
                      <a:srgbClr val="FFFFFF"/>
                    </a:gs>
                    <a:gs pos="100000">
                      <a:srgbClr val="FFFFFF"/>
                    </a:gs>
                  </a:gsLst>
                  <a:lin ang="5400000" scaled="0"/>
                </a:gradFill>
              </a:rPr>
              <a:t>the CPS Booth </a:t>
            </a:r>
            <a:endParaRPr lang="en-US" sz="320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261064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897062"/>
            <a:ext cx="12436475" cy="509746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p:txBody>
          <a:bodyPr/>
          <a:lstStyle/>
          <a:p>
            <a:r>
              <a:rPr lang="en-US" sz="4800" dirty="0" smtClean="0"/>
              <a:t>Microsoft Cloud Platform System - </a:t>
            </a:r>
            <a:r>
              <a:rPr lang="en-US" sz="3600" dirty="0" smtClean="0"/>
              <a:t>powered by Dell</a:t>
            </a:r>
            <a:br>
              <a:rPr lang="en-US" sz="3600" dirty="0" smtClean="0"/>
            </a:br>
            <a:r>
              <a:rPr lang="en-US" sz="4400" i="1" dirty="0">
                <a:solidFill>
                  <a:schemeClr val="tx1">
                    <a:lumMod val="65000"/>
                  </a:schemeClr>
                </a:solidFill>
              </a:rPr>
              <a:t>Azure-consistent Cloud in a Box</a:t>
            </a:r>
            <a:r>
              <a:rPr lang="en-US" sz="4800" i="1" dirty="0">
                <a:solidFill>
                  <a:schemeClr val="tx1">
                    <a:lumMod val="65000"/>
                  </a:schemeClr>
                </a:solidFill>
              </a:rPr>
              <a:t/>
            </a:r>
            <a:br>
              <a:rPr lang="en-US" sz="4800" i="1" dirty="0">
                <a:solidFill>
                  <a:schemeClr val="tx1">
                    <a:lumMod val="65000"/>
                  </a:schemeClr>
                </a:solidFill>
              </a:rPr>
            </a:br>
            <a:endParaRPr lang="en-US" sz="4800" dirty="0"/>
          </a:p>
        </p:txBody>
      </p:sp>
      <p:grpSp>
        <p:nvGrpSpPr>
          <p:cNvPr id="10" name="Group 9"/>
          <p:cNvGrpSpPr/>
          <p:nvPr/>
        </p:nvGrpSpPr>
        <p:grpSpPr>
          <a:xfrm>
            <a:off x="521413" y="1973262"/>
            <a:ext cx="7073324" cy="4942253"/>
            <a:chOff x="492559" y="1450934"/>
            <a:chExt cx="7073324" cy="4713653"/>
          </a:xfrm>
        </p:grpSpPr>
        <p:sp>
          <p:nvSpPr>
            <p:cNvPr id="11" name="Rectangle 10"/>
            <p:cNvSpPr/>
            <p:nvPr/>
          </p:nvSpPr>
          <p:spPr bwMode="auto">
            <a:xfrm>
              <a:off x="4091163" y="1450934"/>
              <a:ext cx="3474720" cy="4713653"/>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defTabSz="931991"/>
              <a:endParaRPr lang="en-US" dirty="0" smtClean="0">
                <a:solidFill>
                  <a:srgbClr val="FFFFFF"/>
                </a:solidFill>
                <a:latin typeface="Segoe UI Light"/>
                <a:cs typeface="Segoe UI Semibold" panose="020B0702040204020203" pitchFamily="34" charset="0"/>
              </a:endParaRPr>
            </a:p>
            <a:p>
              <a:pPr defTabSz="931991"/>
              <a:endParaRPr lang="en-US" dirty="0">
                <a:solidFill>
                  <a:srgbClr val="FFFFFF"/>
                </a:solidFill>
                <a:latin typeface="Segoe UI Light"/>
                <a:cs typeface="Segoe UI Semibold" panose="020B0702040204020203" pitchFamily="34" charset="0"/>
              </a:endParaRPr>
            </a:p>
            <a:p>
              <a:pPr defTabSz="931991"/>
              <a:endParaRPr lang="en-US" dirty="0" smtClean="0">
                <a:solidFill>
                  <a:srgbClr val="FFFFFF"/>
                </a:solidFill>
                <a:latin typeface="Segoe UI Light"/>
                <a:cs typeface="Segoe UI Semibold" panose="020B0702040204020203" pitchFamily="34" charset="0"/>
              </a:endParaRPr>
            </a:p>
            <a:p>
              <a:pPr>
                <a:spcBef>
                  <a:spcPts val="1800"/>
                </a:spcBef>
                <a:spcAft>
                  <a:spcPts val="1800"/>
                </a:spcAft>
              </a:pPr>
              <a:r>
                <a:rPr lang="en-US" dirty="0" smtClean="0">
                  <a:solidFill>
                    <a:srgbClr val="FFFFFF"/>
                  </a:solidFill>
                  <a:latin typeface="Segoe UI Light"/>
                </a:rPr>
                <a:t>Dell PowerEdge </a:t>
              </a:r>
              <a:r>
                <a:rPr lang="en-US" dirty="0">
                  <a:solidFill>
                    <a:srgbClr val="FFFFFF"/>
                  </a:solidFill>
                  <a:latin typeface="Segoe UI Light"/>
                </a:rPr>
                <a:t>servers</a:t>
              </a:r>
            </a:p>
            <a:p>
              <a:pPr>
                <a:spcAft>
                  <a:spcPts val="1800"/>
                </a:spcAft>
              </a:pPr>
              <a:r>
                <a:rPr lang="en-US" dirty="0" smtClean="0">
                  <a:solidFill>
                    <a:srgbClr val="FFFFFF"/>
                  </a:solidFill>
                  <a:latin typeface="Segoe UI Light"/>
                </a:rPr>
                <a:t>Dell dense Storage enclosures</a:t>
              </a:r>
              <a:endParaRPr lang="en-US" dirty="0">
                <a:solidFill>
                  <a:srgbClr val="FFFFFF"/>
                </a:solidFill>
                <a:latin typeface="Segoe UI Light"/>
              </a:endParaRPr>
            </a:p>
            <a:p>
              <a:pPr>
                <a:spcAft>
                  <a:spcPts val="1800"/>
                </a:spcAft>
              </a:pPr>
              <a:r>
                <a:rPr lang="en-US" dirty="0" smtClean="0">
                  <a:solidFill>
                    <a:srgbClr val="FFFFFF"/>
                  </a:solidFill>
                  <a:latin typeface="Segoe UI Light"/>
                </a:rPr>
                <a:t>Dell Networking switches</a:t>
              </a:r>
            </a:p>
            <a:p>
              <a:pPr>
                <a:spcAft>
                  <a:spcPts val="1800"/>
                </a:spcAft>
              </a:pPr>
              <a:r>
                <a:rPr lang="en-US" dirty="0" smtClean="0">
                  <a:solidFill>
                    <a:srgbClr val="FFFFFF"/>
                  </a:solidFill>
                  <a:latin typeface="Segoe UI Light"/>
                </a:rPr>
                <a:t>Tightly integrated components</a:t>
              </a:r>
              <a:endParaRPr lang="en-US" dirty="0">
                <a:solidFill>
                  <a:srgbClr val="FFFFFF"/>
                </a:solidFill>
                <a:latin typeface="Segoe UI Light"/>
              </a:endParaRPr>
            </a:p>
            <a:p>
              <a:pPr defTabSz="931991"/>
              <a:endParaRPr lang="en-US" dirty="0" smtClean="0">
                <a:solidFill>
                  <a:srgbClr val="505050"/>
                </a:solidFill>
                <a:latin typeface="Segoe UI Light"/>
                <a:cs typeface="Segoe UI Semibold" panose="020B0702040204020203" pitchFamily="34" charset="0"/>
              </a:endParaRPr>
            </a:p>
            <a:p>
              <a:pPr marL="285750" indent="-285750" defTabSz="931991">
                <a:buFont typeface="Arial" panose="020B0604020202020204" pitchFamily="34" charset="0"/>
                <a:buChar char="•"/>
              </a:pPr>
              <a:endParaRPr lang="en-US" dirty="0">
                <a:solidFill>
                  <a:srgbClr val="505050"/>
                </a:solidFill>
                <a:latin typeface="Segoe UI Light"/>
                <a:ea typeface="Segoe UI" pitchFamily="34" charset="0"/>
                <a:cs typeface="Segoe UI Semibold" panose="020B0702040204020203" pitchFamily="34" charset="0"/>
              </a:endParaRPr>
            </a:p>
          </p:txBody>
        </p:sp>
        <p:sp>
          <p:nvSpPr>
            <p:cNvPr id="12" name="Rectangle 11"/>
            <p:cNvSpPr/>
            <p:nvPr/>
          </p:nvSpPr>
          <p:spPr bwMode="auto">
            <a:xfrm>
              <a:off x="492559" y="1450934"/>
              <a:ext cx="3474720" cy="4713653"/>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defTabSz="931991"/>
              <a:endParaRPr lang="en-US" dirty="0" smtClean="0">
                <a:solidFill>
                  <a:srgbClr val="FFFFFF"/>
                </a:solidFill>
                <a:latin typeface="Segoe UI Light"/>
                <a:cs typeface="Segoe UI Semibold" panose="020B0702040204020203" pitchFamily="34" charset="0"/>
              </a:endParaRPr>
            </a:p>
            <a:p>
              <a:pPr defTabSz="931991"/>
              <a:endParaRPr lang="en-US" dirty="0">
                <a:solidFill>
                  <a:srgbClr val="FFFFFF"/>
                </a:solidFill>
                <a:latin typeface="Segoe UI Light"/>
                <a:cs typeface="Segoe UI Semibold" panose="020B0702040204020203" pitchFamily="34" charset="0"/>
              </a:endParaRPr>
            </a:p>
            <a:p>
              <a:pPr defTabSz="931991"/>
              <a:endParaRPr lang="en-US" dirty="0" smtClean="0">
                <a:solidFill>
                  <a:srgbClr val="FFFFFF"/>
                </a:solidFill>
                <a:latin typeface="Segoe UI Light"/>
                <a:cs typeface="Segoe UI Semibold" panose="020B0702040204020203" pitchFamily="34" charset="0"/>
              </a:endParaRPr>
            </a:p>
            <a:p>
              <a:pPr>
                <a:spcBef>
                  <a:spcPts val="1800"/>
                </a:spcBef>
                <a:spcAft>
                  <a:spcPts val="1800"/>
                </a:spcAft>
              </a:pPr>
              <a:r>
                <a:rPr lang="en-US" dirty="0" smtClean="0">
                  <a:solidFill>
                    <a:srgbClr val="FFFFFF"/>
                  </a:solidFill>
                  <a:latin typeface="Segoe UI Light"/>
                </a:rPr>
                <a:t>Windows </a:t>
              </a:r>
              <a:r>
                <a:rPr lang="en-US" dirty="0">
                  <a:solidFill>
                    <a:srgbClr val="FFFFFF"/>
                  </a:solidFill>
                  <a:latin typeface="Segoe UI Light"/>
                </a:rPr>
                <a:t>Server 2012 </a:t>
              </a:r>
              <a:r>
                <a:rPr lang="en-US" dirty="0" smtClean="0">
                  <a:solidFill>
                    <a:srgbClr val="FFFFFF"/>
                  </a:solidFill>
                  <a:latin typeface="Segoe UI Light"/>
                </a:rPr>
                <a:t>R2,  System </a:t>
              </a:r>
              <a:r>
                <a:rPr lang="en-US" dirty="0">
                  <a:solidFill>
                    <a:srgbClr val="FFFFFF"/>
                  </a:solidFill>
                  <a:latin typeface="Segoe UI Light"/>
                </a:rPr>
                <a:t>Center 2012 </a:t>
              </a:r>
              <a:r>
                <a:rPr lang="en-US" dirty="0" smtClean="0">
                  <a:solidFill>
                    <a:srgbClr val="FFFFFF"/>
                  </a:solidFill>
                  <a:latin typeface="Segoe UI Light"/>
                </a:rPr>
                <a:t>R2, Windows </a:t>
              </a:r>
              <a:r>
                <a:rPr lang="en-US" dirty="0">
                  <a:solidFill>
                    <a:srgbClr val="FFFFFF"/>
                  </a:solidFill>
                  <a:latin typeface="Segoe UI Light"/>
                </a:rPr>
                <a:t>Azure Pack</a:t>
              </a:r>
            </a:p>
            <a:p>
              <a:pPr>
                <a:spcAft>
                  <a:spcPts val="1800"/>
                </a:spcAft>
              </a:pPr>
              <a:r>
                <a:rPr lang="en-US" dirty="0">
                  <a:solidFill>
                    <a:srgbClr val="FFFFFF"/>
                  </a:solidFill>
                  <a:latin typeface="Segoe UI Light"/>
                </a:rPr>
                <a:t>Microsoft-designed </a:t>
              </a:r>
              <a:r>
                <a:rPr lang="en-US" dirty="0" smtClean="0">
                  <a:solidFill>
                    <a:srgbClr val="FFFFFF"/>
                  </a:solidFill>
                  <a:latin typeface="Segoe UI Light"/>
                </a:rPr>
                <a:t>architecture based on Public Cloud learning</a:t>
              </a:r>
            </a:p>
            <a:p>
              <a:pPr>
                <a:spcAft>
                  <a:spcPts val="1800"/>
                </a:spcAft>
              </a:pPr>
              <a:r>
                <a:rPr lang="en-US" dirty="0" smtClean="0">
                  <a:solidFill>
                    <a:srgbClr val="FFFFFF"/>
                  </a:solidFill>
                  <a:latin typeface="Segoe UI Light"/>
                </a:rPr>
                <a:t>Microsoft-led support &amp; orchestrated updates</a:t>
              </a:r>
              <a:endParaRPr lang="en-US" dirty="0">
                <a:solidFill>
                  <a:srgbClr val="FFFFFF"/>
                </a:solidFill>
                <a:latin typeface="Segoe UI Light"/>
              </a:endParaRPr>
            </a:p>
            <a:p>
              <a:pPr defTabSz="931991"/>
              <a:r>
                <a:rPr lang="en-US" dirty="0" smtClean="0">
                  <a:solidFill>
                    <a:srgbClr val="FFFFFF"/>
                  </a:solidFill>
                  <a:latin typeface="Segoe UI Light"/>
                  <a:cs typeface="Segoe UI Semibold" panose="020B0702040204020203" pitchFamily="34" charset="0"/>
                </a:rPr>
                <a:t>Optimized run-books for Microsoft applications</a:t>
              </a:r>
            </a:p>
          </p:txBody>
        </p:sp>
        <p:pic>
          <p:nvPicPr>
            <p:cNvPr id="13" name="Picture 12" descr="white"/>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black">
            <a:xfrm>
              <a:off x="4333051" y="1655556"/>
              <a:ext cx="754772" cy="754772"/>
            </a:xfrm>
            <a:prstGeom prst="rect">
              <a:avLst/>
            </a:prstGeom>
            <a:noFill/>
            <a:ln w="9525">
              <a:noFill/>
              <a:miter lim="800000"/>
              <a:headEnd/>
              <a:tailEnd/>
            </a:ln>
          </p:spPr>
        </p:pic>
        <p:pic>
          <p:nvPicPr>
            <p:cNvPr id="14" name="Picture 1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16921" y="1810521"/>
              <a:ext cx="2070677" cy="444841"/>
            </a:xfrm>
            <a:prstGeom prst="rect">
              <a:avLst/>
            </a:prstGeom>
          </p:spPr>
        </p:pic>
      </p:grpSp>
      <p:sp>
        <p:nvSpPr>
          <p:cNvPr id="15" name="TextBox 14"/>
          <p:cNvSpPr txBox="1"/>
          <p:nvPr/>
        </p:nvSpPr>
        <p:spPr>
          <a:xfrm>
            <a:off x="1699063" y="6390048"/>
            <a:ext cx="4841908" cy="490380"/>
          </a:xfrm>
          <a:prstGeom prst="rect">
            <a:avLst/>
          </a:prstGeom>
          <a:solidFill>
            <a:srgbClr val="0041C4"/>
          </a:solidFill>
          <a:ln w="15875">
            <a:noFill/>
          </a:ln>
        </p:spPr>
        <p:txBody>
          <a:bodyPr wrap="none" lIns="182880" tIns="146304" rIns="182880" bIns="146304" rtlCol="0">
            <a:noAutofit/>
          </a:bodyPr>
          <a:lstStyle/>
          <a:p>
            <a:pPr algn="ctr">
              <a:lnSpc>
                <a:spcPct val="90000"/>
              </a:lnSpc>
              <a:spcAft>
                <a:spcPts val="1800"/>
              </a:spcAft>
            </a:pPr>
            <a:r>
              <a:rPr lang="en-US" dirty="0">
                <a:solidFill>
                  <a:srgbClr val="FFFFFF"/>
                </a:solidFill>
                <a:latin typeface="Segoe UI Light"/>
              </a:rPr>
              <a:t>Microsoft-led support &amp; orchestrated updates</a:t>
            </a:r>
          </a:p>
          <a:p>
            <a:pPr>
              <a:lnSpc>
                <a:spcPct val="90000"/>
              </a:lnSpc>
              <a:spcAft>
                <a:spcPts val="600"/>
              </a:spcAft>
            </a:pPr>
            <a:endParaRPr lang="en-US" sz="2400" dirty="0" smtClean="0">
              <a:gradFill>
                <a:gsLst>
                  <a:gs pos="2917">
                    <a:srgbClr val="FFFFFF"/>
                  </a:gs>
                  <a:gs pos="30000">
                    <a:srgbClr val="FFFFFF"/>
                  </a:gs>
                </a:gsLst>
                <a:lin ang="5400000" scaled="0"/>
              </a:gradFill>
            </a:endParaRPr>
          </a:p>
        </p:txBody>
      </p:sp>
      <p:pic>
        <p:nvPicPr>
          <p:cNvPr id="16" name="Picture 1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72318" y="2811462"/>
            <a:ext cx="4764157" cy="3692222"/>
          </a:xfrm>
          <a:prstGeom prst="rect">
            <a:avLst/>
          </a:prstGeom>
        </p:spPr>
      </p:pic>
    </p:spTree>
    <p:extLst>
      <p:ext uri="{BB962C8B-B14F-4D97-AF65-F5344CB8AC3E}">
        <p14:creationId xmlns:p14="http://schemas.microsoft.com/office/powerpoint/2010/main" val="150911605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274638" y="5605099"/>
            <a:ext cx="10058400" cy="109256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lvl="1" defTabSz="932418" fontAlgn="base">
              <a:lnSpc>
                <a:spcPct val="90000"/>
              </a:lnSpc>
              <a:spcBef>
                <a:spcPts val="600"/>
              </a:spcBef>
              <a:buClr>
                <a:srgbClr val="000000">
                  <a:lumMod val="75000"/>
                  <a:lumOff val="25000"/>
                </a:srgbClr>
              </a:buClr>
              <a:buSzPct val="90000"/>
              <a:tabLst>
                <a:tab pos="642659" algn="l"/>
              </a:tabLst>
            </a:pPr>
            <a:r>
              <a:rPr lang="en-US" sz="2600" spc="-51" dirty="0">
                <a:gradFill>
                  <a:gsLst>
                    <a:gs pos="0">
                      <a:srgbClr val="FFFFFF"/>
                    </a:gs>
                    <a:gs pos="100000">
                      <a:srgbClr val="FFFFFF"/>
                    </a:gs>
                  </a:gsLst>
                  <a:lin ang="5400000" scaled="0"/>
                </a:gradFill>
                <a:latin typeface="Segoe UI Light"/>
              </a:rPr>
              <a:t>Come </a:t>
            </a:r>
            <a:r>
              <a:rPr lang="en-US" sz="2600" spc="-51" dirty="0" smtClean="0">
                <a:gradFill>
                  <a:gsLst>
                    <a:gs pos="0">
                      <a:srgbClr val="FFFFFF"/>
                    </a:gs>
                    <a:gs pos="100000">
                      <a:srgbClr val="FFFFFF"/>
                    </a:gs>
                  </a:gsLst>
                  <a:lin ang="5400000" scaled="0"/>
                </a:gradFill>
                <a:latin typeface="Segoe UI Light"/>
              </a:rPr>
              <a:t>visit us </a:t>
            </a:r>
            <a:r>
              <a:rPr lang="en-US" sz="2600" spc="-51" dirty="0">
                <a:gradFill>
                  <a:gsLst>
                    <a:gs pos="0">
                      <a:srgbClr val="FFFFFF"/>
                    </a:gs>
                    <a:gs pos="100000">
                      <a:srgbClr val="FFFFFF"/>
                    </a:gs>
                  </a:gsLst>
                  <a:lin ang="5400000" scaled="0"/>
                </a:gradFill>
                <a:latin typeface="Segoe UI Light"/>
              </a:rPr>
              <a:t>in the Microsoft Solutions Experience (MSE)!</a:t>
            </a:r>
          </a:p>
          <a:p>
            <a:pPr marL="0" lvl="1" defTabSz="932418" fontAlgn="base">
              <a:lnSpc>
                <a:spcPct val="90000"/>
              </a:lnSpc>
              <a:spcBef>
                <a:spcPts val="600"/>
              </a:spcBef>
              <a:buClr>
                <a:srgbClr val="000000">
                  <a:lumMod val="75000"/>
                  <a:lumOff val="25000"/>
                </a:srgbClr>
              </a:buClr>
              <a:buSzPct val="90000"/>
              <a:tabLst>
                <a:tab pos="642659" algn="l"/>
              </a:tabLst>
            </a:pPr>
            <a:r>
              <a:rPr lang="en-US" sz="2600" spc="-51" dirty="0">
                <a:gradFill>
                  <a:gsLst>
                    <a:gs pos="0">
                      <a:srgbClr val="FFFFFF"/>
                    </a:gs>
                    <a:gs pos="100000">
                      <a:srgbClr val="FFFFFF"/>
                    </a:gs>
                  </a:gsLst>
                  <a:lin ang="5400000" scaled="0"/>
                </a:gradFill>
                <a:latin typeface="Segoe UI Light"/>
              </a:rPr>
              <a:t>Look for the </a:t>
            </a:r>
            <a:r>
              <a:rPr lang="en-US" sz="2600" b="1" spc="-51" dirty="0">
                <a:gradFill>
                  <a:gsLst>
                    <a:gs pos="0">
                      <a:srgbClr val="FFFFFF"/>
                    </a:gs>
                    <a:gs pos="100000">
                      <a:srgbClr val="FFFFFF"/>
                    </a:gs>
                  </a:gsLst>
                  <a:lin ang="5400000" scaled="0"/>
                </a:gradFill>
              </a:rPr>
              <a:t>Cloud and Datacenter Platform</a:t>
            </a:r>
            <a:r>
              <a:rPr lang="en-US" sz="2600" spc="-51" dirty="0">
                <a:gradFill>
                  <a:gsLst>
                    <a:gs pos="0">
                      <a:srgbClr val="FFFFFF"/>
                    </a:gs>
                    <a:gs pos="100000">
                      <a:srgbClr val="FFFFFF"/>
                    </a:gs>
                  </a:gsLst>
                  <a:lin ang="5400000" scaled="0"/>
                </a:gradFill>
              </a:rPr>
              <a:t> </a:t>
            </a:r>
            <a:r>
              <a:rPr lang="en-US" sz="2600" spc="-51" dirty="0" smtClean="0">
                <a:gradFill>
                  <a:gsLst>
                    <a:gs pos="0">
                      <a:srgbClr val="FFFFFF"/>
                    </a:gs>
                    <a:gs pos="100000">
                      <a:srgbClr val="FFFFFF"/>
                    </a:gs>
                  </a:gsLst>
                  <a:lin ang="5400000" scaled="0"/>
                </a:gradFill>
                <a:latin typeface="Segoe UI Light"/>
              </a:rPr>
              <a:t>area </a:t>
            </a:r>
            <a:r>
              <a:rPr lang="en-US" sz="2600" spc="-51" dirty="0" err="1" smtClean="0">
                <a:gradFill>
                  <a:gsLst>
                    <a:gs pos="0">
                      <a:srgbClr val="FFFFFF"/>
                    </a:gs>
                    <a:gs pos="100000">
                      <a:srgbClr val="FFFFFF"/>
                    </a:gs>
                  </a:gsLst>
                  <a:lin ang="5400000" scaled="0"/>
                </a:gradFill>
                <a:latin typeface="Segoe UI Light"/>
              </a:rPr>
              <a:t>TechExpo</a:t>
            </a:r>
            <a:r>
              <a:rPr lang="en-US" sz="2600" spc="-51" dirty="0" smtClean="0">
                <a:gradFill>
                  <a:gsLst>
                    <a:gs pos="0">
                      <a:srgbClr val="FFFFFF"/>
                    </a:gs>
                    <a:gs pos="100000">
                      <a:srgbClr val="FFFFFF"/>
                    </a:gs>
                  </a:gsLst>
                  <a:lin ang="5400000" scaled="0"/>
                </a:gradFill>
                <a:latin typeface="Segoe UI Light"/>
              </a:rPr>
              <a:t> </a:t>
            </a:r>
            <a:r>
              <a:rPr lang="en-US" sz="2600" spc="-51" dirty="0">
                <a:gradFill>
                  <a:gsLst>
                    <a:gs pos="0">
                      <a:srgbClr val="FFFFFF"/>
                    </a:gs>
                    <a:gs pos="100000">
                      <a:srgbClr val="FFFFFF"/>
                    </a:gs>
                  </a:gsLst>
                  <a:lin ang="5400000" scaled="0"/>
                </a:gradFill>
                <a:latin typeface="Segoe UI Light"/>
              </a:rPr>
              <a:t>Hall 7</a:t>
            </a:r>
          </a:p>
        </p:txBody>
      </p:sp>
      <p:sp>
        <p:nvSpPr>
          <p:cNvPr id="6" name="Title 5"/>
          <p:cNvSpPr>
            <a:spLocks noGrp="1"/>
          </p:cNvSpPr>
          <p:nvPr>
            <p:ph type="title"/>
          </p:nvPr>
        </p:nvSpPr>
        <p:spPr>
          <a:xfrm>
            <a:off x="274639" y="295274"/>
            <a:ext cx="11889564" cy="917575"/>
          </a:xfrm>
        </p:spPr>
        <p:txBody>
          <a:bodyPr/>
          <a:lstStyle/>
          <a:p>
            <a:r>
              <a:rPr lang="en-US" dirty="0"/>
              <a:t>For </a:t>
            </a:r>
            <a:r>
              <a:rPr lang="en-US" dirty="0" smtClean="0"/>
              <a:t>more information</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invGray">
          <a:xfrm>
            <a:off x="10788545" y="6268019"/>
            <a:ext cx="1190730" cy="255073"/>
          </a:xfrm>
          <a:prstGeom prst="rect">
            <a:avLst/>
          </a:prstGeom>
        </p:spPr>
      </p:pic>
      <p:grpSp>
        <p:nvGrpSpPr>
          <p:cNvPr id="27" name="Group 26"/>
          <p:cNvGrpSpPr/>
          <p:nvPr/>
        </p:nvGrpSpPr>
        <p:grpSpPr>
          <a:xfrm>
            <a:off x="274639" y="1223909"/>
            <a:ext cx="10338819" cy="821763"/>
            <a:chOff x="274639" y="1545485"/>
            <a:chExt cx="10338819" cy="821763"/>
          </a:xfrm>
        </p:grpSpPr>
        <p:sp>
          <p:nvSpPr>
            <p:cNvPr id="2" name="Rectangle 1"/>
            <p:cNvSpPr/>
            <p:nvPr/>
          </p:nvSpPr>
          <p:spPr>
            <a:xfrm>
              <a:off x="4981168" y="1545485"/>
              <a:ext cx="563229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rgbClr val="FFFFFF"/>
                      </a:gs>
                      <a:gs pos="100000">
                        <a:srgbClr val="FFFFFF"/>
                      </a:gs>
                    </a:gsLst>
                    <a:lin ang="5400000" scaled="0"/>
                  </a:gradFill>
                </a:rPr>
                <a:t>Windows Server Technical Preview</a:t>
              </a:r>
            </a:p>
            <a:p>
              <a:pPr defTabSz="932418">
                <a:lnSpc>
                  <a:spcPct val="90000"/>
                </a:lnSpc>
              </a:pPr>
              <a:r>
                <a:rPr lang="en-US" dirty="0">
                  <a:gradFill>
                    <a:gsLst>
                      <a:gs pos="0">
                        <a:srgbClr val="FFFFFF"/>
                      </a:gs>
                      <a:gs pos="100000">
                        <a:srgbClr val="FFFFFF"/>
                      </a:gs>
                    </a:gsLst>
                    <a:lin ang="5400000" scaled="0"/>
                  </a:gradFill>
                  <a:hlinkClick r:id="rId4"/>
                </a:rPr>
                <a:t>http://technet.microsoft.com/library/dn765472.aspx</a:t>
              </a:r>
              <a:endParaRPr lang="en-US" dirty="0">
                <a:gradFill>
                  <a:gsLst>
                    <a:gs pos="0">
                      <a:srgbClr val="FFFFFF"/>
                    </a:gs>
                    <a:gs pos="100000">
                      <a:srgbClr val="FFFFFF"/>
                    </a:gs>
                  </a:gsLst>
                  <a:lin ang="5400000" scaled="0"/>
                </a:gradFill>
              </a:endParaRPr>
            </a:p>
          </p:txBody>
        </p:sp>
        <p:sp>
          <p:nvSpPr>
            <p:cNvPr id="11" name="Freeform 9"/>
            <p:cNvSpPr>
              <a:spLocks noEditPoints="1"/>
            </p:cNvSpPr>
            <p:nvPr/>
          </p:nvSpPr>
          <p:spPr bwMode="black">
            <a:xfrm>
              <a:off x="4107231" y="167937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19" name="TextBox 18"/>
            <p:cNvSpPr txBox="1"/>
            <p:nvPr/>
          </p:nvSpPr>
          <p:spPr>
            <a:xfrm>
              <a:off x="274639" y="154548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rgbClr val="FFFFFF"/>
                      </a:gs>
                      <a:gs pos="100000">
                        <a:srgbClr val="FFFFFF"/>
                      </a:gs>
                    </a:gsLst>
                    <a:lin ang="5400000" scaled="0"/>
                  </a:gradFill>
                  <a:latin typeface="Segoe UI Light"/>
                </a:rPr>
                <a:t>Windows Server</a:t>
              </a:r>
            </a:p>
          </p:txBody>
        </p:sp>
      </p:grpSp>
      <p:grpSp>
        <p:nvGrpSpPr>
          <p:cNvPr id="7" name="Group 6"/>
          <p:cNvGrpSpPr/>
          <p:nvPr/>
        </p:nvGrpSpPr>
        <p:grpSpPr>
          <a:xfrm>
            <a:off x="274639" y="4115269"/>
            <a:ext cx="10338819" cy="821763"/>
            <a:chOff x="274639" y="4906595"/>
            <a:chExt cx="10338819" cy="821763"/>
          </a:xfrm>
        </p:grpSpPr>
        <p:sp>
          <p:nvSpPr>
            <p:cNvPr id="20" name="Freeform 9"/>
            <p:cNvSpPr>
              <a:spLocks noEditPoints="1"/>
            </p:cNvSpPr>
            <p:nvPr/>
          </p:nvSpPr>
          <p:spPr bwMode="black">
            <a:xfrm>
              <a:off x="4107231" y="504048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21" name="TextBox 20"/>
            <p:cNvSpPr txBox="1"/>
            <p:nvPr/>
          </p:nvSpPr>
          <p:spPr>
            <a:xfrm>
              <a:off x="274639" y="490659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rgbClr val="FFFFFF"/>
                      </a:gs>
                      <a:gs pos="100000">
                        <a:srgbClr val="FFFFFF"/>
                      </a:gs>
                    </a:gsLst>
                    <a:lin ang="5400000" scaled="0"/>
                  </a:gradFill>
                  <a:latin typeface="Segoe UI Light"/>
                </a:rPr>
                <a:t>Microsoft Azure</a:t>
              </a:r>
            </a:p>
          </p:txBody>
        </p:sp>
        <p:sp>
          <p:nvSpPr>
            <p:cNvPr id="22" name="Rectangle 21"/>
            <p:cNvSpPr/>
            <p:nvPr/>
          </p:nvSpPr>
          <p:spPr>
            <a:xfrm>
              <a:off x="4981168" y="4906595"/>
              <a:ext cx="563229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rgbClr val="FFFFFF"/>
                      </a:gs>
                      <a:gs pos="100000">
                        <a:srgbClr val="FFFFFF"/>
                      </a:gs>
                    </a:gsLst>
                    <a:lin ang="5400000" scaled="0"/>
                  </a:gradFill>
                </a:rPr>
                <a:t>Microsoft Azure</a:t>
              </a:r>
            </a:p>
            <a:p>
              <a:pPr marL="0" lvl="1" defTabSz="932418" fontAlgn="base">
                <a:lnSpc>
                  <a:spcPct val="90000"/>
                </a:lnSpc>
                <a:spcAft>
                  <a:spcPts val="1247"/>
                </a:spcAft>
                <a:buClr>
                  <a:srgbClr val="FFFFFF">
                    <a:lumMod val="75000"/>
                    <a:lumOff val="25000"/>
                  </a:srgbClr>
                </a:buClr>
                <a:buSzPct val="90000"/>
                <a:tabLst>
                  <a:tab pos="655574" algn="l"/>
                  <a:tab pos="1842870" algn="l"/>
                </a:tabLst>
              </a:pPr>
              <a:r>
                <a:rPr lang="en-US" dirty="0">
                  <a:gradFill>
                    <a:gsLst>
                      <a:gs pos="0">
                        <a:srgbClr val="FFFFFF"/>
                      </a:gs>
                      <a:gs pos="100000">
                        <a:srgbClr val="FFFFFF"/>
                      </a:gs>
                    </a:gsLst>
                    <a:lin ang="5400000" scaled="0"/>
                  </a:gradFill>
                  <a:hlinkClick r:id="rId5"/>
                </a:rPr>
                <a:t>http://azure.microsoft.com/en-us/</a:t>
              </a:r>
              <a:r>
                <a:rPr lang="en-US" dirty="0">
                  <a:gradFill>
                    <a:gsLst>
                      <a:gs pos="0">
                        <a:srgbClr val="FFFFFF"/>
                      </a:gs>
                      <a:gs pos="100000">
                        <a:srgbClr val="FFFFFF"/>
                      </a:gs>
                    </a:gsLst>
                    <a:lin ang="5400000" scaled="0"/>
                  </a:gradFill>
                </a:rPr>
                <a:t> </a:t>
              </a:r>
            </a:p>
          </p:txBody>
        </p:sp>
      </p:grpSp>
      <p:grpSp>
        <p:nvGrpSpPr>
          <p:cNvPr id="23" name="Group 22"/>
          <p:cNvGrpSpPr/>
          <p:nvPr/>
        </p:nvGrpSpPr>
        <p:grpSpPr>
          <a:xfrm>
            <a:off x="274639" y="2104596"/>
            <a:ext cx="11646039" cy="821763"/>
            <a:chOff x="274639" y="2582755"/>
            <a:chExt cx="11646039" cy="821763"/>
          </a:xfrm>
        </p:grpSpPr>
        <p:sp>
          <p:nvSpPr>
            <p:cNvPr id="12" name="Freeform 9"/>
            <p:cNvSpPr>
              <a:spLocks noEditPoints="1"/>
            </p:cNvSpPr>
            <p:nvPr/>
          </p:nvSpPr>
          <p:spPr bwMode="black">
            <a:xfrm>
              <a:off x="4107231" y="271664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3" name="TextBox 2"/>
            <p:cNvSpPr txBox="1"/>
            <p:nvPr/>
          </p:nvSpPr>
          <p:spPr>
            <a:xfrm>
              <a:off x="274639" y="258275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rgbClr val="FFFFFF"/>
                      </a:gs>
                      <a:gs pos="100000">
                        <a:srgbClr val="FFFFFF"/>
                      </a:gs>
                    </a:gsLst>
                    <a:lin ang="5400000" scaled="0"/>
                  </a:gradFill>
                  <a:latin typeface="Segoe UI Light"/>
                </a:rPr>
                <a:t>System Center</a:t>
              </a:r>
            </a:p>
          </p:txBody>
        </p:sp>
        <p:sp>
          <p:nvSpPr>
            <p:cNvPr id="24" name="Rectangle 23"/>
            <p:cNvSpPr/>
            <p:nvPr/>
          </p:nvSpPr>
          <p:spPr>
            <a:xfrm>
              <a:off x="4981168" y="2582755"/>
              <a:ext cx="693951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rgbClr val="FFFFFF"/>
                      </a:gs>
                      <a:gs pos="100000">
                        <a:srgbClr val="FFFFFF"/>
                      </a:gs>
                    </a:gsLst>
                    <a:lin ang="5400000" scaled="0"/>
                  </a:gradFill>
                </a:rPr>
                <a:t>System Center Technical Preview</a:t>
              </a:r>
            </a:p>
            <a:p>
              <a:pPr defTabSz="932418">
                <a:lnSpc>
                  <a:spcPct val="90000"/>
                </a:lnSpc>
              </a:pPr>
              <a:r>
                <a:rPr lang="en-US" dirty="0">
                  <a:gradFill>
                    <a:gsLst>
                      <a:gs pos="0">
                        <a:srgbClr val="FFFFFF"/>
                      </a:gs>
                      <a:gs pos="100000">
                        <a:srgbClr val="FFFFFF"/>
                      </a:gs>
                    </a:gsLst>
                    <a:lin ang="5400000" scaled="0"/>
                  </a:gradFill>
                  <a:hlinkClick r:id="rId6"/>
                </a:rPr>
                <a:t>http://</a:t>
              </a:r>
              <a:r>
                <a:rPr lang="en-US" dirty="0" smtClean="0">
                  <a:gradFill>
                    <a:gsLst>
                      <a:gs pos="0">
                        <a:srgbClr val="FFFFFF"/>
                      </a:gs>
                      <a:gs pos="100000">
                        <a:srgbClr val="FFFFFF"/>
                      </a:gs>
                    </a:gsLst>
                    <a:lin ang="5400000" scaled="0"/>
                  </a:gradFill>
                  <a:hlinkClick r:id="rId6"/>
                </a:rPr>
                <a:t>technet.microsoft.com/en-us/library/hh546785.aspx</a:t>
              </a:r>
              <a:endParaRPr lang="en-US" dirty="0">
                <a:gradFill>
                  <a:gsLst>
                    <a:gs pos="0">
                      <a:srgbClr val="FFFFFF"/>
                    </a:gs>
                    <a:gs pos="100000">
                      <a:srgbClr val="FFFFFF"/>
                    </a:gs>
                  </a:gsLst>
                  <a:lin ang="5400000" scaled="0"/>
                </a:gradFill>
              </a:endParaRPr>
            </a:p>
          </p:txBody>
        </p:sp>
      </p:grpSp>
      <p:grpSp>
        <p:nvGrpSpPr>
          <p:cNvPr id="17" name="Group 16"/>
          <p:cNvGrpSpPr/>
          <p:nvPr/>
        </p:nvGrpSpPr>
        <p:grpSpPr>
          <a:xfrm>
            <a:off x="274639" y="2985283"/>
            <a:ext cx="11648403" cy="1071062"/>
            <a:chOff x="274639" y="3620025"/>
            <a:chExt cx="11648403" cy="1071062"/>
          </a:xfrm>
        </p:grpSpPr>
        <p:sp>
          <p:nvSpPr>
            <p:cNvPr id="13" name="Freeform 9"/>
            <p:cNvSpPr>
              <a:spLocks noEditPoints="1"/>
            </p:cNvSpPr>
            <p:nvPr/>
          </p:nvSpPr>
          <p:spPr bwMode="black">
            <a:xfrm>
              <a:off x="4107231" y="375391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18" name="TextBox 17"/>
            <p:cNvSpPr txBox="1"/>
            <p:nvPr/>
          </p:nvSpPr>
          <p:spPr>
            <a:xfrm>
              <a:off x="274639" y="362002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rgbClr val="FFFFFF"/>
                      </a:gs>
                      <a:gs pos="100000">
                        <a:srgbClr val="FFFFFF"/>
                      </a:gs>
                    </a:gsLst>
                    <a:lin ang="5400000" scaled="0"/>
                  </a:gradFill>
                  <a:latin typeface="Segoe UI Light"/>
                </a:rPr>
                <a:t>Azure Pack</a:t>
              </a:r>
            </a:p>
          </p:txBody>
        </p:sp>
        <p:sp>
          <p:nvSpPr>
            <p:cNvPr id="25" name="Rectangle 24"/>
            <p:cNvSpPr/>
            <p:nvPr/>
          </p:nvSpPr>
          <p:spPr>
            <a:xfrm>
              <a:off x="4981168" y="3620025"/>
              <a:ext cx="6941874" cy="1071062"/>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rgbClr val="FFFFFF"/>
                      </a:gs>
                      <a:gs pos="100000">
                        <a:srgbClr val="FFFFFF"/>
                      </a:gs>
                    </a:gsLst>
                    <a:lin ang="5400000" scaled="0"/>
                  </a:gradFill>
                </a:rPr>
                <a:t>Azure Pack</a:t>
              </a:r>
            </a:p>
            <a:p>
              <a:pPr marL="0" lvl="1" defTabSz="932418" fontAlgn="base">
                <a:lnSpc>
                  <a:spcPct val="90000"/>
                </a:lnSpc>
                <a:spcAft>
                  <a:spcPts val="1247"/>
                </a:spcAft>
                <a:buClr>
                  <a:srgbClr val="FFFFFF">
                    <a:lumMod val="75000"/>
                    <a:lumOff val="25000"/>
                  </a:srgbClr>
                </a:buClr>
                <a:buSzPct val="90000"/>
                <a:tabLst>
                  <a:tab pos="655574" algn="l"/>
                  <a:tab pos="1842870" algn="l"/>
                </a:tabLst>
              </a:pPr>
              <a:r>
                <a:rPr lang="en-US" u="sng" dirty="0">
                  <a:gradFill>
                    <a:gsLst>
                      <a:gs pos="0">
                        <a:srgbClr val="FFFFFF"/>
                      </a:gs>
                      <a:gs pos="100000">
                        <a:srgbClr val="FFFFFF"/>
                      </a:gs>
                    </a:gsLst>
                    <a:lin ang="5400000" scaled="0"/>
                  </a:gradFill>
                  <a:hlinkClick r:id="rId7"/>
                </a:rPr>
                <a:t>http://</a:t>
              </a:r>
              <a:r>
                <a:rPr lang="en-US" u="sng" dirty="0" smtClean="0">
                  <a:gradFill>
                    <a:gsLst>
                      <a:gs pos="0">
                        <a:srgbClr val="FFFFFF"/>
                      </a:gs>
                      <a:gs pos="100000">
                        <a:srgbClr val="FFFFFF"/>
                      </a:gs>
                    </a:gsLst>
                    <a:lin ang="5400000" scaled="0"/>
                  </a:gradFill>
                  <a:hlinkClick r:id="rId7"/>
                </a:rPr>
                <a:t>www.microsoft.com/en-us/server-cloud/products/</a:t>
              </a:r>
              <a:br>
                <a:rPr lang="en-US" u="sng" dirty="0" smtClean="0">
                  <a:gradFill>
                    <a:gsLst>
                      <a:gs pos="0">
                        <a:srgbClr val="FFFFFF"/>
                      </a:gs>
                      <a:gs pos="100000">
                        <a:srgbClr val="FFFFFF"/>
                      </a:gs>
                    </a:gsLst>
                    <a:lin ang="5400000" scaled="0"/>
                  </a:gradFill>
                  <a:hlinkClick r:id="rId7"/>
                </a:rPr>
              </a:br>
              <a:r>
                <a:rPr lang="en-US" u="sng" dirty="0" smtClean="0">
                  <a:gradFill>
                    <a:gsLst>
                      <a:gs pos="0">
                        <a:srgbClr val="FFFFFF"/>
                      </a:gs>
                      <a:gs pos="100000">
                        <a:srgbClr val="FFFFFF"/>
                      </a:gs>
                    </a:gsLst>
                    <a:lin ang="5400000" scaled="0"/>
                  </a:gradFill>
                  <a:hlinkClick r:id="rId7"/>
                </a:rPr>
                <a:t>windows-azure-pack</a:t>
              </a:r>
              <a:endParaRPr lang="en-US" dirty="0">
                <a:gradFill>
                  <a:gsLst>
                    <a:gs pos="0">
                      <a:srgbClr val="FFFFFF"/>
                    </a:gs>
                    <a:gs pos="100000">
                      <a:srgbClr val="FFFFFF"/>
                    </a:gs>
                  </a:gsLst>
                  <a:lin ang="5400000" scaled="0"/>
                </a:gradFill>
              </a:endParaRPr>
            </a:p>
          </p:txBody>
        </p:sp>
      </p:grpSp>
    </p:spTree>
    <p:extLst>
      <p:ext uri="{BB962C8B-B14F-4D97-AF65-F5344CB8AC3E}">
        <p14:creationId xmlns:p14="http://schemas.microsoft.com/office/powerpoint/2010/main" val="167790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600"/>
                                        <p:tgtEl>
                                          <p:spTgt spid="27"/>
                                        </p:tgtEl>
                                      </p:cBhvr>
                                    </p:animEffect>
                                  </p:childTnLst>
                                </p:cTn>
                              </p:par>
                              <p:par>
                                <p:cTn id="8" presetID="63" presetClass="path" presetSubtype="0" decel="100000" fill="hold" nodeType="withEffect">
                                  <p:stCondLst>
                                    <p:cond delay="0"/>
                                  </p:stCondLst>
                                  <p:childTnLst>
                                    <p:animMotion origin="layout" path="M -0.02413 -2.12892E-6 L 2.57085E-6 -2.12892E-6 " pathEditMode="relative" rAng="0" ptsTypes="AA">
                                      <p:cBhvr>
                                        <p:cTn id="9" dur="1000" fill="hold"/>
                                        <p:tgtEl>
                                          <p:spTgt spid="27"/>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600"/>
                                        <p:tgtEl>
                                          <p:spTgt spid="23"/>
                                        </p:tgtEl>
                                      </p:cBhvr>
                                    </p:animEffect>
                                  </p:childTnLst>
                                </p:cTn>
                              </p:par>
                              <p:par>
                                <p:cTn id="13" presetID="63" presetClass="path" presetSubtype="0" decel="100000" fill="hold" nodeType="withEffect">
                                  <p:stCondLst>
                                    <p:cond delay="100"/>
                                  </p:stCondLst>
                                  <p:childTnLst>
                                    <p:animMotion origin="layout" path="M -0.02413 2.40581E-7 L 1.30202E-6 2.40581E-7 " pathEditMode="relative" rAng="0" ptsTypes="AA">
                                      <p:cBhvr>
                                        <p:cTn id="14" dur="1000" fill="hold"/>
                                        <p:tgtEl>
                                          <p:spTgt spid="2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600"/>
                                        <p:tgtEl>
                                          <p:spTgt spid="17"/>
                                        </p:tgtEl>
                                      </p:cBhvr>
                                    </p:animEffect>
                                  </p:childTnLst>
                                </p:cTn>
                              </p:par>
                              <p:par>
                                <p:cTn id="18" presetID="63" presetClass="path" presetSubtype="0" decel="100000" fill="hold" nodeType="withEffect">
                                  <p:stCondLst>
                                    <p:cond delay="200"/>
                                  </p:stCondLst>
                                  <p:childTnLst>
                                    <p:animMotion origin="layout" path="M -0.02413 2.51475E-6 L 3.65331E-6 2.51475E-6 " pathEditMode="relative" rAng="0" ptsTypes="AA">
                                      <p:cBhvr>
                                        <p:cTn id="19" dur="1000" fill="hold"/>
                                        <p:tgtEl>
                                          <p:spTgt spid="17"/>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600"/>
                                        <p:tgtEl>
                                          <p:spTgt spid="7"/>
                                        </p:tgtEl>
                                      </p:cBhvr>
                                    </p:animEffect>
                                  </p:childTnLst>
                                </p:cTn>
                              </p:par>
                              <p:par>
                                <p:cTn id="23" presetID="63" presetClass="path" presetSubtype="0" decel="100000" fill="hold" nodeType="withEffect">
                                  <p:stCondLst>
                                    <p:cond delay="300"/>
                                  </p:stCondLst>
                                  <p:childTnLst>
                                    <p:animMotion origin="layout" path="M -0.02413 -2.17431E-6 L 2.57085E-6 -2.17431E-6 " pathEditMode="relative" rAng="0" ptsTypes="AA">
                                      <p:cBhvr>
                                        <p:cTn id="24" dur="1000" fill="hold"/>
                                        <p:tgtEl>
                                          <p:spTgt spid="7"/>
                                        </p:tgtEl>
                                        <p:attrNameLst>
                                          <p:attrName>ppt_x</p:attrName>
                                          <p:attrName>ppt_y</p:attrName>
                                        </p:attrNameLst>
                                      </p:cBhvr>
                                      <p:rCtr x="1200" y="0"/>
                                    </p:animMotion>
                                  </p:childTnLst>
                                </p:cTn>
                              </p:par>
                              <p:par>
                                <p:cTn id="25" presetID="10" presetClass="entr" presetSubtype="0" fill="hold" grpId="0" nodeType="withEffect">
                                  <p:stCondLst>
                                    <p:cond delay="4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600"/>
                                        <p:tgtEl>
                                          <p:spTgt spid="16"/>
                                        </p:tgtEl>
                                      </p:cBhvr>
                                    </p:animEffect>
                                  </p:childTnLst>
                                </p:cTn>
                              </p:par>
                              <p:par>
                                <p:cTn id="28" presetID="63" presetClass="path" presetSubtype="0" decel="100000" fill="hold" grpId="1" nodeType="withEffect">
                                  <p:stCondLst>
                                    <p:cond delay="400"/>
                                  </p:stCondLst>
                                  <p:childTnLst>
                                    <p:animMotion origin="layout" path="M -0.02413 -2.17431E-6 L 2.57085E-6 -2.17431E-6 " pathEditMode="relative" rAng="0" ptsTypes="AA">
                                      <p:cBhvr>
                                        <p:cTn id="29" dur="1000" fill="hold"/>
                                        <p:tgtEl>
                                          <p:spTgt spid="1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4"/>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5"/>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grpSp>
        <p:nvGrpSpPr>
          <p:cNvPr id="3" name="Group 2"/>
          <p:cNvGrpSpPr/>
          <p:nvPr/>
        </p:nvGrpSpPr>
        <p:grpSpPr>
          <a:xfrm>
            <a:off x="5987589" y="3946350"/>
            <a:ext cx="5491447" cy="2734059"/>
            <a:chOff x="5987589" y="3946350"/>
            <a:chExt cx="5491447" cy="2734059"/>
          </a:xfrm>
        </p:grpSpPr>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7"/>
                  </a:rPr>
                  <a:t>http</a:t>
                </a:r>
                <a:r>
                  <a:rPr lang="en-US" dirty="0" smtClean="0">
                    <a:solidFill>
                      <a:srgbClr val="FFFFFF"/>
                    </a:solidFill>
                    <a:hlinkClick r:id="rId7"/>
                  </a:rPr>
                  <a:t>://developer.microsoft.com </a:t>
                </a:r>
                <a:endParaRPr lang="en-US" dirty="0">
                  <a:solidFill>
                    <a:srgbClr val="FFFFFF"/>
                  </a:solidFill>
                </a:endParaRPr>
              </a:p>
            </p:txBody>
          </p:sp>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9128117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750"/>
                                        <p:tgtEl>
                                          <p:spTgt spid="3"/>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295275"/>
            <a:ext cx="11889564" cy="917575"/>
          </a:xfrm>
        </p:spPr>
        <p:txBody>
          <a:bodyPr/>
          <a:lstStyle/>
          <a:p>
            <a:r>
              <a:rPr lang="en-US" dirty="0" smtClean="0"/>
              <a:t>Azure</a:t>
            </a:r>
            <a:endParaRPr lang="en-US" dirty="0"/>
          </a:p>
        </p:txBody>
      </p:sp>
      <p:sp>
        <p:nvSpPr>
          <p:cNvPr id="20" name="Rectangle 19">
            <a:hlinkClick r:id="rId3"/>
          </p:cNvPr>
          <p:cNvSpPr>
            <a:spLocks/>
          </p:cNvSpPr>
          <p:nvPr/>
        </p:nvSpPr>
        <p:spPr bwMode="auto">
          <a:xfrm>
            <a:off x="5769511"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Implementing </a:t>
            </a:r>
            <a:br>
              <a:rPr lang="en-US" sz="1200" spc="-30" dirty="0">
                <a:gradFill>
                  <a:gsLst>
                    <a:gs pos="0">
                      <a:srgbClr val="FFFFFF">
                        <a:lumMod val="75000"/>
                        <a:lumOff val="25000"/>
                      </a:srgbClr>
                    </a:gs>
                    <a:gs pos="80000">
                      <a:srgbClr val="FFFFFF">
                        <a:lumMod val="65000"/>
                        <a:lumOff val="35000"/>
                      </a:srgbClr>
                    </a:gs>
                  </a:gsLst>
                  <a:lin ang="16200000" scaled="0"/>
                </a:gradFill>
              </a:rPr>
            </a:br>
            <a:r>
              <a:rPr lang="en-US" sz="1200" spc="-30" dirty="0">
                <a:gradFill>
                  <a:gsLst>
                    <a:gs pos="0">
                      <a:srgbClr val="FFFFFF">
                        <a:lumMod val="75000"/>
                        <a:lumOff val="25000"/>
                      </a:srgbClr>
                    </a:gs>
                    <a:gs pos="80000">
                      <a:srgbClr val="FFFFFF">
                        <a:lumMod val="65000"/>
                        <a:lumOff val="35000"/>
                      </a:srgbClr>
                    </a:gs>
                  </a:gsLst>
                  <a:lin ang="16200000" scaled="0"/>
                </a:gradFill>
              </a:rPr>
              <a:t>Microsoft Azure Infrastructure Solutions</a:t>
            </a:r>
          </a:p>
        </p:txBody>
      </p:sp>
      <p:sp>
        <p:nvSpPr>
          <p:cNvPr id="85" name="Rectangle 84">
            <a:hlinkClick r:id="rId4"/>
          </p:cNvPr>
          <p:cNvSpPr>
            <a:spLocks/>
          </p:cNvSpPr>
          <p:nvPr/>
        </p:nvSpPr>
        <p:spPr bwMode="auto">
          <a:xfrm>
            <a:off x="274639" y="2767826"/>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Classroom</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training</a:t>
            </a:r>
          </a:p>
        </p:txBody>
      </p:sp>
      <p:pic>
        <p:nvPicPr>
          <p:cNvPr id="86" name="Picture 85"/>
          <p:cNvPicPr>
            <a:picLocks noChangeAspect="1"/>
          </p:cNvPicPr>
          <p:nvPr/>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79381" y="3637609"/>
            <a:ext cx="404898" cy="519929"/>
          </a:xfrm>
          <a:prstGeom prst="rect">
            <a:avLst/>
          </a:prstGeom>
          <a:noFill/>
        </p:spPr>
      </p:pic>
      <p:sp>
        <p:nvSpPr>
          <p:cNvPr id="83" name="Rectangle 82"/>
          <p:cNvSpPr>
            <a:spLocks/>
          </p:cNvSpPr>
          <p:nvPr/>
        </p:nvSpPr>
        <p:spPr bwMode="auto">
          <a:xfrm>
            <a:off x="274639" y="1212850"/>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Exams</a:t>
            </a:r>
          </a:p>
        </p:txBody>
      </p:sp>
      <p:pic>
        <p:nvPicPr>
          <p:cNvPr id="84" name="Picture 2" descr="\\MAGNUM\Projects\Microsoft\Cloud Power FY12\Design\ICONS_PNG\Devices.png"/>
          <p:cNvPicPr>
            <a:picLocks noChangeAspect="1" noChangeArrowheads="1"/>
          </p:cNvPicPr>
          <p:nvPr/>
        </p:nvPicPr>
        <p:blipFill>
          <a:blip r:embed="rId6" cstate="screen">
            <a:lum bright="100000" contrast="100000"/>
            <a:extLst>
              <a:ext uri="{28A0092B-C50C-407E-A947-70E740481C1C}">
                <a14:useLocalDpi xmlns:a14="http://schemas.microsoft.com/office/drawing/2010/main"/>
              </a:ext>
            </a:extLst>
          </a:blip>
          <a:stretch>
            <a:fillRect/>
          </a:stretch>
        </p:blipFill>
        <p:spPr bwMode="auto">
          <a:xfrm>
            <a:off x="276041" y="1891122"/>
            <a:ext cx="731254" cy="757656"/>
          </a:xfrm>
          <a:prstGeom prst="rect">
            <a:avLst/>
          </a:prstGeom>
          <a:noFill/>
          <a:ln>
            <a:noFill/>
          </a:ln>
        </p:spPr>
      </p:pic>
      <p:sp>
        <p:nvSpPr>
          <p:cNvPr id="100" name="TextBox 99"/>
          <p:cNvSpPr txBox="1"/>
          <p:nvPr/>
        </p:nvSpPr>
        <p:spPr>
          <a:xfrm>
            <a:off x="4567682" y="1821719"/>
            <a:ext cx="443918" cy="677943"/>
          </a:xfrm>
          <a:prstGeom prst="rect">
            <a:avLst/>
          </a:prstGeom>
          <a:noFill/>
        </p:spPr>
        <p:txBody>
          <a:bodyPr wrap="square" lIns="0" tIns="0" rIns="0" bIns="0" rtlCol="0">
            <a:spAutoFit/>
          </a:bodyPr>
          <a:lstStyle/>
          <a:p>
            <a:pPr defTabSz="932358">
              <a:lnSpc>
                <a:spcPct val="90000"/>
              </a:lnSpc>
            </a:pPr>
            <a:r>
              <a:rPr lang="en-US" sz="4895"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a:t>
            </a:r>
          </a:p>
        </p:txBody>
      </p:sp>
      <p:sp>
        <p:nvSpPr>
          <p:cNvPr id="46" name="Rectangle 45">
            <a:hlinkClick r:id="rId7"/>
          </p:cNvPr>
          <p:cNvSpPr>
            <a:spLocks/>
          </p:cNvSpPr>
          <p:nvPr/>
        </p:nvSpPr>
        <p:spPr bwMode="auto">
          <a:xfrm>
            <a:off x="2106263"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(Coming soon)</a:t>
            </a:r>
          </a:p>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Microsoft Azure Fundamentals</a:t>
            </a:r>
          </a:p>
        </p:txBody>
      </p:sp>
      <p:sp>
        <p:nvSpPr>
          <p:cNvPr id="62" name="Rectangle 61">
            <a:hlinkClick r:id="rId3"/>
          </p:cNvPr>
          <p:cNvSpPr>
            <a:spLocks/>
          </p:cNvSpPr>
          <p:nvPr/>
        </p:nvSpPr>
        <p:spPr bwMode="auto">
          <a:xfrm>
            <a:off x="3937887"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Developing Microsoft Azure Solutions</a:t>
            </a:r>
          </a:p>
        </p:txBody>
      </p:sp>
      <p:sp>
        <p:nvSpPr>
          <p:cNvPr id="97" name="TextBox 96"/>
          <p:cNvSpPr txBox="1"/>
          <p:nvPr/>
        </p:nvSpPr>
        <p:spPr>
          <a:xfrm>
            <a:off x="2106263"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10979</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sp>
        <p:nvSpPr>
          <p:cNvPr id="104" name="Rectangle 103">
            <a:hlinkClick r:id="rId8"/>
          </p:cNvPr>
          <p:cNvSpPr>
            <a:spLocks/>
          </p:cNvSpPr>
          <p:nvPr/>
        </p:nvSpPr>
        <p:spPr bwMode="auto">
          <a:xfrm>
            <a:off x="5769511"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Implementing </a:t>
            </a:r>
            <a:br>
              <a:rPr lang="en-US" sz="1200" spc="-30" dirty="0">
                <a:gradFill>
                  <a:gsLst>
                    <a:gs pos="0">
                      <a:srgbClr val="FFFFFF">
                        <a:lumMod val="75000"/>
                        <a:lumOff val="25000"/>
                      </a:srgbClr>
                    </a:gs>
                    <a:gs pos="80000">
                      <a:srgbClr val="FFFFFF">
                        <a:lumMod val="65000"/>
                        <a:lumOff val="35000"/>
                      </a:srgbClr>
                    </a:gs>
                  </a:gsLst>
                  <a:lin ang="16200000" scaled="0"/>
                </a:gradFill>
              </a:rPr>
            </a:br>
            <a:r>
              <a:rPr lang="en-US" sz="1200" spc="-30" dirty="0">
                <a:gradFill>
                  <a:gsLst>
                    <a:gs pos="0">
                      <a:srgbClr val="FFFFFF">
                        <a:lumMod val="75000"/>
                        <a:lumOff val="25000"/>
                      </a:srgbClr>
                    </a:gs>
                    <a:gs pos="80000">
                      <a:srgbClr val="FFFFFF">
                        <a:lumMod val="65000"/>
                        <a:lumOff val="35000"/>
                      </a:srgbClr>
                    </a:gs>
                  </a:gsLst>
                  <a:lin ang="16200000" scaled="0"/>
                </a:gradFill>
              </a:rPr>
              <a:t>Microsoft Azure Infrastructure Solutions</a:t>
            </a:r>
          </a:p>
        </p:txBody>
      </p:sp>
      <p:sp>
        <p:nvSpPr>
          <p:cNvPr id="45" name="Rectangle 44">
            <a:hlinkClick r:id="rId4"/>
          </p:cNvPr>
          <p:cNvSpPr>
            <a:spLocks/>
          </p:cNvSpPr>
          <p:nvPr/>
        </p:nvSpPr>
        <p:spPr bwMode="auto">
          <a:xfrm>
            <a:off x="274639" y="4322802"/>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Online</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training</a:t>
            </a:r>
          </a:p>
        </p:txBody>
      </p:sp>
      <p:sp>
        <p:nvSpPr>
          <p:cNvPr id="42" name="Rectangle 41">
            <a:hlinkClick r:id="rId3"/>
          </p:cNvPr>
          <p:cNvSpPr>
            <a:spLocks/>
          </p:cNvSpPr>
          <p:nvPr/>
        </p:nvSpPr>
        <p:spPr bwMode="auto">
          <a:xfrm>
            <a:off x="7601134"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(Coming soon)</a:t>
            </a:r>
          </a:p>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Architecting Microsoft Azure Solutions</a:t>
            </a:r>
          </a:p>
        </p:txBody>
      </p:sp>
      <p:sp>
        <p:nvSpPr>
          <p:cNvPr id="53" name="Rectangle 52">
            <a:hlinkClick r:id="rId8"/>
          </p:cNvPr>
          <p:cNvSpPr>
            <a:spLocks/>
          </p:cNvSpPr>
          <p:nvPr/>
        </p:nvSpPr>
        <p:spPr bwMode="auto">
          <a:xfrm>
            <a:off x="5769511" y="4322802"/>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(Coming soon)</a:t>
            </a:r>
          </a:p>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Architecting Microsoft Azure Solutions</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440" y="5309350"/>
            <a:ext cx="628650" cy="392771"/>
          </a:xfrm>
          <a:prstGeom prst="rect">
            <a:avLst/>
          </a:prstGeom>
        </p:spPr>
      </p:pic>
      <p:sp>
        <p:nvSpPr>
          <p:cNvPr id="66" name="Rectangle 65">
            <a:hlinkClick r:id="rId8"/>
          </p:cNvPr>
          <p:cNvSpPr>
            <a:spLocks/>
          </p:cNvSpPr>
          <p:nvPr/>
        </p:nvSpPr>
        <p:spPr bwMode="auto">
          <a:xfrm>
            <a:off x="3937887"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Developing Microsoft Azure Solutions</a:t>
            </a:r>
          </a:p>
        </p:txBody>
      </p:sp>
      <p:sp>
        <p:nvSpPr>
          <p:cNvPr id="72" name="Rectangle 71">
            <a:hlinkClick r:id="rId7"/>
          </p:cNvPr>
          <p:cNvSpPr>
            <a:spLocks/>
          </p:cNvSpPr>
          <p:nvPr/>
        </p:nvSpPr>
        <p:spPr bwMode="auto">
          <a:xfrm>
            <a:off x="2106263" y="4322802"/>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(Coming soon)</a:t>
            </a:r>
          </a:p>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Microsoft Azure Fundamentals</a:t>
            </a:r>
          </a:p>
        </p:txBody>
      </p:sp>
      <p:sp>
        <p:nvSpPr>
          <p:cNvPr id="3" name="TextBox 2"/>
          <p:cNvSpPr txBox="1"/>
          <p:nvPr/>
        </p:nvSpPr>
        <p:spPr>
          <a:xfrm>
            <a:off x="9611402" y="1597898"/>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Azure-Cert</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 name="TextBox 4"/>
          <p:cNvSpPr txBox="1"/>
          <p:nvPr/>
        </p:nvSpPr>
        <p:spPr>
          <a:xfrm>
            <a:off x="9611402" y="4707850"/>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Azure-MVA</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6" name="TextBox 5"/>
          <p:cNvSpPr txBox="1"/>
          <p:nvPr/>
        </p:nvSpPr>
        <p:spPr>
          <a:xfrm>
            <a:off x="9611402" y="3152874"/>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Azure-Train</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4" name="Rectangle 53"/>
          <p:cNvSpPr/>
          <p:nvPr/>
        </p:nvSpPr>
        <p:spPr>
          <a:xfrm>
            <a:off x="274639" y="5958898"/>
            <a:ext cx="9105826" cy="738664"/>
          </a:xfrm>
          <a:prstGeom prst="rect">
            <a:avLst/>
          </a:prstGeom>
        </p:spPr>
        <p:txBody>
          <a:bodyPr wrap="none" lIns="182880" tIns="146304" rIns="182880" bIns="146304">
            <a:spAutoFit/>
          </a:bodyPr>
          <a:lstStyle/>
          <a:p>
            <a:pPr>
              <a:lnSpc>
                <a:spcPct val="90000"/>
              </a:lnSpc>
            </a:pPr>
            <a:r>
              <a:rPr lang="en-US" sz="3200" spc="-40" dirty="0">
                <a:gradFill>
                  <a:gsLst>
                    <a:gs pos="11864">
                      <a:srgbClr val="FFFFFF"/>
                    </a:gs>
                    <a:gs pos="25424">
                      <a:srgbClr val="FFFFFF"/>
                    </a:gs>
                  </a:gsLst>
                  <a:lin ang="5400000" scaled="0"/>
                </a:gradFill>
                <a:latin typeface="Segoe UI Light"/>
              </a:rPr>
              <a:t>Get </a:t>
            </a:r>
            <a:r>
              <a:rPr lang="en-US" sz="3200" spc="-40" dirty="0" smtClean="0">
                <a:gradFill>
                  <a:gsLst>
                    <a:gs pos="11864">
                      <a:srgbClr val="FFFFFF"/>
                    </a:gs>
                    <a:gs pos="25424">
                      <a:srgbClr val="FFFFFF"/>
                    </a:gs>
                  </a:gsLst>
                  <a:lin ang="5400000" scaled="0"/>
                </a:gradFill>
                <a:latin typeface="Segoe UI Light"/>
              </a:rPr>
              <a:t>certified for </a:t>
            </a:r>
            <a:r>
              <a:rPr lang="en-US" sz="3200" spc="-40" dirty="0">
                <a:gradFill>
                  <a:gsLst>
                    <a:gs pos="11864">
                      <a:srgbClr val="FFFFFF"/>
                    </a:gs>
                    <a:gs pos="25424">
                      <a:srgbClr val="FFFFFF"/>
                    </a:gs>
                  </a:gsLst>
                  <a:lin ang="5400000" scaled="0"/>
                </a:gradFill>
                <a:latin typeface="Segoe UI Light"/>
              </a:rPr>
              <a:t>1/2 the price at TechEd Europe 2014!</a:t>
            </a:r>
          </a:p>
        </p:txBody>
      </p:sp>
      <p:sp>
        <p:nvSpPr>
          <p:cNvPr id="57" name="Rectangle 56"/>
          <p:cNvSpPr/>
          <p:nvPr/>
        </p:nvSpPr>
        <p:spPr>
          <a:xfrm>
            <a:off x="9611402" y="5958898"/>
            <a:ext cx="1865704" cy="738664"/>
          </a:xfrm>
          <a:prstGeom prst="rect">
            <a:avLst/>
          </a:prstGeom>
        </p:spPr>
        <p:txBody>
          <a:bodyPr wrap="none" lIns="182880" tIns="146304" rIns="182880" bIns="146304">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TechEd-</a:t>
            </a:r>
            <a:r>
              <a:rPr lang="en-US" sz="1600" dirty="0" err="1" smtClean="0">
                <a:gradFill>
                  <a:gsLst>
                    <a:gs pos="0">
                      <a:srgbClr val="FFFFFF">
                        <a:lumMod val="75000"/>
                        <a:lumOff val="25000"/>
                      </a:srgbClr>
                    </a:gs>
                    <a:gs pos="80000">
                      <a:srgbClr val="FFFFFF">
                        <a:lumMod val="65000"/>
                        <a:lumOff val="35000"/>
                      </a:srgbClr>
                    </a:gs>
                  </a:gsLst>
                  <a:lin ang="16200000" scaled="0"/>
                </a:gradFill>
              </a:rPr>
              <a:t>CertDeal</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12" name="Freeform 5"/>
          <p:cNvSpPr>
            <a:spLocks noChangeAspect="1" noEditPoints="1"/>
          </p:cNvSpPr>
          <p:nvPr/>
        </p:nvSpPr>
        <p:spPr bwMode="auto">
          <a:xfrm>
            <a:off x="3423211"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2</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64" name="Freeform 5"/>
          <p:cNvSpPr>
            <a:spLocks noChangeAspect="1" noEditPoints="1"/>
          </p:cNvSpPr>
          <p:nvPr/>
        </p:nvSpPr>
        <p:spPr bwMode="auto">
          <a:xfrm>
            <a:off x="5254835"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5</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73" name="Freeform 5"/>
          <p:cNvSpPr>
            <a:spLocks noChangeAspect="1" noEditPoints="1"/>
          </p:cNvSpPr>
          <p:nvPr/>
        </p:nvSpPr>
        <p:spPr bwMode="auto">
          <a:xfrm>
            <a:off x="7086459"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5</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74" name="TextBox 73"/>
          <p:cNvSpPr txBox="1"/>
          <p:nvPr/>
        </p:nvSpPr>
        <p:spPr>
          <a:xfrm>
            <a:off x="3937887"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20532</a:t>
            </a:r>
          </a:p>
        </p:txBody>
      </p:sp>
      <p:sp>
        <p:nvSpPr>
          <p:cNvPr id="75" name="TextBox 74"/>
          <p:cNvSpPr txBox="1"/>
          <p:nvPr/>
        </p:nvSpPr>
        <p:spPr>
          <a:xfrm>
            <a:off x="5769511"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20533</a:t>
            </a:r>
          </a:p>
        </p:txBody>
      </p:sp>
      <p:sp>
        <p:nvSpPr>
          <p:cNvPr id="76" name="TextBox 75"/>
          <p:cNvSpPr txBox="1"/>
          <p:nvPr/>
        </p:nvSpPr>
        <p:spPr>
          <a:xfrm>
            <a:off x="3937887"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532</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sp>
        <p:nvSpPr>
          <p:cNvPr id="78" name="TextBox 77"/>
          <p:cNvSpPr txBox="1"/>
          <p:nvPr/>
        </p:nvSpPr>
        <p:spPr>
          <a:xfrm>
            <a:off x="5769511"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533</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sp>
        <p:nvSpPr>
          <p:cNvPr id="80" name="TextBox 79"/>
          <p:cNvSpPr txBox="1"/>
          <p:nvPr/>
        </p:nvSpPr>
        <p:spPr>
          <a:xfrm>
            <a:off x="7601134"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534</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sp>
        <p:nvSpPr>
          <p:cNvPr id="81" name="TextBox 80"/>
          <p:cNvSpPr txBox="1"/>
          <p:nvPr/>
        </p:nvSpPr>
        <p:spPr>
          <a:xfrm>
            <a:off x="2106263" y="4322802"/>
            <a:ext cx="1437037"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
        <p:nvSpPr>
          <p:cNvPr id="87" name="TextBox 86"/>
          <p:cNvSpPr txBox="1"/>
          <p:nvPr/>
        </p:nvSpPr>
        <p:spPr>
          <a:xfrm>
            <a:off x="5769511" y="4322802"/>
            <a:ext cx="1626600"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Tree>
    <p:extLst>
      <p:ext uri="{BB962C8B-B14F-4D97-AF65-F5344CB8AC3E}">
        <p14:creationId xmlns:p14="http://schemas.microsoft.com/office/powerpoint/2010/main" val="229491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hlinkClick r:id="rId3"/>
          </p:cNvPr>
          <p:cNvSpPr>
            <a:spLocks/>
          </p:cNvSpPr>
          <p:nvPr/>
        </p:nvSpPr>
        <p:spPr bwMode="auto">
          <a:xfrm>
            <a:off x="3937887" y="2767826"/>
            <a:ext cx="3614704"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Managing Office 365 Identities and Services</a:t>
            </a:r>
          </a:p>
        </p:txBody>
      </p:sp>
      <p:sp>
        <p:nvSpPr>
          <p:cNvPr id="64" name="Freeform 5"/>
          <p:cNvSpPr>
            <a:spLocks noChangeAspect="1" noEditPoints="1"/>
          </p:cNvSpPr>
          <p:nvPr/>
        </p:nvSpPr>
        <p:spPr bwMode="auto">
          <a:xfrm>
            <a:off x="7086459"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5</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4" name="Title 3"/>
          <p:cNvSpPr>
            <a:spLocks noGrp="1"/>
          </p:cNvSpPr>
          <p:nvPr>
            <p:ph type="title"/>
          </p:nvPr>
        </p:nvSpPr>
        <p:spPr>
          <a:xfrm>
            <a:off x="274639" y="295275"/>
            <a:ext cx="11889564" cy="917575"/>
          </a:xfrm>
        </p:spPr>
        <p:txBody>
          <a:bodyPr/>
          <a:lstStyle/>
          <a:p>
            <a:r>
              <a:rPr lang="en-US" dirty="0"/>
              <a:t>Office 365</a:t>
            </a:r>
          </a:p>
        </p:txBody>
      </p:sp>
      <p:sp>
        <p:nvSpPr>
          <p:cNvPr id="20" name="Rectangle 19">
            <a:hlinkClick r:id="rId4"/>
          </p:cNvPr>
          <p:cNvSpPr>
            <a:spLocks/>
          </p:cNvSpPr>
          <p:nvPr/>
        </p:nvSpPr>
        <p:spPr bwMode="auto">
          <a:xfrm>
            <a:off x="5769511"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Deploying </a:t>
            </a:r>
            <a:r>
              <a:rPr lang="en-US" sz="1200" spc="-30" dirty="0" smtClean="0">
                <a:gradFill>
                  <a:gsLst>
                    <a:gs pos="0">
                      <a:srgbClr val="FFFFFF">
                        <a:lumMod val="75000"/>
                        <a:lumOff val="25000"/>
                      </a:srgbClr>
                    </a:gs>
                    <a:gs pos="80000">
                      <a:srgbClr val="FFFFFF">
                        <a:lumMod val="65000"/>
                        <a:lumOff val="35000"/>
                      </a:srgbClr>
                    </a:gs>
                  </a:gsLst>
                  <a:lin ang="16200000" scaled="0"/>
                </a:gradFill>
              </a:rPr>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Office </a:t>
            </a:r>
            <a:r>
              <a:rPr lang="en-US" sz="1200" spc="-30" dirty="0">
                <a:gradFill>
                  <a:gsLst>
                    <a:gs pos="0">
                      <a:srgbClr val="FFFFFF">
                        <a:lumMod val="75000"/>
                        <a:lumOff val="25000"/>
                      </a:srgbClr>
                    </a:gs>
                    <a:gs pos="80000">
                      <a:srgbClr val="FFFFFF">
                        <a:lumMod val="65000"/>
                        <a:lumOff val="35000"/>
                      </a:srgbClr>
                    </a:gs>
                  </a:gsLst>
                  <a:lin ang="16200000" scaled="0"/>
                </a:gradFill>
              </a:rPr>
              <a:t>365 Services </a:t>
            </a:r>
          </a:p>
        </p:txBody>
      </p:sp>
      <p:sp>
        <p:nvSpPr>
          <p:cNvPr id="85" name="Rectangle 84">
            <a:hlinkClick r:id="rId5"/>
          </p:cNvPr>
          <p:cNvSpPr>
            <a:spLocks/>
          </p:cNvSpPr>
          <p:nvPr/>
        </p:nvSpPr>
        <p:spPr bwMode="auto">
          <a:xfrm>
            <a:off x="274639" y="2767826"/>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Classroom</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training</a:t>
            </a:r>
          </a:p>
        </p:txBody>
      </p:sp>
      <p:pic>
        <p:nvPicPr>
          <p:cNvPr id="86" name="Picture 85"/>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79381" y="3637609"/>
            <a:ext cx="404898" cy="519929"/>
          </a:xfrm>
          <a:prstGeom prst="rect">
            <a:avLst/>
          </a:prstGeom>
          <a:noFill/>
        </p:spPr>
      </p:pic>
      <p:sp>
        <p:nvSpPr>
          <p:cNvPr id="83" name="Rectangle 82"/>
          <p:cNvSpPr>
            <a:spLocks/>
          </p:cNvSpPr>
          <p:nvPr/>
        </p:nvSpPr>
        <p:spPr bwMode="auto">
          <a:xfrm>
            <a:off x="274639" y="1212850"/>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Exams</a:t>
            </a:r>
          </a:p>
        </p:txBody>
      </p:sp>
      <p:pic>
        <p:nvPicPr>
          <p:cNvPr id="84" name="Picture 2" descr="\\MAGNUM\Projects\Microsoft\Cloud Power FY12\Design\ICONS_PNG\Devices.png"/>
          <p:cNvPicPr>
            <a:picLocks noChangeAspect="1" noChangeArrowheads="1"/>
          </p:cNvPicPr>
          <p:nvPr/>
        </p:nvPicPr>
        <p:blipFill>
          <a:blip r:embed="rId7" cstate="screen">
            <a:lum bright="100000" contrast="100000"/>
            <a:extLst>
              <a:ext uri="{28A0092B-C50C-407E-A947-70E740481C1C}">
                <a14:useLocalDpi xmlns:a14="http://schemas.microsoft.com/office/drawing/2010/main"/>
              </a:ext>
            </a:extLst>
          </a:blip>
          <a:stretch>
            <a:fillRect/>
          </a:stretch>
        </p:blipFill>
        <p:spPr bwMode="auto">
          <a:xfrm>
            <a:off x="276041" y="1891122"/>
            <a:ext cx="731254" cy="757656"/>
          </a:xfrm>
          <a:prstGeom prst="rect">
            <a:avLst/>
          </a:prstGeom>
          <a:noFill/>
          <a:ln>
            <a:noFill/>
          </a:ln>
        </p:spPr>
      </p:pic>
      <p:sp>
        <p:nvSpPr>
          <p:cNvPr id="100" name="TextBox 99"/>
          <p:cNvSpPr txBox="1"/>
          <p:nvPr/>
        </p:nvSpPr>
        <p:spPr>
          <a:xfrm>
            <a:off x="4567682" y="1821719"/>
            <a:ext cx="443918" cy="677943"/>
          </a:xfrm>
          <a:prstGeom prst="rect">
            <a:avLst/>
          </a:prstGeom>
          <a:noFill/>
        </p:spPr>
        <p:txBody>
          <a:bodyPr wrap="square" lIns="0" tIns="0" rIns="0" bIns="0" rtlCol="0">
            <a:spAutoFit/>
          </a:bodyPr>
          <a:lstStyle/>
          <a:p>
            <a:pPr defTabSz="932358">
              <a:lnSpc>
                <a:spcPct val="90000"/>
              </a:lnSpc>
            </a:pPr>
            <a:r>
              <a:rPr lang="en-US" sz="4895"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a:t>
            </a:r>
          </a:p>
        </p:txBody>
      </p:sp>
      <p:sp>
        <p:nvSpPr>
          <p:cNvPr id="46" name="Rectangle 45">
            <a:hlinkClick r:id="rId8"/>
          </p:cNvPr>
          <p:cNvSpPr>
            <a:spLocks/>
          </p:cNvSpPr>
          <p:nvPr/>
        </p:nvSpPr>
        <p:spPr bwMode="auto">
          <a:xfrm>
            <a:off x="2106263"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Introduction </a:t>
            </a:r>
            <a:r>
              <a:rPr lang="en-US" sz="1200" spc="-30" dirty="0" smtClean="0">
                <a:gradFill>
                  <a:gsLst>
                    <a:gs pos="0">
                      <a:srgbClr val="FFFFFF">
                        <a:lumMod val="75000"/>
                        <a:lumOff val="25000"/>
                      </a:srgbClr>
                    </a:gs>
                    <a:gs pos="80000">
                      <a:srgbClr val="FFFFFF">
                        <a:lumMod val="65000"/>
                        <a:lumOff val="35000"/>
                      </a:srgbClr>
                    </a:gs>
                  </a:gsLst>
                  <a:lin ang="16200000" scaled="0"/>
                </a:gradFill>
              </a:rPr>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to </a:t>
            </a:r>
            <a:r>
              <a:rPr lang="en-US" sz="1200" spc="-30" dirty="0">
                <a:gradFill>
                  <a:gsLst>
                    <a:gs pos="0">
                      <a:srgbClr val="FFFFFF">
                        <a:lumMod val="75000"/>
                        <a:lumOff val="25000"/>
                      </a:srgbClr>
                    </a:gs>
                    <a:gs pos="80000">
                      <a:srgbClr val="FFFFFF">
                        <a:lumMod val="65000"/>
                        <a:lumOff val="35000"/>
                      </a:srgbClr>
                    </a:gs>
                  </a:gsLst>
                  <a:lin ang="16200000" scaled="0"/>
                </a:gradFill>
              </a:rPr>
              <a:t>Office 365</a:t>
            </a:r>
          </a:p>
        </p:txBody>
      </p:sp>
      <p:sp>
        <p:nvSpPr>
          <p:cNvPr id="62" name="Rectangle 61">
            <a:hlinkClick r:id="rId4"/>
          </p:cNvPr>
          <p:cNvSpPr>
            <a:spLocks/>
          </p:cNvSpPr>
          <p:nvPr/>
        </p:nvSpPr>
        <p:spPr bwMode="auto">
          <a:xfrm>
            <a:off x="3937887"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Managing Office 365 Identities and Requirements</a:t>
            </a:r>
          </a:p>
        </p:txBody>
      </p:sp>
      <p:sp>
        <p:nvSpPr>
          <p:cNvPr id="97" name="TextBox 96"/>
          <p:cNvSpPr txBox="1"/>
          <p:nvPr/>
        </p:nvSpPr>
        <p:spPr>
          <a:xfrm>
            <a:off x="2106263"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FLC</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40041</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sp>
        <p:nvSpPr>
          <p:cNvPr id="45" name="Rectangle 44">
            <a:hlinkClick r:id="rId5"/>
          </p:cNvPr>
          <p:cNvSpPr>
            <a:spLocks/>
          </p:cNvSpPr>
          <p:nvPr/>
        </p:nvSpPr>
        <p:spPr bwMode="auto">
          <a:xfrm>
            <a:off x="274639" y="4322802"/>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Online</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training</a:t>
            </a:r>
          </a:p>
        </p:txBody>
      </p:sp>
      <p:sp>
        <p:nvSpPr>
          <p:cNvPr id="53" name="Rectangle 52">
            <a:hlinkClick r:id="rId3"/>
          </p:cNvPr>
          <p:cNvSpPr>
            <a:spLocks/>
          </p:cNvSpPr>
          <p:nvPr/>
        </p:nvSpPr>
        <p:spPr bwMode="auto">
          <a:xfrm>
            <a:off x="3937887" y="4322802"/>
            <a:ext cx="3614704"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Managing Office 365 Identities and Services</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440" y="5309350"/>
            <a:ext cx="628650" cy="392771"/>
          </a:xfrm>
          <a:prstGeom prst="rect">
            <a:avLst/>
          </a:prstGeom>
        </p:spPr>
      </p:pic>
      <p:sp>
        <p:nvSpPr>
          <p:cNvPr id="72" name="Rectangle 71">
            <a:hlinkClick r:id="rId8"/>
          </p:cNvPr>
          <p:cNvSpPr>
            <a:spLocks/>
          </p:cNvSpPr>
          <p:nvPr/>
        </p:nvSpPr>
        <p:spPr bwMode="auto">
          <a:xfrm>
            <a:off x="2106263" y="4322802"/>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Office 365 </a:t>
            </a:r>
            <a:r>
              <a:rPr lang="en-US" sz="1200" spc="-30" dirty="0" smtClean="0">
                <a:gradFill>
                  <a:gsLst>
                    <a:gs pos="0">
                      <a:srgbClr val="FFFFFF">
                        <a:lumMod val="75000"/>
                        <a:lumOff val="25000"/>
                      </a:srgbClr>
                    </a:gs>
                    <a:gs pos="80000">
                      <a:srgbClr val="FFFFFF">
                        <a:lumMod val="65000"/>
                        <a:lumOff val="35000"/>
                      </a:srgbClr>
                    </a:gs>
                  </a:gsLst>
                  <a:lin ang="16200000" scaled="0"/>
                </a:gradFill>
              </a:rPr>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Fundamentals</a:t>
            </a:r>
            <a:endParaRPr lang="en-US" sz="1200" spc="-30" dirty="0">
              <a:gradFill>
                <a:gsLst>
                  <a:gs pos="0">
                    <a:srgbClr val="FFFFFF">
                      <a:lumMod val="75000"/>
                      <a:lumOff val="25000"/>
                    </a:srgbClr>
                  </a:gs>
                  <a:gs pos="80000">
                    <a:srgbClr val="FFFFFF">
                      <a:lumMod val="65000"/>
                      <a:lumOff val="35000"/>
                    </a:srgbClr>
                  </a:gs>
                </a:gsLst>
                <a:lin ang="16200000" scaled="0"/>
              </a:gradFill>
            </a:endParaRPr>
          </a:p>
        </p:txBody>
      </p:sp>
      <p:sp>
        <p:nvSpPr>
          <p:cNvPr id="3" name="TextBox 2"/>
          <p:cNvSpPr txBox="1"/>
          <p:nvPr/>
        </p:nvSpPr>
        <p:spPr>
          <a:xfrm>
            <a:off x="9611402" y="1597898"/>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O365-Cert</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 name="TextBox 4"/>
          <p:cNvSpPr txBox="1"/>
          <p:nvPr/>
        </p:nvSpPr>
        <p:spPr>
          <a:xfrm>
            <a:off x="9611402" y="4707850"/>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O365-MVA</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6" name="TextBox 5"/>
          <p:cNvSpPr txBox="1"/>
          <p:nvPr/>
        </p:nvSpPr>
        <p:spPr>
          <a:xfrm>
            <a:off x="9611402" y="3152874"/>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O365-Training</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4" name="Rectangle 53"/>
          <p:cNvSpPr/>
          <p:nvPr/>
        </p:nvSpPr>
        <p:spPr>
          <a:xfrm>
            <a:off x="274639" y="5958898"/>
            <a:ext cx="9105826" cy="738664"/>
          </a:xfrm>
          <a:prstGeom prst="rect">
            <a:avLst/>
          </a:prstGeom>
        </p:spPr>
        <p:txBody>
          <a:bodyPr wrap="none" lIns="182880" tIns="146304" rIns="182880" bIns="146304">
            <a:spAutoFit/>
          </a:bodyPr>
          <a:lstStyle/>
          <a:p>
            <a:pPr>
              <a:lnSpc>
                <a:spcPct val="90000"/>
              </a:lnSpc>
            </a:pPr>
            <a:r>
              <a:rPr lang="en-US" sz="3200" spc="-40" dirty="0">
                <a:gradFill>
                  <a:gsLst>
                    <a:gs pos="11864">
                      <a:srgbClr val="FFFFFF"/>
                    </a:gs>
                    <a:gs pos="25424">
                      <a:srgbClr val="FFFFFF"/>
                    </a:gs>
                  </a:gsLst>
                  <a:lin ang="5400000" scaled="0"/>
                </a:gradFill>
                <a:latin typeface="Segoe UI Light"/>
              </a:rPr>
              <a:t>Get </a:t>
            </a:r>
            <a:r>
              <a:rPr lang="en-US" sz="3200" spc="-40" dirty="0" smtClean="0">
                <a:gradFill>
                  <a:gsLst>
                    <a:gs pos="11864">
                      <a:srgbClr val="FFFFFF"/>
                    </a:gs>
                    <a:gs pos="25424">
                      <a:srgbClr val="FFFFFF"/>
                    </a:gs>
                  </a:gsLst>
                  <a:lin ang="5400000" scaled="0"/>
                </a:gradFill>
                <a:latin typeface="Segoe UI Light"/>
              </a:rPr>
              <a:t>certified for </a:t>
            </a:r>
            <a:r>
              <a:rPr lang="en-US" sz="3200" spc="-40" dirty="0">
                <a:gradFill>
                  <a:gsLst>
                    <a:gs pos="11864">
                      <a:srgbClr val="FFFFFF"/>
                    </a:gs>
                    <a:gs pos="25424">
                      <a:srgbClr val="FFFFFF"/>
                    </a:gs>
                  </a:gsLst>
                  <a:lin ang="5400000" scaled="0"/>
                </a:gradFill>
                <a:latin typeface="Segoe UI Light"/>
              </a:rPr>
              <a:t>1/2 the price at TechEd Europe 2014!</a:t>
            </a:r>
          </a:p>
        </p:txBody>
      </p:sp>
      <p:sp>
        <p:nvSpPr>
          <p:cNvPr id="57" name="Rectangle 56"/>
          <p:cNvSpPr/>
          <p:nvPr/>
        </p:nvSpPr>
        <p:spPr>
          <a:xfrm>
            <a:off x="9611402" y="5958898"/>
            <a:ext cx="1865704" cy="738664"/>
          </a:xfrm>
          <a:prstGeom prst="rect">
            <a:avLst/>
          </a:prstGeom>
        </p:spPr>
        <p:txBody>
          <a:bodyPr wrap="none" lIns="182880" tIns="146304" rIns="182880" bIns="146304">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TechEd-</a:t>
            </a:r>
            <a:r>
              <a:rPr lang="en-US" sz="1600" dirty="0" err="1" smtClean="0">
                <a:gradFill>
                  <a:gsLst>
                    <a:gs pos="0">
                      <a:srgbClr val="FFFFFF">
                        <a:lumMod val="75000"/>
                        <a:lumOff val="25000"/>
                      </a:srgbClr>
                    </a:gs>
                    <a:gs pos="80000">
                      <a:srgbClr val="FFFFFF">
                        <a:lumMod val="65000"/>
                        <a:lumOff val="35000"/>
                      </a:srgbClr>
                    </a:gs>
                  </a:gsLst>
                  <a:lin ang="16200000" scaled="0"/>
                </a:gradFill>
              </a:rPr>
              <a:t>CertDeal</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74" name="TextBox 73"/>
          <p:cNvSpPr txBox="1"/>
          <p:nvPr/>
        </p:nvSpPr>
        <p:spPr>
          <a:xfrm>
            <a:off x="3937887"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20346</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grpSp>
        <p:nvGrpSpPr>
          <p:cNvPr id="8" name="Group 7"/>
          <p:cNvGrpSpPr/>
          <p:nvPr/>
        </p:nvGrpSpPr>
        <p:grpSpPr>
          <a:xfrm>
            <a:off x="7601134" y="2767826"/>
            <a:ext cx="1783080" cy="1508760"/>
            <a:chOff x="5769511" y="2767826"/>
            <a:chExt cx="1783080" cy="1508760"/>
          </a:xfrm>
        </p:grpSpPr>
        <p:sp>
          <p:nvSpPr>
            <p:cNvPr id="104" name="Rectangle 103">
              <a:hlinkClick r:id="rId3"/>
            </p:cNvPr>
            <p:cNvSpPr>
              <a:spLocks/>
            </p:cNvSpPr>
            <p:nvPr/>
          </p:nvSpPr>
          <p:spPr bwMode="auto">
            <a:xfrm>
              <a:off x="5769511"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Designing for </a:t>
              </a:r>
              <a:r>
                <a:rPr lang="en-US" sz="1200" spc="-30" dirty="0" smtClean="0">
                  <a:gradFill>
                    <a:gsLst>
                      <a:gs pos="0">
                        <a:srgbClr val="FFFFFF">
                          <a:lumMod val="75000"/>
                          <a:lumOff val="25000"/>
                        </a:srgbClr>
                      </a:gs>
                      <a:gs pos="80000">
                        <a:srgbClr val="FFFFFF">
                          <a:lumMod val="65000"/>
                          <a:lumOff val="35000"/>
                        </a:srgbClr>
                      </a:gs>
                    </a:gsLst>
                    <a:lin ang="16200000" scaled="0"/>
                  </a:gradFill>
                </a:rPr>
                <a:t>Office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365 </a:t>
              </a:r>
              <a:r>
                <a:rPr lang="en-US" sz="1200" spc="-30" dirty="0">
                  <a:gradFill>
                    <a:gsLst>
                      <a:gs pos="0">
                        <a:srgbClr val="FFFFFF">
                          <a:lumMod val="75000"/>
                          <a:lumOff val="25000"/>
                        </a:srgbClr>
                      </a:gs>
                      <a:gs pos="80000">
                        <a:srgbClr val="FFFFFF">
                          <a:lumMod val="65000"/>
                          <a:lumOff val="35000"/>
                        </a:srgbClr>
                      </a:gs>
                    </a:gsLst>
                    <a:lin ang="16200000" scaled="0"/>
                  </a:gradFill>
                </a:rPr>
                <a:t>Infrastructure</a:t>
              </a:r>
            </a:p>
          </p:txBody>
        </p:sp>
        <p:sp>
          <p:nvSpPr>
            <p:cNvPr id="75" name="TextBox 74"/>
            <p:cNvSpPr txBox="1"/>
            <p:nvPr/>
          </p:nvSpPr>
          <p:spPr>
            <a:xfrm>
              <a:off x="5769511"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10968</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sp>
          <p:nvSpPr>
            <p:cNvPr id="73" name="Freeform 5"/>
            <p:cNvSpPr>
              <a:spLocks noChangeAspect="1" noEditPoints="1"/>
            </p:cNvSpPr>
            <p:nvPr/>
          </p:nvSpPr>
          <p:spPr bwMode="auto">
            <a:xfrm>
              <a:off x="7086459"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3</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grpSp>
      <p:sp>
        <p:nvSpPr>
          <p:cNvPr id="76" name="TextBox 75"/>
          <p:cNvSpPr txBox="1"/>
          <p:nvPr/>
        </p:nvSpPr>
        <p:spPr>
          <a:xfrm>
            <a:off x="3937887"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346</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sp>
        <p:nvSpPr>
          <p:cNvPr id="78" name="TextBox 77"/>
          <p:cNvSpPr txBox="1"/>
          <p:nvPr/>
        </p:nvSpPr>
        <p:spPr>
          <a:xfrm>
            <a:off x="5769511"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347</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sp>
        <p:nvSpPr>
          <p:cNvPr id="81" name="TextBox 80"/>
          <p:cNvSpPr txBox="1"/>
          <p:nvPr/>
        </p:nvSpPr>
        <p:spPr>
          <a:xfrm>
            <a:off x="2106263" y="4322802"/>
            <a:ext cx="1437037"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
        <p:nvSpPr>
          <p:cNvPr id="87" name="TextBox 86"/>
          <p:cNvSpPr txBox="1"/>
          <p:nvPr/>
        </p:nvSpPr>
        <p:spPr>
          <a:xfrm>
            <a:off x="3937887" y="4322802"/>
            <a:ext cx="1626600"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Tree>
    <p:extLst>
      <p:ext uri="{BB962C8B-B14F-4D97-AF65-F5344CB8AC3E}">
        <p14:creationId xmlns:p14="http://schemas.microsoft.com/office/powerpoint/2010/main" val="1973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sp>
        <p:nvSpPr>
          <p:cNvPr id="9" name="Text Placeholder 2"/>
          <p:cNvSpPr txBox="1">
            <a:spLocks/>
          </p:cNvSpPr>
          <p:nvPr/>
        </p:nvSpPr>
        <p:spPr>
          <a:xfrm>
            <a:off x="207934" y="2568267"/>
            <a:ext cx="4023956" cy="12937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spcBef>
                <a:spcPts val="0"/>
              </a:spcBef>
              <a:buClr>
                <a:srgbClr val="FFFFFF"/>
              </a:buClr>
              <a:buFontTx/>
              <a:buNone/>
            </a:pPr>
            <a:r>
              <a:rPr lang="en-US" sz="2800" u="sng" dirty="0">
                <a:gradFill>
                  <a:gsLst>
                    <a:gs pos="1250">
                      <a:srgbClr val="FFFFFF"/>
                    </a:gs>
                    <a:gs pos="100000">
                      <a:srgbClr val="FFFFFF"/>
                    </a:gs>
                  </a:gsLst>
                  <a:lin ang="5400000" scaled="0"/>
                </a:gradFill>
              </a:rPr>
              <a:t>TechEd Schedule Builder </a:t>
            </a:r>
            <a:endParaRPr lang="en-US" sz="2800" u="sng" dirty="0" smtClean="0">
              <a:gradFill>
                <a:gsLst>
                  <a:gs pos="1250">
                    <a:srgbClr val="FFFFFF"/>
                  </a:gs>
                  <a:gs pos="100000">
                    <a:srgbClr val="FFFFFF"/>
                  </a:gs>
                </a:gsLst>
                <a:lin ang="5400000" scaled="0"/>
              </a:gradFill>
            </a:endParaRPr>
          </a:p>
          <a:p>
            <a:pPr marL="101600" indent="0" algn="ctr">
              <a:spcBef>
                <a:spcPts val="0"/>
              </a:spcBef>
              <a:buClr>
                <a:srgbClr val="FFFFFF"/>
              </a:buClr>
              <a:buFontTx/>
              <a:buNone/>
            </a:pPr>
            <a:r>
              <a:rPr lang="en-US" sz="2400" dirty="0" smtClean="0">
                <a:gradFill>
                  <a:gsLst>
                    <a:gs pos="1250">
                      <a:srgbClr val="FFFFFF"/>
                    </a:gs>
                    <a:gs pos="100000">
                      <a:srgbClr val="FFFFFF"/>
                    </a:gs>
                  </a:gsLst>
                  <a:lin ang="5400000" scaled="0"/>
                </a:gradFill>
              </a:rPr>
              <a:t>CommNet </a:t>
            </a:r>
            <a:r>
              <a:rPr lang="en-US" sz="2400" dirty="0">
                <a:gradFill>
                  <a:gsLst>
                    <a:gs pos="1250">
                      <a:srgbClr val="FFFFFF"/>
                    </a:gs>
                    <a:gs pos="100000">
                      <a:srgbClr val="FFFFFF"/>
                    </a:gs>
                  </a:gsLst>
                  <a:lin ang="5400000" scaled="0"/>
                </a:gradFill>
              </a:rPr>
              <a:t>station </a:t>
            </a:r>
            <a:r>
              <a:rPr lang="en-US" sz="2400" dirty="0" smtClean="0">
                <a:gradFill>
                  <a:gsLst>
                    <a:gs pos="1250">
                      <a:srgbClr val="FFFFFF"/>
                    </a:gs>
                    <a:gs pos="100000">
                      <a:srgbClr val="FFFFFF"/>
                    </a:gs>
                  </a:gsLst>
                  <a:lin ang="5400000" scaled="0"/>
                </a:gradFill>
              </a:rPr>
              <a:t>or PC</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8042"/>
          <a:stretch/>
        </p:blipFill>
        <p:spPr>
          <a:xfrm>
            <a:off x="4954934" y="3581319"/>
            <a:ext cx="3390998" cy="342114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86982" y="3581318"/>
            <a:ext cx="3119115" cy="31191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4769627" y="2496990"/>
            <a:ext cx="3588183" cy="15484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lnSpc>
                <a:spcPct val="100000"/>
              </a:lnSpc>
              <a:spcBef>
                <a:spcPts val="0"/>
              </a:spcBef>
              <a:buClr>
                <a:srgbClr val="FFFFFF"/>
              </a:buClr>
              <a:buFontTx/>
              <a:buNone/>
            </a:pPr>
            <a:r>
              <a:rPr lang="en-US" sz="2800" u="sng" dirty="0">
                <a:gradFill>
                  <a:gsLst>
                    <a:gs pos="1250">
                      <a:srgbClr val="FFFFFF"/>
                    </a:gs>
                    <a:gs pos="100000">
                      <a:srgbClr val="FFFFFF"/>
                    </a:gs>
                  </a:gsLst>
                  <a:lin ang="5400000" scaled="0"/>
                </a:gradFill>
              </a:rPr>
              <a:t>TechEd Mobile </a:t>
            </a:r>
            <a:r>
              <a:rPr lang="en-US" sz="2800" u="sng" dirty="0" smtClean="0">
                <a:gradFill>
                  <a:gsLst>
                    <a:gs pos="1250">
                      <a:srgbClr val="FFFFFF"/>
                    </a:gs>
                    <a:gs pos="100000">
                      <a:srgbClr val="FFFFFF"/>
                    </a:gs>
                  </a:gsLst>
                  <a:lin ang="5400000" scaled="0"/>
                </a:gradFill>
              </a:rPr>
              <a:t>app</a:t>
            </a:r>
          </a:p>
          <a:p>
            <a:pPr marL="101600" indent="0" algn="ctr">
              <a:lnSpc>
                <a:spcPct val="100000"/>
              </a:lnSpc>
              <a:spcBef>
                <a:spcPts val="0"/>
              </a:spcBef>
              <a:buClr>
                <a:srgbClr val="FFFFFF"/>
              </a:buClr>
              <a:buFontTx/>
              <a:buNone/>
            </a:pPr>
            <a:r>
              <a:rPr lang="en-US" sz="2400" dirty="0" smtClean="0">
                <a:gradFill>
                  <a:gsLst>
                    <a:gs pos="1250">
                      <a:srgbClr val="FFFFFF"/>
                    </a:gs>
                    <a:gs pos="100000">
                      <a:srgbClr val="FFFFFF"/>
                    </a:gs>
                  </a:gsLst>
                  <a:lin ang="5400000" scaled="0"/>
                </a:gradFill>
              </a:rPr>
              <a:t>Phone or Tablet</a:t>
            </a:r>
            <a:r>
              <a:rPr lang="en-US" sz="2800" u="sng" dirty="0" smtClean="0">
                <a:gradFill>
                  <a:gsLst>
                    <a:gs pos="1250">
                      <a:srgbClr val="FFFFFF"/>
                    </a:gs>
                    <a:gs pos="100000">
                      <a:srgbClr val="FFFFFF"/>
                    </a:gs>
                  </a:gsLst>
                  <a:lin ang="5400000" scaled="0"/>
                </a:gradFill>
              </a:rPr>
              <a:t> </a:t>
            </a:r>
          </a:p>
        </p:txBody>
      </p:sp>
      <p:sp>
        <p:nvSpPr>
          <p:cNvPr id="18" name="Text Placeholder 2"/>
          <p:cNvSpPr txBox="1">
            <a:spLocks/>
          </p:cNvSpPr>
          <p:nvPr/>
        </p:nvSpPr>
        <p:spPr>
          <a:xfrm>
            <a:off x="9036053" y="2495478"/>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Clr>
                <a:srgbClr val="FFFFFF"/>
              </a:buClr>
              <a:buFontTx/>
              <a:buNone/>
            </a:pPr>
            <a:r>
              <a:rPr lang="en-US" sz="2800" u="sng" dirty="0" smtClean="0">
                <a:gradFill>
                  <a:gsLst>
                    <a:gs pos="1250">
                      <a:srgbClr val="FFFFFF"/>
                    </a:gs>
                    <a:gs pos="100000">
                      <a:srgbClr val="FFFFFF"/>
                    </a:gs>
                  </a:gsLst>
                  <a:lin ang="5400000" scaled="0"/>
                </a:gradFill>
              </a:rPr>
              <a:t>QR code</a:t>
            </a:r>
          </a:p>
        </p:txBody>
      </p:sp>
      <p:grpSp>
        <p:nvGrpSpPr>
          <p:cNvPr id="5" name="Group 4"/>
          <p:cNvGrpSpPr/>
          <p:nvPr/>
        </p:nvGrpSpPr>
        <p:grpSpPr>
          <a:xfrm>
            <a:off x="387213" y="3526770"/>
            <a:ext cx="4060839" cy="3475692"/>
            <a:chOff x="328598" y="3526770"/>
            <a:chExt cx="4060839" cy="347569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98" y="3526870"/>
              <a:ext cx="4060839" cy="3475492"/>
            </a:xfrm>
            <a:prstGeom prst="rect">
              <a:avLst/>
            </a:prstGeom>
          </p:spPr>
        </p:pic>
        <p:sp>
          <p:nvSpPr>
            <p:cNvPr id="4" name="Rectangle 3"/>
            <p:cNvSpPr/>
            <p:nvPr/>
          </p:nvSpPr>
          <p:spPr bwMode="auto">
            <a:xfrm>
              <a:off x="328598" y="3526770"/>
              <a:ext cx="4060839" cy="3475692"/>
            </a:xfrm>
            <a:prstGeom prst="rect">
              <a:avLst/>
            </a:prstGeom>
            <a:gradFill flip="none" rotWithShape="1">
              <a:gsLst>
                <a:gs pos="18000">
                  <a:schemeClr val="bg2">
                    <a:alpha val="0"/>
                  </a:schemeClr>
                </a:gs>
                <a:gs pos="59000">
                  <a:srgbClr val="442359">
                    <a:alpha val="50000"/>
                  </a:srgbClr>
                </a:gs>
                <a:gs pos="92000">
                  <a:schemeClr val="bg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147431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5830" y="1212849"/>
            <a:ext cx="5484814" cy="548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38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966061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97B Original" hidden="1"/>
          <p:cNvGrpSpPr/>
          <p:nvPr/>
        </p:nvGrpSpPr>
        <p:grpSpPr>
          <a:xfrm>
            <a:off x="832739" y="-3828969"/>
            <a:ext cx="4143294" cy="3346185"/>
            <a:chOff x="831211" y="1413160"/>
            <a:chExt cx="4144470" cy="3347134"/>
          </a:xfrm>
        </p:grpSpPr>
        <p:sp>
          <p:nvSpPr>
            <p:cNvPr id="9" name="Rectangle 8"/>
            <p:cNvSpPr/>
            <p:nvPr/>
          </p:nvSpPr>
          <p:spPr bwMode="auto">
            <a:xfrm>
              <a:off x="831211" y="1413160"/>
              <a:ext cx="4144470" cy="259437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262" tIns="146262" rIns="0" bIns="146262" numCol="1" rtlCol="0" anchor="t" anchorCtr="0" compatLnSpc="1">
              <a:prstTxWarp prst="textNoShape">
                <a:avLst/>
              </a:prstTxWarp>
              <a:spAutoFit/>
            </a:bodyPr>
            <a:lstStyle/>
            <a:p>
              <a:pPr defTabSz="932384" fontAlgn="base">
                <a:lnSpc>
                  <a:spcPct val="90000"/>
                </a:lnSpc>
              </a:pPr>
              <a:r>
                <a:rPr lang="en-US" sz="16594" spc="-800" dirty="0">
                  <a:gradFill>
                    <a:gsLst>
                      <a:gs pos="94690">
                        <a:srgbClr val="DC3C00"/>
                      </a:gs>
                      <a:gs pos="56000">
                        <a:srgbClr val="DC3C00"/>
                      </a:gs>
                    </a:gsLst>
                    <a:lin ang="5400000" scaled="0"/>
                  </a:gradFill>
                  <a:latin typeface="Segoe UI Light"/>
                </a:rPr>
                <a:t>$97B</a:t>
              </a:r>
            </a:p>
          </p:txBody>
        </p:sp>
        <p:sp>
          <p:nvSpPr>
            <p:cNvPr id="30" name="Rectangle 29"/>
            <p:cNvSpPr/>
            <p:nvPr/>
          </p:nvSpPr>
          <p:spPr bwMode="auto">
            <a:xfrm>
              <a:off x="945832" y="3560920"/>
              <a:ext cx="4012763" cy="119937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28" tIns="146262" rIns="182828" bIns="146262" numCol="1" rtlCol="0" anchor="t" anchorCtr="0" compatLnSpc="1">
              <a:prstTxWarp prst="textNoShape">
                <a:avLst/>
              </a:prstTxWarp>
              <a:spAutoFit/>
            </a:bodyPr>
            <a:lstStyle/>
            <a:p>
              <a:pPr defTabSz="932384" fontAlgn="base">
                <a:lnSpc>
                  <a:spcPct val="90000"/>
                </a:lnSpc>
              </a:pPr>
              <a:r>
                <a:rPr lang="en-US" sz="3198" spc="-40" dirty="0">
                  <a:gradFill>
                    <a:gsLst>
                      <a:gs pos="38053">
                        <a:srgbClr val="000000">
                          <a:lumMod val="85000"/>
                          <a:lumOff val="15000"/>
                        </a:srgbClr>
                      </a:gs>
                      <a:gs pos="56000">
                        <a:srgbClr val="000000">
                          <a:lumMod val="85000"/>
                          <a:lumOff val="15000"/>
                        </a:srgbClr>
                      </a:gs>
                    </a:gsLst>
                    <a:lin ang="5400000" scaled="0"/>
                  </a:gradFill>
                  <a:latin typeface="Segoe UI Semilight" panose="020B0402040204020203" pitchFamily="34" charset="0"/>
                  <a:cs typeface="Segoe UI Semilight" panose="020B0402040204020203" pitchFamily="34" charset="0"/>
                </a:rPr>
                <a:t>Global cloud market in 2015</a:t>
              </a:r>
            </a:p>
          </p:txBody>
        </p:sp>
      </p:grpSp>
      <p:grpSp>
        <p:nvGrpSpPr>
          <p:cNvPr id="8" name="46% original" hidden="1"/>
          <p:cNvGrpSpPr/>
          <p:nvPr/>
        </p:nvGrpSpPr>
        <p:grpSpPr>
          <a:xfrm>
            <a:off x="5872031" y="-3828969"/>
            <a:ext cx="5003516" cy="3346186"/>
            <a:chOff x="5871931" y="1413160"/>
            <a:chExt cx="5004936" cy="3347134"/>
          </a:xfrm>
        </p:grpSpPr>
        <p:sp>
          <p:nvSpPr>
            <p:cNvPr id="10" name="Rectangle 9"/>
            <p:cNvSpPr/>
            <p:nvPr/>
          </p:nvSpPr>
          <p:spPr bwMode="auto">
            <a:xfrm>
              <a:off x="5908063" y="3560920"/>
              <a:ext cx="4968804" cy="119937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28" tIns="146262" rIns="182828" bIns="146262" numCol="1" rtlCol="0" anchor="t" anchorCtr="0" compatLnSpc="1">
              <a:prstTxWarp prst="textNoShape">
                <a:avLst/>
              </a:prstTxWarp>
              <a:spAutoFit/>
            </a:bodyPr>
            <a:lstStyle/>
            <a:p>
              <a:pPr defTabSz="932384" fontAlgn="base">
                <a:lnSpc>
                  <a:spcPct val="90000"/>
                </a:lnSpc>
              </a:pPr>
              <a:r>
                <a:rPr lang="en-US" sz="3198" spc="-40" dirty="0">
                  <a:gradFill>
                    <a:gsLst>
                      <a:gs pos="38053">
                        <a:srgbClr val="000000">
                          <a:lumMod val="85000"/>
                          <a:lumOff val="15000"/>
                        </a:srgbClr>
                      </a:gs>
                      <a:gs pos="56000">
                        <a:srgbClr val="000000">
                          <a:lumMod val="85000"/>
                          <a:lumOff val="15000"/>
                        </a:srgbClr>
                      </a:gs>
                    </a:gsLst>
                    <a:lin ang="5400000" scaled="0"/>
                  </a:gradFill>
                  <a:latin typeface="Segoe UI Semilight" panose="020B0402040204020203" pitchFamily="34" charset="0"/>
                  <a:cs typeface="Segoe UI Semilight" panose="020B0402040204020203" pitchFamily="34" charset="0"/>
                </a:rPr>
                <a:t>Public cloud service of net new growth in IT spend</a:t>
              </a:r>
            </a:p>
          </p:txBody>
        </p:sp>
        <p:sp>
          <p:nvSpPr>
            <p:cNvPr id="28" name="Rectangle 27"/>
            <p:cNvSpPr/>
            <p:nvPr/>
          </p:nvSpPr>
          <p:spPr bwMode="auto">
            <a:xfrm>
              <a:off x="5871931" y="1413160"/>
              <a:ext cx="4254322" cy="264026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28" tIns="146262" rIns="182828" bIns="146262" numCol="1" rtlCol="0" anchor="t" anchorCtr="0" compatLnSpc="1">
              <a:prstTxWarp prst="textNoShape">
                <a:avLst/>
              </a:prstTxWarp>
              <a:spAutoFit/>
            </a:bodyPr>
            <a:lstStyle/>
            <a:p>
              <a:pPr defTabSz="932384" fontAlgn="base">
                <a:lnSpc>
                  <a:spcPct val="90000"/>
                </a:lnSpc>
              </a:pPr>
              <a:r>
                <a:rPr lang="en-US" sz="16594" spc="-300" dirty="0">
                  <a:gradFill>
                    <a:gsLst>
                      <a:gs pos="94690">
                        <a:srgbClr val="DC3C00"/>
                      </a:gs>
                      <a:gs pos="56000">
                        <a:srgbClr val="DC3C00"/>
                      </a:gs>
                    </a:gsLst>
                    <a:lin ang="5400000" scaled="0"/>
                  </a:gradFill>
                  <a:latin typeface="Segoe UI Light"/>
                </a:rPr>
                <a:t>46</a:t>
              </a:r>
              <a:r>
                <a:rPr lang="en-US" sz="11495" spc="-300" dirty="0">
                  <a:gradFill>
                    <a:gsLst>
                      <a:gs pos="94690">
                        <a:srgbClr val="DC3C00"/>
                      </a:gs>
                      <a:gs pos="56000">
                        <a:srgbClr val="DC3C00"/>
                      </a:gs>
                    </a:gsLst>
                    <a:lin ang="5400000" scaled="0"/>
                  </a:gradFill>
                  <a:latin typeface="Segoe UI Light"/>
                </a:rPr>
                <a:t>%</a:t>
              </a:r>
              <a:endParaRPr lang="en-US" sz="16594" spc="-300" dirty="0">
                <a:gradFill>
                  <a:gsLst>
                    <a:gs pos="94690">
                      <a:srgbClr val="DC3C00"/>
                    </a:gs>
                    <a:gs pos="56000">
                      <a:srgbClr val="DC3C00"/>
                    </a:gs>
                  </a:gsLst>
                  <a:lin ang="5400000" scaled="0"/>
                </a:gradFill>
                <a:latin typeface="Segoe UI Light"/>
              </a:endParaRPr>
            </a:p>
          </p:txBody>
        </p:sp>
      </p:grpSp>
      <p:sp>
        <p:nvSpPr>
          <p:cNvPr id="52" name="Title 1"/>
          <p:cNvSpPr txBox="1">
            <a:spLocks/>
          </p:cNvSpPr>
          <p:nvPr/>
        </p:nvSpPr>
        <p:spPr>
          <a:xfrm>
            <a:off x="332871" y="44454"/>
            <a:ext cx="11885499" cy="1097146"/>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fontAlgn="ctr"/>
            <a:endParaRPr sz="3000">
              <a:solidFill>
                <a:srgbClr val="0072C6"/>
              </a:solidFill>
            </a:endParaRPr>
          </a:p>
        </p:txBody>
      </p:sp>
      <p:sp>
        <p:nvSpPr>
          <p:cNvPr id="54" name="TextBox 53"/>
          <p:cNvSpPr txBox="1"/>
          <p:nvPr/>
        </p:nvSpPr>
        <p:spPr>
          <a:xfrm>
            <a:off x="7361160" y="1133019"/>
            <a:ext cx="5046399" cy="5694658"/>
          </a:xfrm>
          <a:prstGeom prst="rect">
            <a:avLst/>
          </a:prstGeom>
          <a:noFill/>
        </p:spPr>
        <p:txBody>
          <a:bodyPr wrap="square" lIns="182854" tIns="146283" rIns="182854" bIns="146283" rtlCol="0">
            <a:spAutoFit/>
          </a:bodyPr>
          <a:lstStyle/>
          <a:p>
            <a:pPr marL="231531" indent="-231531">
              <a:lnSpc>
                <a:spcPct val="90000"/>
              </a:lnSpc>
              <a:spcBef>
                <a:spcPts val="306"/>
              </a:spcBef>
              <a:spcAft>
                <a:spcPts val="306"/>
              </a:spcAft>
              <a:buFont typeface="Arial" panose="020B0604020202020204" pitchFamily="34" charset="0"/>
              <a:buChar char="•"/>
            </a:pPr>
            <a:r>
              <a:rPr lang="en-US" sz="1836" dirty="0">
                <a:solidFill>
                  <a:srgbClr val="FFFFFF"/>
                </a:solidFill>
                <a:latin typeface="Segoe UI Light"/>
              </a:rPr>
              <a:t>Pre-deployed infrastructure</a:t>
            </a:r>
          </a:p>
          <a:p>
            <a:pPr marL="697902" lvl="1" indent="-231531">
              <a:lnSpc>
                <a:spcPct val="90000"/>
              </a:lnSpc>
              <a:spcBef>
                <a:spcPts val="306"/>
              </a:spcBef>
              <a:spcAft>
                <a:spcPts val="306"/>
              </a:spcAft>
              <a:buFont typeface="Arial" panose="020B0604020202020204" pitchFamily="34" charset="0"/>
              <a:buChar char="•"/>
            </a:pPr>
            <a:r>
              <a:rPr lang="en-US" sz="1836" dirty="0">
                <a:solidFill>
                  <a:srgbClr val="FFFFFF"/>
                </a:solidFill>
                <a:latin typeface="Segoe UI Light"/>
              </a:rPr>
              <a:t>Switches, load balancer, storage, compute, network edge</a:t>
            </a:r>
          </a:p>
          <a:p>
            <a:pPr marL="697902" lvl="1" indent="-231531">
              <a:lnSpc>
                <a:spcPct val="90000"/>
              </a:lnSpc>
              <a:spcBef>
                <a:spcPts val="306"/>
              </a:spcBef>
              <a:spcAft>
                <a:spcPts val="306"/>
              </a:spcAft>
              <a:buFont typeface="Arial" panose="020B0604020202020204" pitchFamily="34" charset="0"/>
              <a:buChar char="•"/>
            </a:pPr>
            <a:r>
              <a:rPr lang="en-US" sz="1836" dirty="0">
                <a:solidFill>
                  <a:srgbClr val="FFFFFF"/>
                </a:solidFill>
                <a:latin typeface="Segoe UI Light"/>
              </a:rPr>
              <a:t>N+2 fault tolerant (N+1 networking)</a:t>
            </a:r>
          </a:p>
          <a:p>
            <a:pPr marL="231531" indent="-231531">
              <a:lnSpc>
                <a:spcPct val="90000"/>
              </a:lnSpc>
              <a:spcBef>
                <a:spcPts val="306"/>
              </a:spcBef>
              <a:spcAft>
                <a:spcPts val="306"/>
              </a:spcAft>
              <a:buFont typeface="Arial" panose="020B0604020202020204" pitchFamily="34" charset="0"/>
              <a:buChar char="•"/>
            </a:pPr>
            <a:endParaRPr lang="en-US" sz="1836" dirty="0" smtClean="0">
              <a:solidFill>
                <a:srgbClr val="FFFFFF"/>
              </a:solidFill>
              <a:latin typeface="Segoe UI Light"/>
            </a:endParaRPr>
          </a:p>
          <a:p>
            <a:pPr marL="231531" indent="-231531">
              <a:lnSpc>
                <a:spcPct val="90000"/>
              </a:lnSpc>
              <a:spcBef>
                <a:spcPts val="306"/>
              </a:spcBef>
              <a:spcAft>
                <a:spcPts val="306"/>
              </a:spcAft>
              <a:buFont typeface="Arial" panose="020B0604020202020204" pitchFamily="34" charset="0"/>
              <a:buChar char="•"/>
            </a:pPr>
            <a:r>
              <a:rPr lang="en-US" sz="1836" dirty="0" smtClean="0">
                <a:solidFill>
                  <a:srgbClr val="FFFFFF"/>
                </a:solidFill>
                <a:latin typeface="Segoe UI Light"/>
              </a:rPr>
              <a:t>Pre-configured </a:t>
            </a:r>
            <a:r>
              <a:rPr lang="en-US" sz="1836" dirty="0">
                <a:solidFill>
                  <a:srgbClr val="FFFFFF"/>
                </a:solidFill>
                <a:latin typeface="Segoe UI Light"/>
              </a:rPr>
              <a:t>as per best practices</a:t>
            </a:r>
          </a:p>
          <a:p>
            <a:pPr marL="231531" indent="-231531">
              <a:lnSpc>
                <a:spcPct val="90000"/>
              </a:lnSpc>
              <a:spcBef>
                <a:spcPts val="306"/>
              </a:spcBef>
              <a:spcAft>
                <a:spcPts val="306"/>
              </a:spcAft>
              <a:buFont typeface="Arial" panose="020B0604020202020204" pitchFamily="34" charset="0"/>
              <a:buChar char="•"/>
            </a:pPr>
            <a:endParaRPr lang="en-US" sz="1836" dirty="0" smtClean="0">
              <a:solidFill>
                <a:srgbClr val="FFFFFF"/>
              </a:solidFill>
              <a:latin typeface="Segoe UI Light"/>
            </a:endParaRPr>
          </a:p>
          <a:p>
            <a:pPr marL="231531" indent="-231531">
              <a:lnSpc>
                <a:spcPct val="90000"/>
              </a:lnSpc>
              <a:spcBef>
                <a:spcPts val="306"/>
              </a:spcBef>
              <a:spcAft>
                <a:spcPts val="306"/>
              </a:spcAft>
              <a:buFont typeface="Arial" panose="020B0604020202020204" pitchFamily="34" charset="0"/>
              <a:buChar char="•"/>
            </a:pPr>
            <a:r>
              <a:rPr lang="en-US" sz="1836" dirty="0" smtClean="0">
                <a:solidFill>
                  <a:srgbClr val="FFFFFF"/>
                </a:solidFill>
                <a:latin typeface="Segoe UI Light"/>
              </a:rPr>
              <a:t>Integrated </a:t>
            </a:r>
            <a:r>
              <a:rPr lang="en-US" sz="1836" dirty="0">
                <a:solidFill>
                  <a:srgbClr val="FFFFFF"/>
                </a:solidFill>
                <a:latin typeface="Segoe UI Light"/>
              </a:rPr>
              <a:t>Management </a:t>
            </a:r>
          </a:p>
          <a:p>
            <a:pPr marL="701067" lvl="1" indent="-234769">
              <a:lnSpc>
                <a:spcPct val="90000"/>
              </a:lnSpc>
              <a:spcBef>
                <a:spcPts val="306"/>
              </a:spcBef>
              <a:spcAft>
                <a:spcPts val="306"/>
              </a:spcAft>
              <a:buFont typeface="Arial" panose="020B0604020202020204" pitchFamily="34" charset="0"/>
              <a:buChar char="•"/>
            </a:pPr>
            <a:r>
              <a:rPr lang="en-US" sz="1836" dirty="0">
                <a:solidFill>
                  <a:srgbClr val="FFFFFF"/>
                </a:solidFill>
                <a:latin typeface="Segoe UI Light"/>
              </a:rPr>
              <a:t>Configure, deploy, patching</a:t>
            </a:r>
          </a:p>
          <a:p>
            <a:pPr marL="701067" lvl="1" indent="-234769">
              <a:lnSpc>
                <a:spcPct val="90000"/>
              </a:lnSpc>
              <a:spcBef>
                <a:spcPts val="306"/>
              </a:spcBef>
              <a:spcAft>
                <a:spcPts val="306"/>
              </a:spcAft>
              <a:buFont typeface="Arial" panose="020B0604020202020204" pitchFamily="34" charset="0"/>
              <a:buChar char="•"/>
            </a:pPr>
            <a:r>
              <a:rPr lang="en-US" sz="1836" dirty="0">
                <a:solidFill>
                  <a:srgbClr val="FFFFFF"/>
                </a:solidFill>
                <a:latin typeface="Segoe UI Light"/>
              </a:rPr>
              <a:t>Monitoring</a:t>
            </a:r>
          </a:p>
          <a:p>
            <a:pPr marL="701067" lvl="1" indent="-234769">
              <a:lnSpc>
                <a:spcPct val="90000"/>
              </a:lnSpc>
              <a:spcBef>
                <a:spcPts val="306"/>
              </a:spcBef>
              <a:spcAft>
                <a:spcPts val="306"/>
              </a:spcAft>
              <a:buFont typeface="Arial" panose="020B0604020202020204" pitchFamily="34" charset="0"/>
              <a:buChar char="•"/>
            </a:pPr>
            <a:r>
              <a:rPr lang="en-US" sz="1836" dirty="0">
                <a:solidFill>
                  <a:srgbClr val="FFFFFF"/>
                </a:solidFill>
                <a:latin typeface="Segoe UI Light"/>
              </a:rPr>
              <a:t>Backup and DR</a:t>
            </a:r>
          </a:p>
          <a:p>
            <a:pPr marL="701067" lvl="1" indent="-234769">
              <a:lnSpc>
                <a:spcPct val="90000"/>
              </a:lnSpc>
              <a:spcBef>
                <a:spcPts val="306"/>
              </a:spcBef>
              <a:spcAft>
                <a:spcPts val="306"/>
              </a:spcAft>
              <a:buFont typeface="Arial" panose="020B0604020202020204" pitchFamily="34" charset="0"/>
              <a:buChar char="•"/>
            </a:pPr>
            <a:r>
              <a:rPr lang="en-US" sz="1836" dirty="0">
                <a:solidFill>
                  <a:srgbClr val="FFFFFF"/>
                </a:solidFill>
                <a:latin typeface="Segoe UI Light"/>
              </a:rPr>
              <a:t>Automation</a:t>
            </a:r>
          </a:p>
          <a:p>
            <a:pPr marL="231531" indent="-231531">
              <a:lnSpc>
                <a:spcPct val="90000"/>
              </a:lnSpc>
              <a:spcBef>
                <a:spcPts val="306"/>
              </a:spcBef>
              <a:spcAft>
                <a:spcPts val="306"/>
              </a:spcAft>
              <a:buFont typeface="Arial" panose="020B0604020202020204" pitchFamily="34" charset="0"/>
              <a:buChar char="•"/>
            </a:pPr>
            <a:endParaRPr lang="en-US" sz="1836" dirty="0" smtClean="0">
              <a:solidFill>
                <a:srgbClr val="FFFFFF"/>
              </a:solidFill>
              <a:latin typeface="Segoe UI Light"/>
            </a:endParaRPr>
          </a:p>
          <a:p>
            <a:pPr marL="231531" indent="-231531">
              <a:lnSpc>
                <a:spcPct val="90000"/>
              </a:lnSpc>
              <a:spcBef>
                <a:spcPts val="306"/>
              </a:spcBef>
              <a:spcAft>
                <a:spcPts val="306"/>
              </a:spcAft>
              <a:buFont typeface="Arial" panose="020B0604020202020204" pitchFamily="34" charset="0"/>
              <a:buChar char="•"/>
            </a:pPr>
            <a:r>
              <a:rPr lang="en-US" sz="1836" dirty="0" smtClean="0">
                <a:solidFill>
                  <a:srgbClr val="FFFFFF"/>
                </a:solidFill>
                <a:latin typeface="Segoe UI Light"/>
              </a:rPr>
              <a:t>Up to 8000 VM’s* and 1.1 </a:t>
            </a:r>
            <a:r>
              <a:rPr lang="en-US" sz="1836" dirty="0">
                <a:solidFill>
                  <a:srgbClr val="FFFFFF"/>
                </a:solidFill>
                <a:latin typeface="Segoe UI Light"/>
              </a:rPr>
              <a:t>PB of total storage</a:t>
            </a:r>
          </a:p>
          <a:p>
            <a:pPr marL="231531" indent="-231531">
              <a:lnSpc>
                <a:spcPct val="90000"/>
              </a:lnSpc>
              <a:spcBef>
                <a:spcPts val="306"/>
              </a:spcBef>
              <a:spcAft>
                <a:spcPts val="306"/>
              </a:spcAft>
              <a:buFont typeface="Arial" panose="020B0604020202020204" pitchFamily="34" charset="0"/>
              <a:buChar char="•"/>
            </a:pPr>
            <a:endParaRPr lang="en-US" sz="1836" dirty="0" smtClean="0">
              <a:solidFill>
                <a:srgbClr val="FFFFFF"/>
              </a:solidFill>
              <a:latin typeface="Segoe UI Light"/>
            </a:endParaRPr>
          </a:p>
          <a:p>
            <a:pPr marL="231531" indent="-231531">
              <a:lnSpc>
                <a:spcPct val="90000"/>
              </a:lnSpc>
              <a:spcBef>
                <a:spcPts val="306"/>
              </a:spcBef>
              <a:spcAft>
                <a:spcPts val="306"/>
              </a:spcAft>
              <a:buFont typeface="Arial" panose="020B0604020202020204" pitchFamily="34" charset="0"/>
              <a:buChar char="•"/>
            </a:pPr>
            <a:r>
              <a:rPr lang="en-US" sz="1836" dirty="0" smtClean="0">
                <a:solidFill>
                  <a:srgbClr val="FFFFFF"/>
                </a:solidFill>
                <a:latin typeface="Segoe UI Light"/>
              </a:rPr>
              <a:t>Optimized </a:t>
            </a:r>
            <a:r>
              <a:rPr lang="en-US" sz="1836" dirty="0">
                <a:solidFill>
                  <a:srgbClr val="FFFFFF"/>
                </a:solidFill>
                <a:latin typeface="Segoe UI Light"/>
              </a:rPr>
              <a:t>deployment and operations for Microsoft and other standard workloads</a:t>
            </a:r>
          </a:p>
        </p:txBody>
      </p:sp>
      <p:sp>
        <p:nvSpPr>
          <p:cNvPr id="2" name="Text Placeholder 1"/>
          <p:cNvSpPr>
            <a:spLocks noGrp="1"/>
          </p:cNvSpPr>
          <p:nvPr>
            <p:ph type="body" sz="quarter" idx="4294967295"/>
          </p:nvPr>
        </p:nvSpPr>
        <p:spPr>
          <a:xfrm>
            <a:off x="503237" y="254871"/>
            <a:ext cx="10972800" cy="849463"/>
          </a:xfrm>
        </p:spPr>
        <p:txBody>
          <a:bodyPr/>
          <a:lstStyle/>
          <a:p>
            <a:pPr marL="0" indent="0">
              <a:buNone/>
            </a:pPr>
            <a:r>
              <a:rPr lang="en-US" sz="4800" dirty="0" smtClean="0"/>
              <a:t>Cloud Platform System - Capabilities</a:t>
            </a:r>
            <a:endParaRPr lang="en-US" sz="4800" dirty="0"/>
          </a:p>
        </p:txBody>
      </p:sp>
      <p:sp>
        <p:nvSpPr>
          <p:cNvPr id="38" name="TextBox 37"/>
          <p:cNvSpPr txBox="1"/>
          <p:nvPr/>
        </p:nvSpPr>
        <p:spPr>
          <a:xfrm>
            <a:off x="297881" y="6447553"/>
            <a:ext cx="4191000" cy="461665"/>
          </a:xfrm>
          <a:prstGeom prst="rect">
            <a:avLst/>
          </a:prstGeom>
          <a:noFill/>
        </p:spPr>
        <p:txBody>
          <a:bodyPr wrap="square" lIns="182880" tIns="146304" rIns="182880" bIns="146304" rtlCol="0">
            <a:spAutoFit/>
          </a:bodyPr>
          <a:lstStyle/>
          <a:p>
            <a:pPr>
              <a:lnSpc>
                <a:spcPct val="90000"/>
              </a:lnSpc>
              <a:spcAft>
                <a:spcPts val="600"/>
              </a:spcAft>
            </a:pPr>
            <a:r>
              <a:rPr lang="en-US" sz="1200" i="1" dirty="0" smtClean="0">
                <a:gradFill>
                  <a:gsLst>
                    <a:gs pos="2917">
                      <a:srgbClr val="FFFFFF"/>
                    </a:gs>
                    <a:gs pos="30000">
                      <a:srgbClr val="FFFFFF"/>
                    </a:gs>
                  </a:gsLst>
                  <a:lin ang="5400000" scaled="0"/>
                </a:gradFill>
                <a:latin typeface="Segoe UI Light"/>
              </a:rPr>
              <a:t>* VM Topology  - 2vCPU, 1.75 GB Ram, 50 GB Disk</a:t>
            </a:r>
          </a:p>
        </p:txBody>
      </p:sp>
      <p:pic>
        <p:nvPicPr>
          <p:cNvPr id="6" name="Picture 5"/>
          <p:cNvPicPr>
            <a:picLocks noChangeAspect="1"/>
          </p:cNvPicPr>
          <p:nvPr/>
        </p:nvPicPr>
        <p:blipFill>
          <a:blip r:embed="rId3"/>
          <a:stretch>
            <a:fillRect/>
          </a:stretch>
        </p:blipFill>
        <p:spPr>
          <a:xfrm>
            <a:off x="387236" y="1160876"/>
            <a:ext cx="6919560" cy="5267401"/>
          </a:xfrm>
          <a:prstGeom prst="rect">
            <a:avLst/>
          </a:prstGeom>
        </p:spPr>
      </p:pic>
    </p:spTree>
    <p:extLst>
      <p:ext uri="{BB962C8B-B14F-4D97-AF65-F5344CB8AC3E}">
        <p14:creationId xmlns:p14="http://schemas.microsoft.com/office/powerpoint/2010/main" val="227288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144462"/>
            <a:ext cx="11889564" cy="917575"/>
          </a:xfrm>
        </p:spPr>
        <p:txBody>
          <a:bodyPr/>
          <a:lstStyle/>
          <a:p>
            <a:r>
              <a:rPr lang="en-US" dirty="0" smtClean="0">
                <a:solidFill>
                  <a:schemeClr val="tx1">
                    <a:lumMod val="95000"/>
                  </a:schemeClr>
                </a:solidFill>
              </a:rPr>
              <a:t>CPS – Cloud in a Box</a:t>
            </a:r>
            <a:endParaRPr lang="en-US" dirty="0">
              <a:solidFill>
                <a:schemeClr val="tx1">
                  <a:lumMod val="95000"/>
                </a:schemeClr>
              </a:solidFill>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587" y="1160768"/>
            <a:ext cx="1755909" cy="5106629"/>
          </a:xfrm>
          <a:prstGeom prst="rect">
            <a:avLst/>
          </a:prstGeom>
        </p:spPr>
      </p:pic>
      <p:sp>
        <p:nvSpPr>
          <p:cNvPr id="22" name="Rectangle 21"/>
          <p:cNvSpPr/>
          <p:nvPr/>
        </p:nvSpPr>
        <p:spPr bwMode="auto">
          <a:xfrm>
            <a:off x="274640" y="1163113"/>
            <a:ext cx="2808092" cy="5595868"/>
          </a:xfrm>
          <a:prstGeom prst="rect">
            <a:avLst/>
          </a:prstGeom>
          <a:solidFill>
            <a:srgbClr val="7FBA00"/>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182880" tIns="91440" rIns="91440" bIns="46637" numCol="1" rtlCol="0" anchor="t" anchorCtr="0" compatLnSpc="1">
            <a:prstTxWarp prst="textNoShape">
              <a:avLst/>
            </a:prstTxWarp>
          </a:bodyPr>
          <a:lstStyle/>
          <a:p>
            <a:pPr defTabSz="932472" fontAlgn="base">
              <a:spcBef>
                <a:spcPct val="0"/>
              </a:spcBef>
              <a:spcAft>
                <a:spcPct val="0"/>
              </a:spcAft>
            </a:pPr>
            <a:r>
              <a:rPr lang="en-US" sz="2800" dirty="0" smtClean="0">
                <a:solidFill>
                  <a:srgbClr val="442359"/>
                </a:solidFill>
              </a:rPr>
              <a:t>Per Rack </a:t>
            </a:r>
          </a:p>
          <a:p>
            <a:pPr defTabSz="932472" fontAlgn="base">
              <a:spcBef>
                <a:spcPct val="0"/>
              </a:spcBef>
              <a:spcAft>
                <a:spcPct val="0"/>
              </a:spcAft>
            </a:pPr>
            <a:r>
              <a:rPr lang="en-US" sz="2000" dirty="0" smtClean="0">
                <a:solidFill>
                  <a:srgbClr val="442359"/>
                </a:solidFill>
              </a:rPr>
              <a:t>(1-4 racks)</a:t>
            </a:r>
          </a:p>
          <a:p>
            <a:pPr defTabSz="932472" fontAlgn="base">
              <a:spcBef>
                <a:spcPct val="0"/>
              </a:spcBef>
              <a:spcAft>
                <a:spcPct val="0"/>
              </a:spcAft>
            </a:pPr>
            <a:endParaRPr lang="en-US" sz="2000" dirty="0" smtClean="0">
              <a:solidFill>
                <a:srgbClr val="442359"/>
              </a:solidFill>
            </a:endParaRPr>
          </a:p>
          <a:p>
            <a:pPr defTabSz="932472" fontAlgn="base">
              <a:spcBef>
                <a:spcPct val="0"/>
              </a:spcBef>
              <a:spcAft>
                <a:spcPct val="0"/>
              </a:spcAft>
            </a:pPr>
            <a:r>
              <a:rPr lang="en-US" sz="2000" dirty="0" smtClean="0">
                <a:solidFill>
                  <a:srgbClr val="442359"/>
                </a:solidFill>
              </a:rPr>
              <a:t>512 </a:t>
            </a:r>
            <a:r>
              <a:rPr lang="en-US" sz="2000" dirty="0">
                <a:solidFill>
                  <a:srgbClr val="442359"/>
                </a:solidFill>
              </a:rPr>
              <a:t>Cores</a:t>
            </a:r>
            <a:br>
              <a:rPr lang="en-US" sz="2000" dirty="0">
                <a:solidFill>
                  <a:srgbClr val="442359"/>
                </a:solidFill>
              </a:rPr>
            </a:br>
            <a:r>
              <a:rPr lang="en-US" sz="2000" dirty="0" smtClean="0">
                <a:solidFill>
                  <a:srgbClr val="442359"/>
                </a:solidFill>
              </a:rPr>
              <a:t>8TB RAM</a:t>
            </a:r>
          </a:p>
          <a:p>
            <a:pPr defTabSz="932472" fontAlgn="base">
              <a:spcBef>
                <a:spcPct val="0"/>
              </a:spcBef>
              <a:spcAft>
                <a:spcPct val="0"/>
              </a:spcAft>
            </a:pPr>
            <a:r>
              <a:rPr lang="en-US" sz="2000" dirty="0" smtClean="0">
                <a:solidFill>
                  <a:srgbClr val="442359"/>
                </a:solidFill>
              </a:rPr>
              <a:t>262 TB usable storage</a:t>
            </a:r>
          </a:p>
          <a:p>
            <a:pPr defTabSz="932472" fontAlgn="base">
              <a:spcBef>
                <a:spcPct val="0"/>
              </a:spcBef>
              <a:spcAft>
                <a:spcPct val="0"/>
              </a:spcAft>
            </a:pPr>
            <a:endParaRPr lang="en-US" sz="2000" dirty="0">
              <a:solidFill>
                <a:srgbClr val="442359"/>
              </a:solidFill>
            </a:endParaRPr>
          </a:p>
          <a:p>
            <a:pPr defTabSz="932472" fontAlgn="base">
              <a:spcBef>
                <a:spcPct val="0"/>
              </a:spcBef>
              <a:spcAft>
                <a:spcPct val="0"/>
              </a:spcAft>
            </a:pPr>
            <a:r>
              <a:rPr lang="en-US" sz="2000" dirty="0">
                <a:solidFill>
                  <a:srgbClr val="442359"/>
                </a:solidFill>
              </a:rPr>
              <a:t>1360 Gb/s </a:t>
            </a:r>
            <a:r>
              <a:rPr lang="en-US" sz="2000" dirty="0" smtClean="0">
                <a:solidFill>
                  <a:srgbClr val="442359"/>
                </a:solidFill>
              </a:rPr>
              <a:t>internal</a:t>
            </a:r>
          </a:p>
          <a:p>
            <a:pPr defTabSz="932472" fontAlgn="base">
              <a:spcBef>
                <a:spcPct val="0"/>
              </a:spcBef>
              <a:spcAft>
                <a:spcPct val="0"/>
              </a:spcAft>
            </a:pPr>
            <a:r>
              <a:rPr lang="en-US" sz="2000" dirty="0" smtClean="0">
                <a:solidFill>
                  <a:srgbClr val="442359"/>
                </a:solidFill>
              </a:rPr>
              <a:t>rack </a:t>
            </a:r>
            <a:r>
              <a:rPr lang="en-US" sz="2000" dirty="0">
                <a:solidFill>
                  <a:srgbClr val="442359"/>
                </a:solidFill>
              </a:rPr>
              <a:t>connectivity</a:t>
            </a:r>
          </a:p>
          <a:p>
            <a:pPr defTabSz="932472" fontAlgn="base">
              <a:spcBef>
                <a:spcPct val="0"/>
              </a:spcBef>
              <a:spcAft>
                <a:spcPct val="0"/>
              </a:spcAft>
            </a:pPr>
            <a:r>
              <a:rPr lang="en-US" sz="2000" dirty="0">
                <a:solidFill>
                  <a:srgbClr val="442359"/>
                </a:solidFill>
              </a:rPr>
              <a:t>560 Gb/s </a:t>
            </a:r>
            <a:r>
              <a:rPr lang="en-US" sz="2000" dirty="0" smtClean="0">
                <a:solidFill>
                  <a:srgbClr val="442359"/>
                </a:solidFill>
              </a:rPr>
              <a:t>inter-rack connectivity</a:t>
            </a:r>
            <a:endParaRPr lang="en-US" sz="2000" dirty="0">
              <a:solidFill>
                <a:srgbClr val="442359"/>
              </a:solidFill>
            </a:endParaRPr>
          </a:p>
          <a:p>
            <a:pPr defTabSz="932472" fontAlgn="base">
              <a:spcBef>
                <a:spcPct val="0"/>
              </a:spcBef>
              <a:spcAft>
                <a:spcPct val="0"/>
              </a:spcAft>
            </a:pPr>
            <a:endParaRPr lang="en-US" sz="2000" dirty="0">
              <a:solidFill>
                <a:srgbClr val="442359"/>
              </a:solidFill>
            </a:endParaRPr>
          </a:p>
          <a:p>
            <a:pPr defTabSz="932472" fontAlgn="base">
              <a:spcBef>
                <a:spcPct val="0"/>
              </a:spcBef>
              <a:spcAft>
                <a:spcPct val="0"/>
              </a:spcAft>
            </a:pPr>
            <a:r>
              <a:rPr lang="en-US" sz="2000" dirty="0">
                <a:solidFill>
                  <a:srgbClr val="442359"/>
                </a:solidFill>
              </a:rPr>
              <a:t>6</a:t>
            </a:r>
            <a:r>
              <a:rPr lang="en-US" sz="2000" dirty="0" smtClean="0">
                <a:solidFill>
                  <a:srgbClr val="442359"/>
                </a:solidFill>
              </a:rPr>
              <a:t>0 Gb/s external   </a:t>
            </a:r>
          </a:p>
          <a:p>
            <a:pPr defTabSz="932472" fontAlgn="base">
              <a:spcBef>
                <a:spcPct val="0"/>
              </a:spcBef>
              <a:spcAft>
                <a:spcPct val="0"/>
              </a:spcAft>
            </a:pPr>
            <a:endParaRPr lang="en-US" sz="2000" dirty="0">
              <a:solidFill>
                <a:srgbClr val="442359"/>
              </a:solidFill>
            </a:endParaRPr>
          </a:p>
          <a:p>
            <a:pPr defTabSz="932472" fontAlgn="base">
              <a:spcBef>
                <a:spcPct val="0"/>
              </a:spcBef>
              <a:spcAft>
                <a:spcPct val="0"/>
              </a:spcAft>
            </a:pPr>
            <a:r>
              <a:rPr lang="en-US" sz="2000" dirty="0" smtClean="0">
                <a:solidFill>
                  <a:srgbClr val="442359"/>
                </a:solidFill>
              </a:rPr>
              <a:t>2322 </a:t>
            </a:r>
            <a:r>
              <a:rPr lang="en-US" sz="2000" dirty="0" err="1">
                <a:solidFill>
                  <a:srgbClr val="442359"/>
                </a:solidFill>
              </a:rPr>
              <a:t>Lbs</a:t>
            </a:r>
            <a:endParaRPr lang="en-US" sz="2000" dirty="0">
              <a:solidFill>
                <a:srgbClr val="442359"/>
              </a:solidFill>
            </a:endParaRPr>
          </a:p>
          <a:p>
            <a:pPr defTabSz="932472" fontAlgn="base">
              <a:spcBef>
                <a:spcPct val="0"/>
              </a:spcBef>
              <a:spcAft>
                <a:spcPct val="0"/>
              </a:spcAft>
            </a:pPr>
            <a:r>
              <a:rPr lang="en-US" sz="2000" dirty="0">
                <a:solidFill>
                  <a:srgbClr val="442359"/>
                </a:solidFill>
              </a:rPr>
              <a:t>42U</a:t>
            </a:r>
          </a:p>
          <a:p>
            <a:pPr defTabSz="932472" fontAlgn="base">
              <a:spcBef>
                <a:spcPct val="0"/>
              </a:spcBef>
              <a:spcAft>
                <a:spcPct val="0"/>
              </a:spcAft>
            </a:pPr>
            <a:r>
              <a:rPr lang="en-US" sz="2000" dirty="0">
                <a:solidFill>
                  <a:srgbClr val="442359"/>
                </a:solidFill>
              </a:rPr>
              <a:t>16.6 KW Maximum</a:t>
            </a:r>
          </a:p>
          <a:p>
            <a:pPr defTabSz="932472" fontAlgn="base">
              <a:spcBef>
                <a:spcPct val="0"/>
              </a:spcBef>
              <a:spcAft>
                <a:spcPct val="0"/>
              </a:spcAft>
            </a:pPr>
            <a:endParaRPr lang="en-US" dirty="0">
              <a:gradFill>
                <a:gsLst>
                  <a:gs pos="0">
                    <a:srgbClr val="FFFFFF"/>
                  </a:gs>
                  <a:gs pos="100000">
                    <a:srgbClr val="FFFFFF"/>
                  </a:gs>
                </a:gsLst>
                <a:lin ang="5400000" scaled="0"/>
              </a:gradFill>
            </a:endParaRPr>
          </a:p>
        </p:txBody>
      </p:sp>
      <p:sp>
        <p:nvSpPr>
          <p:cNvPr id="25" name="Text Placeholder 1"/>
          <p:cNvSpPr>
            <a:spLocks noGrp="1"/>
          </p:cNvSpPr>
          <p:nvPr>
            <p:ph type="body" sz="quarter" idx="10"/>
          </p:nvPr>
        </p:nvSpPr>
        <p:spPr>
          <a:xfrm>
            <a:off x="5074497" y="1062037"/>
            <a:ext cx="6860366" cy="5696944"/>
          </a:xfrm>
        </p:spPr>
        <p:txBody>
          <a:bodyPr/>
          <a:lstStyle/>
          <a:p>
            <a:r>
              <a:rPr lang="en-US" sz="2400" dirty="0">
                <a:solidFill>
                  <a:schemeClr val="tx1">
                    <a:lumMod val="95000"/>
                  </a:schemeClr>
                </a:solidFill>
              </a:rPr>
              <a:t>Networking</a:t>
            </a:r>
          </a:p>
          <a:p>
            <a:pPr lvl="1"/>
            <a:r>
              <a:rPr lang="en-US" sz="1600" dirty="0">
                <a:solidFill>
                  <a:schemeClr val="tx1">
                    <a:lumMod val="95000"/>
                  </a:schemeClr>
                </a:solidFill>
                <a:latin typeface="+mj-lt"/>
              </a:rPr>
              <a:t>5</a:t>
            </a:r>
            <a:r>
              <a:rPr lang="en-US" sz="1600" dirty="0" smtClean="0">
                <a:solidFill>
                  <a:schemeClr val="tx1">
                    <a:lumMod val="95000"/>
                  </a:schemeClr>
                </a:solidFill>
                <a:latin typeface="+mj-lt"/>
              </a:rPr>
              <a:t> x Force </a:t>
            </a:r>
            <a:r>
              <a:rPr lang="en-US" sz="1600" dirty="0">
                <a:solidFill>
                  <a:schemeClr val="tx1">
                    <a:lumMod val="95000"/>
                  </a:schemeClr>
                </a:solidFill>
                <a:latin typeface="+mj-lt"/>
              </a:rPr>
              <a:t>10 – </a:t>
            </a:r>
            <a:r>
              <a:rPr lang="en-US" sz="1600" dirty="0" smtClean="0">
                <a:solidFill>
                  <a:schemeClr val="tx1">
                    <a:lumMod val="95000"/>
                  </a:schemeClr>
                </a:solidFill>
                <a:latin typeface="+mj-lt"/>
              </a:rPr>
              <a:t>S4810P (64 port @ 10GbE - Data)</a:t>
            </a:r>
          </a:p>
          <a:p>
            <a:pPr lvl="1"/>
            <a:r>
              <a:rPr lang="en-US" sz="1600" dirty="0" smtClean="0">
                <a:solidFill>
                  <a:schemeClr val="tx1">
                    <a:lumMod val="95000"/>
                  </a:schemeClr>
                </a:solidFill>
                <a:latin typeface="+mj-lt"/>
              </a:rPr>
              <a:t>1 x Force 10 – S55 (48 port @ 1GbE – Management)</a:t>
            </a:r>
          </a:p>
          <a:p>
            <a:endParaRPr lang="en-US" sz="1100" dirty="0" smtClean="0">
              <a:solidFill>
                <a:schemeClr val="tx1">
                  <a:lumMod val="95000"/>
                </a:schemeClr>
              </a:solidFill>
            </a:endParaRPr>
          </a:p>
          <a:p>
            <a:r>
              <a:rPr lang="en-US" sz="2400" dirty="0" smtClean="0">
                <a:solidFill>
                  <a:schemeClr val="tx1">
                    <a:lumMod val="95000"/>
                  </a:schemeClr>
                </a:solidFill>
              </a:rPr>
              <a:t>Compute </a:t>
            </a:r>
            <a:r>
              <a:rPr lang="en-US" sz="2400" dirty="0">
                <a:solidFill>
                  <a:schemeClr val="tx1">
                    <a:lumMod val="95000"/>
                  </a:schemeClr>
                </a:solidFill>
              </a:rPr>
              <a:t>Scale </a:t>
            </a:r>
            <a:r>
              <a:rPr lang="en-US" sz="2400" dirty="0" smtClean="0">
                <a:solidFill>
                  <a:schemeClr val="tx1">
                    <a:lumMod val="95000"/>
                  </a:schemeClr>
                </a:solidFill>
              </a:rPr>
              <a:t>Unit </a:t>
            </a:r>
            <a:r>
              <a:rPr lang="en-US" sz="2000" dirty="0" smtClean="0">
                <a:solidFill>
                  <a:schemeClr val="tx1">
                    <a:lumMod val="95000"/>
                  </a:schemeClr>
                </a:solidFill>
              </a:rPr>
              <a:t>(32 x Hyper-V hosts)</a:t>
            </a:r>
            <a:endParaRPr lang="en-US" sz="2000" dirty="0">
              <a:solidFill>
                <a:schemeClr val="tx1">
                  <a:lumMod val="95000"/>
                </a:schemeClr>
              </a:solidFill>
            </a:endParaRPr>
          </a:p>
          <a:p>
            <a:pPr lvl="1"/>
            <a:r>
              <a:rPr lang="en-US" sz="1600" dirty="0" smtClean="0">
                <a:solidFill>
                  <a:schemeClr val="tx1">
                    <a:lumMod val="95000"/>
                  </a:schemeClr>
                </a:solidFill>
                <a:latin typeface="+mj-lt"/>
              </a:rPr>
              <a:t>Dell PowerEdge C6220ii </a:t>
            </a:r>
            <a:r>
              <a:rPr lang="en-US" sz="1600" dirty="0">
                <a:solidFill>
                  <a:schemeClr val="tx1">
                    <a:lumMod val="95000"/>
                  </a:schemeClr>
                </a:solidFill>
                <a:latin typeface="+mj-lt"/>
              </a:rPr>
              <a:t>– 4 </a:t>
            </a:r>
            <a:r>
              <a:rPr lang="en-US" sz="1600" dirty="0" smtClean="0">
                <a:solidFill>
                  <a:schemeClr val="tx1">
                    <a:lumMod val="95000"/>
                  </a:schemeClr>
                </a:solidFill>
                <a:latin typeface="+mj-lt"/>
              </a:rPr>
              <a:t>Compute Nodes per 2U</a:t>
            </a:r>
          </a:p>
          <a:p>
            <a:pPr lvl="2"/>
            <a:r>
              <a:rPr lang="en-US" sz="1600" dirty="0">
                <a:solidFill>
                  <a:schemeClr val="tx1">
                    <a:lumMod val="95000"/>
                  </a:schemeClr>
                </a:solidFill>
                <a:latin typeface="+mj-lt"/>
              </a:rPr>
              <a:t>Dual socket </a:t>
            </a:r>
            <a:r>
              <a:rPr lang="en-US" sz="1600" dirty="0" smtClean="0">
                <a:solidFill>
                  <a:schemeClr val="tx1">
                    <a:lumMod val="95000"/>
                  </a:schemeClr>
                </a:solidFill>
                <a:latin typeface="+mj-lt"/>
              </a:rPr>
              <a:t>Intel </a:t>
            </a:r>
            <a:r>
              <a:rPr lang="en-US" sz="1600" dirty="0" err="1" smtClean="0">
                <a:solidFill>
                  <a:schemeClr val="tx1">
                    <a:lumMod val="95000"/>
                  </a:schemeClr>
                </a:solidFill>
                <a:latin typeface="+mj-lt"/>
              </a:rPr>
              <a:t>IvyBridge</a:t>
            </a:r>
            <a:r>
              <a:rPr lang="en-US" sz="1600" dirty="0" smtClean="0">
                <a:solidFill>
                  <a:schemeClr val="tx1">
                    <a:lumMod val="95000"/>
                  </a:schemeClr>
                </a:solidFill>
                <a:latin typeface="+mj-lt"/>
              </a:rPr>
              <a:t> </a:t>
            </a:r>
            <a:r>
              <a:rPr lang="en-US" sz="1600" dirty="0">
                <a:solidFill>
                  <a:schemeClr val="tx1">
                    <a:lumMod val="95000"/>
                  </a:schemeClr>
                </a:solidFill>
                <a:latin typeface="+mj-lt"/>
              </a:rPr>
              <a:t>(E5-2650v2 @ 2.6GHz)</a:t>
            </a:r>
          </a:p>
          <a:p>
            <a:pPr lvl="2"/>
            <a:r>
              <a:rPr lang="en-US" sz="1600" dirty="0" smtClean="0">
                <a:solidFill>
                  <a:schemeClr val="tx1">
                    <a:lumMod val="95000"/>
                  </a:schemeClr>
                </a:solidFill>
                <a:latin typeface="+mj-lt"/>
              </a:rPr>
              <a:t>256 GB memory</a:t>
            </a:r>
          </a:p>
          <a:p>
            <a:pPr lvl="2"/>
            <a:r>
              <a:rPr lang="en-US" sz="1600" dirty="0">
                <a:solidFill>
                  <a:schemeClr val="tx1">
                    <a:lumMod val="95000"/>
                  </a:schemeClr>
                </a:solidFill>
                <a:latin typeface="+mj-lt"/>
              </a:rPr>
              <a:t>2</a:t>
            </a:r>
            <a:r>
              <a:rPr lang="en-US" sz="1600" dirty="0" smtClean="0">
                <a:solidFill>
                  <a:schemeClr val="tx1">
                    <a:lumMod val="95000"/>
                  </a:schemeClr>
                </a:solidFill>
                <a:latin typeface="+mj-lt"/>
              </a:rPr>
              <a:t> x 10 </a:t>
            </a:r>
            <a:r>
              <a:rPr lang="en-US" sz="1600" dirty="0" err="1">
                <a:solidFill>
                  <a:schemeClr val="tx1">
                    <a:lumMod val="95000"/>
                  </a:schemeClr>
                </a:solidFill>
                <a:latin typeface="+mj-lt"/>
              </a:rPr>
              <a:t>GbE</a:t>
            </a:r>
            <a:r>
              <a:rPr lang="en-US" sz="1600" dirty="0">
                <a:solidFill>
                  <a:schemeClr val="tx1">
                    <a:lumMod val="95000"/>
                  </a:schemeClr>
                </a:solidFill>
                <a:latin typeface="+mj-lt"/>
              </a:rPr>
              <a:t> </a:t>
            </a:r>
            <a:r>
              <a:rPr lang="en-US" sz="1600" dirty="0" err="1">
                <a:solidFill>
                  <a:schemeClr val="tx1">
                    <a:lumMod val="95000"/>
                  </a:schemeClr>
                </a:solidFill>
                <a:latin typeface="+mj-lt"/>
              </a:rPr>
              <a:t>Mellanox</a:t>
            </a:r>
            <a:r>
              <a:rPr lang="en-US" sz="1600" dirty="0">
                <a:solidFill>
                  <a:schemeClr val="tx1">
                    <a:lumMod val="95000"/>
                  </a:schemeClr>
                </a:solidFill>
                <a:latin typeface="+mj-lt"/>
              </a:rPr>
              <a:t> </a:t>
            </a:r>
            <a:r>
              <a:rPr lang="en-US" sz="1600" dirty="0" smtClean="0">
                <a:solidFill>
                  <a:schemeClr val="tx1">
                    <a:lumMod val="95000"/>
                  </a:schemeClr>
                </a:solidFill>
                <a:latin typeface="+mj-lt"/>
              </a:rPr>
              <a:t>NIC’s (LBFO Team, NVGRE offload)</a:t>
            </a:r>
            <a:endParaRPr lang="en-US" sz="1600" dirty="0">
              <a:solidFill>
                <a:schemeClr val="tx1">
                  <a:lumMod val="95000"/>
                </a:schemeClr>
              </a:solidFill>
              <a:latin typeface="+mj-lt"/>
            </a:endParaRPr>
          </a:p>
          <a:p>
            <a:pPr lvl="2"/>
            <a:r>
              <a:rPr lang="en-US" sz="1600" dirty="0" smtClean="0">
                <a:solidFill>
                  <a:schemeClr val="tx1">
                    <a:lumMod val="95000"/>
                  </a:schemeClr>
                </a:solidFill>
                <a:latin typeface="+mj-lt"/>
              </a:rPr>
              <a:t>2 x 10 </a:t>
            </a:r>
            <a:r>
              <a:rPr lang="en-US" sz="1600" dirty="0" err="1">
                <a:solidFill>
                  <a:schemeClr val="tx1">
                    <a:lumMod val="95000"/>
                  </a:schemeClr>
                </a:solidFill>
                <a:latin typeface="+mj-lt"/>
              </a:rPr>
              <a:t>GbE</a:t>
            </a:r>
            <a:r>
              <a:rPr lang="en-US" sz="1600" dirty="0">
                <a:solidFill>
                  <a:schemeClr val="tx1">
                    <a:lumMod val="95000"/>
                  </a:schemeClr>
                </a:solidFill>
                <a:latin typeface="+mj-lt"/>
              </a:rPr>
              <a:t> </a:t>
            </a:r>
            <a:r>
              <a:rPr lang="en-US" sz="1600" dirty="0" err="1">
                <a:solidFill>
                  <a:schemeClr val="tx1">
                    <a:lumMod val="95000"/>
                  </a:schemeClr>
                </a:solidFill>
                <a:latin typeface="+mj-lt"/>
              </a:rPr>
              <a:t>Chelsio</a:t>
            </a:r>
            <a:r>
              <a:rPr lang="en-US" sz="1600" dirty="0">
                <a:solidFill>
                  <a:schemeClr val="tx1">
                    <a:lumMod val="95000"/>
                  </a:schemeClr>
                </a:solidFill>
                <a:latin typeface="+mj-lt"/>
              </a:rPr>
              <a:t> (</a:t>
            </a:r>
            <a:r>
              <a:rPr lang="en-US" sz="1600" dirty="0" err="1" smtClean="0">
                <a:solidFill>
                  <a:schemeClr val="tx1">
                    <a:lumMod val="95000"/>
                  </a:schemeClr>
                </a:solidFill>
                <a:latin typeface="+mj-lt"/>
              </a:rPr>
              <a:t>iWARP</a:t>
            </a:r>
            <a:r>
              <a:rPr lang="en-US" sz="1600" dirty="0" smtClean="0">
                <a:solidFill>
                  <a:schemeClr val="tx1">
                    <a:lumMod val="95000"/>
                  </a:schemeClr>
                </a:solidFill>
                <a:latin typeface="+mj-lt"/>
              </a:rPr>
              <a:t>/RDMA) </a:t>
            </a:r>
          </a:p>
          <a:p>
            <a:pPr lvl="2"/>
            <a:r>
              <a:rPr lang="en-US" sz="1600" dirty="0" smtClean="0">
                <a:solidFill>
                  <a:schemeClr val="tx1">
                    <a:lumMod val="95000"/>
                  </a:schemeClr>
                </a:solidFill>
                <a:latin typeface="+mj-lt"/>
              </a:rPr>
              <a:t>1 </a:t>
            </a:r>
            <a:r>
              <a:rPr lang="en-US" sz="1600" dirty="0">
                <a:solidFill>
                  <a:schemeClr val="tx1">
                    <a:lumMod val="95000"/>
                  </a:schemeClr>
                </a:solidFill>
                <a:latin typeface="+mj-lt"/>
              </a:rPr>
              <a:t>local SSD </a:t>
            </a:r>
            <a:r>
              <a:rPr lang="en-US" sz="1600" dirty="0" smtClean="0">
                <a:solidFill>
                  <a:schemeClr val="tx1">
                    <a:lumMod val="95000"/>
                  </a:schemeClr>
                </a:solidFill>
                <a:latin typeface="+mj-lt"/>
              </a:rPr>
              <a:t>@ 200 GB (boot/paging</a:t>
            </a:r>
            <a:r>
              <a:rPr lang="en-US" sz="1600" dirty="0">
                <a:solidFill>
                  <a:schemeClr val="tx1">
                    <a:lumMod val="95000"/>
                  </a:schemeClr>
                </a:solidFill>
                <a:latin typeface="+mj-lt"/>
              </a:rPr>
              <a:t>)</a:t>
            </a:r>
          </a:p>
          <a:p>
            <a:pPr lvl="2"/>
            <a:endParaRPr lang="en-US" sz="900" dirty="0">
              <a:solidFill>
                <a:schemeClr val="tx1">
                  <a:lumMod val="95000"/>
                </a:schemeClr>
              </a:solidFill>
              <a:latin typeface="+mj-lt"/>
            </a:endParaRPr>
          </a:p>
          <a:p>
            <a:r>
              <a:rPr lang="en-US" sz="2400" dirty="0">
                <a:solidFill>
                  <a:schemeClr val="tx1">
                    <a:lumMod val="95000"/>
                  </a:schemeClr>
                </a:solidFill>
              </a:rPr>
              <a:t>Storage Scale </a:t>
            </a:r>
            <a:r>
              <a:rPr lang="en-US" sz="2400" dirty="0" smtClean="0">
                <a:solidFill>
                  <a:schemeClr val="tx1">
                    <a:lumMod val="95000"/>
                  </a:schemeClr>
                </a:solidFill>
              </a:rPr>
              <a:t>Unit </a:t>
            </a:r>
            <a:r>
              <a:rPr lang="en-US" sz="2000" dirty="0" smtClean="0">
                <a:solidFill>
                  <a:schemeClr val="tx1">
                    <a:lumMod val="95000"/>
                  </a:schemeClr>
                </a:solidFill>
              </a:rPr>
              <a:t>(4 x File Servers, 4  x JBODS)</a:t>
            </a:r>
            <a:endParaRPr lang="en-US" sz="2000" dirty="0">
              <a:solidFill>
                <a:schemeClr val="tx1">
                  <a:lumMod val="95000"/>
                </a:schemeClr>
              </a:solidFill>
            </a:endParaRPr>
          </a:p>
          <a:p>
            <a:pPr lvl="1"/>
            <a:r>
              <a:rPr lang="en-US" sz="1600" dirty="0" smtClean="0">
                <a:solidFill>
                  <a:schemeClr val="tx1">
                    <a:lumMod val="95000"/>
                  </a:schemeClr>
                </a:solidFill>
                <a:latin typeface="+mj-lt"/>
              </a:rPr>
              <a:t>Dell PowerEdge </a:t>
            </a:r>
            <a:r>
              <a:rPr lang="en-US" sz="1600" dirty="0">
                <a:solidFill>
                  <a:schemeClr val="tx1">
                    <a:lumMod val="95000"/>
                  </a:schemeClr>
                </a:solidFill>
                <a:latin typeface="+mj-lt"/>
              </a:rPr>
              <a:t>R620v2 </a:t>
            </a:r>
            <a:r>
              <a:rPr lang="en-US" sz="1600" dirty="0" smtClean="0">
                <a:solidFill>
                  <a:schemeClr val="tx1">
                    <a:lumMod val="95000"/>
                  </a:schemeClr>
                </a:solidFill>
                <a:latin typeface="+mj-lt"/>
              </a:rPr>
              <a:t>Servers (4 Server for Scale Out File Server)</a:t>
            </a:r>
          </a:p>
          <a:p>
            <a:pPr lvl="2"/>
            <a:r>
              <a:rPr lang="en-US" sz="1600" dirty="0">
                <a:solidFill>
                  <a:schemeClr val="tx1">
                    <a:lumMod val="95000"/>
                  </a:schemeClr>
                </a:solidFill>
                <a:latin typeface="+mj-lt"/>
              </a:rPr>
              <a:t>Dual socket Intel </a:t>
            </a:r>
            <a:r>
              <a:rPr lang="en-US" sz="1600" dirty="0" err="1">
                <a:solidFill>
                  <a:schemeClr val="tx1">
                    <a:lumMod val="95000"/>
                  </a:schemeClr>
                </a:solidFill>
                <a:latin typeface="+mj-lt"/>
              </a:rPr>
              <a:t>IvyBridge</a:t>
            </a:r>
            <a:r>
              <a:rPr lang="en-US" sz="1600" dirty="0">
                <a:solidFill>
                  <a:schemeClr val="tx1">
                    <a:lumMod val="95000"/>
                  </a:schemeClr>
                </a:solidFill>
                <a:latin typeface="+mj-lt"/>
              </a:rPr>
              <a:t> (E5-2650v2 @ 2.6GHz)</a:t>
            </a:r>
          </a:p>
          <a:p>
            <a:pPr lvl="2"/>
            <a:r>
              <a:rPr lang="en-US" sz="1600" dirty="0">
                <a:solidFill>
                  <a:schemeClr val="tx1">
                    <a:lumMod val="95000"/>
                  </a:schemeClr>
                </a:solidFill>
                <a:latin typeface="+mj-lt"/>
              </a:rPr>
              <a:t>2 x LSI 9207-8E SAS Controllers (shared storage</a:t>
            </a:r>
            <a:r>
              <a:rPr lang="en-US" sz="1600" dirty="0" smtClean="0">
                <a:solidFill>
                  <a:schemeClr val="tx1">
                    <a:lumMod val="95000"/>
                  </a:schemeClr>
                </a:solidFill>
                <a:latin typeface="+mj-lt"/>
              </a:rPr>
              <a:t>)</a:t>
            </a:r>
          </a:p>
          <a:p>
            <a:pPr lvl="2"/>
            <a:r>
              <a:rPr lang="en-US" sz="1600" dirty="0">
                <a:solidFill>
                  <a:schemeClr val="tx1">
                    <a:lumMod val="95000"/>
                  </a:schemeClr>
                </a:solidFill>
                <a:latin typeface="+mj-lt"/>
              </a:rPr>
              <a:t>2 x 10 </a:t>
            </a:r>
            <a:r>
              <a:rPr lang="en-US" sz="1600" dirty="0" err="1">
                <a:solidFill>
                  <a:schemeClr val="tx1">
                    <a:lumMod val="95000"/>
                  </a:schemeClr>
                </a:solidFill>
                <a:latin typeface="+mj-lt"/>
              </a:rPr>
              <a:t>GbE</a:t>
            </a:r>
            <a:r>
              <a:rPr lang="en-US" sz="1600" dirty="0">
                <a:solidFill>
                  <a:schemeClr val="tx1">
                    <a:lumMod val="95000"/>
                  </a:schemeClr>
                </a:solidFill>
                <a:latin typeface="+mj-lt"/>
              </a:rPr>
              <a:t> </a:t>
            </a:r>
            <a:r>
              <a:rPr lang="en-US" sz="1600" dirty="0" err="1">
                <a:solidFill>
                  <a:schemeClr val="tx1">
                    <a:lumMod val="95000"/>
                  </a:schemeClr>
                </a:solidFill>
                <a:latin typeface="+mj-lt"/>
              </a:rPr>
              <a:t>Chelsio</a:t>
            </a:r>
            <a:r>
              <a:rPr lang="en-US" sz="1600" dirty="0">
                <a:solidFill>
                  <a:schemeClr val="tx1">
                    <a:lumMod val="95000"/>
                  </a:schemeClr>
                </a:solidFill>
                <a:latin typeface="+mj-lt"/>
              </a:rPr>
              <a:t> </a:t>
            </a:r>
            <a:r>
              <a:rPr lang="en-US" sz="1600" dirty="0" smtClean="0">
                <a:solidFill>
                  <a:schemeClr val="tx1">
                    <a:lumMod val="95000"/>
                  </a:schemeClr>
                </a:solidFill>
                <a:latin typeface="+mj-lt"/>
              </a:rPr>
              <a:t>T520 (</a:t>
            </a:r>
            <a:r>
              <a:rPr lang="en-US" sz="1600" dirty="0" err="1" smtClean="0">
                <a:solidFill>
                  <a:schemeClr val="tx1">
                    <a:lumMod val="95000"/>
                  </a:schemeClr>
                </a:solidFill>
                <a:latin typeface="+mj-lt"/>
              </a:rPr>
              <a:t>iWARP</a:t>
            </a:r>
            <a:r>
              <a:rPr lang="en-US" sz="1600" dirty="0" smtClean="0">
                <a:solidFill>
                  <a:schemeClr val="tx1">
                    <a:lumMod val="95000"/>
                  </a:schemeClr>
                </a:solidFill>
                <a:latin typeface="+mj-lt"/>
              </a:rPr>
              <a:t>/RDMA</a:t>
            </a:r>
            <a:r>
              <a:rPr lang="en-US" sz="1600" dirty="0">
                <a:solidFill>
                  <a:schemeClr val="tx1">
                    <a:lumMod val="95000"/>
                  </a:schemeClr>
                </a:solidFill>
                <a:latin typeface="+mj-lt"/>
              </a:rPr>
              <a:t>) </a:t>
            </a:r>
            <a:endParaRPr lang="en-US" sz="1600" dirty="0" smtClean="0">
              <a:solidFill>
                <a:schemeClr val="tx1">
                  <a:lumMod val="95000"/>
                </a:schemeClr>
              </a:solidFill>
              <a:latin typeface="+mj-lt"/>
            </a:endParaRPr>
          </a:p>
          <a:p>
            <a:pPr lvl="1"/>
            <a:r>
              <a:rPr lang="en-US" sz="1600" dirty="0" err="1" smtClean="0">
                <a:solidFill>
                  <a:schemeClr val="tx1">
                    <a:lumMod val="95000"/>
                  </a:schemeClr>
                </a:solidFill>
                <a:latin typeface="+mj-lt"/>
              </a:rPr>
              <a:t>PowerVault</a:t>
            </a:r>
            <a:r>
              <a:rPr lang="en-US" sz="1600" dirty="0" smtClean="0">
                <a:solidFill>
                  <a:schemeClr val="tx1">
                    <a:lumMod val="95000"/>
                  </a:schemeClr>
                </a:solidFill>
                <a:latin typeface="+mj-lt"/>
              </a:rPr>
              <a:t> </a:t>
            </a:r>
            <a:r>
              <a:rPr lang="en-US" sz="1600" dirty="0">
                <a:solidFill>
                  <a:schemeClr val="tx1">
                    <a:lumMod val="95000"/>
                  </a:schemeClr>
                </a:solidFill>
                <a:latin typeface="+mj-lt"/>
              </a:rPr>
              <a:t>MD3060e </a:t>
            </a:r>
            <a:r>
              <a:rPr lang="en-US" sz="1600" dirty="0" smtClean="0">
                <a:solidFill>
                  <a:schemeClr val="tx1">
                    <a:lumMod val="95000"/>
                  </a:schemeClr>
                </a:solidFill>
                <a:latin typeface="+mj-lt"/>
              </a:rPr>
              <a:t>JBODs (48 HDD, 12 SSD)</a:t>
            </a:r>
            <a:endParaRPr lang="en-US" sz="1600" dirty="0">
              <a:solidFill>
                <a:schemeClr val="tx1">
                  <a:lumMod val="95000"/>
                </a:schemeClr>
              </a:solidFill>
              <a:latin typeface="+mj-lt"/>
            </a:endParaRPr>
          </a:p>
          <a:p>
            <a:pPr lvl="1"/>
            <a:r>
              <a:rPr lang="en-US" sz="1600" dirty="0">
                <a:solidFill>
                  <a:schemeClr val="tx1">
                    <a:lumMod val="95000"/>
                  </a:schemeClr>
                </a:solidFill>
                <a:latin typeface="+mj-lt"/>
              </a:rPr>
              <a:t>4 TB HDDs and 800 GB </a:t>
            </a:r>
            <a:r>
              <a:rPr lang="en-US" sz="1600" dirty="0" smtClean="0">
                <a:solidFill>
                  <a:schemeClr val="tx1">
                    <a:lumMod val="95000"/>
                  </a:schemeClr>
                </a:solidFill>
                <a:latin typeface="+mj-lt"/>
              </a:rPr>
              <a:t>SSDs</a:t>
            </a:r>
          </a:p>
          <a:p>
            <a:pPr marL="342900" lvl="1" indent="0">
              <a:buNone/>
            </a:pPr>
            <a:endParaRPr lang="en-US" sz="1400" dirty="0">
              <a:solidFill>
                <a:schemeClr val="tx1">
                  <a:lumMod val="95000"/>
                </a:schemeClr>
              </a:solidFill>
              <a:latin typeface="+mj-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411" y="213805"/>
            <a:ext cx="839073" cy="8390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9416" y="206562"/>
            <a:ext cx="839073" cy="8390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3421" y="195344"/>
            <a:ext cx="846479" cy="84647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4832" y="194921"/>
            <a:ext cx="859178" cy="859178"/>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8942" y="190161"/>
            <a:ext cx="871876" cy="87187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25749" y="184291"/>
            <a:ext cx="859987" cy="868587"/>
          </a:xfrm>
          <a:prstGeom prst="rect">
            <a:avLst/>
          </a:prstGeom>
        </p:spPr>
      </p:pic>
    </p:spTree>
    <p:extLst>
      <p:ext uri="{BB962C8B-B14F-4D97-AF65-F5344CB8AC3E}">
        <p14:creationId xmlns:p14="http://schemas.microsoft.com/office/powerpoint/2010/main" val="379485866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437" y="295274"/>
            <a:ext cx="11584766" cy="917575"/>
          </a:xfrm>
        </p:spPr>
        <p:txBody>
          <a:bodyPr/>
          <a:lstStyle/>
          <a:p>
            <a:r>
              <a:rPr lang="en-US" sz="4800" dirty="0" smtClean="0"/>
              <a:t>Azure </a:t>
            </a:r>
            <a:r>
              <a:rPr lang="en-US" sz="4800" dirty="0"/>
              <a:t>Consistent Innovative </a:t>
            </a:r>
            <a:r>
              <a:rPr lang="en-US" sz="4800" dirty="0" smtClean="0"/>
              <a:t>Architecture</a:t>
            </a:r>
            <a:endParaRPr lang="en-US" sz="4800" dirty="0"/>
          </a:p>
        </p:txBody>
      </p:sp>
      <p:sp>
        <p:nvSpPr>
          <p:cNvPr id="3" name="Text Placeholder 2"/>
          <p:cNvSpPr>
            <a:spLocks noGrp="1"/>
          </p:cNvSpPr>
          <p:nvPr>
            <p:ph type="body" sz="quarter" idx="10"/>
          </p:nvPr>
        </p:nvSpPr>
        <p:spPr>
          <a:xfrm>
            <a:off x="274639" y="1592262"/>
            <a:ext cx="5791198" cy="5164491"/>
          </a:xfrm>
        </p:spPr>
        <p:txBody>
          <a:bodyPr/>
          <a:lstStyle/>
          <a:p>
            <a:r>
              <a:rPr lang="en-US" dirty="0" smtClean="0"/>
              <a:t>Same hypervisor</a:t>
            </a:r>
          </a:p>
          <a:p>
            <a:pPr lvl="1"/>
            <a:r>
              <a:rPr lang="en-US" dirty="0" smtClean="0"/>
              <a:t>In CPS, all management functions have been virtualized</a:t>
            </a:r>
          </a:p>
          <a:p>
            <a:pPr lvl="1"/>
            <a:endParaRPr lang="en-US" dirty="0" smtClean="0"/>
          </a:p>
          <a:p>
            <a:pPr lvl="1"/>
            <a:endParaRPr lang="en-US" dirty="0" smtClean="0"/>
          </a:p>
          <a:p>
            <a:r>
              <a:rPr lang="en-US" dirty="0"/>
              <a:t>IaaS and PaaS solution</a:t>
            </a:r>
          </a:p>
          <a:p>
            <a:pPr lvl="1"/>
            <a:r>
              <a:rPr lang="en-US" dirty="0"/>
              <a:t>Azure Portal</a:t>
            </a:r>
          </a:p>
          <a:p>
            <a:pPr lvl="1"/>
            <a:r>
              <a:rPr lang="en-US" dirty="0"/>
              <a:t>Azure Web Sites</a:t>
            </a:r>
          </a:p>
          <a:p>
            <a:pPr lvl="1"/>
            <a:endParaRPr lang="en-US" dirty="0" smtClean="0">
              <a:solidFill>
                <a:schemeClr val="accent1">
                  <a:lumMod val="20000"/>
                  <a:lumOff val="80000"/>
                </a:schemeClr>
              </a:solidFill>
            </a:endParaRPr>
          </a:p>
          <a:p>
            <a:pPr lvl="1"/>
            <a:endParaRPr lang="en-US" dirty="0" smtClean="0"/>
          </a:p>
          <a:p>
            <a:endParaRPr lang="en-US" dirty="0"/>
          </a:p>
        </p:txBody>
      </p:sp>
      <p:sp>
        <p:nvSpPr>
          <p:cNvPr id="4" name="Text Placeholder 3"/>
          <p:cNvSpPr>
            <a:spLocks noGrp="1"/>
          </p:cNvSpPr>
          <p:nvPr>
            <p:ph type="body" sz="quarter" idx="11"/>
          </p:nvPr>
        </p:nvSpPr>
        <p:spPr>
          <a:xfrm>
            <a:off x="6675439" y="1592262"/>
            <a:ext cx="5761036" cy="4832092"/>
          </a:xfrm>
        </p:spPr>
        <p:txBody>
          <a:bodyPr/>
          <a:lstStyle/>
          <a:p>
            <a:r>
              <a:rPr lang="en-US" dirty="0" smtClean="0"/>
              <a:t>Efficient </a:t>
            </a:r>
            <a:r>
              <a:rPr lang="en-US" dirty="0"/>
              <a:t>use of hardware</a:t>
            </a:r>
          </a:p>
          <a:p>
            <a:pPr lvl="1"/>
            <a:r>
              <a:rPr lang="en-US" dirty="0" smtClean="0">
                <a:solidFill>
                  <a:schemeClr val="tx1"/>
                </a:solidFill>
              </a:rPr>
              <a:t>Efficient packing of VMs</a:t>
            </a:r>
          </a:p>
          <a:p>
            <a:pPr lvl="1"/>
            <a:r>
              <a:rPr lang="en-US" dirty="0" smtClean="0">
                <a:solidFill>
                  <a:schemeClr val="tx1"/>
                </a:solidFill>
              </a:rPr>
              <a:t>Efficient packing of storage</a:t>
            </a:r>
          </a:p>
          <a:p>
            <a:pPr lvl="1"/>
            <a:r>
              <a:rPr lang="en-US" dirty="0" smtClean="0">
                <a:solidFill>
                  <a:schemeClr val="tx1"/>
                </a:solidFill>
              </a:rPr>
              <a:t>State of the art network offloads</a:t>
            </a:r>
          </a:p>
          <a:p>
            <a:pPr lvl="1"/>
            <a:endParaRPr lang="en-US" dirty="0">
              <a:solidFill>
                <a:schemeClr val="tx1"/>
              </a:solidFill>
            </a:endParaRPr>
          </a:p>
          <a:p>
            <a:r>
              <a:rPr lang="en-US" dirty="0"/>
              <a:t>Dynamic scaling </a:t>
            </a:r>
          </a:p>
          <a:p>
            <a:pPr lvl="1"/>
            <a:r>
              <a:rPr lang="en-US" dirty="0">
                <a:solidFill>
                  <a:schemeClr val="tx1"/>
                </a:solidFill>
              </a:rPr>
              <a:t>Dynamic VM scaling</a:t>
            </a:r>
          </a:p>
          <a:p>
            <a:pPr lvl="1"/>
            <a:r>
              <a:rPr lang="en-US" dirty="0"/>
              <a:t>Integrated load </a:t>
            </a:r>
            <a:r>
              <a:rPr lang="en-US" dirty="0" smtClean="0"/>
              <a:t>balancer</a:t>
            </a:r>
          </a:p>
          <a:p>
            <a:pPr lvl="1"/>
            <a:r>
              <a:rPr lang="en-US" dirty="0" smtClean="0"/>
              <a:t>Incremental Hardware scaling</a:t>
            </a:r>
            <a:endParaRPr lang="en-US" dirty="0"/>
          </a:p>
          <a:p>
            <a:endParaRPr lang="en-US" dirty="0"/>
          </a:p>
        </p:txBody>
      </p:sp>
    </p:spTree>
    <p:extLst>
      <p:ext uri="{BB962C8B-B14F-4D97-AF65-F5344CB8AC3E}">
        <p14:creationId xmlns:p14="http://schemas.microsoft.com/office/powerpoint/2010/main" val="302808464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Flat Network – Efficient Resource Packing</a:t>
            </a:r>
            <a:endParaRPr lang="en-US" dirty="0"/>
          </a:p>
        </p:txBody>
      </p:sp>
      <p:sp>
        <p:nvSpPr>
          <p:cNvPr id="3" name="Text Placeholder 2"/>
          <p:cNvSpPr>
            <a:spLocks noGrp="1"/>
          </p:cNvSpPr>
          <p:nvPr>
            <p:ph type="body" sz="quarter" idx="10"/>
          </p:nvPr>
        </p:nvSpPr>
        <p:spPr>
          <a:xfrm>
            <a:off x="274639" y="1126740"/>
            <a:ext cx="6184136" cy="2169825"/>
          </a:xfrm>
        </p:spPr>
        <p:txBody>
          <a:bodyPr/>
          <a:lstStyle/>
          <a:p>
            <a:pPr marL="0" indent="0">
              <a:buNone/>
            </a:pPr>
            <a:r>
              <a:rPr lang="en-US" sz="2800" b="1" dirty="0" smtClean="0">
                <a:solidFill>
                  <a:schemeClr val="accent2">
                    <a:lumMod val="60000"/>
                    <a:lumOff val="40000"/>
                  </a:schemeClr>
                </a:solidFill>
              </a:rPr>
              <a:t>Traditional Deployment</a:t>
            </a:r>
          </a:p>
          <a:p>
            <a:r>
              <a:rPr lang="en-US" sz="2000" dirty="0" smtClean="0"/>
              <a:t>Within rack: 1360 </a:t>
            </a:r>
            <a:r>
              <a:rPr lang="en-US" sz="2000" dirty="0" err="1" smtClean="0"/>
              <a:t>gb</a:t>
            </a:r>
            <a:r>
              <a:rPr lang="en-US" sz="2000" dirty="0" smtClean="0"/>
              <a:t>/sec</a:t>
            </a:r>
            <a:endParaRPr lang="en-US" sz="1800" dirty="0" smtClean="0"/>
          </a:p>
          <a:p>
            <a:r>
              <a:rPr lang="en-US" sz="2000" dirty="0" smtClean="0"/>
              <a:t>Off-rack typically 10-20 </a:t>
            </a:r>
            <a:r>
              <a:rPr lang="en-US" sz="2000" dirty="0" err="1" smtClean="0"/>
              <a:t>gb</a:t>
            </a:r>
            <a:r>
              <a:rPr lang="en-US" sz="2000" dirty="0" smtClean="0"/>
              <a:t>/sec</a:t>
            </a:r>
          </a:p>
          <a:p>
            <a:r>
              <a:rPr lang="en-US" sz="2000" b="1" dirty="0" smtClean="0">
                <a:solidFill>
                  <a:schemeClr val="accent2">
                    <a:lumMod val="60000"/>
                    <a:lumOff val="40000"/>
                  </a:schemeClr>
                </a:solidFill>
              </a:rPr>
              <a:t>VM and storage placement is critical</a:t>
            </a:r>
          </a:p>
          <a:p>
            <a:pPr lvl="1"/>
            <a:r>
              <a:rPr lang="en-US" sz="1800" dirty="0" smtClean="0">
                <a:solidFill>
                  <a:schemeClr val="accent2">
                    <a:lumMod val="60000"/>
                    <a:lumOff val="40000"/>
                  </a:schemeClr>
                </a:solidFill>
              </a:rPr>
              <a:t>Orphaned resources are common</a:t>
            </a:r>
            <a:endParaRPr lang="en-US" sz="1800" dirty="0">
              <a:solidFill>
                <a:schemeClr val="accent2">
                  <a:lumMod val="60000"/>
                  <a:lumOff val="40000"/>
                </a:schemeClr>
              </a:solidFill>
            </a:endParaRPr>
          </a:p>
        </p:txBody>
      </p:sp>
      <p:sp>
        <p:nvSpPr>
          <p:cNvPr id="4" name="Text Placeholder 3"/>
          <p:cNvSpPr>
            <a:spLocks noGrp="1"/>
          </p:cNvSpPr>
          <p:nvPr>
            <p:ph type="body" sz="quarter" idx="11"/>
          </p:nvPr>
        </p:nvSpPr>
        <p:spPr>
          <a:xfrm>
            <a:off x="6492088" y="1126740"/>
            <a:ext cx="5638801" cy="2751522"/>
          </a:xfrm>
        </p:spPr>
        <p:txBody>
          <a:bodyPr/>
          <a:lstStyle/>
          <a:p>
            <a:pPr marL="0" indent="0">
              <a:buNone/>
            </a:pPr>
            <a:r>
              <a:rPr lang="en-US" sz="2800" b="1" dirty="0" smtClean="0">
                <a:solidFill>
                  <a:schemeClr val="accent2">
                    <a:lumMod val="60000"/>
                    <a:lumOff val="40000"/>
                  </a:schemeClr>
                </a:solidFill>
              </a:rPr>
              <a:t>CPS Deployment</a:t>
            </a:r>
          </a:p>
          <a:p>
            <a:r>
              <a:rPr lang="en-US" sz="2000" dirty="0" smtClean="0"/>
              <a:t>Flat network between racks </a:t>
            </a:r>
          </a:p>
          <a:p>
            <a:pPr lvl="1"/>
            <a:r>
              <a:rPr lang="en-US" sz="1800" dirty="0" smtClean="0"/>
              <a:t>560 </a:t>
            </a:r>
            <a:r>
              <a:rPr lang="en-US" sz="1800" dirty="0" err="1" smtClean="0"/>
              <a:t>gb</a:t>
            </a:r>
            <a:r>
              <a:rPr lang="en-US" sz="1800" dirty="0" smtClean="0"/>
              <a:t>/sec off-rack connectivity</a:t>
            </a:r>
          </a:p>
          <a:p>
            <a:r>
              <a:rPr lang="en-US" sz="2000" dirty="0" smtClean="0"/>
              <a:t>Equal Cost Multi-Path Routing (ECMP)</a:t>
            </a:r>
          </a:p>
          <a:p>
            <a:pPr lvl="1"/>
            <a:r>
              <a:rPr lang="en-US" sz="1800" dirty="0" smtClean="0"/>
              <a:t>Network fault tolerance</a:t>
            </a:r>
          </a:p>
          <a:p>
            <a:r>
              <a:rPr lang="en-US" sz="2000" b="1" dirty="0" smtClean="0">
                <a:solidFill>
                  <a:schemeClr val="accent2">
                    <a:lumMod val="60000"/>
                    <a:lumOff val="40000"/>
                  </a:schemeClr>
                </a:solidFill>
              </a:rPr>
              <a:t>VMs and storage can be placed anywhere resources are available</a:t>
            </a:r>
            <a:endParaRPr lang="en-US" sz="2000" b="1" dirty="0">
              <a:solidFill>
                <a:schemeClr val="accent2">
                  <a:lumMod val="60000"/>
                  <a:lumOff val="40000"/>
                </a:schemeClr>
              </a:solidFill>
            </a:endParaRPr>
          </a:p>
        </p:txBody>
      </p:sp>
      <p:grpSp>
        <p:nvGrpSpPr>
          <p:cNvPr id="95" name="Group 94"/>
          <p:cNvGrpSpPr/>
          <p:nvPr/>
        </p:nvGrpSpPr>
        <p:grpSpPr>
          <a:xfrm>
            <a:off x="579437" y="3841915"/>
            <a:ext cx="3626068" cy="2989116"/>
            <a:chOff x="579437" y="2978897"/>
            <a:chExt cx="4636310" cy="3821900"/>
          </a:xfrm>
        </p:grpSpPr>
        <p:grpSp>
          <p:nvGrpSpPr>
            <p:cNvPr id="21" name="Group 20"/>
            <p:cNvGrpSpPr/>
            <p:nvPr/>
          </p:nvGrpSpPr>
          <p:grpSpPr>
            <a:xfrm>
              <a:off x="2103437" y="3954462"/>
              <a:ext cx="978710" cy="2846335"/>
              <a:chOff x="2526168" y="3954462"/>
              <a:chExt cx="978710" cy="2846335"/>
            </a:xfrm>
          </p:grpSpPr>
          <p:pic>
            <p:nvPicPr>
              <p:cNvPr id="6" name="Picture 5"/>
              <p:cNvPicPr>
                <a:picLocks noChangeAspect="1"/>
              </p:cNvPicPr>
              <p:nvPr/>
            </p:nvPicPr>
            <p:blipFill>
              <a:blip r:embed="rId2"/>
              <a:stretch>
                <a:fillRect/>
              </a:stretch>
            </p:blipFill>
            <p:spPr>
              <a:xfrm>
                <a:off x="2526168" y="3954462"/>
                <a:ext cx="978710" cy="2846335"/>
              </a:xfrm>
              <a:prstGeom prst="rect">
                <a:avLst/>
              </a:prstGeom>
            </p:spPr>
          </p:pic>
          <p:sp>
            <p:nvSpPr>
              <p:cNvPr id="9" name="Rectangle 8"/>
              <p:cNvSpPr/>
              <p:nvPr/>
            </p:nvSpPr>
            <p:spPr bwMode="auto">
              <a:xfrm>
                <a:off x="2549715" y="3975742"/>
                <a:ext cx="914400" cy="304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TOR</a:t>
                </a:r>
              </a:p>
            </p:txBody>
          </p:sp>
        </p:grpSp>
        <p:grpSp>
          <p:nvGrpSpPr>
            <p:cNvPr id="20" name="Group 19"/>
            <p:cNvGrpSpPr/>
            <p:nvPr/>
          </p:nvGrpSpPr>
          <p:grpSpPr>
            <a:xfrm>
              <a:off x="3170237" y="3954462"/>
              <a:ext cx="978710" cy="2846335"/>
              <a:chOff x="4050168" y="3954462"/>
              <a:chExt cx="978710" cy="2846335"/>
            </a:xfrm>
          </p:grpSpPr>
          <p:pic>
            <p:nvPicPr>
              <p:cNvPr id="7" name="Picture 6"/>
              <p:cNvPicPr>
                <a:picLocks noChangeAspect="1"/>
              </p:cNvPicPr>
              <p:nvPr/>
            </p:nvPicPr>
            <p:blipFill>
              <a:blip r:embed="rId2"/>
              <a:stretch>
                <a:fillRect/>
              </a:stretch>
            </p:blipFill>
            <p:spPr>
              <a:xfrm>
                <a:off x="4050168" y="3954462"/>
                <a:ext cx="978710" cy="2846335"/>
              </a:xfrm>
              <a:prstGeom prst="rect">
                <a:avLst/>
              </a:prstGeom>
            </p:spPr>
          </p:pic>
          <p:sp>
            <p:nvSpPr>
              <p:cNvPr id="10" name="Rectangle 9"/>
              <p:cNvSpPr/>
              <p:nvPr/>
            </p:nvSpPr>
            <p:spPr bwMode="auto">
              <a:xfrm>
                <a:off x="4081212" y="3975742"/>
                <a:ext cx="914400" cy="304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TOR</a:t>
                </a:r>
              </a:p>
            </p:txBody>
          </p:sp>
        </p:grpSp>
        <p:cxnSp>
          <p:nvCxnSpPr>
            <p:cNvPr id="15" name="Straight Connector 14"/>
            <p:cNvCxnSpPr>
              <a:stCxn id="9" idx="0"/>
              <a:endCxn id="11" idx="2"/>
            </p:cNvCxnSpPr>
            <p:nvPr/>
          </p:nvCxnSpPr>
          <p:spPr>
            <a:xfrm flipV="1">
              <a:off x="2584184" y="3573462"/>
              <a:ext cx="431339" cy="4022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8" idx="0"/>
            </p:cNvCxnSpPr>
            <p:nvPr/>
          </p:nvCxnSpPr>
          <p:spPr>
            <a:xfrm flipV="1">
              <a:off x="1475419" y="3573462"/>
              <a:ext cx="1540103" cy="4022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303954" y="2978897"/>
              <a:ext cx="2597306" cy="696620"/>
              <a:chOff x="1303954" y="2978897"/>
              <a:chExt cx="2597306" cy="696620"/>
            </a:xfrm>
          </p:grpSpPr>
          <p:sp>
            <p:nvSpPr>
              <p:cNvPr id="11" name="Rectangle 10"/>
              <p:cNvSpPr/>
              <p:nvPr/>
            </p:nvSpPr>
            <p:spPr bwMode="auto">
              <a:xfrm>
                <a:off x="2129785" y="3040062"/>
                <a:ext cx="1771475" cy="533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200" dirty="0" smtClean="0">
                    <a:gradFill>
                      <a:gsLst>
                        <a:gs pos="0">
                          <a:srgbClr val="FFFFFF"/>
                        </a:gs>
                        <a:gs pos="100000">
                          <a:srgbClr val="FFFFFF"/>
                        </a:gs>
                      </a:gsLst>
                      <a:lin ang="5400000" scaled="0"/>
                    </a:gradFill>
                    <a:ea typeface="Segoe UI" pitchFamily="34" charset="0"/>
                    <a:cs typeface="Segoe UI" pitchFamily="34" charset="0"/>
                  </a:rPr>
                  <a:t>Director Class Switch</a:t>
                </a:r>
              </a:p>
            </p:txBody>
          </p:sp>
          <p:sp>
            <p:nvSpPr>
              <p:cNvPr id="18" name="TextBox 17"/>
              <p:cNvSpPr txBox="1"/>
              <p:nvPr/>
            </p:nvSpPr>
            <p:spPr>
              <a:xfrm>
                <a:off x="1303954" y="2978897"/>
                <a:ext cx="952703" cy="696620"/>
              </a:xfrm>
              <a:prstGeom prst="rect">
                <a:avLst/>
              </a:prstGeom>
              <a:noFill/>
            </p:spPr>
            <p:txBody>
              <a:bodyPr wrap="none" lIns="182880" tIns="146304" rIns="182880" bIns="146304" rtlCol="0">
                <a:spAutoFit/>
              </a:bodyPr>
              <a:lstStyle/>
              <a:p>
                <a:pPr>
                  <a:lnSpc>
                    <a:spcPct val="90000"/>
                  </a:lnSpc>
                  <a:spcAft>
                    <a:spcPts val="600"/>
                  </a:spcAft>
                </a:pPr>
                <a:r>
                  <a:rPr lang="en-US" dirty="0" smtClean="0">
                    <a:gradFill>
                      <a:gsLst>
                        <a:gs pos="2917">
                          <a:srgbClr val="FFFFFF"/>
                        </a:gs>
                        <a:gs pos="30000">
                          <a:srgbClr val="FFFFFF"/>
                        </a:gs>
                      </a:gsLst>
                      <a:lin ang="5400000" scaled="0"/>
                    </a:gradFill>
                  </a:rPr>
                  <a:t>$$$</a:t>
                </a:r>
              </a:p>
            </p:txBody>
          </p:sp>
        </p:grpSp>
        <p:grpSp>
          <p:nvGrpSpPr>
            <p:cNvPr id="22" name="Group 21"/>
            <p:cNvGrpSpPr/>
            <p:nvPr/>
          </p:nvGrpSpPr>
          <p:grpSpPr>
            <a:xfrm>
              <a:off x="579437" y="3814210"/>
              <a:ext cx="1401441" cy="2986587"/>
              <a:chOff x="579437" y="3814210"/>
              <a:chExt cx="1401441" cy="2986587"/>
            </a:xfrm>
          </p:grpSpPr>
          <p:pic>
            <p:nvPicPr>
              <p:cNvPr id="5" name="Picture 4"/>
              <p:cNvPicPr>
                <a:picLocks noChangeAspect="1"/>
              </p:cNvPicPr>
              <p:nvPr/>
            </p:nvPicPr>
            <p:blipFill>
              <a:blip r:embed="rId2"/>
              <a:stretch>
                <a:fillRect/>
              </a:stretch>
            </p:blipFill>
            <p:spPr>
              <a:xfrm>
                <a:off x="1002168" y="3954462"/>
                <a:ext cx="978710" cy="2846335"/>
              </a:xfrm>
              <a:prstGeom prst="rect">
                <a:avLst/>
              </a:prstGeom>
            </p:spPr>
          </p:pic>
          <p:sp>
            <p:nvSpPr>
              <p:cNvPr id="8" name="Rectangle 7"/>
              <p:cNvSpPr/>
              <p:nvPr/>
            </p:nvSpPr>
            <p:spPr bwMode="auto">
              <a:xfrm>
                <a:off x="1018219" y="3975742"/>
                <a:ext cx="914400" cy="304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TOR</a:t>
                </a:r>
              </a:p>
            </p:txBody>
          </p:sp>
          <p:sp>
            <p:nvSpPr>
              <p:cNvPr id="19" name="TextBox 18"/>
              <p:cNvSpPr txBox="1"/>
              <p:nvPr/>
            </p:nvSpPr>
            <p:spPr>
              <a:xfrm>
                <a:off x="579437" y="3814210"/>
                <a:ext cx="632099" cy="696539"/>
              </a:xfrm>
              <a:prstGeom prst="rect">
                <a:avLst/>
              </a:prstGeom>
              <a:noFill/>
            </p:spPr>
            <p:txBody>
              <a:bodyPr wrap="none" lIns="182880" tIns="146304" rIns="182880" bIns="146304" rtlCol="0">
                <a:spAutoFit/>
              </a:bodyPr>
              <a:lstStyle/>
              <a:p>
                <a:pPr>
                  <a:lnSpc>
                    <a:spcPct val="90000"/>
                  </a:lnSpc>
                  <a:spcAft>
                    <a:spcPts val="600"/>
                  </a:spcAft>
                </a:pPr>
                <a:r>
                  <a:rPr lang="en-US" dirty="0" smtClean="0">
                    <a:gradFill>
                      <a:gsLst>
                        <a:gs pos="2917">
                          <a:srgbClr val="FFFFFF"/>
                        </a:gs>
                        <a:gs pos="30000">
                          <a:srgbClr val="FFFFFF"/>
                        </a:gs>
                      </a:gsLst>
                      <a:lin ang="5400000" scaled="0"/>
                    </a:gradFill>
                  </a:rPr>
                  <a:t>$</a:t>
                </a:r>
              </a:p>
            </p:txBody>
          </p:sp>
        </p:grpSp>
        <p:grpSp>
          <p:nvGrpSpPr>
            <p:cNvPr id="24" name="Group 23"/>
            <p:cNvGrpSpPr/>
            <p:nvPr/>
          </p:nvGrpSpPr>
          <p:grpSpPr>
            <a:xfrm>
              <a:off x="4237037" y="3954462"/>
              <a:ext cx="978710" cy="2846335"/>
              <a:chOff x="4050168" y="3954462"/>
              <a:chExt cx="978710" cy="2846335"/>
            </a:xfrm>
          </p:grpSpPr>
          <p:pic>
            <p:nvPicPr>
              <p:cNvPr id="25" name="Picture 24"/>
              <p:cNvPicPr>
                <a:picLocks noChangeAspect="1"/>
              </p:cNvPicPr>
              <p:nvPr/>
            </p:nvPicPr>
            <p:blipFill>
              <a:blip r:embed="rId2"/>
              <a:stretch>
                <a:fillRect/>
              </a:stretch>
            </p:blipFill>
            <p:spPr>
              <a:xfrm>
                <a:off x="4050168" y="3954462"/>
                <a:ext cx="978710" cy="2846335"/>
              </a:xfrm>
              <a:prstGeom prst="rect">
                <a:avLst/>
              </a:prstGeom>
            </p:spPr>
          </p:pic>
          <p:sp>
            <p:nvSpPr>
              <p:cNvPr id="26" name="Rectangle 25"/>
              <p:cNvSpPr/>
              <p:nvPr/>
            </p:nvSpPr>
            <p:spPr bwMode="auto">
              <a:xfrm>
                <a:off x="4081212" y="3975742"/>
                <a:ext cx="914400" cy="304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TOR</a:t>
                </a:r>
              </a:p>
            </p:txBody>
          </p:sp>
        </p:grpSp>
        <p:cxnSp>
          <p:nvCxnSpPr>
            <p:cNvPr id="28" name="Straight Connector 27"/>
            <p:cNvCxnSpPr>
              <a:stCxn id="7" idx="0"/>
              <a:endCxn id="11" idx="2"/>
            </p:cNvCxnSpPr>
            <p:nvPr/>
          </p:nvCxnSpPr>
          <p:spPr>
            <a:xfrm flipH="1" flipV="1">
              <a:off x="3015523" y="3573462"/>
              <a:ext cx="644069" cy="38100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6" idx="0"/>
              <a:endCxn id="11" idx="2"/>
            </p:cNvCxnSpPr>
            <p:nvPr/>
          </p:nvCxnSpPr>
          <p:spPr>
            <a:xfrm flipH="1" flipV="1">
              <a:off x="3015523" y="3573462"/>
              <a:ext cx="1709758" cy="4022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7056438" y="3878262"/>
            <a:ext cx="3591580" cy="2952768"/>
            <a:chOff x="6636147" y="2989119"/>
            <a:chExt cx="4636310" cy="3811678"/>
          </a:xfrm>
        </p:grpSpPr>
        <p:pic>
          <p:nvPicPr>
            <p:cNvPr id="35" name="Picture 34"/>
            <p:cNvPicPr>
              <a:picLocks noChangeAspect="1"/>
            </p:cNvPicPr>
            <p:nvPr/>
          </p:nvPicPr>
          <p:blipFill>
            <a:blip r:embed="rId2"/>
            <a:stretch>
              <a:fillRect/>
            </a:stretch>
          </p:blipFill>
          <p:spPr>
            <a:xfrm>
              <a:off x="8160147" y="3954462"/>
              <a:ext cx="978710" cy="2846335"/>
            </a:xfrm>
            <a:prstGeom prst="rect">
              <a:avLst/>
            </a:prstGeom>
          </p:spPr>
        </p:pic>
        <p:sp>
          <p:nvSpPr>
            <p:cNvPr id="36" name="Rectangle 35"/>
            <p:cNvSpPr/>
            <p:nvPr/>
          </p:nvSpPr>
          <p:spPr bwMode="auto">
            <a:xfrm>
              <a:off x="8183694" y="3975742"/>
              <a:ext cx="914400" cy="304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TOR</a:t>
              </a:r>
            </a:p>
          </p:txBody>
        </p:sp>
        <p:grpSp>
          <p:nvGrpSpPr>
            <p:cNvPr id="37" name="Group 36"/>
            <p:cNvGrpSpPr/>
            <p:nvPr/>
          </p:nvGrpSpPr>
          <p:grpSpPr>
            <a:xfrm>
              <a:off x="9226947" y="3954462"/>
              <a:ext cx="978710" cy="2846335"/>
              <a:chOff x="4050168" y="3954462"/>
              <a:chExt cx="978710" cy="2846335"/>
            </a:xfrm>
          </p:grpSpPr>
          <p:pic>
            <p:nvPicPr>
              <p:cNvPr id="38" name="Picture 37"/>
              <p:cNvPicPr>
                <a:picLocks noChangeAspect="1"/>
              </p:cNvPicPr>
              <p:nvPr/>
            </p:nvPicPr>
            <p:blipFill>
              <a:blip r:embed="rId2"/>
              <a:stretch>
                <a:fillRect/>
              </a:stretch>
            </p:blipFill>
            <p:spPr>
              <a:xfrm>
                <a:off x="4050168" y="3954462"/>
                <a:ext cx="978710" cy="2846335"/>
              </a:xfrm>
              <a:prstGeom prst="rect">
                <a:avLst/>
              </a:prstGeom>
            </p:spPr>
          </p:pic>
          <p:sp>
            <p:nvSpPr>
              <p:cNvPr id="39" name="Rectangle 38"/>
              <p:cNvSpPr/>
              <p:nvPr/>
            </p:nvSpPr>
            <p:spPr bwMode="auto">
              <a:xfrm>
                <a:off x="4081212" y="3975742"/>
                <a:ext cx="914400" cy="304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TOR</a:t>
                </a:r>
              </a:p>
            </p:txBody>
          </p:sp>
        </p:grpSp>
        <p:grpSp>
          <p:nvGrpSpPr>
            <p:cNvPr id="45" name="Group 44"/>
            <p:cNvGrpSpPr/>
            <p:nvPr/>
          </p:nvGrpSpPr>
          <p:grpSpPr>
            <a:xfrm>
              <a:off x="6636147" y="3814210"/>
              <a:ext cx="1401441" cy="2986587"/>
              <a:chOff x="579437" y="3814210"/>
              <a:chExt cx="1401441" cy="2986587"/>
            </a:xfrm>
          </p:grpSpPr>
          <p:pic>
            <p:nvPicPr>
              <p:cNvPr id="46" name="Picture 45"/>
              <p:cNvPicPr>
                <a:picLocks noChangeAspect="1"/>
              </p:cNvPicPr>
              <p:nvPr/>
            </p:nvPicPr>
            <p:blipFill>
              <a:blip r:embed="rId2"/>
              <a:stretch>
                <a:fillRect/>
              </a:stretch>
            </p:blipFill>
            <p:spPr>
              <a:xfrm>
                <a:off x="1002168" y="3954462"/>
                <a:ext cx="978710" cy="2846335"/>
              </a:xfrm>
              <a:prstGeom prst="rect">
                <a:avLst/>
              </a:prstGeom>
            </p:spPr>
          </p:pic>
          <p:sp>
            <p:nvSpPr>
              <p:cNvPr id="47" name="Rectangle 46"/>
              <p:cNvSpPr/>
              <p:nvPr/>
            </p:nvSpPr>
            <p:spPr bwMode="auto">
              <a:xfrm>
                <a:off x="1018219" y="3975742"/>
                <a:ext cx="914400" cy="304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TOR</a:t>
                </a:r>
              </a:p>
            </p:txBody>
          </p:sp>
          <p:sp>
            <p:nvSpPr>
              <p:cNvPr id="48" name="TextBox 47"/>
              <p:cNvSpPr txBox="1"/>
              <p:nvPr/>
            </p:nvSpPr>
            <p:spPr>
              <a:xfrm>
                <a:off x="579437" y="3814210"/>
                <a:ext cx="638169" cy="703228"/>
              </a:xfrm>
              <a:prstGeom prst="rect">
                <a:avLst/>
              </a:prstGeom>
              <a:noFill/>
            </p:spPr>
            <p:txBody>
              <a:bodyPr wrap="none" lIns="182880" tIns="146304" rIns="182880" bIns="146304" rtlCol="0">
                <a:spAutoFit/>
              </a:bodyPr>
              <a:lstStyle/>
              <a:p>
                <a:pPr>
                  <a:lnSpc>
                    <a:spcPct val="90000"/>
                  </a:lnSpc>
                  <a:spcAft>
                    <a:spcPts val="600"/>
                  </a:spcAft>
                </a:pPr>
                <a:r>
                  <a:rPr lang="en-US" dirty="0" smtClean="0">
                    <a:gradFill>
                      <a:gsLst>
                        <a:gs pos="2917">
                          <a:srgbClr val="FFFFFF"/>
                        </a:gs>
                        <a:gs pos="30000">
                          <a:srgbClr val="FFFFFF"/>
                        </a:gs>
                      </a:gsLst>
                      <a:lin ang="5400000" scaled="0"/>
                    </a:gradFill>
                  </a:rPr>
                  <a:t>$</a:t>
                </a:r>
              </a:p>
            </p:txBody>
          </p:sp>
        </p:grpSp>
        <p:grpSp>
          <p:nvGrpSpPr>
            <p:cNvPr id="49" name="Group 48"/>
            <p:cNvGrpSpPr/>
            <p:nvPr/>
          </p:nvGrpSpPr>
          <p:grpSpPr>
            <a:xfrm>
              <a:off x="10293747" y="3954462"/>
              <a:ext cx="978710" cy="2846335"/>
              <a:chOff x="4050168" y="3954462"/>
              <a:chExt cx="978710" cy="2846335"/>
            </a:xfrm>
          </p:grpSpPr>
          <p:pic>
            <p:nvPicPr>
              <p:cNvPr id="50" name="Picture 49"/>
              <p:cNvPicPr>
                <a:picLocks noChangeAspect="1"/>
              </p:cNvPicPr>
              <p:nvPr/>
            </p:nvPicPr>
            <p:blipFill>
              <a:blip r:embed="rId2"/>
              <a:stretch>
                <a:fillRect/>
              </a:stretch>
            </p:blipFill>
            <p:spPr>
              <a:xfrm>
                <a:off x="4050168" y="3954462"/>
                <a:ext cx="978710" cy="2846335"/>
              </a:xfrm>
              <a:prstGeom prst="rect">
                <a:avLst/>
              </a:prstGeom>
            </p:spPr>
          </p:pic>
          <p:sp>
            <p:nvSpPr>
              <p:cNvPr id="51" name="Rectangle 50"/>
              <p:cNvSpPr/>
              <p:nvPr/>
            </p:nvSpPr>
            <p:spPr bwMode="auto">
              <a:xfrm>
                <a:off x="4081212" y="3975742"/>
                <a:ext cx="914400" cy="304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TOR</a:t>
                </a:r>
              </a:p>
            </p:txBody>
          </p:sp>
        </p:grpSp>
        <p:sp>
          <p:nvSpPr>
            <p:cNvPr id="54" name="Rectangle 53"/>
            <p:cNvSpPr/>
            <p:nvPr/>
          </p:nvSpPr>
          <p:spPr bwMode="auto">
            <a:xfrm>
              <a:off x="8160147" y="3154546"/>
              <a:ext cx="914400" cy="304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TOR</a:t>
              </a:r>
            </a:p>
          </p:txBody>
        </p:sp>
        <p:sp>
          <p:nvSpPr>
            <p:cNvPr id="55" name="Rectangle 54"/>
            <p:cNvSpPr/>
            <p:nvPr/>
          </p:nvSpPr>
          <p:spPr bwMode="auto">
            <a:xfrm>
              <a:off x="9340880" y="3154546"/>
              <a:ext cx="914400" cy="304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TOR</a:t>
              </a:r>
            </a:p>
          </p:txBody>
        </p:sp>
        <p:grpSp>
          <p:nvGrpSpPr>
            <p:cNvPr id="73" name="Group 72"/>
            <p:cNvGrpSpPr/>
            <p:nvPr/>
          </p:nvGrpSpPr>
          <p:grpSpPr>
            <a:xfrm>
              <a:off x="7437437" y="3459346"/>
              <a:ext cx="3250973" cy="516396"/>
              <a:chOff x="7532129" y="3459346"/>
              <a:chExt cx="3250973" cy="516396"/>
            </a:xfrm>
          </p:grpSpPr>
          <p:cxnSp>
            <p:nvCxnSpPr>
              <p:cNvPr id="61" name="Straight Connector 60"/>
              <p:cNvCxnSpPr>
                <a:stCxn id="47" idx="0"/>
                <a:endCxn id="55" idx="2"/>
              </p:cNvCxnSpPr>
              <p:nvPr/>
            </p:nvCxnSpPr>
            <p:spPr>
              <a:xfrm flipV="1">
                <a:off x="7532129" y="3459346"/>
                <a:ext cx="2265951" cy="51639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55" idx="2"/>
                <a:endCxn id="39" idx="0"/>
              </p:cNvCxnSpPr>
              <p:nvPr/>
            </p:nvCxnSpPr>
            <p:spPr>
              <a:xfrm flipH="1">
                <a:off x="9715191" y="3459346"/>
                <a:ext cx="82889" cy="51639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55" idx="2"/>
                <a:endCxn id="50" idx="0"/>
              </p:cNvCxnSpPr>
              <p:nvPr/>
            </p:nvCxnSpPr>
            <p:spPr>
              <a:xfrm>
                <a:off x="9798080" y="3459346"/>
                <a:ext cx="985022" cy="49511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5" idx="2"/>
                <a:endCxn id="35" idx="0"/>
              </p:cNvCxnSpPr>
              <p:nvPr/>
            </p:nvCxnSpPr>
            <p:spPr>
              <a:xfrm flipH="1">
                <a:off x="8649502" y="3459346"/>
                <a:ext cx="1148578" cy="49511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7397887" y="3457472"/>
              <a:ext cx="3234869" cy="516396"/>
              <a:chOff x="7548233" y="3459346"/>
              <a:chExt cx="3234869" cy="516396"/>
            </a:xfrm>
          </p:grpSpPr>
          <p:cxnSp>
            <p:nvCxnSpPr>
              <p:cNvPr id="57" name="Straight Connector 56"/>
              <p:cNvCxnSpPr>
                <a:stCxn id="46" idx="0"/>
                <a:endCxn id="54" idx="2"/>
              </p:cNvCxnSpPr>
              <p:nvPr/>
            </p:nvCxnSpPr>
            <p:spPr>
              <a:xfrm flipV="1">
                <a:off x="7548233" y="3459346"/>
                <a:ext cx="1069114" cy="49511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4" idx="2"/>
                <a:endCxn id="36" idx="0"/>
              </p:cNvCxnSpPr>
              <p:nvPr/>
            </p:nvCxnSpPr>
            <p:spPr>
              <a:xfrm>
                <a:off x="8617347" y="3459346"/>
                <a:ext cx="23547" cy="51639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4" idx="2"/>
                <a:endCxn id="38" idx="0"/>
              </p:cNvCxnSpPr>
              <p:nvPr/>
            </p:nvCxnSpPr>
            <p:spPr>
              <a:xfrm>
                <a:off x="8617347" y="3459346"/>
                <a:ext cx="1098955" cy="49511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54" idx="2"/>
                <a:endCxn id="50" idx="0"/>
              </p:cNvCxnSpPr>
              <p:nvPr/>
            </p:nvCxnSpPr>
            <p:spPr>
              <a:xfrm>
                <a:off x="8617347" y="3459346"/>
                <a:ext cx="2165755" cy="49511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7620701" y="3461548"/>
              <a:ext cx="3250973" cy="516396"/>
              <a:chOff x="7532129" y="3459346"/>
              <a:chExt cx="3250973" cy="516396"/>
            </a:xfrm>
          </p:grpSpPr>
          <p:cxnSp>
            <p:nvCxnSpPr>
              <p:cNvPr id="75" name="Straight Connector 74"/>
              <p:cNvCxnSpPr/>
              <p:nvPr/>
            </p:nvCxnSpPr>
            <p:spPr>
              <a:xfrm flipV="1">
                <a:off x="7532129" y="3459346"/>
                <a:ext cx="2265951" cy="51639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9715191" y="3459346"/>
                <a:ext cx="82889" cy="51639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798080" y="3459346"/>
                <a:ext cx="985022" cy="49511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8649502" y="3459346"/>
                <a:ext cx="1148578" cy="49511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7792001" y="3455451"/>
              <a:ext cx="3250973" cy="516396"/>
              <a:chOff x="7532129" y="3459346"/>
              <a:chExt cx="3250973" cy="516396"/>
            </a:xfrm>
          </p:grpSpPr>
          <p:cxnSp>
            <p:nvCxnSpPr>
              <p:cNvPr id="80" name="Straight Connector 79"/>
              <p:cNvCxnSpPr/>
              <p:nvPr/>
            </p:nvCxnSpPr>
            <p:spPr>
              <a:xfrm flipV="1">
                <a:off x="7532129" y="3459346"/>
                <a:ext cx="2265951" cy="51639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9715191" y="3459346"/>
                <a:ext cx="82889" cy="51639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9798080" y="3459346"/>
                <a:ext cx="985022" cy="49511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8649502" y="3459346"/>
                <a:ext cx="1148578" cy="49511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7560606" y="3451556"/>
              <a:ext cx="3234869" cy="516396"/>
              <a:chOff x="7548233" y="3459346"/>
              <a:chExt cx="3234869" cy="516396"/>
            </a:xfrm>
          </p:grpSpPr>
          <p:cxnSp>
            <p:nvCxnSpPr>
              <p:cNvPr id="85" name="Straight Connector 84"/>
              <p:cNvCxnSpPr/>
              <p:nvPr/>
            </p:nvCxnSpPr>
            <p:spPr>
              <a:xfrm flipV="1">
                <a:off x="7548233" y="3459346"/>
                <a:ext cx="1069114" cy="49511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8617347" y="3459346"/>
                <a:ext cx="23547" cy="51639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8617347" y="3459346"/>
                <a:ext cx="1098955" cy="49511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617347" y="3459346"/>
                <a:ext cx="2165755" cy="49511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723445" y="3457165"/>
              <a:ext cx="3234869" cy="516396"/>
              <a:chOff x="7548233" y="3459346"/>
              <a:chExt cx="3234869" cy="516396"/>
            </a:xfrm>
          </p:grpSpPr>
          <p:cxnSp>
            <p:nvCxnSpPr>
              <p:cNvPr id="90" name="Straight Connector 89"/>
              <p:cNvCxnSpPr/>
              <p:nvPr/>
            </p:nvCxnSpPr>
            <p:spPr>
              <a:xfrm flipV="1">
                <a:off x="7548233" y="3459346"/>
                <a:ext cx="1069114" cy="49511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8617347" y="3459346"/>
                <a:ext cx="23547" cy="51639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8617347" y="3459346"/>
                <a:ext cx="1098955" cy="49511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617347" y="3459346"/>
                <a:ext cx="2165755" cy="49511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94" name="TextBox 93"/>
            <p:cNvSpPr txBox="1"/>
            <p:nvPr/>
          </p:nvSpPr>
          <p:spPr>
            <a:xfrm>
              <a:off x="7736670" y="2989119"/>
              <a:ext cx="638169" cy="703228"/>
            </a:xfrm>
            <a:prstGeom prst="rect">
              <a:avLst/>
            </a:prstGeom>
            <a:noFill/>
          </p:spPr>
          <p:txBody>
            <a:bodyPr wrap="none" lIns="182880" tIns="146304" rIns="182880" bIns="146304" rtlCol="0">
              <a:spAutoFit/>
            </a:bodyPr>
            <a:lstStyle/>
            <a:p>
              <a:pPr>
                <a:lnSpc>
                  <a:spcPct val="90000"/>
                </a:lnSpc>
                <a:spcAft>
                  <a:spcPts val="600"/>
                </a:spcAft>
              </a:pPr>
              <a:r>
                <a:rPr lang="en-US" dirty="0" smtClean="0">
                  <a:gradFill>
                    <a:gsLst>
                      <a:gs pos="2917">
                        <a:srgbClr val="FFFFFF"/>
                      </a:gs>
                      <a:gs pos="30000">
                        <a:srgbClr val="FFFFFF"/>
                      </a:gs>
                    </a:gsLst>
                    <a:lin ang="5400000" scaled="0"/>
                  </a:gradFill>
                </a:rPr>
                <a:t>$</a:t>
              </a:r>
            </a:p>
          </p:txBody>
        </p:sp>
      </p:grpSp>
      <p:sp>
        <p:nvSpPr>
          <p:cNvPr id="13" name="TextBox 12"/>
          <p:cNvSpPr txBox="1"/>
          <p:nvPr/>
        </p:nvSpPr>
        <p:spPr>
          <a:xfrm>
            <a:off x="4136726" y="3394934"/>
            <a:ext cx="1713878" cy="926407"/>
          </a:xfrm>
          <a:prstGeom prst="rect">
            <a:avLst/>
          </a:prstGeom>
          <a:noFill/>
        </p:spPr>
        <p:txBody>
          <a:bodyPr wrap="square" lIns="182880" tIns="146304" rIns="182880" bIns="146304" rtlCol="0">
            <a:spAutoFit/>
          </a:bodyPr>
          <a:lstStyle/>
          <a:p>
            <a:pPr>
              <a:lnSpc>
                <a:spcPct val="90000"/>
              </a:lnSpc>
              <a:spcAft>
                <a:spcPts val="600"/>
              </a:spcAft>
            </a:pPr>
            <a:r>
              <a:rPr lang="en-US" sz="2000" dirty="0" smtClean="0">
                <a:gradFill>
                  <a:gsLst>
                    <a:gs pos="2917">
                      <a:srgbClr val="FFFFFF"/>
                    </a:gs>
                    <a:gs pos="30000">
                      <a:srgbClr val="FFFFFF"/>
                    </a:gs>
                  </a:gsLst>
                  <a:lin ang="5400000" scaled="0"/>
                </a:gradFill>
              </a:rPr>
              <a:t>Off Rack</a:t>
            </a:r>
          </a:p>
          <a:p>
            <a:pPr>
              <a:lnSpc>
                <a:spcPct val="90000"/>
              </a:lnSpc>
              <a:spcAft>
                <a:spcPts val="600"/>
              </a:spcAft>
            </a:pPr>
            <a:r>
              <a:rPr lang="en-US" sz="2000" dirty="0" smtClean="0">
                <a:gradFill>
                  <a:gsLst>
                    <a:gs pos="2917">
                      <a:srgbClr val="FFFFFF"/>
                    </a:gs>
                    <a:gs pos="30000">
                      <a:srgbClr val="FFFFFF"/>
                    </a:gs>
                  </a:gsLst>
                  <a:lin ang="5400000" scaled="0"/>
                </a:gradFill>
              </a:rPr>
              <a:t>Bottleneck</a:t>
            </a:r>
          </a:p>
        </p:txBody>
      </p:sp>
      <p:cxnSp>
        <p:nvCxnSpPr>
          <p:cNvPr id="16" name="Straight Arrow Connector 15"/>
          <p:cNvCxnSpPr/>
          <p:nvPr/>
        </p:nvCxnSpPr>
        <p:spPr>
          <a:xfrm flipH="1">
            <a:off x="3455322" y="3855379"/>
            <a:ext cx="851399" cy="454181"/>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370637" y="1212850"/>
            <a:ext cx="0" cy="5484812"/>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71234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60637" y="329755"/>
            <a:ext cx="11889564" cy="917575"/>
          </a:xfrm>
        </p:spPr>
        <p:txBody>
          <a:bodyPr/>
          <a:lstStyle/>
          <a:p>
            <a:r>
              <a:rPr lang="en-US" dirty="0" smtClean="0"/>
              <a:t>Network Performance</a:t>
            </a:r>
            <a:endParaRPr lang="en-US" dirty="0"/>
          </a:p>
        </p:txBody>
      </p:sp>
      <p:sp>
        <p:nvSpPr>
          <p:cNvPr id="4" name="Text Placeholder 1"/>
          <p:cNvSpPr>
            <a:spLocks noGrp="1"/>
          </p:cNvSpPr>
          <p:nvPr>
            <p:ph type="body" sz="quarter" idx="10"/>
          </p:nvPr>
        </p:nvSpPr>
        <p:spPr>
          <a:xfrm>
            <a:off x="250796" y="1250118"/>
            <a:ext cx="6095999" cy="4838248"/>
          </a:xfrm>
        </p:spPr>
        <p:txBody>
          <a:bodyPr/>
          <a:lstStyle/>
          <a:p>
            <a:r>
              <a:rPr lang="en-US" sz="2800" dirty="0" smtClean="0"/>
              <a:t>Test Configuration</a:t>
            </a:r>
          </a:p>
          <a:p>
            <a:pPr lvl="1"/>
            <a:r>
              <a:rPr lang="en-US" sz="1400" dirty="0"/>
              <a:t>1</a:t>
            </a:r>
            <a:r>
              <a:rPr lang="en-US" sz="1400" dirty="0" smtClean="0"/>
              <a:t> VM to 1 VM, </a:t>
            </a:r>
            <a:r>
              <a:rPr lang="en-US" sz="1400" dirty="0"/>
              <a:t>on 2</a:t>
            </a:r>
            <a:r>
              <a:rPr lang="en-US" sz="1400" dirty="0" smtClean="0"/>
              <a:t> servers</a:t>
            </a:r>
            <a:r>
              <a:rPr lang="en-US" sz="1400" dirty="0"/>
              <a:t>, LACP teaming</a:t>
            </a:r>
          </a:p>
          <a:p>
            <a:pPr lvl="1"/>
            <a:r>
              <a:rPr lang="en-US" sz="1400" dirty="0" smtClean="0"/>
              <a:t>RSS </a:t>
            </a:r>
            <a:r>
              <a:rPr lang="en-US" sz="1400" dirty="0"/>
              <a:t>enabled in host and VM</a:t>
            </a:r>
          </a:p>
          <a:p>
            <a:pPr lvl="1"/>
            <a:r>
              <a:rPr lang="en-US" sz="1400" dirty="0" err="1" smtClean="0"/>
              <a:t>VMQueue</a:t>
            </a:r>
            <a:r>
              <a:rPr lang="en-US" sz="1400" dirty="0" smtClean="0"/>
              <a:t> </a:t>
            </a:r>
            <a:r>
              <a:rPr lang="en-US" sz="1400" dirty="0"/>
              <a:t>enabled on </a:t>
            </a:r>
            <a:r>
              <a:rPr lang="en-US" sz="1400" dirty="0" smtClean="0"/>
              <a:t>the port</a:t>
            </a:r>
            <a:endParaRPr lang="en-US" sz="1400" dirty="0"/>
          </a:p>
          <a:p>
            <a:pPr lvl="1"/>
            <a:r>
              <a:rPr lang="en-US" sz="1400" dirty="0" err="1" smtClean="0"/>
              <a:t>CTSTraffic</a:t>
            </a:r>
            <a:r>
              <a:rPr lang="en-US" sz="1400" dirty="0" smtClean="0"/>
              <a:t> load generator, </a:t>
            </a:r>
            <a:endParaRPr lang="en-US" sz="1400" dirty="0"/>
          </a:p>
          <a:p>
            <a:pPr lvl="2"/>
            <a:r>
              <a:rPr lang="en-US" sz="1400" dirty="0" smtClean="0"/>
              <a:t>100 TCP Streams,</a:t>
            </a:r>
            <a:endParaRPr lang="en-US" sz="1400" dirty="0"/>
          </a:p>
          <a:p>
            <a:pPr lvl="2"/>
            <a:r>
              <a:rPr lang="en-US" sz="1400" dirty="0" smtClean="0"/>
              <a:t>64 Kbyte </a:t>
            </a:r>
            <a:r>
              <a:rPr lang="en-US" sz="1400" dirty="0"/>
              <a:t>IOs</a:t>
            </a:r>
          </a:p>
          <a:p>
            <a:r>
              <a:rPr lang="en-US" sz="2800" dirty="0" smtClean="0"/>
              <a:t>Variables</a:t>
            </a:r>
          </a:p>
          <a:p>
            <a:pPr lvl="1"/>
            <a:r>
              <a:rPr lang="en-US" sz="1400" dirty="0" smtClean="0"/>
              <a:t>NVGRE </a:t>
            </a:r>
            <a:r>
              <a:rPr lang="en-US" sz="1400" dirty="0"/>
              <a:t>Task Offload (on/off</a:t>
            </a:r>
            <a:r>
              <a:rPr lang="en-US" sz="1400" dirty="0" smtClean="0"/>
              <a:t>)</a:t>
            </a:r>
          </a:p>
          <a:p>
            <a:pPr lvl="1"/>
            <a:r>
              <a:rPr lang="en-US" sz="1400" dirty="0" smtClean="0"/>
              <a:t>CPU Architecture</a:t>
            </a:r>
            <a:endParaRPr lang="en-US" sz="1400" dirty="0"/>
          </a:p>
          <a:p>
            <a:pPr lvl="1"/>
            <a:r>
              <a:rPr lang="en-US" sz="1400" dirty="0" smtClean="0"/>
              <a:t>East/West </a:t>
            </a:r>
            <a:r>
              <a:rPr lang="en-US" sz="1400" dirty="0"/>
              <a:t>throughput</a:t>
            </a:r>
          </a:p>
          <a:p>
            <a:pPr lvl="1"/>
            <a:r>
              <a:rPr lang="en-US" sz="1400" dirty="0" smtClean="0"/>
              <a:t>Type of Gateway</a:t>
            </a:r>
          </a:p>
          <a:p>
            <a:r>
              <a:rPr lang="en-US" sz="2800" dirty="0" smtClean="0"/>
              <a:t>CPS Results</a:t>
            </a:r>
          </a:p>
          <a:p>
            <a:pPr lvl="1"/>
            <a:r>
              <a:rPr lang="en-US" sz="1400" dirty="0" smtClean="0">
                <a:solidFill>
                  <a:srgbClr val="7FBA00"/>
                </a:solidFill>
              </a:rPr>
              <a:t>18 gigabits/sec </a:t>
            </a:r>
            <a:r>
              <a:rPr lang="en-US" sz="1400" dirty="0" smtClean="0"/>
              <a:t>- east/west (VM to VM)</a:t>
            </a:r>
            <a:endParaRPr lang="en-US" sz="1400" dirty="0"/>
          </a:p>
          <a:p>
            <a:pPr lvl="1"/>
            <a:r>
              <a:rPr lang="en-US" sz="1400" dirty="0" smtClean="0">
                <a:solidFill>
                  <a:srgbClr val="7FBA00"/>
                </a:solidFill>
              </a:rPr>
              <a:t>10 gigabits/sec </a:t>
            </a:r>
            <a:r>
              <a:rPr lang="en-US" sz="1400" dirty="0" smtClean="0"/>
              <a:t>- forwarding gateway</a:t>
            </a:r>
            <a:endParaRPr lang="en-US" sz="1400" dirty="0"/>
          </a:p>
          <a:p>
            <a:pPr lvl="1"/>
            <a:r>
              <a:rPr lang="en-US" sz="1400" dirty="0">
                <a:solidFill>
                  <a:srgbClr val="7FBA00"/>
                </a:solidFill>
              </a:rPr>
              <a:t>8</a:t>
            </a:r>
            <a:r>
              <a:rPr lang="en-US" sz="1400" dirty="0" smtClean="0">
                <a:solidFill>
                  <a:srgbClr val="7FBA00"/>
                </a:solidFill>
              </a:rPr>
              <a:t> </a:t>
            </a:r>
            <a:r>
              <a:rPr lang="en-US" sz="1400" dirty="0">
                <a:solidFill>
                  <a:srgbClr val="7FBA00"/>
                </a:solidFill>
              </a:rPr>
              <a:t>gigabits/sec </a:t>
            </a:r>
            <a:r>
              <a:rPr lang="en-US" sz="1400" dirty="0" smtClean="0"/>
              <a:t>- NAT gateway</a:t>
            </a:r>
          </a:p>
          <a:p>
            <a:pPr lvl="1"/>
            <a:r>
              <a:rPr lang="en-US" sz="1400" dirty="0" smtClean="0">
                <a:solidFill>
                  <a:srgbClr val="7FBA00"/>
                </a:solidFill>
              </a:rPr>
              <a:t>1.8 gigabits/sec </a:t>
            </a:r>
            <a:r>
              <a:rPr lang="en-US" sz="1400" dirty="0" smtClean="0"/>
              <a:t>– Site-to-Site Gateway (encrypted)</a:t>
            </a:r>
            <a:endParaRPr lang="en-US" sz="1400" dirty="0"/>
          </a:p>
        </p:txBody>
      </p:sp>
      <p:graphicFrame>
        <p:nvGraphicFramePr>
          <p:cNvPr id="9" name="Chart 8"/>
          <p:cNvGraphicFramePr/>
          <p:nvPr>
            <p:extLst/>
          </p:nvPr>
        </p:nvGraphicFramePr>
        <p:xfrm>
          <a:off x="4976912" y="1668462"/>
          <a:ext cx="7482153" cy="4497386"/>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Group 1"/>
          <p:cNvGrpSpPr/>
          <p:nvPr/>
        </p:nvGrpSpPr>
        <p:grpSpPr>
          <a:xfrm>
            <a:off x="9990053" y="2125662"/>
            <a:ext cx="2212166" cy="3657600"/>
            <a:chOff x="9990053" y="2125662"/>
            <a:chExt cx="2212166" cy="3657600"/>
          </a:xfrm>
        </p:grpSpPr>
        <p:sp>
          <p:nvSpPr>
            <p:cNvPr id="10" name="Rounded Rectangle 9"/>
            <p:cNvSpPr/>
            <p:nvPr/>
          </p:nvSpPr>
          <p:spPr bwMode="auto">
            <a:xfrm>
              <a:off x="9990053" y="2125662"/>
              <a:ext cx="2212166" cy="3657600"/>
            </a:xfrm>
            <a:prstGeom prst="roundRect">
              <a:avLst/>
            </a:prstGeom>
            <a:solidFill>
              <a:schemeClr val="tx2">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p:nvSpPr>
          <p:spPr>
            <a:xfrm>
              <a:off x="11096136" y="2376564"/>
              <a:ext cx="896720" cy="627864"/>
            </a:xfrm>
            <a:prstGeom prst="rect">
              <a:avLst/>
            </a:prstGeom>
            <a:noFill/>
            <a:effectLst>
              <a:outerShdw blurRad="50800" dist="38100" dir="5400000" algn="t" rotWithShape="0">
                <a:prstClr val="black">
                  <a:alpha val="40000"/>
                </a:prstClr>
              </a:outerShdw>
            </a:effectLst>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CPS</a:t>
              </a:r>
            </a:p>
          </p:txBody>
        </p:sp>
      </p:grpSp>
    </p:spTree>
    <p:extLst>
      <p:ext uri="{BB962C8B-B14F-4D97-AF65-F5344CB8AC3E}">
        <p14:creationId xmlns:p14="http://schemas.microsoft.com/office/powerpoint/2010/main" val="2009628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chart seriesIdx="-4" categoryIdx="0" bldStep="category"/>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graphicEl>
                                              <a:chart seriesIdx="-4" categoryIdx="1" bldStep="category"/>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graphicEl>
                                              <a:chart seriesIdx="-4" categoryIdx="2" bldStep="category"/>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category"/>
        </p:bldSub>
      </p:bldGraphic>
    </p:bldLst>
  </p:timing>
</p:sld>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1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James Pinkerton; Spencer Shepler</External_x0020_Speaker>
    <Session_x0020_Code xmlns="e36bfbf9-5e42-489c-a259-4c54eb22cb57">CDP-B341</Session_x0020_Code>
    <Presentation_x0020_Date xmlns="e36bfbf9-5e42-489c-a259-4c54eb22cb57">2014-10-29T00:00:00+01:00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infopath/2007/PartnerControls"/>
    <ds:schemaRef ds:uri="http://schemas.microsoft.com/sharepoint/v3"/>
    <ds:schemaRef ds:uri="230e9df3-be65-4c73-a93b-d1236ebd677e"/>
    <ds:schemaRef ds:uri="http://schemas.microsoft.com/office/2006/metadata/properties"/>
    <ds:schemaRef ds:uri="http://purl.org/dc/terms/"/>
    <ds:schemaRef ds:uri="http://purl.org/dc/dcmitype/"/>
    <ds:schemaRef ds:uri="http://schemas.microsoft.com/office/2006/documentManagement/types"/>
    <ds:schemaRef ds:uri="e36bfbf9-5e42-489c-a259-4c54eb22cb57"/>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108</TotalTime>
  <Words>4396</Words>
  <Application>Microsoft Office PowerPoint</Application>
  <PresentationFormat>Custom</PresentationFormat>
  <Paragraphs>868</Paragraphs>
  <Slides>46</Slides>
  <Notes>19</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46</vt:i4>
      </vt:variant>
    </vt:vector>
  </HeadingPairs>
  <TitlesOfParts>
    <vt:vector size="59" baseType="lpstr">
      <vt:lpstr>Arial Unicode MS</vt:lpstr>
      <vt:lpstr>Arial</vt:lpstr>
      <vt:lpstr>Calibri</vt:lpstr>
      <vt:lpstr>Consolas</vt:lpstr>
      <vt:lpstr>Segoe UI</vt:lpstr>
      <vt:lpstr>Segoe UI Light</vt:lpstr>
      <vt:lpstr>Segoe UI Semibold</vt:lpstr>
      <vt:lpstr>Segoe UI Semilight</vt:lpstr>
      <vt:lpstr>Times New Roman</vt:lpstr>
      <vt:lpstr>Wingdings</vt:lpstr>
      <vt:lpstr>TEE14 Speaker PPT Template</vt:lpstr>
      <vt:lpstr>1_TEE14 Speaker PPT Template</vt:lpstr>
      <vt:lpstr>Visio</vt:lpstr>
      <vt:lpstr>PowerPoint Presentation</vt:lpstr>
      <vt:lpstr>Architectural Deep Dive Microsoft Cloud Platform System</vt:lpstr>
      <vt:lpstr>Agenda</vt:lpstr>
      <vt:lpstr>Microsoft Cloud Platform System - powered by Dell Azure-consistent Cloud in a Box </vt:lpstr>
      <vt:lpstr>PowerPoint Presentation</vt:lpstr>
      <vt:lpstr>CPS – Cloud in a Box</vt:lpstr>
      <vt:lpstr>Azure Consistent Innovative Architecture</vt:lpstr>
      <vt:lpstr>Flat Network – Efficient Resource Packing</vt:lpstr>
      <vt:lpstr>Network Performance</vt:lpstr>
      <vt:lpstr>Storage Scale Unit (SSU) Performance</vt:lpstr>
      <vt:lpstr>Dynamic Scaling</vt:lpstr>
      <vt:lpstr>Optimized for Enterprise and Hosters</vt:lpstr>
      <vt:lpstr>Highly Fault Tolerant</vt:lpstr>
      <vt:lpstr>Converged Infrastructure</vt:lpstr>
      <vt:lpstr>Inside CPS Networking</vt:lpstr>
      <vt:lpstr>CPS Three Physical Networks </vt:lpstr>
      <vt:lpstr>Logical networks</vt:lpstr>
      <vt:lpstr>Specific Network Configuration – Additional Detail</vt:lpstr>
      <vt:lpstr>Restricting Access with ACLs</vt:lpstr>
      <vt:lpstr>Access control between logical networks</vt:lpstr>
      <vt:lpstr>L4-L7: Load Balancing</vt:lpstr>
      <vt:lpstr>L4-L7: Load balancer logical connectivity</vt:lpstr>
      <vt:lpstr>PowerPoint Presentation</vt:lpstr>
      <vt:lpstr>Inside CPS Compute</vt:lpstr>
      <vt:lpstr>PowerEdge C for CSU</vt:lpstr>
      <vt:lpstr>PowerPoint Presentation</vt:lpstr>
      <vt:lpstr>Compute Node Network Connectivity</vt:lpstr>
      <vt:lpstr>Host networking – CSU and MSU nodes</vt:lpstr>
      <vt:lpstr>Inside CPS Storage</vt:lpstr>
      <vt:lpstr>PowerPoint Presentation</vt:lpstr>
      <vt:lpstr>Storage networking – SSU nodes</vt:lpstr>
      <vt:lpstr>CPS Storage Configuration</vt:lpstr>
      <vt:lpstr>Enclosure and Physical Disk Allocation</vt:lpstr>
      <vt:lpstr>Tenant Pool Virtual Disk Configuration</vt:lpstr>
      <vt:lpstr>PowerPoint Presentation</vt:lpstr>
      <vt:lpstr>Inside Management</vt:lpstr>
      <vt:lpstr>Management Cluster</vt:lpstr>
      <vt:lpstr>Summary</vt:lpstr>
      <vt:lpstr>Related content</vt:lpstr>
      <vt:lpstr>For more information</vt:lpstr>
      <vt:lpstr>Resources</vt:lpstr>
      <vt:lpstr>Azure</vt:lpstr>
      <vt:lpstr>Office 365</vt:lpstr>
      <vt:lpstr>Please Complete An Evaluation Form Your input is important!</vt:lpstr>
      <vt:lpstr>Evaluate this session</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Architectural Deep Dive into the Microsoft Cloud Platform System</dc:title>
  <dc:subject>TechEd 2014</dc:subject>
  <dc:creator>Shows</dc:creator>
  <cp:keywords/>
  <dc:description>Template: Jordan Cayabyab, Artitudes Design
Formatting: 
Audience Type:</dc:description>
  <cp:lastModifiedBy>Shows</cp:lastModifiedBy>
  <cp:revision>6</cp:revision>
  <dcterms:created xsi:type="dcterms:W3CDTF">2014-10-28T12:28:57Z</dcterms:created>
  <dcterms:modified xsi:type="dcterms:W3CDTF">2014-10-29T13:15:28Z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