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84" r:id="rId5"/>
  </p:sldMasterIdLst>
  <p:notesMasterIdLst>
    <p:notesMasterId r:id="rId59"/>
  </p:notesMasterIdLst>
  <p:handoutMasterIdLst>
    <p:handoutMasterId r:id="rId60"/>
  </p:handout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7" r:id="rId53"/>
    <p:sldId id="308" r:id="rId54"/>
    <p:sldId id="303" r:id="rId55"/>
    <p:sldId id="304" r:id="rId56"/>
    <p:sldId id="305" r:id="rId57"/>
    <p:sldId id="306" r:id="rId5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3">
          <p15:clr>
            <a:srgbClr val="A4A3A4"/>
          </p15:clr>
        </p15:guide>
        <p15:guide id="2" pos="391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0000"/>
    <a:srgbClr val="DC3C00"/>
    <a:srgbClr val="002050"/>
    <a:srgbClr val="009E49"/>
    <a:srgbClr val="0072C6"/>
    <a:srgbClr val="00BCF2"/>
    <a:srgbClr val="7FBA00"/>
    <a:srgbClr val="68217A"/>
    <a:srgbClr val="B4009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80673" autoAdjust="0"/>
  </p:normalViewPr>
  <p:slideViewPr>
    <p:cSldViewPr snapToObjects="1">
      <p:cViewPr varScale="1">
        <p:scale>
          <a:sx n="76" d="100"/>
          <a:sy n="76" d="100"/>
        </p:scale>
        <p:origin x="666" y="96"/>
      </p:cViewPr>
      <p:guideLst>
        <p:guide orient="horz" pos="2203"/>
        <p:guide pos="3917"/>
      </p:guideLst>
    </p:cSldViewPr>
  </p:slideViewPr>
  <p:outlineViewPr>
    <p:cViewPr>
      <p:scale>
        <a:sx n="33" d="100"/>
        <a:sy n="33" d="100"/>
      </p:scale>
      <p:origin x="0" y="-2862"/>
    </p:cViewPr>
  </p:outlineViewPr>
  <p:notesTextViewPr>
    <p:cViewPr>
      <p:scale>
        <a:sx n="3" d="2"/>
        <a:sy n="3" d="2"/>
      </p:scale>
      <p:origin x="0" y="0"/>
    </p:cViewPr>
  </p:notesTextViewPr>
  <p:sorterViewPr>
    <p:cViewPr>
      <p:scale>
        <a:sx n="33" d="100"/>
        <a:sy n="33" d="100"/>
      </p:scale>
      <p:origin x="0" y="0"/>
    </p:cViewPr>
  </p:sorterViewPr>
  <p:notesViewPr>
    <p:cSldViewPr snapToObjects="1" showGuides="1">
      <p:cViewPr varScale="1">
        <p:scale>
          <a:sx n="81" d="100"/>
          <a:sy n="81" d="100"/>
        </p:scale>
        <p:origin x="317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2.xml"/><Relationship Id="rId61" Type="http://schemas.openxmlformats.org/officeDocument/2006/relationships/commentAuthors" Target="commentAuthors.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heme" Target="theme/theme1.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10/29/2014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10/29/2014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8098115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2555115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26303907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2951821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10/29/2014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53</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489290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11919710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11FAE85-20FE-844F-9354-E6E61F84E3F4}"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038059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183918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10941054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6864346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10/29/2014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3878247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2018265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D353DC-5FD5-4FD2-BFC9-FD046846EEF3}" type="slidenum">
              <a:rPr 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376815448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10.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2.xml"/><Relationship Id="rId4" Type="http://schemas.openxmlformats.org/officeDocument/2006/relationships/image" Target="../media/image5.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5" Type="http://schemas.openxmlformats.org/officeDocument/2006/relationships/image" Target="../media/image9.jpg"/><Relationship Id="rId4"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10.jp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2251682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65292402"/>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146500361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43698564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129756910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4" orient="horz" pos="440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352320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8"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17220636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0" y="-7938"/>
            <a:ext cx="12466637" cy="7010400"/>
          </a:xfrm>
          <a:prstGeom prst="rect">
            <a:avLst/>
          </a:prstGeom>
        </p:spPr>
      </p:pic>
      <p:sp>
        <p:nvSpPr>
          <p:cNvPr id="19" name="Dark gradation top"/>
          <p:cNvSpPr/>
          <p:nvPr userDrawn="1"/>
        </p:nvSpPr>
        <p:spPr bwMode="gray">
          <a:xfrm>
            <a:off x="0"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8"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0" y="2125661"/>
            <a:ext cx="6021387" cy="2103119"/>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8" y="4228783"/>
            <a:ext cx="6019799" cy="1554478"/>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1019378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7"/>
            <a:ext cx="6399213" cy="1830388"/>
          </a:xfrm>
          <a:noFill/>
        </p:spPr>
        <p:txBody>
          <a:bodyPr lIns="146304" tIns="109728" rIns="146304" bIns="109728">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0"/>
            <a:ext cx="1552931" cy="332660"/>
          </a:xfrm>
          <a:prstGeom prst="rect">
            <a:avLst/>
          </a:prstGeom>
        </p:spPr>
      </p:pic>
    </p:spTree>
    <p:extLst>
      <p:ext uri="{BB962C8B-B14F-4D97-AF65-F5344CB8AC3E}">
        <p14:creationId xmlns:p14="http://schemas.microsoft.com/office/powerpoint/2010/main" val="211846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20651328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157623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54254057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82295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bwMode="invGray">
          <a:xfrm>
            <a:off x="458332" y="6182440"/>
            <a:ext cx="1552931" cy="332660"/>
          </a:xfrm>
          <a:prstGeom prst="rect">
            <a:avLst/>
          </a:prstGeom>
        </p:spPr>
      </p:pic>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265840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3313968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34762137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6280996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118134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1"/>
                    </a:gs>
                    <a:gs pos="100000">
                      <a:schemeClr val="tx1"/>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80035491"/>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583771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3530084"/>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5499375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solidFill>
                  <a:schemeClr val="tx1"/>
                </a:soli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849898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8229589" cy="1829593"/>
          </a:xfrm>
          <a:noFill/>
        </p:spPr>
        <p:txBody>
          <a:bodyPr lIns="182880" tIns="146304" rIns="182880" bIns="146304">
            <a:noAutofit/>
          </a:bodyPr>
          <a:lstStyle>
            <a:lvl1pPr marL="0" indent="0">
              <a:spcBef>
                <a:spcPts val="0"/>
              </a:spcBef>
              <a:buNone/>
              <a:defRPr sz="3600"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1"/>
              </a:buClr>
              <a:buFontTx/>
              <a:buBlip>
                <a:blip r:embed="rId2"/>
              </a:buBlip>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0980569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Tx/>
              <a:buBlip>
                <a:blip r:embed="rId2"/>
              </a:buBlip>
              <a:defRPr sz="3600">
                <a:solidFill>
                  <a:schemeClr val="tx1"/>
                </a:soli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18953981"/>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3947516"/>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116756899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152565724"/>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023279200"/>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976636570"/>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3659337565"/>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606071960"/>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7" y="0"/>
            <a:ext cx="6172200"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321471374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2"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8229599"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5"/>
            <a:ext cx="5486400" cy="2731168"/>
          </a:xfrm>
          <a:noFill/>
        </p:spPr>
        <p:txBody>
          <a:bodyPr vert="horz" wrap="square" lIns="146304" tIns="91440" rIns="146304" bIns="91440" rtlCol="0" anchor="t" anchorCtr="0">
            <a:noAutofit/>
          </a:bodyPr>
          <a:lstStyle>
            <a:lvl1pPr>
              <a:defRPr lang="en-US" sz="6000"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2" y="4868863"/>
            <a:ext cx="5485039" cy="914399"/>
          </a:xfrm>
        </p:spPr>
        <p:txBody>
          <a:bodyPr tIns="109728" bIns="109728">
            <a:noAutofit/>
          </a:bodyPr>
          <a:lstStyle>
            <a:lvl1pPr marL="0" indent="0">
              <a:spcBef>
                <a:spcPts val="0"/>
              </a:spcBef>
              <a:buNone/>
              <a:defRPr sz="3200">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0" y="6182440"/>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1"/>
            <a:ext cx="6172201" cy="6994524"/>
          </a:xfrm>
          <a:prstGeom prst="rect">
            <a:avLst/>
          </a:prstGeom>
        </p:spPr>
      </p:pic>
    </p:spTree>
    <p:extLst>
      <p:ext uri="{BB962C8B-B14F-4D97-AF65-F5344CB8AC3E}">
        <p14:creationId xmlns:p14="http://schemas.microsoft.com/office/powerpoint/2010/main" val="2790949148"/>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0413639"/>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779515"/>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5302521"/>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232627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089670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6485794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074468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539937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6.xml"/><Relationship Id="rId18" Type="http://schemas.openxmlformats.org/officeDocument/2006/relationships/slideLayout" Target="../slideLayouts/slideLayout51.xml"/><Relationship Id="rId26" Type="http://schemas.openxmlformats.org/officeDocument/2006/relationships/slideLayout" Target="../slideLayouts/slideLayout59.xml"/><Relationship Id="rId21" Type="http://schemas.openxmlformats.org/officeDocument/2006/relationships/slideLayout" Target="../slideLayouts/slideLayout54.xml"/><Relationship Id="rId34" Type="http://schemas.openxmlformats.org/officeDocument/2006/relationships/slideLayout" Target="../slideLayouts/slideLayout67.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5" Type="http://schemas.openxmlformats.org/officeDocument/2006/relationships/slideLayout" Target="../slideLayouts/slideLayout58.xml"/><Relationship Id="rId33" Type="http://schemas.openxmlformats.org/officeDocument/2006/relationships/slideLayout" Target="../slideLayouts/slideLayout66.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29" Type="http://schemas.openxmlformats.org/officeDocument/2006/relationships/slideLayout" Target="../slideLayouts/slideLayout62.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slideLayout" Target="../slideLayouts/slideLayout57.xml"/><Relationship Id="rId32" Type="http://schemas.openxmlformats.org/officeDocument/2006/relationships/slideLayout" Target="../slideLayouts/slideLayout65.xml"/><Relationship Id="rId37" Type="http://schemas.openxmlformats.org/officeDocument/2006/relationships/image" Target="../media/image2.png"/><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28" Type="http://schemas.openxmlformats.org/officeDocument/2006/relationships/slideLayout" Target="../slideLayouts/slideLayout61.xml"/><Relationship Id="rId36" Type="http://schemas.openxmlformats.org/officeDocument/2006/relationships/image" Target="../media/image1.png"/><Relationship Id="rId10" Type="http://schemas.openxmlformats.org/officeDocument/2006/relationships/slideLayout" Target="../slideLayouts/slideLayout43.xml"/><Relationship Id="rId19" Type="http://schemas.openxmlformats.org/officeDocument/2006/relationships/slideLayout" Target="../slideLayouts/slideLayout52.xml"/><Relationship Id="rId31" Type="http://schemas.openxmlformats.org/officeDocument/2006/relationships/slideLayout" Target="../slideLayouts/slideLayout64.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 Id="rId27" Type="http://schemas.openxmlformats.org/officeDocument/2006/relationships/slideLayout" Target="../slideLayouts/slideLayout60.xml"/><Relationship Id="rId30" Type="http://schemas.openxmlformats.org/officeDocument/2006/relationships/slideLayout" Target="../slideLayouts/slideLayout63.xml"/><Relationship Id="rId35" Type="http://schemas.openxmlformats.org/officeDocument/2006/relationships/theme" Target="../theme/theme2.xml"/><Relationship Id="rId8" Type="http://schemas.openxmlformats.org/officeDocument/2006/relationships/slideLayout" Target="../slideLayouts/slideLayout41.xml"/><Relationship Id="rId3"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5"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205" r:id="rId1"/>
    <p:sldLayoutId id="2147484276" r:id="rId2"/>
    <p:sldLayoutId id="2147484167" r:id="rId3"/>
    <p:sldLayoutId id="2147484166" r:id="rId4"/>
    <p:sldLayoutId id="2147484105" r:id="rId5"/>
    <p:sldLayoutId id="2147484182" r:id="rId6"/>
    <p:sldLayoutId id="2147484277" r:id="rId7"/>
    <p:sldLayoutId id="2147484130" r:id="rId8"/>
    <p:sldLayoutId id="2147484101" r:id="rId9"/>
    <p:sldLayoutId id="2147484102" r:id="rId10"/>
    <p:sldLayoutId id="2147484098" r:id="rId11"/>
    <p:sldLayoutId id="2147484212" r:id="rId12"/>
    <p:sldLayoutId id="2147484086" r:id="rId13"/>
    <p:sldLayoutId id="2147484211" r:id="rId14"/>
    <p:sldLayoutId id="2147484100" r:id="rId15"/>
    <p:sldLayoutId id="2147484213" r:id="rId16"/>
    <p:sldLayoutId id="2147484089" r:id="rId17"/>
    <p:sldLayoutId id="2147484214" r:id="rId18"/>
    <p:sldLayoutId id="2147484092" r:id="rId19"/>
    <p:sldLayoutId id="2147484190" r:id="rId20"/>
    <p:sldLayoutId id="2147484195" r:id="rId21"/>
    <p:sldLayoutId id="2147484209" r:id="rId22"/>
    <p:sldLayoutId id="2147484196" r:id="rId23"/>
    <p:sldLayoutId id="2147484208" r:id="rId24"/>
    <p:sldLayoutId id="2147484192" r:id="rId25"/>
    <p:sldLayoutId id="2147484283" r:id="rId26"/>
    <p:sldLayoutId id="2147484282" r:id="rId27"/>
    <p:sldLayoutId id="2147484093" r:id="rId28"/>
    <p:sldLayoutId id="2147484127" r:id="rId29"/>
    <p:sldLayoutId id="2147484128" r:id="rId30"/>
    <p:sldLayoutId id="2147484129" r:id="rId31"/>
    <p:sldLayoutId id="2147484203" r:id="rId32"/>
    <p:sldLayoutId id="2147484272"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6"/>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6" cstate="email">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660040170"/>
      </p:ext>
    </p:extLst>
  </p:cSld>
  <p:clrMap bg1="dk1" tx1="lt1" bg2="dk2" tx2="lt2" accent1="accent1" accent2="accent2" accent3="accent3" accent4="accent4" accent5="accent5" accent6="accent6" hlink="hlink" folHlink="folHlink"/>
  <p:sldLayoutIdLst>
    <p:sldLayoutId id="2147484285" r:id="rId1"/>
    <p:sldLayoutId id="2147484286" r:id="rId2"/>
    <p:sldLayoutId id="2147484287" r:id="rId3"/>
    <p:sldLayoutId id="2147484288" r:id="rId4"/>
    <p:sldLayoutId id="2147484289" r:id="rId5"/>
    <p:sldLayoutId id="2147484290" r:id="rId6"/>
    <p:sldLayoutId id="2147484291" r:id="rId7"/>
    <p:sldLayoutId id="2147484292" r:id="rId8"/>
    <p:sldLayoutId id="2147484293" r:id="rId9"/>
    <p:sldLayoutId id="2147484294" r:id="rId10"/>
    <p:sldLayoutId id="2147484295" r:id="rId11"/>
    <p:sldLayoutId id="2147484296" r:id="rId12"/>
    <p:sldLayoutId id="2147484297" r:id="rId13"/>
    <p:sldLayoutId id="2147484298" r:id="rId14"/>
    <p:sldLayoutId id="2147484299" r:id="rId15"/>
    <p:sldLayoutId id="2147484300" r:id="rId16"/>
    <p:sldLayoutId id="2147484301" r:id="rId17"/>
    <p:sldLayoutId id="2147484302" r:id="rId18"/>
    <p:sldLayoutId id="2147484303" r:id="rId19"/>
    <p:sldLayoutId id="2147484304" r:id="rId20"/>
    <p:sldLayoutId id="2147484305" r:id="rId21"/>
    <p:sldLayoutId id="2147484306" r:id="rId22"/>
    <p:sldLayoutId id="2147484307" r:id="rId23"/>
    <p:sldLayoutId id="2147484308" r:id="rId24"/>
    <p:sldLayoutId id="2147484309" r:id="rId25"/>
    <p:sldLayoutId id="2147484310" r:id="rId26"/>
    <p:sldLayoutId id="2147484311" r:id="rId27"/>
    <p:sldLayoutId id="2147484312" r:id="rId28"/>
    <p:sldLayoutId id="2147484313" r:id="rId29"/>
    <p:sldLayoutId id="2147484314" r:id="rId30"/>
    <p:sldLayoutId id="2147484315" r:id="rId31"/>
    <p:sldLayoutId id="2147484316" r:id="rId32"/>
    <p:sldLayoutId id="2147484317" r:id="rId33"/>
    <p:sldLayoutId id="2147484318" r:id="rId3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7"/>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45.xml"/></Relationships>
</file>

<file path=ppt/slides/_rels/slide12.xml.rels><?xml version="1.0" encoding="UTF-8" standalone="yes"?>
<Relationships xmlns="http://schemas.openxmlformats.org/package/2006/relationships"><Relationship Id="rId13" Type="http://schemas.openxmlformats.org/officeDocument/2006/relationships/image" Target="../media/image38.emf"/><Relationship Id="rId18" Type="http://schemas.openxmlformats.org/officeDocument/2006/relationships/image" Target="../media/image43.emf"/><Relationship Id="rId26" Type="http://schemas.openxmlformats.org/officeDocument/2006/relationships/image" Target="../media/image51.emf"/><Relationship Id="rId3" Type="http://schemas.openxmlformats.org/officeDocument/2006/relationships/image" Target="../media/image28.emf"/><Relationship Id="rId21" Type="http://schemas.openxmlformats.org/officeDocument/2006/relationships/image" Target="../media/image46.emf"/><Relationship Id="rId34" Type="http://schemas.openxmlformats.org/officeDocument/2006/relationships/image" Target="../media/image59.png"/><Relationship Id="rId7" Type="http://schemas.openxmlformats.org/officeDocument/2006/relationships/image" Target="../media/image32.emf"/><Relationship Id="rId12" Type="http://schemas.openxmlformats.org/officeDocument/2006/relationships/image" Target="../media/image37.emf"/><Relationship Id="rId17" Type="http://schemas.openxmlformats.org/officeDocument/2006/relationships/image" Target="../media/image42.emf"/><Relationship Id="rId25" Type="http://schemas.openxmlformats.org/officeDocument/2006/relationships/image" Target="../media/image50.emf"/><Relationship Id="rId33" Type="http://schemas.openxmlformats.org/officeDocument/2006/relationships/image" Target="../media/image58.emf"/><Relationship Id="rId2" Type="http://schemas.openxmlformats.org/officeDocument/2006/relationships/image" Target="../media/image27.emf"/><Relationship Id="rId16" Type="http://schemas.openxmlformats.org/officeDocument/2006/relationships/image" Target="../media/image41.emf"/><Relationship Id="rId20" Type="http://schemas.openxmlformats.org/officeDocument/2006/relationships/image" Target="../media/image45.emf"/><Relationship Id="rId29" Type="http://schemas.openxmlformats.org/officeDocument/2006/relationships/image" Target="../media/image54.emf"/><Relationship Id="rId1" Type="http://schemas.openxmlformats.org/officeDocument/2006/relationships/slideLayout" Target="../slideLayouts/slideLayout67.xml"/><Relationship Id="rId6" Type="http://schemas.openxmlformats.org/officeDocument/2006/relationships/image" Target="../media/image31.emf"/><Relationship Id="rId11" Type="http://schemas.openxmlformats.org/officeDocument/2006/relationships/image" Target="../media/image36.emf"/><Relationship Id="rId24" Type="http://schemas.openxmlformats.org/officeDocument/2006/relationships/image" Target="../media/image49.emf"/><Relationship Id="rId32" Type="http://schemas.openxmlformats.org/officeDocument/2006/relationships/image" Target="../media/image57.emf"/><Relationship Id="rId5" Type="http://schemas.openxmlformats.org/officeDocument/2006/relationships/image" Target="../media/image30.emf"/><Relationship Id="rId15" Type="http://schemas.openxmlformats.org/officeDocument/2006/relationships/image" Target="../media/image40.emf"/><Relationship Id="rId23" Type="http://schemas.openxmlformats.org/officeDocument/2006/relationships/image" Target="../media/image48.emf"/><Relationship Id="rId28" Type="http://schemas.openxmlformats.org/officeDocument/2006/relationships/image" Target="../media/image53.emf"/><Relationship Id="rId10" Type="http://schemas.openxmlformats.org/officeDocument/2006/relationships/image" Target="../media/image35.emf"/><Relationship Id="rId19" Type="http://schemas.openxmlformats.org/officeDocument/2006/relationships/image" Target="../media/image44.emf"/><Relationship Id="rId31" Type="http://schemas.openxmlformats.org/officeDocument/2006/relationships/image" Target="../media/image56.emf"/><Relationship Id="rId4" Type="http://schemas.openxmlformats.org/officeDocument/2006/relationships/image" Target="../media/image29.emf"/><Relationship Id="rId9" Type="http://schemas.openxmlformats.org/officeDocument/2006/relationships/image" Target="../media/image34.emf"/><Relationship Id="rId14" Type="http://schemas.openxmlformats.org/officeDocument/2006/relationships/image" Target="../media/image39.emf"/><Relationship Id="rId22" Type="http://schemas.openxmlformats.org/officeDocument/2006/relationships/image" Target="../media/image47.emf"/><Relationship Id="rId27" Type="http://schemas.openxmlformats.org/officeDocument/2006/relationships/image" Target="../media/image52.emf"/><Relationship Id="rId30" Type="http://schemas.openxmlformats.org/officeDocument/2006/relationships/image" Target="../media/image55.emf"/><Relationship Id="rId8" Type="http://schemas.openxmlformats.org/officeDocument/2006/relationships/image" Target="../media/image33.emf"/></Relationships>
</file>

<file path=ppt/slides/_rels/slide13.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6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15.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19.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20.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52.xml"/><Relationship Id="rId5" Type="http://schemas.openxmlformats.org/officeDocument/2006/relationships/image" Target="../media/image66.png"/><Relationship Id="rId4" Type="http://schemas.openxmlformats.org/officeDocument/2006/relationships/image" Target="../media/image65.png"/></Relationships>
</file>

<file path=ppt/slides/_rels/slide2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4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28.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45.xml"/></Relationships>
</file>

<file path=ppt/slides/_rels/slide2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png"/><Relationship Id="rId1" Type="http://schemas.openxmlformats.org/officeDocument/2006/relationships/slideLayout" Target="../slideLayouts/slideLayout5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Layout" Target="../slideLayouts/slideLayout45.xml"/><Relationship Id="rId6" Type="http://schemas.openxmlformats.org/officeDocument/2006/relationships/image" Target="../media/image16.JPG"/><Relationship Id="rId5" Type="http://schemas.openxmlformats.org/officeDocument/2006/relationships/image" Target="../media/image15.png"/><Relationship Id="rId4" Type="http://schemas.openxmlformats.org/officeDocument/2006/relationships/image" Target="../media/image1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3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4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5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4.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54.xml"/><Relationship Id="rId5" Type="http://schemas.openxmlformats.org/officeDocument/2006/relationships/image" Target="../media/image20.emf"/><Relationship Id="rId4" Type="http://schemas.openxmlformats.org/officeDocument/2006/relationships/image" Target="../media/image19.emf"/></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45.xml"/></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emf"/><Relationship Id="rId1" Type="http://schemas.openxmlformats.org/officeDocument/2006/relationships/slideLayout" Target="../slideLayouts/slideLayout4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44.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hyperlink" Target="http://go.microsoft.com/fwlink/?LinkID=514902" TargetMode="External"/><Relationship Id="rId1" Type="http://schemas.openxmlformats.org/officeDocument/2006/relationships/slideLayout" Target="../slideLayouts/slideLayout45.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3" Type="http://schemas.openxmlformats.org/officeDocument/2006/relationships/hyperlink" Target="http://microsoft.com/storage" TargetMode="External"/><Relationship Id="rId7" Type="http://schemas.openxmlformats.org/officeDocument/2006/relationships/hyperlink" Target="http://blogs.technet.com/b/josebda/archive/2014/10/03/windows-server-technical-preview-storage-survival-guide.aspx" TargetMode="External"/><Relationship Id="rId2" Type="http://schemas.openxmlformats.org/officeDocument/2006/relationships/notesSlide" Target="../notesSlides/notesSlide7.xml"/><Relationship Id="rId1" Type="http://schemas.openxmlformats.org/officeDocument/2006/relationships/slideLayout" Target="../slideLayouts/slideLayout47.xml"/><Relationship Id="rId6" Type="http://schemas.openxmlformats.org/officeDocument/2006/relationships/hyperlink" Target="http://go.microsoft.com/fwlink/?LinkID=514902" TargetMode="External"/><Relationship Id="rId5" Type="http://schemas.openxmlformats.org/officeDocument/2006/relationships/hyperlink" Target="http://blogs.technet.com/b/filecab/archive/2014/10/07/storage-replica-guide-released-for-windows-server-technical-preview.aspx" TargetMode="External"/><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3" Type="http://schemas.openxmlformats.org/officeDocument/2006/relationships/image" Target="../media/image80.png"/><Relationship Id="rId7" Type="http://schemas.openxmlformats.org/officeDocument/2006/relationships/hyperlink" Target="http://www.microsoft.com/en-us/server-cloud/products/windows-azure-pack" TargetMode="External"/><Relationship Id="rId2" Type="http://schemas.openxmlformats.org/officeDocument/2006/relationships/notesSlide" Target="../notesSlides/notesSlide8.xml"/><Relationship Id="rId1" Type="http://schemas.openxmlformats.org/officeDocument/2006/relationships/slideLayout" Target="../slideLayouts/slideLayout52.xml"/><Relationship Id="rId6" Type="http://schemas.openxmlformats.org/officeDocument/2006/relationships/hyperlink" Target="http://technet.microsoft.com/en-us/library/hh546785.aspx" TargetMode="External"/><Relationship Id="rId5" Type="http://schemas.openxmlformats.org/officeDocument/2006/relationships/hyperlink" Target="http://azure.microsoft.com/en-us/" TargetMode="External"/><Relationship Id="rId4" Type="http://schemas.openxmlformats.org/officeDocument/2006/relationships/hyperlink" Target="http://technet.microsoft.com/library/dn765472.aspx"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www.microsoft.com/learning/en/us/Course.aspx?ID=10751AB&amp;Locale=en-us" TargetMode="External"/><Relationship Id="rId3" Type="http://schemas.openxmlformats.org/officeDocument/2006/relationships/hyperlink" Target="http://www.microsoft.com/learning/en/us/Exam.aspx?ID=70-247&amp;Locale=en-us" TargetMode="External"/><Relationship Id="rId7" Type="http://schemas.openxmlformats.org/officeDocument/2006/relationships/hyperlink" Target="http://www.microsoft.com/learning/en/us/Course.aspx?ID=10750AB&amp;Locale=en-us" TargetMode="External"/><Relationship Id="rId2" Type="http://schemas.openxmlformats.org/officeDocument/2006/relationships/notesSlide" Target="../notesSlides/notesSlide9.xml"/><Relationship Id="rId1" Type="http://schemas.openxmlformats.org/officeDocument/2006/relationships/slideLayout" Target="../slideLayouts/slideLayout52.xml"/><Relationship Id="rId6" Type="http://schemas.openxmlformats.org/officeDocument/2006/relationships/image" Target="../media/image82.png"/><Relationship Id="rId5" Type="http://schemas.openxmlformats.org/officeDocument/2006/relationships/image" Target="../media/image81.png"/><Relationship Id="rId4" Type="http://schemas.openxmlformats.org/officeDocument/2006/relationships/hyperlink" Target="http://www.microsoft.com/learning/en/us/classlocator.aspx" TargetMode="External"/><Relationship Id="rId9" Type="http://schemas.openxmlformats.org/officeDocument/2006/relationships/image" Target="../media/image83.wmf"/></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52.xml"/><Relationship Id="rId4" Type="http://schemas.openxmlformats.org/officeDocument/2006/relationships/image" Target="../media/image22.PNG"/></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52.xml"/><Relationship Id="rId6" Type="http://schemas.openxmlformats.org/officeDocument/2006/relationships/image" Target="../media/image86.jpg"/><Relationship Id="rId5" Type="http://schemas.openxmlformats.org/officeDocument/2006/relationships/image" Target="../media/image85.png"/><Relationship Id="rId4" Type="http://schemas.openxmlformats.org/officeDocument/2006/relationships/image" Target="../media/image84.png"/></Relationships>
</file>

<file path=ppt/slides/_rels/slide51.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1.xml"/><Relationship Id="rId1" Type="http://schemas.openxmlformats.org/officeDocument/2006/relationships/slideLayout" Target="../slideLayouts/slideLayout52.xml"/></Relationships>
</file>

<file path=ppt/slides/_rels/slide52.xml.rels><?xml version="1.0" encoding="UTF-8" standalone="yes"?>
<Relationships xmlns="http://schemas.openxmlformats.org/package/2006/relationships"><Relationship Id="rId3" Type="http://schemas.openxmlformats.org/officeDocument/2006/relationships/hyperlink" Target="http://www.microsoft.com/learning" TargetMode="External"/><Relationship Id="rId7" Type="http://schemas.openxmlformats.org/officeDocument/2006/relationships/image" Target="../media/image87.png"/><Relationship Id="rId2" Type="http://schemas.openxmlformats.org/officeDocument/2006/relationships/notesSlide" Target="../notesSlides/notesSlide12.xml"/><Relationship Id="rId1" Type="http://schemas.openxmlformats.org/officeDocument/2006/relationships/slideLayout" Target="../slideLayouts/slideLayout52.xml"/><Relationship Id="rId6" Type="http://schemas.openxmlformats.org/officeDocument/2006/relationships/hyperlink" Target="http://channel9.msdn.com/Events/TechEd" TargetMode="External"/><Relationship Id="rId5" Type="http://schemas.openxmlformats.org/officeDocument/2006/relationships/hyperlink" Target="http://microsoft.com/technet" TargetMode="External"/><Relationship Id="rId4" Type="http://schemas.openxmlformats.org/officeDocument/2006/relationships/hyperlink" Target="http://microsoft.com/msdn"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6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67.xml"/></Relationships>
</file>

<file path=ppt/slides/slide1.xml><?xml version="1.0" encoding="utf-8"?>
<p:sld xmlns:a="http://schemas.openxmlformats.org/drawingml/2006/main" xmlns:r="http://schemas.openxmlformats.org/officeDocument/2006/relationships" xmlns:p="http://schemas.openxmlformats.org/presentationml/2006/main">
  <p:cSld>
    <p:bg bwMode="gray">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9418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t>
            </a:r>
            <a:r>
              <a:rPr lang="en-US" b="1" dirty="0" smtClean="0"/>
              <a:t>block</a:t>
            </a:r>
            <a:r>
              <a:rPr lang="en-US" dirty="0" smtClean="0"/>
              <a:t> replication?</a:t>
            </a:r>
            <a:endParaRPr lang="en-US" dirty="0"/>
          </a:p>
        </p:txBody>
      </p:sp>
      <p:pic>
        <p:nvPicPr>
          <p:cNvPr id="3" name="Picture 2"/>
          <p:cNvPicPr>
            <a:picLocks noChangeAspect="1"/>
          </p:cNvPicPr>
          <p:nvPr/>
        </p:nvPicPr>
        <p:blipFill>
          <a:blip r:embed="rId2"/>
          <a:stretch>
            <a:fillRect/>
          </a:stretch>
        </p:blipFill>
        <p:spPr>
          <a:xfrm>
            <a:off x="9571037" y="4564062"/>
            <a:ext cx="3124200" cy="3124200"/>
          </a:xfrm>
          <a:prstGeom prst="rect">
            <a:avLst/>
          </a:prstGeom>
        </p:spPr>
      </p:pic>
    </p:spTree>
    <p:extLst>
      <p:ext uri="{BB962C8B-B14F-4D97-AF65-F5344CB8AC3E}">
        <p14:creationId xmlns:p14="http://schemas.microsoft.com/office/powerpoint/2010/main" val="108292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Blocks, not files</a:t>
            </a:r>
            <a:endParaRPr lang="en-US" dirty="0"/>
          </a:p>
        </p:txBody>
      </p:sp>
      <p:sp>
        <p:nvSpPr>
          <p:cNvPr id="4" name="Text Placeholder 3"/>
          <p:cNvSpPr>
            <a:spLocks noGrp="1"/>
          </p:cNvSpPr>
          <p:nvPr>
            <p:ph type="body" sz="quarter" idx="11"/>
          </p:nvPr>
        </p:nvSpPr>
        <p:spPr>
          <a:xfrm>
            <a:off x="274639" y="1212849"/>
            <a:ext cx="11889564" cy="3323987"/>
          </a:xfrm>
        </p:spPr>
        <p:txBody>
          <a:bodyPr/>
          <a:lstStyle/>
          <a:p>
            <a:r>
              <a:rPr lang="en-US" dirty="0" smtClean="0"/>
              <a:t>This is not DFSR</a:t>
            </a:r>
          </a:p>
          <a:p>
            <a:r>
              <a:rPr lang="en-US" dirty="0" smtClean="0"/>
              <a:t>Replicating storage blocks underneath the NTFS or ReFS volume</a:t>
            </a:r>
          </a:p>
          <a:p>
            <a:r>
              <a:rPr lang="en-US" dirty="0" smtClean="0"/>
              <a:t>Don’t care if files are in use</a:t>
            </a:r>
          </a:p>
          <a:p>
            <a:r>
              <a:rPr lang="en-US" dirty="0" smtClean="0"/>
              <a:t>Write IOs are all that matter to Storage Replica</a:t>
            </a:r>
          </a:p>
        </p:txBody>
      </p:sp>
      <p:pic>
        <p:nvPicPr>
          <p:cNvPr id="5" name="Picture 4"/>
          <p:cNvPicPr>
            <a:picLocks noChangeAspect="1"/>
          </p:cNvPicPr>
          <p:nvPr/>
        </p:nvPicPr>
        <p:blipFill>
          <a:blip r:embed="rId2"/>
          <a:stretch>
            <a:fillRect/>
          </a:stretch>
        </p:blipFill>
        <p:spPr>
          <a:xfrm>
            <a:off x="9571037" y="4564062"/>
            <a:ext cx="3124200" cy="3124200"/>
          </a:xfrm>
          <a:prstGeom prst="rect">
            <a:avLst/>
          </a:prstGeom>
        </p:spPr>
      </p:pic>
    </p:spTree>
    <p:extLst>
      <p:ext uri="{BB962C8B-B14F-4D97-AF65-F5344CB8AC3E}">
        <p14:creationId xmlns:p14="http://schemas.microsoft.com/office/powerpoint/2010/main" val="2754473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Driver layering</a:t>
            </a:r>
            <a:endParaRPr lang="en-US" dirty="0"/>
          </a:p>
        </p:txBody>
      </p:sp>
      <p:grpSp>
        <p:nvGrpSpPr>
          <p:cNvPr id="2131" name="Group 2130"/>
          <p:cNvGrpSpPr/>
          <p:nvPr/>
        </p:nvGrpSpPr>
        <p:grpSpPr>
          <a:xfrm>
            <a:off x="3246437" y="1295399"/>
            <a:ext cx="5867399" cy="533401"/>
            <a:chOff x="3167258" y="1200223"/>
            <a:chExt cx="5867399" cy="461963"/>
          </a:xfrm>
        </p:grpSpPr>
        <p:pic>
          <p:nvPicPr>
            <p:cNvPr id="2055"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7258" y="1216098"/>
              <a:ext cx="249264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258" y="1216098"/>
              <a:ext cx="249264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p:cNvSpPr>
              <a:spLocks noChangeArrowheads="1"/>
            </p:cNvSpPr>
            <p:nvPr/>
          </p:nvSpPr>
          <p:spPr bwMode="auto">
            <a:xfrm>
              <a:off x="3231857" y="1209748"/>
              <a:ext cx="2345623" cy="381000"/>
            </a:xfrm>
            <a:prstGeom prst="rect">
              <a:avLst/>
            </a:prstGeom>
            <a:solidFill>
              <a:srgbClr val="A8D08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4000">
                <a:solidFill>
                  <a:srgbClr val="FFFFFF"/>
                </a:solidFill>
              </a:endParaRPr>
            </a:p>
          </p:txBody>
        </p:sp>
        <p:sp>
          <p:nvSpPr>
            <p:cNvPr id="11" name="Rectangle 10"/>
            <p:cNvSpPr>
              <a:spLocks noChangeArrowheads="1"/>
            </p:cNvSpPr>
            <p:nvPr/>
          </p:nvSpPr>
          <p:spPr bwMode="auto">
            <a:xfrm>
              <a:off x="3231857" y="1236736"/>
              <a:ext cx="2345623"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12" name="Rectangle 11"/>
            <p:cNvSpPr>
              <a:spLocks noChangeArrowheads="1"/>
            </p:cNvSpPr>
            <p:nvPr/>
          </p:nvSpPr>
          <p:spPr bwMode="auto">
            <a:xfrm>
              <a:off x="3926857" y="1220861"/>
              <a:ext cx="953915" cy="18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000000"/>
                  </a:solidFill>
                  <a:latin typeface="Calibri" panose="020F0502020204030204" pitchFamily="34" charset="0"/>
                </a:rPr>
                <a:t>Monaco Site</a:t>
              </a:r>
              <a:endParaRPr lang="en-US" altLang="en-US" sz="4000" dirty="0" smtClean="0">
                <a:solidFill>
                  <a:srgbClr val="FFFFFF"/>
                </a:solidFill>
              </a:endParaRPr>
            </a:p>
          </p:txBody>
        </p:sp>
        <p:sp>
          <p:nvSpPr>
            <p:cNvPr id="13" name="Rectangle 12"/>
            <p:cNvSpPr>
              <a:spLocks noChangeArrowheads="1"/>
            </p:cNvSpPr>
            <p:nvPr/>
          </p:nvSpPr>
          <p:spPr bwMode="auto">
            <a:xfrm>
              <a:off x="3817706" y="1390723"/>
              <a:ext cx="124743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000000"/>
                  </a:solidFill>
                  <a:latin typeface="Calibri" panose="020F0502020204030204" pitchFamily="34" charset="0"/>
                </a:rPr>
                <a:t>Source SR Server</a:t>
              </a:r>
              <a:endParaRPr lang="en-US" altLang="en-US" sz="4000" dirty="0" smtClean="0">
                <a:solidFill>
                  <a:srgbClr val="FFFFFF"/>
                </a:solidFill>
              </a:endParaRPr>
            </a:p>
          </p:txBody>
        </p:sp>
        <p:pic>
          <p:nvPicPr>
            <p:cNvPr id="206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50925" y="1200223"/>
              <a:ext cx="248373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0925" y="1200223"/>
              <a:ext cx="2483732"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5"/>
            <p:cNvSpPr>
              <a:spLocks noChangeArrowheads="1"/>
            </p:cNvSpPr>
            <p:nvPr/>
          </p:nvSpPr>
          <p:spPr bwMode="auto">
            <a:xfrm>
              <a:off x="6608842" y="1209748"/>
              <a:ext cx="2345623" cy="368300"/>
            </a:xfrm>
            <a:prstGeom prst="rect">
              <a:avLst/>
            </a:prstGeom>
            <a:solidFill>
              <a:srgbClr val="F4B18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15" name="Rectangle 16"/>
            <p:cNvSpPr>
              <a:spLocks noChangeArrowheads="1"/>
            </p:cNvSpPr>
            <p:nvPr/>
          </p:nvSpPr>
          <p:spPr bwMode="auto">
            <a:xfrm>
              <a:off x="6608842" y="1224036"/>
              <a:ext cx="2345623"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16" name="Rectangle 17"/>
            <p:cNvSpPr>
              <a:spLocks noChangeArrowheads="1"/>
            </p:cNvSpPr>
            <p:nvPr/>
          </p:nvSpPr>
          <p:spPr bwMode="auto">
            <a:xfrm>
              <a:off x="7330572" y="1224036"/>
              <a:ext cx="648639" cy="186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000000"/>
                  </a:solidFill>
                  <a:latin typeface="Calibri" panose="020F0502020204030204" pitchFamily="34" charset="0"/>
                </a:rPr>
                <a:t>Nice Site</a:t>
              </a:r>
              <a:endParaRPr lang="en-US" altLang="en-US" sz="4000" dirty="0" smtClean="0">
                <a:solidFill>
                  <a:srgbClr val="FFFFFF"/>
                </a:solidFill>
              </a:endParaRPr>
            </a:p>
          </p:txBody>
        </p:sp>
        <p:sp>
          <p:nvSpPr>
            <p:cNvPr id="17" name="Rectangle 18"/>
            <p:cNvSpPr>
              <a:spLocks noChangeArrowheads="1"/>
            </p:cNvSpPr>
            <p:nvPr/>
          </p:nvSpPr>
          <p:spPr bwMode="auto">
            <a:xfrm>
              <a:off x="7025396" y="1385961"/>
              <a:ext cx="16083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000000"/>
                  </a:solidFill>
                  <a:latin typeface="Calibri" panose="020F0502020204030204" pitchFamily="34" charset="0"/>
                </a:rPr>
                <a:t>Destination SR Server</a:t>
              </a:r>
              <a:endParaRPr lang="en-US" altLang="en-US" sz="4000" dirty="0" smtClean="0">
                <a:solidFill>
                  <a:srgbClr val="FFFFFF"/>
                </a:solidFill>
              </a:endParaRPr>
            </a:p>
          </p:txBody>
        </p:sp>
      </p:grpSp>
      <p:sp>
        <p:nvSpPr>
          <p:cNvPr id="18" name="Line 19"/>
          <p:cNvSpPr>
            <a:spLocks noChangeShapeType="1"/>
          </p:cNvSpPr>
          <p:nvPr/>
        </p:nvSpPr>
        <p:spPr bwMode="auto">
          <a:xfrm>
            <a:off x="6142037" y="1801812"/>
            <a:ext cx="0" cy="5022850"/>
          </a:xfrm>
          <a:prstGeom prst="line">
            <a:avLst/>
          </a:prstGeom>
          <a:noFill/>
          <a:ln w="36513" cap="rnd">
            <a:solidFill>
              <a:schemeClr val="tx1">
                <a:lumMod val="50000"/>
              </a:schemeClr>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grpSp>
        <p:nvGrpSpPr>
          <p:cNvPr id="2136" name="Group 2135"/>
          <p:cNvGrpSpPr/>
          <p:nvPr/>
        </p:nvGrpSpPr>
        <p:grpSpPr>
          <a:xfrm>
            <a:off x="3556532" y="1854199"/>
            <a:ext cx="1900111" cy="2982913"/>
            <a:chOff x="3472434" y="1759023"/>
            <a:chExt cx="1900111" cy="2982913"/>
          </a:xfrm>
        </p:grpSpPr>
        <p:pic>
          <p:nvPicPr>
            <p:cNvPr id="2068" name="Picture 2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72434" y="1759023"/>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9" name="Picture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72434" y="1759023"/>
              <a:ext cx="1900111" cy="4445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ectangle 22"/>
            <p:cNvSpPr>
              <a:spLocks noChangeArrowheads="1"/>
            </p:cNvSpPr>
            <p:nvPr/>
          </p:nvSpPr>
          <p:spPr bwMode="auto">
            <a:xfrm>
              <a:off x="3537033" y="1779661"/>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 name="Rectangle 23"/>
            <p:cNvSpPr>
              <a:spLocks noChangeArrowheads="1"/>
            </p:cNvSpPr>
            <p:nvPr/>
          </p:nvSpPr>
          <p:spPr bwMode="auto">
            <a:xfrm>
              <a:off x="3537033" y="1779661"/>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 name="Rectangle 24"/>
            <p:cNvSpPr>
              <a:spLocks noChangeArrowheads="1"/>
            </p:cNvSpPr>
            <p:nvPr/>
          </p:nvSpPr>
          <p:spPr bwMode="auto">
            <a:xfrm>
              <a:off x="4011504" y="1889198"/>
              <a:ext cx="1207339"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smtClean="0">
                  <a:solidFill>
                    <a:srgbClr val="FEFFFF"/>
                  </a:solidFill>
                  <a:latin typeface="Calibri" panose="020F0502020204030204" pitchFamily="34" charset="0"/>
                </a:rPr>
                <a:t>SMB Server</a:t>
              </a:r>
              <a:endParaRPr lang="en-US" altLang="en-US" sz="3600" smtClean="0">
                <a:solidFill>
                  <a:srgbClr val="FFFFFF"/>
                </a:solidFill>
              </a:endParaRPr>
            </a:p>
          </p:txBody>
        </p:sp>
        <p:pic>
          <p:nvPicPr>
            <p:cNvPr id="2073" name="Picture 2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72434" y="2295598"/>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74" name="Picture 2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72434" y="2295598"/>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Rectangle 27"/>
            <p:cNvSpPr>
              <a:spLocks noChangeArrowheads="1"/>
            </p:cNvSpPr>
            <p:nvPr/>
          </p:nvSpPr>
          <p:spPr bwMode="auto">
            <a:xfrm>
              <a:off x="3537033" y="2317823"/>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3" name="Rectangle 28"/>
            <p:cNvSpPr>
              <a:spLocks noChangeArrowheads="1"/>
            </p:cNvSpPr>
            <p:nvPr/>
          </p:nvSpPr>
          <p:spPr bwMode="auto">
            <a:xfrm>
              <a:off x="3537033" y="2317823"/>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4" name="Rectangle 29"/>
            <p:cNvSpPr>
              <a:spLocks noChangeArrowheads="1"/>
            </p:cNvSpPr>
            <p:nvPr/>
          </p:nvSpPr>
          <p:spPr bwMode="auto">
            <a:xfrm>
              <a:off x="3784293" y="2400373"/>
              <a:ext cx="132985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File System Filters</a:t>
              </a:r>
              <a:endParaRPr lang="en-US" altLang="en-US" sz="4000" dirty="0" smtClean="0">
                <a:solidFill>
                  <a:srgbClr val="FFFFFF"/>
                </a:solidFill>
              </a:endParaRPr>
            </a:p>
          </p:txBody>
        </p:sp>
        <p:sp>
          <p:nvSpPr>
            <p:cNvPr id="25" name="Line 30"/>
            <p:cNvSpPr>
              <a:spLocks noChangeShapeType="1"/>
            </p:cNvSpPr>
            <p:nvPr/>
          </p:nvSpPr>
          <p:spPr bwMode="auto">
            <a:xfrm>
              <a:off x="4414693" y="2133673"/>
              <a:ext cx="0" cy="119063"/>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6" name="Freeform 31"/>
            <p:cNvSpPr>
              <a:spLocks/>
            </p:cNvSpPr>
            <p:nvPr/>
          </p:nvSpPr>
          <p:spPr bwMode="auto">
            <a:xfrm>
              <a:off x="4354549" y="2243211"/>
              <a:ext cx="120288" cy="74613"/>
            </a:xfrm>
            <a:custGeom>
              <a:avLst/>
              <a:gdLst>
                <a:gd name="T0" fmla="*/ 54 w 54"/>
                <a:gd name="T1" fmla="*/ 0 h 47"/>
                <a:gd name="T2" fmla="*/ 27 w 54"/>
                <a:gd name="T3" fmla="*/ 47 h 47"/>
                <a:gd name="T4" fmla="*/ 0 w 54"/>
                <a:gd name="T5" fmla="*/ 0 h 47"/>
                <a:gd name="T6" fmla="*/ 54 w 54"/>
                <a:gd name="T7" fmla="*/ 0 h 47"/>
              </a:gdLst>
              <a:ahLst/>
              <a:cxnLst>
                <a:cxn ang="0">
                  <a:pos x="T0" y="T1"/>
                </a:cxn>
                <a:cxn ang="0">
                  <a:pos x="T2" y="T3"/>
                </a:cxn>
                <a:cxn ang="0">
                  <a:pos x="T4" y="T5"/>
                </a:cxn>
                <a:cxn ang="0">
                  <a:pos x="T6" y="T7"/>
                </a:cxn>
              </a:cxnLst>
              <a:rect l="0" t="0" r="r" b="b"/>
              <a:pathLst>
                <a:path w="54" h="47">
                  <a:moveTo>
                    <a:pt x="54" y="0"/>
                  </a:moveTo>
                  <a:lnTo>
                    <a:pt x="27" y="47"/>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pic>
          <p:nvPicPr>
            <p:cNvPr id="2080" name="Picture 3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472434" y="2778198"/>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1" name="Picture 3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72434" y="2778198"/>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Rectangle 34"/>
            <p:cNvSpPr>
              <a:spLocks noChangeArrowheads="1"/>
            </p:cNvSpPr>
            <p:nvPr/>
          </p:nvSpPr>
          <p:spPr bwMode="auto">
            <a:xfrm>
              <a:off x="3537033" y="2802011"/>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8" name="Rectangle 35"/>
            <p:cNvSpPr>
              <a:spLocks noChangeArrowheads="1"/>
            </p:cNvSpPr>
            <p:nvPr/>
          </p:nvSpPr>
          <p:spPr bwMode="auto">
            <a:xfrm>
              <a:off x="3537033" y="2802011"/>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9" name="Rectangle 36"/>
            <p:cNvSpPr>
              <a:spLocks noChangeArrowheads="1"/>
            </p:cNvSpPr>
            <p:nvPr/>
          </p:nvSpPr>
          <p:spPr bwMode="auto">
            <a:xfrm>
              <a:off x="4036007" y="2882973"/>
              <a:ext cx="5212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NTFS</a:t>
              </a:r>
              <a:endParaRPr lang="en-US" altLang="en-US" sz="3600" dirty="0" smtClean="0">
                <a:solidFill>
                  <a:srgbClr val="FFFFFF"/>
                </a:solidFill>
              </a:endParaRPr>
            </a:p>
          </p:txBody>
        </p:sp>
        <p:sp>
          <p:nvSpPr>
            <p:cNvPr id="30" name="Rectangle 37"/>
            <p:cNvSpPr>
              <a:spLocks noChangeArrowheads="1"/>
            </p:cNvSpPr>
            <p:nvPr/>
          </p:nvSpPr>
          <p:spPr bwMode="auto">
            <a:xfrm>
              <a:off x="4390190" y="2887736"/>
              <a:ext cx="10692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smtClean="0">
                  <a:solidFill>
                    <a:srgbClr val="FEFFFF"/>
                  </a:solidFill>
                  <a:latin typeface="Calibri" panose="020F0502020204030204" pitchFamily="34" charset="0"/>
                </a:rPr>
                <a:t>/</a:t>
              </a:r>
              <a:endParaRPr lang="en-US" altLang="en-US" sz="3600" smtClean="0">
                <a:solidFill>
                  <a:srgbClr val="FFFFFF"/>
                </a:solidFill>
              </a:endParaRPr>
            </a:p>
          </p:txBody>
        </p:sp>
        <p:sp>
          <p:nvSpPr>
            <p:cNvPr id="31" name="Rectangle 38"/>
            <p:cNvSpPr>
              <a:spLocks noChangeArrowheads="1"/>
            </p:cNvSpPr>
            <p:nvPr/>
          </p:nvSpPr>
          <p:spPr bwMode="auto">
            <a:xfrm>
              <a:off x="4463699" y="2882973"/>
              <a:ext cx="496746"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REFS</a:t>
              </a:r>
              <a:endParaRPr lang="en-US" altLang="en-US" sz="3600" dirty="0" smtClean="0">
                <a:solidFill>
                  <a:srgbClr val="FFFFFF"/>
                </a:solidFill>
              </a:endParaRPr>
            </a:p>
          </p:txBody>
        </p:sp>
        <p:pic>
          <p:nvPicPr>
            <p:cNvPr id="2087" name="Picture 3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472434" y="3260798"/>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88" name="Picture 4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72434" y="3260798"/>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 name="Rectangle 41"/>
            <p:cNvSpPr>
              <a:spLocks noChangeArrowheads="1"/>
            </p:cNvSpPr>
            <p:nvPr/>
          </p:nvSpPr>
          <p:spPr bwMode="auto">
            <a:xfrm>
              <a:off x="3537033" y="3284611"/>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49" name="Rectangle 42"/>
            <p:cNvSpPr>
              <a:spLocks noChangeArrowheads="1"/>
            </p:cNvSpPr>
            <p:nvPr/>
          </p:nvSpPr>
          <p:spPr bwMode="auto">
            <a:xfrm>
              <a:off x="3537033" y="3284611"/>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50" name="Rectangle 43"/>
            <p:cNvSpPr>
              <a:spLocks noChangeArrowheads="1"/>
            </p:cNvSpPr>
            <p:nvPr/>
          </p:nvSpPr>
          <p:spPr bwMode="auto">
            <a:xfrm>
              <a:off x="3926857" y="3359223"/>
              <a:ext cx="14456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err="1" smtClean="0">
                  <a:solidFill>
                    <a:srgbClr val="FEFFFF"/>
                  </a:solidFill>
                  <a:latin typeface="Calibri" panose="020F0502020204030204" pitchFamily="34" charset="0"/>
                </a:rPr>
                <a:t>VolSnap</a:t>
              </a:r>
              <a:r>
                <a:rPr lang="en-US" altLang="en-US" sz="1400" b="1" dirty="0" smtClean="0">
                  <a:solidFill>
                    <a:srgbClr val="FEFFFF"/>
                  </a:solidFill>
                  <a:latin typeface="Calibri" panose="020F0502020204030204" pitchFamily="34" charset="0"/>
                </a:rPr>
                <a:t> Filter</a:t>
              </a:r>
              <a:endParaRPr lang="en-US" altLang="en-US" sz="3600" dirty="0" smtClean="0">
                <a:solidFill>
                  <a:srgbClr val="FFFFFF"/>
                </a:solidFill>
              </a:endParaRPr>
            </a:p>
          </p:txBody>
        </p:sp>
        <p:pic>
          <p:nvPicPr>
            <p:cNvPr id="2092" name="Picture 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72434" y="3744986"/>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3" name="Picture 4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472434" y="3744986"/>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6"/>
            <p:cNvSpPr>
              <a:spLocks noChangeArrowheads="1"/>
            </p:cNvSpPr>
            <p:nvPr/>
          </p:nvSpPr>
          <p:spPr bwMode="auto">
            <a:xfrm>
              <a:off x="3537033" y="3767211"/>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52" name="Rectangle 47"/>
            <p:cNvSpPr>
              <a:spLocks noChangeArrowheads="1"/>
            </p:cNvSpPr>
            <p:nvPr/>
          </p:nvSpPr>
          <p:spPr bwMode="auto">
            <a:xfrm>
              <a:off x="3537033" y="3767211"/>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54" name="Rectangle 48"/>
            <p:cNvSpPr>
              <a:spLocks noChangeArrowheads="1"/>
            </p:cNvSpPr>
            <p:nvPr/>
          </p:nvSpPr>
          <p:spPr bwMode="auto">
            <a:xfrm>
              <a:off x="3888988" y="3849761"/>
              <a:ext cx="1116009"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BitLocker Filter</a:t>
              </a:r>
              <a:endParaRPr lang="en-US" altLang="en-US" sz="4000" dirty="0" smtClean="0">
                <a:solidFill>
                  <a:srgbClr val="FFFFFF"/>
                </a:solidFill>
              </a:endParaRPr>
            </a:p>
          </p:txBody>
        </p:sp>
        <p:pic>
          <p:nvPicPr>
            <p:cNvPr id="2097" name="Picture 49"/>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72434" y="4227586"/>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98" name="Picture 50"/>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72434" y="4227586"/>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51"/>
            <p:cNvSpPr>
              <a:spLocks noChangeArrowheads="1"/>
            </p:cNvSpPr>
            <p:nvPr/>
          </p:nvSpPr>
          <p:spPr bwMode="auto">
            <a:xfrm>
              <a:off x="3537033" y="4249811"/>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58" name="Rectangle 52"/>
            <p:cNvSpPr>
              <a:spLocks noChangeArrowheads="1"/>
            </p:cNvSpPr>
            <p:nvPr/>
          </p:nvSpPr>
          <p:spPr bwMode="auto">
            <a:xfrm>
              <a:off x="3537033" y="4249811"/>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59" name="Rectangle 53"/>
            <p:cNvSpPr>
              <a:spLocks noChangeArrowheads="1"/>
            </p:cNvSpPr>
            <p:nvPr/>
          </p:nvSpPr>
          <p:spPr bwMode="auto">
            <a:xfrm>
              <a:off x="3817706" y="4318073"/>
              <a:ext cx="127639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Volume Manager</a:t>
              </a:r>
              <a:endParaRPr lang="en-US" altLang="en-US" sz="4000" dirty="0" smtClean="0">
                <a:solidFill>
                  <a:srgbClr val="FFFFFF"/>
                </a:solidFill>
              </a:endParaRPr>
            </a:p>
          </p:txBody>
        </p:sp>
        <p:sp>
          <p:nvSpPr>
            <p:cNvPr id="2076" name="Line 70"/>
            <p:cNvSpPr>
              <a:spLocks noChangeShapeType="1"/>
            </p:cNvSpPr>
            <p:nvPr/>
          </p:nvSpPr>
          <p:spPr bwMode="auto">
            <a:xfrm>
              <a:off x="4414693" y="2671836"/>
              <a:ext cx="0" cy="63500"/>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77" name="Freeform 71"/>
            <p:cNvSpPr>
              <a:spLocks/>
            </p:cNvSpPr>
            <p:nvPr/>
          </p:nvSpPr>
          <p:spPr bwMode="auto">
            <a:xfrm>
              <a:off x="4354549" y="2725811"/>
              <a:ext cx="120288" cy="76200"/>
            </a:xfrm>
            <a:custGeom>
              <a:avLst/>
              <a:gdLst>
                <a:gd name="T0" fmla="*/ 54 w 54"/>
                <a:gd name="T1" fmla="*/ 0 h 48"/>
                <a:gd name="T2" fmla="*/ 27 w 54"/>
                <a:gd name="T3" fmla="*/ 48 h 48"/>
                <a:gd name="T4" fmla="*/ 0 w 54"/>
                <a:gd name="T5" fmla="*/ 0 h 48"/>
                <a:gd name="T6" fmla="*/ 54 w 54"/>
                <a:gd name="T7" fmla="*/ 0 h 48"/>
              </a:gdLst>
              <a:ahLst/>
              <a:cxnLst>
                <a:cxn ang="0">
                  <a:pos x="T0" y="T1"/>
                </a:cxn>
                <a:cxn ang="0">
                  <a:pos x="T2" y="T3"/>
                </a:cxn>
                <a:cxn ang="0">
                  <a:pos x="T4" y="T5"/>
                </a:cxn>
                <a:cxn ang="0">
                  <a:pos x="T6" y="T7"/>
                </a:cxn>
              </a:cxnLst>
              <a:rect l="0" t="0" r="r" b="b"/>
              <a:pathLst>
                <a:path w="54" h="48">
                  <a:moveTo>
                    <a:pt x="54" y="0"/>
                  </a:moveTo>
                  <a:lnTo>
                    <a:pt x="27" y="48"/>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78" name="Line 72"/>
            <p:cNvSpPr>
              <a:spLocks noChangeShapeType="1"/>
            </p:cNvSpPr>
            <p:nvPr/>
          </p:nvSpPr>
          <p:spPr bwMode="auto">
            <a:xfrm>
              <a:off x="4414693" y="3156023"/>
              <a:ext cx="0" cy="61913"/>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79" name="Freeform 73"/>
            <p:cNvSpPr>
              <a:spLocks/>
            </p:cNvSpPr>
            <p:nvPr/>
          </p:nvSpPr>
          <p:spPr bwMode="auto">
            <a:xfrm>
              <a:off x="4354549" y="3208411"/>
              <a:ext cx="120288" cy="76200"/>
            </a:xfrm>
            <a:custGeom>
              <a:avLst/>
              <a:gdLst>
                <a:gd name="T0" fmla="*/ 54 w 54"/>
                <a:gd name="T1" fmla="*/ 0 h 48"/>
                <a:gd name="T2" fmla="*/ 27 w 54"/>
                <a:gd name="T3" fmla="*/ 48 h 48"/>
                <a:gd name="T4" fmla="*/ 0 w 54"/>
                <a:gd name="T5" fmla="*/ 0 h 48"/>
                <a:gd name="T6" fmla="*/ 54 w 54"/>
                <a:gd name="T7" fmla="*/ 0 h 48"/>
              </a:gdLst>
              <a:ahLst/>
              <a:cxnLst>
                <a:cxn ang="0">
                  <a:pos x="T0" y="T1"/>
                </a:cxn>
                <a:cxn ang="0">
                  <a:pos x="T2" y="T3"/>
                </a:cxn>
                <a:cxn ang="0">
                  <a:pos x="T4" y="T5"/>
                </a:cxn>
                <a:cxn ang="0">
                  <a:pos x="T6" y="T7"/>
                </a:cxn>
              </a:cxnLst>
              <a:rect l="0" t="0" r="r" b="b"/>
              <a:pathLst>
                <a:path w="54" h="48">
                  <a:moveTo>
                    <a:pt x="54" y="0"/>
                  </a:moveTo>
                  <a:lnTo>
                    <a:pt x="27" y="48"/>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82" name="Line 74"/>
            <p:cNvSpPr>
              <a:spLocks noChangeShapeType="1"/>
            </p:cNvSpPr>
            <p:nvPr/>
          </p:nvSpPr>
          <p:spPr bwMode="auto">
            <a:xfrm>
              <a:off x="4414693" y="3638623"/>
              <a:ext cx="0" cy="61913"/>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83" name="Freeform 75"/>
            <p:cNvSpPr>
              <a:spLocks/>
            </p:cNvSpPr>
            <p:nvPr/>
          </p:nvSpPr>
          <p:spPr bwMode="auto">
            <a:xfrm>
              <a:off x="4354549" y="3692598"/>
              <a:ext cx="120288" cy="74613"/>
            </a:xfrm>
            <a:custGeom>
              <a:avLst/>
              <a:gdLst>
                <a:gd name="T0" fmla="*/ 54 w 54"/>
                <a:gd name="T1" fmla="*/ 0 h 47"/>
                <a:gd name="T2" fmla="*/ 27 w 54"/>
                <a:gd name="T3" fmla="*/ 47 h 47"/>
                <a:gd name="T4" fmla="*/ 0 w 54"/>
                <a:gd name="T5" fmla="*/ 0 h 47"/>
                <a:gd name="T6" fmla="*/ 54 w 54"/>
                <a:gd name="T7" fmla="*/ 0 h 47"/>
              </a:gdLst>
              <a:ahLst/>
              <a:cxnLst>
                <a:cxn ang="0">
                  <a:pos x="T0" y="T1"/>
                </a:cxn>
                <a:cxn ang="0">
                  <a:pos x="T2" y="T3"/>
                </a:cxn>
                <a:cxn ang="0">
                  <a:pos x="T4" y="T5"/>
                </a:cxn>
                <a:cxn ang="0">
                  <a:pos x="T6" y="T7"/>
                </a:cxn>
              </a:cxnLst>
              <a:rect l="0" t="0" r="r" b="b"/>
              <a:pathLst>
                <a:path w="54" h="47">
                  <a:moveTo>
                    <a:pt x="54" y="0"/>
                  </a:moveTo>
                  <a:lnTo>
                    <a:pt x="27" y="47"/>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84" name="Line 76"/>
            <p:cNvSpPr>
              <a:spLocks noChangeShapeType="1"/>
            </p:cNvSpPr>
            <p:nvPr/>
          </p:nvSpPr>
          <p:spPr bwMode="auto">
            <a:xfrm>
              <a:off x="4414693" y="4121223"/>
              <a:ext cx="0" cy="63500"/>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85" name="Freeform 77"/>
            <p:cNvSpPr>
              <a:spLocks/>
            </p:cNvSpPr>
            <p:nvPr/>
          </p:nvSpPr>
          <p:spPr bwMode="auto">
            <a:xfrm>
              <a:off x="4354549" y="4175198"/>
              <a:ext cx="120288" cy="74613"/>
            </a:xfrm>
            <a:custGeom>
              <a:avLst/>
              <a:gdLst>
                <a:gd name="T0" fmla="*/ 54 w 54"/>
                <a:gd name="T1" fmla="*/ 0 h 47"/>
                <a:gd name="T2" fmla="*/ 27 w 54"/>
                <a:gd name="T3" fmla="*/ 47 h 47"/>
                <a:gd name="T4" fmla="*/ 0 w 54"/>
                <a:gd name="T5" fmla="*/ 0 h 47"/>
                <a:gd name="T6" fmla="*/ 54 w 54"/>
                <a:gd name="T7" fmla="*/ 0 h 47"/>
              </a:gdLst>
              <a:ahLst/>
              <a:cxnLst>
                <a:cxn ang="0">
                  <a:pos x="T0" y="T1"/>
                </a:cxn>
                <a:cxn ang="0">
                  <a:pos x="T2" y="T3"/>
                </a:cxn>
                <a:cxn ang="0">
                  <a:pos x="T4" y="T5"/>
                </a:cxn>
                <a:cxn ang="0">
                  <a:pos x="T6" y="T7"/>
                </a:cxn>
              </a:cxnLst>
              <a:rect l="0" t="0" r="r" b="b"/>
              <a:pathLst>
                <a:path w="54" h="47">
                  <a:moveTo>
                    <a:pt x="54" y="0"/>
                  </a:moveTo>
                  <a:lnTo>
                    <a:pt x="27" y="47"/>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86" name="Line 78"/>
            <p:cNvSpPr>
              <a:spLocks noChangeShapeType="1"/>
            </p:cNvSpPr>
            <p:nvPr/>
          </p:nvSpPr>
          <p:spPr bwMode="auto">
            <a:xfrm>
              <a:off x="4414693" y="4603823"/>
              <a:ext cx="0" cy="71438"/>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89" name="Freeform 79"/>
            <p:cNvSpPr>
              <a:spLocks/>
            </p:cNvSpPr>
            <p:nvPr/>
          </p:nvSpPr>
          <p:spPr bwMode="auto">
            <a:xfrm>
              <a:off x="4354549" y="4665736"/>
              <a:ext cx="120288" cy="76200"/>
            </a:xfrm>
            <a:custGeom>
              <a:avLst/>
              <a:gdLst>
                <a:gd name="T0" fmla="*/ 54 w 54"/>
                <a:gd name="T1" fmla="*/ 0 h 48"/>
                <a:gd name="T2" fmla="*/ 27 w 54"/>
                <a:gd name="T3" fmla="*/ 48 h 48"/>
                <a:gd name="T4" fmla="*/ 0 w 54"/>
                <a:gd name="T5" fmla="*/ 0 h 48"/>
                <a:gd name="T6" fmla="*/ 54 w 54"/>
                <a:gd name="T7" fmla="*/ 0 h 48"/>
              </a:gdLst>
              <a:ahLst/>
              <a:cxnLst>
                <a:cxn ang="0">
                  <a:pos x="T0" y="T1"/>
                </a:cxn>
                <a:cxn ang="0">
                  <a:pos x="T2" y="T3"/>
                </a:cxn>
                <a:cxn ang="0">
                  <a:pos x="T4" y="T5"/>
                </a:cxn>
                <a:cxn ang="0">
                  <a:pos x="T6" y="T7"/>
                </a:cxn>
              </a:cxnLst>
              <a:rect l="0" t="0" r="r" b="b"/>
              <a:pathLst>
                <a:path w="54" h="48">
                  <a:moveTo>
                    <a:pt x="54" y="0"/>
                  </a:moveTo>
                  <a:lnTo>
                    <a:pt x="27" y="48"/>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grpSp>
      <p:grpSp>
        <p:nvGrpSpPr>
          <p:cNvPr id="2134" name="Group 2133"/>
          <p:cNvGrpSpPr/>
          <p:nvPr/>
        </p:nvGrpSpPr>
        <p:grpSpPr>
          <a:xfrm>
            <a:off x="3387238" y="1801812"/>
            <a:ext cx="5577178" cy="5022850"/>
            <a:chOff x="3231858" y="1706636"/>
            <a:chExt cx="5722606" cy="5022850"/>
          </a:xfrm>
        </p:grpSpPr>
        <p:sp>
          <p:nvSpPr>
            <p:cNvPr id="9" name="Freeform 6"/>
            <p:cNvSpPr>
              <a:spLocks/>
            </p:cNvSpPr>
            <p:nvPr/>
          </p:nvSpPr>
          <p:spPr bwMode="auto">
            <a:xfrm>
              <a:off x="3231858" y="1706636"/>
              <a:ext cx="2224380" cy="5022850"/>
            </a:xfrm>
            <a:custGeom>
              <a:avLst/>
              <a:gdLst>
                <a:gd name="T0" fmla="*/ 447 w 4464"/>
                <a:gd name="T1" fmla="*/ 14976 h 14976"/>
                <a:gd name="T2" fmla="*/ 4018 w 4464"/>
                <a:gd name="T3" fmla="*/ 14976 h 14976"/>
                <a:gd name="T4" fmla="*/ 4464 w 4464"/>
                <a:gd name="T5" fmla="*/ 14530 h 14976"/>
                <a:gd name="T6" fmla="*/ 4464 w 4464"/>
                <a:gd name="T7" fmla="*/ 447 h 14976"/>
                <a:gd name="T8" fmla="*/ 4018 w 4464"/>
                <a:gd name="T9" fmla="*/ 0 h 14976"/>
                <a:gd name="T10" fmla="*/ 447 w 4464"/>
                <a:gd name="T11" fmla="*/ 0 h 14976"/>
                <a:gd name="T12" fmla="*/ 0 w 4464"/>
                <a:gd name="T13" fmla="*/ 447 h 14976"/>
                <a:gd name="T14" fmla="*/ 0 w 4464"/>
                <a:gd name="T15" fmla="*/ 14530 h 14976"/>
                <a:gd name="T16" fmla="*/ 447 w 4464"/>
                <a:gd name="T17" fmla="*/ 14976 h 14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4" h="14976">
                  <a:moveTo>
                    <a:pt x="447" y="14976"/>
                  </a:moveTo>
                  <a:lnTo>
                    <a:pt x="4018" y="14976"/>
                  </a:lnTo>
                  <a:cubicBezTo>
                    <a:pt x="4265" y="14976"/>
                    <a:pt x="4464" y="14776"/>
                    <a:pt x="4464" y="14530"/>
                  </a:cubicBezTo>
                  <a:lnTo>
                    <a:pt x="4464" y="447"/>
                  </a:lnTo>
                  <a:cubicBezTo>
                    <a:pt x="4464" y="200"/>
                    <a:pt x="4265" y="0"/>
                    <a:pt x="4018" y="0"/>
                  </a:cubicBezTo>
                  <a:lnTo>
                    <a:pt x="447" y="0"/>
                  </a:lnTo>
                  <a:cubicBezTo>
                    <a:pt x="200" y="0"/>
                    <a:pt x="0" y="200"/>
                    <a:pt x="0" y="447"/>
                  </a:cubicBezTo>
                  <a:lnTo>
                    <a:pt x="0" y="14530"/>
                  </a:lnTo>
                  <a:cubicBezTo>
                    <a:pt x="0" y="14776"/>
                    <a:pt x="200" y="14976"/>
                    <a:pt x="447" y="14976"/>
                  </a:cubicBezTo>
                  <a:close/>
                </a:path>
              </a:pathLst>
            </a:custGeom>
            <a:noFill/>
            <a:ln w="19050" cap="sq">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05" name="Freeform 92"/>
            <p:cNvSpPr>
              <a:spLocks/>
            </p:cNvSpPr>
            <p:nvPr/>
          </p:nvSpPr>
          <p:spPr bwMode="auto">
            <a:xfrm>
              <a:off x="6696898" y="1706636"/>
              <a:ext cx="2257566" cy="5022850"/>
            </a:xfrm>
            <a:custGeom>
              <a:avLst/>
              <a:gdLst>
                <a:gd name="T0" fmla="*/ 447 w 4464"/>
                <a:gd name="T1" fmla="*/ 14976 h 14976"/>
                <a:gd name="T2" fmla="*/ 4018 w 4464"/>
                <a:gd name="T3" fmla="*/ 14976 h 14976"/>
                <a:gd name="T4" fmla="*/ 4464 w 4464"/>
                <a:gd name="T5" fmla="*/ 14530 h 14976"/>
                <a:gd name="T6" fmla="*/ 4464 w 4464"/>
                <a:gd name="T7" fmla="*/ 447 h 14976"/>
                <a:gd name="T8" fmla="*/ 4018 w 4464"/>
                <a:gd name="T9" fmla="*/ 0 h 14976"/>
                <a:gd name="T10" fmla="*/ 447 w 4464"/>
                <a:gd name="T11" fmla="*/ 0 h 14976"/>
                <a:gd name="T12" fmla="*/ 0 w 4464"/>
                <a:gd name="T13" fmla="*/ 447 h 14976"/>
                <a:gd name="T14" fmla="*/ 0 w 4464"/>
                <a:gd name="T15" fmla="*/ 14530 h 14976"/>
                <a:gd name="T16" fmla="*/ 447 w 4464"/>
                <a:gd name="T17" fmla="*/ 14976 h 14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4" h="14976">
                  <a:moveTo>
                    <a:pt x="447" y="14976"/>
                  </a:moveTo>
                  <a:lnTo>
                    <a:pt x="4018" y="14976"/>
                  </a:lnTo>
                  <a:cubicBezTo>
                    <a:pt x="4265" y="14976"/>
                    <a:pt x="4464" y="14776"/>
                    <a:pt x="4464" y="14530"/>
                  </a:cubicBezTo>
                  <a:lnTo>
                    <a:pt x="4464" y="447"/>
                  </a:lnTo>
                  <a:cubicBezTo>
                    <a:pt x="4464" y="200"/>
                    <a:pt x="4265" y="0"/>
                    <a:pt x="4018" y="0"/>
                  </a:cubicBezTo>
                  <a:lnTo>
                    <a:pt x="447" y="0"/>
                  </a:lnTo>
                  <a:cubicBezTo>
                    <a:pt x="200" y="0"/>
                    <a:pt x="0" y="200"/>
                    <a:pt x="0" y="447"/>
                  </a:cubicBezTo>
                  <a:lnTo>
                    <a:pt x="0" y="14530"/>
                  </a:lnTo>
                  <a:cubicBezTo>
                    <a:pt x="0" y="14776"/>
                    <a:pt x="200" y="14976"/>
                    <a:pt x="447" y="14976"/>
                  </a:cubicBezTo>
                  <a:close/>
                </a:path>
              </a:pathLst>
            </a:custGeom>
            <a:noFill/>
            <a:ln w="19050" cap="sq">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grpSp>
      <p:grpSp>
        <p:nvGrpSpPr>
          <p:cNvPr id="2150" name="Group 2149"/>
          <p:cNvGrpSpPr/>
          <p:nvPr/>
        </p:nvGrpSpPr>
        <p:grpSpPr>
          <a:xfrm>
            <a:off x="3322638" y="1295399"/>
            <a:ext cx="5858489" cy="5554663"/>
            <a:chOff x="3322638" y="1295399"/>
            <a:chExt cx="5858489" cy="5554663"/>
          </a:xfrm>
        </p:grpSpPr>
        <p:sp>
          <p:nvSpPr>
            <p:cNvPr id="8" name="AutoShape 3"/>
            <p:cNvSpPr>
              <a:spLocks noChangeAspect="1" noChangeArrowheads="1" noTextEdit="1"/>
            </p:cNvSpPr>
            <p:nvPr/>
          </p:nvSpPr>
          <p:spPr bwMode="auto">
            <a:xfrm>
              <a:off x="3322638" y="1295399"/>
              <a:ext cx="5858489" cy="555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75" name="Freeform 69"/>
            <p:cNvSpPr>
              <a:spLocks noEditPoints="1"/>
            </p:cNvSpPr>
            <p:nvPr/>
          </p:nvSpPr>
          <p:spPr bwMode="auto">
            <a:xfrm>
              <a:off x="3494160" y="4743449"/>
              <a:ext cx="1973620" cy="1989138"/>
            </a:xfrm>
            <a:custGeom>
              <a:avLst/>
              <a:gdLst>
                <a:gd name="T0" fmla="*/ 80 w 965"/>
                <a:gd name="T1" fmla="*/ 1251 h 1253"/>
                <a:gd name="T2" fmla="*/ 217 w 965"/>
                <a:gd name="T3" fmla="*/ 1248 h 1253"/>
                <a:gd name="T4" fmla="*/ 331 w 965"/>
                <a:gd name="T5" fmla="*/ 1253 h 1253"/>
                <a:gd name="T6" fmla="*/ 354 w 965"/>
                <a:gd name="T7" fmla="*/ 1248 h 1253"/>
                <a:gd name="T8" fmla="*/ 537 w 965"/>
                <a:gd name="T9" fmla="*/ 1248 h 1253"/>
                <a:gd name="T10" fmla="*/ 560 w 965"/>
                <a:gd name="T11" fmla="*/ 1253 h 1253"/>
                <a:gd name="T12" fmla="*/ 697 w 965"/>
                <a:gd name="T13" fmla="*/ 1248 h 1253"/>
                <a:gd name="T14" fmla="*/ 811 w 965"/>
                <a:gd name="T15" fmla="*/ 1253 h 1253"/>
                <a:gd name="T16" fmla="*/ 879 w 965"/>
                <a:gd name="T17" fmla="*/ 1252 h 1253"/>
                <a:gd name="T18" fmla="*/ 919 w 965"/>
                <a:gd name="T19" fmla="*/ 1234 h 1253"/>
                <a:gd name="T20" fmla="*/ 922 w 965"/>
                <a:gd name="T21" fmla="*/ 1238 h 1253"/>
                <a:gd name="T22" fmla="*/ 958 w 965"/>
                <a:gd name="T23" fmla="*/ 1182 h 1253"/>
                <a:gd name="T24" fmla="*/ 948 w 965"/>
                <a:gd name="T25" fmla="*/ 1203 h 1253"/>
                <a:gd name="T26" fmla="*/ 959 w 965"/>
                <a:gd name="T27" fmla="*/ 1044 h 1253"/>
                <a:gd name="T28" fmla="*/ 965 w 965"/>
                <a:gd name="T29" fmla="*/ 1024 h 1253"/>
                <a:gd name="T30" fmla="*/ 959 w 965"/>
                <a:gd name="T31" fmla="*/ 902 h 1253"/>
                <a:gd name="T32" fmla="*/ 965 w 965"/>
                <a:gd name="T33" fmla="*/ 801 h 1253"/>
                <a:gd name="T34" fmla="*/ 959 w 965"/>
                <a:gd name="T35" fmla="*/ 780 h 1253"/>
                <a:gd name="T36" fmla="*/ 959 w 965"/>
                <a:gd name="T37" fmla="*/ 618 h 1253"/>
                <a:gd name="T38" fmla="*/ 965 w 965"/>
                <a:gd name="T39" fmla="*/ 598 h 1253"/>
                <a:gd name="T40" fmla="*/ 959 w 965"/>
                <a:gd name="T41" fmla="*/ 476 h 1253"/>
                <a:gd name="T42" fmla="*/ 965 w 965"/>
                <a:gd name="T43" fmla="*/ 375 h 1253"/>
                <a:gd name="T44" fmla="*/ 959 w 965"/>
                <a:gd name="T45" fmla="*/ 355 h 1253"/>
                <a:gd name="T46" fmla="*/ 959 w 965"/>
                <a:gd name="T47" fmla="*/ 192 h 1253"/>
                <a:gd name="T48" fmla="*/ 965 w 965"/>
                <a:gd name="T49" fmla="*/ 172 h 1253"/>
                <a:gd name="T50" fmla="*/ 958 w 965"/>
                <a:gd name="T51" fmla="*/ 71 h 1253"/>
                <a:gd name="T52" fmla="*/ 943 w 965"/>
                <a:gd name="T53" fmla="*/ 42 h 1253"/>
                <a:gd name="T54" fmla="*/ 948 w 965"/>
                <a:gd name="T55" fmla="*/ 39 h 1253"/>
                <a:gd name="T56" fmla="*/ 885 w 965"/>
                <a:gd name="T57" fmla="*/ 7 h 1253"/>
                <a:gd name="T58" fmla="*/ 905 w 965"/>
                <a:gd name="T59" fmla="*/ 7 h 1253"/>
                <a:gd name="T60" fmla="*/ 837 w 965"/>
                <a:gd name="T61" fmla="*/ 5 h 1253"/>
                <a:gd name="T62" fmla="*/ 654 w 965"/>
                <a:gd name="T63" fmla="*/ 5 h 1253"/>
                <a:gd name="T64" fmla="*/ 632 w 965"/>
                <a:gd name="T65" fmla="*/ 0 h 1253"/>
                <a:gd name="T66" fmla="*/ 495 w 965"/>
                <a:gd name="T67" fmla="*/ 5 h 1253"/>
                <a:gd name="T68" fmla="*/ 380 w 965"/>
                <a:gd name="T69" fmla="*/ 0 h 1253"/>
                <a:gd name="T70" fmla="*/ 358 w 965"/>
                <a:gd name="T71" fmla="*/ 5 h 1253"/>
                <a:gd name="T72" fmla="*/ 175 w 965"/>
                <a:gd name="T73" fmla="*/ 5 h 1253"/>
                <a:gd name="T74" fmla="*/ 152 w 965"/>
                <a:gd name="T75" fmla="*/ 0 h 1253"/>
                <a:gd name="T76" fmla="*/ 47 w 965"/>
                <a:gd name="T77" fmla="*/ 20 h 1253"/>
                <a:gd name="T78" fmla="*/ 83 w 965"/>
                <a:gd name="T79" fmla="*/ 2 h 1253"/>
                <a:gd name="T80" fmla="*/ 8 w 965"/>
                <a:gd name="T81" fmla="*/ 71 h 1253"/>
                <a:gd name="T82" fmla="*/ 6 w 965"/>
                <a:gd name="T83" fmla="*/ 131 h 1253"/>
                <a:gd name="T84" fmla="*/ 0 w 965"/>
                <a:gd name="T85" fmla="*/ 151 h 1253"/>
                <a:gd name="T86" fmla="*/ 6 w 965"/>
                <a:gd name="T87" fmla="*/ 273 h 1253"/>
                <a:gd name="T88" fmla="*/ 0 w 965"/>
                <a:gd name="T89" fmla="*/ 374 h 1253"/>
                <a:gd name="T90" fmla="*/ 6 w 965"/>
                <a:gd name="T91" fmla="*/ 394 h 1253"/>
                <a:gd name="T92" fmla="*/ 6 w 965"/>
                <a:gd name="T93" fmla="*/ 557 h 1253"/>
                <a:gd name="T94" fmla="*/ 0 w 965"/>
                <a:gd name="T95" fmla="*/ 577 h 1253"/>
                <a:gd name="T96" fmla="*/ 6 w 965"/>
                <a:gd name="T97" fmla="*/ 699 h 1253"/>
                <a:gd name="T98" fmla="*/ 0 w 965"/>
                <a:gd name="T99" fmla="*/ 800 h 1253"/>
                <a:gd name="T100" fmla="*/ 6 w 965"/>
                <a:gd name="T101" fmla="*/ 820 h 1253"/>
                <a:gd name="T102" fmla="*/ 6 w 965"/>
                <a:gd name="T103" fmla="*/ 983 h 1253"/>
                <a:gd name="T104" fmla="*/ 0 w 965"/>
                <a:gd name="T105" fmla="*/ 1003 h 1253"/>
                <a:gd name="T106" fmla="*/ 6 w 965"/>
                <a:gd name="T107" fmla="*/ 1125 h 1253"/>
                <a:gd name="T108" fmla="*/ 13 w 965"/>
                <a:gd name="T109" fmla="*/ 1197 h 1253"/>
                <a:gd name="T110" fmla="*/ 3 w 965"/>
                <a:gd name="T111" fmla="*/ 1186 h 1253"/>
                <a:gd name="T112" fmla="*/ 81 w 965"/>
                <a:gd name="T113" fmla="*/ 1246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5" h="1253">
                  <a:moveTo>
                    <a:pt x="80" y="1246"/>
                  </a:moveTo>
                  <a:lnTo>
                    <a:pt x="100" y="1248"/>
                  </a:lnTo>
                  <a:lnTo>
                    <a:pt x="99" y="1248"/>
                  </a:lnTo>
                  <a:lnTo>
                    <a:pt x="126" y="1248"/>
                  </a:lnTo>
                  <a:lnTo>
                    <a:pt x="126" y="1253"/>
                  </a:lnTo>
                  <a:lnTo>
                    <a:pt x="99" y="1253"/>
                  </a:lnTo>
                  <a:lnTo>
                    <a:pt x="80" y="1251"/>
                  </a:lnTo>
                  <a:lnTo>
                    <a:pt x="80" y="1246"/>
                  </a:lnTo>
                  <a:close/>
                  <a:moveTo>
                    <a:pt x="149" y="1248"/>
                  </a:moveTo>
                  <a:lnTo>
                    <a:pt x="194" y="1248"/>
                  </a:lnTo>
                  <a:lnTo>
                    <a:pt x="194" y="1253"/>
                  </a:lnTo>
                  <a:lnTo>
                    <a:pt x="149" y="1253"/>
                  </a:lnTo>
                  <a:lnTo>
                    <a:pt x="149" y="1248"/>
                  </a:lnTo>
                  <a:close/>
                  <a:moveTo>
                    <a:pt x="217" y="1248"/>
                  </a:moveTo>
                  <a:lnTo>
                    <a:pt x="263" y="1248"/>
                  </a:lnTo>
                  <a:lnTo>
                    <a:pt x="263" y="1253"/>
                  </a:lnTo>
                  <a:lnTo>
                    <a:pt x="217" y="1253"/>
                  </a:lnTo>
                  <a:lnTo>
                    <a:pt x="217" y="1248"/>
                  </a:lnTo>
                  <a:close/>
                  <a:moveTo>
                    <a:pt x="286" y="1248"/>
                  </a:moveTo>
                  <a:lnTo>
                    <a:pt x="331" y="1248"/>
                  </a:lnTo>
                  <a:lnTo>
                    <a:pt x="331" y="1253"/>
                  </a:lnTo>
                  <a:lnTo>
                    <a:pt x="286" y="1253"/>
                  </a:lnTo>
                  <a:lnTo>
                    <a:pt x="286" y="1248"/>
                  </a:lnTo>
                  <a:close/>
                  <a:moveTo>
                    <a:pt x="354" y="1248"/>
                  </a:moveTo>
                  <a:lnTo>
                    <a:pt x="400" y="1248"/>
                  </a:lnTo>
                  <a:lnTo>
                    <a:pt x="400" y="1253"/>
                  </a:lnTo>
                  <a:lnTo>
                    <a:pt x="354" y="1253"/>
                  </a:lnTo>
                  <a:lnTo>
                    <a:pt x="354" y="1248"/>
                  </a:lnTo>
                  <a:close/>
                  <a:moveTo>
                    <a:pt x="423" y="1248"/>
                  </a:moveTo>
                  <a:lnTo>
                    <a:pt x="468" y="1248"/>
                  </a:lnTo>
                  <a:lnTo>
                    <a:pt x="468" y="1253"/>
                  </a:lnTo>
                  <a:lnTo>
                    <a:pt x="423" y="1253"/>
                  </a:lnTo>
                  <a:lnTo>
                    <a:pt x="423" y="1248"/>
                  </a:lnTo>
                  <a:close/>
                  <a:moveTo>
                    <a:pt x="491" y="1248"/>
                  </a:moveTo>
                  <a:lnTo>
                    <a:pt x="537" y="1248"/>
                  </a:lnTo>
                  <a:lnTo>
                    <a:pt x="537" y="1253"/>
                  </a:lnTo>
                  <a:lnTo>
                    <a:pt x="491" y="1253"/>
                  </a:lnTo>
                  <a:lnTo>
                    <a:pt x="491" y="1248"/>
                  </a:lnTo>
                  <a:close/>
                  <a:moveTo>
                    <a:pt x="560" y="1248"/>
                  </a:moveTo>
                  <a:lnTo>
                    <a:pt x="605" y="1248"/>
                  </a:lnTo>
                  <a:lnTo>
                    <a:pt x="605" y="1253"/>
                  </a:lnTo>
                  <a:lnTo>
                    <a:pt x="560" y="1253"/>
                  </a:lnTo>
                  <a:lnTo>
                    <a:pt x="560" y="1248"/>
                  </a:lnTo>
                  <a:close/>
                  <a:moveTo>
                    <a:pt x="628" y="1248"/>
                  </a:moveTo>
                  <a:lnTo>
                    <a:pt x="674" y="1248"/>
                  </a:lnTo>
                  <a:lnTo>
                    <a:pt x="674" y="1253"/>
                  </a:lnTo>
                  <a:lnTo>
                    <a:pt x="628" y="1253"/>
                  </a:lnTo>
                  <a:lnTo>
                    <a:pt x="628" y="1248"/>
                  </a:lnTo>
                  <a:close/>
                  <a:moveTo>
                    <a:pt x="697" y="1248"/>
                  </a:moveTo>
                  <a:lnTo>
                    <a:pt x="742" y="1248"/>
                  </a:lnTo>
                  <a:lnTo>
                    <a:pt x="742" y="1253"/>
                  </a:lnTo>
                  <a:lnTo>
                    <a:pt x="697" y="1253"/>
                  </a:lnTo>
                  <a:lnTo>
                    <a:pt x="697" y="1248"/>
                  </a:lnTo>
                  <a:close/>
                  <a:moveTo>
                    <a:pt x="765" y="1248"/>
                  </a:moveTo>
                  <a:lnTo>
                    <a:pt x="811" y="1248"/>
                  </a:lnTo>
                  <a:lnTo>
                    <a:pt x="811" y="1253"/>
                  </a:lnTo>
                  <a:lnTo>
                    <a:pt x="765" y="1253"/>
                  </a:lnTo>
                  <a:lnTo>
                    <a:pt x="765" y="1248"/>
                  </a:lnTo>
                  <a:close/>
                  <a:moveTo>
                    <a:pt x="834" y="1248"/>
                  </a:moveTo>
                  <a:lnTo>
                    <a:pt x="866" y="1248"/>
                  </a:lnTo>
                  <a:lnTo>
                    <a:pt x="866" y="1248"/>
                  </a:lnTo>
                  <a:lnTo>
                    <a:pt x="879" y="1247"/>
                  </a:lnTo>
                  <a:lnTo>
                    <a:pt x="879" y="1252"/>
                  </a:lnTo>
                  <a:lnTo>
                    <a:pt x="867" y="1253"/>
                  </a:lnTo>
                  <a:lnTo>
                    <a:pt x="834" y="1253"/>
                  </a:lnTo>
                  <a:lnTo>
                    <a:pt x="834" y="1248"/>
                  </a:lnTo>
                  <a:close/>
                  <a:moveTo>
                    <a:pt x="900" y="1242"/>
                  </a:moveTo>
                  <a:lnTo>
                    <a:pt x="903" y="1241"/>
                  </a:lnTo>
                  <a:lnTo>
                    <a:pt x="903" y="1242"/>
                  </a:lnTo>
                  <a:lnTo>
                    <a:pt x="919" y="1234"/>
                  </a:lnTo>
                  <a:lnTo>
                    <a:pt x="919" y="1234"/>
                  </a:lnTo>
                  <a:lnTo>
                    <a:pt x="933" y="1224"/>
                  </a:lnTo>
                  <a:lnTo>
                    <a:pt x="932" y="1224"/>
                  </a:lnTo>
                  <a:lnTo>
                    <a:pt x="936" y="1220"/>
                  </a:lnTo>
                  <a:lnTo>
                    <a:pt x="940" y="1223"/>
                  </a:lnTo>
                  <a:lnTo>
                    <a:pt x="936" y="1227"/>
                  </a:lnTo>
                  <a:lnTo>
                    <a:pt x="922" y="1238"/>
                  </a:lnTo>
                  <a:lnTo>
                    <a:pt x="905" y="1246"/>
                  </a:lnTo>
                  <a:lnTo>
                    <a:pt x="902" y="1247"/>
                  </a:lnTo>
                  <a:lnTo>
                    <a:pt x="900" y="1242"/>
                  </a:lnTo>
                  <a:close/>
                  <a:moveTo>
                    <a:pt x="948" y="1203"/>
                  </a:moveTo>
                  <a:lnTo>
                    <a:pt x="952" y="1197"/>
                  </a:lnTo>
                  <a:lnTo>
                    <a:pt x="952" y="1198"/>
                  </a:lnTo>
                  <a:lnTo>
                    <a:pt x="958" y="1182"/>
                  </a:lnTo>
                  <a:lnTo>
                    <a:pt x="958" y="1182"/>
                  </a:lnTo>
                  <a:lnTo>
                    <a:pt x="959" y="1166"/>
                  </a:lnTo>
                  <a:lnTo>
                    <a:pt x="965" y="1166"/>
                  </a:lnTo>
                  <a:lnTo>
                    <a:pt x="963" y="1183"/>
                  </a:lnTo>
                  <a:lnTo>
                    <a:pt x="958" y="1199"/>
                  </a:lnTo>
                  <a:lnTo>
                    <a:pt x="953" y="1206"/>
                  </a:lnTo>
                  <a:lnTo>
                    <a:pt x="948" y="1203"/>
                  </a:lnTo>
                  <a:close/>
                  <a:moveTo>
                    <a:pt x="959" y="1146"/>
                  </a:moveTo>
                  <a:lnTo>
                    <a:pt x="959" y="1105"/>
                  </a:lnTo>
                  <a:lnTo>
                    <a:pt x="965" y="1105"/>
                  </a:lnTo>
                  <a:lnTo>
                    <a:pt x="965" y="1146"/>
                  </a:lnTo>
                  <a:lnTo>
                    <a:pt x="959" y="1146"/>
                  </a:lnTo>
                  <a:close/>
                  <a:moveTo>
                    <a:pt x="959" y="1085"/>
                  </a:moveTo>
                  <a:lnTo>
                    <a:pt x="959" y="1044"/>
                  </a:lnTo>
                  <a:lnTo>
                    <a:pt x="965" y="1044"/>
                  </a:lnTo>
                  <a:lnTo>
                    <a:pt x="965" y="1085"/>
                  </a:lnTo>
                  <a:lnTo>
                    <a:pt x="959" y="1085"/>
                  </a:lnTo>
                  <a:close/>
                  <a:moveTo>
                    <a:pt x="959" y="1024"/>
                  </a:moveTo>
                  <a:lnTo>
                    <a:pt x="959" y="983"/>
                  </a:lnTo>
                  <a:lnTo>
                    <a:pt x="965" y="983"/>
                  </a:lnTo>
                  <a:lnTo>
                    <a:pt x="965" y="1024"/>
                  </a:lnTo>
                  <a:lnTo>
                    <a:pt x="959" y="1024"/>
                  </a:lnTo>
                  <a:close/>
                  <a:moveTo>
                    <a:pt x="959" y="963"/>
                  </a:moveTo>
                  <a:lnTo>
                    <a:pt x="959" y="922"/>
                  </a:lnTo>
                  <a:lnTo>
                    <a:pt x="965" y="922"/>
                  </a:lnTo>
                  <a:lnTo>
                    <a:pt x="965" y="963"/>
                  </a:lnTo>
                  <a:lnTo>
                    <a:pt x="959" y="963"/>
                  </a:lnTo>
                  <a:close/>
                  <a:moveTo>
                    <a:pt x="959" y="902"/>
                  </a:moveTo>
                  <a:lnTo>
                    <a:pt x="959" y="862"/>
                  </a:lnTo>
                  <a:lnTo>
                    <a:pt x="965" y="862"/>
                  </a:lnTo>
                  <a:lnTo>
                    <a:pt x="965" y="902"/>
                  </a:lnTo>
                  <a:lnTo>
                    <a:pt x="959" y="902"/>
                  </a:lnTo>
                  <a:close/>
                  <a:moveTo>
                    <a:pt x="959" y="841"/>
                  </a:moveTo>
                  <a:lnTo>
                    <a:pt x="959" y="801"/>
                  </a:lnTo>
                  <a:lnTo>
                    <a:pt x="965" y="801"/>
                  </a:lnTo>
                  <a:lnTo>
                    <a:pt x="965" y="841"/>
                  </a:lnTo>
                  <a:lnTo>
                    <a:pt x="959" y="841"/>
                  </a:lnTo>
                  <a:close/>
                  <a:moveTo>
                    <a:pt x="959" y="780"/>
                  </a:moveTo>
                  <a:lnTo>
                    <a:pt x="959" y="740"/>
                  </a:lnTo>
                  <a:lnTo>
                    <a:pt x="965" y="740"/>
                  </a:lnTo>
                  <a:lnTo>
                    <a:pt x="965" y="780"/>
                  </a:lnTo>
                  <a:lnTo>
                    <a:pt x="959" y="780"/>
                  </a:lnTo>
                  <a:close/>
                  <a:moveTo>
                    <a:pt x="959" y="720"/>
                  </a:moveTo>
                  <a:lnTo>
                    <a:pt x="959" y="679"/>
                  </a:lnTo>
                  <a:lnTo>
                    <a:pt x="965" y="679"/>
                  </a:lnTo>
                  <a:lnTo>
                    <a:pt x="965" y="720"/>
                  </a:lnTo>
                  <a:lnTo>
                    <a:pt x="959" y="720"/>
                  </a:lnTo>
                  <a:close/>
                  <a:moveTo>
                    <a:pt x="959" y="659"/>
                  </a:moveTo>
                  <a:lnTo>
                    <a:pt x="959" y="618"/>
                  </a:lnTo>
                  <a:lnTo>
                    <a:pt x="965" y="618"/>
                  </a:lnTo>
                  <a:lnTo>
                    <a:pt x="965" y="659"/>
                  </a:lnTo>
                  <a:lnTo>
                    <a:pt x="959" y="659"/>
                  </a:lnTo>
                  <a:close/>
                  <a:moveTo>
                    <a:pt x="959" y="598"/>
                  </a:moveTo>
                  <a:lnTo>
                    <a:pt x="959" y="557"/>
                  </a:lnTo>
                  <a:lnTo>
                    <a:pt x="965" y="557"/>
                  </a:lnTo>
                  <a:lnTo>
                    <a:pt x="965" y="598"/>
                  </a:lnTo>
                  <a:lnTo>
                    <a:pt x="959" y="598"/>
                  </a:lnTo>
                  <a:close/>
                  <a:moveTo>
                    <a:pt x="959" y="537"/>
                  </a:moveTo>
                  <a:lnTo>
                    <a:pt x="959" y="496"/>
                  </a:lnTo>
                  <a:lnTo>
                    <a:pt x="965" y="496"/>
                  </a:lnTo>
                  <a:lnTo>
                    <a:pt x="965" y="537"/>
                  </a:lnTo>
                  <a:lnTo>
                    <a:pt x="959" y="537"/>
                  </a:lnTo>
                  <a:close/>
                  <a:moveTo>
                    <a:pt x="959" y="476"/>
                  </a:moveTo>
                  <a:lnTo>
                    <a:pt x="959" y="436"/>
                  </a:lnTo>
                  <a:lnTo>
                    <a:pt x="965" y="436"/>
                  </a:lnTo>
                  <a:lnTo>
                    <a:pt x="965" y="476"/>
                  </a:lnTo>
                  <a:lnTo>
                    <a:pt x="959" y="476"/>
                  </a:lnTo>
                  <a:close/>
                  <a:moveTo>
                    <a:pt x="959" y="415"/>
                  </a:moveTo>
                  <a:lnTo>
                    <a:pt x="959" y="375"/>
                  </a:lnTo>
                  <a:lnTo>
                    <a:pt x="965" y="375"/>
                  </a:lnTo>
                  <a:lnTo>
                    <a:pt x="965" y="415"/>
                  </a:lnTo>
                  <a:lnTo>
                    <a:pt x="959" y="415"/>
                  </a:lnTo>
                  <a:close/>
                  <a:moveTo>
                    <a:pt x="959" y="355"/>
                  </a:moveTo>
                  <a:lnTo>
                    <a:pt x="959" y="314"/>
                  </a:lnTo>
                  <a:lnTo>
                    <a:pt x="965" y="314"/>
                  </a:lnTo>
                  <a:lnTo>
                    <a:pt x="965" y="355"/>
                  </a:lnTo>
                  <a:lnTo>
                    <a:pt x="959" y="355"/>
                  </a:lnTo>
                  <a:close/>
                  <a:moveTo>
                    <a:pt x="959" y="294"/>
                  </a:moveTo>
                  <a:lnTo>
                    <a:pt x="959" y="253"/>
                  </a:lnTo>
                  <a:lnTo>
                    <a:pt x="965" y="253"/>
                  </a:lnTo>
                  <a:lnTo>
                    <a:pt x="965" y="294"/>
                  </a:lnTo>
                  <a:lnTo>
                    <a:pt x="959" y="294"/>
                  </a:lnTo>
                  <a:close/>
                  <a:moveTo>
                    <a:pt x="959" y="233"/>
                  </a:moveTo>
                  <a:lnTo>
                    <a:pt x="959" y="192"/>
                  </a:lnTo>
                  <a:lnTo>
                    <a:pt x="965" y="192"/>
                  </a:lnTo>
                  <a:lnTo>
                    <a:pt x="965" y="233"/>
                  </a:lnTo>
                  <a:lnTo>
                    <a:pt x="959" y="233"/>
                  </a:lnTo>
                  <a:close/>
                  <a:moveTo>
                    <a:pt x="959" y="172"/>
                  </a:moveTo>
                  <a:lnTo>
                    <a:pt x="959" y="131"/>
                  </a:lnTo>
                  <a:lnTo>
                    <a:pt x="965" y="131"/>
                  </a:lnTo>
                  <a:lnTo>
                    <a:pt x="965" y="172"/>
                  </a:lnTo>
                  <a:lnTo>
                    <a:pt x="959" y="172"/>
                  </a:lnTo>
                  <a:close/>
                  <a:moveTo>
                    <a:pt x="959" y="111"/>
                  </a:moveTo>
                  <a:lnTo>
                    <a:pt x="959" y="88"/>
                  </a:lnTo>
                  <a:lnTo>
                    <a:pt x="960" y="89"/>
                  </a:lnTo>
                  <a:lnTo>
                    <a:pt x="958" y="72"/>
                  </a:lnTo>
                  <a:lnTo>
                    <a:pt x="958" y="72"/>
                  </a:lnTo>
                  <a:lnTo>
                    <a:pt x="958" y="71"/>
                  </a:lnTo>
                  <a:lnTo>
                    <a:pt x="963" y="70"/>
                  </a:lnTo>
                  <a:lnTo>
                    <a:pt x="963" y="71"/>
                  </a:lnTo>
                  <a:lnTo>
                    <a:pt x="965" y="88"/>
                  </a:lnTo>
                  <a:lnTo>
                    <a:pt x="965" y="111"/>
                  </a:lnTo>
                  <a:lnTo>
                    <a:pt x="959" y="111"/>
                  </a:lnTo>
                  <a:close/>
                  <a:moveTo>
                    <a:pt x="950" y="53"/>
                  </a:moveTo>
                  <a:lnTo>
                    <a:pt x="943" y="42"/>
                  </a:lnTo>
                  <a:lnTo>
                    <a:pt x="944" y="42"/>
                  </a:lnTo>
                  <a:lnTo>
                    <a:pt x="932" y="30"/>
                  </a:lnTo>
                  <a:lnTo>
                    <a:pt x="933" y="30"/>
                  </a:lnTo>
                  <a:lnTo>
                    <a:pt x="922" y="22"/>
                  </a:lnTo>
                  <a:lnTo>
                    <a:pt x="926" y="19"/>
                  </a:lnTo>
                  <a:lnTo>
                    <a:pt x="936" y="26"/>
                  </a:lnTo>
                  <a:lnTo>
                    <a:pt x="948" y="39"/>
                  </a:lnTo>
                  <a:lnTo>
                    <a:pt x="955" y="50"/>
                  </a:lnTo>
                  <a:lnTo>
                    <a:pt x="950" y="53"/>
                  </a:lnTo>
                  <a:close/>
                  <a:moveTo>
                    <a:pt x="903" y="12"/>
                  </a:moveTo>
                  <a:lnTo>
                    <a:pt x="903" y="12"/>
                  </a:lnTo>
                  <a:lnTo>
                    <a:pt x="903" y="12"/>
                  </a:lnTo>
                  <a:lnTo>
                    <a:pt x="885" y="7"/>
                  </a:lnTo>
                  <a:lnTo>
                    <a:pt x="885" y="7"/>
                  </a:lnTo>
                  <a:lnTo>
                    <a:pt x="866" y="5"/>
                  </a:lnTo>
                  <a:lnTo>
                    <a:pt x="866" y="5"/>
                  </a:lnTo>
                  <a:lnTo>
                    <a:pt x="860" y="5"/>
                  </a:lnTo>
                  <a:lnTo>
                    <a:pt x="860" y="0"/>
                  </a:lnTo>
                  <a:lnTo>
                    <a:pt x="867" y="0"/>
                  </a:lnTo>
                  <a:lnTo>
                    <a:pt x="886" y="2"/>
                  </a:lnTo>
                  <a:lnTo>
                    <a:pt x="905" y="7"/>
                  </a:lnTo>
                  <a:lnTo>
                    <a:pt x="906" y="8"/>
                  </a:lnTo>
                  <a:lnTo>
                    <a:pt x="903" y="12"/>
                  </a:lnTo>
                  <a:close/>
                  <a:moveTo>
                    <a:pt x="837" y="5"/>
                  </a:moveTo>
                  <a:lnTo>
                    <a:pt x="791" y="5"/>
                  </a:lnTo>
                  <a:lnTo>
                    <a:pt x="791" y="0"/>
                  </a:lnTo>
                  <a:lnTo>
                    <a:pt x="837" y="0"/>
                  </a:lnTo>
                  <a:lnTo>
                    <a:pt x="837" y="5"/>
                  </a:lnTo>
                  <a:close/>
                  <a:moveTo>
                    <a:pt x="769" y="5"/>
                  </a:moveTo>
                  <a:lnTo>
                    <a:pt x="723" y="5"/>
                  </a:lnTo>
                  <a:lnTo>
                    <a:pt x="723" y="0"/>
                  </a:lnTo>
                  <a:lnTo>
                    <a:pt x="769" y="0"/>
                  </a:lnTo>
                  <a:lnTo>
                    <a:pt x="769" y="5"/>
                  </a:lnTo>
                  <a:close/>
                  <a:moveTo>
                    <a:pt x="700" y="5"/>
                  </a:moveTo>
                  <a:lnTo>
                    <a:pt x="654" y="5"/>
                  </a:lnTo>
                  <a:lnTo>
                    <a:pt x="654" y="0"/>
                  </a:lnTo>
                  <a:lnTo>
                    <a:pt x="700" y="0"/>
                  </a:lnTo>
                  <a:lnTo>
                    <a:pt x="700" y="5"/>
                  </a:lnTo>
                  <a:close/>
                  <a:moveTo>
                    <a:pt x="632" y="5"/>
                  </a:moveTo>
                  <a:lnTo>
                    <a:pt x="586" y="5"/>
                  </a:lnTo>
                  <a:lnTo>
                    <a:pt x="586" y="0"/>
                  </a:lnTo>
                  <a:lnTo>
                    <a:pt x="632" y="0"/>
                  </a:lnTo>
                  <a:lnTo>
                    <a:pt x="632" y="5"/>
                  </a:lnTo>
                  <a:close/>
                  <a:moveTo>
                    <a:pt x="563" y="5"/>
                  </a:moveTo>
                  <a:lnTo>
                    <a:pt x="517" y="5"/>
                  </a:lnTo>
                  <a:lnTo>
                    <a:pt x="517" y="0"/>
                  </a:lnTo>
                  <a:lnTo>
                    <a:pt x="563" y="0"/>
                  </a:lnTo>
                  <a:lnTo>
                    <a:pt x="563" y="5"/>
                  </a:lnTo>
                  <a:close/>
                  <a:moveTo>
                    <a:pt x="495" y="5"/>
                  </a:moveTo>
                  <a:lnTo>
                    <a:pt x="449" y="5"/>
                  </a:lnTo>
                  <a:lnTo>
                    <a:pt x="449" y="0"/>
                  </a:lnTo>
                  <a:lnTo>
                    <a:pt x="495" y="0"/>
                  </a:lnTo>
                  <a:lnTo>
                    <a:pt x="495" y="5"/>
                  </a:lnTo>
                  <a:close/>
                  <a:moveTo>
                    <a:pt x="426" y="5"/>
                  </a:moveTo>
                  <a:lnTo>
                    <a:pt x="380" y="5"/>
                  </a:lnTo>
                  <a:lnTo>
                    <a:pt x="380" y="0"/>
                  </a:lnTo>
                  <a:lnTo>
                    <a:pt x="426" y="0"/>
                  </a:lnTo>
                  <a:lnTo>
                    <a:pt x="426" y="5"/>
                  </a:lnTo>
                  <a:close/>
                  <a:moveTo>
                    <a:pt x="358" y="5"/>
                  </a:moveTo>
                  <a:lnTo>
                    <a:pt x="312" y="5"/>
                  </a:lnTo>
                  <a:lnTo>
                    <a:pt x="312" y="0"/>
                  </a:lnTo>
                  <a:lnTo>
                    <a:pt x="358" y="0"/>
                  </a:lnTo>
                  <a:lnTo>
                    <a:pt x="358" y="5"/>
                  </a:lnTo>
                  <a:close/>
                  <a:moveTo>
                    <a:pt x="289" y="5"/>
                  </a:moveTo>
                  <a:lnTo>
                    <a:pt x="243" y="5"/>
                  </a:lnTo>
                  <a:lnTo>
                    <a:pt x="243" y="0"/>
                  </a:lnTo>
                  <a:lnTo>
                    <a:pt x="289" y="0"/>
                  </a:lnTo>
                  <a:lnTo>
                    <a:pt x="289" y="5"/>
                  </a:lnTo>
                  <a:close/>
                  <a:moveTo>
                    <a:pt x="221" y="5"/>
                  </a:moveTo>
                  <a:lnTo>
                    <a:pt x="175" y="5"/>
                  </a:lnTo>
                  <a:lnTo>
                    <a:pt x="175" y="0"/>
                  </a:lnTo>
                  <a:lnTo>
                    <a:pt x="221" y="0"/>
                  </a:lnTo>
                  <a:lnTo>
                    <a:pt x="221" y="5"/>
                  </a:lnTo>
                  <a:close/>
                  <a:moveTo>
                    <a:pt x="152" y="5"/>
                  </a:moveTo>
                  <a:lnTo>
                    <a:pt x="106" y="5"/>
                  </a:lnTo>
                  <a:lnTo>
                    <a:pt x="106" y="0"/>
                  </a:lnTo>
                  <a:lnTo>
                    <a:pt x="152" y="0"/>
                  </a:lnTo>
                  <a:lnTo>
                    <a:pt x="152" y="5"/>
                  </a:lnTo>
                  <a:close/>
                  <a:moveTo>
                    <a:pt x="84" y="7"/>
                  </a:moveTo>
                  <a:lnTo>
                    <a:pt x="80" y="7"/>
                  </a:lnTo>
                  <a:lnTo>
                    <a:pt x="81" y="7"/>
                  </a:lnTo>
                  <a:lnTo>
                    <a:pt x="63" y="12"/>
                  </a:lnTo>
                  <a:lnTo>
                    <a:pt x="63" y="12"/>
                  </a:lnTo>
                  <a:lnTo>
                    <a:pt x="47" y="20"/>
                  </a:lnTo>
                  <a:lnTo>
                    <a:pt x="47" y="20"/>
                  </a:lnTo>
                  <a:lnTo>
                    <a:pt x="44" y="22"/>
                  </a:lnTo>
                  <a:lnTo>
                    <a:pt x="40" y="18"/>
                  </a:lnTo>
                  <a:lnTo>
                    <a:pt x="44" y="15"/>
                  </a:lnTo>
                  <a:lnTo>
                    <a:pt x="61" y="7"/>
                  </a:lnTo>
                  <a:lnTo>
                    <a:pt x="80" y="2"/>
                  </a:lnTo>
                  <a:lnTo>
                    <a:pt x="83" y="2"/>
                  </a:lnTo>
                  <a:lnTo>
                    <a:pt x="84" y="7"/>
                  </a:lnTo>
                  <a:close/>
                  <a:moveTo>
                    <a:pt x="28" y="36"/>
                  </a:moveTo>
                  <a:lnTo>
                    <a:pt x="22" y="42"/>
                  </a:lnTo>
                  <a:lnTo>
                    <a:pt x="22" y="42"/>
                  </a:lnTo>
                  <a:lnTo>
                    <a:pt x="13" y="56"/>
                  </a:lnTo>
                  <a:lnTo>
                    <a:pt x="14" y="56"/>
                  </a:lnTo>
                  <a:lnTo>
                    <a:pt x="8" y="71"/>
                  </a:lnTo>
                  <a:lnTo>
                    <a:pt x="3" y="69"/>
                  </a:lnTo>
                  <a:lnTo>
                    <a:pt x="8" y="54"/>
                  </a:lnTo>
                  <a:lnTo>
                    <a:pt x="17" y="39"/>
                  </a:lnTo>
                  <a:lnTo>
                    <a:pt x="23" y="32"/>
                  </a:lnTo>
                  <a:lnTo>
                    <a:pt x="28" y="36"/>
                  </a:lnTo>
                  <a:close/>
                  <a:moveTo>
                    <a:pt x="6" y="90"/>
                  </a:moveTo>
                  <a:lnTo>
                    <a:pt x="6" y="131"/>
                  </a:lnTo>
                  <a:lnTo>
                    <a:pt x="0" y="131"/>
                  </a:lnTo>
                  <a:lnTo>
                    <a:pt x="0" y="90"/>
                  </a:lnTo>
                  <a:lnTo>
                    <a:pt x="6" y="90"/>
                  </a:lnTo>
                  <a:close/>
                  <a:moveTo>
                    <a:pt x="6" y="151"/>
                  </a:moveTo>
                  <a:lnTo>
                    <a:pt x="6" y="192"/>
                  </a:lnTo>
                  <a:lnTo>
                    <a:pt x="0" y="192"/>
                  </a:lnTo>
                  <a:lnTo>
                    <a:pt x="0" y="151"/>
                  </a:lnTo>
                  <a:lnTo>
                    <a:pt x="6" y="151"/>
                  </a:lnTo>
                  <a:close/>
                  <a:moveTo>
                    <a:pt x="6" y="212"/>
                  </a:moveTo>
                  <a:lnTo>
                    <a:pt x="6" y="252"/>
                  </a:lnTo>
                  <a:lnTo>
                    <a:pt x="0" y="252"/>
                  </a:lnTo>
                  <a:lnTo>
                    <a:pt x="0" y="212"/>
                  </a:lnTo>
                  <a:lnTo>
                    <a:pt x="6" y="212"/>
                  </a:lnTo>
                  <a:close/>
                  <a:moveTo>
                    <a:pt x="6" y="273"/>
                  </a:moveTo>
                  <a:lnTo>
                    <a:pt x="6" y="313"/>
                  </a:lnTo>
                  <a:lnTo>
                    <a:pt x="0" y="313"/>
                  </a:lnTo>
                  <a:lnTo>
                    <a:pt x="0" y="273"/>
                  </a:lnTo>
                  <a:lnTo>
                    <a:pt x="6" y="273"/>
                  </a:lnTo>
                  <a:close/>
                  <a:moveTo>
                    <a:pt x="6" y="334"/>
                  </a:moveTo>
                  <a:lnTo>
                    <a:pt x="6" y="374"/>
                  </a:lnTo>
                  <a:lnTo>
                    <a:pt x="0" y="374"/>
                  </a:lnTo>
                  <a:lnTo>
                    <a:pt x="0" y="334"/>
                  </a:lnTo>
                  <a:lnTo>
                    <a:pt x="6" y="334"/>
                  </a:lnTo>
                  <a:close/>
                  <a:moveTo>
                    <a:pt x="6" y="394"/>
                  </a:moveTo>
                  <a:lnTo>
                    <a:pt x="6" y="435"/>
                  </a:lnTo>
                  <a:lnTo>
                    <a:pt x="0" y="435"/>
                  </a:lnTo>
                  <a:lnTo>
                    <a:pt x="0" y="394"/>
                  </a:lnTo>
                  <a:lnTo>
                    <a:pt x="6" y="394"/>
                  </a:lnTo>
                  <a:close/>
                  <a:moveTo>
                    <a:pt x="6" y="455"/>
                  </a:moveTo>
                  <a:lnTo>
                    <a:pt x="6" y="496"/>
                  </a:lnTo>
                  <a:lnTo>
                    <a:pt x="0" y="496"/>
                  </a:lnTo>
                  <a:lnTo>
                    <a:pt x="0" y="455"/>
                  </a:lnTo>
                  <a:lnTo>
                    <a:pt x="6" y="455"/>
                  </a:lnTo>
                  <a:close/>
                  <a:moveTo>
                    <a:pt x="6" y="516"/>
                  </a:moveTo>
                  <a:lnTo>
                    <a:pt x="6" y="557"/>
                  </a:lnTo>
                  <a:lnTo>
                    <a:pt x="0" y="557"/>
                  </a:lnTo>
                  <a:lnTo>
                    <a:pt x="0" y="516"/>
                  </a:lnTo>
                  <a:lnTo>
                    <a:pt x="6" y="516"/>
                  </a:lnTo>
                  <a:close/>
                  <a:moveTo>
                    <a:pt x="6" y="577"/>
                  </a:moveTo>
                  <a:lnTo>
                    <a:pt x="6" y="618"/>
                  </a:lnTo>
                  <a:lnTo>
                    <a:pt x="0" y="618"/>
                  </a:lnTo>
                  <a:lnTo>
                    <a:pt x="0" y="577"/>
                  </a:lnTo>
                  <a:lnTo>
                    <a:pt x="6" y="577"/>
                  </a:lnTo>
                  <a:close/>
                  <a:moveTo>
                    <a:pt x="6" y="638"/>
                  </a:moveTo>
                  <a:lnTo>
                    <a:pt x="6" y="678"/>
                  </a:lnTo>
                  <a:lnTo>
                    <a:pt x="0" y="678"/>
                  </a:lnTo>
                  <a:lnTo>
                    <a:pt x="0" y="638"/>
                  </a:lnTo>
                  <a:lnTo>
                    <a:pt x="6" y="638"/>
                  </a:lnTo>
                  <a:close/>
                  <a:moveTo>
                    <a:pt x="6" y="699"/>
                  </a:moveTo>
                  <a:lnTo>
                    <a:pt x="6" y="739"/>
                  </a:lnTo>
                  <a:lnTo>
                    <a:pt x="0" y="739"/>
                  </a:lnTo>
                  <a:lnTo>
                    <a:pt x="0" y="699"/>
                  </a:lnTo>
                  <a:lnTo>
                    <a:pt x="6" y="699"/>
                  </a:lnTo>
                  <a:close/>
                  <a:moveTo>
                    <a:pt x="6" y="760"/>
                  </a:moveTo>
                  <a:lnTo>
                    <a:pt x="6" y="800"/>
                  </a:lnTo>
                  <a:lnTo>
                    <a:pt x="0" y="800"/>
                  </a:lnTo>
                  <a:lnTo>
                    <a:pt x="0" y="760"/>
                  </a:lnTo>
                  <a:lnTo>
                    <a:pt x="6" y="760"/>
                  </a:lnTo>
                  <a:close/>
                  <a:moveTo>
                    <a:pt x="6" y="820"/>
                  </a:moveTo>
                  <a:lnTo>
                    <a:pt x="6" y="861"/>
                  </a:lnTo>
                  <a:lnTo>
                    <a:pt x="0" y="861"/>
                  </a:lnTo>
                  <a:lnTo>
                    <a:pt x="0" y="820"/>
                  </a:lnTo>
                  <a:lnTo>
                    <a:pt x="6" y="820"/>
                  </a:lnTo>
                  <a:close/>
                  <a:moveTo>
                    <a:pt x="6" y="881"/>
                  </a:moveTo>
                  <a:lnTo>
                    <a:pt x="6" y="922"/>
                  </a:lnTo>
                  <a:lnTo>
                    <a:pt x="0" y="922"/>
                  </a:lnTo>
                  <a:lnTo>
                    <a:pt x="0" y="881"/>
                  </a:lnTo>
                  <a:lnTo>
                    <a:pt x="6" y="881"/>
                  </a:lnTo>
                  <a:close/>
                  <a:moveTo>
                    <a:pt x="6" y="942"/>
                  </a:moveTo>
                  <a:lnTo>
                    <a:pt x="6" y="983"/>
                  </a:lnTo>
                  <a:lnTo>
                    <a:pt x="0" y="983"/>
                  </a:lnTo>
                  <a:lnTo>
                    <a:pt x="0" y="942"/>
                  </a:lnTo>
                  <a:lnTo>
                    <a:pt x="6" y="942"/>
                  </a:lnTo>
                  <a:close/>
                  <a:moveTo>
                    <a:pt x="6" y="1003"/>
                  </a:moveTo>
                  <a:lnTo>
                    <a:pt x="6" y="1044"/>
                  </a:lnTo>
                  <a:lnTo>
                    <a:pt x="0" y="1044"/>
                  </a:lnTo>
                  <a:lnTo>
                    <a:pt x="0" y="1003"/>
                  </a:lnTo>
                  <a:lnTo>
                    <a:pt x="6" y="1003"/>
                  </a:lnTo>
                  <a:close/>
                  <a:moveTo>
                    <a:pt x="6" y="1064"/>
                  </a:moveTo>
                  <a:lnTo>
                    <a:pt x="6" y="1104"/>
                  </a:lnTo>
                  <a:lnTo>
                    <a:pt x="0" y="1104"/>
                  </a:lnTo>
                  <a:lnTo>
                    <a:pt x="0" y="1064"/>
                  </a:lnTo>
                  <a:lnTo>
                    <a:pt x="6" y="1064"/>
                  </a:lnTo>
                  <a:close/>
                  <a:moveTo>
                    <a:pt x="6" y="1125"/>
                  </a:moveTo>
                  <a:lnTo>
                    <a:pt x="6" y="1165"/>
                  </a:lnTo>
                  <a:lnTo>
                    <a:pt x="0" y="1165"/>
                  </a:lnTo>
                  <a:lnTo>
                    <a:pt x="0" y="1125"/>
                  </a:lnTo>
                  <a:lnTo>
                    <a:pt x="6" y="1125"/>
                  </a:lnTo>
                  <a:close/>
                  <a:moveTo>
                    <a:pt x="9" y="1185"/>
                  </a:moveTo>
                  <a:lnTo>
                    <a:pt x="14" y="1198"/>
                  </a:lnTo>
                  <a:lnTo>
                    <a:pt x="13" y="1197"/>
                  </a:lnTo>
                  <a:lnTo>
                    <a:pt x="22" y="1212"/>
                  </a:lnTo>
                  <a:lnTo>
                    <a:pt x="22" y="1212"/>
                  </a:lnTo>
                  <a:lnTo>
                    <a:pt x="29" y="1219"/>
                  </a:lnTo>
                  <a:lnTo>
                    <a:pt x="25" y="1223"/>
                  </a:lnTo>
                  <a:lnTo>
                    <a:pt x="17" y="1214"/>
                  </a:lnTo>
                  <a:lnTo>
                    <a:pt x="8" y="1199"/>
                  </a:lnTo>
                  <a:lnTo>
                    <a:pt x="3" y="1186"/>
                  </a:lnTo>
                  <a:lnTo>
                    <a:pt x="9" y="1185"/>
                  </a:lnTo>
                  <a:close/>
                  <a:moveTo>
                    <a:pt x="46" y="1233"/>
                  </a:moveTo>
                  <a:lnTo>
                    <a:pt x="47" y="1234"/>
                  </a:lnTo>
                  <a:lnTo>
                    <a:pt x="47" y="1234"/>
                  </a:lnTo>
                  <a:lnTo>
                    <a:pt x="63" y="1242"/>
                  </a:lnTo>
                  <a:lnTo>
                    <a:pt x="63" y="1241"/>
                  </a:lnTo>
                  <a:lnTo>
                    <a:pt x="81" y="1246"/>
                  </a:lnTo>
                  <a:lnTo>
                    <a:pt x="79" y="1251"/>
                  </a:lnTo>
                  <a:lnTo>
                    <a:pt x="61" y="1246"/>
                  </a:lnTo>
                  <a:lnTo>
                    <a:pt x="44" y="1238"/>
                  </a:lnTo>
                  <a:lnTo>
                    <a:pt x="42" y="1237"/>
                  </a:lnTo>
                  <a:lnTo>
                    <a:pt x="46" y="1233"/>
                  </a:lnTo>
                  <a:close/>
                </a:path>
              </a:pathLst>
            </a:custGeom>
            <a:solidFill>
              <a:srgbClr val="4F88BB"/>
            </a:solidFill>
            <a:ln w="0" cap="flat">
              <a:solidFill>
                <a:schemeClr val="bg1">
                  <a:lumMod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19" name="Freeform 108"/>
            <p:cNvSpPr>
              <a:spLocks noEditPoints="1"/>
            </p:cNvSpPr>
            <p:nvPr/>
          </p:nvSpPr>
          <p:spPr bwMode="auto">
            <a:xfrm>
              <a:off x="6851097" y="4768849"/>
              <a:ext cx="2037120" cy="1941513"/>
            </a:xfrm>
            <a:custGeom>
              <a:avLst/>
              <a:gdLst>
                <a:gd name="T0" fmla="*/ 80 w 965"/>
                <a:gd name="T1" fmla="*/ 1250 h 1252"/>
                <a:gd name="T2" fmla="*/ 217 w 965"/>
                <a:gd name="T3" fmla="*/ 1247 h 1252"/>
                <a:gd name="T4" fmla="*/ 331 w 965"/>
                <a:gd name="T5" fmla="*/ 1252 h 1252"/>
                <a:gd name="T6" fmla="*/ 354 w 965"/>
                <a:gd name="T7" fmla="*/ 1247 h 1252"/>
                <a:gd name="T8" fmla="*/ 537 w 965"/>
                <a:gd name="T9" fmla="*/ 1247 h 1252"/>
                <a:gd name="T10" fmla="*/ 560 w 965"/>
                <a:gd name="T11" fmla="*/ 1252 h 1252"/>
                <a:gd name="T12" fmla="*/ 697 w 965"/>
                <a:gd name="T13" fmla="*/ 1247 h 1252"/>
                <a:gd name="T14" fmla="*/ 811 w 965"/>
                <a:gd name="T15" fmla="*/ 1252 h 1252"/>
                <a:gd name="T16" fmla="*/ 880 w 965"/>
                <a:gd name="T17" fmla="*/ 1251 h 1252"/>
                <a:gd name="T18" fmla="*/ 919 w 965"/>
                <a:gd name="T19" fmla="*/ 1233 h 1252"/>
                <a:gd name="T20" fmla="*/ 922 w 965"/>
                <a:gd name="T21" fmla="*/ 1237 h 1252"/>
                <a:gd name="T22" fmla="*/ 958 w 965"/>
                <a:gd name="T23" fmla="*/ 1181 h 1252"/>
                <a:gd name="T24" fmla="*/ 949 w 965"/>
                <a:gd name="T25" fmla="*/ 1203 h 1252"/>
                <a:gd name="T26" fmla="*/ 960 w 965"/>
                <a:gd name="T27" fmla="*/ 1043 h 1252"/>
                <a:gd name="T28" fmla="*/ 965 w 965"/>
                <a:gd name="T29" fmla="*/ 1023 h 1252"/>
                <a:gd name="T30" fmla="*/ 960 w 965"/>
                <a:gd name="T31" fmla="*/ 901 h 1252"/>
                <a:gd name="T32" fmla="*/ 965 w 965"/>
                <a:gd name="T33" fmla="*/ 800 h 1252"/>
                <a:gd name="T34" fmla="*/ 960 w 965"/>
                <a:gd name="T35" fmla="*/ 780 h 1252"/>
                <a:gd name="T36" fmla="*/ 960 w 965"/>
                <a:gd name="T37" fmla="*/ 617 h 1252"/>
                <a:gd name="T38" fmla="*/ 965 w 965"/>
                <a:gd name="T39" fmla="*/ 597 h 1252"/>
                <a:gd name="T40" fmla="*/ 960 w 965"/>
                <a:gd name="T41" fmla="*/ 475 h 1252"/>
                <a:gd name="T42" fmla="*/ 965 w 965"/>
                <a:gd name="T43" fmla="*/ 374 h 1252"/>
                <a:gd name="T44" fmla="*/ 960 w 965"/>
                <a:gd name="T45" fmla="*/ 354 h 1252"/>
                <a:gd name="T46" fmla="*/ 960 w 965"/>
                <a:gd name="T47" fmla="*/ 191 h 1252"/>
                <a:gd name="T48" fmla="*/ 965 w 965"/>
                <a:gd name="T49" fmla="*/ 171 h 1252"/>
                <a:gd name="T50" fmla="*/ 958 w 965"/>
                <a:gd name="T51" fmla="*/ 71 h 1252"/>
                <a:gd name="T52" fmla="*/ 944 w 965"/>
                <a:gd name="T53" fmla="*/ 41 h 1252"/>
                <a:gd name="T54" fmla="*/ 948 w 965"/>
                <a:gd name="T55" fmla="*/ 38 h 1252"/>
                <a:gd name="T56" fmla="*/ 886 w 965"/>
                <a:gd name="T57" fmla="*/ 6 h 1252"/>
                <a:gd name="T58" fmla="*/ 905 w 965"/>
                <a:gd name="T59" fmla="*/ 7 h 1252"/>
                <a:gd name="T60" fmla="*/ 837 w 965"/>
                <a:gd name="T61" fmla="*/ 5 h 1252"/>
                <a:gd name="T62" fmla="*/ 655 w 965"/>
                <a:gd name="T63" fmla="*/ 5 h 1252"/>
                <a:gd name="T64" fmla="*/ 632 w 965"/>
                <a:gd name="T65" fmla="*/ 0 h 1252"/>
                <a:gd name="T66" fmla="*/ 495 w 965"/>
                <a:gd name="T67" fmla="*/ 5 h 1252"/>
                <a:gd name="T68" fmla="*/ 381 w 965"/>
                <a:gd name="T69" fmla="*/ 0 h 1252"/>
                <a:gd name="T70" fmla="*/ 358 w 965"/>
                <a:gd name="T71" fmla="*/ 5 h 1252"/>
                <a:gd name="T72" fmla="*/ 175 w 965"/>
                <a:gd name="T73" fmla="*/ 5 h 1252"/>
                <a:gd name="T74" fmla="*/ 152 w 965"/>
                <a:gd name="T75" fmla="*/ 0 h 1252"/>
                <a:gd name="T76" fmla="*/ 47 w 965"/>
                <a:gd name="T77" fmla="*/ 19 h 1252"/>
                <a:gd name="T78" fmla="*/ 83 w 965"/>
                <a:gd name="T79" fmla="*/ 1 h 1252"/>
                <a:gd name="T80" fmla="*/ 9 w 965"/>
                <a:gd name="T81" fmla="*/ 70 h 1252"/>
                <a:gd name="T82" fmla="*/ 6 w 965"/>
                <a:gd name="T83" fmla="*/ 130 h 1252"/>
                <a:gd name="T84" fmla="*/ 0 w 965"/>
                <a:gd name="T85" fmla="*/ 150 h 1252"/>
                <a:gd name="T86" fmla="*/ 6 w 965"/>
                <a:gd name="T87" fmla="*/ 272 h 1252"/>
                <a:gd name="T88" fmla="*/ 0 w 965"/>
                <a:gd name="T89" fmla="*/ 373 h 1252"/>
                <a:gd name="T90" fmla="*/ 6 w 965"/>
                <a:gd name="T91" fmla="*/ 394 h 1252"/>
                <a:gd name="T92" fmla="*/ 6 w 965"/>
                <a:gd name="T93" fmla="*/ 556 h 1252"/>
                <a:gd name="T94" fmla="*/ 0 w 965"/>
                <a:gd name="T95" fmla="*/ 576 h 1252"/>
                <a:gd name="T96" fmla="*/ 6 w 965"/>
                <a:gd name="T97" fmla="*/ 698 h 1252"/>
                <a:gd name="T98" fmla="*/ 0 w 965"/>
                <a:gd name="T99" fmla="*/ 799 h 1252"/>
                <a:gd name="T100" fmla="*/ 6 w 965"/>
                <a:gd name="T101" fmla="*/ 820 h 1252"/>
                <a:gd name="T102" fmla="*/ 6 w 965"/>
                <a:gd name="T103" fmla="*/ 982 h 1252"/>
                <a:gd name="T104" fmla="*/ 0 w 965"/>
                <a:gd name="T105" fmla="*/ 1002 h 1252"/>
                <a:gd name="T106" fmla="*/ 6 w 965"/>
                <a:gd name="T107" fmla="*/ 1124 h 1252"/>
                <a:gd name="T108" fmla="*/ 14 w 965"/>
                <a:gd name="T109" fmla="*/ 1197 h 1252"/>
                <a:gd name="T110" fmla="*/ 4 w 965"/>
                <a:gd name="T111" fmla="*/ 1185 h 1252"/>
                <a:gd name="T112" fmla="*/ 81 w 965"/>
                <a:gd name="T113" fmla="*/ 1246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5" h="1252">
                  <a:moveTo>
                    <a:pt x="81" y="1246"/>
                  </a:moveTo>
                  <a:lnTo>
                    <a:pt x="100" y="1247"/>
                  </a:lnTo>
                  <a:lnTo>
                    <a:pt x="99" y="1247"/>
                  </a:lnTo>
                  <a:lnTo>
                    <a:pt x="126" y="1247"/>
                  </a:lnTo>
                  <a:lnTo>
                    <a:pt x="126" y="1252"/>
                  </a:lnTo>
                  <a:lnTo>
                    <a:pt x="99" y="1252"/>
                  </a:lnTo>
                  <a:lnTo>
                    <a:pt x="80" y="1250"/>
                  </a:lnTo>
                  <a:lnTo>
                    <a:pt x="81" y="1246"/>
                  </a:lnTo>
                  <a:close/>
                  <a:moveTo>
                    <a:pt x="149" y="1247"/>
                  </a:moveTo>
                  <a:lnTo>
                    <a:pt x="194" y="1247"/>
                  </a:lnTo>
                  <a:lnTo>
                    <a:pt x="194" y="1252"/>
                  </a:lnTo>
                  <a:lnTo>
                    <a:pt x="149" y="1252"/>
                  </a:lnTo>
                  <a:lnTo>
                    <a:pt x="149" y="1247"/>
                  </a:lnTo>
                  <a:close/>
                  <a:moveTo>
                    <a:pt x="217" y="1247"/>
                  </a:moveTo>
                  <a:lnTo>
                    <a:pt x="263" y="1247"/>
                  </a:lnTo>
                  <a:lnTo>
                    <a:pt x="263" y="1252"/>
                  </a:lnTo>
                  <a:lnTo>
                    <a:pt x="217" y="1252"/>
                  </a:lnTo>
                  <a:lnTo>
                    <a:pt x="217" y="1247"/>
                  </a:lnTo>
                  <a:close/>
                  <a:moveTo>
                    <a:pt x="286" y="1247"/>
                  </a:moveTo>
                  <a:lnTo>
                    <a:pt x="331" y="1247"/>
                  </a:lnTo>
                  <a:lnTo>
                    <a:pt x="331" y="1252"/>
                  </a:lnTo>
                  <a:lnTo>
                    <a:pt x="286" y="1252"/>
                  </a:lnTo>
                  <a:lnTo>
                    <a:pt x="286" y="1247"/>
                  </a:lnTo>
                  <a:close/>
                  <a:moveTo>
                    <a:pt x="354" y="1247"/>
                  </a:moveTo>
                  <a:lnTo>
                    <a:pt x="400" y="1247"/>
                  </a:lnTo>
                  <a:lnTo>
                    <a:pt x="400" y="1252"/>
                  </a:lnTo>
                  <a:lnTo>
                    <a:pt x="354" y="1252"/>
                  </a:lnTo>
                  <a:lnTo>
                    <a:pt x="354" y="1247"/>
                  </a:lnTo>
                  <a:close/>
                  <a:moveTo>
                    <a:pt x="423" y="1247"/>
                  </a:moveTo>
                  <a:lnTo>
                    <a:pt x="468" y="1247"/>
                  </a:lnTo>
                  <a:lnTo>
                    <a:pt x="468" y="1252"/>
                  </a:lnTo>
                  <a:lnTo>
                    <a:pt x="423" y="1252"/>
                  </a:lnTo>
                  <a:lnTo>
                    <a:pt x="423" y="1247"/>
                  </a:lnTo>
                  <a:close/>
                  <a:moveTo>
                    <a:pt x="491" y="1247"/>
                  </a:moveTo>
                  <a:lnTo>
                    <a:pt x="537" y="1247"/>
                  </a:lnTo>
                  <a:lnTo>
                    <a:pt x="537" y="1252"/>
                  </a:lnTo>
                  <a:lnTo>
                    <a:pt x="491" y="1252"/>
                  </a:lnTo>
                  <a:lnTo>
                    <a:pt x="491" y="1247"/>
                  </a:lnTo>
                  <a:close/>
                  <a:moveTo>
                    <a:pt x="560" y="1247"/>
                  </a:moveTo>
                  <a:lnTo>
                    <a:pt x="605" y="1247"/>
                  </a:lnTo>
                  <a:lnTo>
                    <a:pt x="605" y="1252"/>
                  </a:lnTo>
                  <a:lnTo>
                    <a:pt x="560" y="1252"/>
                  </a:lnTo>
                  <a:lnTo>
                    <a:pt x="560" y="1247"/>
                  </a:lnTo>
                  <a:close/>
                  <a:moveTo>
                    <a:pt x="628" y="1247"/>
                  </a:moveTo>
                  <a:lnTo>
                    <a:pt x="674" y="1247"/>
                  </a:lnTo>
                  <a:lnTo>
                    <a:pt x="674" y="1252"/>
                  </a:lnTo>
                  <a:lnTo>
                    <a:pt x="628" y="1252"/>
                  </a:lnTo>
                  <a:lnTo>
                    <a:pt x="628" y="1247"/>
                  </a:lnTo>
                  <a:close/>
                  <a:moveTo>
                    <a:pt x="697" y="1247"/>
                  </a:moveTo>
                  <a:lnTo>
                    <a:pt x="742" y="1247"/>
                  </a:lnTo>
                  <a:lnTo>
                    <a:pt x="742" y="1252"/>
                  </a:lnTo>
                  <a:lnTo>
                    <a:pt x="697" y="1252"/>
                  </a:lnTo>
                  <a:lnTo>
                    <a:pt x="697" y="1247"/>
                  </a:lnTo>
                  <a:close/>
                  <a:moveTo>
                    <a:pt x="765" y="1247"/>
                  </a:moveTo>
                  <a:lnTo>
                    <a:pt x="811" y="1247"/>
                  </a:lnTo>
                  <a:lnTo>
                    <a:pt x="811" y="1252"/>
                  </a:lnTo>
                  <a:lnTo>
                    <a:pt x="765" y="1252"/>
                  </a:lnTo>
                  <a:lnTo>
                    <a:pt x="765" y="1247"/>
                  </a:lnTo>
                  <a:close/>
                  <a:moveTo>
                    <a:pt x="834" y="1247"/>
                  </a:moveTo>
                  <a:lnTo>
                    <a:pt x="867" y="1247"/>
                  </a:lnTo>
                  <a:lnTo>
                    <a:pt x="866" y="1247"/>
                  </a:lnTo>
                  <a:lnTo>
                    <a:pt x="879" y="1246"/>
                  </a:lnTo>
                  <a:lnTo>
                    <a:pt x="880" y="1251"/>
                  </a:lnTo>
                  <a:lnTo>
                    <a:pt x="867" y="1252"/>
                  </a:lnTo>
                  <a:lnTo>
                    <a:pt x="834" y="1252"/>
                  </a:lnTo>
                  <a:lnTo>
                    <a:pt x="834" y="1247"/>
                  </a:lnTo>
                  <a:close/>
                  <a:moveTo>
                    <a:pt x="901" y="1241"/>
                  </a:moveTo>
                  <a:lnTo>
                    <a:pt x="903" y="1241"/>
                  </a:lnTo>
                  <a:lnTo>
                    <a:pt x="903" y="1241"/>
                  </a:lnTo>
                  <a:lnTo>
                    <a:pt x="919" y="1233"/>
                  </a:lnTo>
                  <a:lnTo>
                    <a:pt x="919" y="1233"/>
                  </a:lnTo>
                  <a:lnTo>
                    <a:pt x="933" y="1223"/>
                  </a:lnTo>
                  <a:lnTo>
                    <a:pt x="932" y="1223"/>
                  </a:lnTo>
                  <a:lnTo>
                    <a:pt x="936" y="1219"/>
                  </a:lnTo>
                  <a:lnTo>
                    <a:pt x="941" y="1222"/>
                  </a:lnTo>
                  <a:lnTo>
                    <a:pt x="936" y="1227"/>
                  </a:lnTo>
                  <a:lnTo>
                    <a:pt x="922" y="1237"/>
                  </a:lnTo>
                  <a:lnTo>
                    <a:pt x="905" y="1245"/>
                  </a:lnTo>
                  <a:lnTo>
                    <a:pt x="902" y="1246"/>
                  </a:lnTo>
                  <a:lnTo>
                    <a:pt x="901" y="1241"/>
                  </a:lnTo>
                  <a:close/>
                  <a:moveTo>
                    <a:pt x="949" y="1203"/>
                  </a:moveTo>
                  <a:lnTo>
                    <a:pt x="952" y="1197"/>
                  </a:lnTo>
                  <a:lnTo>
                    <a:pt x="952" y="1197"/>
                  </a:lnTo>
                  <a:lnTo>
                    <a:pt x="958" y="1181"/>
                  </a:lnTo>
                  <a:lnTo>
                    <a:pt x="958" y="1181"/>
                  </a:lnTo>
                  <a:lnTo>
                    <a:pt x="960" y="1165"/>
                  </a:lnTo>
                  <a:lnTo>
                    <a:pt x="965" y="1165"/>
                  </a:lnTo>
                  <a:lnTo>
                    <a:pt x="963" y="1182"/>
                  </a:lnTo>
                  <a:lnTo>
                    <a:pt x="958" y="1199"/>
                  </a:lnTo>
                  <a:lnTo>
                    <a:pt x="954" y="1205"/>
                  </a:lnTo>
                  <a:lnTo>
                    <a:pt x="949" y="1203"/>
                  </a:lnTo>
                  <a:close/>
                  <a:moveTo>
                    <a:pt x="960" y="1145"/>
                  </a:moveTo>
                  <a:lnTo>
                    <a:pt x="960" y="1104"/>
                  </a:lnTo>
                  <a:lnTo>
                    <a:pt x="965" y="1104"/>
                  </a:lnTo>
                  <a:lnTo>
                    <a:pt x="965" y="1145"/>
                  </a:lnTo>
                  <a:lnTo>
                    <a:pt x="960" y="1145"/>
                  </a:lnTo>
                  <a:close/>
                  <a:moveTo>
                    <a:pt x="960" y="1084"/>
                  </a:moveTo>
                  <a:lnTo>
                    <a:pt x="960" y="1043"/>
                  </a:lnTo>
                  <a:lnTo>
                    <a:pt x="965" y="1043"/>
                  </a:lnTo>
                  <a:lnTo>
                    <a:pt x="965" y="1084"/>
                  </a:lnTo>
                  <a:lnTo>
                    <a:pt x="960" y="1084"/>
                  </a:lnTo>
                  <a:close/>
                  <a:moveTo>
                    <a:pt x="960" y="1023"/>
                  </a:moveTo>
                  <a:lnTo>
                    <a:pt x="960" y="983"/>
                  </a:lnTo>
                  <a:lnTo>
                    <a:pt x="965" y="983"/>
                  </a:lnTo>
                  <a:lnTo>
                    <a:pt x="965" y="1023"/>
                  </a:lnTo>
                  <a:lnTo>
                    <a:pt x="960" y="1023"/>
                  </a:lnTo>
                  <a:close/>
                  <a:moveTo>
                    <a:pt x="960" y="962"/>
                  </a:moveTo>
                  <a:lnTo>
                    <a:pt x="960" y="922"/>
                  </a:lnTo>
                  <a:lnTo>
                    <a:pt x="965" y="922"/>
                  </a:lnTo>
                  <a:lnTo>
                    <a:pt x="965" y="962"/>
                  </a:lnTo>
                  <a:lnTo>
                    <a:pt x="960" y="962"/>
                  </a:lnTo>
                  <a:close/>
                  <a:moveTo>
                    <a:pt x="960" y="901"/>
                  </a:moveTo>
                  <a:lnTo>
                    <a:pt x="960" y="861"/>
                  </a:lnTo>
                  <a:lnTo>
                    <a:pt x="965" y="861"/>
                  </a:lnTo>
                  <a:lnTo>
                    <a:pt x="965" y="901"/>
                  </a:lnTo>
                  <a:lnTo>
                    <a:pt x="960" y="901"/>
                  </a:lnTo>
                  <a:close/>
                  <a:moveTo>
                    <a:pt x="960" y="841"/>
                  </a:moveTo>
                  <a:lnTo>
                    <a:pt x="960" y="800"/>
                  </a:lnTo>
                  <a:lnTo>
                    <a:pt x="965" y="800"/>
                  </a:lnTo>
                  <a:lnTo>
                    <a:pt x="965" y="841"/>
                  </a:lnTo>
                  <a:lnTo>
                    <a:pt x="960" y="841"/>
                  </a:lnTo>
                  <a:close/>
                  <a:moveTo>
                    <a:pt x="960" y="780"/>
                  </a:moveTo>
                  <a:lnTo>
                    <a:pt x="960" y="739"/>
                  </a:lnTo>
                  <a:lnTo>
                    <a:pt x="965" y="739"/>
                  </a:lnTo>
                  <a:lnTo>
                    <a:pt x="965" y="780"/>
                  </a:lnTo>
                  <a:lnTo>
                    <a:pt x="960" y="780"/>
                  </a:lnTo>
                  <a:close/>
                  <a:moveTo>
                    <a:pt x="960" y="719"/>
                  </a:moveTo>
                  <a:lnTo>
                    <a:pt x="960" y="678"/>
                  </a:lnTo>
                  <a:lnTo>
                    <a:pt x="965" y="678"/>
                  </a:lnTo>
                  <a:lnTo>
                    <a:pt x="965" y="719"/>
                  </a:lnTo>
                  <a:lnTo>
                    <a:pt x="960" y="719"/>
                  </a:lnTo>
                  <a:close/>
                  <a:moveTo>
                    <a:pt x="960" y="658"/>
                  </a:moveTo>
                  <a:lnTo>
                    <a:pt x="960" y="617"/>
                  </a:lnTo>
                  <a:lnTo>
                    <a:pt x="965" y="617"/>
                  </a:lnTo>
                  <a:lnTo>
                    <a:pt x="965" y="658"/>
                  </a:lnTo>
                  <a:lnTo>
                    <a:pt x="960" y="658"/>
                  </a:lnTo>
                  <a:close/>
                  <a:moveTo>
                    <a:pt x="960" y="597"/>
                  </a:moveTo>
                  <a:lnTo>
                    <a:pt x="960" y="557"/>
                  </a:lnTo>
                  <a:lnTo>
                    <a:pt x="965" y="557"/>
                  </a:lnTo>
                  <a:lnTo>
                    <a:pt x="965" y="597"/>
                  </a:lnTo>
                  <a:lnTo>
                    <a:pt x="960" y="597"/>
                  </a:lnTo>
                  <a:close/>
                  <a:moveTo>
                    <a:pt x="960" y="536"/>
                  </a:moveTo>
                  <a:lnTo>
                    <a:pt x="960" y="496"/>
                  </a:lnTo>
                  <a:lnTo>
                    <a:pt x="965" y="496"/>
                  </a:lnTo>
                  <a:lnTo>
                    <a:pt x="965" y="536"/>
                  </a:lnTo>
                  <a:lnTo>
                    <a:pt x="960" y="536"/>
                  </a:lnTo>
                  <a:close/>
                  <a:moveTo>
                    <a:pt x="960" y="475"/>
                  </a:moveTo>
                  <a:lnTo>
                    <a:pt x="960" y="435"/>
                  </a:lnTo>
                  <a:lnTo>
                    <a:pt x="965" y="435"/>
                  </a:lnTo>
                  <a:lnTo>
                    <a:pt x="965" y="475"/>
                  </a:lnTo>
                  <a:lnTo>
                    <a:pt x="960" y="475"/>
                  </a:lnTo>
                  <a:close/>
                  <a:moveTo>
                    <a:pt x="960" y="415"/>
                  </a:moveTo>
                  <a:lnTo>
                    <a:pt x="960" y="374"/>
                  </a:lnTo>
                  <a:lnTo>
                    <a:pt x="965" y="374"/>
                  </a:lnTo>
                  <a:lnTo>
                    <a:pt x="965" y="415"/>
                  </a:lnTo>
                  <a:lnTo>
                    <a:pt x="960" y="415"/>
                  </a:lnTo>
                  <a:close/>
                  <a:moveTo>
                    <a:pt x="960" y="354"/>
                  </a:moveTo>
                  <a:lnTo>
                    <a:pt x="960" y="313"/>
                  </a:lnTo>
                  <a:lnTo>
                    <a:pt x="965" y="313"/>
                  </a:lnTo>
                  <a:lnTo>
                    <a:pt x="965" y="354"/>
                  </a:lnTo>
                  <a:lnTo>
                    <a:pt x="960" y="354"/>
                  </a:lnTo>
                  <a:close/>
                  <a:moveTo>
                    <a:pt x="960" y="293"/>
                  </a:moveTo>
                  <a:lnTo>
                    <a:pt x="960" y="252"/>
                  </a:lnTo>
                  <a:lnTo>
                    <a:pt x="965" y="252"/>
                  </a:lnTo>
                  <a:lnTo>
                    <a:pt x="965" y="293"/>
                  </a:lnTo>
                  <a:lnTo>
                    <a:pt x="960" y="293"/>
                  </a:lnTo>
                  <a:close/>
                  <a:moveTo>
                    <a:pt x="960" y="232"/>
                  </a:moveTo>
                  <a:lnTo>
                    <a:pt x="960" y="191"/>
                  </a:lnTo>
                  <a:lnTo>
                    <a:pt x="965" y="191"/>
                  </a:lnTo>
                  <a:lnTo>
                    <a:pt x="965" y="232"/>
                  </a:lnTo>
                  <a:lnTo>
                    <a:pt x="960" y="232"/>
                  </a:lnTo>
                  <a:close/>
                  <a:moveTo>
                    <a:pt x="960" y="171"/>
                  </a:moveTo>
                  <a:lnTo>
                    <a:pt x="960" y="131"/>
                  </a:lnTo>
                  <a:lnTo>
                    <a:pt x="965" y="131"/>
                  </a:lnTo>
                  <a:lnTo>
                    <a:pt x="965" y="171"/>
                  </a:lnTo>
                  <a:lnTo>
                    <a:pt x="960" y="171"/>
                  </a:lnTo>
                  <a:close/>
                  <a:moveTo>
                    <a:pt x="960" y="110"/>
                  </a:moveTo>
                  <a:lnTo>
                    <a:pt x="960" y="87"/>
                  </a:lnTo>
                  <a:lnTo>
                    <a:pt x="960" y="88"/>
                  </a:lnTo>
                  <a:lnTo>
                    <a:pt x="958" y="71"/>
                  </a:lnTo>
                  <a:lnTo>
                    <a:pt x="958" y="71"/>
                  </a:lnTo>
                  <a:lnTo>
                    <a:pt x="958" y="71"/>
                  </a:lnTo>
                  <a:lnTo>
                    <a:pt x="963" y="69"/>
                  </a:lnTo>
                  <a:lnTo>
                    <a:pt x="963" y="70"/>
                  </a:lnTo>
                  <a:lnTo>
                    <a:pt x="965" y="87"/>
                  </a:lnTo>
                  <a:lnTo>
                    <a:pt x="965" y="110"/>
                  </a:lnTo>
                  <a:lnTo>
                    <a:pt x="960" y="110"/>
                  </a:lnTo>
                  <a:close/>
                  <a:moveTo>
                    <a:pt x="950" y="52"/>
                  </a:moveTo>
                  <a:lnTo>
                    <a:pt x="944" y="41"/>
                  </a:lnTo>
                  <a:lnTo>
                    <a:pt x="944" y="41"/>
                  </a:lnTo>
                  <a:lnTo>
                    <a:pt x="932" y="29"/>
                  </a:lnTo>
                  <a:lnTo>
                    <a:pt x="933" y="29"/>
                  </a:lnTo>
                  <a:lnTo>
                    <a:pt x="922" y="22"/>
                  </a:lnTo>
                  <a:lnTo>
                    <a:pt x="926" y="18"/>
                  </a:lnTo>
                  <a:lnTo>
                    <a:pt x="936" y="25"/>
                  </a:lnTo>
                  <a:lnTo>
                    <a:pt x="948" y="38"/>
                  </a:lnTo>
                  <a:lnTo>
                    <a:pt x="955" y="50"/>
                  </a:lnTo>
                  <a:lnTo>
                    <a:pt x="950" y="52"/>
                  </a:lnTo>
                  <a:close/>
                  <a:moveTo>
                    <a:pt x="903" y="12"/>
                  </a:moveTo>
                  <a:lnTo>
                    <a:pt x="903" y="11"/>
                  </a:lnTo>
                  <a:lnTo>
                    <a:pt x="903" y="11"/>
                  </a:lnTo>
                  <a:lnTo>
                    <a:pt x="885" y="6"/>
                  </a:lnTo>
                  <a:lnTo>
                    <a:pt x="886" y="6"/>
                  </a:lnTo>
                  <a:lnTo>
                    <a:pt x="866" y="5"/>
                  </a:lnTo>
                  <a:lnTo>
                    <a:pt x="867" y="5"/>
                  </a:lnTo>
                  <a:lnTo>
                    <a:pt x="860" y="5"/>
                  </a:lnTo>
                  <a:lnTo>
                    <a:pt x="860" y="0"/>
                  </a:lnTo>
                  <a:lnTo>
                    <a:pt x="867" y="0"/>
                  </a:lnTo>
                  <a:lnTo>
                    <a:pt x="887" y="1"/>
                  </a:lnTo>
                  <a:lnTo>
                    <a:pt x="905" y="7"/>
                  </a:lnTo>
                  <a:lnTo>
                    <a:pt x="906" y="7"/>
                  </a:lnTo>
                  <a:lnTo>
                    <a:pt x="903" y="12"/>
                  </a:lnTo>
                  <a:close/>
                  <a:moveTo>
                    <a:pt x="837" y="5"/>
                  </a:moveTo>
                  <a:lnTo>
                    <a:pt x="792" y="5"/>
                  </a:lnTo>
                  <a:lnTo>
                    <a:pt x="792" y="0"/>
                  </a:lnTo>
                  <a:lnTo>
                    <a:pt x="837" y="0"/>
                  </a:lnTo>
                  <a:lnTo>
                    <a:pt x="837" y="5"/>
                  </a:lnTo>
                  <a:close/>
                  <a:moveTo>
                    <a:pt x="769" y="5"/>
                  </a:moveTo>
                  <a:lnTo>
                    <a:pt x="723" y="5"/>
                  </a:lnTo>
                  <a:lnTo>
                    <a:pt x="723" y="0"/>
                  </a:lnTo>
                  <a:lnTo>
                    <a:pt x="769" y="0"/>
                  </a:lnTo>
                  <a:lnTo>
                    <a:pt x="769" y="5"/>
                  </a:lnTo>
                  <a:close/>
                  <a:moveTo>
                    <a:pt x="700" y="5"/>
                  </a:moveTo>
                  <a:lnTo>
                    <a:pt x="655" y="5"/>
                  </a:lnTo>
                  <a:lnTo>
                    <a:pt x="655" y="0"/>
                  </a:lnTo>
                  <a:lnTo>
                    <a:pt x="700" y="0"/>
                  </a:lnTo>
                  <a:lnTo>
                    <a:pt x="700" y="5"/>
                  </a:lnTo>
                  <a:close/>
                  <a:moveTo>
                    <a:pt x="632" y="5"/>
                  </a:moveTo>
                  <a:lnTo>
                    <a:pt x="586" y="5"/>
                  </a:lnTo>
                  <a:lnTo>
                    <a:pt x="586" y="0"/>
                  </a:lnTo>
                  <a:lnTo>
                    <a:pt x="632" y="0"/>
                  </a:lnTo>
                  <a:lnTo>
                    <a:pt x="632" y="5"/>
                  </a:lnTo>
                  <a:close/>
                  <a:moveTo>
                    <a:pt x="563" y="5"/>
                  </a:moveTo>
                  <a:lnTo>
                    <a:pt x="518" y="5"/>
                  </a:lnTo>
                  <a:lnTo>
                    <a:pt x="518" y="0"/>
                  </a:lnTo>
                  <a:lnTo>
                    <a:pt x="563" y="0"/>
                  </a:lnTo>
                  <a:lnTo>
                    <a:pt x="563" y="5"/>
                  </a:lnTo>
                  <a:close/>
                  <a:moveTo>
                    <a:pt x="495" y="5"/>
                  </a:moveTo>
                  <a:lnTo>
                    <a:pt x="449" y="5"/>
                  </a:lnTo>
                  <a:lnTo>
                    <a:pt x="449" y="0"/>
                  </a:lnTo>
                  <a:lnTo>
                    <a:pt x="495" y="0"/>
                  </a:lnTo>
                  <a:lnTo>
                    <a:pt x="495" y="5"/>
                  </a:lnTo>
                  <a:close/>
                  <a:moveTo>
                    <a:pt x="426" y="5"/>
                  </a:moveTo>
                  <a:lnTo>
                    <a:pt x="381" y="5"/>
                  </a:lnTo>
                  <a:lnTo>
                    <a:pt x="381" y="0"/>
                  </a:lnTo>
                  <a:lnTo>
                    <a:pt x="426" y="0"/>
                  </a:lnTo>
                  <a:lnTo>
                    <a:pt x="426" y="5"/>
                  </a:lnTo>
                  <a:close/>
                  <a:moveTo>
                    <a:pt x="358" y="5"/>
                  </a:moveTo>
                  <a:lnTo>
                    <a:pt x="312" y="5"/>
                  </a:lnTo>
                  <a:lnTo>
                    <a:pt x="312" y="0"/>
                  </a:lnTo>
                  <a:lnTo>
                    <a:pt x="358" y="0"/>
                  </a:lnTo>
                  <a:lnTo>
                    <a:pt x="358" y="5"/>
                  </a:lnTo>
                  <a:close/>
                  <a:moveTo>
                    <a:pt x="289" y="5"/>
                  </a:moveTo>
                  <a:lnTo>
                    <a:pt x="244" y="5"/>
                  </a:lnTo>
                  <a:lnTo>
                    <a:pt x="244" y="0"/>
                  </a:lnTo>
                  <a:lnTo>
                    <a:pt x="289" y="0"/>
                  </a:lnTo>
                  <a:lnTo>
                    <a:pt x="289" y="5"/>
                  </a:lnTo>
                  <a:close/>
                  <a:moveTo>
                    <a:pt x="221" y="5"/>
                  </a:moveTo>
                  <a:lnTo>
                    <a:pt x="175" y="5"/>
                  </a:lnTo>
                  <a:lnTo>
                    <a:pt x="175" y="0"/>
                  </a:lnTo>
                  <a:lnTo>
                    <a:pt x="221" y="0"/>
                  </a:lnTo>
                  <a:lnTo>
                    <a:pt x="221" y="5"/>
                  </a:lnTo>
                  <a:close/>
                  <a:moveTo>
                    <a:pt x="152" y="5"/>
                  </a:moveTo>
                  <a:lnTo>
                    <a:pt x="107" y="5"/>
                  </a:lnTo>
                  <a:lnTo>
                    <a:pt x="107" y="0"/>
                  </a:lnTo>
                  <a:lnTo>
                    <a:pt x="152" y="0"/>
                  </a:lnTo>
                  <a:lnTo>
                    <a:pt x="152" y="5"/>
                  </a:lnTo>
                  <a:close/>
                  <a:moveTo>
                    <a:pt x="84" y="6"/>
                  </a:moveTo>
                  <a:lnTo>
                    <a:pt x="81" y="6"/>
                  </a:lnTo>
                  <a:lnTo>
                    <a:pt x="81" y="6"/>
                  </a:lnTo>
                  <a:lnTo>
                    <a:pt x="63" y="11"/>
                  </a:lnTo>
                  <a:lnTo>
                    <a:pt x="64" y="11"/>
                  </a:lnTo>
                  <a:lnTo>
                    <a:pt x="47" y="19"/>
                  </a:lnTo>
                  <a:lnTo>
                    <a:pt x="48" y="19"/>
                  </a:lnTo>
                  <a:lnTo>
                    <a:pt x="44" y="21"/>
                  </a:lnTo>
                  <a:lnTo>
                    <a:pt x="40" y="17"/>
                  </a:lnTo>
                  <a:lnTo>
                    <a:pt x="44" y="15"/>
                  </a:lnTo>
                  <a:lnTo>
                    <a:pt x="61" y="7"/>
                  </a:lnTo>
                  <a:lnTo>
                    <a:pt x="80" y="1"/>
                  </a:lnTo>
                  <a:lnTo>
                    <a:pt x="83" y="1"/>
                  </a:lnTo>
                  <a:lnTo>
                    <a:pt x="84" y="6"/>
                  </a:lnTo>
                  <a:close/>
                  <a:moveTo>
                    <a:pt x="28" y="35"/>
                  </a:moveTo>
                  <a:lnTo>
                    <a:pt x="22" y="41"/>
                  </a:lnTo>
                  <a:lnTo>
                    <a:pt x="22" y="41"/>
                  </a:lnTo>
                  <a:lnTo>
                    <a:pt x="14" y="56"/>
                  </a:lnTo>
                  <a:lnTo>
                    <a:pt x="14" y="55"/>
                  </a:lnTo>
                  <a:lnTo>
                    <a:pt x="9" y="70"/>
                  </a:lnTo>
                  <a:lnTo>
                    <a:pt x="3" y="68"/>
                  </a:lnTo>
                  <a:lnTo>
                    <a:pt x="8" y="53"/>
                  </a:lnTo>
                  <a:lnTo>
                    <a:pt x="17" y="38"/>
                  </a:lnTo>
                  <a:lnTo>
                    <a:pt x="24" y="32"/>
                  </a:lnTo>
                  <a:lnTo>
                    <a:pt x="28" y="35"/>
                  </a:lnTo>
                  <a:close/>
                  <a:moveTo>
                    <a:pt x="6" y="89"/>
                  </a:moveTo>
                  <a:lnTo>
                    <a:pt x="6" y="130"/>
                  </a:lnTo>
                  <a:lnTo>
                    <a:pt x="0" y="130"/>
                  </a:lnTo>
                  <a:lnTo>
                    <a:pt x="0" y="89"/>
                  </a:lnTo>
                  <a:lnTo>
                    <a:pt x="6" y="89"/>
                  </a:lnTo>
                  <a:close/>
                  <a:moveTo>
                    <a:pt x="6" y="150"/>
                  </a:moveTo>
                  <a:lnTo>
                    <a:pt x="6" y="191"/>
                  </a:lnTo>
                  <a:lnTo>
                    <a:pt x="0" y="191"/>
                  </a:lnTo>
                  <a:lnTo>
                    <a:pt x="0" y="150"/>
                  </a:lnTo>
                  <a:lnTo>
                    <a:pt x="6" y="150"/>
                  </a:lnTo>
                  <a:close/>
                  <a:moveTo>
                    <a:pt x="6" y="211"/>
                  </a:moveTo>
                  <a:lnTo>
                    <a:pt x="6" y="252"/>
                  </a:lnTo>
                  <a:lnTo>
                    <a:pt x="0" y="252"/>
                  </a:lnTo>
                  <a:lnTo>
                    <a:pt x="0" y="211"/>
                  </a:lnTo>
                  <a:lnTo>
                    <a:pt x="6" y="211"/>
                  </a:lnTo>
                  <a:close/>
                  <a:moveTo>
                    <a:pt x="6" y="272"/>
                  </a:moveTo>
                  <a:lnTo>
                    <a:pt x="6" y="313"/>
                  </a:lnTo>
                  <a:lnTo>
                    <a:pt x="0" y="313"/>
                  </a:lnTo>
                  <a:lnTo>
                    <a:pt x="0" y="272"/>
                  </a:lnTo>
                  <a:lnTo>
                    <a:pt x="6" y="272"/>
                  </a:lnTo>
                  <a:close/>
                  <a:moveTo>
                    <a:pt x="6" y="333"/>
                  </a:moveTo>
                  <a:lnTo>
                    <a:pt x="6" y="373"/>
                  </a:lnTo>
                  <a:lnTo>
                    <a:pt x="0" y="373"/>
                  </a:lnTo>
                  <a:lnTo>
                    <a:pt x="0" y="333"/>
                  </a:lnTo>
                  <a:lnTo>
                    <a:pt x="6" y="333"/>
                  </a:lnTo>
                  <a:close/>
                  <a:moveTo>
                    <a:pt x="6" y="394"/>
                  </a:moveTo>
                  <a:lnTo>
                    <a:pt x="6" y="434"/>
                  </a:lnTo>
                  <a:lnTo>
                    <a:pt x="0" y="434"/>
                  </a:lnTo>
                  <a:lnTo>
                    <a:pt x="0" y="394"/>
                  </a:lnTo>
                  <a:lnTo>
                    <a:pt x="6" y="394"/>
                  </a:lnTo>
                  <a:close/>
                  <a:moveTo>
                    <a:pt x="6" y="455"/>
                  </a:moveTo>
                  <a:lnTo>
                    <a:pt x="6" y="495"/>
                  </a:lnTo>
                  <a:lnTo>
                    <a:pt x="0" y="495"/>
                  </a:lnTo>
                  <a:lnTo>
                    <a:pt x="0" y="455"/>
                  </a:lnTo>
                  <a:lnTo>
                    <a:pt x="6" y="455"/>
                  </a:lnTo>
                  <a:close/>
                  <a:moveTo>
                    <a:pt x="6" y="515"/>
                  </a:moveTo>
                  <a:lnTo>
                    <a:pt x="6" y="556"/>
                  </a:lnTo>
                  <a:lnTo>
                    <a:pt x="0" y="556"/>
                  </a:lnTo>
                  <a:lnTo>
                    <a:pt x="0" y="515"/>
                  </a:lnTo>
                  <a:lnTo>
                    <a:pt x="6" y="515"/>
                  </a:lnTo>
                  <a:close/>
                  <a:moveTo>
                    <a:pt x="6" y="576"/>
                  </a:moveTo>
                  <a:lnTo>
                    <a:pt x="6" y="617"/>
                  </a:lnTo>
                  <a:lnTo>
                    <a:pt x="0" y="617"/>
                  </a:lnTo>
                  <a:lnTo>
                    <a:pt x="0" y="576"/>
                  </a:lnTo>
                  <a:lnTo>
                    <a:pt x="6" y="576"/>
                  </a:lnTo>
                  <a:close/>
                  <a:moveTo>
                    <a:pt x="6" y="637"/>
                  </a:moveTo>
                  <a:lnTo>
                    <a:pt x="6" y="678"/>
                  </a:lnTo>
                  <a:lnTo>
                    <a:pt x="0" y="678"/>
                  </a:lnTo>
                  <a:lnTo>
                    <a:pt x="0" y="637"/>
                  </a:lnTo>
                  <a:lnTo>
                    <a:pt x="6" y="637"/>
                  </a:lnTo>
                  <a:close/>
                  <a:moveTo>
                    <a:pt x="6" y="698"/>
                  </a:moveTo>
                  <a:lnTo>
                    <a:pt x="6" y="738"/>
                  </a:lnTo>
                  <a:lnTo>
                    <a:pt x="0" y="738"/>
                  </a:lnTo>
                  <a:lnTo>
                    <a:pt x="0" y="698"/>
                  </a:lnTo>
                  <a:lnTo>
                    <a:pt x="6" y="698"/>
                  </a:lnTo>
                  <a:close/>
                  <a:moveTo>
                    <a:pt x="6" y="759"/>
                  </a:moveTo>
                  <a:lnTo>
                    <a:pt x="6" y="799"/>
                  </a:lnTo>
                  <a:lnTo>
                    <a:pt x="0" y="799"/>
                  </a:lnTo>
                  <a:lnTo>
                    <a:pt x="0" y="759"/>
                  </a:lnTo>
                  <a:lnTo>
                    <a:pt x="6" y="759"/>
                  </a:lnTo>
                  <a:close/>
                  <a:moveTo>
                    <a:pt x="6" y="820"/>
                  </a:moveTo>
                  <a:lnTo>
                    <a:pt x="6" y="860"/>
                  </a:lnTo>
                  <a:lnTo>
                    <a:pt x="0" y="860"/>
                  </a:lnTo>
                  <a:lnTo>
                    <a:pt x="0" y="820"/>
                  </a:lnTo>
                  <a:lnTo>
                    <a:pt x="6" y="820"/>
                  </a:lnTo>
                  <a:close/>
                  <a:moveTo>
                    <a:pt x="6" y="880"/>
                  </a:moveTo>
                  <a:lnTo>
                    <a:pt x="6" y="921"/>
                  </a:lnTo>
                  <a:lnTo>
                    <a:pt x="0" y="921"/>
                  </a:lnTo>
                  <a:lnTo>
                    <a:pt x="0" y="880"/>
                  </a:lnTo>
                  <a:lnTo>
                    <a:pt x="6" y="880"/>
                  </a:lnTo>
                  <a:close/>
                  <a:moveTo>
                    <a:pt x="6" y="941"/>
                  </a:moveTo>
                  <a:lnTo>
                    <a:pt x="6" y="982"/>
                  </a:lnTo>
                  <a:lnTo>
                    <a:pt x="0" y="982"/>
                  </a:lnTo>
                  <a:lnTo>
                    <a:pt x="0" y="941"/>
                  </a:lnTo>
                  <a:lnTo>
                    <a:pt x="6" y="941"/>
                  </a:lnTo>
                  <a:close/>
                  <a:moveTo>
                    <a:pt x="6" y="1002"/>
                  </a:moveTo>
                  <a:lnTo>
                    <a:pt x="6" y="1043"/>
                  </a:lnTo>
                  <a:lnTo>
                    <a:pt x="0" y="1043"/>
                  </a:lnTo>
                  <a:lnTo>
                    <a:pt x="0" y="1002"/>
                  </a:lnTo>
                  <a:lnTo>
                    <a:pt x="6" y="1002"/>
                  </a:lnTo>
                  <a:close/>
                  <a:moveTo>
                    <a:pt x="6" y="1063"/>
                  </a:moveTo>
                  <a:lnTo>
                    <a:pt x="6" y="1104"/>
                  </a:lnTo>
                  <a:lnTo>
                    <a:pt x="0" y="1104"/>
                  </a:lnTo>
                  <a:lnTo>
                    <a:pt x="0" y="1063"/>
                  </a:lnTo>
                  <a:lnTo>
                    <a:pt x="6" y="1063"/>
                  </a:lnTo>
                  <a:close/>
                  <a:moveTo>
                    <a:pt x="6" y="1124"/>
                  </a:moveTo>
                  <a:lnTo>
                    <a:pt x="6" y="1164"/>
                  </a:lnTo>
                  <a:lnTo>
                    <a:pt x="0" y="1164"/>
                  </a:lnTo>
                  <a:lnTo>
                    <a:pt x="0" y="1124"/>
                  </a:lnTo>
                  <a:lnTo>
                    <a:pt x="6" y="1124"/>
                  </a:lnTo>
                  <a:close/>
                  <a:moveTo>
                    <a:pt x="9" y="1184"/>
                  </a:moveTo>
                  <a:lnTo>
                    <a:pt x="14" y="1197"/>
                  </a:lnTo>
                  <a:lnTo>
                    <a:pt x="14" y="1197"/>
                  </a:lnTo>
                  <a:lnTo>
                    <a:pt x="22" y="1211"/>
                  </a:lnTo>
                  <a:lnTo>
                    <a:pt x="22" y="1211"/>
                  </a:lnTo>
                  <a:lnTo>
                    <a:pt x="29" y="1219"/>
                  </a:lnTo>
                  <a:lnTo>
                    <a:pt x="25" y="1222"/>
                  </a:lnTo>
                  <a:lnTo>
                    <a:pt x="17" y="1214"/>
                  </a:lnTo>
                  <a:lnTo>
                    <a:pt x="8" y="1199"/>
                  </a:lnTo>
                  <a:lnTo>
                    <a:pt x="4" y="1185"/>
                  </a:lnTo>
                  <a:lnTo>
                    <a:pt x="9" y="1184"/>
                  </a:lnTo>
                  <a:close/>
                  <a:moveTo>
                    <a:pt x="46" y="1232"/>
                  </a:moveTo>
                  <a:lnTo>
                    <a:pt x="48" y="1233"/>
                  </a:lnTo>
                  <a:lnTo>
                    <a:pt x="47" y="1233"/>
                  </a:lnTo>
                  <a:lnTo>
                    <a:pt x="64" y="1241"/>
                  </a:lnTo>
                  <a:lnTo>
                    <a:pt x="63" y="1241"/>
                  </a:lnTo>
                  <a:lnTo>
                    <a:pt x="81" y="1246"/>
                  </a:lnTo>
                  <a:lnTo>
                    <a:pt x="79" y="1250"/>
                  </a:lnTo>
                  <a:lnTo>
                    <a:pt x="61" y="1245"/>
                  </a:lnTo>
                  <a:lnTo>
                    <a:pt x="44" y="1237"/>
                  </a:lnTo>
                  <a:lnTo>
                    <a:pt x="42" y="1236"/>
                  </a:lnTo>
                  <a:lnTo>
                    <a:pt x="46" y="1232"/>
                  </a:lnTo>
                  <a:close/>
                </a:path>
              </a:pathLst>
            </a:custGeom>
            <a:solidFill>
              <a:srgbClr val="4F88BB"/>
            </a:solidFill>
            <a:ln w="0" cap="flat">
              <a:solidFill>
                <a:schemeClr val="bg1">
                  <a:lumMod val="7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grpSp>
      <p:grpSp>
        <p:nvGrpSpPr>
          <p:cNvPr id="2148" name="Group 2147"/>
          <p:cNvGrpSpPr/>
          <p:nvPr/>
        </p:nvGrpSpPr>
        <p:grpSpPr>
          <a:xfrm>
            <a:off x="3554217" y="5283199"/>
            <a:ext cx="5257047" cy="1427163"/>
            <a:chOff x="3554217" y="5283199"/>
            <a:chExt cx="5257047" cy="1427163"/>
          </a:xfrm>
        </p:grpSpPr>
        <p:pic>
          <p:nvPicPr>
            <p:cNvPr id="2107" name="Picture 5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54217" y="5287962"/>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8" name="Picture 6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554217" y="5287962"/>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5" name="Rectangle 61"/>
            <p:cNvSpPr>
              <a:spLocks noChangeArrowheads="1"/>
            </p:cNvSpPr>
            <p:nvPr/>
          </p:nvSpPr>
          <p:spPr bwMode="auto">
            <a:xfrm>
              <a:off x="3618816" y="5311774"/>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66" name="Rectangle 62"/>
            <p:cNvSpPr>
              <a:spLocks noChangeArrowheads="1"/>
            </p:cNvSpPr>
            <p:nvPr/>
          </p:nvSpPr>
          <p:spPr bwMode="auto">
            <a:xfrm>
              <a:off x="3618816" y="5311774"/>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67" name="Rectangle 63"/>
            <p:cNvSpPr>
              <a:spLocks noChangeArrowheads="1"/>
            </p:cNvSpPr>
            <p:nvPr/>
          </p:nvSpPr>
          <p:spPr bwMode="auto">
            <a:xfrm>
              <a:off x="3837117" y="5386387"/>
              <a:ext cx="13588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Partition Manager</a:t>
              </a:r>
              <a:endParaRPr lang="en-US" altLang="en-US" sz="3600" dirty="0" smtClean="0">
                <a:solidFill>
                  <a:srgbClr val="FFFFFF"/>
                </a:solidFill>
              </a:endParaRPr>
            </a:p>
          </p:txBody>
        </p:sp>
        <p:pic>
          <p:nvPicPr>
            <p:cNvPr id="2112" name="Picture 64"/>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554217" y="5772149"/>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13" name="Picture 65"/>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54217" y="5772149"/>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70" name="Rectangle 66"/>
            <p:cNvSpPr>
              <a:spLocks noChangeArrowheads="1"/>
            </p:cNvSpPr>
            <p:nvPr/>
          </p:nvSpPr>
          <p:spPr bwMode="auto">
            <a:xfrm>
              <a:off x="3618816" y="5794374"/>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71" name="Rectangle 67"/>
            <p:cNvSpPr>
              <a:spLocks noChangeArrowheads="1"/>
            </p:cNvSpPr>
            <p:nvPr/>
          </p:nvSpPr>
          <p:spPr bwMode="auto">
            <a:xfrm>
              <a:off x="3618816" y="5794374"/>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72" name="Rectangle 68"/>
            <p:cNvSpPr>
              <a:spLocks noChangeArrowheads="1"/>
            </p:cNvSpPr>
            <p:nvPr/>
          </p:nvSpPr>
          <p:spPr bwMode="auto">
            <a:xfrm>
              <a:off x="4115563" y="5862637"/>
              <a:ext cx="81751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Disk Driver</a:t>
              </a:r>
              <a:endParaRPr lang="en-US" altLang="en-US" sz="4000" dirty="0" smtClean="0">
                <a:solidFill>
                  <a:srgbClr val="FFFFFF"/>
                </a:solidFill>
              </a:endParaRPr>
            </a:p>
          </p:txBody>
        </p:sp>
        <p:sp>
          <p:nvSpPr>
            <p:cNvPr id="2094" name="Line 82"/>
            <p:cNvSpPr>
              <a:spLocks noChangeShapeType="1"/>
            </p:cNvSpPr>
            <p:nvPr/>
          </p:nvSpPr>
          <p:spPr bwMode="auto">
            <a:xfrm>
              <a:off x="4496476" y="5665787"/>
              <a:ext cx="0" cy="63500"/>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95" name="Freeform 83"/>
            <p:cNvSpPr>
              <a:spLocks/>
            </p:cNvSpPr>
            <p:nvPr/>
          </p:nvSpPr>
          <p:spPr bwMode="auto">
            <a:xfrm>
              <a:off x="4436332" y="5719762"/>
              <a:ext cx="120288" cy="74613"/>
            </a:xfrm>
            <a:custGeom>
              <a:avLst/>
              <a:gdLst>
                <a:gd name="T0" fmla="*/ 54 w 54"/>
                <a:gd name="T1" fmla="*/ 0 h 47"/>
                <a:gd name="T2" fmla="*/ 27 w 54"/>
                <a:gd name="T3" fmla="*/ 47 h 47"/>
                <a:gd name="T4" fmla="*/ 0 w 54"/>
                <a:gd name="T5" fmla="*/ 0 h 47"/>
                <a:gd name="T6" fmla="*/ 54 w 54"/>
                <a:gd name="T7" fmla="*/ 0 h 47"/>
              </a:gdLst>
              <a:ahLst/>
              <a:cxnLst>
                <a:cxn ang="0">
                  <a:pos x="T0" y="T1"/>
                </a:cxn>
                <a:cxn ang="0">
                  <a:pos x="T2" y="T3"/>
                </a:cxn>
                <a:cxn ang="0">
                  <a:pos x="T4" y="T5"/>
                </a:cxn>
                <a:cxn ang="0">
                  <a:pos x="T6" y="T7"/>
                </a:cxn>
              </a:cxnLst>
              <a:rect l="0" t="0" r="r" b="b"/>
              <a:pathLst>
                <a:path w="54" h="47">
                  <a:moveTo>
                    <a:pt x="54" y="0"/>
                  </a:moveTo>
                  <a:lnTo>
                    <a:pt x="27" y="47"/>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pic>
          <p:nvPicPr>
            <p:cNvPr id="2132" name="Picture 84"/>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554217" y="6265862"/>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33" name="Picture 85"/>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554217" y="6265862"/>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96" name="Rectangle 86"/>
            <p:cNvSpPr>
              <a:spLocks noChangeArrowheads="1"/>
            </p:cNvSpPr>
            <p:nvPr/>
          </p:nvSpPr>
          <p:spPr bwMode="auto">
            <a:xfrm>
              <a:off x="3618816" y="6284912"/>
              <a:ext cx="1755319" cy="355600"/>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99" name="Rectangle 87"/>
            <p:cNvSpPr>
              <a:spLocks noChangeArrowheads="1"/>
            </p:cNvSpPr>
            <p:nvPr/>
          </p:nvSpPr>
          <p:spPr bwMode="auto">
            <a:xfrm>
              <a:off x="3618816" y="6284912"/>
              <a:ext cx="1755319" cy="355600"/>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00" name="Rectangle 88"/>
            <p:cNvSpPr>
              <a:spLocks noChangeArrowheads="1"/>
            </p:cNvSpPr>
            <p:nvPr/>
          </p:nvSpPr>
          <p:spPr bwMode="auto">
            <a:xfrm>
              <a:off x="4333864" y="6359524"/>
              <a:ext cx="44551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Disk</a:t>
              </a:r>
              <a:endParaRPr lang="en-US" altLang="en-US" sz="3600" dirty="0" smtClean="0">
                <a:solidFill>
                  <a:srgbClr val="FFFFFF"/>
                </a:solidFill>
              </a:endParaRPr>
            </a:p>
          </p:txBody>
        </p:sp>
        <p:sp>
          <p:nvSpPr>
            <p:cNvPr id="2101" name="Line 89"/>
            <p:cNvSpPr>
              <a:spLocks noChangeShapeType="1"/>
            </p:cNvSpPr>
            <p:nvPr/>
          </p:nvSpPr>
          <p:spPr bwMode="auto">
            <a:xfrm>
              <a:off x="4496476" y="6148387"/>
              <a:ext cx="0" cy="71438"/>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04" name="Freeform 90"/>
            <p:cNvSpPr>
              <a:spLocks/>
            </p:cNvSpPr>
            <p:nvPr/>
          </p:nvSpPr>
          <p:spPr bwMode="auto">
            <a:xfrm>
              <a:off x="4436332" y="6210299"/>
              <a:ext cx="120288" cy="74613"/>
            </a:xfrm>
            <a:custGeom>
              <a:avLst/>
              <a:gdLst>
                <a:gd name="T0" fmla="*/ 54 w 54"/>
                <a:gd name="T1" fmla="*/ 0 h 47"/>
                <a:gd name="T2" fmla="*/ 27 w 54"/>
                <a:gd name="T3" fmla="*/ 47 h 47"/>
                <a:gd name="T4" fmla="*/ 0 w 54"/>
                <a:gd name="T5" fmla="*/ 0 h 47"/>
                <a:gd name="T6" fmla="*/ 54 w 54"/>
                <a:gd name="T7" fmla="*/ 0 h 47"/>
              </a:gdLst>
              <a:ahLst/>
              <a:cxnLst>
                <a:cxn ang="0">
                  <a:pos x="T0" y="T1"/>
                </a:cxn>
                <a:cxn ang="0">
                  <a:pos x="T2" y="T3"/>
                </a:cxn>
                <a:cxn ang="0">
                  <a:pos x="T4" y="T5"/>
                </a:cxn>
                <a:cxn ang="0">
                  <a:pos x="T6" y="T7"/>
                </a:cxn>
              </a:cxnLst>
              <a:rect l="0" t="0" r="r" b="b"/>
              <a:pathLst>
                <a:path w="54" h="47">
                  <a:moveTo>
                    <a:pt x="54" y="0"/>
                  </a:moveTo>
                  <a:lnTo>
                    <a:pt x="27" y="47"/>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pic>
          <p:nvPicPr>
            <p:cNvPr id="2146" name="Picture 98"/>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911153" y="5283199"/>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7" name="Picture 99"/>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6911153" y="5283199"/>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1" name="Rectangle 100"/>
            <p:cNvSpPr>
              <a:spLocks noChangeArrowheads="1"/>
            </p:cNvSpPr>
            <p:nvPr/>
          </p:nvSpPr>
          <p:spPr bwMode="auto">
            <a:xfrm>
              <a:off x="6975753" y="5303837"/>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14" name="Rectangle 101"/>
            <p:cNvSpPr>
              <a:spLocks noChangeArrowheads="1"/>
            </p:cNvSpPr>
            <p:nvPr/>
          </p:nvSpPr>
          <p:spPr bwMode="auto">
            <a:xfrm>
              <a:off x="6975753" y="5303837"/>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15" name="Rectangle 102"/>
            <p:cNvSpPr>
              <a:spLocks noChangeArrowheads="1"/>
            </p:cNvSpPr>
            <p:nvPr/>
          </p:nvSpPr>
          <p:spPr bwMode="auto">
            <a:xfrm>
              <a:off x="7223012" y="5380037"/>
              <a:ext cx="13588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Partition Manager</a:t>
              </a:r>
              <a:endParaRPr lang="en-US" altLang="en-US" sz="3600" dirty="0" smtClean="0">
                <a:solidFill>
                  <a:srgbClr val="FFFFFF"/>
                </a:solidFill>
              </a:endParaRPr>
            </a:p>
          </p:txBody>
        </p:sp>
        <p:pic>
          <p:nvPicPr>
            <p:cNvPr id="2151" name="Picture 103"/>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6911153" y="5765799"/>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2" name="Picture 104"/>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6911153" y="5765799"/>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16" name="Rectangle 105"/>
            <p:cNvSpPr>
              <a:spLocks noChangeArrowheads="1"/>
            </p:cNvSpPr>
            <p:nvPr/>
          </p:nvSpPr>
          <p:spPr bwMode="auto">
            <a:xfrm>
              <a:off x="6975753" y="5786437"/>
              <a:ext cx="1755319" cy="354013"/>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17" name="Rectangle 106"/>
            <p:cNvSpPr>
              <a:spLocks noChangeArrowheads="1"/>
            </p:cNvSpPr>
            <p:nvPr/>
          </p:nvSpPr>
          <p:spPr bwMode="auto">
            <a:xfrm>
              <a:off x="6975753" y="5786437"/>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18" name="Rectangle 107"/>
            <p:cNvSpPr>
              <a:spLocks noChangeArrowheads="1"/>
            </p:cNvSpPr>
            <p:nvPr/>
          </p:nvSpPr>
          <p:spPr bwMode="auto">
            <a:xfrm>
              <a:off x="7472499" y="5862637"/>
              <a:ext cx="81751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Disk Driver</a:t>
              </a:r>
              <a:endParaRPr lang="en-US" altLang="en-US" sz="4000" dirty="0" smtClean="0">
                <a:solidFill>
                  <a:srgbClr val="FFFFFF"/>
                </a:solidFill>
              </a:endParaRPr>
            </a:p>
          </p:txBody>
        </p:sp>
        <p:sp>
          <p:nvSpPr>
            <p:cNvPr id="2122" name="Line 111"/>
            <p:cNvSpPr>
              <a:spLocks noChangeShapeType="1"/>
            </p:cNvSpPr>
            <p:nvPr/>
          </p:nvSpPr>
          <p:spPr bwMode="auto">
            <a:xfrm>
              <a:off x="7853412" y="5657849"/>
              <a:ext cx="0" cy="61913"/>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23" name="Freeform 112"/>
            <p:cNvSpPr>
              <a:spLocks/>
            </p:cNvSpPr>
            <p:nvPr/>
          </p:nvSpPr>
          <p:spPr bwMode="auto">
            <a:xfrm>
              <a:off x="7793268" y="5711824"/>
              <a:ext cx="120288" cy="74613"/>
            </a:xfrm>
            <a:custGeom>
              <a:avLst/>
              <a:gdLst>
                <a:gd name="T0" fmla="*/ 54 w 54"/>
                <a:gd name="T1" fmla="*/ 0 h 47"/>
                <a:gd name="T2" fmla="*/ 27 w 54"/>
                <a:gd name="T3" fmla="*/ 47 h 47"/>
                <a:gd name="T4" fmla="*/ 0 w 54"/>
                <a:gd name="T5" fmla="*/ 0 h 47"/>
                <a:gd name="T6" fmla="*/ 54 w 54"/>
                <a:gd name="T7" fmla="*/ 0 h 47"/>
              </a:gdLst>
              <a:ahLst/>
              <a:cxnLst>
                <a:cxn ang="0">
                  <a:pos x="T0" y="T1"/>
                </a:cxn>
                <a:cxn ang="0">
                  <a:pos x="T2" y="T3"/>
                </a:cxn>
                <a:cxn ang="0">
                  <a:pos x="T4" y="T5"/>
                </a:cxn>
                <a:cxn ang="0">
                  <a:pos x="T6" y="T7"/>
                </a:cxn>
              </a:cxnLst>
              <a:rect l="0" t="0" r="r" b="b"/>
              <a:pathLst>
                <a:path w="54" h="47">
                  <a:moveTo>
                    <a:pt x="54" y="0"/>
                  </a:moveTo>
                  <a:lnTo>
                    <a:pt x="27" y="47"/>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pic>
          <p:nvPicPr>
            <p:cNvPr id="2161" name="Picture 113"/>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6911153" y="6248399"/>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62" name="Picture 114"/>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6911153" y="6248399"/>
              <a:ext cx="1900111"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24" name="Rectangle 115"/>
            <p:cNvSpPr>
              <a:spLocks noChangeArrowheads="1"/>
            </p:cNvSpPr>
            <p:nvPr/>
          </p:nvSpPr>
          <p:spPr bwMode="auto">
            <a:xfrm>
              <a:off x="6975753" y="6269037"/>
              <a:ext cx="1755319" cy="354013"/>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25" name="Rectangle 116"/>
            <p:cNvSpPr>
              <a:spLocks noChangeArrowheads="1"/>
            </p:cNvSpPr>
            <p:nvPr/>
          </p:nvSpPr>
          <p:spPr bwMode="auto">
            <a:xfrm>
              <a:off x="6975753" y="6269037"/>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26" name="Rectangle 117"/>
            <p:cNvSpPr>
              <a:spLocks noChangeArrowheads="1"/>
            </p:cNvSpPr>
            <p:nvPr/>
          </p:nvSpPr>
          <p:spPr bwMode="auto">
            <a:xfrm>
              <a:off x="7701938" y="6330949"/>
              <a:ext cx="316314"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Disk</a:t>
              </a:r>
              <a:endParaRPr lang="en-US" altLang="en-US" sz="4000" dirty="0" smtClean="0">
                <a:solidFill>
                  <a:srgbClr val="FFFFFF"/>
                </a:solidFill>
              </a:endParaRPr>
            </a:p>
          </p:txBody>
        </p:sp>
        <p:sp>
          <p:nvSpPr>
            <p:cNvPr id="2127" name="Line 118"/>
            <p:cNvSpPr>
              <a:spLocks noChangeShapeType="1"/>
            </p:cNvSpPr>
            <p:nvPr/>
          </p:nvSpPr>
          <p:spPr bwMode="auto">
            <a:xfrm>
              <a:off x="7853412" y="6140449"/>
              <a:ext cx="0" cy="63500"/>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28" name="Freeform 119"/>
            <p:cNvSpPr>
              <a:spLocks/>
            </p:cNvSpPr>
            <p:nvPr/>
          </p:nvSpPr>
          <p:spPr bwMode="auto">
            <a:xfrm>
              <a:off x="7793268" y="6194424"/>
              <a:ext cx="120288" cy="74613"/>
            </a:xfrm>
            <a:custGeom>
              <a:avLst/>
              <a:gdLst>
                <a:gd name="T0" fmla="*/ 54 w 54"/>
                <a:gd name="T1" fmla="*/ 0 h 47"/>
                <a:gd name="T2" fmla="*/ 27 w 54"/>
                <a:gd name="T3" fmla="*/ 47 h 47"/>
                <a:gd name="T4" fmla="*/ 0 w 54"/>
                <a:gd name="T5" fmla="*/ 0 h 47"/>
                <a:gd name="T6" fmla="*/ 54 w 54"/>
                <a:gd name="T7" fmla="*/ 0 h 47"/>
              </a:gdLst>
              <a:ahLst/>
              <a:cxnLst>
                <a:cxn ang="0">
                  <a:pos x="T0" y="T1"/>
                </a:cxn>
                <a:cxn ang="0">
                  <a:pos x="T2" y="T3"/>
                </a:cxn>
                <a:cxn ang="0">
                  <a:pos x="T4" y="T5"/>
                </a:cxn>
                <a:cxn ang="0">
                  <a:pos x="T6" y="T7"/>
                </a:cxn>
              </a:cxnLst>
              <a:rect l="0" t="0" r="r" b="b"/>
              <a:pathLst>
                <a:path w="54" h="47">
                  <a:moveTo>
                    <a:pt x="54" y="0"/>
                  </a:moveTo>
                  <a:lnTo>
                    <a:pt x="27" y="47"/>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grpSp>
      <p:grpSp>
        <p:nvGrpSpPr>
          <p:cNvPr id="2149" name="Group 2148"/>
          <p:cNvGrpSpPr/>
          <p:nvPr/>
        </p:nvGrpSpPr>
        <p:grpSpPr>
          <a:xfrm>
            <a:off x="3554217" y="4816474"/>
            <a:ext cx="5257047" cy="495300"/>
            <a:chOff x="3554217" y="4816474"/>
            <a:chExt cx="5257047" cy="495300"/>
          </a:xfrm>
        </p:grpSpPr>
        <p:sp>
          <p:nvSpPr>
            <p:cNvPr id="2091" name="Freeform 81"/>
            <p:cNvSpPr>
              <a:spLocks/>
            </p:cNvSpPr>
            <p:nvPr/>
          </p:nvSpPr>
          <p:spPr bwMode="auto">
            <a:xfrm>
              <a:off x="4436332" y="5235574"/>
              <a:ext cx="120288" cy="76200"/>
            </a:xfrm>
            <a:custGeom>
              <a:avLst/>
              <a:gdLst>
                <a:gd name="T0" fmla="*/ 54 w 54"/>
                <a:gd name="T1" fmla="*/ 0 h 48"/>
                <a:gd name="T2" fmla="*/ 27 w 54"/>
                <a:gd name="T3" fmla="*/ 48 h 48"/>
                <a:gd name="T4" fmla="*/ 0 w 54"/>
                <a:gd name="T5" fmla="*/ 0 h 48"/>
                <a:gd name="T6" fmla="*/ 54 w 54"/>
                <a:gd name="T7" fmla="*/ 0 h 48"/>
              </a:gdLst>
              <a:ahLst/>
              <a:cxnLst>
                <a:cxn ang="0">
                  <a:pos x="T0" y="T1"/>
                </a:cxn>
                <a:cxn ang="0">
                  <a:pos x="T2" y="T3"/>
                </a:cxn>
                <a:cxn ang="0">
                  <a:pos x="T4" y="T5"/>
                </a:cxn>
                <a:cxn ang="0">
                  <a:pos x="T6" y="T7"/>
                </a:cxn>
              </a:cxnLst>
              <a:rect l="0" t="0" r="r" b="b"/>
              <a:pathLst>
                <a:path w="54" h="48">
                  <a:moveTo>
                    <a:pt x="54" y="0"/>
                  </a:moveTo>
                  <a:lnTo>
                    <a:pt x="27" y="48"/>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21" name="Freeform 110"/>
            <p:cNvSpPr>
              <a:spLocks/>
            </p:cNvSpPr>
            <p:nvPr/>
          </p:nvSpPr>
          <p:spPr bwMode="auto">
            <a:xfrm>
              <a:off x="7793268" y="5227637"/>
              <a:ext cx="120288" cy="76200"/>
            </a:xfrm>
            <a:custGeom>
              <a:avLst/>
              <a:gdLst>
                <a:gd name="T0" fmla="*/ 54 w 54"/>
                <a:gd name="T1" fmla="*/ 0 h 48"/>
                <a:gd name="T2" fmla="*/ 27 w 54"/>
                <a:gd name="T3" fmla="*/ 48 h 48"/>
                <a:gd name="T4" fmla="*/ 0 w 54"/>
                <a:gd name="T5" fmla="*/ 0 h 48"/>
                <a:gd name="T6" fmla="*/ 54 w 54"/>
                <a:gd name="T7" fmla="*/ 0 h 48"/>
              </a:gdLst>
              <a:ahLst/>
              <a:cxnLst>
                <a:cxn ang="0">
                  <a:pos x="T0" y="T1"/>
                </a:cxn>
                <a:cxn ang="0">
                  <a:pos x="T2" y="T3"/>
                </a:cxn>
                <a:cxn ang="0">
                  <a:pos x="T4" y="T5"/>
                </a:cxn>
                <a:cxn ang="0">
                  <a:pos x="T6" y="T7"/>
                </a:cxn>
              </a:cxnLst>
              <a:rect l="0" t="0" r="r" b="b"/>
              <a:pathLst>
                <a:path w="54" h="48">
                  <a:moveTo>
                    <a:pt x="54" y="0"/>
                  </a:moveTo>
                  <a:lnTo>
                    <a:pt x="27" y="48"/>
                  </a:lnTo>
                  <a:lnTo>
                    <a:pt x="0" y="0"/>
                  </a:lnTo>
                  <a:lnTo>
                    <a:pt x="54" y="0"/>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pic>
          <p:nvPicPr>
            <p:cNvPr id="2102" name="Picture 54"/>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554217" y="4816474"/>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03" name="Picture 55"/>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554217" y="4816474"/>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0" name="Rectangle 56"/>
            <p:cNvSpPr>
              <a:spLocks noChangeArrowheads="1"/>
            </p:cNvSpPr>
            <p:nvPr/>
          </p:nvSpPr>
          <p:spPr bwMode="auto">
            <a:xfrm>
              <a:off x="3618816" y="4837112"/>
              <a:ext cx="1755319" cy="354013"/>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63" name="Rectangle 57"/>
            <p:cNvSpPr>
              <a:spLocks noChangeArrowheads="1"/>
            </p:cNvSpPr>
            <p:nvPr/>
          </p:nvSpPr>
          <p:spPr bwMode="auto">
            <a:xfrm>
              <a:off x="3618816" y="4837112"/>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064" name="Rectangle 58"/>
            <p:cNvSpPr>
              <a:spLocks noChangeArrowheads="1"/>
            </p:cNvSpPr>
            <p:nvPr/>
          </p:nvSpPr>
          <p:spPr bwMode="auto">
            <a:xfrm>
              <a:off x="4411829" y="4926012"/>
              <a:ext cx="2606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SR</a:t>
              </a:r>
              <a:endParaRPr lang="en-US" altLang="en-US" sz="3600" dirty="0" smtClean="0">
                <a:solidFill>
                  <a:srgbClr val="FFFFFF"/>
                </a:solidFill>
              </a:endParaRPr>
            </a:p>
          </p:txBody>
        </p:sp>
        <p:sp>
          <p:nvSpPr>
            <p:cNvPr id="2090" name="Line 80"/>
            <p:cNvSpPr>
              <a:spLocks noChangeShapeType="1"/>
            </p:cNvSpPr>
            <p:nvPr/>
          </p:nvSpPr>
          <p:spPr bwMode="auto">
            <a:xfrm>
              <a:off x="4496476" y="5191124"/>
              <a:ext cx="0" cy="53975"/>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pic>
          <p:nvPicPr>
            <p:cNvPr id="2141" name="Picture 93"/>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911153" y="4816474"/>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42" name="Picture 94"/>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6911153" y="4816474"/>
              <a:ext cx="1900111"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06" name="Rectangle 95"/>
            <p:cNvSpPr>
              <a:spLocks noChangeArrowheads="1"/>
            </p:cNvSpPr>
            <p:nvPr/>
          </p:nvSpPr>
          <p:spPr bwMode="auto">
            <a:xfrm>
              <a:off x="6975753" y="4837112"/>
              <a:ext cx="1755319" cy="354013"/>
            </a:xfrm>
            <a:prstGeom prst="rect">
              <a:avLst/>
            </a:prstGeom>
            <a:solidFill>
              <a:srgbClr val="00B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09" name="Rectangle 96"/>
            <p:cNvSpPr>
              <a:spLocks noChangeArrowheads="1"/>
            </p:cNvSpPr>
            <p:nvPr/>
          </p:nvSpPr>
          <p:spPr bwMode="auto">
            <a:xfrm>
              <a:off x="6975753" y="4837112"/>
              <a:ext cx="1755319" cy="354013"/>
            </a:xfrm>
            <a:prstGeom prst="rect">
              <a:avLst/>
            </a:prstGeom>
            <a:noFill/>
            <a:ln w="6350" cap="sq">
              <a:solidFill>
                <a:srgbClr val="C8C8C8"/>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10" name="Rectangle 97"/>
            <p:cNvSpPr>
              <a:spLocks noChangeArrowheads="1"/>
            </p:cNvSpPr>
            <p:nvPr/>
          </p:nvSpPr>
          <p:spPr bwMode="auto">
            <a:xfrm>
              <a:off x="7768765" y="4926012"/>
              <a:ext cx="2606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defTabSz="914400"/>
              <a:r>
                <a:rPr lang="en-US" altLang="en-US" sz="1400" b="1" dirty="0" smtClean="0">
                  <a:solidFill>
                    <a:srgbClr val="FEFFFF"/>
                  </a:solidFill>
                  <a:latin typeface="Calibri" panose="020F0502020204030204" pitchFamily="34" charset="0"/>
                </a:rPr>
                <a:t>SR</a:t>
              </a:r>
              <a:endParaRPr lang="en-US" altLang="en-US" sz="3600" dirty="0" smtClean="0">
                <a:solidFill>
                  <a:srgbClr val="FFFFFF"/>
                </a:solidFill>
              </a:endParaRPr>
            </a:p>
          </p:txBody>
        </p:sp>
        <p:sp>
          <p:nvSpPr>
            <p:cNvPr id="2120" name="Line 109"/>
            <p:cNvSpPr>
              <a:spLocks noChangeShapeType="1"/>
            </p:cNvSpPr>
            <p:nvPr/>
          </p:nvSpPr>
          <p:spPr bwMode="auto">
            <a:xfrm>
              <a:off x="7853412" y="5191124"/>
              <a:ext cx="0" cy="46038"/>
            </a:xfrm>
            <a:prstGeom prst="line">
              <a:avLst/>
            </a:prstGeom>
            <a:noFill/>
            <a:ln w="12700" cap="rnd">
              <a:solidFill>
                <a:srgbClr val="5B9BD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29" name="Line 120"/>
            <p:cNvSpPr>
              <a:spLocks noChangeShapeType="1"/>
            </p:cNvSpPr>
            <p:nvPr/>
          </p:nvSpPr>
          <p:spPr bwMode="auto">
            <a:xfrm>
              <a:off x="5374135" y="5013324"/>
              <a:ext cx="1436778" cy="0"/>
            </a:xfrm>
            <a:prstGeom prst="line">
              <a:avLst/>
            </a:prstGeom>
            <a:ln w="38100">
              <a:solidFill>
                <a:srgbClr val="00B050"/>
              </a:solidFill>
              <a:headEnd/>
              <a:tailEnd/>
            </a:ln>
          </p:spPr>
          <p:style>
            <a:lnRef idx="1">
              <a:schemeClr val="accent1"/>
            </a:lnRef>
            <a:fillRef idx="0">
              <a:schemeClr val="accent1"/>
            </a:fillRef>
            <a:effectRef idx="0">
              <a:schemeClr val="accent1"/>
            </a:effectRef>
            <a:fontRef idx="minor">
              <a:schemeClr val="tx1"/>
            </a:fontRef>
          </p:style>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sp>
          <p:nvSpPr>
            <p:cNvPr id="2130" name="Freeform 121"/>
            <p:cNvSpPr>
              <a:spLocks/>
            </p:cNvSpPr>
            <p:nvPr/>
          </p:nvSpPr>
          <p:spPr bwMode="auto">
            <a:xfrm>
              <a:off x="6788637" y="4954587"/>
              <a:ext cx="187115" cy="119063"/>
            </a:xfrm>
            <a:custGeom>
              <a:avLst/>
              <a:gdLst>
                <a:gd name="T0" fmla="*/ 0 w 84"/>
                <a:gd name="T1" fmla="*/ 0 h 75"/>
                <a:gd name="T2" fmla="*/ 84 w 84"/>
                <a:gd name="T3" fmla="*/ 37 h 75"/>
                <a:gd name="T4" fmla="*/ 0 w 84"/>
                <a:gd name="T5" fmla="*/ 75 h 75"/>
                <a:gd name="T6" fmla="*/ 0 w 84"/>
                <a:gd name="T7" fmla="*/ 0 h 75"/>
              </a:gdLst>
              <a:ahLst/>
              <a:cxnLst>
                <a:cxn ang="0">
                  <a:pos x="T0" y="T1"/>
                </a:cxn>
                <a:cxn ang="0">
                  <a:pos x="T2" y="T3"/>
                </a:cxn>
                <a:cxn ang="0">
                  <a:pos x="T4" y="T5"/>
                </a:cxn>
                <a:cxn ang="0">
                  <a:pos x="T6" y="T7"/>
                </a:cxn>
              </a:cxnLst>
              <a:rect l="0" t="0" r="r" b="b"/>
              <a:pathLst>
                <a:path w="84" h="75">
                  <a:moveTo>
                    <a:pt x="0" y="0"/>
                  </a:moveTo>
                  <a:lnTo>
                    <a:pt x="84" y="37"/>
                  </a:lnTo>
                  <a:lnTo>
                    <a:pt x="0" y="75"/>
                  </a:lnTo>
                  <a:lnTo>
                    <a:pt x="0" y="0"/>
                  </a:lnTo>
                  <a:close/>
                </a:path>
              </a:pathLst>
            </a:custGeom>
            <a:solidFill>
              <a:srgbClr val="00B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600">
                <a:solidFill>
                  <a:srgbClr val="FFFFFF"/>
                </a:solidFill>
              </a:endParaRPr>
            </a:p>
          </p:txBody>
        </p:sp>
      </p:grpSp>
      <p:grpSp>
        <p:nvGrpSpPr>
          <p:cNvPr id="5" name="Group 4"/>
          <p:cNvGrpSpPr/>
          <p:nvPr/>
        </p:nvGrpSpPr>
        <p:grpSpPr>
          <a:xfrm>
            <a:off x="7285037" y="1918617"/>
            <a:ext cx="4800600" cy="2112045"/>
            <a:chOff x="7285037" y="1918617"/>
            <a:chExt cx="4800600" cy="2112045"/>
          </a:xfrm>
        </p:grpSpPr>
        <p:sp>
          <p:nvSpPr>
            <p:cNvPr id="2" name="Rectangular Callout 1"/>
            <p:cNvSpPr/>
            <p:nvPr/>
          </p:nvSpPr>
          <p:spPr bwMode="auto">
            <a:xfrm>
              <a:off x="7285037" y="1918617"/>
              <a:ext cx="4800600" cy="2112045"/>
            </a:xfrm>
            <a:prstGeom prst="wedgeRectCallout">
              <a:avLst>
                <a:gd name="adj1" fmla="val -92646"/>
                <a:gd name="adj2" fmla="val -1982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3" name="Picture 2"/>
            <p:cNvPicPr>
              <a:picLocks noChangeAspect="1"/>
            </p:cNvPicPr>
            <p:nvPr/>
          </p:nvPicPr>
          <p:blipFill>
            <a:blip r:embed="rId34"/>
            <a:stretch>
              <a:fillRect/>
            </a:stretch>
          </p:blipFill>
          <p:spPr>
            <a:xfrm>
              <a:off x="7437253" y="2026495"/>
              <a:ext cx="4518682" cy="1896009"/>
            </a:xfrm>
            <a:prstGeom prst="rect">
              <a:avLst/>
            </a:prstGeom>
          </p:spPr>
        </p:pic>
      </p:grpSp>
    </p:spTree>
    <p:extLst>
      <p:ext uri="{BB962C8B-B14F-4D97-AF65-F5344CB8AC3E}">
        <p14:creationId xmlns:p14="http://schemas.microsoft.com/office/powerpoint/2010/main" val="2362341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1"/>
                                        </p:tgtEl>
                                        <p:attrNameLst>
                                          <p:attrName>style.visibility</p:attrName>
                                        </p:attrNameLst>
                                      </p:cBhvr>
                                      <p:to>
                                        <p:strVal val="visible"/>
                                      </p:to>
                                    </p:set>
                                    <p:animEffect transition="in" filter="fade">
                                      <p:cBhvr>
                                        <p:cTn id="7" dur="500"/>
                                        <p:tgtEl>
                                          <p:spTgt spid="2131"/>
                                        </p:tgtEl>
                                      </p:cBhvr>
                                    </p:animEffect>
                                  </p:childTnLst>
                                </p:cTn>
                              </p:par>
                              <p:par>
                                <p:cTn id="8" presetID="10" presetClass="entr" presetSubtype="0" fill="hold" nodeType="withEffect">
                                  <p:stCondLst>
                                    <p:cond delay="0"/>
                                  </p:stCondLst>
                                  <p:childTnLst>
                                    <p:set>
                                      <p:cBhvr>
                                        <p:cTn id="9" dur="1" fill="hold">
                                          <p:stCondLst>
                                            <p:cond delay="0"/>
                                          </p:stCondLst>
                                        </p:cTn>
                                        <p:tgtEl>
                                          <p:spTgt spid="2134"/>
                                        </p:tgtEl>
                                        <p:attrNameLst>
                                          <p:attrName>style.visibility</p:attrName>
                                        </p:attrNameLst>
                                      </p:cBhvr>
                                      <p:to>
                                        <p:strVal val="visible"/>
                                      </p:to>
                                    </p:set>
                                    <p:animEffect transition="in" filter="fade">
                                      <p:cBhvr>
                                        <p:cTn id="10" dur="500"/>
                                        <p:tgtEl>
                                          <p:spTgt spid="213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136"/>
                                        </p:tgtEl>
                                        <p:attrNameLst>
                                          <p:attrName>style.visibility</p:attrName>
                                        </p:attrNameLst>
                                      </p:cBhvr>
                                      <p:to>
                                        <p:strVal val="visible"/>
                                      </p:to>
                                    </p:set>
                                    <p:animEffect transition="in" filter="fade">
                                      <p:cBhvr>
                                        <p:cTn id="18" dur="500"/>
                                        <p:tgtEl>
                                          <p:spTgt spid="213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150"/>
                                        </p:tgtEl>
                                        <p:attrNameLst>
                                          <p:attrName>style.visibility</p:attrName>
                                        </p:attrNameLst>
                                      </p:cBhvr>
                                      <p:to>
                                        <p:strVal val="visible"/>
                                      </p:to>
                                    </p:set>
                                    <p:animEffect transition="in" filter="fade">
                                      <p:cBhvr>
                                        <p:cTn id="23" dur="500"/>
                                        <p:tgtEl>
                                          <p:spTgt spid="215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148"/>
                                        </p:tgtEl>
                                        <p:attrNameLst>
                                          <p:attrName>style.visibility</p:attrName>
                                        </p:attrNameLst>
                                      </p:cBhvr>
                                      <p:to>
                                        <p:strVal val="visible"/>
                                      </p:to>
                                    </p:set>
                                    <p:animEffect transition="in" filter="fade">
                                      <p:cBhvr>
                                        <p:cTn id="28" dur="500"/>
                                        <p:tgtEl>
                                          <p:spTgt spid="214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49"/>
                                        </p:tgtEl>
                                        <p:attrNameLst>
                                          <p:attrName>style.visibility</p:attrName>
                                        </p:attrNameLst>
                                      </p:cBhvr>
                                      <p:to>
                                        <p:strVal val="visible"/>
                                      </p:to>
                                    </p:set>
                                    <p:animEffect transition="in" filter="fade">
                                      <p:cBhvr>
                                        <p:cTn id="33" dur="500"/>
                                        <p:tgtEl>
                                          <p:spTgt spid="2149"/>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Synchronous workflow</a:t>
            </a:r>
            <a:endParaRPr lang="en-US" dirty="0"/>
          </a:p>
        </p:txBody>
      </p:sp>
      <p:sp>
        <p:nvSpPr>
          <p:cNvPr id="2" name="Text Placeholder 1"/>
          <p:cNvSpPr>
            <a:spLocks noGrp="1"/>
          </p:cNvSpPr>
          <p:nvPr>
            <p:ph type="body" sz="quarter" idx="10"/>
          </p:nvPr>
        </p:nvSpPr>
        <p:spPr/>
        <p:txBody>
          <a:bodyPr/>
          <a:lstStyle/>
          <a:p>
            <a:endParaRPr lang="en-US"/>
          </a:p>
        </p:txBody>
      </p:sp>
      <p:sp>
        <p:nvSpPr>
          <p:cNvPr id="8" name="Rectangle 7"/>
          <p:cNvSpPr/>
          <p:nvPr/>
        </p:nvSpPr>
        <p:spPr>
          <a:xfrm>
            <a:off x="2865437" y="1926431"/>
            <a:ext cx="2403499" cy="75263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a:solidFill>
                  <a:prstClr val="white"/>
                </a:solidFill>
                <a:latin typeface="Calibri" panose="020F0502020204030204"/>
              </a:rPr>
              <a:t>Applications</a:t>
            </a:r>
          </a:p>
          <a:p>
            <a:pPr algn="ctr" defTabSz="932597">
              <a:defRPr/>
            </a:pPr>
            <a:r>
              <a:rPr lang="en-US" kern="0" dirty="0" smtClean="0">
                <a:solidFill>
                  <a:prstClr val="white"/>
                </a:solidFill>
                <a:latin typeface="Calibri" panose="020F0502020204030204"/>
              </a:rPr>
              <a:t>(local or remote)</a:t>
            </a:r>
            <a:endParaRPr lang="en-US" kern="0" dirty="0">
              <a:solidFill>
                <a:prstClr val="white"/>
              </a:solidFill>
              <a:latin typeface="Calibri" panose="020F0502020204030204"/>
            </a:endParaRPr>
          </a:p>
        </p:txBody>
      </p:sp>
      <p:sp>
        <p:nvSpPr>
          <p:cNvPr id="9" name="Rectangle 8"/>
          <p:cNvSpPr/>
          <p:nvPr/>
        </p:nvSpPr>
        <p:spPr>
          <a:xfrm>
            <a:off x="2928035" y="3186906"/>
            <a:ext cx="2285519" cy="910419"/>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Source Server</a:t>
            </a:r>
            <a:endParaRPr lang="en-US" kern="0" dirty="0">
              <a:solidFill>
                <a:prstClr val="white"/>
              </a:solidFill>
              <a:latin typeface="Calibri" panose="020F0502020204030204"/>
            </a:endParaRPr>
          </a:p>
          <a:p>
            <a:pPr algn="ctr" defTabSz="932597">
              <a:defRPr/>
            </a:pPr>
            <a:r>
              <a:rPr lang="en-US" kern="0" dirty="0" smtClean="0">
                <a:solidFill>
                  <a:prstClr val="white"/>
                </a:solidFill>
                <a:latin typeface="Calibri" panose="020F0502020204030204"/>
              </a:rPr>
              <a:t>Node (SR</a:t>
            </a:r>
            <a:r>
              <a:rPr lang="en-US" kern="0" dirty="0">
                <a:solidFill>
                  <a:prstClr val="white"/>
                </a:solidFill>
                <a:latin typeface="Calibri" panose="020F0502020204030204"/>
              </a:rPr>
              <a:t>)</a:t>
            </a:r>
          </a:p>
        </p:txBody>
      </p:sp>
      <p:sp>
        <p:nvSpPr>
          <p:cNvPr id="10" name="Flowchart: Magnetic Disk 9"/>
          <p:cNvSpPr/>
          <p:nvPr/>
        </p:nvSpPr>
        <p:spPr>
          <a:xfrm>
            <a:off x="2865437" y="4774602"/>
            <a:ext cx="1273087" cy="684975"/>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Data</a:t>
            </a:r>
            <a:endParaRPr lang="en-US" sz="1600" kern="0" dirty="0">
              <a:solidFill>
                <a:prstClr val="white"/>
              </a:solidFill>
              <a:latin typeface="Calibri" panose="020F0502020204030204"/>
            </a:endParaRPr>
          </a:p>
        </p:txBody>
      </p:sp>
      <p:sp>
        <p:nvSpPr>
          <p:cNvPr id="11" name="Flowchart: Magnetic Disk 10"/>
          <p:cNvSpPr/>
          <p:nvPr/>
        </p:nvSpPr>
        <p:spPr>
          <a:xfrm>
            <a:off x="4283565" y="4789153"/>
            <a:ext cx="1042614" cy="409587"/>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Log</a:t>
            </a:r>
            <a:endParaRPr lang="en-US" sz="1600" kern="0" dirty="0">
              <a:solidFill>
                <a:prstClr val="white"/>
              </a:solidFill>
              <a:latin typeface="Calibri" panose="020F0502020204030204"/>
            </a:endParaRPr>
          </a:p>
        </p:txBody>
      </p:sp>
      <p:sp>
        <p:nvSpPr>
          <p:cNvPr id="12" name="Down Arrow 11"/>
          <p:cNvSpPr/>
          <p:nvPr/>
        </p:nvSpPr>
        <p:spPr>
          <a:xfrm>
            <a:off x="2994606" y="2793212"/>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black"/>
                </a:solidFill>
                <a:latin typeface="Calibri" panose="020F0502020204030204"/>
              </a:rPr>
              <a:t>1</a:t>
            </a:r>
            <a:endParaRPr lang="en-US" sz="1100" b="1" kern="0" dirty="0">
              <a:solidFill>
                <a:prstClr val="black"/>
              </a:solidFill>
              <a:latin typeface="Calibri" panose="020F0502020204030204"/>
            </a:endParaRPr>
          </a:p>
        </p:txBody>
      </p:sp>
      <p:sp>
        <p:nvSpPr>
          <p:cNvPr id="13" name="Down Arrow 12"/>
          <p:cNvSpPr/>
          <p:nvPr/>
        </p:nvSpPr>
        <p:spPr>
          <a:xfrm>
            <a:off x="3081553" y="4293446"/>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b="1" kern="0" dirty="0">
                <a:solidFill>
                  <a:prstClr val="black"/>
                </a:solidFill>
                <a:latin typeface="Calibri" panose="020F0502020204030204"/>
              </a:rPr>
              <a:t>t</a:t>
            </a:r>
            <a:endParaRPr lang="en-US" sz="1200" b="1" kern="0" dirty="0">
              <a:solidFill>
                <a:prstClr val="black"/>
              </a:solidFill>
              <a:latin typeface="Calibri" panose="020F0502020204030204"/>
            </a:endParaRPr>
          </a:p>
        </p:txBody>
      </p:sp>
      <p:sp>
        <p:nvSpPr>
          <p:cNvPr id="14" name="Down Arrow 13"/>
          <p:cNvSpPr/>
          <p:nvPr/>
        </p:nvSpPr>
        <p:spPr>
          <a:xfrm>
            <a:off x="4337672" y="4319711"/>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black"/>
                </a:solidFill>
                <a:latin typeface="Calibri" panose="020F0502020204030204"/>
              </a:rPr>
              <a:t>2</a:t>
            </a:r>
            <a:endParaRPr lang="en-US" sz="1100" b="1" kern="0" dirty="0">
              <a:solidFill>
                <a:prstClr val="black"/>
              </a:solidFill>
              <a:latin typeface="Calibri" panose="020F0502020204030204"/>
            </a:endParaRPr>
          </a:p>
        </p:txBody>
      </p:sp>
      <p:sp>
        <p:nvSpPr>
          <p:cNvPr id="16" name="Rectangle 15"/>
          <p:cNvSpPr/>
          <p:nvPr/>
        </p:nvSpPr>
        <p:spPr>
          <a:xfrm>
            <a:off x="7521534" y="3186906"/>
            <a:ext cx="2403501" cy="910418"/>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Destination Server</a:t>
            </a:r>
            <a:endParaRPr lang="en-US" kern="0" dirty="0">
              <a:solidFill>
                <a:prstClr val="white"/>
              </a:solidFill>
              <a:latin typeface="Calibri" panose="020F0502020204030204"/>
            </a:endParaRPr>
          </a:p>
          <a:p>
            <a:pPr algn="ctr" defTabSz="932597">
              <a:defRPr/>
            </a:pPr>
            <a:r>
              <a:rPr lang="en-US" kern="0" dirty="0" smtClean="0">
                <a:solidFill>
                  <a:prstClr val="white"/>
                </a:solidFill>
                <a:latin typeface="Calibri" panose="020F0502020204030204"/>
              </a:rPr>
              <a:t>Node (SR</a:t>
            </a:r>
            <a:r>
              <a:rPr lang="en-US" kern="0" dirty="0">
                <a:solidFill>
                  <a:prstClr val="white"/>
                </a:solidFill>
                <a:latin typeface="Calibri" panose="020F0502020204030204"/>
              </a:rPr>
              <a:t>)</a:t>
            </a:r>
          </a:p>
        </p:txBody>
      </p:sp>
      <p:sp>
        <p:nvSpPr>
          <p:cNvPr id="17" name="Flowchart: Magnetic Disk 16"/>
          <p:cNvSpPr/>
          <p:nvPr/>
        </p:nvSpPr>
        <p:spPr>
          <a:xfrm>
            <a:off x="7417160" y="4779881"/>
            <a:ext cx="1273087" cy="711239"/>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Data</a:t>
            </a:r>
            <a:endParaRPr lang="en-US" sz="1600" kern="0" dirty="0">
              <a:solidFill>
                <a:prstClr val="white"/>
              </a:solidFill>
              <a:latin typeface="Calibri" panose="020F0502020204030204"/>
            </a:endParaRPr>
          </a:p>
        </p:txBody>
      </p:sp>
      <p:sp>
        <p:nvSpPr>
          <p:cNvPr id="18" name="Flowchart: Magnetic Disk 17"/>
          <p:cNvSpPr/>
          <p:nvPr/>
        </p:nvSpPr>
        <p:spPr>
          <a:xfrm>
            <a:off x="8862590" y="4774602"/>
            <a:ext cx="987223" cy="438691"/>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Log</a:t>
            </a:r>
            <a:endParaRPr lang="en-US" sz="1600" kern="0" dirty="0">
              <a:solidFill>
                <a:prstClr val="white"/>
              </a:solidFill>
              <a:latin typeface="Calibri" panose="020F0502020204030204"/>
            </a:endParaRPr>
          </a:p>
        </p:txBody>
      </p:sp>
      <p:sp>
        <p:nvSpPr>
          <p:cNvPr id="19" name="Down Arrow 18"/>
          <p:cNvSpPr/>
          <p:nvPr/>
        </p:nvSpPr>
        <p:spPr>
          <a:xfrm>
            <a:off x="7476767" y="4293446"/>
            <a:ext cx="1153875" cy="337398"/>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black"/>
                </a:solidFill>
                <a:latin typeface="Calibri" panose="020F0502020204030204"/>
              </a:rPr>
              <a:t>t</a:t>
            </a:r>
            <a:r>
              <a:rPr lang="en-US" sz="1600" b="1" kern="0" baseline="30000" dirty="0">
                <a:solidFill>
                  <a:prstClr val="black"/>
                </a:solidFill>
                <a:latin typeface="Calibri" panose="020F0502020204030204"/>
              </a:rPr>
              <a:t>1</a:t>
            </a:r>
          </a:p>
        </p:txBody>
      </p:sp>
      <p:sp>
        <p:nvSpPr>
          <p:cNvPr id="20" name="Down Arrow 19"/>
          <p:cNvSpPr/>
          <p:nvPr/>
        </p:nvSpPr>
        <p:spPr>
          <a:xfrm>
            <a:off x="8889002" y="4293446"/>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black"/>
                </a:solidFill>
                <a:latin typeface="Calibri" panose="020F0502020204030204"/>
              </a:rPr>
              <a:t>3</a:t>
            </a:r>
          </a:p>
        </p:txBody>
      </p:sp>
      <p:sp>
        <p:nvSpPr>
          <p:cNvPr id="21" name="Right Arrow 20"/>
          <p:cNvSpPr/>
          <p:nvPr/>
        </p:nvSpPr>
        <p:spPr>
          <a:xfrm>
            <a:off x="5460870" y="3112884"/>
            <a:ext cx="1978226" cy="404179"/>
          </a:xfrm>
          <a:prstGeom prst="right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white"/>
                </a:solidFill>
                <a:latin typeface="Calibri" panose="020F0502020204030204"/>
              </a:rPr>
              <a:t>2</a:t>
            </a:r>
          </a:p>
        </p:txBody>
      </p:sp>
      <p:sp>
        <p:nvSpPr>
          <p:cNvPr id="22" name="Up Arrow 21"/>
          <p:cNvSpPr/>
          <p:nvPr/>
        </p:nvSpPr>
        <p:spPr>
          <a:xfrm>
            <a:off x="4189510" y="2737643"/>
            <a:ext cx="934401" cy="311133"/>
          </a:xfrm>
          <a:prstGeom prst="up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smtClean="0">
                <a:solidFill>
                  <a:prstClr val="black"/>
                </a:solidFill>
                <a:latin typeface="Calibri" panose="020F0502020204030204"/>
              </a:rPr>
              <a:t>5</a:t>
            </a:r>
            <a:endParaRPr lang="en-US" sz="1400" b="1" kern="0" dirty="0">
              <a:solidFill>
                <a:prstClr val="black"/>
              </a:solidFill>
              <a:latin typeface="Calibri" panose="020F0502020204030204"/>
            </a:endParaRPr>
          </a:p>
        </p:txBody>
      </p:sp>
      <p:sp>
        <p:nvSpPr>
          <p:cNvPr id="23" name="Left Arrow 22"/>
          <p:cNvSpPr/>
          <p:nvPr/>
        </p:nvSpPr>
        <p:spPr>
          <a:xfrm>
            <a:off x="5378431" y="3659896"/>
            <a:ext cx="1978226" cy="372818"/>
          </a:xfrm>
          <a:prstGeom prst="left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white"/>
                </a:solidFill>
                <a:latin typeface="Calibri" panose="020F0502020204030204"/>
              </a:rPr>
              <a:t>4</a:t>
            </a:r>
          </a:p>
        </p:txBody>
      </p:sp>
      <p:pic>
        <p:nvPicPr>
          <p:cNvPr id="4" name="Picture 3"/>
          <p:cNvPicPr>
            <a:picLocks noChangeAspect="1"/>
          </p:cNvPicPr>
          <p:nvPr/>
        </p:nvPicPr>
        <p:blipFill>
          <a:blip r:embed="rId2"/>
          <a:stretch>
            <a:fillRect/>
          </a:stretch>
        </p:blipFill>
        <p:spPr>
          <a:xfrm>
            <a:off x="3034808" y="1714497"/>
            <a:ext cx="853995" cy="737775"/>
          </a:xfrm>
          <a:prstGeom prst="rect">
            <a:avLst/>
          </a:prstGeom>
        </p:spPr>
      </p:pic>
      <p:pic>
        <p:nvPicPr>
          <p:cNvPr id="24" name="Picture 23"/>
          <p:cNvPicPr>
            <a:picLocks noChangeAspect="1"/>
          </p:cNvPicPr>
          <p:nvPr/>
        </p:nvPicPr>
        <p:blipFill>
          <a:blip r:embed="rId2">
            <a:grayscl/>
          </a:blip>
          <a:stretch>
            <a:fillRect/>
          </a:stretch>
        </p:blipFill>
        <p:spPr>
          <a:xfrm>
            <a:off x="3316558" y="3781622"/>
            <a:ext cx="853995" cy="737775"/>
          </a:xfrm>
          <a:prstGeom prst="rect">
            <a:avLst/>
          </a:prstGeom>
        </p:spPr>
      </p:pic>
      <p:pic>
        <p:nvPicPr>
          <p:cNvPr id="25" name="Picture 24"/>
          <p:cNvPicPr>
            <a:picLocks noChangeAspect="1"/>
          </p:cNvPicPr>
          <p:nvPr/>
        </p:nvPicPr>
        <p:blipFill>
          <a:blip r:embed="rId2">
            <a:grayscl/>
          </a:blip>
          <a:stretch>
            <a:fillRect/>
          </a:stretch>
        </p:blipFill>
        <p:spPr>
          <a:xfrm>
            <a:off x="7826260" y="3775521"/>
            <a:ext cx="853995" cy="737775"/>
          </a:xfrm>
          <a:prstGeom prst="rect">
            <a:avLst/>
          </a:prstGeom>
        </p:spPr>
      </p:pic>
    </p:spTree>
    <p:extLst>
      <p:ext uri="{BB962C8B-B14F-4D97-AF65-F5344CB8AC3E}">
        <p14:creationId xmlns:p14="http://schemas.microsoft.com/office/powerpoint/2010/main" val="4203075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fade">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500"/>
                                        <p:tgtEl>
                                          <p:spTgt spid="10"/>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fade">
                                      <p:cBhvr>
                                        <p:cTn id="63" dur="500"/>
                                        <p:tgtEl>
                                          <p:spTgt spid="17"/>
                                        </p:tgtEl>
                                      </p:cBhvr>
                                    </p:animEffec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nodeType="clickEffect">
                                  <p:stCondLst>
                                    <p:cond delay="0"/>
                                  </p:stCondLst>
                                  <p:childTnLst>
                                    <p:set>
                                      <p:cBhvr>
                                        <p:cTn id="67" dur="1" fill="hold">
                                          <p:stCondLst>
                                            <p:cond delay="0"/>
                                          </p:stCondLst>
                                        </p:cTn>
                                        <p:tgtEl>
                                          <p:spTgt spid="4"/>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0" presetClass="path" presetSubtype="0" accel="50000" decel="50000" fill="hold" nodeType="clickEffect">
                                  <p:stCondLst>
                                    <p:cond delay="1000"/>
                                  </p:stCondLst>
                                  <p:childTnLst>
                                    <p:animMotion origin="layout" path="M -0.00013 -0.00091 L -0.00217 0.21538 L 0.10212 0.21833 L 0.10531 0.41534 L 0.10378 0.1768 L 0.47039 0.17408 L 0.47205 0.41738 L 0.46707 0.2433 L 0.09561 0.24421 L 0.09344 -0.0143 " pathEditMode="relative" ptsTypes="AAAAAAAAAA">
                                      <p:cBhvr>
                                        <p:cTn id="71" dur="10000" fill="hold"/>
                                        <p:tgtEl>
                                          <p:spTgt spid="4"/>
                                        </p:tgtEl>
                                        <p:attrNameLst>
                                          <p:attrName>ppt_x</p:attrName>
                                          <p:attrName>ppt_y</p:attrName>
                                        </p:attrNameLst>
                                      </p:cBhvr>
                                    </p:animMotion>
                                  </p:childTnLst>
                                </p:cTn>
                              </p:par>
                            </p:childTnLst>
                          </p:cTn>
                        </p:par>
                        <p:par>
                          <p:cTn id="72" fill="hold">
                            <p:stCondLst>
                              <p:cond delay="11000"/>
                            </p:stCondLst>
                            <p:childTnLst>
                              <p:par>
                                <p:cTn id="73" presetID="10" presetClass="exit" presetSubtype="0" fill="hold" nodeType="afterEffect">
                                  <p:stCondLst>
                                    <p:cond delay="0"/>
                                  </p:stCondLst>
                                  <p:childTnLst>
                                    <p:animEffect transition="out" filter="fade">
                                      <p:cBhvr>
                                        <p:cTn id="74" dur="500"/>
                                        <p:tgtEl>
                                          <p:spTgt spid="4"/>
                                        </p:tgtEl>
                                      </p:cBhvr>
                                    </p:animEffect>
                                    <p:set>
                                      <p:cBhvr>
                                        <p:cTn id="75" dur="1" fill="hold">
                                          <p:stCondLst>
                                            <p:cond delay="499"/>
                                          </p:stCondLst>
                                        </p:cTn>
                                        <p:tgtEl>
                                          <p:spTgt spid="4"/>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0" presetClass="entr" presetSubtype="0" fill="hold" nodeType="click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fade">
                                      <p:cBhvr>
                                        <p:cTn id="80" dur="500"/>
                                        <p:tgtEl>
                                          <p:spTgt spid="24"/>
                                        </p:tgtEl>
                                      </p:cBhvr>
                                    </p:animEffect>
                                  </p:childTnLst>
                                </p:cTn>
                              </p:par>
                              <p:par>
                                <p:cTn id="81" presetID="10" presetClass="entr" presetSubtype="0"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par>
                                <p:cTn id="84" presetID="42" presetClass="path" presetSubtype="0" accel="50000" decel="50000" fill="hold" nodeType="withEffect">
                                  <p:stCondLst>
                                    <p:cond delay="0"/>
                                  </p:stCondLst>
                                  <p:childTnLst>
                                    <p:animMotion origin="layout" path="M 4.34006E-6 -1.88833E-6 L 4.34006E-6 0.25012 " pathEditMode="relative" rAng="0" ptsTypes="AA">
                                      <p:cBhvr>
                                        <p:cTn id="85" dur="2000" fill="hold"/>
                                        <p:tgtEl>
                                          <p:spTgt spid="24"/>
                                        </p:tgtEl>
                                        <p:attrNameLst>
                                          <p:attrName>ppt_x</p:attrName>
                                          <p:attrName>ppt_y</p:attrName>
                                        </p:attrNameLst>
                                      </p:cBhvr>
                                      <p:rCtr x="0" y="12506"/>
                                    </p:animMotion>
                                  </p:childTnLst>
                                </p:cTn>
                              </p:par>
                              <p:par>
                                <p:cTn id="86" presetID="42" presetClass="path" presetSubtype="0" accel="50000" decel="50000" fill="hold" nodeType="withEffect">
                                  <p:stCondLst>
                                    <p:cond delay="0"/>
                                  </p:stCondLst>
                                  <p:childTnLst>
                                    <p:animMotion origin="layout" path="M 0 0 L 0 0.25 E" pathEditMode="relative" ptsTypes="">
                                      <p:cBhvr>
                                        <p:cTn id="87" dur="2000" fill="hold"/>
                                        <p:tgtEl>
                                          <p:spTgt spid="25"/>
                                        </p:tgtEl>
                                        <p:attrNameLst>
                                          <p:attrName>ppt_x</p:attrName>
                                          <p:attrName>ppt_y</p:attrName>
                                        </p:attrNameLst>
                                      </p:cBhvr>
                                    </p:animMotion>
                                  </p:childTnLst>
                                </p:cTn>
                              </p:par>
                            </p:childTnLst>
                          </p:cTn>
                        </p:par>
                        <p:par>
                          <p:cTn id="88" fill="hold">
                            <p:stCondLst>
                              <p:cond delay="2000"/>
                            </p:stCondLst>
                            <p:childTnLst>
                              <p:par>
                                <p:cTn id="89" presetID="10" presetClass="exit" presetSubtype="0" fill="hold" nodeType="afterEffect">
                                  <p:stCondLst>
                                    <p:cond delay="0"/>
                                  </p:stCondLst>
                                  <p:childTnLst>
                                    <p:animEffect transition="out" filter="fade">
                                      <p:cBhvr>
                                        <p:cTn id="90" dur="500"/>
                                        <p:tgtEl>
                                          <p:spTgt spid="25"/>
                                        </p:tgtEl>
                                      </p:cBhvr>
                                    </p:animEffect>
                                    <p:set>
                                      <p:cBhvr>
                                        <p:cTn id="91" dur="1" fill="hold">
                                          <p:stCondLst>
                                            <p:cond delay="499"/>
                                          </p:stCondLst>
                                        </p:cTn>
                                        <p:tgtEl>
                                          <p:spTgt spid="25"/>
                                        </p:tgtEl>
                                        <p:attrNameLst>
                                          <p:attrName>style.visibility</p:attrName>
                                        </p:attrNameLst>
                                      </p:cBhvr>
                                      <p:to>
                                        <p:strVal val="hidden"/>
                                      </p:to>
                                    </p:set>
                                  </p:childTnLst>
                                </p:cTn>
                              </p:par>
                            </p:childTnLst>
                          </p:cTn>
                        </p:par>
                        <p:par>
                          <p:cTn id="92" fill="hold">
                            <p:stCondLst>
                              <p:cond delay="2500"/>
                            </p:stCondLst>
                            <p:childTnLst>
                              <p:par>
                                <p:cTn id="93" presetID="10" presetClass="exit" presetSubtype="0" fill="hold" nodeType="afterEffect">
                                  <p:stCondLst>
                                    <p:cond delay="0"/>
                                  </p:stCondLst>
                                  <p:childTnLst>
                                    <p:animEffect transition="out" filter="fade">
                                      <p:cBhvr>
                                        <p:cTn id="94" dur="300"/>
                                        <p:tgtEl>
                                          <p:spTgt spid="24"/>
                                        </p:tgtEl>
                                      </p:cBhvr>
                                    </p:animEffect>
                                    <p:set>
                                      <p:cBhvr>
                                        <p:cTn id="95" dur="1" fill="hold">
                                          <p:stCondLst>
                                            <p:cond delay="2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Asynchronous workflow</a:t>
            </a:r>
            <a:endParaRPr lang="en-US" dirty="0"/>
          </a:p>
        </p:txBody>
      </p:sp>
      <p:sp>
        <p:nvSpPr>
          <p:cNvPr id="2" name="Text Placeholder 1"/>
          <p:cNvSpPr>
            <a:spLocks noGrp="1"/>
          </p:cNvSpPr>
          <p:nvPr>
            <p:ph type="body" sz="quarter" idx="10"/>
          </p:nvPr>
        </p:nvSpPr>
        <p:spPr/>
        <p:txBody>
          <a:bodyPr/>
          <a:lstStyle/>
          <a:p>
            <a:endParaRPr lang="en-US"/>
          </a:p>
        </p:txBody>
      </p:sp>
      <p:sp>
        <p:nvSpPr>
          <p:cNvPr id="8" name="Rectangle 7"/>
          <p:cNvSpPr/>
          <p:nvPr/>
        </p:nvSpPr>
        <p:spPr>
          <a:xfrm>
            <a:off x="2865437" y="1926431"/>
            <a:ext cx="2403499" cy="75263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a:solidFill>
                  <a:prstClr val="white"/>
                </a:solidFill>
                <a:latin typeface="Calibri" panose="020F0502020204030204"/>
              </a:rPr>
              <a:t>Applications</a:t>
            </a:r>
          </a:p>
          <a:p>
            <a:pPr algn="ctr" defTabSz="932597">
              <a:defRPr/>
            </a:pPr>
            <a:r>
              <a:rPr lang="en-US" kern="0" dirty="0" smtClean="0">
                <a:solidFill>
                  <a:prstClr val="white"/>
                </a:solidFill>
                <a:latin typeface="Calibri" panose="020F0502020204030204"/>
              </a:rPr>
              <a:t>(local or remote)</a:t>
            </a:r>
            <a:endParaRPr lang="en-US" kern="0" dirty="0">
              <a:solidFill>
                <a:prstClr val="white"/>
              </a:solidFill>
              <a:latin typeface="Calibri" panose="020F0502020204030204"/>
            </a:endParaRPr>
          </a:p>
        </p:txBody>
      </p:sp>
      <p:sp>
        <p:nvSpPr>
          <p:cNvPr id="9" name="Rectangle 8"/>
          <p:cNvSpPr/>
          <p:nvPr/>
        </p:nvSpPr>
        <p:spPr>
          <a:xfrm>
            <a:off x="2928035" y="3186906"/>
            <a:ext cx="2285519" cy="910419"/>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Source Server</a:t>
            </a:r>
            <a:endParaRPr lang="en-US" kern="0" dirty="0">
              <a:solidFill>
                <a:prstClr val="white"/>
              </a:solidFill>
              <a:latin typeface="Calibri" panose="020F0502020204030204"/>
            </a:endParaRPr>
          </a:p>
          <a:p>
            <a:pPr algn="ctr" defTabSz="932597">
              <a:defRPr/>
            </a:pPr>
            <a:r>
              <a:rPr lang="en-US" kern="0" dirty="0" smtClean="0">
                <a:solidFill>
                  <a:prstClr val="white"/>
                </a:solidFill>
                <a:latin typeface="Calibri" panose="020F0502020204030204"/>
              </a:rPr>
              <a:t>Node (SR</a:t>
            </a:r>
            <a:r>
              <a:rPr lang="en-US" kern="0" dirty="0">
                <a:solidFill>
                  <a:prstClr val="white"/>
                </a:solidFill>
                <a:latin typeface="Calibri" panose="020F0502020204030204"/>
              </a:rPr>
              <a:t>)</a:t>
            </a:r>
          </a:p>
        </p:txBody>
      </p:sp>
      <p:sp>
        <p:nvSpPr>
          <p:cNvPr id="10" name="Flowchart: Magnetic Disk 9"/>
          <p:cNvSpPr/>
          <p:nvPr/>
        </p:nvSpPr>
        <p:spPr>
          <a:xfrm>
            <a:off x="2865437" y="4774602"/>
            <a:ext cx="1273087" cy="684975"/>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Data</a:t>
            </a:r>
            <a:endParaRPr lang="en-US" sz="1600" kern="0" dirty="0">
              <a:solidFill>
                <a:prstClr val="white"/>
              </a:solidFill>
              <a:latin typeface="Calibri" panose="020F0502020204030204"/>
            </a:endParaRPr>
          </a:p>
        </p:txBody>
      </p:sp>
      <p:sp>
        <p:nvSpPr>
          <p:cNvPr id="11" name="Flowchart: Magnetic Disk 10"/>
          <p:cNvSpPr/>
          <p:nvPr/>
        </p:nvSpPr>
        <p:spPr>
          <a:xfrm>
            <a:off x="4283565" y="4789153"/>
            <a:ext cx="1042614" cy="409587"/>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Log</a:t>
            </a:r>
            <a:endParaRPr lang="en-US" sz="1600" kern="0" dirty="0">
              <a:solidFill>
                <a:prstClr val="white"/>
              </a:solidFill>
              <a:latin typeface="Calibri" panose="020F0502020204030204"/>
            </a:endParaRPr>
          </a:p>
        </p:txBody>
      </p:sp>
      <p:sp>
        <p:nvSpPr>
          <p:cNvPr id="12" name="Down Arrow 11"/>
          <p:cNvSpPr/>
          <p:nvPr/>
        </p:nvSpPr>
        <p:spPr>
          <a:xfrm>
            <a:off x="2994606" y="2793212"/>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black"/>
                </a:solidFill>
                <a:latin typeface="Calibri" panose="020F0502020204030204"/>
              </a:rPr>
              <a:t>1</a:t>
            </a:r>
            <a:endParaRPr lang="en-US" sz="1100" b="1" kern="0" dirty="0">
              <a:solidFill>
                <a:prstClr val="black"/>
              </a:solidFill>
              <a:latin typeface="Calibri" panose="020F0502020204030204"/>
            </a:endParaRPr>
          </a:p>
        </p:txBody>
      </p:sp>
      <p:sp>
        <p:nvSpPr>
          <p:cNvPr id="13" name="Down Arrow 12"/>
          <p:cNvSpPr/>
          <p:nvPr/>
        </p:nvSpPr>
        <p:spPr>
          <a:xfrm>
            <a:off x="3081553" y="4293446"/>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b="1" kern="0" dirty="0">
                <a:solidFill>
                  <a:prstClr val="black"/>
                </a:solidFill>
                <a:latin typeface="Calibri" panose="020F0502020204030204"/>
              </a:rPr>
              <a:t>t</a:t>
            </a:r>
            <a:endParaRPr lang="en-US" sz="1200" b="1" kern="0" dirty="0">
              <a:solidFill>
                <a:prstClr val="black"/>
              </a:solidFill>
              <a:latin typeface="Calibri" panose="020F0502020204030204"/>
            </a:endParaRPr>
          </a:p>
        </p:txBody>
      </p:sp>
      <p:sp>
        <p:nvSpPr>
          <p:cNvPr id="14" name="Down Arrow 13"/>
          <p:cNvSpPr/>
          <p:nvPr/>
        </p:nvSpPr>
        <p:spPr>
          <a:xfrm>
            <a:off x="4337672" y="4319711"/>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black"/>
                </a:solidFill>
                <a:latin typeface="Calibri" panose="020F0502020204030204"/>
              </a:rPr>
              <a:t>2</a:t>
            </a:r>
            <a:endParaRPr lang="en-US" sz="1100" b="1" kern="0" dirty="0">
              <a:solidFill>
                <a:prstClr val="black"/>
              </a:solidFill>
              <a:latin typeface="Calibri" panose="020F0502020204030204"/>
            </a:endParaRPr>
          </a:p>
        </p:txBody>
      </p:sp>
      <p:sp>
        <p:nvSpPr>
          <p:cNvPr id="16" name="Rectangle 15"/>
          <p:cNvSpPr/>
          <p:nvPr/>
        </p:nvSpPr>
        <p:spPr>
          <a:xfrm>
            <a:off x="7521534" y="3186906"/>
            <a:ext cx="2403501" cy="910418"/>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Destination Server</a:t>
            </a:r>
            <a:endParaRPr lang="en-US" kern="0" dirty="0">
              <a:solidFill>
                <a:prstClr val="white"/>
              </a:solidFill>
              <a:latin typeface="Calibri" panose="020F0502020204030204"/>
            </a:endParaRPr>
          </a:p>
          <a:p>
            <a:pPr algn="ctr" defTabSz="932597">
              <a:defRPr/>
            </a:pPr>
            <a:r>
              <a:rPr lang="en-US" kern="0" dirty="0" smtClean="0">
                <a:solidFill>
                  <a:prstClr val="white"/>
                </a:solidFill>
                <a:latin typeface="Calibri" panose="020F0502020204030204"/>
              </a:rPr>
              <a:t>Node (SR</a:t>
            </a:r>
            <a:r>
              <a:rPr lang="en-US" kern="0" dirty="0">
                <a:solidFill>
                  <a:prstClr val="white"/>
                </a:solidFill>
                <a:latin typeface="Calibri" panose="020F0502020204030204"/>
              </a:rPr>
              <a:t>)</a:t>
            </a:r>
          </a:p>
        </p:txBody>
      </p:sp>
      <p:sp>
        <p:nvSpPr>
          <p:cNvPr id="17" name="Flowchart: Magnetic Disk 16"/>
          <p:cNvSpPr/>
          <p:nvPr/>
        </p:nvSpPr>
        <p:spPr>
          <a:xfrm>
            <a:off x="7417160" y="4779881"/>
            <a:ext cx="1273087" cy="711239"/>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Data</a:t>
            </a:r>
            <a:endParaRPr lang="en-US" sz="1600" kern="0" dirty="0">
              <a:solidFill>
                <a:prstClr val="white"/>
              </a:solidFill>
              <a:latin typeface="Calibri" panose="020F0502020204030204"/>
            </a:endParaRPr>
          </a:p>
        </p:txBody>
      </p:sp>
      <p:sp>
        <p:nvSpPr>
          <p:cNvPr id="18" name="Flowchart: Magnetic Disk 17"/>
          <p:cNvSpPr/>
          <p:nvPr/>
        </p:nvSpPr>
        <p:spPr>
          <a:xfrm>
            <a:off x="8862590" y="4774602"/>
            <a:ext cx="987223" cy="438691"/>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a:solidFill>
                  <a:prstClr val="white"/>
                </a:solidFill>
                <a:latin typeface="Calibri" panose="020F0502020204030204"/>
              </a:rPr>
              <a:t>Log</a:t>
            </a:r>
            <a:endParaRPr lang="en-US" sz="1600" kern="0" dirty="0">
              <a:solidFill>
                <a:prstClr val="white"/>
              </a:solidFill>
              <a:latin typeface="Calibri" panose="020F0502020204030204"/>
            </a:endParaRPr>
          </a:p>
        </p:txBody>
      </p:sp>
      <p:sp>
        <p:nvSpPr>
          <p:cNvPr id="19" name="Down Arrow 18"/>
          <p:cNvSpPr/>
          <p:nvPr/>
        </p:nvSpPr>
        <p:spPr>
          <a:xfrm>
            <a:off x="7476767" y="4293446"/>
            <a:ext cx="1153875" cy="337398"/>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a:solidFill>
                  <a:prstClr val="black"/>
                </a:solidFill>
                <a:latin typeface="Calibri" panose="020F0502020204030204"/>
              </a:rPr>
              <a:t>t</a:t>
            </a:r>
            <a:r>
              <a:rPr lang="en-US" sz="1600" b="1" kern="0" baseline="30000" dirty="0">
                <a:solidFill>
                  <a:prstClr val="black"/>
                </a:solidFill>
                <a:latin typeface="Calibri" panose="020F0502020204030204"/>
              </a:rPr>
              <a:t>1</a:t>
            </a:r>
          </a:p>
        </p:txBody>
      </p:sp>
      <p:sp>
        <p:nvSpPr>
          <p:cNvPr id="20" name="Down Arrow 19"/>
          <p:cNvSpPr/>
          <p:nvPr/>
        </p:nvSpPr>
        <p:spPr>
          <a:xfrm>
            <a:off x="8889002" y="4293446"/>
            <a:ext cx="934401" cy="311133"/>
          </a:xfrm>
          <a:prstGeom prst="down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smtClean="0">
                <a:solidFill>
                  <a:prstClr val="black"/>
                </a:solidFill>
                <a:latin typeface="Calibri" panose="020F0502020204030204"/>
              </a:rPr>
              <a:t>5</a:t>
            </a:r>
            <a:endParaRPr lang="en-US" sz="1600" b="1" kern="0" dirty="0">
              <a:solidFill>
                <a:prstClr val="black"/>
              </a:solidFill>
              <a:latin typeface="Calibri" panose="020F0502020204030204"/>
            </a:endParaRPr>
          </a:p>
        </p:txBody>
      </p:sp>
      <p:sp>
        <p:nvSpPr>
          <p:cNvPr id="21" name="Right Arrow 20"/>
          <p:cNvSpPr/>
          <p:nvPr/>
        </p:nvSpPr>
        <p:spPr>
          <a:xfrm>
            <a:off x="5460870" y="3112884"/>
            <a:ext cx="1978226" cy="404179"/>
          </a:xfrm>
          <a:prstGeom prst="right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smtClean="0">
                <a:solidFill>
                  <a:prstClr val="white"/>
                </a:solidFill>
                <a:latin typeface="Calibri" panose="020F0502020204030204"/>
              </a:rPr>
              <a:t>4</a:t>
            </a:r>
            <a:endParaRPr lang="en-US" sz="1600" b="1" kern="0" dirty="0">
              <a:solidFill>
                <a:prstClr val="white"/>
              </a:solidFill>
              <a:latin typeface="Calibri" panose="020F0502020204030204"/>
            </a:endParaRPr>
          </a:p>
        </p:txBody>
      </p:sp>
      <p:sp>
        <p:nvSpPr>
          <p:cNvPr id="22" name="Up Arrow 21"/>
          <p:cNvSpPr/>
          <p:nvPr/>
        </p:nvSpPr>
        <p:spPr>
          <a:xfrm>
            <a:off x="4189510" y="2737643"/>
            <a:ext cx="934401" cy="311133"/>
          </a:xfrm>
          <a:prstGeom prst="upArrow">
            <a:avLst/>
          </a:prstGeom>
          <a:gradFill rotWithShape="1">
            <a:gsLst>
              <a:gs pos="0">
                <a:srgbClr val="FFC000">
                  <a:satMod val="103000"/>
                  <a:lumMod val="102000"/>
                  <a:tint val="94000"/>
                </a:srgbClr>
              </a:gs>
              <a:gs pos="50000">
                <a:srgbClr val="FFC000">
                  <a:satMod val="110000"/>
                  <a:lumMod val="100000"/>
                  <a:shade val="100000"/>
                </a:srgbClr>
              </a:gs>
              <a:gs pos="100000">
                <a:srgbClr val="FFC0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smtClean="0">
                <a:solidFill>
                  <a:prstClr val="black"/>
                </a:solidFill>
                <a:latin typeface="Calibri" panose="020F0502020204030204"/>
              </a:rPr>
              <a:t>3</a:t>
            </a:r>
            <a:endParaRPr lang="en-US" sz="1400" b="1" kern="0" dirty="0">
              <a:solidFill>
                <a:prstClr val="black"/>
              </a:solidFill>
              <a:latin typeface="Calibri" panose="020F0502020204030204"/>
            </a:endParaRPr>
          </a:p>
        </p:txBody>
      </p:sp>
      <p:sp>
        <p:nvSpPr>
          <p:cNvPr id="23" name="Left Arrow 22"/>
          <p:cNvSpPr/>
          <p:nvPr/>
        </p:nvSpPr>
        <p:spPr>
          <a:xfrm>
            <a:off x="5378431" y="3659896"/>
            <a:ext cx="1978226" cy="372818"/>
          </a:xfrm>
          <a:prstGeom prst="leftArrow">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sz="1600" b="1" kern="0" dirty="0" smtClean="0">
                <a:solidFill>
                  <a:prstClr val="white"/>
                </a:solidFill>
                <a:latin typeface="Calibri" panose="020F0502020204030204"/>
              </a:rPr>
              <a:t>6</a:t>
            </a:r>
            <a:endParaRPr lang="en-US" sz="1600" b="1" kern="0" dirty="0">
              <a:solidFill>
                <a:prstClr val="white"/>
              </a:solidFill>
              <a:latin typeface="Calibri" panose="020F0502020204030204"/>
            </a:endParaRPr>
          </a:p>
        </p:txBody>
      </p:sp>
    </p:spTree>
    <p:extLst>
      <p:ext uri="{BB962C8B-B14F-4D97-AF65-F5344CB8AC3E}">
        <p14:creationId xmlns:p14="http://schemas.microsoft.com/office/powerpoint/2010/main" val="4016029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fade">
                                      <p:cBhvr>
                                        <p:cTn id="20" dur="500"/>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fade">
                                      <p:cBhvr>
                                        <p:cTn id="33" dur="500"/>
                                        <p:tgtEl>
                                          <p:spTgt spid="22"/>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500"/>
                                        <p:tgtEl>
                                          <p:spTgt spid="2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500"/>
                                        <p:tgtEl>
                                          <p:spTgt spid="20"/>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fade">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500"/>
                                        <p:tgtEl>
                                          <p:spTgt spid="1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Effect transition="in" filter="fade">
                                      <p:cBhvr>
                                        <p:cTn id="62" dur="500"/>
                                        <p:tgtEl>
                                          <p:spTgt spid="19"/>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500"/>
                                        <p:tgtEl>
                                          <p:spTgt spid="17"/>
                                        </p:tgtEl>
                                      </p:cBhvr>
                                    </p:animEffect>
                                  </p:childTnLst>
                                </p:cTn>
                              </p:par>
                            </p:childTnLst>
                          </p:cTn>
                        </p:par>
                      </p:childTnLst>
                    </p:cTn>
                  </p:par>
                  <p:par>
                    <p:cTn id="66" fill="hold">
                      <p:stCondLst>
                        <p:cond delay="indefinite"/>
                      </p:stCondLst>
                      <p:childTnLst>
                        <p:par>
                          <p:cTn id="67" fill="hold">
                            <p:stCondLst>
                              <p:cond delay="0"/>
                            </p:stCondLst>
                            <p:childTnLst>
                              <p:par>
                                <p:cTn id="68" presetID="26" presetClass="emph" presetSubtype="0" fill="hold" grpId="1" nodeType="clickEffect">
                                  <p:stCondLst>
                                    <p:cond delay="0"/>
                                  </p:stCondLst>
                                  <p:childTnLst>
                                    <p:animEffect transition="out" filter="fade">
                                      <p:cBhvr>
                                        <p:cTn id="69" dur="500" tmFilter="0, 0; .2, .5; .8, .5; 1, 0"/>
                                        <p:tgtEl>
                                          <p:spTgt spid="22"/>
                                        </p:tgtEl>
                                      </p:cBhvr>
                                    </p:animEffect>
                                    <p:animScale>
                                      <p:cBhvr>
                                        <p:cTn id="70" dur="250" autoRev="1" fill="hold"/>
                                        <p:tgtEl>
                                          <p:spTgt spid="22"/>
                                        </p:tgtEl>
                                      </p:cBhvr>
                                      <p:by x="105000" y="105000"/>
                                    </p:animScale>
                                  </p:childTnLst>
                                </p:cTn>
                              </p:par>
                              <p:par>
                                <p:cTn id="71" presetID="26" presetClass="emph" presetSubtype="0" fill="hold" grpId="1" nodeType="withEffect">
                                  <p:stCondLst>
                                    <p:cond delay="0"/>
                                  </p:stCondLst>
                                  <p:childTnLst>
                                    <p:animEffect transition="out" filter="fade">
                                      <p:cBhvr>
                                        <p:cTn id="72" dur="500" tmFilter="0, 0; .2, .5; .8, .5; 1, 0"/>
                                        <p:tgtEl>
                                          <p:spTgt spid="21"/>
                                        </p:tgtEl>
                                      </p:cBhvr>
                                    </p:animEffect>
                                    <p:animScale>
                                      <p:cBhvr>
                                        <p:cTn id="73" dur="250" autoRev="1" fill="hold"/>
                                        <p:tgtEl>
                                          <p:spTgt spid="21"/>
                                        </p:tgtEl>
                                      </p:cBhvr>
                                      <p:by x="105000" y="105000"/>
                                    </p:animScale>
                                  </p:childTnLst>
                                </p:cTn>
                              </p:par>
                              <p:par>
                                <p:cTn id="74" presetID="26" presetClass="emph" presetSubtype="0" fill="hold" grpId="1" nodeType="withEffect">
                                  <p:stCondLst>
                                    <p:cond delay="0"/>
                                  </p:stCondLst>
                                  <p:childTnLst>
                                    <p:animEffect transition="out" filter="fade">
                                      <p:cBhvr>
                                        <p:cTn id="75" dur="500" tmFilter="0, 0; .2, .5; .8, .5; 1, 0"/>
                                        <p:tgtEl>
                                          <p:spTgt spid="20"/>
                                        </p:tgtEl>
                                      </p:cBhvr>
                                    </p:animEffect>
                                    <p:animScale>
                                      <p:cBhvr>
                                        <p:cTn id="76" dur="250" autoRev="1" fill="hold"/>
                                        <p:tgtEl>
                                          <p:spTgt spid="20"/>
                                        </p:tgtEl>
                                      </p:cBhvr>
                                      <p:by x="105000" y="105000"/>
                                    </p:animScale>
                                  </p:childTnLst>
                                </p:cTn>
                              </p:par>
                              <p:par>
                                <p:cTn id="77" presetID="26" presetClass="emph" presetSubtype="0" fill="hold" grpId="1" nodeType="withEffect">
                                  <p:stCondLst>
                                    <p:cond delay="0"/>
                                  </p:stCondLst>
                                  <p:childTnLst>
                                    <p:animEffect transition="out" filter="fade">
                                      <p:cBhvr>
                                        <p:cTn id="78" dur="500" tmFilter="0, 0; .2, .5; .8, .5; 1, 0"/>
                                        <p:tgtEl>
                                          <p:spTgt spid="23"/>
                                        </p:tgtEl>
                                      </p:cBhvr>
                                    </p:animEffect>
                                    <p:animScale>
                                      <p:cBhvr>
                                        <p:cTn id="79"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6" grpId="0" animBg="1"/>
      <p:bldP spid="17" grpId="0" animBg="1"/>
      <p:bldP spid="18" grpId="0" animBg="1"/>
      <p:bldP spid="19" grpId="0" animBg="1"/>
      <p:bldP spid="20" grpId="0" animBg="1"/>
      <p:bldP spid="20" grpId="1" animBg="1"/>
      <p:bldP spid="21" grpId="0" animBg="1"/>
      <p:bldP spid="21" grpId="1" animBg="1"/>
      <p:bldP spid="22" grpId="0" animBg="1"/>
      <p:bldP spid="22" grpId="1" animBg="1"/>
      <p:bldP spid="23" grpId="0" animBg="1"/>
      <p:bldP spid="23"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Requirements &amp;  Recommendations</a:t>
            </a:r>
            <a:endParaRPr lang="en-US" dirty="0"/>
          </a:p>
        </p:txBody>
      </p:sp>
      <p:pic>
        <p:nvPicPr>
          <p:cNvPr id="3" name="Picture 2"/>
          <p:cNvPicPr>
            <a:picLocks noChangeAspect="1"/>
          </p:cNvPicPr>
          <p:nvPr/>
        </p:nvPicPr>
        <p:blipFill>
          <a:blip r:embed="rId2"/>
          <a:stretch>
            <a:fillRect/>
          </a:stretch>
        </p:blipFill>
        <p:spPr>
          <a:xfrm>
            <a:off x="9799637" y="-3589338"/>
            <a:ext cx="1907684" cy="3520133"/>
          </a:xfrm>
          <a:prstGeom prst="rect">
            <a:avLst/>
          </a:prstGeom>
        </p:spPr>
      </p:pic>
    </p:spTree>
    <p:extLst>
      <p:ext uri="{BB962C8B-B14F-4D97-AF65-F5344CB8AC3E}">
        <p14:creationId xmlns:p14="http://schemas.microsoft.com/office/powerpoint/2010/main" val="413628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36661E-6 1.64321E-6 L -0.00319 1.52406 " pathEditMode="relative" rAng="0" ptsTypes="AA">
                                      <p:cBhvr>
                                        <p:cTn id="6" dur="3000" fill="hold"/>
                                        <p:tgtEl>
                                          <p:spTgt spid="3"/>
                                        </p:tgtEl>
                                        <p:attrNameLst>
                                          <p:attrName>ppt_x</p:attrName>
                                          <p:attrName>ppt_y</p:attrName>
                                        </p:attrNameLst>
                                      </p:cBhvr>
                                      <p:rCtr x="-166" y="76192"/>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Requirements</a:t>
            </a:r>
            <a:endParaRPr lang="en-US" dirty="0"/>
          </a:p>
        </p:txBody>
      </p:sp>
      <p:sp>
        <p:nvSpPr>
          <p:cNvPr id="5" name="Text Placeholder 4"/>
          <p:cNvSpPr>
            <a:spLocks noGrp="1"/>
          </p:cNvSpPr>
          <p:nvPr>
            <p:ph type="body" sz="quarter" idx="11"/>
          </p:nvPr>
        </p:nvSpPr>
        <p:spPr>
          <a:xfrm>
            <a:off x="274639" y="1212849"/>
            <a:ext cx="11889564" cy="5816977"/>
          </a:xfrm>
        </p:spPr>
        <p:txBody>
          <a:bodyPr/>
          <a:lstStyle/>
          <a:p>
            <a:r>
              <a:rPr lang="en-US" dirty="0" smtClean="0"/>
              <a:t>Active Directory (for SMB)</a:t>
            </a:r>
          </a:p>
          <a:p>
            <a:pPr lvl="1"/>
            <a:r>
              <a:rPr lang="en-US" dirty="0" smtClean="0"/>
              <a:t>No need for Schema updates, AD objects, certain AD functional levels, etc. </a:t>
            </a:r>
          </a:p>
          <a:p>
            <a:pPr lvl="1"/>
            <a:r>
              <a:rPr lang="en-US" dirty="0" smtClean="0"/>
              <a:t>Uses Kerberos, not NTLM or certificates</a:t>
            </a:r>
          </a:p>
          <a:p>
            <a:r>
              <a:rPr lang="en-US" dirty="0" smtClean="0"/>
              <a:t>≥1 Gbps network between servers</a:t>
            </a:r>
          </a:p>
          <a:p>
            <a:r>
              <a:rPr lang="en-US" dirty="0" smtClean="0"/>
              <a:t>Disks </a:t>
            </a:r>
          </a:p>
          <a:p>
            <a:pPr lvl="1"/>
            <a:r>
              <a:rPr lang="en-US" dirty="0" smtClean="0"/>
              <a:t>GPT, not MBR </a:t>
            </a:r>
            <a:endParaRPr lang="en-US" dirty="0"/>
          </a:p>
          <a:p>
            <a:pPr lvl="1"/>
            <a:r>
              <a:rPr lang="en-US" dirty="0" smtClean="0"/>
              <a:t>Yes: JBOD, iSCSI, Local (non-cluster) SCSI or SATA, or SAN</a:t>
            </a:r>
          </a:p>
          <a:p>
            <a:pPr lvl="1"/>
            <a:r>
              <a:rPr lang="en-US" dirty="0" smtClean="0"/>
              <a:t>No: USB external arrays, thumb drives, tapes, 5.25” floppy disks, etc.</a:t>
            </a:r>
          </a:p>
          <a:p>
            <a:pPr lvl="1"/>
            <a:r>
              <a:rPr lang="en-US" dirty="0" smtClean="0"/>
              <a:t>Same disk geometry (see guide)</a:t>
            </a:r>
          </a:p>
          <a:p>
            <a:pPr lvl="1"/>
            <a:r>
              <a:rPr lang="en-US" dirty="0" smtClean="0"/>
              <a:t>Free space for logs on a Windows NTFS/ReFS volume</a:t>
            </a:r>
          </a:p>
          <a:p>
            <a:pPr lvl="1"/>
            <a:r>
              <a:rPr lang="en-US" dirty="0" smtClean="0"/>
              <a:t>No %</a:t>
            </a:r>
            <a:r>
              <a:rPr lang="en-US" dirty="0" err="1" smtClean="0"/>
              <a:t>systemroot</a:t>
            </a:r>
            <a:r>
              <a:rPr lang="en-US" dirty="0" smtClean="0"/>
              <a:t>% or page file</a:t>
            </a:r>
          </a:p>
          <a:p>
            <a:r>
              <a:rPr lang="en-US" dirty="0" smtClean="0"/>
              <a:t>Firewall ports </a:t>
            </a:r>
          </a:p>
          <a:p>
            <a:pPr lvl="1"/>
            <a:r>
              <a:rPr lang="en-US" dirty="0" smtClean="0"/>
              <a:t>SMB, WS-MAN</a:t>
            </a:r>
          </a:p>
        </p:txBody>
      </p:sp>
      <p:sp>
        <p:nvSpPr>
          <p:cNvPr id="2" name="Rectangle 1"/>
          <p:cNvSpPr/>
          <p:nvPr/>
        </p:nvSpPr>
        <p:spPr bwMode="auto">
          <a:xfrm>
            <a:off x="8297547" y="68262"/>
            <a:ext cx="4038600" cy="1600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Most “setup isn’t working” emails I get are from not understanding these requirements</a:t>
            </a:r>
          </a:p>
        </p:txBody>
      </p:sp>
      <p:sp>
        <p:nvSpPr>
          <p:cNvPr id="6" name="Rectangle 5"/>
          <p:cNvSpPr/>
          <p:nvPr/>
        </p:nvSpPr>
        <p:spPr bwMode="auto">
          <a:xfrm>
            <a:off x="9037637" y="1744662"/>
            <a:ext cx="3298510" cy="990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Especially MBR, from using Gen1 VMs!</a:t>
            </a:r>
          </a:p>
        </p:txBody>
      </p:sp>
      <p:sp>
        <p:nvSpPr>
          <p:cNvPr id="7" name="Rectangle 6"/>
          <p:cNvSpPr/>
          <p:nvPr/>
        </p:nvSpPr>
        <p:spPr bwMode="auto">
          <a:xfrm>
            <a:off x="4160837" y="5859462"/>
            <a:ext cx="8175310" cy="990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JBOD: “Just a Bunch of Disks.” In Microsoftland, usually a serially-attached SCSI enclosure using Storage Spaces</a:t>
            </a:r>
          </a:p>
        </p:txBody>
      </p:sp>
    </p:spTree>
    <p:extLst>
      <p:ext uri="{BB962C8B-B14F-4D97-AF65-F5344CB8AC3E}">
        <p14:creationId xmlns:p14="http://schemas.microsoft.com/office/powerpoint/2010/main" val="1992813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anim calcmode="lin" valueType="num">
                                      <p:cBhvr additive="base">
                                        <p:cTn id="15"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 calcmode="lin" valueType="num">
                                      <p:cBhvr additive="base">
                                        <p:cTn id="21" dur="500" fill="hold"/>
                                        <p:tgtEl>
                                          <p:spTgt spid="5">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 calcmode="lin" valueType="num">
                                      <p:cBhvr additive="base">
                                        <p:cTn id="27"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anim calcmode="lin" valueType="num">
                                      <p:cBhvr additive="base">
                                        <p:cTn id="31" dur="500" fill="hold"/>
                                        <p:tgtEl>
                                          <p:spTgt spid="5">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5">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 calcmode="lin" valueType="num">
                                      <p:cBhvr additive="base">
                                        <p:cTn id="35"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5">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5">
                                            <p:txEl>
                                              <p:pRg st="7" end="7"/>
                                            </p:txEl>
                                          </p:spTgt>
                                        </p:tgtEl>
                                        <p:attrNameLst>
                                          <p:attrName>style.visibility</p:attrName>
                                        </p:attrNameLst>
                                      </p:cBhvr>
                                      <p:to>
                                        <p:strVal val="visible"/>
                                      </p:to>
                                    </p:set>
                                    <p:anim calcmode="lin" valueType="num">
                                      <p:cBhvr additive="base">
                                        <p:cTn id="39" dur="500" fill="hold"/>
                                        <p:tgtEl>
                                          <p:spTgt spid="5">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5">
                                            <p:txEl>
                                              <p:pRg st="7" end="7"/>
                                            </p:txEl>
                                          </p:spTgt>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5">
                                            <p:txEl>
                                              <p:pRg st="8" end="8"/>
                                            </p:txEl>
                                          </p:spTgt>
                                        </p:tgtEl>
                                        <p:attrNameLst>
                                          <p:attrName>style.visibility</p:attrName>
                                        </p:attrNameLst>
                                      </p:cBhvr>
                                      <p:to>
                                        <p:strVal val="visible"/>
                                      </p:to>
                                    </p:set>
                                    <p:anim calcmode="lin" valueType="num">
                                      <p:cBhvr additive="base">
                                        <p:cTn id="43" dur="500" fill="hold"/>
                                        <p:tgtEl>
                                          <p:spTgt spid="5">
                                            <p:txEl>
                                              <p:pRg st="8" end="8"/>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5">
                                            <p:txEl>
                                              <p:pRg st="8" end="8"/>
                                            </p:txEl>
                                          </p:spTgt>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5">
                                            <p:txEl>
                                              <p:pRg st="9" end="9"/>
                                            </p:txEl>
                                          </p:spTgt>
                                        </p:tgtEl>
                                        <p:attrNameLst>
                                          <p:attrName>style.visibility</p:attrName>
                                        </p:attrNameLst>
                                      </p:cBhvr>
                                      <p:to>
                                        <p:strVal val="visible"/>
                                      </p:to>
                                    </p:set>
                                    <p:anim calcmode="lin" valueType="num">
                                      <p:cBhvr additive="base">
                                        <p:cTn id="47" dur="500" fill="hold"/>
                                        <p:tgtEl>
                                          <p:spTgt spid="5">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5">
                                            <p:txEl>
                                              <p:pRg st="9" end="9"/>
                                            </p:txEl>
                                          </p:spTgt>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5">
                                            <p:txEl>
                                              <p:pRg st="10" end="10"/>
                                            </p:txEl>
                                          </p:spTgt>
                                        </p:tgtEl>
                                        <p:attrNameLst>
                                          <p:attrName>style.visibility</p:attrName>
                                        </p:attrNameLst>
                                      </p:cBhvr>
                                      <p:to>
                                        <p:strVal val="visible"/>
                                      </p:to>
                                    </p:set>
                                    <p:anim calcmode="lin" valueType="num">
                                      <p:cBhvr additive="base">
                                        <p:cTn id="51" dur="500" fill="hold"/>
                                        <p:tgtEl>
                                          <p:spTgt spid="5">
                                            <p:txEl>
                                              <p:pRg st="10" end="10"/>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5">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nodeType="clickEffect">
                                  <p:stCondLst>
                                    <p:cond delay="0"/>
                                  </p:stCondLst>
                                  <p:childTnLst>
                                    <p:set>
                                      <p:cBhvr>
                                        <p:cTn id="56" dur="1" fill="hold">
                                          <p:stCondLst>
                                            <p:cond delay="0"/>
                                          </p:stCondLst>
                                        </p:cTn>
                                        <p:tgtEl>
                                          <p:spTgt spid="5">
                                            <p:txEl>
                                              <p:pRg st="11" end="11"/>
                                            </p:txEl>
                                          </p:spTgt>
                                        </p:tgtEl>
                                        <p:attrNameLst>
                                          <p:attrName>style.visibility</p:attrName>
                                        </p:attrNameLst>
                                      </p:cBhvr>
                                      <p:to>
                                        <p:strVal val="visible"/>
                                      </p:to>
                                    </p:set>
                                    <p:anim calcmode="lin" valueType="num">
                                      <p:cBhvr additive="base">
                                        <p:cTn id="57" dur="500" fill="hold"/>
                                        <p:tgtEl>
                                          <p:spTgt spid="5">
                                            <p:txEl>
                                              <p:pRg st="11" end="11"/>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5">
                                            <p:txEl>
                                              <p:pRg st="11" end="11"/>
                                            </p:txEl>
                                          </p:spTgt>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xEl>
                                              <p:pRg st="12" end="12"/>
                                            </p:txEl>
                                          </p:spTgt>
                                        </p:tgtEl>
                                        <p:attrNameLst>
                                          <p:attrName>style.visibility</p:attrName>
                                        </p:attrNameLst>
                                      </p:cBhvr>
                                      <p:to>
                                        <p:strVal val="visible"/>
                                      </p:to>
                                    </p:set>
                                    <p:anim calcmode="lin" valueType="num">
                                      <p:cBhvr additive="base">
                                        <p:cTn id="61" dur="500" fill="hold"/>
                                        <p:tgtEl>
                                          <p:spTgt spid="5">
                                            <p:txEl>
                                              <p:pRg st="12" end="12"/>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5">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6"/>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 for Synchronous</a:t>
            </a:r>
            <a:endParaRPr lang="en-US" dirty="0"/>
          </a:p>
        </p:txBody>
      </p:sp>
      <p:sp>
        <p:nvSpPr>
          <p:cNvPr id="3" name="Text Placeholder 2"/>
          <p:cNvSpPr>
            <a:spLocks noGrp="1"/>
          </p:cNvSpPr>
          <p:nvPr>
            <p:ph type="body" sz="quarter" idx="11"/>
          </p:nvPr>
        </p:nvSpPr>
        <p:spPr>
          <a:xfrm>
            <a:off x="274639" y="1212849"/>
            <a:ext cx="11889564" cy="5416868"/>
          </a:xfrm>
        </p:spPr>
        <p:txBody>
          <a:bodyPr/>
          <a:lstStyle/>
          <a:p>
            <a:r>
              <a:rPr lang="en-US" dirty="0" smtClean="0"/>
              <a:t>Network latency</a:t>
            </a:r>
          </a:p>
          <a:p>
            <a:pPr lvl="1"/>
            <a:r>
              <a:rPr lang="en-US" dirty="0" smtClean="0"/>
              <a:t>≤5ms round trip average</a:t>
            </a:r>
          </a:p>
          <a:p>
            <a:pPr lvl="1"/>
            <a:r>
              <a:rPr lang="en-US" dirty="0"/>
              <a:t>Assuming </a:t>
            </a:r>
            <a:r>
              <a:rPr lang="en-US" dirty="0" smtClean="0"/>
              <a:t>the light speed vacuum ideal</a:t>
            </a:r>
            <a:r>
              <a:rPr lang="en-US" dirty="0"/>
              <a:t>, </a:t>
            </a:r>
            <a:r>
              <a:rPr lang="en-US" dirty="0" smtClean="0"/>
              <a:t>5ms is ~1500km round trip </a:t>
            </a:r>
            <a:endParaRPr lang="en-US" dirty="0"/>
          </a:p>
          <a:p>
            <a:pPr lvl="1"/>
            <a:r>
              <a:rPr lang="en-US" dirty="0" smtClean="0"/>
              <a:t>But reality steps in: optical fiber reduces by 35%, you cross switches, routers, firewalls, etc. – likely ≥2X latent at that range</a:t>
            </a:r>
          </a:p>
          <a:p>
            <a:pPr lvl="1"/>
            <a:r>
              <a:rPr lang="en-US" dirty="0" smtClean="0"/>
              <a:t>Dark fiber and 10GBASE have logistical and financial limits</a:t>
            </a:r>
          </a:p>
          <a:p>
            <a:pPr lvl="1"/>
            <a:r>
              <a:rPr lang="en-US" dirty="0" smtClean="0"/>
              <a:t>End result: most customers end up 30-50km (or stay within the campus)</a:t>
            </a:r>
          </a:p>
          <a:p>
            <a:r>
              <a:rPr lang="en-US" dirty="0" smtClean="0"/>
              <a:t>Disk latency</a:t>
            </a:r>
          </a:p>
          <a:p>
            <a:pPr lvl="1"/>
            <a:r>
              <a:rPr lang="en-US" dirty="0" smtClean="0"/>
              <a:t>Perfmon (logical disk) and DISKSPD</a:t>
            </a:r>
          </a:p>
          <a:p>
            <a:pPr lvl="1"/>
            <a:r>
              <a:rPr lang="en-US" dirty="0" smtClean="0"/>
              <a:t>Use micro benchmarks </a:t>
            </a:r>
            <a:r>
              <a:rPr lang="en-US" i="1" dirty="0" smtClean="0"/>
              <a:t>before</a:t>
            </a:r>
            <a:r>
              <a:rPr lang="en-US" dirty="0" smtClean="0"/>
              <a:t> and after SR – not in Technical Preview, though! </a:t>
            </a:r>
            <a:r>
              <a:rPr lang="en-US" dirty="0" smtClean="0">
                <a:sym typeface="Wingdings" panose="05000000000000000000" pitchFamily="2" charset="2"/>
              </a:rPr>
              <a:t></a:t>
            </a:r>
            <a:endParaRPr lang="en-US" dirty="0" smtClean="0"/>
          </a:p>
          <a:p>
            <a:r>
              <a:rPr lang="en-US" dirty="0" smtClean="0"/>
              <a:t>Log sizing and backing</a:t>
            </a:r>
          </a:p>
          <a:p>
            <a:pPr lvl="1"/>
            <a:r>
              <a:rPr lang="en-US" dirty="0"/>
              <a:t>SSD (if you want it </a:t>
            </a:r>
            <a:r>
              <a:rPr lang="en-US" dirty="0" smtClean="0"/>
              <a:t>to really work!)</a:t>
            </a:r>
            <a:endParaRPr lang="en-US" dirty="0"/>
          </a:p>
          <a:p>
            <a:pPr lvl="1"/>
            <a:r>
              <a:rPr lang="en-US" dirty="0" smtClean="0"/>
              <a:t>Larger logs allow faster recovery from larger outages, but cost space</a:t>
            </a:r>
          </a:p>
        </p:txBody>
      </p:sp>
      <p:sp>
        <p:nvSpPr>
          <p:cNvPr id="4" name="Rectangle 3"/>
          <p:cNvSpPr/>
          <p:nvPr/>
        </p:nvSpPr>
        <p:spPr bwMode="auto">
          <a:xfrm>
            <a:off x="8297547" y="6011862"/>
            <a:ext cx="4038600"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These are very </a:t>
            </a:r>
            <a:r>
              <a:rPr lang="en-US" sz="2400" i="1" dirty="0" smtClean="0">
                <a:gradFill>
                  <a:gsLst>
                    <a:gs pos="0">
                      <a:srgbClr val="FFFFFF"/>
                    </a:gs>
                    <a:gs pos="100000">
                      <a:srgbClr val="FFFFFF"/>
                    </a:gs>
                  </a:gsLst>
                  <a:lin ang="5400000" scaled="0"/>
                </a:gradFill>
                <a:ea typeface="Segoe UI" pitchFamily="34" charset="0"/>
                <a:cs typeface="Segoe UI" pitchFamily="34" charset="0"/>
              </a:rPr>
              <a:t>strong</a:t>
            </a:r>
            <a:r>
              <a:rPr lang="en-US" sz="2400" dirty="0" smtClean="0">
                <a:gradFill>
                  <a:gsLst>
                    <a:gs pos="0">
                      <a:srgbClr val="FFFFFF"/>
                    </a:gs>
                    <a:gs pos="100000">
                      <a:srgbClr val="FFFFFF"/>
                    </a:gs>
                  </a:gsLst>
                  <a:lin ang="5400000" scaled="0"/>
                </a:gradFill>
                <a:ea typeface="Segoe UI" pitchFamily="34" charset="0"/>
                <a:cs typeface="Segoe UI" pitchFamily="34" charset="0"/>
              </a:rPr>
              <a:t> recommendations ;)</a:t>
            </a:r>
          </a:p>
        </p:txBody>
      </p:sp>
    </p:spTree>
    <p:extLst>
      <p:ext uri="{BB962C8B-B14F-4D97-AF65-F5344CB8AC3E}">
        <p14:creationId xmlns:p14="http://schemas.microsoft.com/office/powerpoint/2010/main" val="366608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8"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3">
                                            <p:txEl>
                                              <p:pRg st="8" end="8"/>
                                            </p:txEl>
                                          </p:spTgt>
                                        </p:tgtEl>
                                        <p:attrNameLst>
                                          <p:attrName>style.visibility</p:attrName>
                                        </p:attrNameLst>
                                      </p:cBhvr>
                                      <p:to>
                                        <p:strVal val="visible"/>
                                      </p:to>
                                    </p:set>
                                    <p:anim calcmode="lin" valueType="num">
                                      <p:cBhvr additive="base">
                                        <p:cTn id="4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 calcmode="lin" valueType="num">
                                      <p:cBhvr additive="base">
                                        <p:cTn id="47"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9" end="9"/>
                                            </p:txEl>
                                          </p:spTgt>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 calcmode="lin" valueType="num">
                                      <p:cBhvr additive="base">
                                        <p:cTn id="51" dur="500" fill="hold"/>
                                        <p:tgtEl>
                                          <p:spTgt spid="3">
                                            <p:txEl>
                                              <p:pRg st="11" end="11"/>
                                            </p:txEl>
                                          </p:spTgt>
                                        </p:tgtEl>
                                        <p:attrNameLst>
                                          <p:attrName>ppt_x</p:attrName>
                                        </p:attrNameLst>
                                      </p:cBhvr>
                                      <p:tavLst>
                                        <p:tav tm="0">
                                          <p:val>
                                            <p:strVal val="0-#ppt_w/2"/>
                                          </p:val>
                                        </p:tav>
                                        <p:tav tm="100000">
                                          <p:val>
                                            <p:strVal val="#ppt_x"/>
                                          </p:val>
                                        </p:tav>
                                      </p:tavLst>
                                    </p:anim>
                                    <p:anim calcmode="lin" valueType="num">
                                      <p:cBhvr additive="base">
                                        <p:cTn id="52" dur="500" fill="hold"/>
                                        <p:tgtEl>
                                          <p:spTgt spid="3">
                                            <p:txEl>
                                              <p:pRg st="11" end="11"/>
                                            </p:txEl>
                                          </p:spTgt>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anim calcmode="lin" valueType="num">
                                      <p:cBhvr additive="base">
                                        <p:cTn id="55"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Recommendations for Asynchronous</a:t>
            </a:r>
            <a:endParaRPr lang="en-US" dirty="0"/>
          </a:p>
        </p:txBody>
      </p:sp>
      <p:sp>
        <p:nvSpPr>
          <p:cNvPr id="3" name="Text Placeholder 2"/>
          <p:cNvSpPr>
            <a:spLocks noGrp="1"/>
          </p:cNvSpPr>
          <p:nvPr>
            <p:ph type="body" sz="quarter" idx="11"/>
          </p:nvPr>
        </p:nvSpPr>
        <p:spPr>
          <a:xfrm>
            <a:off x="274639" y="1212849"/>
            <a:ext cx="11889564" cy="3108543"/>
          </a:xfrm>
        </p:spPr>
        <p:txBody>
          <a:bodyPr/>
          <a:lstStyle/>
          <a:p>
            <a:r>
              <a:rPr lang="en-US" dirty="0" smtClean="0"/>
              <a:t>Network latency</a:t>
            </a:r>
          </a:p>
          <a:p>
            <a:pPr lvl="1"/>
            <a:r>
              <a:rPr lang="en-US" dirty="0" smtClean="0"/>
              <a:t>Doesn’t matter</a:t>
            </a:r>
          </a:p>
          <a:p>
            <a:r>
              <a:rPr lang="en-US" dirty="0" smtClean="0"/>
              <a:t>Disk latency</a:t>
            </a:r>
          </a:p>
          <a:p>
            <a:pPr lvl="1"/>
            <a:r>
              <a:rPr lang="en-US" dirty="0" smtClean="0"/>
              <a:t>Same as previous slide</a:t>
            </a:r>
            <a:endParaRPr lang="en-US" dirty="0"/>
          </a:p>
          <a:p>
            <a:r>
              <a:rPr lang="en-US" dirty="0" smtClean="0"/>
              <a:t>Log sizing and backing</a:t>
            </a:r>
          </a:p>
          <a:p>
            <a:pPr lvl="1"/>
            <a:r>
              <a:rPr lang="en-US" dirty="0" smtClean="0"/>
              <a:t>Same as </a:t>
            </a:r>
            <a:r>
              <a:rPr lang="en-US" smtClean="0"/>
              <a:t>previous slide</a:t>
            </a:r>
            <a:endParaRPr lang="en-US" dirty="0" smtClean="0"/>
          </a:p>
        </p:txBody>
      </p:sp>
    </p:spTree>
    <p:extLst>
      <p:ext uri="{BB962C8B-B14F-4D97-AF65-F5344CB8AC3E}">
        <p14:creationId xmlns:p14="http://schemas.microsoft.com/office/powerpoint/2010/main" val="1441661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Philosophy</a:t>
            </a:r>
            <a:endParaRPr lang="en-US" dirty="0"/>
          </a:p>
        </p:txBody>
      </p:sp>
      <p:sp>
        <p:nvSpPr>
          <p:cNvPr id="3" name="Text Placeholder 2"/>
          <p:cNvSpPr>
            <a:spLocks noGrp="1"/>
          </p:cNvSpPr>
          <p:nvPr>
            <p:ph type="body" sz="quarter" idx="11"/>
          </p:nvPr>
        </p:nvSpPr>
        <p:spPr>
          <a:xfrm>
            <a:off x="274639" y="1212849"/>
            <a:ext cx="11889564" cy="4124206"/>
          </a:xfrm>
        </p:spPr>
        <p:txBody>
          <a:bodyPr/>
          <a:lstStyle/>
          <a:p>
            <a:r>
              <a:rPr lang="en-US" dirty="0" smtClean="0"/>
              <a:t>Async crash consistency versus application consistency</a:t>
            </a:r>
          </a:p>
          <a:p>
            <a:pPr lvl="1"/>
            <a:r>
              <a:rPr lang="en-US" dirty="0" smtClean="0"/>
              <a:t>We guarantee a mountable volume</a:t>
            </a:r>
          </a:p>
          <a:p>
            <a:pPr lvl="1"/>
            <a:r>
              <a:rPr lang="en-US" dirty="0" smtClean="0"/>
              <a:t>Your app guarantees a usable file</a:t>
            </a:r>
          </a:p>
          <a:p>
            <a:r>
              <a:rPr lang="en-US" dirty="0" smtClean="0"/>
              <a:t>Snapshots</a:t>
            </a:r>
          </a:p>
          <a:p>
            <a:pPr lvl="1"/>
            <a:r>
              <a:rPr lang="en-US" dirty="0" smtClean="0"/>
              <a:t>Whoops, this is broken in Technical Preview</a:t>
            </a:r>
          </a:p>
          <a:p>
            <a:r>
              <a:rPr lang="en-US" dirty="0" smtClean="0"/>
              <a:t>Accept that async means possible data loss</a:t>
            </a:r>
          </a:p>
          <a:p>
            <a:pPr lvl="1"/>
            <a:r>
              <a:rPr lang="en-US" dirty="0" smtClean="0"/>
              <a:t>We have no RPO dial in Technical Preview</a:t>
            </a:r>
          </a:p>
          <a:p>
            <a:r>
              <a:rPr lang="en-US" dirty="0" smtClean="0"/>
              <a:t>How much money is your data worth?</a:t>
            </a:r>
          </a:p>
        </p:txBody>
      </p:sp>
      <p:pic>
        <p:nvPicPr>
          <p:cNvPr id="7" name="Picture 6"/>
          <p:cNvPicPr>
            <a:picLocks noChangeAspect="1"/>
          </p:cNvPicPr>
          <p:nvPr/>
        </p:nvPicPr>
        <p:blipFill>
          <a:blip r:embed="rId2"/>
          <a:stretch>
            <a:fillRect/>
          </a:stretch>
        </p:blipFill>
        <p:spPr>
          <a:xfrm>
            <a:off x="8047037" y="3344862"/>
            <a:ext cx="4683723" cy="4683723"/>
          </a:xfrm>
          <a:prstGeom prst="rect">
            <a:avLst/>
          </a:prstGeom>
        </p:spPr>
      </p:pic>
    </p:spTree>
    <p:extLst>
      <p:ext uri="{BB962C8B-B14F-4D97-AF65-F5344CB8AC3E}">
        <p14:creationId xmlns:p14="http://schemas.microsoft.com/office/powerpoint/2010/main" val="848155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additive="base">
                                        <p:cTn id="34"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3">
                                            <p:txEl>
                                              <p:pRg st="5" end="5"/>
                                            </p:txEl>
                                          </p:spTgt>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 calcmode="lin" valueType="num">
                                      <p:cBhvr additive="base">
                                        <p:cTn id="38"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 calcmode="lin" valueType="num">
                                      <p:cBhvr additive="base">
                                        <p:cTn id="44"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Stretching Failover Clusters and Using Storage Replica for Disaster Recovery in Windows Server vNext </a:t>
            </a:r>
          </a:p>
        </p:txBody>
      </p:sp>
      <p:sp>
        <p:nvSpPr>
          <p:cNvPr id="3" name="Text Placeholder 2"/>
          <p:cNvSpPr>
            <a:spLocks noGrp="1"/>
          </p:cNvSpPr>
          <p:nvPr>
            <p:ph type="body" sz="quarter" idx="14"/>
          </p:nvPr>
        </p:nvSpPr>
        <p:spPr>
          <a:xfrm>
            <a:off x="254539" y="4868862"/>
            <a:ext cx="6019799" cy="1554478"/>
          </a:xfrm>
        </p:spPr>
        <p:txBody>
          <a:bodyPr/>
          <a:lstStyle/>
          <a:p>
            <a:r>
              <a:rPr lang="en-US" sz="2800" dirty="0" smtClean="0"/>
              <a:t>Ned Pyle</a:t>
            </a:r>
          </a:p>
          <a:p>
            <a:r>
              <a:rPr lang="en-US" sz="2800" dirty="0" smtClean="0"/>
              <a:t>Sr. PM, Microsoft Corporation</a:t>
            </a:r>
            <a:endParaRPr lang="en-US" sz="2800" dirty="0"/>
          </a:p>
        </p:txBody>
      </p:sp>
      <p:sp>
        <p:nvSpPr>
          <p:cNvPr id="4" name="Text Placeholder 2"/>
          <p:cNvSpPr txBox="1">
            <a:spLocks/>
          </p:cNvSpPr>
          <p:nvPr/>
        </p:nvSpPr>
        <p:spPr bwMode="ltGray">
          <a:xfrm>
            <a:off x="254539" y="4249597"/>
            <a:ext cx="6400800" cy="1554478"/>
          </a:xfrm>
          <a:prstGeom prst="rect">
            <a:avLst/>
          </a:prstGeom>
        </p:spPr>
        <p:txBody>
          <a:bodyPr vert="horz" wrap="square" lIns="146304" tIns="109728" rIns="146304" bIns="109728" rtlCol="0">
            <a:noAutofit/>
          </a:bodyPr>
          <a:lstStyle>
            <a:lvl1pPr marL="0" marR="0" indent="0" algn="l" defTabSz="932742" rtl="0" eaLnBrk="1" fontAlgn="auto" latinLnBrk="0" hangingPunct="1">
              <a:lnSpc>
                <a:spcPct val="90000"/>
              </a:lnSpc>
              <a:spcBef>
                <a:spcPts val="0"/>
              </a:spcBef>
              <a:spcAft>
                <a:spcPts val="0"/>
              </a:spcAft>
              <a:buClr>
                <a:schemeClr val="tx1"/>
              </a:buClr>
              <a:buSzPct val="100000"/>
              <a:buFontTx/>
              <a:buNone/>
              <a:tabLst/>
              <a:defRPr sz="3200" kern="1200" spc="0" baseline="0">
                <a:gradFill>
                  <a:gsLst>
                    <a:gs pos="1250">
                      <a:srgbClr val="FFFFFF"/>
                    </a:gs>
                    <a:gs pos="99000">
                      <a:srgbClr val="FFFFFF"/>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FFFFFF"/>
              </a:buClr>
            </a:pPr>
            <a:r>
              <a:rPr lang="en-US" sz="2800" dirty="0"/>
              <a:t>CDP-B352</a:t>
            </a:r>
          </a:p>
        </p:txBody>
      </p:sp>
    </p:spTree>
    <p:extLst>
      <p:ext uri="{BB962C8B-B14F-4D97-AF65-F5344CB8AC3E}">
        <p14:creationId xmlns:p14="http://schemas.microsoft.com/office/powerpoint/2010/main" val="4182812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Good ideas for anyone</a:t>
            </a:r>
            <a:endParaRPr lang="en-US" dirty="0"/>
          </a:p>
        </p:txBody>
      </p:sp>
      <p:sp>
        <p:nvSpPr>
          <p:cNvPr id="3" name="Text Placeholder 2"/>
          <p:cNvSpPr>
            <a:spLocks noGrp="1"/>
          </p:cNvSpPr>
          <p:nvPr>
            <p:ph type="body" sz="quarter" idx="11"/>
          </p:nvPr>
        </p:nvSpPr>
        <p:spPr>
          <a:xfrm>
            <a:off x="274639" y="1212849"/>
            <a:ext cx="11889564" cy="2092881"/>
          </a:xfrm>
        </p:spPr>
        <p:txBody>
          <a:bodyPr/>
          <a:lstStyle/>
          <a:p>
            <a:r>
              <a:rPr lang="en-US" dirty="0" smtClean="0"/>
              <a:t>Drivers </a:t>
            </a:r>
            <a:r>
              <a:rPr lang="en-US" dirty="0" err="1" smtClean="0"/>
              <a:t>drivers</a:t>
            </a:r>
            <a:r>
              <a:rPr lang="en-US" dirty="0" smtClean="0"/>
              <a:t> </a:t>
            </a:r>
            <a:r>
              <a:rPr lang="en-US" dirty="0" err="1" smtClean="0"/>
              <a:t>drivers</a:t>
            </a:r>
            <a:r>
              <a:rPr lang="en-US" dirty="0" smtClean="0"/>
              <a:t>!</a:t>
            </a:r>
          </a:p>
          <a:p>
            <a:r>
              <a:rPr lang="en-US" dirty="0" smtClean="0"/>
              <a:t>Filters </a:t>
            </a:r>
            <a:r>
              <a:rPr lang="en-US" dirty="0" err="1" smtClean="0"/>
              <a:t>filters</a:t>
            </a:r>
            <a:r>
              <a:rPr lang="en-US" dirty="0" smtClean="0"/>
              <a:t> </a:t>
            </a:r>
            <a:r>
              <a:rPr lang="en-US" dirty="0" err="1" smtClean="0"/>
              <a:t>filters</a:t>
            </a:r>
            <a:r>
              <a:rPr lang="en-US" dirty="0" smtClean="0"/>
              <a:t>!</a:t>
            </a:r>
          </a:p>
          <a:p>
            <a:r>
              <a:rPr lang="en-US" dirty="0" smtClean="0"/>
              <a:t>Learn your performance envelopes</a:t>
            </a:r>
          </a:p>
        </p:txBody>
      </p:sp>
      <p:pic>
        <p:nvPicPr>
          <p:cNvPr id="4" name="Picture 3"/>
          <p:cNvPicPr>
            <a:picLocks noChangeAspect="1"/>
          </p:cNvPicPr>
          <p:nvPr/>
        </p:nvPicPr>
        <p:blipFill>
          <a:blip r:embed="rId2"/>
          <a:stretch>
            <a:fillRect/>
          </a:stretch>
        </p:blipFill>
        <p:spPr>
          <a:xfrm>
            <a:off x="10561638" y="982662"/>
            <a:ext cx="1583476" cy="5935663"/>
          </a:xfrm>
          <a:prstGeom prst="rect">
            <a:avLst/>
          </a:prstGeom>
        </p:spPr>
      </p:pic>
    </p:spTree>
    <p:extLst>
      <p:ext uri="{BB962C8B-B14F-4D97-AF65-F5344CB8AC3E}">
        <p14:creationId xmlns:p14="http://schemas.microsoft.com/office/powerpoint/2010/main" val="377278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the options?</a:t>
            </a:r>
            <a:endParaRPr lang="en-US" dirty="0"/>
          </a:p>
        </p:txBody>
      </p:sp>
      <p:graphicFrame>
        <p:nvGraphicFramePr>
          <p:cNvPr id="4" name="Table 3"/>
          <p:cNvGraphicFramePr>
            <a:graphicFrameLocks noGrp="1"/>
          </p:cNvGraphicFramePr>
          <p:nvPr>
            <p:extLst/>
          </p:nvPr>
        </p:nvGraphicFramePr>
        <p:xfrm>
          <a:off x="370295" y="1897062"/>
          <a:ext cx="11867742" cy="822960"/>
        </p:xfrm>
        <a:graphic>
          <a:graphicData uri="http://schemas.openxmlformats.org/drawingml/2006/table">
            <a:tbl>
              <a:tblPr firstRow="1" bandRow="1">
                <a:tableStyleId>{D7AC3CCA-C797-4891-BE02-D94E43425B78}</a:tableStyleId>
              </a:tblPr>
              <a:tblGrid>
                <a:gridCol w="1695392">
                  <a:extLst>
                    <a:ext uri="{9D8B030D-6E8A-4147-A177-3AD203B41FA5}">
                      <a16:colId xmlns:a16="http://schemas.microsoft.com/office/drawing/2014/main" xmlns="" val="786246476"/>
                    </a:ext>
                  </a:extLst>
                </a:gridCol>
                <a:gridCol w="1444523">
                  <a:extLst>
                    <a:ext uri="{9D8B030D-6E8A-4147-A177-3AD203B41FA5}">
                      <a16:colId xmlns:a16="http://schemas.microsoft.com/office/drawing/2014/main" xmlns="" val="286233644"/>
                    </a:ext>
                  </a:extLst>
                </a:gridCol>
                <a:gridCol w="1464202">
                  <a:extLst>
                    <a:ext uri="{9D8B030D-6E8A-4147-A177-3AD203B41FA5}">
                      <a16:colId xmlns:a16="http://schemas.microsoft.com/office/drawing/2014/main" xmlns="" val="1877957066"/>
                    </a:ext>
                  </a:extLst>
                </a:gridCol>
                <a:gridCol w="1772455">
                  <a:extLst>
                    <a:ext uri="{9D8B030D-6E8A-4147-A177-3AD203B41FA5}">
                      <a16:colId xmlns:a16="http://schemas.microsoft.com/office/drawing/2014/main" xmlns="" val="4015494887"/>
                    </a:ext>
                  </a:extLst>
                </a:gridCol>
                <a:gridCol w="1985970">
                  <a:extLst>
                    <a:ext uri="{9D8B030D-6E8A-4147-A177-3AD203B41FA5}">
                      <a16:colId xmlns:a16="http://schemas.microsoft.com/office/drawing/2014/main" xmlns="" val="2555954977"/>
                    </a:ext>
                  </a:extLst>
                </a:gridCol>
                <a:gridCol w="1481877">
                  <a:extLst>
                    <a:ext uri="{9D8B030D-6E8A-4147-A177-3AD203B41FA5}">
                      <a16:colId xmlns:a16="http://schemas.microsoft.com/office/drawing/2014/main" xmlns="" val="1900676168"/>
                    </a:ext>
                  </a:extLst>
                </a:gridCol>
                <a:gridCol w="2023323">
                  <a:extLst>
                    <a:ext uri="{9D8B030D-6E8A-4147-A177-3AD203B41FA5}">
                      <a16:colId xmlns:a16="http://schemas.microsoft.com/office/drawing/2014/main" xmlns="" val="1030026833"/>
                    </a:ext>
                  </a:extLst>
                </a:gridCol>
              </a:tblGrid>
              <a:tr h="370840">
                <a:tc>
                  <a:txBody>
                    <a:bodyPr/>
                    <a:lstStyle/>
                    <a:p>
                      <a:r>
                        <a:rPr lang="en-US" sz="1600" dirty="0" smtClean="0"/>
                        <a:t>Hyper-V</a:t>
                      </a:r>
                      <a:r>
                        <a:rPr lang="en-US" sz="1600" baseline="0" dirty="0" smtClean="0"/>
                        <a:t> Replica</a:t>
                      </a:r>
                      <a:endParaRPr lang="en-US" sz="1600" b="0" dirty="0"/>
                    </a:p>
                  </a:txBody>
                  <a:tcPr/>
                </a:tc>
                <a:tc>
                  <a:txBody>
                    <a:bodyPr/>
                    <a:lstStyle/>
                    <a:p>
                      <a:r>
                        <a:rPr lang="en-US" sz="1600" dirty="0" smtClean="0">
                          <a:solidFill>
                            <a:srgbClr val="009E49"/>
                          </a:solidFill>
                        </a:rPr>
                        <a:t>Yes</a:t>
                      </a:r>
                      <a:endParaRPr lang="en-US" sz="1600" b="1" dirty="0">
                        <a:solidFill>
                          <a:srgbClr val="009E49"/>
                        </a:solidFill>
                      </a:endParaRPr>
                    </a:p>
                  </a:txBody>
                  <a:tcPr/>
                </a:tc>
                <a:tc>
                  <a:txBody>
                    <a:bodyPr/>
                    <a:lstStyle/>
                    <a:p>
                      <a:r>
                        <a:rPr lang="en-US" sz="1600" b="0" dirty="0" smtClean="0"/>
                        <a:t>NA</a:t>
                      </a:r>
                      <a:endParaRPr lang="en-US" sz="1600" b="0" i="1"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solidFill>
                            <a:srgbClr val="009E49"/>
                          </a:solidFill>
                        </a:rPr>
                        <a:t>Yes (VMs hosting file servers)</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0" dirty="0" smtClean="0"/>
                        <a:t>No</a:t>
                      </a:r>
                    </a:p>
                    <a:p>
                      <a:pPr marL="0" marR="0" indent="0" algn="l" defTabSz="932742" rtl="0" eaLnBrk="1" fontAlgn="auto" latinLnBrk="0" hangingPunct="1">
                        <a:lnSpc>
                          <a:spcPct val="100000"/>
                        </a:lnSpc>
                        <a:spcBef>
                          <a:spcPts val="0"/>
                        </a:spcBef>
                        <a:spcAft>
                          <a:spcPts val="0"/>
                        </a:spcAft>
                        <a:buClrTx/>
                        <a:buSzTx/>
                        <a:buFontTx/>
                        <a:buNone/>
                        <a:tabLst/>
                        <a:defRPr/>
                      </a:pPr>
                      <a:endParaRPr lang="en-US" sz="1600" dirty="0" smtClean="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solidFill>
                            <a:srgbClr val="009E49"/>
                          </a:solidFill>
                        </a:rPr>
                        <a:t>Yes (VMs hosting SQL)</a:t>
                      </a: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solidFill>
                            <a:srgbClr val="009E49"/>
                          </a:solidFill>
                        </a:rPr>
                        <a:t>Yes (VMs hosting apps &amp; servers)</a:t>
                      </a:r>
                    </a:p>
                    <a:p>
                      <a:pPr marL="0" marR="0" indent="0" algn="l" defTabSz="932742" rtl="0" eaLnBrk="1" fontAlgn="auto" latinLnBrk="0" hangingPunct="1">
                        <a:lnSpc>
                          <a:spcPct val="100000"/>
                        </a:lnSpc>
                        <a:spcBef>
                          <a:spcPts val="0"/>
                        </a:spcBef>
                        <a:spcAft>
                          <a:spcPts val="0"/>
                        </a:spcAft>
                        <a:buClrTx/>
                        <a:buSzTx/>
                        <a:buFontTx/>
                        <a:buNone/>
                        <a:tabLst/>
                        <a:defRPr/>
                      </a:pPr>
                      <a:endParaRPr lang="en-US" sz="1600" dirty="0" smtClean="0">
                        <a:solidFill>
                          <a:srgbClr val="009E49"/>
                        </a:solidFill>
                      </a:endParaRPr>
                    </a:p>
                  </a:txBody>
                  <a:tcPr/>
                </a:tc>
                <a:extLst>
                  <a:ext uri="{0D108BD9-81ED-4DB2-BD59-A6C34878D82A}">
                    <a16:rowId xmlns:a16="http://schemas.microsoft.com/office/drawing/2014/main" xmlns="" val="2525793734"/>
                  </a:ext>
                </a:extLst>
              </a:tr>
            </a:tbl>
          </a:graphicData>
        </a:graphic>
      </p:graphicFrame>
      <p:graphicFrame>
        <p:nvGraphicFramePr>
          <p:cNvPr id="3" name="Table 2"/>
          <p:cNvGraphicFramePr>
            <a:graphicFrameLocks noGrp="1"/>
          </p:cNvGraphicFramePr>
          <p:nvPr>
            <p:extLst/>
          </p:nvPr>
        </p:nvGraphicFramePr>
        <p:xfrm>
          <a:off x="370294" y="1526222"/>
          <a:ext cx="11858810" cy="370840"/>
        </p:xfrm>
        <a:graphic>
          <a:graphicData uri="http://schemas.openxmlformats.org/drawingml/2006/table">
            <a:tbl>
              <a:tblPr firstRow="1" bandRow="1">
                <a:tableStyleId>{5C22544A-7EE6-4342-B048-85BDC9FD1C3A}</a:tableStyleId>
              </a:tblPr>
              <a:tblGrid>
                <a:gridCol w="1694116">
                  <a:extLst>
                    <a:ext uri="{9D8B030D-6E8A-4147-A177-3AD203B41FA5}">
                      <a16:colId xmlns:a16="http://schemas.microsoft.com/office/drawing/2014/main" xmlns="" val="4004920303"/>
                    </a:ext>
                  </a:extLst>
                </a:gridCol>
                <a:gridCol w="1443436">
                  <a:extLst>
                    <a:ext uri="{9D8B030D-6E8A-4147-A177-3AD203B41FA5}">
                      <a16:colId xmlns:a16="http://schemas.microsoft.com/office/drawing/2014/main" xmlns="" val="1369289808"/>
                    </a:ext>
                  </a:extLst>
                </a:gridCol>
                <a:gridCol w="1463100">
                  <a:extLst>
                    <a:ext uri="{9D8B030D-6E8A-4147-A177-3AD203B41FA5}">
                      <a16:colId xmlns:a16="http://schemas.microsoft.com/office/drawing/2014/main" xmlns="" val="1435998463"/>
                    </a:ext>
                  </a:extLst>
                </a:gridCol>
                <a:gridCol w="1771121">
                  <a:extLst>
                    <a:ext uri="{9D8B030D-6E8A-4147-A177-3AD203B41FA5}">
                      <a16:colId xmlns:a16="http://schemas.microsoft.com/office/drawing/2014/main" xmlns="" val="4236047318"/>
                    </a:ext>
                  </a:extLst>
                </a:gridCol>
                <a:gridCol w="1990770">
                  <a:extLst>
                    <a:ext uri="{9D8B030D-6E8A-4147-A177-3AD203B41FA5}">
                      <a16:colId xmlns:a16="http://schemas.microsoft.com/office/drawing/2014/main" xmlns="" val="3338063140"/>
                    </a:ext>
                  </a:extLst>
                </a:gridCol>
                <a:gridCol w="1474467">
                  <a:extLst>
                    <a:ext uri="{9D8B030D-6E8A-4147-A177-3AD203B41FA5}">
                      <a16:colId xmlns:a16="http://schemas.microsoft.com/office/drawing/2014/main" xmlns="" val="2827026065"/>
                    </a:ext>
                  </a:extLst>
                </a:gridCol>
                <a:gridCol w="2021800">
                  <a:extLst>
                    <a:ext uri="{9D8B030D-6E8A-4147-A177-3AD203B41FA5}">
                      <a16:colId xmlns:a16="http://schemas.microsoft.com/office/drawing/2014/main" xmlns="" val="3075222099"/>
                    </a:ext>
                  </a:extLst>
                </a:gridCol>
              </a:tblGrid>
              <a:tr h="370840">
                <a:tc>
                  <a:txBody>
                    <a:bodyPr/>
                    <a:lstStyle/>
                    <a:p>
                      <a:endParaRPr lang="en-US" dirty="0"/>
                    </a:p>
                  </a:txBody>
                  <a:tcPr>
                    <a:lnL w="12700" cap="flat" cmpd="sng" algn="ctr">
                      <a:no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600" dirty="0" smtClean="0"/>
                        <a:t>VM</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smtClean="0"/>
                        <a:t>SYSVOL</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File Server</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MS Exchange</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smtClean="0"/>
                        <a:t>SQL Server</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i="1" dirty="0" smtClean="0"/>
                        <a:t>Other Applications</a:t>
                      </a: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189260652"/>
                  </a:ext>
                </a:extLst>
              </a:tr>
            </a:tbl>
          </a:graphicData>
        </a:graphic>
      </p:graphicFrame>
      <p:graphicFrame>
        <p:nvGraphicFramePr>
          <p:cNvPr id="6" name="Table 5"/>
          <p:cNvGraphicFramePr>
            <a:graphicFrameLocks noGrp="1"/>
          </p:cNvGraphicFramePr>
          <p:nvPr>
            <p:extLst/>
          </p:nvPr>
        </p:nvGraphicFramePr>
        <p:xfrm>
          <a:off x="370295" y="2689542"/>
          <a:ext cx="11867742" cy="579120"/>
        </p:xfrm>
        <a:graphic>
          <a:graphicData uri="http://schemas.openxmlformats.org/drawingml/2006/table">
            <a:tbl>
              <a:tblPr firstRow="1" bandRow="1">
                <a:tableStyleId>{D7AC3CCA-C797-4891-BE02-D94E43425B78}</a:tableStyleId>
              </a:tblPr>
              <a:tblGrid>
                <a:gridCol w="1695392">
                  <a:extLst>
                    <a:ext uri="{9D8B030D-6E8A-4147-A177-3AD203B41FA5}">
                      <a16:colId xmlns:a16="http://schemas.microsoft.com/office/drawing/2014/main" xmlns="" val="2235407251"/>
                    </a:ext>
                  </a:extLst>
                </a:gridCol>
                <a:gridCol w="1444523">
                  <a:extLst>
                    <a:ext uri="{9D8B030D-6E8A-4147-A177-3AD203B41FA5}">
                      <a16:colId xmlns:a16="http://schemas.microsoft.com/office/drawing/2014/main" xmlns="" val="2734826737"/>
                    </a:ext>
                  </a:extLst>
                </a:gridCol>
                <a:gridCol w="1464202">
                  <a:extLst>
                    <a:ext uri="{9D8B030D-6E8A-4147-A177-3AD203B41FA5}">
                      <a16:colId xmlns:a16="http://schemas.microsoft.com/office/drawing/2014/main" xmlns="" val="2810956034"/>
                    </a:ext>
                  </a:extLst>
                </a:gridCol>
                <a:gridCol w="1772455">
                  <a:extLst>
                    <a:ext uri="{9D8B030D-6E8A-4147-A177-3AD203B41FA5}">
                      <a16:colId xmlns:a16="http://schemas.microsoft.com/office/drawing/2014/main" xmlns="" val="3148861175"/>
                    </a:ext>
                  </a:extLst>
                </a:gridCol>
                <a:gridCol w="1985970">
                  <a:extLst>
                    <a:ext uri="{9D8B030D-6E8A-4147-A177-3AD203B41FA5}">
                      <a16:colId xmlns:a16="http://schemas.microsoft.com/office/drawing/2014/main" xmlns="" val="1880457354"/>
                    </a:ext>
                  </a:extLst>
                </a:gridCol>
                <a:gridCol w="1481877">
                  <a:extLst>
                    <a:ext uri="{9D8B030D-6E8A-4147-A177-3AD203B41FA5}">
                      <a16:colId xmlns:a16="http://schemas.microsoft.com/office/drawing/2014/main" xmlns="" val="2400456791"/>
                    </a:ext>
                  </a:extLst>
                </a:gridCol>
                <a:gridCol w="2023323">
                  <a:extLst>
                    <a:ext uri="{9D8B030D-6E8A-4147-A177-3AD203B41FA5}">
                      <a16:colId xmlns:a16="http://schemas.microsoft.com/office/drawing/2014/main" xmlns="" val="2643388710"/>
                    </a:ext>
                  </a:extLst>
                </a:gridCol>
              </a:tblGrid>
              <a:tr h="579120">
                <a:tc>
                  <a:txBody>
                    <a:bodyPr/>
                    <a:lstStyle/>
                    <a:p>
                      <a:r>
                        <a:rPr lang="en-US" sz="1600" dirty="0" smtClean="0"/>
                        <a:t>Storage Replica</a:t>
                      </a:r>
                      <a:endParaRPr lang="en-US" sz="1600" dirty="0"/>
                    </a:p>
                  </a:txBody>
                  <a:tcPr/>
                </a:tc>
                <a:tc>
                  <a:txBody>
                    <a:bodyPr/>
                    <a:lstStyle/>
                    <a:p>
                      <a:r>
                        <a:rPr lang="en-US" sz="1600" dirty="0" smtClean="0">
                          <a:solidFill>
                            <a:srgbClr val="009E49"/>
                          </a:solidFill>
                        </a:rPr>
                        <a:t>Yes</a:t>
                      </a:r>
                      <a:endParaRPr lang="en-US" sz="1600" b="1" dirty="0">
                        <a:solidFill>
                          <a:srgbClr val="009E49"/>
                        </a:solidFill>
                      </a:endParaRPr>
                    </a:p>
                  </a:txBody>
                  <a:tcPr/>
                </a:tc>
                <a:tc>
                  <a:txBody>
                    <a:bodyPr/>
                    <a:lstStyle/>
                    <a:p>
                      <a:r>
                        <a:rPr lang="en-US" sz="1600" b="0" dirty="0" smtClean="0"/>
                        <a:t>No</a:t>
                      </a:r>
                      <a:endParaRPr lang="en-US" sz="1600" b="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solidFill>
                            <a:srgbClr val="009E49"/>
                          </a:solidFill>
                        </a:rPr>
                        <a:t>Yes (bare</a:t>
                      </a:r>
                      <a:r>
                        <a:rPr lang="en-US" sz="1600" baseline="0" dirty="0" smtClean="0">
                          <a:solidFill>
                            <a:srgbClr val="009E49"/>
                          </a:solidFill>
                        </a:rPr>
                        <a:t> metal or VMs)</a:t>
                      </a:r>
                      <a:endParaRPr lang="en-US" sz="1600" dirty="0" smtClean="0">
                        <a:solidFill>
                          <a:srgbClr val="009E49"/>
                        </a:solidFill>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0" dirty="0" smtClean="0"/>
                        <a:t>No</a:t>
                      </a:r>
                      <a:endParaRPr lang="en-US" sz="1600" b="0" i="0" dirty="0" smtClean="0"/>
                    </a:p>
                    <a:p>
                      <a:pPr marL="0" marR="0" indent="0" algn="l" defTabSz="932742" rtl="0" eaLnBrk="1" fontAlgn="auto" latinLnBrk="0" hangingPunct="1">
                        <a:lnSpc>
                          <a:spcPct val="100000"/>
                        </a:lnSpc>
                        <a:spcBef>
                          <a:spcPts val="0"/>
                        </a:spcBef>
                        <a:spcAft>
                          <a:spcPts val="0"/>
                        </a:spcAft>
                        <a:buClrTx/>
                        <a:buSzTx/>
                        <a:buFontTx/>
                        <a:buNone/>
                        <a:tabLst/>
                        <a:defRPr/>
                      </a:pPr>
                      <a:endParaRPr lang="en-US" sz="1600" dirty="0" smtClean="0"/>
                    </a:p>
                  </a:txBody>
                  <a:tcPr/>
                </a:tc>
                <a:tc>
                  <a:txBody>
                    <a:bodyPr/>
                    <a:lstStyle/>
                    <a:p>
                      <a:r>
                        <a:rPr lang="en-US" sz="1600" dirty="0" smtClean="0">
                          <a:solidFill>
                            <a:srgbClr val="009E49"/>
                          </a:solidFill>
                        </a:rPr>
                        <a:t>Yes (VMs hosting SQL)</a:t>
                      </a:r>
                      <a:endParaRPr lang="en-US" sz="1600" b="1" dirty="0">
                        <a:solidFill>
                          <a:srgbClr val="009E49"/>
                        </a:solidFill>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solidFill>
                            <a:srgbClr val="009E49"/>
                          </a:solidFill>
                        </a:rPr>
                        <a:t>Yes (VMs hosting apps &amp; servers)</a:t>
                      </a:r>
                    </a:p>
                  </a:txBody>
                  <a:tcPr/>
                </a:tc>
                <a:extLst>
                  <a:ext uri="{0D108BD9-81ED-4DB2-BD59-A6C34878D82A}">
                    <a16:rowId xmlns:a16="http://schemas.microsoft.com/office/drawing/2014/main" xmlns="" val="1614988868"/>
                  </a:ext>
                </a:extLst>
              </a:tr>
            </a:tbl>
          </a:graphicData>
        </a:graphic>
      </p:graphicFrame>
      <p:graphicFrame>
        <p:nvGraphicFramePr>
          <p:cNvPr id="7" name="Table 6"/>
          <p:cNvGraphicFramePr>
            <a:graphicFrameLocks noGrp="1"/>
          </p:cNvGraphicFramePr>
          <p:nvPr>
            <p:extLst/>
          </p:nvPr>
        </p:nvGraphicFramePr>
        <p:xfrm>
          <a:off x="370295" y="3268662"/>
          <a:ext cx="11867742" cy="579120"/>
        </p:xfrm>
        <a:graphic>
          <a:graphicData uri="http://schemas.openxmlformats.org/drawingml/2006/table">
            <a:tbl>
              <a:tblPr firstRow="1" bandRow="1">
                <a:tableStyleId>{D7AC3CCA-C797-4891-BE02-D94E43425B78}</a:tableStyleId>
              </a:tblPr>
              <a:tblGrid>
                <a:gridCol w="1695392">
                  <a:extLst>
                    <a:ext uri="{9D8B030D-6E8A-4147-A177-3AD203B41FA5}">
                      <a16:colId xmlns:a16="http://schemas.microsoft.com/office/drawing/2014/main" xmlns="" val="1161145502"/>
                    </a:ext>
                  </a:extLst>
                </a:gridCol>
                <a:gridCol w="1444523">
                  <a:extLst>
                    <a:ext uri="{9D8B030D-6E8A-4147-A177-3AD203B41FA5}">
                      <a16:colId xmlns:a16="http://schemas.microsoft.com/office/drawing/2014/main" xmlns="" val="4019299193"/>
                    </a:ext>
                  </a:extLst>
                </a:gridCol>
                <a:gridCol w="1464202">
                  <a:extLst>
                    <a:ext uri="{9D8B030D-6E8A-4147-A177-3AD203B41FA5}">
                      <a16:colId xmlns:a16="http://schemas.microsoft.com/office/drawing/2014/main" xmlns="" val="2383670056"/>
                    </a:ext>
                  </a:extLst>
                </a:gridCol>
                <a:gridCol w="1772455">
                  <a:extLst>
                    <a:ext uri="{9D8B030D-6E8A-4147-A177-3AD203B41FA5}">
                      <a16:colId xmlns:a16="http://schemas.microsoft.com/office/drawing/2014/main" xmlns="" val="2844554029"/>
                    </a:ext>
                  </a:extLst>
                </a:gridCol>
                <a:gridCol w="1985970">
                  <a:extLst>
                    <a:ext uri="{9D8B030D-6E8A-4147-A177-3AD203B41FA5}">
                      <a16:colId xmlns:a16="http://schemas.microsoft.com/office/drawing/2014/main" xmlns="" val="793573883"/>
                    </a:ext>
                  </a:extLst>
                </a:gridCol>
                <a:gridCol w="1481877">
                  <a:extLst>
                    <a:ext uri="{9D8B030D-6E8A-4147-A177-3AD203B41FA5}">
                      <a16:colId xmlns:a16="http://schemas.microsoft.com/office/drawing/2014/main" xmlns="" val="4192830114"/>
                    </a:ext>
                  </a:extLst>
                </a:gridCol>
                <a:gridCol w="2023323">
                  <a:extLst>
                    <a:ext uri="{9D8B030D-6E8A-4147-A177-3AD203B41FA5}">
                      <a16:colId xmlns:a16="http://schemas.microsoft.com/office/drawing/2014/main" xmlns="" val="4053845995"/>
                    </a:ext>
                  </a:extLst>
                </a:gridCol>
              </a:tblGrid>
              <a:tr h="370840">
                <a:tc>
                  <a:txBody>
                    <a:bodyPr/>
                    <a:lstStyle/>
                    <a:p>
                      <a:r>
                        <a:rPr lang="en-US" sz="1600" dirty="0" smtClean="0"/>
                        <a:t>SQL Server AlwaysOn FCIs </a:t>
                      </a:r>
                      <a:endParaRPr lang="en-US" sz="1400" dirty="0"/>
                    </a:p>
                  </a:txBody>
                  <a:tcPr/>
                </a:tc>
                <a:tc>
                  <a:txBody>
                    <a:bodyPr/>
                    <a:lstStyle/>
                    <a:p>
                      <a:r>
                        <a:rPr lang="en-US" sz="1600" b="0" dirty="0" smtClean="0"/>
                        <a:t>NA</a:t>
                      </a:r>
                      <a:endParaRPr lang="en-US" sz="1600" b="0" i="1" dirty="0"/>
                    </a:p>
                  </a:txBody>
                  <a:tcPr/>
                </a:tc>
                <a:tc>
                  <a:txBody>
                    <a:bodyPr/>
                    <a:lstStyle/>
                    <a:p>
                      <a:r>
                        <a:rPr lang="en-US" sz="1600" b="0" dirty="0" smtClean="0"/>
                        <a:t>NA</a:t>
                      </a:r>
                      <a:endParaRPr lang="en-US" sz="1600" b="0" i="1" dirty="0"/>
                    </a:p>
                  </a:txBody>
                  <a:tcPr/>
                </a:tc>
                <a:tc>
                  <a:txBody>
                    <a:bodyPr/>
                    <a:lstStyle/>
                    <a:p>
                      <a:r>
                        <a:rPr lang="en-US" sz="1600" b="0" dirty="0" smtClean="0"/>
                        <a:t>NA</a:t>
                      </a:r>
                      <a:endParaRPr lang="en-US" sz="1600" b="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0" dirty="0" smtClean="0"/>
                        <a:t>NA</a:t>
                      </a:r>
                    </a:p>
                    <a:p>
                      <a:endParaRPr lang="en-US" sz="1600" b="0" i="1" dirty="0"/>
                    </a:p>
                  </a:txBody>
                  <a:tcPr/>
                </a:tc>
                <a:tc>
                  <a:txBody>
                    <a:bodyPr/>
                    <a:lstStyle/>
                    <a:p>
                      <a:r>
                        <a:rPr lang="en-US" sz="1600" dirty="0" smtClean="0">
                          <a:solidFill>
                            <a:srgbClr val="009E49"/>
                          </a:solidFill>
                        </a:rPr>
                        <a:t>Yes</a:t>
                      </a:r>
                      <a:endParaRPr lang="en-US" sz="1600" b="1" i="0" dirty="0">
                        <a:solidFill>
                          <a:srgbClr val="009E49"/>
                        </a:solidFill>
                      </a:endParaRPr>
                    </a:p>
                  </a:txBody>
                  <a:tcPr/>
                </a:tc>
                <a:tc>
                  <a:txBody>
                    <a:bodyPr/>
                    <a:lstStyle/>
                    <a:p>
                      <a:r>
                        <a:rPr lang="en-US" sz="1600" b="0" dirty="0" smtClean="0"/>
                        <a:t>NA</a:t>
                      </a:r>
                      <a:endParaRPr lang="en-US" sz="1600" b="0" i="1" dirty="0"/>
                    </a:p>
                  </a:txBody>
                  <a:tcPr/>
                </a:tc>
                <a:extLst>
                  <a:ext uri="{0D108BD9-81ED-4DB2-BD59-A6C34878D82A}">
                    <a16:rowId xmlns:a16="http://schemas.microsoft.com/office/drawing/2014/main" xmlns="" val="1343056874"/>
                  </a:ext>
                </a:extLst>
              </a:tr>
            </a:tbl>
          </a:graphicData>
        </a:graphic>
      </p:graphicFrame>
      <p:graphicFrame>
        <p:nvGraphicFramePr>
          <p:cNvPr id="8" name="Table 7"/>
          <p:cNvGraphicFramePr>
            <a:graphicFrameLocks noGrp="1"/>
          </p:cNvGraphicFramePr>
          <p:nvPr>
            <p:extLst/>
          </p:nvPr>
        </p:nvGraphicFramePr>
        <p:xfrm>
          <a:off x="370295" y="4411662"/>
          <a:ext cx="11867742" cy="579120"/>
        </p:xfrm>
        <a:graphic>
          <a:graphicData uri="http://schemas.openxmlformats.org/drawingml/2006/table">
            <a:tbl>
              <a:tblPr firstRow="1" bandRow="1">
                <a:tableStyleId>{D7AC3CCA-C797-4891-BE02-D94E43425B78}</a:tableStyleId>
              </a:tblPr>
              <a:tblGrid>
                <a:gridCol w="1695392">
                  <a:extLst>
                    <a:ext uri="{9D8B030D-6E8A-4147-A177-3AD203B41FA5}">
                      <a16:colId xmlns:a16="http://schemas.microsoft.com/office/drawing/2014/main" xmlns="" val="69469591"/>
                    </a:ext>
                  </a:extLst>
                </a:gridCol>
                <a:gridCol w="1444523">
                  <a:extLst>
                    <a:ext uri="{9D8B030D-6E8A-4147-A177-3AD203B41FA5}">
                      <a16:colId xmlns:a16="http://schemas.microsoft.com/office/drawing/2014/main" xmlns="" val="3649147081"/>
                    </a:ext>
                  </a:extLst>
                </a:gridCol>
                <a:gridCol w="1464202">
                  <a:extLst>
                    <a:ext uri="{9D8B030D-6E8A-4147-A177-3AD203B41FA5}">
                      <a16:colId xmlns:a16="http://schemas.microsoft.com/office/drawing/2014/main" xmlns="" val="610620139"/>
                    </a:ext>
                  </a:extLst>
                </a:gridCol>
                <a:gridCol w="1772455">
                  <a:extLst>
                    <a:ext uri="{9D8B030D-6E8A-4147-A177-3AD203B41FA5}">
                      <a16:colId xmlns:a16="http://schemas.microsoft.com/office/drawing/2014/main" xmlns="" val="2158536673"/>
                    </a:ext>
                  </a:extLst>
                </a:gridCol>
                <a:gridCol w="1985970">
                  <a:extLst>
                    <a:ext uri="{9D8B030D-6E8A-4147-A177-3AD203B41FA5}">
                      <a16:colId xmlns:a16="http://schemas.microsoft.com/office/drawing/2014/main" xmlns="" val="2132016013"/>
                    </a:ext>
                  </a:extLst>
                </a:gridCol>
                <a:gridCol w="1481877">
                  <a:extLst>
                    <a:ext uri="{9D8B030D-6E8A-4147-A177-3AD203B41FA5}">
                      <a16:colId xmlns:a16="http://schemas.microsoft.com/office/drawing/2014/main" xmlns="" val="1020470060"/>
                    </a:ext>
                  </a:extLst>
                </a:gridCol>
                <a:gridCol w="2023323">
                  <a:extLst>
                    <a:ext uri="{9D8B030D-6E8A-4147-A177-3AD203B41FA5}">
                      <a16:colId xmlns:a16="http://schemas.microsoft.com/office/drawing/2014/main" xmlns="" val="1748332645"/>
                    </a:ext>
                  </a:extLst>
                </a:gridCol>
              </a:tblGrid>
              <a:tr h="370840">
                <a:tc>
                  <a:txBody>
                    <a:bodyPr/>
                    <a:lstStyle/>
                    <a:p>
                      <a:r>
                        <a:rPr lang="en-US" sz="1600" dirty="0" smtClean="0"/>
                        <a:t>MS Exchange</a:t>
                      </a:r>
                      <a:r>
                        <a:rPr lang="en-US" sz="1600" baseline="0" dirty="0" smtClean="0"/>
                        <a:t> DAG</a:t>
                      </a:r>
                      <a:endParaRPr lang="en-US" sz="1600" dirty="0"/>
                    </a:p>
                  </a:txBody>
                  <a:tcPr/>
                </a:tc>
                <a:tc>
                  <a:txBody>
                    <a:bodyPr/>
                    <a:lstStyle/>
                    <a:p>
                      <a:r>
                        <a:rPr lang="en-US" sz="1600" b="0" dirty="0" smtClean="0"/>
                        <a:t>NA</a:t>
                      </a:r>
                      <a:endParaRPr lang="en-US" sz="1600" b="0" i="1" dirty="0"/>
                    </a:p>
                  </a:txBody>
                  <a:tcPr/>
                </a:tc>
                <a:tc>
                  <a:txBody>
                    <a:bodyPr/>
                    <a:lstStyle/>
                    <a:p>
                      <a:r>
                        <a:rPr lang="en-US" sz="1600" b="0" dirty="0" smtClean="0"/>
                        <a:t>NA</a:t>
                      </a:r>
                      <a:endParaRPr lang="en-US" sz="1600" b="0" i="1" dirty="0"/>
                    </a:p>
                  </a:txBody>
                  <a:tcPr/>
                </a:tc>
                <a:tc>
                  <a:txBody>
                    <a:bodyPr/>
                    <a:lstStyle/>
                    <a:p>
                      <a:r>
                        <a:rPr lang="en-US" sz="1600" b="0" dirty="0" smtClean="0"/>
                        <a:t>NA</a:t>
                      </a:r>
                      <a:endParaRPr lang="en-US" sz="1600" b="0" i="1"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1" dirty="0" smtClean="0">
                          <a:solidFill>
                            <a:srgbClr val="009E49"/>
                          </a:solidFill>
                        </a:rPr>
                        <a:t>Yes</a:t>
                      </a:r>
                    </a:p>
                    <a:p>
                      <a:endParaRPr lang="en-US" sz="1600" b="0" i="1" dirty="0"/>
                    </a:p>
                  </a:txBody>
                  <a:tcPr/>
                </a:tc>
                <a:tc>
                  <a:txBody>
                    <a:bodyPr/>
                    <a:lstStyle/>
                    <a:p>
                      <a:r>
                        <a:rPr lang="en-US" sz="1600" b="0" dirty="0" smtClean="0"/>
                        <a:t>NA</a:t>
                      </a:r>
                      <a:endParaRPr lang="en-US" sz="1600" b="0" i="0" dirty="0"/>
                    </a:p>
                  </a:txBody>
                  <a:tcPr/>
                </a:tc>
                <a:tc>
                  <a:txBody>
                    <a:bodyPr/>
                    <a:lstStyle/>
                    <a:p>
                      <a:r>
                        <a:rPr lang="en-US" sz="1600" b="0" i="0" dirty="0" smtClean="0"/>
                        <a:t>NA</a:t>
                      </a:r>
                      <a:endParaRPr lang="en-US" sz="1600" b="0" i="0" dirty="0"/>
                    </a:p>
                  </a:txBody>
                  <a:tcPr/>
                </a:tc>
                <a:extLst>
                  <a:ext uri="{0D108BD9-81ED-4DB2-BD59-A6C34878D82A}">
                    <a16:rowId xmlns:a16="http://schemas.microsoft.com/office/drawing/2014/main" xmlns="" val="3862999262"/>
                  </a:ext>
                </a:extLst>
              </a:tr>
            </a:tbl>
          </a:graphicData>
        </a:graphic>
      </p:graphicFrame>
      <p:graphicFrame>
        <p:nvGraphicFramePr>
          <p:cNvPr id="9" name="Table 8"/>
          <p:cNvGraphicFramePr>
            <a:graphicFrameLocks noGrp="1"/>
          </p:cNvGraphicFramePr>
          <p:nvPr>
            <p:extLst/>
          </p:nvPr>
        </p:nvGraphicFramePr>
        <p:xfrm>
          <a:off x="370295" y="4988477"/>
          <a:ext cx="11867742" cy="370840"/>
        </p:xfrm>
        <a:graphic>
          <a:graphicData uri="http://schemas.openxmlformats.org/drawingml/2006/table">
            <a:tbl>
              <a:tblPr firstRow="1" bandRow="1">
                <a:tableStyleId>{D7AC3CCA-C797-4891-BE02-D94E43425B78}</a:tableStyleId>
              </a:tblPr>
              <a:tblGrid>
                <a:gridCol w="1695392">
                  <a:extLst>
                    <a:ext uri="{9D8B030D-6E8A-4147-A177-3AD203B41FA5}">
                      <a16:colId xmlns:a16="http://schemas.microsoft.com/office/drawing/2014/main" xmlns="" val="404325061"/>
                    </a:ext>
                  </a:extLst>
                </a:gridCol>
                <a:gridCol w="1444523">
                  <a:extLst>
                    <a:ext uri="{9D8B030D-6E8A-4147-A177-3AD203B41FA5}">
                      <a16:colId xmlns:a16="http://schemas.microsoft.com/office/drawing/2014/main" xmlns="" val="1773596884"/>
                    </a:ext>
                  </a:extLst>
                </a:gridCol>
                <a:gridCol w="1464202">
                  <a:extLst>
                    <a:ext uri="{9D8B030D-6E8A-4147-A177-3AD203B41FA5}">
                      <a16:colId xmlns:a16="http://schemas.microsoft.com/office/drawing/2014/main" xmlns="" val="817181451"/>
                    </a:ext>
                  </a:extLst>
                </a:gridCol>
                <a:gridCol w="1772455">
                  <a:extLst>
                    <a:ext uri="{9D8B030D-6E8A-4147-A177-3AD203B41FA5}">
                      <a16:colId xmlns:a16="http://schemas.microsoft.com/office/drawing/2014/main" xmlns="" val="4165672077"/>
                    </a:ext>
                  </a:extLst>
                </a:gridCol>
                <a:gridCol w="1985970">
                  <a:extLst>
                    <a:ext uri="{9D8B030D-6E8A-4147-A177-3AD203B41FA5}">
                      <a16:colId xmlns:a16="http://schemas.microsoft.com/office/drawing/2014/main" xmlns="" val="765598686"/>
                    </a:ext>
                  </a:extLst>
                </a:gridCol>
                <a:gridCol w="1481877">
                  <a:extLst>
                    <a:ext uri="{9D8B030D-6E8A-4147-A177-3AD203B41FA5}">
                      <a16:colId xmlns:a16="http://schemas.microsoft.com/office/drawing/2014/main" xmlns="" val="3343992818"/>
                    </a:ext>
                  </a:extLst>
                </a:gridCol>
                <a:gridCol w="2023323">
                  <a:extLst>
                    <a:ext uri="{9D8B030D-6E8A-4147-A177-3AD203B41FA5}">
                      <a16:colId xmlns:a16="http://schemas.microsoft.com/office/drawing/2014/main" xmlns="" val="3555285412"/>
                    </a:ext>
                  </a:extLst>
                </a:gridCol>
              </a:tblGrid>
              <a:tr h="370840">
                <a:tc>
                  <a:txBody>
                    <a:bodyPr/>
                    <a:lstStyle/>
                    <a:p>
                      <a:r>
                        <a:rPr lang="en-US" sz="1600" dirty="0" smtClean="0"/>
                        <a:t>DFS</a:t>
                      </a:r>
                      <a:r>
                        <a:rPr lang="en-US" sz="1600" baseline="0" dirty="0" smtClean="0"/>
                        <a:t> Replication</a:t>
                      </a:r>
                      <a:endParaRPr lang="en-US" sz="1600" dirty="0"/>
                    </a:p>
                  </a:txBody>
                  <a:tcPr/>
                </a:tc>
                <a:tc>
                  <a:txBody>
                    <a:bodyPr/>
                    <a:lstStyle/>
                    <a:p>
                      <a:r>
                        <a:rPr lang="en-US" sz="1600" b="0" dirty="0" smtClean="0"/>
                        <a:t>No</a:t>
                      </a:r>
                      <a:endParaRPr lang="en-US" sz="1600" b="0" dirty="0"/>
                    </a:p>
                  </a:txBody>
                  <a:tcPr/>
                </a:tc>
                <a:tc>
                  <a:txBody>
                    <a:bodyPr/>
                    <a:lstStyle/>
                    <a:p>
                      <a:r>
                        <a:rPr lang="en-US" sz="1600" dirty="0" smtClean="0">
                          <a:solidFill>
                            <a:srgbClr val="009E49"/>
                          </a:solidFill>
                        </a:rPr>
                        <a:t>Yes</a:t>
                      </a:r>
                      <a:endParaRPr lang="en-US" sz="1600" b="1" dirty="0">
                        <a:solidFill>
                          <a:srgbClr val="009E49"/>
                        </a:solidFill>
                      </a:endParaRPr>
                    </a:p>
                  </a:txBody>
                  <a:tcPr/>
                </a:tc>
                <a:tc>
                  <a:txBody>
                    <a:bodyPr/>
                    <a:lstStyle/>
                    <a:p>
                      <a:r>
                        <a:rPr lang="en-US" sz="1600" dirty="0" smtClean="0">
                          <a:solidFill>
                            <a:srgbClr val="009E49"/>
                          </a:solidFill>
                        </a:rPr>
                        <a:t>Yes</a:t>
                      </a:r>
                      <a:endParaRPr lang="en-US" sz="1600" b="0" dirty="0">
                        <a:solidFill>
                          <a:srgbClr val="009E49"/>
                        </a:solidFill>
                      </a:endParaRPr>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0" dirty="0" smtClean="0"/>
                        <a:t>No</a:t>
                      </a:r>
                    </a:p>
                  </a:txBody>
                  <a:tcPr/>
                </a:tc>
                <a:tc>
                  <a:txBody>
                    <a:bodyPr/>
                    <a:lstStyle/>
                    <a:p>
                      <a:r>
                        <a:rPr lang="en-US" sz="1600" b="0" dirty="0" smtClean="0"/>
                        <a:t>No</a:t>
                      </a:r>
                      <a:endParaRPr lang="en-US" sz="1600" b="0" dirty="0"/>
                    </a:p>
                  </a:txBody>
                  <a:tcPr/>
                </a:tc>
                <a:tc>
                  <a:txBody>
                    <a:bodyPr/>
                    <a:lstStyle/>
                    <a:p>
                      <a:r>
                        <a:rPr lang="en-US" sz="1600" b="0" dirty="0" smtClean="0"/>
                        <a:t>No</a:t>
                      </a:r>
                      <a:endParaRPr lang="en-US" sz="1600" b="0" dirty="0"/>
                    </a:p>
                  </a:txBody>
                  <a:tcPr/>
                </a:tc>
                <a:extLst>
                  <a:ext uri="{0D108BD9-81ED-4DB2-BD59-A6C34878D82A}">
                    <a16:rowId xmlns:a16="http://schemas.microsoft.com/office/drawing/2014/main" xmlns="" val="3368987942"/>
                  </a:ext>
                </a:extLst>
              </a:tr>
            </a:tbl>
          </a:graphicData>
        </a:graphic>
      </p:graphicFrame>
      <p:graphicFrame>
        <p:nvGraphicFramePr>
          <p:cNvPr id="10" name="Table 9"/>
          <p:cNvGraphicFramePr>
            <a:graphicFrameLocks noGrp="1"/>
          </p:cNvGraphicFramePr>
          <p:nvPr>
            <p:extLst/>
          </p:nvPr>
        </p:nvGraphicFramePr>
        <p:xfrm>
          <a:off x="370295" y="5356542"/>
          <a:ext cx="11867742" cy="579120"/>
        </p:xfrm>
        <a:graphic>
          <a:graphicData uri="http://schemas.openxmlformats.org/drawingml/2006/table">
            <a:tbl>
              <a:tblPr firstRow="1" bandRow="1">
                <a:tableStyleId>{21E4AEA4-8DFA-4A89-87EB-49C32662AFE0}</a:tableStyleId>
              </a:tblPr>
              <a:tblGrid>
                <a:gridCol w="1695392">
                  <a:extLst>
                    <a:ext uri="{9D8B030D-6E8A-4147-A177-3AD203B41FA5}">
                      <a16:colId xmlns:a16="http://schemas.microsoft.com/office/drawing/2014/main" xmlns="" val="1225991139"/>
                    </a:ext>
                  </a:extLst>
                </a:gridCol>
                <a:gridCol w="1444523">
                  <a:extLst>
                    <a:ext uri="{9D8B030D-6E8A-4147-A177-3AD203B41FA5}">
                      <a16:colId xmlns:a16="http://schemas.microsoft.com/office/drawing/2014/main" xmlns="" val="1840375000"/>
                    </a:ext>
                  </a:extLst>
                </a:gridCol>
                <a:gridCol w="1464202">
                  <a:extLst>
                    <a:ext uri="{9D8B030D-6E8A-4147-A177-3AD203B41FA5}">
                      <a16:colId xmlns:a16="http://schemas.microsoft.com/office/drawing/2014/main" xmlns="" val="3473871460"/>
                    </a:ext>
                  </a:extLst>
                </a:gridCol>
                <a:gridCol w="1772455">
                  <a:extLst>
                    <a:ext uri="{9D8B030D-6E8A-4147-A177-3AD203B41FA5}">
                      <a16:colId xmlns:a16="http://schemas.microsoft.com/office/drawing/2014/main" xmlns="" val="1648578925"/>
                    </a:ext>
                  </a:extLst>
                </a:gridCol>
                <a:gridCol w="1985970">
                  <a:extLst>
                    <a:ext uri="{9D8B030D-6E8A-4147-A177-3AD203B41FA5}">
                      <a16:colId xmlns:a16="http://schemas.microsoft.com/office/drawing/2014/main" xmlns="" val="591009108"/>
                    </a:ext>
                  </a:extLst>
                </a:gridCol>
                <a:gridCol w="1481877">
                  <a:extLst>
                    <a:ext uri="{9D8B030D-6E8A-4147-A177-3AD203B41FA5}">
                      <a16:colId xmlns:a16="http://schemas.microsoft.com/office/drawing/2014/main" xmlns="" val="262223841"/>
                    </a:ext>
                  </a:extLst>
                </a:gridCol>
                <a:gridCol w="2023323">
                  <a:extLst>
                    <a:ext uri="{9D8B030D-6E8A-4147-A177-3AD203B41FA5}">
                      <a16:colId xmlns:a16="http://schemas.microsoft.com/office/drawing/2014/main" xmlns="" val="2314532287"/>
                    </a:ext>
                  </a:extLst>
                </a:gridCol>
              </a:tblGrid>
              <a:tr h="370840">
                <a:tc>
                  <a:txBody>
                    <a:bodyPr/>
                    <a:lstStyle/>
                    <a:p>
                      <a:r>
                        <a:rPr lang="en-US" sz="1600" dirty="0" smtClean="0"/>
                        <a:t>FRS</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600" dirty="0" smtClean="0"/>
                        <a:t>Never</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600" dirty="0" smtClean="0"/>
                        <a:t>Upgrade to DFSR,</a:t>
                      </a:r>
                      <a:r>
                        <a:rPr lang="en-US" sz="1600" baseline="0" dirty="0" smtClean="0"/>
                        <a:t> soon</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Don’t do it</a:t>
                      </a:r>
                    </a:p>
                    <a:p>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dirty="0" smtClean="0"/>
                        <a:t>Are you crazy?</a:t>
                      </a:r>
                    </a:p>
                    <a:p>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600" dirty="0" smtClean="0"/>
                        <a:t>What? No!</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1600" dirty="0" err="1" smtClean="0"/>
                        <a:t>Hahaha</a:t>
                      </a:r>
                      <a:r>
                        <a:rPr lang="en-US" sz="1600" dirty="0" smtClean="0"/>
                        <a:t>, you are funny</a:t>
                      </a:r>
                      <a:endParaRPr lang="en-US" sz="1600"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566573212"/>
                  </a:ext>
                </a:extLst>
              </a:tr>
            </a:tbl>
          </a:graphicData>
        </a:graphic>
      </p:graphicFrame>
      <p:graphicFrame>
        <p:nvGraphicFramePr>
          <p:cNvPr id="11" name="Table 10"/>
          <p:cNvGraphicFramePr>
            <a:graphicFrameLocks noGrp="1"/>
          </p:cNvGraphicFramePr>
          <p:nvPr>
            <p:extLst/>
          </p:nvPr>
        </p:nvGraphicFramePr>
        <p:xfrm>
          <a:off x="370295" y="3847782"/>
          <a:ext cx="11867742" cy="579120"/>
        </p:xfrm>
        <a:graphic>
          <a:graphicData uri="http://schemas.openxmlformats.org/drawingml/2006/table">
            <a:tbl>
              <a:tblPr firstRow="1" bandRow="1">
                <a:tableStyleId>{D7AC3CCA-C797-4891-BE02-D94E43425B78}</a:tableStyleId>
              </a:tblPr>
              <a:tblGrid>
                <a:gridCol w="1695392">
                  <a:extLst>
                    <a:ext uri="{9D8B030D-6E8A-4147-A177-3AD203B41FA5}">
                      <a16:colId xmlns:a16="http://schemas.microsoft.com/office/drawing/2014/main" xmlns="" val="1161145502"/>
                    </a:ext>
                  </a:extLst>
                </a:gridCol>
                <a:gridCol w="1444523">
                  <a:extLst>
                    <a:ext uri="{9D8B030D-6E8A-4147-A177-3AD203B41FA5}">
                      <a16:colId xmlns:a16="http://schemas.microsoft.com/office/drawing/2014/main" xmlns="" val="4019299193"/>
                    </a:ext>
                  </a:extLst>
                </a:gridCol>
                <a:gridCol w="1464202">
                  <a:extLst>
                    <a:ext uri="{9D8B030D-6E8A-4147-A177-3AD203B41FA5}">
                      <a16:colId xmlns:a16="http://schemas.microsoft.com/office/drawing/2014/main" xmlns="" val="2383670056"/>
                    </a:ext>
                  </a:extLst>
                </a:gridCol>
                <a:gridCol w="1772455">
                  <a:extLst>
                    <a:ext uri="{9D8B030D-6E8A-4147-A177-3AD203B41FA5}">
                      <a16:colId xmlns:a16="http://schemas.microsoft.com/office/drawing/2014/main" xmlns="" val="2844554029"/>
                    </a:ext>
                  </a:extLst>
                </a:gridCol>
                <a:gridCol w="1985970">
                  <a:extLst>
                    <a:ext uri="{9D8B030D-6E8A-4147-A177-3AD203B41FA5}">
                      <a16:colId xmlns:a16="http://schemas.microsoft.com/office/drawing/2014/main" xmlns="" val="793573883"/>
                    </a:ext>
                  </a:extLst>
                </a:gridCol>
                <a:gridCol w="1481877">
                  <a:extLst>
                    <a:ext uri="{9D8B030D-6E8A-4147-A177-3AD203B41FA5}">
                      <a16:colId xmlns:a16="http://schemas.microsoft.com/office/drawing/2014/main" xmlns="" val="4192830114"/>
                    </a:ext>
                  </a:extLst>
                </a:gridCol>
                <a:gridCol w="2023323">
                  <a:extLst>
                    <a:ext uri="{9D8B030D-6E8A-4147-A177-3AD203B41FA5}">
                      <a16:colId xmlns:a16="http://schemas.microsoft.com/office/drawing/2014/main" xmlns="" val="4053845995"/>
                    </a:ext>
                  </a:extLst>
                </a:gridCol>
              </a:tblGrid>
              <a:tr h="563880">
                <a:tc>
                  <a:txBody>
                    <a:bodyPr/>
                    <a:lstStyle/>
                    <a:p>
                      <a:r>
                        <a:rPr lang="en-US" sz="1600" dirty="0" smtClean="0"/>
                        <a:t>SQL Server AlwaysOn AG </a:t>
                      </a:r>
                      <a:endParaRPr lang="en-US" sz="1600" dirty="0"/>
                    </a:p>
                  </a:txBody>
                  <a:tcPr/>
                </a:tc>
                <a:tc>
                  <a:txBody>
                    <a:bodyPr/>
                    <a:lstStyle/>
                    <a:p>
                      <a:r>
                        <a:rPr lang="en-US" sz="1600" b="0" dirty="0" smtClean="0"/>
                        <a:t>NA</a:t>
                      </a:r>
                      <a:endParaRPr lang="en-US" sz="1600" b="0" i="1" dirty="0"/>
                    </a:p>
                  </a:txBody>
                  <a:tcPr/>
                </a:tc>
                <a:tc>
                  <a:txBody>
                    <a:bodyPr/>
                    <a:lstStyle/>
                    <a:p>
                      <a:r>
                        <a:rPr lang="en-US" sz="1600" b="0" dirty="0" smtClean="0"/>
                        <a:t>NA</a:t>
                      </a:r>
                      <a:endParaRPr lang="en-US" sz="1600" b="0" i="1" dirty="0"/>
                    </a:p>
                  </a:txBody>
                  <a:tcPr/>
                </a:tc>
                <a:tc>
                  <a:txBody>
                    <a:bodyPr/>
                    <a:lstStyle/>
                    <a:p>
                      <a:r>
                        <a:rPr lang="en-US" sz="1600" b="0" dirty="0" smtClean="0"/>
                        <a:t>NA</a:t>
                      </a:r>
                      <a:endParaRPr lang="en-US" sz="1600" b="0" dirty="0"/>
                    </a:p>
                  </a:txBody>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600" b="0" dirty="0" smtClean="0"/>
                        <a:t>NA</a:t>
                      </a:r>
                    </a:p>
                    <a:p>
                      <a:endParaRPr lang="en-US" sz="1600" b="0" i="1" dirty="0"/>
                    </a:p>
                  </a:txBody>
                  <a:tcPr/>
                </a:tc>
                <a:tc>
                  <a:txBody>
                    <a:bodyPr/>
                    <a:lstStyle/>
                    <a:p>
                      <a:r>
                        <a:rPr lang="en-US" sz="1600" dirty="0" smtClean="0">
                          <a:solidFill>
                            <a:srgbClr val="009E49"/>
                          </a:solidFill>
                        </a:rPr>
                        <a:t>Yes</a:t>
                      </a:r>
                      <a:endParaRPr lang="en-US" sz="1600" b="1" i="0" dirty="0">
                        <a:solidFill>
                          <a:srgbClr val="009E49"/>
                        </a:solidFill>
                      </a:endParaRPr>
                    </a:p>
                  </a:txBody>
                  <a:tcPr/>
                </a:tc>
                <a:tc>
                  <a:txBody>
                    <a:bodyPr/>
                    <a:lstStyle/>
                    <a:p>
                      <a:r>
                        <a:rPr lang="en-US" sz="1600" b="0" dirty="0" smtClean="0"/>
                        <a:t>NA</a:t>
                      </a:r>
                      <a:endParaRPr lang="en-US" sz="1600" b="0" i="1" dirty="0"/>
                    </a:p>
                  </a:txBody>
                  <a:tcPr/>
                </a:tc>
                <a:extLst>
                  <a:ext uri="{0D108BD9-81ED-4DB2-BD59-A6C34878D82A}">
                    <a16:rowId xmlns:a16="http://schemas.microsoft.com/office/drawing/2014/main" xmlns="" val="1343056874"/>
                  </a:ext>
                </a:extLst>
              </a:tr>
            </a:tbl>
          </a:graphicData>
        </a:graphic>
      </p:graphicFrame>
      <p:sp>
        <p:nvSpPr>
          <p:cNvPr id="5" name="Rectangle 4"/>
          <p:cNvSpPr/>
          <p:nvPr/>
        </p:nvSpPr>
        <p:spPr bwMode="auto">
          <a:xfrm>
            <a:off x="6751637" y="6011862"/>
            <a:ext cx="5486400" cy="906463"/>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a:gradFill>
                  <a:gsLst>
                    <a:gs pos="0">
                      <a:srgbClr val="FFFFFF"/>
                    </a:gs>
                    <a:gs pos="100000">
                      <a:srgbClr val="FFFFFF"/>
                    </a:gs>
                  </a:gsLst>
                  <a:lin ang="5400000" scaled="0"/>
                </a:gradFill>
                <a:ea typeface="Segoe UI" pitchFamily="34" charset="0"/>
                <a:cs typeface="Segoe UI" pitchFamily="34" charset="0"/>
              </a:rPr>
              <a:t>Your “other application” vendors must state </a:t>
            </a:r>
            <a:r>
              <a:rPr lang="en-US" sz="2400" b="1" dirty="0">
                <a:gradFill>
                  <a:gsLst>
                    <a:gs pos="0">
                      <a:srgbClr val="FFFFFF"/>
                    </a:gs>
                    <a:gs pos="100000">
                      <a:srgbClr val="FFFFFF"/>
                    </a:gs>
                  </a:gsLst>
                  <a:lin ang="5400000" scaled="0"/>
                </a:gradFill>
                <a:ea typeface="Segoe UI" pitchFamily="34" charset="0"/>
                <a:cs typeface="Segoe UI" pitchFamily="34" charset="0"/>
              </a:rPr>
              <a:t>support</a:t>
            </a:r>
            <a:r>
              <a:rPr lang="en-US" sz="2400" dirty="0">
                <a:gradFill>
                  <a:gsLst>
                    <a:gs pos="0">
                      <a:srgbClr val="FFFFFF"/>
                    </a:gs>
                    <a:gs pos="100000">
                      <a:srgbClr val="FFFFFF"/>
                    </a:gs>
                  </a:gsLst>
                  <a:lin ang="5400000" scaled="0"/>
                </a:gradFill>
                <a:ea typeface="Segoe UI" pitchFamily="34" charset="0"/>
                <a:cs typeface="Segoe UI" pitchFamily="34" charset="0"/>
              </a:rPr>
              <a:t> – we cannot. </a:t>
            </a:r>
          </a:p>
        </p:txBody>
      </p:sp>
    </p:spTree>
    <p:extLst>
      <p:ext uri="{BB962C8B-B14F-4D97-AF65-F5344CB8AC3E}">
        <p14:creationId xmlns:p14="http://schemas.microsoft.com/office/powerpoint/2010/main" val="2344021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0-#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0-#ppt_w/2"/>
                                          </p:val>
                                        </p:tav>
                                        <p:tav tm="100000">
                                          <p:val>
                                            <p:strVal val="#ppt_x"/>
                                          </p:val>
                                        </p:tav>
                                      </p:tavLst>
                                    </p:anim>
                                    <p:anim calcmode="lin" valueType="num">
                                      <p:cBhvr additive="base">
                                        <p:cTn id="5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Storage Replica </a:t>
            </a:r>
            <a:r>
              <a:rPr lang="en-US" b="1" dirty="0" smtClean="0"/>
              <a:t>is not</a:t>
            </a:r>
            <a:endParaRPr lang="en-US" dirty="0"/>
          </a:p>
        </p:txBody>
      </p:sp>
      <p:sp>
        <p:nvSpPr>
          <p:cNvPr id="3" name="Text Placeholder 2"/>
          <p:cNvSpPr>
            <a:spLocks noGrp="1"/>
          </p:cNvSpPr>
          <p:nvPr>
            <p:ph type="body" sz="quarter" idx="11"/>
          </p:nvPr>
        </p:nvSpPr>
        <p:spPr>
          <a:xfrm>
            <a:off x="274639" y="1212849"/>
            <a:ext cx="11889564" cy="5016758"/>
          </a:xfrm>
        </p:spPr>
        <p:txBody>
          <a:bodyPr/>
          <a:lstStyle/>
          <a:p>
            <a:r>
              <a:rPr lang="en-US" dirty="0" smtClean="0"/>
              <a:t>Storage Replica is not “shared nothing” clustering</a:t>
            </a:r>
          </a:p>
          <a:p>
            <a:r>
              <a:rPr lang="en-US" dirty="0" smtClean="0"/>
              <a:t>Storage Replica is not a backup</a:t>
            </a:r>
          </a:p>
          <a:p>
            <a:pPr lvl="1"/>
            <a:r>
              <a:rPr lang="en-US" dirty="0" smtClean="0"/>
              <a:t>We will happily replicate the deletion of all data!</a:t>
            </a:r>
          </a:p>
          <a:p>
            <a:r>
              <a:rPr lang="en-US" dirty="0" smtClean="0"/>
              <a:t>Storage Replica is not DFSR</a:t>
            </a:r>
          </a:p>
          <a:p>
            <a:pPr lvl="1"/>
            <a:r>
              <a:rPr lang="en-US" dirty="0" smtClean="0"/>
              <a:t>Not file-level</a:t>
            </a:r>
          </a:p>
          <a:p>
            <a:pPr lvl="1"/>
            <a:r>
              <a:rPr lang="en-US" dirty="0" smtClean="0"/>
              <a:t>Not multi-master</a:t>
            </a:r>
          </a:p>
          <a:p>
            <a:pPr lvl="1"/>
            <a:r>
              <a:rPr lang="en-US" dirty="0" smtClean="0"/>
              <a:t>Not multi-endpoint</a:t>
            </a:r>
          </a:p>
          <a:p>
            <a:pPr lvl="1"/>
            <a:r>
              <a:rPr lang="en-US" dirty="0" smtClean="0"/>
              <a:t>Not low-bandwidth</a:t>
            </a:r>
          </a:p>
          <a:p>
            <a:r>
              <a:rPr lang="en-US" dirty="0" smtClean="0"/>
              <a:t>Storage Replica is therefore not a general branch office solution</a:t>
            </a:r>
          </a:p>
        </p:txBody>
      </p:sp>
      <p:sp>
        <p:nvSpPr>
          <p:cNvPr id="4" name="Rectangle 3"/>
          <p:cNvSpPr/>
          <p:nvPr/>
        </p:nvSpPr>
        <p:spPr bwMode="auto">
          <a:xfrm>
            <a:off x="9723437" y="6240462"/>
            <a:ext cx="2612710" cy="609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We mean it!</a:t>
            </a:r>
          </a:p>
        </p:txBody>
      </p:sp>
    </p:spTree>
    <p:extLst>
      <p:ext uri="{BB962C8B-B14F-4D97-AF65-F5344CB8AC3E}">
        <p14:creationId xmlns:p14="http://schemas.microsoft.com/office/powerpoint/2010/main" val="84343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4" end="4"/>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5" end="5"/>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nodeType="clickEffect">
                                  <p:stCondLst>
                                    <p:cond delay="0"/>
                                  </p:stCondLst>
                                  <p:childTnLst>
                                    <p:set>
                                      <p:cBhvr>
                                        <p:cTn id="44" dur="1" fill="hold">
                                          <p:stCondLst>
                                            <p:cond delay="0"/>
                                          </p:stCondLst>
                                        </p:cTn>
                                        <p:tgtEl>
                                          <p:spTgt spid="3">
                                            <p:txEl>
                                              <p:pRg st="8" end="8"/>
                                            </p:txEl>
                                          </p:spTgt>
                                        </p:tgtEl>
                                        <p:attrNameLst>
                                          <p:attrName>style.visibility</p:attrName>
                                        </p:attrNameLst>
                                      </p:cBhvr>
                                      <p:to>
                                        <p:strVal val="visible"/>
                                      </p:to>
                                    </p:set>
                                    <p:anim calcmode="lin" valueType="num">
                                      <p:cBhvr additive="base">
                                        <p:cTn id="45"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829412" cy="1828800"/>
          </a:xfrm>
        </p:spPr>
        <p:txBody>
          <a:bodyPr/>
          <a:lstStyle/>
          <a:p>
            <a:r>
              <a:rPr lang="en-US" dirty="0" smtClean="0"/>
              <a:t>While we’re on the subject of offices and users…</a:t>
            </a:r>
            <a:endParaRPr lang="en-US" dirty="0"/>
          </a:p>
        </p:txBody>
      </p:sp>
      <p:grpSp>
        <p:nvGrpSpPr>
          <p:cNvPr id="99" name="Group 99"/>
          <p:cNvGrpSpPr>
            <a:grpSpLocks noChangeAspect="1"/>
          </p:cNvGrpSpPr>
          <p:nvPr/>
        </p:nvGrpSpPr>
        <p:grpSpPr bwMode="auto">
          <a:xfrm>
            <a:off x="7818437" y="3878262"/>
            <a:ext cx="4541837" cy="3040062"/>
            <a:chOff x="4973" y="2491"/>
            <a:chExt cx="2861" cy="1915"/>
          </a:xfrm>
        </p:grpSpPr>
        <p:sp>
          <p:nvSpPr>
            <p:cNvPr id="100" name="AutoShape 98"/>
            <p:cNvSpPr>
              <a:spLocks noChangeAspect="1" noChangeArrowheads="1" noTextEdit="1"/>
            </p:cNvSpPr>
            <p:nvPr/>
          </p:nvSpPr>
          <p:spPr bwMode="auto">
            <a:xfrm>
              <a:off x="4973" y="2491"/>
              <a:ext cx="2861" cy="1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7" name="Freeform 136"/>
            <p:cNvSpPr>
              <a:spLocks/>
            </p:cNvSpPr>
            <p:nvPr/>
          </p:nvSpPr>
          <p:spPr bwMode="auto">
            <a:xfrm>
              <a:off x="6522" y="2663"/>
              <a:ext cx="488" cy="1743"/>
            </a:xfrm>
            <a:custGeom>
              <a:avLst/>
              <a:gdLst>
                <a:gd name="T0" fmla="*/ 0 w 488"/>
                <a:gd name="T1" fmla="*/ 0 h 1743"/>
                <a:gd name="T2" fmla="*/ 488 w 488"/>
                <a:gd name="T3" fmla="*/ 0 h 1743"/>
                <a:gd name="T4" fmla="*/ 488 w 488"/>
                <a:gd name="T5" fmla="*/ 1743 h 1743"/>
                <a:gd name="T6" fmla="*/ 0 w 488"/>
                <a:gd name="T7" fmla="*/ 1743 h 1743"/>
                <a:gd name="T8" fmla="*/ 0 w 488"/>
                <a:gd name="T9" fmla="*/ 1135 h 1743"/>
                <a:gd name="T10" fmla="*/ 0 w 488"/>
                <a:gd name="T11" fmla="*/ 0 h 1743"/>
              </a:gdLst>
              <a:ahLst/>
              <a:cxnLst>
                <a:cxn ang="0">
                  <a:pos x="T0" y="T1"/>
                </a:cxn>
                <a:cxn ang="0">
                  <a:pos x="T2" y="T3"/>
                </a:cxn>
                <a:cxn ang="0">
                  <a:pos x="T4" y="T5"/>
                </a:cxn>
                <a:cxn ang="0">
                  <a:pos x="T6" y="T7"/>
                </a:cxn>
                <a:cxn ang="0">
                  <a:pos x="T8" y="T9"/>
                </a:cxn>
                <a:cxn ang="0">
                  <a:pos x="T10" y="T11"/>
                </a:cxn>
              </a:cxnLst>
              <a:rect l="0" t="0" r="r" b="b"/>
              <a:pathLst>
                <a:path w="488" h="1743">
                  <a:moveTo>
                    <a:pt x="0" y="0"/>
                  </a:moveTo>
                  <a:lnTo>
                    <a:pt x="488" y="0"/>
                  </a:lnTo>
                  <a:lnTo>
                    <a:pt x="488" y="1743"/>
                  </a:lnTo>
                  <a:lnTo>
                    <a:pt x="0" y="1743"/>
                  </a:lnTo>
                  <a:lnTo>
                    <a:pt x="0" y="1135"/>
                  </a:lnTo>
                  <a:lnTo>
                    <a:pt x="0" y="0"/>
                  </a:lnTo>
                  <a:close/>
                </a:path>
              </a:pathLst>
            </a:custGeom>
            <a:solidFill>
              <a:srgbClr val="009E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1" name="Rectangle 100"/>
            <p:cNvSpPr>
              <a:spLocks noChangeArrowheads="1"/>
            </p:cNvSpPr>
            <p:nvPr/>
          </p:nvSpPr>
          <p:spPr bwMode="auto">
            <a:xfrm>
              <a:off x="7250" y="3240"/>
              <a:ext cx="584" cy="1166"/>
            </a:xfrm>
            <a:prstGeom prst="rect">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2" name="Rectangle 101"/>
            <p:cNvSpPr>
              <a:spLocks noChangeArrowheads="1"/>
            </p:cNvSpPr>
            <p:nvPr/>
          </p:nvSpPr>
          <p:spPr bwMode="auto">
            <a:xfrm>
              <a:off x="7708" y="3324"/>
              <a:ext cx="46"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3" name="Rectangle 102"/>
            <p:cNvSpPr>
              <a:spLocks noChangeArrowheads="1"/>
            </p:cNvSpPr>
            <p:nvPr/>
          </p:nvSpPr>
          <p:spPr bwMode="auto">
            <a:xfrm>
              <a:off x="7582" y="3324"/>
              <a:ext cx="46"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4" name="Rectangle 103"/>
            <p:cNvSpPr>
              <a:spLocks noChangeArrowheads="1"/>
            </p:cNvSpPr>
            <p:nvPr/>
          </p:nvSpPr>
          <p:spPr bwMode="auto">
            <a:xfrm>
              <a:off x="7452" y="3324"/>
              <a:ext cx="50"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5" name="Rectangle 104"/>
            <p:cNvSpPr>
              <a:spLocks noChangeArrowheads="1"/>
            </p:cNvSpPr>
            <p:nvPr/>
          </p:nvSpPr>
          <p:spPr bwMode="auto">
            <a:xfrm>
              <a:off x="7327" y="3324"/>
              <a:ext cx="49"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6" name="Rectangle 105"/>
            <p:cNvSpPr>
              <a:spLocks noChangeArrowheads="1"/>
            </p:cNvSpPr>
            <p:nvPr/>
          </p:nvSpPr>
          <p:spPr bwMode="auto">
            <a:xfrm>
              <a:off x="7708" y="3450"/>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7" name="Rectangle 106"/>
            <p:cNvSpPr>
              <a:spLocks noChangeArrowheads="1"/>
            </p:cNvSpPr>
            <p:nvPr/>
          </p:nvSpPr>
          <p:spPr bwMode="auto">
            <a:xfrm>
              <a:off x="7582" y="3450"/>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8" name="Rectangle 107"/>
            <p:cNvSpPr>
              <a:spLocks noChangeArrowheads="1"/>
            </p:cNvSpPr>
            <p:nvPr/>
          </p:nvSpPr>
          <p:spPr bwMode="auto">
            <a:xfrm>
              <a:off x="7452" y="3450"/>
              <a:ext cx="50"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9" name="Rectangle 108"/>
            <p:cNvSpPr>
              <a:spLocks noChangeArrowheads="1"/>
            </p:cNvSpPr>
            <p:nvPr/>
          </p:nvSpPr>
          <p:spPr bwMode="auto">
            <a:xfrm>
              <a:off x="7327" y="3450"/>
              <a:ext cx="49"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0" name="Rectangle 109"/>
            <p:cNvSpPr>
              <a:spLocks noChangeArrowheads="1"/>
            </p:cNvSpPr>
            <p:nvPr/>
          </p:nvSpPr>
          <p:spPr bwMode="auto">
            <a:xfrm>
              <a:off x="7708" y="3576"/>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1" name="Rectangle 110"/>
            <p:cNvSpPr>
              <a:spLocks noChangeArrowheads="1"/>
            </p:cNvSpPr>
            <p:nvPr/>
          </p:nvSpPr>
          <p:spPr bwMode="auto">
            <a:xfrm>
              <a:off x="7582" y="3576"/>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2" name="Rectangle 111"/>
            <p:cNvSpPr>
              <a:spLocks noChangeArrowheads="1"/>
            </p:cNvSpPr>
            <p:nvPr/>
          </p:nvSpPr>
          <p:spPr bwMode="auto">
            <a:xfrm>
              <a:off x="7452" y="3576"/>
              <a:ext cx="50"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3" name="Rectangle 112"/>
            <p:cNvSpPr>
              <a:spLocks noChangeArrowheads="1"/>
            </p:cNvSpPr>
            <p:nvPr/>
          </p:nvSpPr>
          <p:spPr bwMode="auto">
            <a:xfrm>
              <a:off x="7327" y="3576"/>
              <a:ext cx="49"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4" name="Rectangle 113"/>
            <p:cNvSpPr>
              <a:spLocks noChangeArrowheads="1"/>
            </p:cNvSpPr>
            <p:nvPr/>
          </p:nvSpPr>
          <p:spPr bwMode="auto">
            <a:xfrm>
              <a:off x="7708" y="3703"/>
              <a:ext cx="46" cy="87"/>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5" name="Rectangle 114"/>
            <p:cNvSpPr>
              <a:spLocks noChangeArrowheads="1"/>
            </p:cNvSpPr>
            <p:nvPr/>
          </p:nvSpPr>
          <p:spPr bwMode="auto">
            <a:xfrm>
              <a:off x="7582" y="3703"/>
              <a:ext cx="46" cy="87"/>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6" name="Rectangle 115"/>
            <p:cNvSpPr>
              <a:spLocks noChangeArrowheads="1"/>
            </p:cNvSpPr>
            <p:nvPr/>
          </p:nvSpPr>
          <p:spPr bwMode="auto">
            <a:xfrm>
              <a:off x="7452" y="3703"/>
              <a:ext cx="50" cy="87"/>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7" name="Rectangle 116"/>
            <p:cNvSpPr>
              <a:spLocks noChangeArrowheads="1"/>
            </p:cNvSpPr>
            <p:nvPr/>
          </p:nvSpPr>
          <p:spPr bwMode="auto">
            <a:xfrm>
              <a:off x="7327" y="3703"/>
              <a:ext cx="49" cy="87"/>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8" name="Rectangle 117"/>
            <p:cNvSpPr>
              <a:spLocks noChangeArrowheads="1"/>
            </p:cNvSpPr>
            <p:nvPr/>
          </p:nvSpPr>
          <p:spPr bwMode="auto">
            <a:xfrm>
              <a:off x="7708" y="3832"/>
              <a:ext cx="46" cy="85"/>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9" name="Rectangle 118"/>
            <p:cNvSpPr>
              <a:spLocks noChangeArrowheads="1"/>
            </p:cNvSpPr>
            <p:nvPr/>
          </p:nvSpPr>
          <p:spPr bwMode="auto">
            <a:xfrm>
              <a:off x="7582" y="3832"/>
              <a:ext cx="46" cy="85"/>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0" name="Rectangle 119"/>
            <p:cNvSpPr>
              <a:spLocks noChangeArrowheads="1"/>
            </p:cNvSpPr>
            <p:nvPr/>
          </p:nvSpPr>
          <p:spPr bwMode="auto">
            <a:xfrm>
              <a:off x="7452" y="3832"/>
              <a:ext cx="50" cy="85"/>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1" name="Rectangle 120"/>
            <p:cNvSpPr>
              <a:spLocks noChangeArrowheads="1"/>
            </p:cNvSpPr>
            <p:nvPr/>
          </p:nvSpPr>
          <p:spPr bwMode="auto">
            <a:xfrm>
              <a:off x="7327" y="3832"/>
              <a:ext cx="49" cy="85"/>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2" name="Rectangle 121"/>
            <p:cNvSpPr>
              <a:spLocks noChangeArrowheads="1"/>
            </p:cNvSpPr>
            <p:nvPr/>
          </p:nvSpPr>
          <p:spPr bwMode="auto">
            <a:xfrm>
              <a:off x="7708" y="3959"/>
              <a:ext cx="46"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3" name="Rectangle 122"/>
            <p:cNvSpPr>
              <a:spLocks noChangeArrowheads="1"/>
            </p:cNvSpPr>
            <p:nvPr/>
          </p:nvSpPr>
          <p:spPr bwMode="auto">
            <a:xfrm>
              <a:off x="7582" y="3959"/>
              <a:ext cx="46"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4" name="Rectangle 123"/>
            <p:cNvSpPr>
              <a:spLocks noChangeArrowheads="1"/>
            </p:cNvSpPr>
            <p:nvPr/>
          </p:nvSpPr>
          <p:spPr bwMode="auto">
            <a:xfrm>
              <a:off x="7452" y="3959"/>
              <a:ext cx="50"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5" name="Rectangle 124"/>
            <p:cNvSpPr>
              <a:spLocks noChangeArrowheads="1"/>
            </p:cNvSpPr>
            <p:nvPr/>
          </p:nvSpPr>
          <p:spPr bwMode="auto">
            <a:xfrm>
              <a:off x="7327" y="3959"/>
              <a:ext cx="49" cy="84"/>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6" name="Rectangle 125"/>
            <p:cNvSpPr>
              <a:spLocks noChangeArrowheads="1"/>
            </p:cNvSpPr>
            <p:nvPr/>
          </p:nvSpPr>
          <p:spPr bwMode="auto">
            <a:xfrm>
              <a:off x="7708" y="4085"/>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7" name="Rectangle 126"/>
            <p:cNvSpPr>
              <a:spLocks noChangeArrowheads="1"/>
            </p:cNvSpPr>
            <p:nvPr/>
          </p:nvSpPr>
          <p:spPr bwMode="auto">
            <a:xfrm>
              <a:off x="7582" y="4085"/>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8" name="Rectangle 127"/>
            <p:cNvSpPr>
              <a:spLocks noChangeArrowheads="1"/>
            </p:cNvSpPr>
            <p:nvPr/>
          </p:nvSpPr>
          <p:spPr bwMode="auto">
            <a:xfrm>
              <a:off x="7452" y="4085"/>
              <a:ext cx="50"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9" name="Rectangle 128"/>
            <p:cNvSpPr>
              <a:spLocks noChangeArrowheads="1"/>
            </p:cNvSpPr>
            <p:nvPr/>
          </p:nvSpPr>
          <p:spPr bwMode="auto">
            <a:xfrm>
              <a:off x="7327" y="4085"/>
              <a:ext cx="49"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0" name="Rectangle 129"/>
            <p:cNvSpPr>
              <a:spLocks noChangeArrowheads="1"/>
            </p:cNvSpPr>
            <p:nvPr/>
          </p:nvSpPr>
          <p:spPr bwMode="auto">
            <a:xfrm>
              <a:off x="7708" y="4211"/>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1" name="Rectangle 130"/>
            <p:cNvSpPr>
              <a:spLocks noChangeArrowheads="1"/>
            </p:cNvSpPr>
            <p:nvPr/>
          </p:nvSpPr>
          <p:spPr bwMode="auto">
            <a:xfrm>
              <a:off x="7582" y="4211"/>
              <a:ext cx="46"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2" name="Rectangle 131"/>
            <p:cNvSpPr>
              <a:spLocks noChangeArrowheads="1"/>
            </p:cNvSpPr>
            <p:nvPr/>
          </p:nvSpPr>
          <p:spPr bwMode="auto">
            <a:xfrm>
              <a:off x="7452" y="4211"/>
              <a:ext cx="50"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3" name="Rectangle 132"/>
            <p:cNvSpPr>
              <a:spLocks noChangeArrowheads="1"/>
            </p:cNvSpPr>
            <p:nvPr/>
          </p:nvSpPr>
          <p:spPr bwMode="auto">
            <a:xfrm>
              <a:off x="7327" y="4211"/>
              <a:ext cx="49"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4" name="Rectangle 133"/>
            <p:cNvSpPr>
              <a:spLocks noChangeArrowheads="1"/>
            </p:cNvSpPr>
            <p:nvPr/>
          </p:nvSpPr>
          <p:spPr bwMode="auto">
            <a:xfrm>
              <a:off x="6003" y="3810"/>
              <a:ext cx="339" cy="596"/>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5" name="Rectangle 134"/>
            <p:cNvSpPr>
              <a:spLocks noChangeArrowheads="1"/>
            </p:cNvSpPr>
            <p:nvPr/>
          </p:nvSpPr>
          <p:spPr bwMode="auto">
            <a:xfrm>
              <a:off x="7010" y="3492"/>
              <a:ext cx="339" cy="914"/>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6" name="Rectangle 135"/>
            <p:cNvSpPr>
              <a:spLocks noChangeArrowheads="1"/>
            </p:cNvSpPr>
            <p:nvPr/>
          </p:nvSpPr>
          <p:spPr bwMode="auto">
            <a:xfrm>
              <a:off x="6194" y="3496"/>
              <a:ext cx="572" cy="459"/>
            </a:xfrm>
            <a:prstGeom prst="rect">
              <a:avLst/>
            </a:prstGeom>
            <a:solidFill>
              <a:srgbClr val="009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8" name="Freeform 137"/>
            <p:cNvSpPr>
              <a:spLocks/>
            </p:cNvSpPr>
            <p:nvPr/>
          </p:nvSpPr>
          <p:spPr bwMode="auto">
            <a:xfrm>
              <a:off x="6194" y="3504"/>
              <a:ext cx="328" cy="902"/>
            </a:xfrm>
            <a:custGeom>
              <a:avLst/>
              <a:gdLst>
                <a:gd name="T0" fmla="*/ 0 w 328"/>
                <a:gd name="T1" fmla="*/ 451 h 902"/>
                <a:gd name="T2" fmla="*/ 0 w 328"/>
                <a:gd name="T3" fmla="*/ 902 h 902"/>
                <a:gd name="T4" fmla="*/ 328 w 328"/>
                <a:gd name="T5" fmla="*/ 902 h 902"/>
                <a:gd name="T6" fmla="*/ 328 w 328"/>
                <a:gd name="T7" fmla="*/ 0 h 902"/>
                <a:gd name="T8" fmla="*/ 0 w 328"/>
                <a:gd name="T9" fmla="*/ 451 h 902"/>
              </a:gdLst>
              <a:ahLst/>
              <a:cxnLst>
                <a:cxn ang="0">
                  <a:pos x="T0" y="T1"/>
                </a:cxn>
                <a:cxn ang="0">
                  <a:pos x="T2" y="T3"/>
                </a:cxn>
                <a:cxn ang="0">
                  <a:pos x="T4" y="T5"/>
                </a:cxn>
                <a:cxn ang="0">
                  <a:pos x="T6" y="T7"/>
                </a:cxn>
                <a:cxn ang="0">
                  <a:pos x="T8" y="T9"/>
                </a:cxn>
              </a:cxnLst>
              <a:rect l="0" t="0" r="r" b="b"/>
              <a:pathLst>
                <a:path w="328" h="902">
                  <a:moveTo>
                    <a:pt x="0" y="451"/>
                  </a:moveTo>
                  <a:lnTo>
                    <a:pt x="0" y="902"/>
                  </a:lnTo>
                  <a:lnTo>
                    <a:pt x="328" y="902"/>
                  </a:lnTo>
                  <a:lnTo>
                    <a:pt x="328" y="0"/>
                  </a:lnTo>
                  <a:lnTo>
                    <a:pt x="0" y="451"/>
                  </a:lnTo>
                  <a:close/>
                </a:path>
              </a:pathLst>
            </a:custGeom>
            <a:solidFill>
              <a:srgbClr val="E9402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9" name="Rectangle 138"/>
            <p:cNvSpPr>
              <a:spLocks noChangeArrowheads="1"/>
            </p:cNvSpPr>
            <p:nvPr/>
          </p:nvSpPr>
          <p:spPr bwMode="auto">
            <a:xfrm>
              <a:off x="6583" y="2758"/>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0" name="Rectangle 139"/>
            <p:cNvSpPr>
              <a:spLocks noChangeArrowheads="1"/>
            </p:cNvSpPr>
            <p:nvPr/>
          </p:nvSpPr>
          <p:spPr bwMode="auto">
            <a:xfrm>
              <a:off x="6690" y="2758"/>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1" name="Rectangle 140"/>
            <p:cNvSpPr>
              <a:spLocks noChangeArrowheads="1"/>
            </p:cNvSpPr>
            <p:nvPr/>
          </p:nvSpPr>
          <p:spPr bwMode="auto">
            <a:xfrm>
              <a:off x="6792" y="2758"/>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2" name="Rectangle 141"/>
            <p:cNvSpPr>
              <a:spLocks noChangeArrowheads="1"/>
            </p:cNvSpPr>
            <p:nvPr/>
          </p:nvSpPr>
          <p:spPr bwMode="auto">
            <a:xfrm>
              <a:off x="6899" y="2758"/>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3" name="Rectangle 142"/>
            <p:cNvSpPr>
              <a:spLocks noChangeArrowheads="1"/>
            </p:cNvSpPr>
            <p:nvPr/>
          </p:nvSpPr>
          <p:spPr bwMode="auto">
            <a:xfrm>
              <a:off x="6583" y="2896"/>
              <a:ext cx="49"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4" name="Rectangle 143"/>
            <p:cNvSpPr>
              <a:spLocks noChangeArrowheads="1"/>
            </p:cNvSpPr>
            <p:nvPr/>
          </p:nvSpPr>
          <p:spPr bwMode="auto">
            <a:xfrm>
              <a:off x="6690" y="2896"/>
              <a:ext cx="49"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5" name="Rectangle 144"/>
            <p:cNvSpPr>
              <a:spLocks noChangeArrowheads="1"/>
            </p:cNvSpPr>
            <p:nvPr/>
          </p:nvSpPr>
          <p:spPr bwMode="auto">
            <a:xfrm>
              <a:off x="6792" y="2896"/>
              <a:ext cx="50"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6" name="Rectangle 145"/>
            <p:cNvSpPr>
              <a:spLocks noChangeArrowheads="1"/>
            </p:cNvSpPr>
            <p:nvPr/>
          </p:nvSpPr>
          <p:spPr bwMode="auto">
            <a:xfrm>
              <a:off x="6899" y="2896"/>
              <a:ext cx="50"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7" name="Rectangle 146"/>
            <p:cNvSpPr>
              <a:spLocks noChangeArrowheads="1"/>
            </p:cNvSpPr>
            <p:nvPr/>
          </p:nvSpPr>
          <p:spPr bwMode="auto">
            <a:xfrm>
              <a:off x="6583" y="3030"/>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8" name="Rectangle 147"/>
            <p:cNvSpPr>
              <a:spLocks noChangeArrowheads="1"/>
            </p:cNvSpPr>
            <p:nvPr/>
          </p:nvSpPr>
          <p:spPr bwMode="auto">
            <a:xfrm>
              <a:off x="6690" y="3030"/>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9" name="Rectangle 148"/>
            <p:cNvSpPr>
              <a:spLocks noChangeArrowheads="1"/>
            </p:cNvSpPr>
            <p:nvPr/>
          </p:nvSpPr>
          <p:spPr bwMode="auto">
            <a:xfrm>
              <a:off x="6792" y="3030"/>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0" name="Rectangle 149"/>
            <p:cNvSpPr>
              <a:spLocks noChangeArrowheads="1"/>
            </p:cNvSpPr>
            <p:nvPr/>
          </p:nvSpPr>
          <p:spPr bwMode="auto">
            <a:xfrm>
              <a:off x="6899" y="3030"/>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1" name="Rectangle 150"/>
            <p:cNvSpPr>
              <a:spLocks noChangeArrowheads="1"/>
            </p:cNvSpPr>
            <p:nvPr/>
          </p:nvSpPr>
          <p:spPr bwMode="auto">
            <a:xfrm>
              <a:off x="6583" y="3167"/>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2" name="Rectangle 151"/>
            <p:cNvSpPr>
              <a:spLocks noChangeArrowheads="1"/>
            </p:cNvSpPr>
            <p:nvPr/>
          </p:nvSpPr>
          <p:spPr bwMode="auto">
            <a:xfrm>
              <a:off x="6690" y="3167"/>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3" name="Rectangle 152"/>
            <p:cNvSpPr>
              <a:spLocks noChangeArrowheads="1"/>
            </p:cNvSpPr>
            <p:nvPr/>
          </p:nvSpPr>
          <p:spPr bwMode="auto">
            <a:xfrm>
              <a:off x="6792" y="3167"/>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4" name="Rectangle 153"/>
            <p:cNvSpPr>
              <a:spLocks noChangeArrowheads="1"/>
            </p:cNvSpPr>
            <p:nvPr/>
          </p:nvSpPr>
          <p:spPr bwMode="auto">
            <a:xfrm>
              <a:off x="6899" y="3167"/>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5" name="Rectangle 154"/>
            <p:cNvSpPr>
              <a:spLocks noChangeArrowheads="1"/>
            </p:cNvSpPr>
            <p:nvPr/>
          </p:nvSpPr>
          <p:spPr bwMode="auto">
            <a:xfrm>
              <a:off x="6583" y="3305"/>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6" name="Rectangle 155"/>
            <p:cNvSpPr>
              <a:spLocks noChangeArrowheads="1"/>
            </p:cNvSpPr>
            <p:nvPr/>
          </p:nvSpPr>
          <p:spPr bwMode="auto">
            <a:xfrm>
              <a:off x="6690" y="3305"/>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7" name="Rectangle 156"/>
            <p:cNvSpPr>
              <a:spLocks noChangeArrowheads="1"/>
            </p:cNvSpPr>
            <p:nvPr/>
          </p:nvSpPr>
          <p:spPr bwMode="auto">
            <a:xfrm>
              <a:off x="6792" y="3305"/>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8" name="Rectangle 157"/>
            <p:cNvSpPr>
              <a:spLocks noChangeArrowheads="1"/>
            </p:cNvSpPr>
            <p:nvPr/>
          </p:nvSpPr>
          <p:spPr bwMode="auto">
            <a:xfrm>
              <a:off x="6899" y="3305"/>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9" name="Rectangle 158"/>
            <p:cNvSpPr>
              <a:spLocks noChangeArrowheads="1"/>
            </p:cNvSpPr>
            <p:nvPr/>
          </p:nvSpPr>
          <p:spPr bwMode="auto">
            <a:xfrm>
              <a:off x="6583" y="3443"/>
              <a:ext cx="49" cy="91"/>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0" name="Rectangle 159"/>
            <p:cNvSpPr>
              <a:spLocks noChangeArrowheads="1"/>
            </p:cNvSpPr>
            <p:nvPr/>
          </p:nvSpPr>
          <p:spPr bwMode="auto">
            <a:xfrm>
              <a:off x="6690" y="3443"/>
              <a:ext cx="49" cy="91"/>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1" name="Rectangle 160"/>
            <p:cNvSpPr>
              <a:spLocks noChangeArrowheads="1"/>
            </p:cNvSpPr>
            <p:nvPr/>
          </p:nvSpPr>
          <p:spPr bwMode="auto">
            <a:xfrm>
              <a:off x="6792" y="3443"/>
              <a:ext cx="50" cy="91"/>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2" name="Rectangle 161"/>
            <p:cNvSpPr>
              <a:spLocks noChangeArrowheads="1"/>
            </p:cNvSpPr>
            <p:nvPr/>
          </p:nvSpPr>
          <p:spPr bwMode="auto">
            <a:xfrm>
              <a:off x="6899" y="3443"/>
              <a:ext cx="50" cy="91"/>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3" name="Rectangle 162"/>
            <p:cNvSpPr>
              <a:spLocks noChangeArrowheads="1"/>
            </p:cNvSpPr>
            <p:nvPr/>
          </p:nvSpPr>
          <p:spPr bwMode="auto">
            <a:xfrm>
              <a:off x="6583" y="3580"/>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4" name="Rectangle 163"/>
            <p:cNvSpPr>
              <a:spLocks noChangeArrowheads="1"/>
            </p:cNvSpPr>
            <p:nvPr/>
          </p:nvSpPr>
          <p:spPr bwMode="auto">
            <a:xfrm>
              <a:off x="6690" y="3580"/>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5" name="Rectangle 164"/>
            <p:cNvSpPr>
              <a:spLocks noChangeArrowheads="1"/>
            </p:cNvSpPr>
            <p:nvPr/>
          </p:nvSpPr>
          <p:spPr bwMode="auto">
            <a:xfrm>
              <a:off x="6792" y="3580"/>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6" name="Rectangle 165"/>
            <p:cNvSpPr>
              <a:spLocks noChangeArrowheads="1"/>
            </p:cNvSpPr>
            <p:nvPr/>
          </p:nvSpPr>
          <p:spPr bwMode="auto">
            <a:xfrm>
              <a:off x="6899" y="3580"/>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7" name="Rectangle 166"/>
            <p:cNvSpPr>
              <a:spLocks noChangeArrowheads="1"/>
            </p:cNvSpPr>
            <p:nvPr/>
          </p:nvSpPr>
          <p:spPr bwMode="auto">
            <a:xfrm>
              <a:off x="6583" y="3848"/>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8" name="Rectangle 167"/>
            <p:cNvSpPr>
              <a:spLocks noChangeArrowheads="1"/>
            </p:cNvSpPr>
            <p:nvPr/>
          </p:nvSpPr>
          <p:spPr bwMode="auto">
            <a:xfrm>
              <a:off x="6690" y="3848"/>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69" name="Rectangle 168"/>
            <p:cNvSpPr>
              <a:spLocks noChangeArrowheads="1"/>
            </p:cNvSpPr>
            <p:nvPr/>
          </p:nvSpPr>
          <p:spPr bwMode="auto">
            <a:xfrm>
              <a:off x="6792" y="3848"/>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0" name="Rectangle 169"/>
            <p:cNvSpPr>
              <a:spLocks noChangeArrowheads="1"/>
            </p:cNvSpPr>
            <p:nvPr/>
          </p:nvSpPr>
          <p:spPr bwMode="auto">
            <a:xfrm>
              <a:off x="6899" y="3848"/>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1" name="Rectangle 170"/>
            <p:cNvSpPr>
              <a:spLocks noChangeArrowheads="1"/>
            </p:cNvSpPr>
            <p:nvPr/>
          </p:nvSpPr>
          <p:spPr bwMode="auto">
            <a:xfrm>
              <a:off x="6583" y="3706"/>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2" name="Rectangle 171"/>
            <p:cNvSpPr>
              <a:spLocks noChangeArrowheads="1"/>
            </p:cNvSpPr>
            <p:nvPr/>
          </p:nvSpPr>
          <p:spPr bwMode="auto">
            <a:xfrm>
              <a:off x="6690" y="3706"/>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3" name="Rectangle 172"/>
            <p:cNvSpPr>
              <a:spLocks noChangeArrowheads="1"/>
            </p:cNvSpPr>
            <p:nvPr/>
          </p:nvSpPr>
          <p:spPr bwMode="auto">
            <a:xfrm>
              <a:off x="6792" y="3706"/>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4" name="Rectangle 173"/>
            <p:cNvSpPr>
              <a:spLocks noChangeArrowheads="1"/>
            </p:cNvSpPr>
            <p:nvPr/>
          </p:nvSpPr>
          <p:spPr bwMode="auto">
            <a:xfrm>
              <a:off x="6899" y="3706"/>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5" name="Rectangle 174"/>
            <p:cNvSpPr>
              <a:spLocks noChangeArrowheads="1"/>
            </p:cNvSpPr>
            <p:nvPr/>
          </p:nvSpPr>
          <p:spPr bwMode="auto">
            <a:xfrm>
              <a:off x="6583" y="3985"/>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6" name="Rectangle 175"/>
            <p:cNvSpPr>
              <a:spLocks noChangeArrowheads="1"/>
            </p:cNvSpPr>
            <p:nvPr/>
          </p:nvSpPr>
          <p:spPr bwMode="auto">
            <a:xfrm>
              <a:off x="6690" y="3985"/>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7" name="Rectangle 176"/>
            <p:cNvSpPr>
              <a:spLocks noChangeArrowheads="1"/>
            </p:cNvSpPr>
            <p:nvPr/>
          </p:nvSpPr>
          <p:spPr bwMode="auto">
            <a:xfrm>
              <a:off x="6792" y="3985"/>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8" name="Rectangle 177"/>
            <p:cNvSpPr>
              <a:spLocks noChangeArrowheads="1"/>
            </p:cNvSpPr>
            <p:nvPr/>
          </p:nvSpPr>
          <p:spPr bwMode="auto">
            <a:xfrm>
              <a:off x="6899" y="3985"/>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9" name="Rectangle 178"/>
            <p:cNvSpPr>
              <a:spLocks noChangeArrowheads="1"/>
            </p:cNvSpPr>
            <p:nvPr/>
          </p:nvSpPr>
          <p:spPr bwMode="auto">
            <a:xfrm>
              <a:off x="6583" y="4127"/>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0" name="Rectangle 179"/>
            <p:cNvSpPr>
              <a:spLocks noChangeArrowheads="1"/>
            </p:cNvSpPr>
            <p:nvPr/>
          </p:nvSpPr>
          <p:spPr bwMode="auto">
            <a:xfrm>
              <a:off x="6690" y="4127"/>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1" name="Rectangle 180"/>
            <p:cNvSpPr>
              <a:spLocks noChangeArrowheads="1"/>
            </p:cNvSpPr>
            <p:nvPr/>
          </p:nvSpPr>
          <p:spPr bwMode="auto">
            <a:xfrm>
              <a:off x="6792" y="4127"/>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2" name="Rectangle 181"/>
            <p:cNvSpPr>
              <a:spLocks noChangeArrowheads="1"/>
            </p:cNvSpPr>
            <p:nvPr/>
          </p:nvSpPr>
          <p:spPr bwMode="auto">
            <a:xfrm>
              <a:off x="6899" y="4127"/>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3" name="Rectangle 182"/>
            <p:cNvSpPr>
              <a:spLocks noChangeArrowheads="1"/>
            </p:cNvSpPr>
            <p:nvPr/>
          </p:nvSpPr>
          <p:spPr bwMode="auto">
            <a:xfrm>
              <a:off x="6583" y="4264"/>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4" name="Rectangle 183"/>
            <p:cNvSpPr>
              <a:spLocks noChangeArrowheads="1"/>
            </p:cNvSpPr>
            <p:nvPr/>
          </p:nvSpPr>
          <p:spPr bwMode="auto">
            <a:xfrm>
              <a:off x="6690" y="4264"/>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5" name="Rectangle 184"/>
            <p:cNvSpPr>
              <a:spLocks noChangeArrowheads="1"/>
            </p:cNvSpPr>
            <p:nvPr/>
          </p:nvSpPr>
          <p:spPr bwMode="auto">
            <a:xfrm>
              <a:off x="6792" y="4264"/>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6" name="Rectangle 185"/>
            <p:cNvSpPr>
              <a:spLocks noChangeArrowheads="1"/>
            </p:cNvSpPr>
            <p:nvPr/>
          </p:nvSpPr>
          <p:spPr bwMode="auto">
            <a:xfrm>
              <a:off x="6899" y="4264"/>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7" name="Rectangle 186"/>
            <p:cNvSpPr>
              <a:spLocks noChangeArrowheads="1"/>
            </p:cNvSpPr>
            <p:nvPr/>
          </p:nvSpPr>
          <p:spPr bwMode="auto">
            <a:xfrm>
              <a:off x="6228" y="3580"/>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8" name="Rectangle 187"/>
            <p:cNvSpPr>
              <a:spLocks noChangeArrowheads="1"/>
            </p:cNvSpPr>
            <p:nvPr/>
          </p:nvSpPr>
          <p:spPr bwMode="auto">
            <a:xfrm>
              <a:off x="6335" y="3580"/>
              <a:ext cx="46"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9" name="Rectangle 188"/>
            <p:cNvSpPr>
              <a:spLocks noChangeArrowheads="1"/>
            </p:cNvSpPr>
            <p:nvPr/>
          </p:nvSpPr>
          <p:spPr bwMode="auto">
            <a:xfrm>
              <a:off x="6438" y="3580"/>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0" name="Rectangle 189"/>
            <p:cNvSpPr>
              <a:spLocks noChangeArrowheads="1"/>
            </p:cNvSpPr>
            <p:nvPr/>
          </p:nvSpPr>
          <p:spPr bwMode="auto">
            <a:xfrm>
              <a:off x="6228" y="3718"/>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1" name="Rectangle 190"/>
            <p:cNvSpPr>
              <a:spLocks noChangeArrowheads="1"/>
            </p:cNvSpPr>
            <p:nvPr/>
          </p:nvSpPr>
          <p:spPr bwMode="auto">
            <a:xfrm>
              <a:off x="6335" y="3718"/>
              <a:ext cx="46"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2" name="Rectangle 191"/>
            <p:cNvSpPr>
              <a:spLocks noChangeArrowheads="1"/>
            </p:cNvSpPr>
            <p:nvPr/>
          </p:nvSpPr>
          <p:spPr bwMode="auto">
            <a:xfrm>
              <a:off x="6438" y="3718"/>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3" name="Rectangle 192"/>
            <p:cNvSpPr>
              <a:spLocks noChangeArrowheads="1"/>
            </p:cNvSpPr>
            <p:nvPr/>
          </p:nvSpPr>
          <p:spPr bwMode="auto">
            <a:xfrm>
              <a:off x="6228" y="3844"/>
              <a:ext cx="50"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4" name="Rectangle 193"/>
            <p:cNvSpPr>
              <a:spLocks noChangeArrowheads="1"/>
            </p:cNvSpPr>
            <p:nvPr/>
          </p:nvSpPr>
          <p:spPr bwMode="auto">
            <a:xfrm>
              <a:off x="6335" y="3844"/>
              <a:ext cx="46" cy="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5" name="Rectangle 194"/>
            <p:cNvSpPr>
              <a:spLocks noChangeArrowheads="1"/>
            </p:cNvSpPr>
            <p:nvPr/>
          </p:nvSpPr>
          <p:spPr bwMode="auto">
            <a:xfrm>
              <a:off x="6438" y="3844"/>
              <a:ext cx="49" cy="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6" name="Rectangle 195"/>
            <p:cNvSpPr>
              <a:spLocks noChangeArrowheads="1"/>
            </p:cNvSpPr>
            <p:nvPr/>
          </p:nvSpPr>
          <p:spPr bwMode="auto">
            <a:xfrm>
              <a:off x="6228" y="3970"/>
              <a:ext cx="50" cy="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7" name="Rectangle 196"/>
            <p:cNvSpPr>
              <a:spLocks noChangeArrowheads="1"/>
            </p:cNvSpPr>
            <p:nvPr/>
          </p:nvSpPr>
          <p:spPr bwMode="auto">
            <a:xfrm>
              <a:off x="6335" y="3970"/>
              <a:ext cx="46" cy="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8" name="Rectangle 197"/>
            <p:cNvSpPr>
              <a:spLocks noChangeArrowheads="1"/>
            </p:cNvSpPr>
            <p:nvPr/>
          </p:nvSpPr>
          <p:spPr bwMode="auto">
            <a:xfrm>
              <a:off x="6438" y="3970"/>
              <a:ext cx="49" cy="92"/>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9" name="Rectangle 198"/>
            <p:cNvSpPr>
              <a:spLocks noChangeArrowheads="1"/>
            </p:cNvSpPr>
            <p:nvPr/>
          </p:nvSpPr>
          <p:spPr bwMode="auto">
            <a:xfrm>
              <a:off x="6228" y="4100"/>
              <a:ext cx="50"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0" name="Rectangle 199"/>
            <p:cNvSpPr>
              <a:spLocks noChangeArrowheads="1"/>
            </p:cNvSpPr>
            <p:nvPr/>
          </p:nvSpPr>
          <p:spPr bwMode="auto">
            <a:xfrm>
              <a:off x="6335" y="4100"/>
              <a:ext cx="46"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1" name="Rectangle 200"/>
            <p:cNvSpPr>
              <a:spLocks noChangeArrowheads="1"/>
            </p:cNvSpPr>
            <p:nvPr/>
          </p:nvSpPr>
          <p:spPr bwMode="auto">
            <a:xfrm>
              <a:off x="6438" y="4100"/>
              <a:ext cx="49"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2" name="Rectangle 201"/>
            <p:cNvSpPr>
              <a:spLocks noChangeArrowheads="1"/>
            </p:cNvSpPr>
            <p:nvPr/>
          </p:nvSpPr>
          <p:spPr bwMode="auto">
            <a:xfrm>
              <a:off x="6228" y="4226"/>
              <a:ext cx="50" cy="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3" name="Rectangle 202"/>
            <p:cNvSpPr>
              <a:spLocks noChangeArrowheads="1"/>
            </p:cNvSpPr>
            <p:nvPr/>
          </p:nvSpPr>
          <p:spPr bwMode="auto">
            <a:xfrm>
              <a:off x="6335" y="4226"/>
              <a:ext cx="46" cy="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4" name="Rectangle 203"/>
            <p:cNvSpPr>
              <a:spLocks noChangeArrowheads="1"/>
            </p:cNvSpPr>
            <p:nvPr/>
          </p:nvSpPr>
          <p:spPr bwMode="auto">
            <a:xfrm>
              <a:off x="6438" y="4226"/>
              <a:ext cx="49" cy="9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5" name="Rectangle 204"/>
            <p:cNvSpPr>
              <a:spLocks noChangeArrowheads="1"/>
            </p:cNvSpPr>
            <p:nvPr/>
          </p:nvSpPr>
          <p:spPr bwMode="auto">
            <a:xfrm>
              <a:off x="6792" y="2571"/>
              <a:ext cx="157" cy="92"/>
            </a:xfrm>
            <a:prstGeom prst="rect">
              <a:avLst/>
            </a:prstGeom>
            <a:solidFill>
              <a:srgbClr val="009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6" name="Rectangle 205"/>
            <p:cNvSpPr>
              <a:spLocks noChangeArrowheads="1"/>
            </p:cNvSpPr>
            <p:nvPr/>
          </p:nvSpPr>
          <p:spPr bwMode="auto">
            <a:xfrm>
              <a:off x="6632" y="2514"/>
              <a:ext cx="31" cy="149"/>
            </a:xfrm>
            <a:prstGeom prst="rect">
              <a:avLst/>
            </a:prstGeom>
            <a:solidFill>
              <a:srgbClr val="009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7" name="Freeform 206"/>
            <p:cNvSpPr>
              <a:spLocks/>
            </p:cNvSpPr>
            <p:nvPr/>
          </p:nvSpPr>
          <p:spPr bwMode="auto">
            <a:xfrm>
              <a:off x="5595" y="3030"/>
              <a:ext cx="355" cy="1376"/>
            </a:xfrm>
            <a:custGeom>
              <a:avLst/>
              <a:gdLst>
                <a:gd name="T0" fmla="*/ 0 w 355"/>
                <a:gd name="T1" fmla="*/ 229 h 1376"/>
                <a:gd name="T2" fmla="*/ 355 w 355"/>
                <a:gd name="T3" fmla="*/ 0 h 1376"/>
                <a:gd name="T4" fmla="*/ 355 w 355"/>
                <a:gd name="T5" fmla="*/ 1376 h 1376"/>
                <a:gd name="T6" fmla="*/ 0 w 355"/>
                <a:gd name="T7" fmla="*/ 1376 h 1376"/>
                <a:gd name="T8" fmla="*/ 0 w 355"/>
                <a:gd name="T9" fmla="*/ 229 h 1376"/>
              </a:gdLst>
              <a:ahLst/>
              <a:cxnLst>
                <a:cxn ang="0">
                  <a:pos x="T0" y="T1"/>
                </a:cxn>
                <a:cxn ang="0">
                  <a:pos x="T2" y="T3"/>
                </a:cxn>
                <a:cxn ang="0">
                  <a:pos x="T4" y="T5"/>
                </a:cxn>
                <a:cxn ang="0">
                  <a:pos x="T6" y="T7"/>
                </a:cxn>
                <a:cxn ang="0">
                  <a:pos x="T8" y="T9"/>
                </a:cxn>
              </a:cxnLst>
              <a:rect l="0" t="0" r="r" b="b"/>
              <a:pathLst>
                <a:path w="355" h="1376">
                  <a:moveTo>
                    <a:pt x="0" y="229"/>
                  </a:moveTo>
                  <a:lnTo>
                    <a:pt x="355" y="0"/>
                  </a:lnTo>
                  <a:lnTo>
                    <a:pt x="355" y="1376"/>
                  </a:lnTo>
                  <a:lnTo>
                    <a:pt x="0" y="1376"/>
                  </a:lnTo>
                  <a:lnTo>
                    <a:pt x="0" y="229"/>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8" name="Rectangle 207"/>
            <p:cNvSpPr>
              <a:spLocks noChangeArrowheads="1"/>
            </p:cNvSpPr>
            <p:nvPr/>
          </p:nvSpPr>
          <p:spPr bwMode="auto">
            <a:xfrm>
              <a:off x="4973" y="3538"/>
              <a:ext cx="191" cy="868"/>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9" name="Rectangle 208"/>
            <p:cNvSpPr>
              <a:spLocks noChangeArrowheads="1"/>
            </p:cNvSpPr>
            <p:nvPr/>
          </p:nvSpPr>
          <p:spPr bwMode="auto">
            <a:xfrm>
              <a:off x="5068" y="3045"/>
              <a:ext cx="378" cy="1361"/>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0" name="Freeform 209"/>
            <p:cNvSpPr>
              <a:spLocks/>
            </p:cNvSpPr>
            <p:nvPr/>
          </p:nvSpPr>
          <p:spPr bwMode="auto">
            <a:xfrm>
              <a:off x="5160" y="2908"/>
              <a:ext cx="194" cy="137"/>
            </a:xfrm>
            <a:custGeom>
              <a:avLst/>
              <a:gdLst>
                <a:gd name="T0" fmla="*/ 145 w 194"/>
                <a:gd name="T1" fmla="*/ 0 h 137"/>
                <a:gd name="T2" fmla="*/ 50 w 194"/>
                <a:gd name="T3" fmla="*/ 0 h 137"/>
                <a:gd name="T4" fmla="*/ 0 w 194"/>
                <a:gd name="T5" fmla="*/ 137 h 137"/>
                <a:gd name="T6" fmla="*/ 194 w 194"/>
                <a:gd name="T7" fmla="*/ 137 h 137"/>
                <a:gd name="T8" fmla="*/ 145 w 194"/>
                <a:gd name="T9" fmla="*/ 0 h 137"/>
              </a:gdLst>
              <a:ahLst/>
              <a:cxnLst>
                <a:cxn ang="0">
                  <a:pos x="T0" y="T1"/>
                </a:cxn>
                <a:cxn ang="0">
                  <a:pos x="T2" y="T3"/>
                </a:cxn>
                <a:cxn ang="0">
                  <a:pos x="T4" y="T5"/>
                </a:cxn>
                <a:cxn ang="0">
                  <a:pos x="T6" y="T7"/>
                </a:cxn>
                <a:cxn ang="0">
                  <a:pos x="T8" y="T9"/>
                </a:cxn>
              </a:cxnLst>
              <a:rect l="0" t="0" r="r" b="b"/>
              <a:pathLst>
                <a:path w="194" h="137">
                  <a:moveTo>
                    <a:pt x="145" y="0"/>
                  </a:moveTo>
                  <a:lnTo>
                    <a:pt x="50" y="0"/>
                  </a:lnTo>
                  <a:lnTo>
                    <a:pt x="0" y="137"/>
                  </a:lnTo>
                  <a:lnTo>
                    <a:pt x="194" y="137"/>
                  </a:lnTo>
                  <a:lnTo>
                    <a:pt x="145" y="0"/>
                  </a:lnTo>
                  <a:close/>
                </a:path>
              </a:pathLst>
            </a:custGeom>
            <a:solidFill>
              <a:srgbClr val="6DC2E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1" name="Rectangle 210"/>
            <p:cNvSpPr>
              <a:spLocks noChangeArrowheads="1"/>
            </p:cNvSpPr>
            <p:nvPr/>
          </p:nvSpPr>
          <p:spPr bwMode="auto">
            <a:xfrm>
              <a:off x="5240" y="2495"/>
              <a:ext cx="34" cy="474"/>
            </a:xfrm>
            <a:prstGeom prst="rect">
              <a:avLst/>
            </a:prstGeom>
            <a:solidFill>
              <a:srgbClr val="6DC2E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2" name="Rectangle 211"/>
            <p:cNvSpPr>
              <a:spLocks noChangeArrowheads="1"/>
            </p:cNvSpPr>
            <p:nvPr/>
          </p:nvSpPr>
          <p:spPr bwMode="auto">
            <a:xfrm>
              <a:off x="5118" y="3091"/>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3" name="Rectangle 212"/>
            <p:cNvSpPr>
              <a:spLocks noChangeArrowheads="1"/>
            </p:cNvSpPr>
            <p:nvPr/>
          </p:nvSpPr>
          <p:spPr bwMode="auto">
            <a:xfrm>
              <a:off x="5198" y="3091"/>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4" name="Rectangle 213"/>
            <p:cNvSpPr>
              <a:spLocks noChangeArrowheads="1"/>
            </p:cNvSpPr>
            <p:nvPr/>
          </p:nvSpPr>
          <p:spPr bwMode="auto">
            <a:xfrm>
              <a:off x="5278" y="3091"/>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5" name="Rectangle 214"/>
            <p:cNvSpPr>
              <a:spLocks noChangeArrowheads="1"/>
            </p:cNvSpPr>
            <p:nvPr/>
          </p:nvSpPr>
          <p:spPr bwMode="auto">
            <a:xfrm>
              <a:off x="5358" y="3091"/>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6" name="Rectangle 215"/>
            <p:cNvSpPr>
              <a:spLocks noChangeArrowheads="1"/>
            </p:cNvSpPr>
            <p:nvPr/>
          </p:nvSpPr>
          <p:spPr bwMode="auto">
            <a:xfrm>
              <a:off x="5118" y="3217"/>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7" name="Rectangle 216"/>
            <p:cNvSpPr>
              <a:spLocks noChangeArrowheads="1"/>
            </p:cNvSpPr>
            <p:nvPr/>
          </p:nvSpPr>
          <p:spPr bwMode="auto">
            <a:xfrm>
              <a:off x="5198" y="3217"/>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8" name="Rectangle 217"/>
            <p:cNvSpPr>
              <a:spLocks noChangeArrowheads="1"/>
            </p:cNvSpPr>
            <p:nvPr/>
          </p:nvSpPr>
          <p:spPr bwMode="auto">
            <a:xfrm>
              <a:off x="5278" y="3217"/>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19" name="Rectangle 218"/>
            <p:cNvSpPr>
              <a:spLocks noChangeArrowheads="1"/>
            </p:cNvSpPr>
            <p:nvPr/>
          </p:nvSpPr>
          <p:spPr bwMode="auto">
            <a:xfrm>
              <a:off x="5358" y="3217"/>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0" name="Rectangle 219"/>
            <p:cNvSpPr>
              <a:spLocks noChangeArrowheads="1"/>
            </p:cNvSpPr>
            <p:nvPr/>
          </p:nvSpPr>
          <p:spPr bwMode="auto">
            <a:xfrm>
              <a:off x="5118" y="3343"/>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1" name="Rectangle 220"/>
            <p:cNvSpPr>
              <a:spLocks noChangeArrowheads="1"/>
            </p:cNvSpPr>
            <p:nvPr/>
          </p:nvSpPr>
          <p:spPr bwMode="auto">
            <a:xfrm>
              <a:off x="5198" y="3343"/>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2" name="Rectangle 221"/>
            <p:cNvSpPr>
              <a:spLocks noChangeArrowheads="1"/>
            </p:cNvSpPr>
            <p:nvPr/>
          </p:nvSpPr>
          <p:spPr bwMode="auto">
            <a:xfrm>
              <a:off x="5278" y="3343"/>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3" name="Rectangle 222"/>
            <p:cNvSpPr>
              <a:spLocks noChangeArrowheads="1"/>
            </p:cNvSpPr>
            <p:nvPr/>
          </p:nvSpPr>
          <p:spPr bwMode="auto">
            <a:xfrm>
              <a:off x="5358" y="3343"/>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4" name="Rectangle 223"/>
            <p:cNvSpPr>
              <a:spLocks noChangeArrowheads="1"/>
            </p:cNvSpPr>
            <p:nvPr/>
          </p:nvSpPr>
          <p:spPr bwMode="auto">
            <a:xfrm>
              <a:off x="5118" y="3469"/>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5" name="Rectangle 224"/>
            <p:cNvSpPr>
              <a:spLocks noChangeArrowheads="1"/>
            </p:cNvSpPr>
            <p:nvPr/>
          </p:nvSpPr>
          <p:spPr bwMode="auto">
            <a:xfrm>
              <a:off x="5198" y="3469"/>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6" name="Rectangle 225"/>
            <p:cNvSpPr>
              <a:spLocks noChangeArrowheads="1"/>
            </p:cNvSpPr>
            <p:nvPr/>
          </p:nvSpPr>
          <p:spPr bwMode="auto">
            <a:xfrm>
              <a:off x="5278" y="3469"/>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7" name="Rectangle 226"/>
            <p:cNvSpPr>
              <a:spLocks noChangeArrowheads="1"/>
            </p:cNvSpPr>
            <p:nvPr/>
          </p:nvSpPr>
          <p:spPr bwMode="auto">
            <a:xfrm>
              <a:off x="5358" y="3469"/>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8" name="Rectangle 227"/>
            <p:cNvSpPr>
              <a:spLocks noChangeArrowheads="1"/>
            </p:cNvSpPr>
            <p:nvPr/>
          </p:nvSpPr>
          <p:spPr bwMode="auto">
            <a:xfrm>
              <a:off x="5118" y="3599"/>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29" name="Rectangle 228"/>
            <p:cNvSpPr>
              <a:spLocks noChangeArrowheads="1"/>
            </p:cNvSpPr>
            <p:nvPr/>
          </p:nvSpPr>
          <p:spPr bwMode="auto">
            <a:xfrm>
              <a:off x="5198" y="3599"/>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0" name="Rectangle 229"/>
            <p:cNvSpPr>
              <a:spLocks noChangeArrowheads="1"/>
            </p:cNvSpPr>
            <p:nvPr/>
          </p:nvSpPr>
          <p:spPr bwMode="auto">
            <a:xfrm>
              <a:off x="5278" y="3599"/>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1" name="Rectangle 230"/>
            <p:cNvSpPr>
              <a:spLocks noChangeArrowheads="1"/>
            </p:cNvSpPr>
            <p:nvPr/>
          </p:nvSpPr>
          <p:spPr bwMode="auto">
            <a:xfrm>
              <a:off x="5358" y="3599"/>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2" name="Rectangle 231"/>
            <p:cNvSpPr>
              <a:spLocks noChangeArrowheads="1"/>
            </p:cNvSpPr>
            <p:nvPr/>
          </p:nvSpPr>
          <p:spPr bwMode="auto">
            <a:xfrm>
              <a:off x="5118" y="3725"/>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3" name="Rectangle 232"/>
            <p:cNvSpPr>
              <a:spLocks noChangeArrowheads="1"/>
            </p:cNvSpPr>
            <p:nvPr/>
          </p:nvSpPr>
          <p:spPr bwMode="auto">
            <a:xfrm>
              <a:off x="5198" y="3725"/>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4" name="Rectangle 233"/>
            <p:cNvSpPr>
              <a:spLocks noChangeArrowheads="1"/>
            </p:cNvSpPr>
            <p:nvPr/>
          </p:nvSpPr>
          <p:spPr bwMode="auto">
            <a:xfrm>
              <a:off x="5278" y="3725"/>
              <a:ext cx="38" cy="8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5" name="Rectangle 234"/>
            <p:cNvSpPr>
              <a:spLocks noChangeArrowheads="1"/>
            </p:cNvSpPr>
            <p:nvPr/>
          </p:nvSpPr>
          <p:spPr bwMode="auto">
            <a:xfrm>
              <a:off x="5358" y="3725"/>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6" name="Rectangle 235"/>
            <p:cNvSpPr>
              <a:spLocks noChangeArrowheads="1"/>
            </p:cNvSpPr>
            <p:nvPr/>
          </p:nvSpPr>
          <p:spPr bwMode="auto">
            <a:xfrm>
              <a:off x="5118" y="3852"/>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7" name="Rectangle 236"/>
            <p:cNvSpPr>
              <a:spLocks noChangeArrowheads="1"/>
            </p:cNvSpPr>
            <p:nvPr/>
          </p:nvSpPr>
          <p:spPr bwMode="auto">
            <a:xfrm>
              <a:off x="5198" y="3852"/>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8" name="Rectangle 237"/>
            <p:cNvSpPr>
              <a:spLocks noChangeArrowheads="1"/>
            </p:cNvSpPr>
            <p:nvPr/>
          </p:nvSpPr>
          <p:spPr bwMode="auto">
            <a:xfrm>
              <a:off x="5278" y="3852"/>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39" name="Rectangle 238"/>
            <p:cNvSpPr>
              <a:spLocks noChangeArrowheads="1"/>
            </p:cNvSpPr>
            <p:nvPr/>
          </p:nvSpPr>
          <p:spPr bwMode="auto">
            <a:xfrm>
              <a:off x="5358" y="3852"/>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0" name="Rectangle 239"/>
            <p:cNvSpPr>
              <a:spLocks noChangeArrowheads="1"/>
            </p:cNvSpPr>
            <p:nvPr/>
          </p:nvSpPr>
          <p:spPr bwMode="auto">
            <a:xfrm>
              <a:off x="5118" y="3978"/>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1" name="Rectangle 240"/>
            <p:cNvSpPr>
              <a:spLocks noChangeArrowheads="1"/>
            </p:cNvSpPr>
            <p:nvPr/>
          </p:nvSpPr>
          <p:spPr bwMode="auto">
            <a:xfrm>
              <a:off x="5198" y="3978"/>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2" name="Rectangle 241"/>
            <p:cNvSpPr>
              <a:spLocks noChangeArrowheads="1"/>
            </p:cNvSpPr>
            <p:nvPr/>
          </p:nvSpPr>
          <p:spPr bwMode="auto">
            <a:xfrm>
              <a:off x="5278" y="3978"/>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3" name="Rectangle 242"/>
            <p:cNvSpPr>
              <a:spLocks noChangeArrowheads="1"/>
            </p:cNvSpPr>
            <p:nvPr/>
          </p:nvSpPr>
          <p:spPr bwMode="auto">
            <a:xfrm>
              <a:off x="5358" y="3978"/>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4" name="Rectangle 243"/>
            <p:cNvSpPr>
              <a:spLocks noChangeArrowheads="1"/>
            </p:cNvSpPr>
            <p:nvPr/>
          </p:nvSpPr>
          <p:spPr bwMode="auto">
            <a:xfrm>
              <a:off x="5118" y="410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5" name="Rectangle 244"/>
            <p:cNvSpPr>
              <a:spLocks noChangeArrowheads="1"/>
            </p:cNvSpPr>
            <p:nvPr/>
          </p:nvSpPr>
          <p:spPr bwMode="auto">
            <a:xfrm>
              <a:off x="5198" y="410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6" name="Rectangle 245"/>
            <p:cNvSpPr>
              <a:spLocks noChangeArrowheads="1"/>
            </p:cNvSpPr>
            <p:nvPr/>
          </p:nvSpPr>
          <p:spPr bwMode="auto">
            <a:xfrm>
              <a:off x="5278" y="410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7" name="Rectangle 246"/>
            <p:cNvSpPr>
              <a:spLocks noChangeArrowheads="1"/>
            </p:cNvSpPr>
            <p:nvPr/>
          </p:nvSpPr>
          <p:spPr bwMode="auto">
            <a:xfrm>
              <a:off x="5358" y="410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8" name="Rectangle 247"/>
            <p:cNvSpPr>
              <a:spLocks noChangeArrowheads="1"/>
            </p:cNvSpPr>
            <p:nvPr/>
          </p:nvSpPr>
          <p:spPr bwMode="auto">
            <a:xfrm>
              <a:off x="5118" y="423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49" name="Rectangle 248"/>
            <p:cNvSpPr>
              <a:spLocks noChangeArrowheads="1"/>
            </p:cNvSpPr>
            <p:nvPr/>
          </p:nvSpPr>
          <p:spPr bwMode="auto">
            <a:xfrm>
              <a:off x="5198" y="423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0" name="Rectangle 249"/>
            <p:cNvSpPr>
              <a:spLocks noChangeArrowheads="1"/>
            </p:cNvSpPr>
            <p:nvPr/>
          </p:nvSpPr>
          <p:spPr bwMode="auto">
            <a:xfrm>
              <a:off x="5278" y="423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1" name="Rectangle 250"/>
            <p:cNvSpPr>
              <a:spLocks noChangeArrowheads="1"/>
            </p:cNvSpPr>
            <p:nvPr/>
          </p:nvSpPr>
          <p:spPr bwMode="auto">
            <a:xfrm>
              <a:off x="5358" y="4234"/>
              <a:ext cx="38" cy="88"/>
            </a:xfrm>
            <a:prstGeom prst="rect">
              <a:avLst/>
            </a:prstGeom>
            <a:solidFill>
              <a:srgbClr val="E9402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2" name="Line 251"/>
            <p:cNvSpPr>
              <a:spLocks noChangeShapeType="1"/>
            </p:cNvSpPr>
            <p:nvPr/>
          </p:nvSpPr>
          <p:spPr bwMode="auto">
            <a:xfrm>
              <a:off x="5896" y="3030"/>
              <a:ext cx="0" cy="1376"/>
            </a:xfrm>
            <a:prstGeom prst="line">
              <a:avLst/>
            </a:prstGeom>
            <a:noFill/>
            <a:ln w="41275" cap="flat">
              <a:solidFill>
                <a:srgbClr val="E9402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3" name="Line 252"/>
            <p:cNvSpPr>
              <a:spLocks noChangeShapeType="1"/>
            </p:cNvSpPr>
            <p:nvPr/>
          </p:nvSpPr>
          <p:spPr bwMode="auto">
            <a:xfrm>
              <a:off x="5831" y="3030"/>
              <a:ext cx="0" cy="1376"/>
            </a:xfrm>
            <a:prstGeom prst="line">
              <a:avLst/>
            </a:prstGeom>
            <a:noFill/>
            <a:ln w="41275" cap="flat">
              <a:solidFill>
                <a:srgbClr val="E9402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4" name="Line 253"/>
            <p:cNvSpPr>
              <a:spLocks noChangeShapeType="1"/>
            </p:cNvSpPr>
            <p:nvPr/>
          </p:nvSpPr>
          <p:spPr bwMode="auto">
            <a:xfrm>
              <a:off x="5770" y="3030"/>
              <a:ext cx="0" cy="1376"/>
            </a:xfrm>
            <a:prstGeom prst="line">
              <a:avLst/>
            </a:prstGeom>
            <a:noFill/>
            <a:ln w="41275" cap="flat">
              <a:solidFill>
                <a:srgbClr val="E9402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5" name="Line 254"/>
            <p:cNvSpPr>
              <a:spLocks noChangeShapeType="1"/>
            </p:cNvSpPr>
            <p:nvPr/>
          </p:nvSpPr>
          <p:spPr bwMode="auto">
            <a:xfrm>
              <a:off x="5705" y="3030"/>
              <a:ext cx="0" cy="1376"/>
            </a:xfrm>
            <a:prstGeom prst="line">
              <a:avLst/>
            </a:prstGeom>
            <a:noFill/>
            <a:ln w="41275" cap="flat">
              <a:solidFill>
                <a:srgbClr val="E9402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6" name="Line 255"/>
            <p:cNvSpPr>
              <a:spLocks noChangeShapeType="1"/>
            </p:cNvSpPr>
            <p:nvPr/>
          </p:nvSpPr>
          <p:spPr bwMode="auto">
            <a:xfrm>
              <a:off x="5644" y="3030"/>
              <a:ext cx="0" cy="1376"/>
            </a:xfrm>
            <a:prstGeom prst="line">
              <a:avLst/>
            </a:prstGeom>
            <a:noFill/>
            <a:ln w="41275" cap="flat">
              <a:solidFill>
                <a:srgbClr val="E94025"/>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7" name="Rectangle 256"/>
            <p:cNvSpPr>
              <a:spLocks noChangeArrowheads="1"/>
            </p:cNvSpPr>
            <p:nvPr/>
          </p:nvSpPr>
          <p:spPr bwMode="auto">
            <a:xfrm>
              <a:off x="7010" y="3538"/>
              <a:ext cx="339" cy="73"/>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8" name="Rectangle 257"/>
            <p:cNvSpPr>
              <a:spLocks noChangeArrowheads="1"/>
            </p:cNvSpPr>
            <p:nvPr/>
          </p:nvSpPr>
          <p:spPr bwMode="auto">
            <a:xfrm>
              <a:off x="7010" y="3664"/>
              <a:ext cx="339" cy="73"/>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59" name="Rectangle 258"/>
            <p:cNvSpPr>
              <a:spLocks noChangeArrowheads="1"/>
            </p:cNvSpPr>
            <p:nvPr/>
          </p:nvSpPr>
          <p:spPr bwMode="auto">
            <a:xfrm>
              <a:off x="7010" y="3794"/>
              <a:ext cx="339" cy="69"/>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0" name="Rectangle 259"/>
            <p:cNvSpPr>
              <a:spLocks noChangeArrowheads="1"/>
            </p:cNvSpPr>
            <p:nvPr/>
          </p:nvSpPr>
          <p:spPr bwMode="auto">
            <a:xfrm>
              <a:off x="7010" y="3920"/>
              <a:ext cx="339" cy="73"/>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1" name="Rectangle 260"/>
            <p:cNvSpPr>
              <a:spLocks noChangeArrowheads="1"/>
            </p:cNvSpPr>
            <p:nvPr/>
          </p:nvSpPr>
          <p:spPr bwMode="auto">
            <a:xfrm>
              <a:off x="7010" y="4047"/>
              <a:ext cx="339" cy="72"/>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2" name="Rectangle 261"/>
            <p:cNvSpPr>
              <a:spLocks noChangeArrowheads="1"/>
            </p:cNvSpPr>
            <p:nvPr/>
          </p:nvSpPr>
          <p:spPr bwMode="auto">
            <a:xfrm>
              <a:off x="7010" y="4173"/>
              <a:ext cx="339" cy="72"/>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3" name="Rectangle 262"/>
            <p:cNvSpPr>
              <a:spLocks noChangeArrowheads="1"/>
            </p:cNvSpPr>
            <p:nvPr/>
          </p:nvSpPr>
          <p:spPr bwMode="auto">
            <a:xfrm>
              <a:off x="7010" y="4303"/>
              <a:ext cx="339" cy="68"/>
            </a:xfrm>
            <a:prstGeom prst="rect">
              <a:avLst/>
            </a:prstGeom>
            <a:solidFill>
              <a:srgbClr val="00188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264" name="Group 265"/>
          <p:cNvGrpSpPr>
            <a:grpSpLocks noChangeAspect="1"/>
          </p:cNvGrpSpPr>
          <p:nvPr/>
        </p:nvGrpSpPr>
        <p:grpSpPr bwMode="auto">
          <a:xfrm>
            <a:off x="9231061" y="5715156"/>
            <a:ext cx="1647824" cy="1196983"/>
            <a:chOff x="5730" y="3360"/>
            <a:chExt cx="1462" cy="1062"/>
          </a:xfrm>
        </p:grpSpPr>
        <p:sp>
          <p:nvSpPr>
            <p:cNvPr id="265" name="AutoShape 264"/>
            <p:cNvSpPr>
              <a:spLocks noChangeAspect="1" noChangeArrowheads="1" noTextEdit="1"/>
            </p:cNvSpPr>
            <p:nvPr/>
          </p:nvSpPr>
          <p:spPr bwMode="auto">
            <a:xfrm>
              <a:off x="5730" y="3360"/>
              <a:ext cx="1462" cy="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6" name="Freeform 266"/>
            <p:cNvSpPr>
              <a:spLocks/>
            </p:cNvSpPr>
            <p:nvPr/>
          </p:nvSpPr>
          <p:spPr bwMode="auto">
            <a:xfrm>
              <a:off x="6435" y="3538"/>
              <a:ext cx="83" cy="88"/>
            </a:xfrm>
            <a:custGeom>
              <a:avLst/>
              <a:gdLst>
                <a:gd name="T0" fmla="*/ 0 w 83"/>
                <a:gd name="T1" fmla="*/ 8 h 88"/>
                <a:gd name="T2" fmla="*/ 8 w 83"/>
                <a:gd name="T3" fmla="*/ 0 h 88"/>
                <a:gd name="T4" fmla="*/ 75 w 83"/>
                <a:gd name="T5" fmla="*/ 0 h 88"/>
                <a:gd name="T6" fmla="*/ 83 w 83"/>
                <a:gd name="T7" fmla="*/ 8 h 88"/>
                <a:gd name="T8" fmla="*/ 61 w 83"/>
                <a:gd name="T9" fmla="*/ 82 h 88"/>
                <a:gd name="T10" fmla="*/ 30 w 83"/>
                <a:gd name="T11" fmla="*/ 88 h 88"/>
                <a:gd name="T12" fmla="*/ 5 w 83"/>
                <a:gd name="T13" fmla="*/ 53 h 88"/>
                <a:gd name="T14" fmla="*/ 0 w 83"/>
                <a:gd name="T15" fmla="*/ 8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88">
                  <a:moveTo>
                    <a:pt x="0" y="8"/>
                  </a:moveTo>
                  <a:lnTo>
                    <a:pt x="8" y="0"/>
                  </a:lnTo>
                  <a:lnTo>
                    <a:pt x="75" y="0"/>
                  </a:lnTo>
                  <a:lnTo>
                    <a:pt x="83" y="8"/>
                  </a:lnTo>
                  <a:lnTo>
                    <a:pt x="61" y="82"/>
                  </a:lnTo>
                  <a:lnTo>
                    <a:pt x="30" y="88"/>
                  </a:lnTo>
                  <a:lnTo>
                    <a:pt x="5" y="53"/>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7" name="Freeform 267"/>
            <p:cNvSpPr>
              <a:spLocks/>
            </p:cNvSpPr>
            <p:nvPr/>
          </p:nvSpPr>
          <p:spPr bwMode="auto">
            <a:xfrm>
              <a:off x="5731" y="3531"/>
              <a:ext cx="394" cy="889"/>
            </a:xfrm>
            <a:custGeom>
              <a:avLst/>
              <a:gdLst>
                <a:gd name="T0" fmla="*/ 306 w 390"/>
                <a:gd name="T1" fmla="*/ 159 h 879"/>
                <a:gd name="T2" fmla="*/ 306 w 390"/>
                <a:gd name="T3" fmla="*/ 159 h 879"/>
                <a:gd name="T4" fmla="*/ 306 w 390"/>
                <a:gd name="T5" fmla="*/ 159 h 879"/>
                <a:gd name="T6" fmla="*/ 222 w 390"/>
                <a:gd name="T7" fmla="*/ 152 h 879"/>
                <a:gd name="T8" fmla="*/ 222 w 390"/>
                <a:gd name="T9" fmla="*/ 139 h 879"/>
                <a:gd name="T10" fmla="*/ 240 w 390"/>
                <a:gd name="T11" fmla="*/ 117 h 879"/>
                <a:gd name="T12" fmla="*/ 240 w 390"/>
                <a:gd name="T13" fmla="*/ 98 h 879"/>
                <a:gd name="T14" fmla="*/ 248 w 390"/>
                <a:gd name="T15" fmla="*/ 90 h 879"/>
                <a:gd name="T16" fmla="*/ 248 w 390"/>
                <a:gd name="T17" fmla="*/ 73 h 879"/>
                <a:gd name="T18" fmla="*/ 243 w 390"/>
                <a:gd name="T19" fmla="*/ 66 h 879"/>
                <a:gd name="T20" fmla="*/ 253 w 390"/>
                <a:gd name="T21" fmla="*/ 43 h 879"/>
                <a:gd name="T22" fmla="*/ 221 w 390"/>
                <a:gd name="T23" fmla="*/ 12 h 879"/>
                <a:gd name="T24" fmla="*/ 220 w 390"/>
                <a:gd name="T25" fmla="*/ 12 h 879"/>
                <a:gd name="T26" fmla="*/ 185 w 390"/>
                <a:gd name="T27" fmla="*/ 0 h 879"/>
                <a:gd name="T28" fmla="*/ 136 w 390"/>
                <a:gd name="T29" fmla="*/ 41 h 879"/>
                <a:gd name="T30" fmla="*/ 146 w 390"/>
                <a:gd name="T31" fmla="*/ 66 h 879"/>
                <a:gd name="T32" fmla="*/ 139 w 390"/>
                <a:gd name="T33" fmla="*/ 73 h 879"/>
                <a:gd name="T34" fmla="*/ 139 w 390"/>
                <a:gd name="T35" fmla="*/ 90 h 879"/>
                <a:gd name="T36" fmla="*/ 147 w 390"/>
                <a:gd name="T37" fmla="*/ 98 h 879"/>
                <a:gd name="T38" fmla="*/ 147 w 390"/>
                <a:gd name="T39" fmla="*/ 117 h 879"/>
                <a:gd name="T40" fmla="*/ 167 w 390"/>
                <a:gd name="T41" fmla="*/ 139 h 879"/>
                <a:gd name="T42" fmla="*/ 167 w 390"/>
                <a:gd name="T43" fmla="*/ 152 h 879"/>
                <a:gd name="T44" fmla="*/ 83 w 390"/>
                <a:gd name="T45" fmla="*/ 159 h 879"/>
                <a:gd name="T46" fmla="*/ 83 w 390"/>
                <a:gd name="T47" fmla="*/ 162 h 879"/>
                <a:gd name="T48" fmla="*/ 0 w 390"/>
                <a:gd name="T49" fmla="*/ 461 h 879"/>
                <a:gd name="T50" fmla="*/ 7 w 390"/>
                <a:gd name="T51" fmla="*/ 461 h 879"/>
                <a:gd name="T52" fmla="*/ 7 w 390"/>
                <a:gd name="T53" fmla="*/ 483 h 879"/>
                <a:gd name="T54" fmla="*/ 24 w 390"/>
                <a:gd name="T55" fmla="*/ 500 h 879"/>
                <a:gd name="T56" fmla="*/ 42 w 390"/>
                <a:gd name="T57" fmla="*/ 483 h 879"/>
                <a:gd name="T58" fmla="*/ 42 w 390"/>
                <a:gd name="T59" fmla="*/ 461 h 879"/>
                <a:gd name="T60" fmla="*/ 48 w 390"/>
                <a:gd name="T61" fmla="*/ 461 h 879"/>
                <a:gd name="T62" fmla="*/ 83 w 390"/>
                <a:gd name="T63" fmla="*/ 294 h 879"/>
                <a:gd name="T64" fmla="*/ 83 w 390"/>
                <a:gd name="T65" fmla="*/ 532 h 879"/>
                <a:gd name="T66" fmla="*/ 112 w 390"/>
                <a:gd name="T67" fmla="*/ 532 h 879"/>
                <a:gd name="T68" fmla="*/ 123 w 390"/>
                <a:gd name="T69" fmla="*/ 851 h 879"/>
                <a:gd name="T70" fmla="*/ 133 w 390"/>
                <a:gd name="T71" fmla="*/ 851 h 879"/>
                <a:gd name="T72" fmla="*/ 118 w 390"/>
                <a:gd name="T73" fmla="*/ 879 h 879"/>
                <a:gd name="T74" fmla="*/ 187 w 390"/>
                <a:gd name="T75" fmla="*/ 879 h 879"/>
                <a:gd name="T76" fmla="*/ 172 w 390"/>
                <a:gd name="T77" fmla="*/ 851 h 879"/>
                <a:gd name="T78" fmla="*/ 182 w 390"/>
                <a:gd name="T79" fmla="*/ 851 h 879"/>
                <a:gd name="T80" fmla="*/ 192 w 390"/>
                <a:gd name="T81" fmla="*/ 532 h 879"/>
                <a:gd name="T82" fmla="*/ 196 w 390"/>
                <a:gd name="T83" fmla="*/ 532 h 879"/>
                <a:gd name="T84" fmla="*/ 207 w 390"/>
                <a:gd name="T85" fmla="*/ 851 h 879"/>
                <a:gd name="T86" fmla="*/ 217 w 390"/>
                <a:gd name="T87" fmla="*/ 851 h 879"/>
                <a:gd name="T88" fmla="*/ 202 w 390"/>
                <a:gd name="T89" fmla="*/ 879 h 879"/>
                <a:gd name="T90" fmla="*/ 271 w 390"/>
                <a:gd name="T91" fmla="*/ 879 h 879"/>
                <a:gd name="T92" fmla="*/ 256 w 390"/>
                <a:gd name="T93" fmla="*/ 851 h 879"/>
                <a:gd name="T94" fmla="*/ 266 w 390"/>
                <a:gd name="T95" fmla="*/ 851 h 879"/>
                <a:gd name="T96" fmla="*/ 276 w 390"/>
                <a:gd name="T97" fmla="*/ 532 h 879"/>
                <a:gd name="T98" fmla="*/ 306 w 390"/>
                <a:gd name="T99" fmla="*/ 532 h 879"/>
                <a:gd name="T100" fmla="*/ 306 w 390"/>
                <a:gd name="T101" fmla="*/ 289 h 879"/>
                <a:gd name="T102" fmla="*/ 342 w 390"/>
                <a:gd name="T103" fmla="*/ 461 h 879"/>
                <a:gd name="T104" fmla="*/ 348 w 390"/>
                <a:gd name="T105" fmla="*/ 461 h 879"/>
                <a:gd name="T106" fmla="*/ 348 w 390"/>
                <a:gd name="T107" fmla="*/ 483 h 879"/>
                <a:gd name="T108" fmla="*/ 366 w 390"/>
                <a:gd name="T109" fmla="*/ 500 h 879"/>
                <a:gd name="T110" fmla="*/ 383 w 390"/>
                <a:gd name="T111" fmla="*/ 483 h 879"/>
                <a:gd name="T112" fmla="*/ 383 w 390"/>
                <a:gd name="T113" fmla="*/ 461 h 879"/>
                <a:gd name="T114" fmla="*/ 390 w 390"/>
                <a:gd name="T115" fmla="*/ 461 h 879"/>
                <a:gd name="T116" fmla="*/ 306 w 390"/>
                <a:gd name="T117" fmla="*/ 159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0" h="879">
                  <a:moveTo>
                    <a:pt x="306" y="159"/>
                  </a:moveTo>
                  <a:cubicBezTo>
                    <a:pt x="306" y="159"/>
                    <a:pt x="306" y="159"/>
                    <a:pt x="306" y="159"/>
                  </a:cubicBezTo>
                  <a:cubicBezTo>
                    <a:pt x="306" y="159"/>
                    <a:pt x="306" y="159"/>
                    <a:pt x="306" y="159"/>
                  </a:cubicBezTo>
                  <a:cubicBezTo>
                    <a:pt x="222" y="152"/>
                    <a:pt x="222" y="152"/>
                    <a:pt x="222" y="152"/>
                  </a:cubicBezTo>
                  <a:cubicBezTo>
                    <a:pt x="222" y="139"/>
                    <a:pt x="222" y="139"/>
                    <a:pt x="222" y="139"/>
                  </a:cubicBezTo>
                  <a:cubicBezTo>
                    <a:pt x="232" y="137"/>
                    <a:pt x="240" y="128"/>
                    <a:pt x="240" y="117"/>
                  </a:cubicBezTo>
                  <a:cubicBezTo>
                    <a:pt x="240" y="98"/>
                    <a:pt x="240" y="98"/>
                    <a:pt x="240" y="98"/>
                  </a:cubicBezTo>
                  <a:cubicBezTo>
                    <a:pt x="244" y="98"/>
                    <a:pt x="248" y="95"/>
                    <a:pt x="248" y="90"/>
                  </a:cubicBezTo>
                  <a:cubicBezTo>
                    <a:pt x="248" y="73"/>
                    <a:pt x="248" y="73"/>
                    <a:pt x="248" y="73"/>
                  </a:cubicBezTo>
                  <a:cubicBezTo>
                    <a:pt x="248" y="70"/>
                    <a:pt x="246" y="67"/>
                    <a:pt x="243" y="66"/>
                  </a:cubicBezTo>
                  <a:cubicBezTo>
                    <a:pt x="249" y="60"/>
                    <a:pt x="253" y="52"/>
                    <a:pt x="253" y="43"/>
                  </a:cubicBezTo>
                  <a:cubicBezTo>
                    <a:pt x="253" y="26"/>
                    <a:pt x="238" y="12"/>
                    <a:pt x="221" y="12"/>
                  </a:cubicBezTo>
                  <a:cubicBezTo>
                    <a:pt x="221" y="12"/>
                    <a:pt x="220" y="12"/>
                    <a:pt x="220" y="12"/>
                  </a:cubicBezTo>
                  <a:cubicBezTo>
                    <a:pt x="211" y="4"/>
                    <a:pt x="199" y="0"/>
                    <a:pt x="185" y="0"/>
                  </a:cubicBezTo>
                  <a:cubicBezTo>
                    <a:pt x="158" y="0"/>
                    <a:pt x="136" y="18"/>
                    <a:pt x="136" y="41"/>
                  </a:cubicBezTo>
                  <a:cubicBezTo>
                    <a:pt x="136" y="50"/>
                    <a:pt x="140" y="59"/>
                    <a:pt x="146" y="66"/>
                  </a:cubicBezTo>
                  <a:cubicBezTo>
                    <a:pt x="142" y="66"/>
                    <a:pt x="139" y="69"/>
                    <a:pt x="139" y="73"/>
                  </a:cubicBezTo>
                  <a:cubicBezTo>
                    <a:pt x="139" y="90"/>
                    <a:pt x="139" y="90"/>
                    <a:pt x="139" y="90"/>
                  </a:cubicBezTo>
                  <a:cubicBezTo>
                    <a:pt x="139" y="95"/>
                    <a:pt x="143" y="98"/>
                    <a:pt x="147" y="98"/>
                  </a:cubicBezTo>
                  <a:cubicBezTo>
                    <a:pt x="147" y="117"/>
                    <a:pt x="147" y="117"/>
                    <a:pt x="147" y="117"/>
                  </a:cubicBezTo>
                  <a:cubicBezTo>
                    <a:pt x="147" y="128"/>
                    <a:pt x="156" y="138"/>
                    <a:pt x="167" y="139"/>
                  </a:cubicBezTo>
                  <a:cubicBezTo>
                    <a:pt x="167" y="152"/>
                    <a:pt x="167" y="152"/>
                    <a:pt x="167" y="152"/>
                  </a:cubicBezTo>
                  <a:cubicBezTo>
                    <a:pt x="83" y="159"/>
                    <a:pt x="83" y="159"/>
                    <a:pt x="83" y="159"/>
                  </a:cubicBezTo>
                  <a:cubicBezTo>
                    <a:pt x="83" y="162"/>
                    <a:pt x="83" y="162"/>
                    <a:pt x="83" y="162"/>
                  </a:cubicBezTo>
                  <a:cubicBezTo>
                    <a:pt x="38" y="258"/>
                    <a:pt x="11" y="355"/>
                    <a:pt x="0" y="461"/>
                  </a:cubicBezTo>
                  <a:cubicBezTo>
                    <a:pt x="7" y="461"/>
                    <a:pt x="7" y="461"/>
                    <a:pt x="7" y="461"/>
                  </a:cubicBezTo>
                  <a:cubicBezTo>
                    <a:pt x="7" y="483"/>
                    <a:pt x="7" y="483"/>
                    <a:pt x="7" y="483"/>
                  </a:cubicBezTo>
                  <a:cubicBezTo>
                    <a:pt x="7" y="492"/>
                    <a:pt x="15" y="500"/>
                    <a:pt x="24" y="500"/>
                  </a:cubicBezTo>
                  <a:cubicBezTo>
                    <a:pt x="34" y="500"/>
                    <a:pt x="42" y="492"/>
                    <a:pt x="42" y="483"/>
                  </a:cubicBezTo>
                  <a:cubicBezTo>
                    <a:pt x="42" y="461"/>
                    <a:pt x="42" y="461"/>
                    <a:pt x="42" y="461"/>
                  </a:cubicBezTo>
                  <a:cubicBezTo>
                    <a:pt x="48" y="461"/>
                    <a:pt x="48" y="461"/>
                    <a:pt x="48" y="461"/>
                  </a:cubicBezTo>
                  <a:cubicBezTo>
                    <a:pt x="54" y="403"/>
                    <a:pt x="66" y="348"/>
                    <a:pt x="83" y="294"/>
                  </a:cubicBezTo>
                  <a:cubicBezTo>
                    <a:pt x="83" y="532"/>
                    <a:pt x="83" y="532"/>
                    <a:pt x="83" y="532"/>
                  </a:cubicBezTo>
                  <a:cubicBezTo>
                    <a:pt x="112" y="532"/>
                    <a:pt x="112" y="532"/>
                    <a:pt x="112" y="532"/>
                  </a:cubicBezTo>
                  <a:cubicBezTo>
                    <a:pt x="123" y="851"/>
                    <a:pt x="123" y="851"/>
                    <a:pt x="123" y="851"/>
                  </a:cubicBezTo>
                  <a:cubicBezTo>
                    <a:pt x="133" y="851"/>
                    <a:pt x="133" y="851"/>
                    <a:pt x="133" y="851"/>
                  </a:cubicBezTo>
                  <a:cubicBezTo>
                    <a:pt x="124" y="857"/>
                    <a:pt x="118" y="867"/>
                    <a:pt x="118" y="879"/>
                  </a:cubicBezTo>
                  <a:cubicBezTo>
                    <a:pt x="187" y="879"/>
                    <a:pt x="187" y="879"/>
                    <a:pt x="187" y="879"/>
                  </a:cubicBezTo>
                  <a:cubicBezTo>
                    <a:pt x="187" y="867"/>
                    <a:pt x="181" y="857"/>
                    <a:pt x="172" y="851"/>
                  </a:cubicBezTo>
                  <a:cubicBezTo>
                    <a:pt x="182" y="851"/>
                    <a:pt x="182" y="851"/>
                    <a:pt x="182" y="851"/>
                  </a:cubicBezTo>
                  <a:cubicBezTo>
                    <a:pt x="192" y="532"/>
                    <a:pt x="192" y="532"/>
                    <a:pt x="192" y="532"/>
                  </a:cubicBezTo>
                  <a:cubicBezTo>
                    <a:pt x="196" y="532"/>
                    <a:pt x="196" y="532"/>
                    <a:pt x="196" y="532"/>
                  </a:cubicBezTo>
                  <a:cubicBezTo>
                    <a:pt x="207" y="851"/>
                    <a:pt x="207" y="851"/>
                    <a:pt x="207" y="851"/>
                  </a:cubicBezTo>
                  <a:cubicBezTo>
                    <a:pt x="217" y="851"/>
                    <a:pt x="217" y="851"/>
                    <a:pt x="217" y="851"/>
                  </a:cubicBezTo>
                  <a:cubicBezTo>
                    <a:pt x="208" y="857"/>
                    <a:pt x="202" y="867"/>
                    <a:pt x="202" y="879"/>
                  </a:cubicBezTo>
                  <a:cubicBezTo>
                    <a:pt x="271" y="879"/>
                    <a:pt x="271" y="879"/>
                    <a:pt x="271" y="879"/>
                  </a:cubicBezTo>
                  <a:cubicBezTo>
                    <a:pt x="271" y="867"/>
                    <a:pt x="265" y="857"/>
                    <a:pt x="256" y="851"/>
                  </a:cubicBezTo>
                  <a:cubicBezTo>
                    <a:pt x="266" y="851"/>
                    <a:pt x="266" y="851"/>
                    <a:pt x="266" y="851"/>
                  </a:cubicBezTo>
                  <a:cubicBezTo>
                    <a:pt x="276" y="532"/>
                    <a:pt x="276" y="532"/>
                    <a:pt x="276" y="532"/>
                  </a:cubicBezTo>
                  <a:cubicBezTo>
                    <a:pt x="306" y="532"/>
                    <a:pt x="306" y="532"/>
                    <a:pt x="306" y="532"/>
                  </a:cubicBezTo>
                  <a:cubicBezTo>
                    <a:pt x="306" y="289"/>
                    <a:pt x="306" y="289"/>
                    <a:pt x="306" y="289"/>
                  </a:cubicBezTo>
                  <a:cubicBezTo>
                    <a:pt x="323" y="345"/>
                    <a:pt x="336" y="401"/>
                    <a:pt x="342" y="461"/>
                  </a:cubicBezTo>
                  <a:cubicBezTo>
                    <a:pt x="348" y="461"/>
                    <a:pt x="348" y="461"/>
                    <a:pt x="348" y="461"/>
                  </a:cubicBezTo>
                  <a:cubicBezTo>
                    <a:pt x="348" y="483"/>
                    <a:pt x="348" y="483"/>
                    <a:pt x="348" y="483"/>
                  </a:cubicBezTo>
                  <a:cubicBezTo>
                    <a:pt x="348" y="492"/>
                    <a:pt x="356" y="500"/>
                    <a:pt x="366" y="500"/>
                  </a:cubicBezTo>
                  <a:cubicBezTo>
                    <a:pt x="375" y="500"/>
                    <a:pt x="383" y="492"/>
                    <a:pt x="383" y="483"/>
                  </a:cubicBezTo>
                  <a:cubicBezTo>
                    <a:pt x="383" y="461"/>
                    <a:pt x="383" y="461"/>
                    <a:pt x="383" y="461"/>
                  </a:cubicBezTo>
                  <a:cubicBezTo>
                    <a:pt x="390" y="461"/>
                    <a:pt x="390" y="461"/>
                    <a:pt x="390" y="461"/>
                  </a:cubicBezTo>
                  <a:cubicBezTo>
                    <a:pt x="380" y="354"/>
                    <a:pt x="351" y="256"/>
                    <a:pt x="306" y="159"/>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8" name="Freeform 268"/>
            <p:cNvSpPr>
              <a:spLocks/>
            </p:cNvSpPr>
            <p:nvPr/>
          </p:nvSpPr>
          <p:spPr bwMode="auto">
            <a:xfrm>
              <a:off x="6093" y="3578"/>
              <a:ext cx="282" cy="842"/>
            </a:xfrm>
            <a:custGeom>
              <a:avLst/>
              <a:gdLst>
                <a:gd name="T0" fmla="*/ 230 w 279"/>
                <a:gd name="T1" fmla="*/ 169 h 833"/>
                <a:gd name="T2" fmla="*/ 166 w 279"/>
                <a:gd name="T3" fmla="*/ 162 h 833"/>
                <a:gd name="T4" fmla="*/ 160 w 279"/>
                <a:gd name="T5" fmla="*/ 156 h 833"/>
                <a:gd name="T6" fmla="*/ 209 w 279"/>
                <a:gd name="T7" fmla="*/ 133 h 833"/>
                <a:gd name="T8" fmla="*/ 189 w 279"/>
                <a:gd name="T9" fmla="*/ 123 h 833"/>
                <a:gd name="T10" fmla="*/ 197 w 279"/>
                <a:gd name="T11" fmla="*/ 97 h 833"/>
                <a:gd name="T12" fmla="*/ 197 w 279"/>
                <a:gd name="T13" fmla="*/ 96 h 833"/>
                <a:gd name="T14" fmla="*/ 172 w 279"/>
                <a:gd name="T15" fmla="*/ 24 h 833"/>
                <a:gd name="T16" fmla="*/ 81 w 279"/>
                <a:gd name="T17" fmla="*/ 64 h 833"/>
                <a:gd name="T18" fmla="*/ 88 w 279"/>
                <a:gd name="T19" fmla="*/ 96 h 833"/>
                <a:gd name="T20" fmla="*/ 84 w 279"/>
                <a:gd name="T21" fmla="*/ 123 h 833"/>
                <a:gd name="T22" fmla="*/ 98 w 279"/>
                <a:gd name="T23" fmla="*/ 153 h 833"/>
                <a:gd name="T24" fmla="*/ 122 w 279"/>
                <a:gd name="T25" fmla="*/ 162 h 833"/>
                <a:gd name="T26" fmla="*/ 52 w 279"/>
                <a:gd name="T27" fmla="*/ 169 h 833"/>
                <a:gd name="T28" fmla="*/ 51 w 279"/>
                <a:gd name="T29" fmla="*/ 169 h 833"/>
                <a:gd name="T30" fmla="*/ 5 w 279"/>
                <a:gd name="T31" fmla="*/ 383 h 833"/>
                <a:gd name="T32" fmla="*/ 18 w 279"/>
                <a:gd name="T33" fmla="*/ 411 h 833"/>
                <a:gd name="T34" fmla="*/ 31 w 279"/>
                <a:gd name="T35" fmla="*/ 383 h 833"/>
                <a:gd name="T36" fmla="*/ 56 w 279"/>
                <a:gd name="T37" fmla="*/ 258 h 833"/>
                <a:gd name="T38" fmla="*/ 65 w 279"/>
                <a:gd name="T39" fmla="*/ 629 h 833"/>
                <a:gd name="T40" fmla="*/ 96 w 279"/>
                <a:gd name="T41" fmla="*/ 820 h 833"/>
                <a:gd name="T42" fmla="*/ 97 w 279"/>
                <a:gd name="T43" fmla="*/ 833 h 833"/>
                <a:gd name="T44" fmla="*/ 138 w 279"/>
                <a:gd name="T45" fmla="*/ 833 h 833"/>
                <a:gd name="T46" fmla="*/ 138 w 279"/>
                <a:gd name="T47" fmla="*/ 629 h 833"/>
                <a:gd name="T48" fmla="*/ 154 w 279"/>
                <a:gd name="T49" fmla="*/ 820 h 833"/>
                <a:gd name="T50" fmla="*/ 154 w 279"/>
                <a:gd name="T51" fmla="*/ 833 h 833"/>
                <a:gd name="T52" fmla="*/ 195 w 279"/>
                <a:gd name="T53" fmla="*/ 833 h 833"/>
                <a:gd name="T54" fmla="*/ 195 w 279"/>
                <a:gd name="T55" fmla="*/ 629 h 833"/>
                <a:gd name="T56" fmla="*/ 216 w 279"/>
                <a:gd name="T57" fmla="*/ 438 h 833"/>
                <a:gd name="T58" fmla="*/ 245 w 279"/>
                <a:gd name="T59" fmla="*/ 383 h 833"/>
                <a:gd name="T60" fmla="*/ 249 w 279"/>
                <a:gd name="T61" fmla="*/ 398 h 833"/>
                <a:gd name="T62" fmla="*/ 274 w 279"/>
                <a:gd name="T63" fmla="*/ 398 h 833"/>
                <a:gd name="T64" fmla="*/ 279 w 279"/>
                <a:gd name="T65" fmla="*/ 383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9" h="833">
                  <a:moveTo>
                    <a:pt x="230" y="169"/>
                  </a:moveTo>
                  <a:cubicBezTo>
                    <a:pt x="230" y="169"/>
                    <a:pt x="230" y="169"/>
                    <a:pt x="230" y="169"/>
                  </a:cubicBezTo>
                  <a:cubicBezTo>
                    <a:pt x="166" y="162"/>
                    <a:pt x="166" y="162"/>
                    <a:pt x="166" y="162"/>
                  </a:cubicBezTo>
                  <a:cubicBezTo>
                    <a:pt x="166" y="162"/>
                    <a:pt x="166" y="162"/>
                    <a:pt x="166" y="162"/>
                  </a:cubicBezTo>
                  <a:cubicBezTo>
                    <a:pt x="159" y="162"/>
                    <a:pt x="159" y="162"/>
                    <a:pt x="159" y="162"/>
                  </a:cubicBezTo>
                  <a:cubicBezTo>
                    <a:pt x="160" y="156"/>
                    <a:pt x="160" y="156"/>
                    <a:pt x="160" y="156"/>
                  </a:cubicBezTo>
                  <a:cubicBezTo>
                    <a:pt x="168" y="156"/>
                    <a:pt x="176" y="155"/>
                    <a:pt x="188" y="153"/>
                  </a:cubicBezTo>
                  <a:cubicBezTo>
                    <a:pt x="206" y="150"/>
                    <a:pt x="208" y="140"/>
                    <a:pt x="209" y="133"/>
                  </a:cubicBezTo>
                  <a:cubicBezTo>
                    <a:pt x="210" y="125"/>
                    <a:pt x="205" y="114"/>
                    <a:pt x="202" y="123"/>
                  </a:cubicBezTo>
                  <a:cubicBezTo>
                    <a:pt x="199" y="132"/>
                    <a:pt x="191" y="129"/>
                    <a:pt x="189" y="123"/>
                  </a:cubicBezTo>
                  <a:cubicBezTo>
                    <a:pt x="188" y="119"/>
                    <a:pt x="191" y="110"/>
                    <a:pt x="194" y="103"/>
                  </a:cubicBezTo>
                  <a:cubicBezTo>
                    <a:pt x="195" y="101"/>
                    <a:pt x="196" y="99"/>
                    <a:pt x="197" y="97"/>
                  </a:cubicBezTo>
                  <a:cubicBezTo>
                    <a:pt x="197" y="96"/>
                    <a:pt x="197" y="96"/>
                    <a:pt x="197" y="96"/>
                  </a:cubicBezTo>
                  <a:cubicBezTo>
                    <a:pt x="197" y="96"/>
                    <a:pt x="197" y="96"/>
                    <a:pt x="197" y="96"/>
                  </a:cubicBezTo>
                  <a:cubicBezTo>
                    <a:pt x="200" y="89"/>
                    <a:pt x="201" y="82"/>
                    <a:pt x="201" y="74"/>
                  </a:cubicBezTo>
                  <a:cubicBezTo>
                    <a:pt x="201" y="50"/>
                    <a:pt x="189" y="30"/>
                    <a:pt x="172" y="24"/>
                  </a:cubicBezTo>
                  <a:cubicBezTo>
                    <a:pt x="162" y="9"/>
                    <a:pt x="148" y="0"/>
                    <a:pt x="132" y="0"/>
                  </a:cubicBezTo>
                  <a:cubicBezTo>
                    <a:pt x="104" y="0"/>
                    <a:pt x="81" y="29"/>
                    <a:pt x="81" y="64"/>
                  </a:cubicBezTo>
                  <a:cubicBezTo>
                    <a:pt x="81" y="76"/>
                    <a:pt x="83" y="87"/>
                    <a:pt x="88" y="96"/>
                  </a:cubicBezTo>
                  <a:cubicBezTo>
                    <a:pt x="88" y="96"/>
                    <a:pt x="88" y="96"/>
                    <a:pt x="88" y="96"/>
                  </a:cubicBezTo>
                  <a:cubicBezTo>
                    <a:pt x="88" y="96"/>
                    <a:pt x="99" y="117"/>
                    <a:pt x="96" y="123"/>
                  </a:cubicBezTo>
                  <a:cubicBezTo>
                    <a:pt x="94" y="129"/>
                    <a:pt x="87" y="132"/>
                    <a:pt x="84" y="123"/>
                  </a:cubicBezTo>
                  <a:cubicBezTo>
                    <a:pt x="81" y="114"/>
                    <a:pt x="76" y="125"/>
                    <a:pt x="76" y="133"/>
                  </a:cubicBezTo>
                  <a:cubicBezTo>
                    <a:pt x="77" y="140"/>
                    <a:pt x="79" y="150"/>
                    <a:pt x="98" y="153"/>
                  </a:cubicBezTo>
                  <a:cubicBezTo>
                    <a:pt x="108" y="155"/>
                    <a:pt x="114" y="156"/>
                    <a:pt x="121" y="156"/>
                  </a:cubicBezTo>
                  <a:cubicBezTo>
                    <a:pt x="122" y="162"/>
                    <a:pt x="122" y="162"/>
                    <a:pt x="122" y="162"/>
                  </a:cubicBezTo>
                  <a:cubicBezTo>
                    <a:pt x="115" y="162"/>
                    <a:pt x="115" y="162"/>
                    <a:pt x="115" y="162"/>
                  </a:cubicBezTo>
                  <a:cubicBezTo>
                    <a:pt x="52" y="169"/>
                    <a:pt x="52" y="169"/>
                    <a:pt x="52" y="169"/>
                  </a:cubicBezTo>
                  <a:cubicBezTo>
                    <a:pt x="52" y="169"/>
                    <a:pt x="52" y="169"/>
                    <a:pt x="52" y="169"/>
                  </a:cubicBezTo>
                  <a:cubicBezTo>
                    <a:pt x="51" y="169"/>
                    <a:pt x="51" y="169"/>
                    <a:pt x="51" y="169"/>
                  </a:cubicBezTo>
                  <a:cubicBezTo>
                    <a:pt x="18" y="238"/>
                    <a:pt x="8" y="307"/>
                    <a:pt x="0" y="383"/>
                  </a:cubicBezTo>
                  <a:cubicBezTo>
                    <a:pt x="5" y="383"/>
                    <a:pt x="5" y="383"/>
                    <a:pt x="5" y="383"/>
                  </a:cubicBezTo>
                  <a:cubicBezTo>
                    <a:pt x="5" y="398"/>
                    <a:pt x="5" y="398"/>
                    <a:pt x="5" y="398"/>
                  </a:cubicBezTo>
                  <a:cubicBezTo>
                    <a:pt x="5" y="405"/>
                    <a:pt x="11" y="411"/>
                    <a:pt x="18" y="411"/>
                  </a:cubicBezTo>
                  <a:cubicBezTo>
                    <a:pt x="25" y="411"/>
                    <a:pt x="31" y="405"/>
                    <a:pt x="31" y="398"/>
                  </a:cubicBezTo>
                  <a:cubicBezTo>
                    <a:pt x="31" y="383"/>
                    <a:pt x="31" y="383"/>
                    <a:pt x="31" y="383"/>
                  </a:cubicBezTo>
                  <a:cubicBezTo>
                    <a:pt x="35" y="383"/>
                    <a:pt x="35" y="383"/>
                    <a:pt x="35" y="383"/>
                  </a:cubicBezTo>
                  <a:cubicBezTo>
                    <a:pt x="40" y="339"/>
                    <a:pt x="46" y="298"/>
                    <a:pt x="56" y="258"/>
                  </a:cubicBezTo>
                  <a:cubicBezTo>
                    <a:pt x="65" y="438"/>
                    <a:pt x="65" y="438"/>
                    <a:pt x="65" y="438"/>
                  </a:cubicBezTo>
                  <a:cubicBezTo>
                    <a:pt x="65" y="629"/>
                    <a:pt x="65" y="629"/>
                    <a:pt x="65" y="629"/>
                  </a:cubicBezTo>
                  <a:cubicBezTo>
                    <a:pt x="91" y="629"/>
                    <a:pt x="91" y="629"/>
                    <a:pt x="91" y="629"/>
                  </a:cubicBezTo>
                  <a:cubicBezTo>
                    <a:pt x="96" y="820"/>
                    <a:pt x="96" y="820"/>
                    <a:pt x="96" y="820"/>
                  </a:cubicBezTo>
                  <a:cubicBezTo>
                    <a:pt x="94" y="823"/>
                    <a:pt x="92" y="828"/>
                    <a:pt x="92" y="833"/>
                  </a:cubicBezTo>
                  <a:cubicBezTo>
                    <a:pt x="97" y="833"/>
                    <a:pt x="97" y="833"/>
                    <a:pt x="97" y="833"/>
                  </a:cubicBezTo>
                  <a:cubicBezTo>
                    <a:pt x="133" y="833"/>
                    <a:pt x="133" y="833"/>
                    <a:pt x="133" y="833"/>
                  </a:cubicBezTo>
                  <a:cubicBezTo>
                    <a:pt x="138" y="833"/>
                    <a:pt x="138" y="833"/>
                    <a:pt x="138" y="833"/>
                  </a:cubicBezTo>
                  <a:cubicBezTo>
                    <a:pt x="138" y="828"/>
                    <a:pt x="136" y="823"/>
                    <a:pt x="133" y="820"/>
                  </a:cubicBezTo>
                  <a:cubicBezTo>
                    <a:pt x="138" y="629"/>
                    <a:pt x="138" y="629"/>
                    <a:pt x="138" y="629"/>
                  </a:cubicBezTo>
                  <a:cubicBezTo>
                    <a:pt x="149" y="629"/>
                    <a:pt x="149" y="629"/>
                    <a:pt x="149" y="629"/>
                  </a:cubicBezTo>
                  <a:cubicBezTo>
                    <a:pt x="154" y="820"/>
                    <a:pt x="154" y="820"/>
                    <a:pt x="154" y="820"/>
                  </a:cubicBezTo>
                  <a:cubicBezTo>
                    <a:pt x="151" y="823"/>
                    <a:pt x="149" y="828"/>
                    <a:pt x="149" y="833"/>
                  </a:cubicBezTo>
                  <a:cubicBezTo>
                    <a:pt x="154" y="833"/>
                    <a:pt x="154" y="833"/>
                    <a:pt x="154" y="833"/>
                  </a:cubicBezTo>
                  <a:cubicBezTo>
                    <a:pt x="190" y="833"/>
                    <a:pt x="190" y="833"/>
                    <a:pt x="190" y="833"/>
                  </a:cubicBezTo>
                  <a:cubicBezTo>
                    <a:pt x="195" y="833"/>
                    <a:pt x="195" y="833"/>
                    <a:pt x="195" y="833"/>
                  </a:cubicBezTo>
                  <a:cubicBezTo>
                    <a:pt x="195" y="828"/>
                    <a:pt x="193" y="823"/>
                    <a:pt x="190" y="820"/>
                  </a:cubicBezTo>
                  <a:cubicBezTo>
                    <a:pt x="195" y="629"/>
                    <a:pt x="195" y="629"/>
                    <a:pt x="195" y="629"/>
                  </a:cubicBezTo>
                  <a:cubicBezTo>
                    <a:pt x="216" y="629"/>
                    <a:pt x="216" y="629"/>
                    <a:pt x="216" y="629"/>
                  </a:cubicBezTo>
                  <a:cubicBezTo>
                    <a:pt x="216" y="438"/>
                    <a:pt x="216" y="438"/>
                    <a:pt x="216" y="438"/>
                  </a:cubicBezTo>
                  <a:cubicBezTo>
                    <a:pt x="225" y="259"/>
                    <a:pt x="225" y="259"/>
                    <a:pt x="225" y="259"/>
                  </a:cubicBezTo>
                  <a:cubicBezTo>
                    <a:pt x="235" y="299"/>
                    <a:pt x="240" y="340"/>
                    <a:pt x="245" y="383"/>
                  </a:cubicBezTo>
                  <a:cubicBezTo>
                    <a:pt x="249" y="383"/>
                    <a:pt x="249" y="383"/>
                    <a:pt x="249" y="383"/>
                  </a:cubicBezTo>
                  <a:cubicBezTo>
                    <a:pt x="249" y="398"/>
                    <a:pt x="249" y="398"/>
                    <a:pt x="249" y="398"/>
                  </a:cubicBezTo>
                  <a:cubicBezTo>
                    <a:pt x="249" y="405"/>
                    <a:pt x="255" y="411"/>
                    <a:pt x="262" y="411"/>
                  </a:cubicBezTo>
                  <a:cubicBezTo>
                    <a:pt x="269" y="411"/>
                    <a:pt x="274" y="405"/>
                    <a:pt x="274" y="398"/>
                  </a:cubicBezTo>
                  <a:cubicBezTo>
                    <a:pt x="274" y="383"/>
                    <a:pt x="274" y="383"/>
                    <a:pt x="274" y="383"/>
                  </a:cubicBezTo>
                  <a:cubicBezTo>
                    <a:pt x="279" y="383"/>
                    <a:pt x="279" y="383"/>
                    <a:pt x="279" y="383"/>
                  </a:cubicBezTo>
                  <a:cubicBezTo>
                    <a:pt x="272" y="307"/>
                    <a:pt x="262" y="238"/>
                    <a:pt x="230" y="169"/>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69" name="Freeform 269"/>
            <p:cNvSpPr>
              <a:spLocks/>
            </p:cNvSpPr>
            <p:nvPr/>
          </p:nvSpPr>
          <p:spPr bwMode="auto">
            <a:xfrm>
              <a:off x="6910" y="3578"/>
              <a:ext cx="282" cy="842"/>
            </a:xfrm>
            <a:custGeom>
              <a:avLst/>
              <a:gdLst>
                <a:gd name="T0" fmla="*/ 230 w 279"/>
                <a:gd name="T1" fmla="*/ 169 h 833"/>
                <a:gd name="T2" fmla="*/ 166 w 279"/>
                <a:gd name="T3" fmla="*/ 162 h 833"/>
                <a:gd name="T4" fmla="*/ 160 w 279"/>
                <a:gd name="T5" fmla="*/ 156 h 833"/>
                <a:gd name="T6" fmla="*/ 209 w 279"/>
                <a:gd name="T7" fmla="*/ 133 h 833"/>
                <a:gd name="T8" fmla="*/ 189 w 279"/>
                <a:gd name="T9" fmla="*/ 123 h 833"/>
                <a:gd name="T10" fmla="*/ 197 w 279"/>
                <a:gd name="T11" fmla="*/ 97 h 833"/>
                <a:gd name="T12" fmla="*/ 197 w 279"/>
                <a:gd name="T13" fmla="*/ 96 h 833"/>
                <a:gd name="T14" fmla="*/ 172 w 279"/>
                <a:gd name="T15" fmla="*/ 24 h 833"/>
                <a:gd name="T16" fmla="*/ 81 w 279"/>
                <a:gd name="T17" fmla="*/ 64 h 833"/>
                <a:gd name="T18" fmla="*/ 88 w 279"/>
                <a:gd name="T19" fmla="*/ 96 h 833"/>
                <a:gd name="T20" fmla="*/ 84 w 279"/>
                <a:gd name="T21" fmla="*/ 123 h 833"/>
                <a:gd name="T22" fmla="*/ 98 w 279"/>
                <a:gd name="T23" fmla="*/ 153 h 833"/>
                <a:gd name="T24" fmla="*/ 122 w 279"/>
                <a:gd name="T25" fmla="*/ 162 h 833"/>
                <a:gd name="T26" fmla="*/ 51 w 279"/>
                <a:gd name="T27" fmla="*/ 169 h 833"/>
                <a:gd name="T28" fmla="*/ 51 w 279"/>
                <a:gd name="T29" fmla="*/ 169 h 833"/>
                <a:gd name="T30" fmla="*/ 5 w 279"/>
                <a:gd name="T31" fmla="*/ 383 h 833"/>
                <a:gd name="T32" fmla="*/ 18 w 279"/>
                <a:gd name="T33" fmla="*/ 411 h 833"/>
                <a:gd name="T34" fmla="*/ 31 w 279"/>
                <a:gd name="T35" fmla="*/ 383 h 833"/>
                <a:gd name="T36" fmla="*/ 56 w 279"/>
                <a:gd name="T37" fmla="*/ 258 h 833"/>
                <a:gd name="T38" fmla="*/ 65 w 279"/>
                <a:gd name="T39" fmla="*/ 629 h 833"/>
                <a:gd name="T40" fmla="*/ 96 w 279"/>
                <a:gd name="T41" fmla="*/ 820 h 833"/>
                <a:gd name="T42" fmla="*/ 97 w 279"/>
                <a:gd name="T43" fmla="*/ 833 h 833"/>
                <a:gd name="T44" fmla="*/ 138 w 279"/>
                <a:gd name="T45" fmla="*/ 833 h 833"/>
                <a:gd name="T46" fmla="*/ 138 w 279"/>
                <a:gd name="T47" fmla="*/ 629 h 833"/>
                <a:gd name="T48" fmla="*/ 153 w 279"/>
                <a:gd name="T49" fmla="*/ 820 h 833"/>
                <a:gd name="T50" fmla="*/ 154 w 279"/>
                <a:gd name="T51" fmla="*/ 833 h 833"/>
                <a:gd name="T52" fmla="*/ 195 w 279"/>
                <a:gd name="T53" fmla="*/ 833 h 833"/>
                <a:gd name="T54" fmla="*/ 195 w 279"/>
                <a:gd name="T55" fmla="*/ 629 h 833"/>
                <a:gd name="T56" fmla="*/ 216 w 279"/>
                <a:gd name="T57" fmla="*/ 438 h 833"/>
                <a:gd name="T58" fmla="*/ 245 w 279"/>
                <a:gd name="T59" fmla="*/ 383 h 833"/>
                <a:gd name="T60" fmla="*/ 249 w 279"/>
                <a:gd name="T61" fmla="*/ 398 h 833"/>
                <a:gd name="T62" fmla="*/ 274 w 279"/>
                <a:gd name="T63" fmla="*/ 398 h 833"/>
                <a:gd name="T64" fmla="*/ 279 w 279"/>
                <a:gd name="T65" fmla="*/ 383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9" h="833">
                  <a:moveTo>
                    <a:pt x="230" y="169"/>
                  </a:moveTo>
                  <a:cubicBezTo>
                    <a:pt x="230" y="169"/>
                    <a:pt x="230" y="169"/>
                    <a:pt x="230" y="169"/>
                  </a:cubicBezTo>
                  <a:cubicBezTo>
                    <a:pt x="166" y="162"/>
                    <a:pt x="166" y="162"/>
                    <a:pt x="166" y="162"/>
                  </a:cubicBezTo>
                  <a:cubicBezTo>
                    <a:pt x="166" y="162"/>
                    <a:pt x="166" y="162"/>
                    <a:pt x="166" y="162"/>
                  </a:cubicBezTo>
                  <a:cubicBezTo>
                    <a:pt x="159" y="162"/>
                    <a:pt x="159" y="162"/>
                    <a:pt x="159" y="162"/>
                  </a:cubicBezTo>
                  <a:cubicBezTo>
                    <a:pt x="160" y="156"/>
                    <a:pt x="160" y="156"/>
                    <a:pt x="160" y="156"/>
                  </a:cubicBezTo>
                  <a:cubicBezTo>
                    <a:pt x="168" y="156"/>
                    <a:pt x="176" y="155"/>
                    <a:pt x="188" y="153"/>
                  </a:cubicBezTo>
                  <a:cubicBezTo>
                    <a:pt x="206" y="150"/>
                    <a:pt x="208" y="140"/>
                    <a:pt x="209" y="133"/>
                  </a:cubicBezTo>
                  <a:cubicBezTo>
                    <a:pt x="210" y="125"/>
                    <a:pt x="205" y="114"/>
                    <a:pt x="202" y="123"/>
                  </a:cubicBezTo>
                  <a:cubicBezTo>
                    <a:pt x="199" y="132"/>
                    <a:pt x="191" y="129"/>
                    <a:pt x="189" y="123"/>
                  </a:cubicBezTo>
                  <a:cubicBezTo>
                    <a:pt x="188" y="119"/>
                    <a:pt x="191" y="110"/>
                    <a:pt x="194" y="103"/>
                  </a:cubicBezTo>
                  <a:cubicBezTo>
                    <a:pt x="195" y="101"/>
                    <a:pt x="196" y="99"/>
                    <a:pt x="197" y="97"/>
                  </a:cubicBezTo>
                  <a:cubicBezTo>
                    <a:pt x="197" y="96"/>
                    <a:pt x="197" y="96"/>
                    <a:pt x="197" y="96"/>
                  </a:cubicBezTo>
                  <a:cubicBezTo>
                    <a:pt x="197" y="96"/>
                    <a:pt x="197" y="96"/>
                    <a:pt x="197" y="96"/>
                  </a:cubicBezTo>
                  <a:cubicBezTo>
                    <a:pt x="200" y="89"/>
                    <a:pt x="201" y="82"/>
                    <a:pt x="201" y="74"/>
                  </a:cubicBezTo>
                  <a:cubicBezTo>
                    <a:pt x="201" y="50"/>
                    <a:pt x="189" y="30"/>
                    <a:pt x="172" y="24"/>
                  </a:cubicBezTo>
                  <a:cubicBezTo>
                    <a:pt x="162" y="9"/>
                    <a:pt x="148" y="0"/>
                    <a:pt x="132" y="0"/>
                  </a:cubicBezTo>
                  <a:cubicBezTo>
                    <a:pt x="104" y="0"/>
                    <a:pt x="81" y="29"/>
                    <a:pt x="81" y="64"/>
                  </a:cubicBezTo>
                  <a:cubicBezTo>
                    <a:pt x="81" y="76"/>
                    <a:pt x="83" y="87"/>
                    <a:pt x="88" y="96"/>
                  </a:cubicBezTo>
                  <a:cubicBezTo>
                    <a:pt x="88" y="96"/>
                    <a:pt x="88" y="96"/>
                    <a:pt x="88" y="96"/>
                  </a:cubicBezTo>
                  <a:cubicBezTo>
                    <a:pt x="88" y="96"/>
                    <a:pt x="99" y="117"/>
                    <a:pt x="96" y="123"/>
                  </a:cubicBezTo>
                  <a:cubicBezTo>
                    <a:pt x="94" y="129"/>
                    <a:pt x="87" y="132"/>
                    <a:pt x="84" y="123"/>
                  </a:cubicBezTo>
                  <a:cubicBezTo>
                    <a:pt x="80" y="114"/>
                    <a:pt x="76" y="125"/>
                    <a:pt x="76" y="133"/>
                  </a:cubicBezTo>
                  <a:cubicBezTo>
                    <a:pt x="77" y="140"/>
                    <a:pt x="79" y="150"/>
                    <a:pt x="98" y="153"/>
                  </a:cubicBezTo>
                  <a:cubicBezTo>
                    <a:pt x="107" y="155"/>
                    <a:pt x="114" y="156"/>
                    <a:pt x="121" y="156"/>
                  </a:cubicBezTo>
                  <a:cubicBezTo>
                    <a:pt x="122" y="162"/>
                    <a:pt x="122" y="162"/>
                    <a:pt x="122" y="162"/>
                  </a:cubicBezTo>
                  <a:cubicBezTo>
                    <a:pt x="115" y="162"/>
                    <a:pt x="115" y="162"/>
                    <a:pt x="115" y="162"/>
                  </a:cubicBezTo>
                  <a:cubicBezTo>
                    <a:pt x="51" y="169"/>
                    <a:pt x="51" y="169"/>
                    <a:pt x="51" y="169"/>
                  </a:cubicBezTo>
                  <a:cubicBezTo>
                    <a:pt x="51" y="169"/>
                    <a:pt x="51" y="169"/>
                    <a:pt x="51" y="169"/>
                  </a:cubicBezTo>
                  <a:cubicBezTo>
                    <a:pt x="51" y="169"/>
                    <a:pt x="51" y="169"/>
                    <a:pt x="51" y="169"/>
                  </a:cubicBezTo>
                  <a:cubicBezTo>
                    <a:pt x="18" y="238"/>
                    <a:pt x="8" y="307"/>
                    <a:pt x="0" y="383"/>
                  </a:cubicBezTo>
                  <a:cubicBezTo>
                    <a:pt x="5" y="383"/>
                    <a:pt x="5" y="383"/>
                    <a:pt x="5" y="383"/>
                  </a:cubicBezTo>
                  <a:cubicBezTo>
                    <a:pt x="5" y="398"/>
                    <a:pt x="5" y="398"/>
                    <a:pt x="5" y="398"/>
                  </a:cubicBezTo>
                  <a:cubicBezTo>
                    <a:pt x="5" y="405"/>
                    <a:pt x="11" y="411"/>
                    <a:pt x="18" y="411"/>
                  </a:cubicBezTo>
                  <a:cubicBezTo>
                    <a:pt x="25" y="411"/>
                    <a:pt x="31" y="405"/>
                    <a:pt x="31" y="398"/>
                  </a:cubicBezTo>
                  <a:cubicBezTo>
                    <a:pt x="31" y="383"/>
                    <a:pt x="31" y="383"/>
                    <a:pt x="31" y="383"/>
                  </a:cubicBezTo>
                  <a:cubicBezTo>
                    <a:pt x="35" y="383"/>
                    <a:pt x="35" y="383"/>
                    <a:pt x="35" y="383"/>
                  </a:cubicBezTo>
                  <a:cubicBezTo>
                    <a:pt x="40" y="339"/>
                    <a:pt x="46" y="298"/>
                    <a:pt x="56" y="258"/>
                  </a:cubicBezTo>
                  <a:cubicBezTo>
                    <a:pt x="65" y="438"/>
                    <a:pt x="65" y="438"/>
                    <a:pt x="65" y="438"/>
                  </a:cubicBezTo>
                  <a:cubicBezTo>
                    <a:pt x="65" y="629"/>
                    <a:pt x="65" y="629"/>
                    <a:pt x="65" y="629"/>
                  </a:cubicBezTo>
                  <a:cubicBezTo>
                    <a:pt x="91" y="629"/>
                    <a:pt x="91" y="629"/>
                    <a:pt x="91" y="629"/>
                  </a:cubicBezTo>
                  <a:cubicBezTo>
                    <a:pt x="96" y="820"/>
                    <a:pt x="96" y="820"/>
                    <a:pt x="96" y="820"/>
                  </a:cubicBezTo>
                  <a:cubicBezTo>
                    <a:pt x="93" y="823"/>
                    <a:pt x="92" y="828"/>
                    <a:pt x="92" y="833"/>
                  </a:cubicBezTo>
                  <a:cubicBezTo>
                    <a:pt x="97" y="833"/>
                    <a:pt x="97" y="833"/>
                    <a:pt x="97" y="833"/>
                  </a:cubicBezTo>
                  <a:cubicBezTo>
                    <a:pt x="133" y="833"/>
                    <a:pt x="133" y="833"/>
                    <a:pt x="133" y="833"/>
                  </a:cubicBezTo>
                  <a:cubicBezTo>
                    <a:pt x="138" y="833"/>
                    <a:pt x="138" y="833"/>
                    <a:pt x="138" y="833"/>
                  </a:cubicBezTo>
                  <a:cubicBezTo>
                    <a:pt x="138" y="828"/>
                    <a:pt x="136" y="823"/>
                    <a:pt x="133" y="820"/>
                  </a:cubicBezTo>
                  <a:cubicBezTo>
                    <a:pt x="138" y="629"/>
                    <a:pt x="138" y="629"/>
                    <a:pt x="138" y="629"/>
                  </a:cubicBezTo>
                  <a:cubicBezTo>
                    <a:pt x="149" y="629"/>
                    <a:pt x="149" y="629"/>
                    <a:pt x="149" y="629"/>
                  </a:cubicBezTo>
                  <a:cubicBezTo>
                    <a:pt x="153" y="820"/>
                    <a:pt x="153" y="820"/>
                    <a:pt x="153" y="820"/>
                  </a:cubicBezTo>
                  <a:cubicBezTo>
                    <a:pt x="151" y="823"/>
                    <a:pt x="149" y="828"/>
                    <a:pt x="149" y="833"/>
                  </a:cubicBezTo>
                  <a:cubicBezTo>
                    <a:pt x="154" y="833"/>
                    <a:pt x="154" y="833"/>
                    <a:pt x="154" y="833"/>
                  </a:cubicBezTo>
                  <a:cubicBezTo>
                    <a:pt x="190" y="833"/>
                    <a:pt x="190" y="833"/>
                    <a:pt x="190" y="833"/>
                  </a:cubicBezTo>
                  <a:cubicBezTo>
                    <a:pt x="195" y="833"/>
                    <a:pt x="195" y="833"/>
                    <a:pt x="195" y="833"/>
                  </a:cubicBezTo>
                  <a:cubicBezTo>
                    <a:pt x="195" y="828"/>
                    <a:pt x="193" y="823"/>
                    <a:pt x="190" y="820"/>
                  </a:cubicBezTo>
                  <a:cubicBezTo>
                    <a:pt x="195" y="629"/>
                    <a:pt x="195" y="629"/>
                    <a:pt x="195" y="629"/>
                  </a:cubicBezTo>
                  <a:cubicBezTo>
                    <a:pt x="216" y="629"/>
                    <a:pt x="216" y="629"/>
                    <a:pt x="216" y="629"/>
                  </a:cubicBezTo>
                  <a:cubicBezTo>
                    <a:pt x="216" y="438"/>
                    <a:pt x="216" y="438"/>
                    <a:pt x="216" y="438"/>
                  </a:cubicBezTo>
                  <a:cubicBezTo>
                    <a:pt x="225" y="259"/>
                    <a:pt x="225" y="259"/>
                    <a:pt x="225" y="259"/>
                  </a:cubicBezTo>
                  <a:cubicBezTo>
                    <a:pt x="235" y="299"/>
                    <a:pt x="240" y="340"/>
                    <a:pt x="245" y="383"/>
                  </a:cubicBezTo>
                  <a:cubicBezTo>
                    <a:pt x="249" y="383"/>
                    <a:pt x="249" y="383"/>
                    <a:pt x="249" y="383"/>
                  </a:cubicBezTo>
                  <a:cubicBezTo>
                    <a:pt x="249" y="398"/>
                    <a:pt x="249" y="398"/>
                    <a:pt x="249" y="398"/>
                  </a:cubicBezTo>
                  <a:cubicBezTo>
                    <a:pt x="249" y="405"/>
                    <a:pt x="255" y="411"/>
                    <a:pt x="262" y="411"/>
                  </a:cubicBezTo>
                  <a:cubicBezTo>
                    <a:pt x="269" y="411"/>
                    <a:pt x="274" y="405"/>
                    <a:pt x="274" y="398"/>
                  </a:cubicBezTo>
                  <a:cubicBezTo>
                    <a:pt x="274" y="383"/>
                    <a:pt x="274" y="383"/>
                    <a:pt x="274" y="383"/>
                  </a:cubicBezTo>
                  <a:cubicBezTo>
                    <a:pt x="279" y="383"/>
                    <a:pt x="279" y="383"/>
                    <a:pt x="279" y="383"/>
                  </a:cubicBezTo>
                  <a:cubicBezTo>
                    <a:pt x="272" y="307"/>
                    <a:pt x="262" y="238"/>
                    <a:pt x="230" y="169"/>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0" name="Freeform 270"/>
            <p:cNvSpPr>
              <a:spLocks/>
            </p:cNvSpPr>
            <p:nvPr/>
          </p:nvSpPr>
          <p:spPr bwMode="auto">
            <a:xfrm>
              <a:off x="6453" y="3564"/>
              <a:ext cx="394" cy="856"/>
            </a:xfrm>
            <a:custGeom>
              <a:avLst/>
              <a:gdLst>
                <a:gd name="T0" fmla="*/ 306 w 390"/>
                <a:gd name="T1" fmla="*/ 159 h 846"/>
                <a:gd name="T2" fmla="*/ 306 w 390"/>
                <a:gd name="T3" fmla="*/ 159 h 846"/>
                <a:gd name="T4" fmla="*/ 306 w 390"/>
                <a:gd name="T5" fmla="*/ 159 h 846"/>
                <a:gd name="T6" fmla="*/ 222 w 390"/>
                <a:gd name="T7" fmla="*/ 152 h 846"/>
                <a:gd name="T8" fmla="*/ 222 w 390"/>
                <a:gd name="T9" fmla="*/ 153 h 846"/>
                <a:gd name="T10" fmla="*/ 222 w 390"/>
                <a:gd name="T11" fmla="*/ 152 h 846"/>
                <a:gd name="T12" fmla="*/ 222 w 390"/>
                <a:gd name="T13" fmla="*/ 152 h 846"/>
                <a:gd name="T14" fmla="*/ 222 w 390"/>
                <a:gd name="T15" fmla="*/ 139 h 846"/>
                <a:gd name="T16" fmla="*/ 240 w 390"/>
                <a:gd name="T17" fmla="*/ 117 h 846"/>
                <a:gd name="T18" fmla="*/ 240 w 390"/>
                <a:gd name="T19" fmla="*/ 98 h 846"/>
                <a:gd name="T20" fmla="*/ 248 w 390"/>
                <a:gd name="T21" fmla="*/ 90 h 846"/>
                <a:gd name="T22" fmla="*/ 248 w 390"/>
                <a:gd name="T23" fmla="*/ 74 h 846"/>
                <a:gd name="T24" fmla="*/ 242 w 390"/>
                <a:gd name="T25" fmla="*/ 66 h 846"/>
                <a:gd name="T26" fmla="*/ 253 w 390"/>
                <a:gd name="T27" fmla="*/ 43 h 846"/>
                <a:gd name="T28" fmla="*/ 221 w 390"/>
                <a:gd name="T29" fmla="*/ 12 h 846"/>
                <a:gd name="T30" fmla="*/ 220 w 390"/>
                <a:gd name="T31" fmla="*/ 12 h 846"/>
                <a:gd name="T32" fmla="*/ 185 w 390"/>
                <a:gd name="T33" fmla="*/ 0 h 846"/>
                <a:gd name="T34" fmla="*/ 136 w 390"/>
                <a:gd name="T35" fmla="*/ 41 h 846"/>
                <a:gd name="T36" fmla="*/ 146 w 390"/>
                <a:gd name="T37" fmla="*/ 66 h 846"/>
                <a:gd name="T38" fmla="*/ 139 w 390"/>
                <a:gd name="T39" fmla="*/ 74 h 846"/>
                <a:gd name="T40" fmla="*/ 139 w 390"/>
                <a:gd name="T41" fmla="*/ 90 h 846"/>
                <a:gd name="T42" fmla="*/ 147 w 390"/>
                <a:gd name="T43" fmla="*/ 98 h 846"/>
                <a:gd name="T44" fmla="*/ 147 w 390"/>
                <a:gd name="T45" fmla="*/ 117 h 846"/>
                <a:gd name="T46" fmla="*/ 167 w 390"/>
                <a:gd name="T47" fmla="*/ 139 h 846"/>
                <a:gd name="T48" fmla="*/ 167 w 390"/>
                <a:gd name="T49" fmla="*/ 152 h 846"/>
                <a:gd name="T50" fmla="*/ 83 w 390"/>
                <a:gd name="T51" fmla="*/ 159 h 846"/>
                <a:gd name="T52" fmla="*/ 83 w 390"/>
                <a:gd name="T53" fmla="*/ 162 h 846"/>
                <a:gd name="T54" fmla="*/ 0 w 390"/>
                <a:gd name="T55" fmla="*/ 462 h 846"/>
                <a:gd name="T56" fmla="*/ 7 w 390"/>
                <a:gd name="T57" fmla="*/ 462 h 846"/>
                <a:gd name="T58" fmla="*/ 7 w 390"/>
                <a:gd name="T59" fmla="*/ 483 h 846"/>
                <a:gd name="T60" fmla="*/ 24 w 390"/>
                <a:gd name="T61" fmla="*/ 500 h 846"/>
                <a:gd name="T62" fmla="*/ 42 w 390"/>
                <a:gd name="T63" fmla="*/ 483 h 846"/>
                <a:gd name="T64" fmla="*/ 42 w 390"/>
                <a:gd name="T65" fmla="*/ 462 h 846"/>
                <a:gd name="T66" fmla="*/ 48 w 390"/>
                <a:gd name="T67" fmla="*/ 462 h 846"/>
                <a:gd name="T68" fmla="*/ 83 w 390"/>
                <a:gd name="T69" fmla="*/ 294 h 846"/>
                <a:gd name="T70" fmla="*/ 83 w 390"/>
                <a:gd name="T71" fmla="*/ 532 h 846"/>
                <a:gd name="T72" fmla="*/ 112 w 390"/>
                <a:gd name="T73" fmla="*/ 532 h 846"/>
                <a:gd name="T74" fmla="*/ 123 w 390"/>
                <a:gd name="T75" fmla="*/ 818 h 846"/>
                <a:gd name="T76" fmla="*/ 133 w 390"/>
                <a:gd name="T77" fmla="*/ 818 h 846"/>
                <a:gd name="T78" fmla="*/ 118 w 390"/>
                <a:gd name="T79" fmla="*/ 846 h 846"/>
                <a:gd name="T80" fmla="*/ 187 w 390"/>
                <a:gd name="T81" fmla="*/ 846 h 846"/>
                <a:gd name="T82" fmla="*/ 172 w 390"/>
                <a:gd name="T83" fmla="*/ 818 h 846"/>
                <a:gd name="T84" fmla="*/ 182 w 390"/>
                <a:gd name="T85" fmla="*/ 818 h 846"/>
                <a:gd name="T86" fmla="*/ 192 w 390"/>
                <a:gd name="T87" fmla="*/ 532 h 846"/>
                <a:gd name="T88" fmla="*/ 196 w 390"/>
                <a:gd name="T89" fmla="*/ 532 h 846"/>
                <a:gd name="T90" fmla="*/ 207 w 390"/>
                <a:gd name="T91" fmla="*/ 818 h 846"/>
                <a:gd name="T92" fmla="*/ 217 w 390"/>
                <a:gd name="T93" fmla="*/ 818 h 846"/>
                <a:gd name="T94" fmla="*/ 202 w 390"/>
                <a:gd name="T95" fmla="*/ 846 h 846"/>
                <a:gd name="T96" fmla="*/ 271 w 390"/>
                <a:gd name="T97" fmla="*/ 846 h 846"/>
                <a:gd name="T98" fmla="*/ 256 w 390"/>
                <a:gd name="T99" fmla="*/ 818 h 846"/>
                <a:gd name="T100" fmla="*/ 266 w 390"/>
                <a:gd name="T101" fmla="*/ 818 h 846"/>
                <a:gd name="T102" fmla="*/ 276 w 390"/>
                <a:gd name="T103" fmla="*/ 532 h 846"/>
                <a:gd name="T104" fmla="*/ 306 w 390"/>
                <a:gd name="T105" fmla="*/ 532 h 846"/>
                <a:gd name="T106" fmla="*/ 306 w 390"/>
                <a:gd name="T107" fmla="*/ 289 h 846"/>
                <a:gd name="T108" fmla="*/ 342 w 390"/>
                <a:gd name="T109" fmla="*/ 462 h 846"/>
                <a:gd name="T110" fmla="*/ 348 w 390"/>
                <a:gd name="T111" fmla="*/ 462 h 846"/>
                <a:gd name="T112" fmla="*/ 348 w 390"/>
                <a:gd name="T113" fmla="*/ 483 h 846"/>
                <a:gd name="T114" fmla="*/ 366 w 390"/>
                <a:gd name="T115" fmla="*/ 500 h 846"/>
                <a:gd name="T116" fmla="*/ 383 w 390"/>
                <a:gd name="T117" fmla="*/ 483 h 846"/>
                <a:gd name="T118" fmla="*/ 383 w 390"/>
                <a:gd name="T119" fmla="*/ 462 h 846"/>
                <a:gd name="T120" fmla="*/ 390 w 390"/>
                <a:gd name="T121" fmla="*/ 462 h 846"/>
                <a:gd name="T122" fmla="*/ 306 w 390"/>
                <a:gd name="T123" fmla="*/ 159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90" h="846">
                  <a:moveTo>
                    <a:pt x="306" y="159"/>
                  </a:moveTo>
                  <a:cubicBezTo>
                    <a:pt x="306" y="159"/>
                    <a:pt x="306" y="159"/>
                    <a:pt x="306" y="159"/>
                  </a:cubicBezTo>
                  <a:cubicBezTo>
                    <a:pt x="306" y="159"/>
                    <a:pt x="306" y="159"/>
                    <a:pt x="306" y="159"/>
                  </a:cubicBezTo>
                  <a:cubicBezTo>
                    <a:pt x="222" y="152"/>
                    <a:pt x="222" y="152"/>
                    <a:pt x="222" y="152"/>
                  </a:cubicBezTo>
                  <a:cubicBezTo>
                    <a:pt x="222" y="153"/>
                    <a:pt x="222" y="153"/>
                    <a:pt x="222" y="153"/>
                  </a:cubicBezTo>
                  <a:cubicBezTo>
                    <a:pt x="222" y="152"/>
                    <a:pt x="222" y="152"/>
                    <a:pt x="222" y="152"/>
                  </a:cubicBezTo>
                  <a:cubicBezTo>
                    <a:pt x="222" y="152"/>
                    <a:pt x="222" y="152"/>
                    <a:pt x="222" y="152"/>
                  </a:cubicBezTo>
                  <a:cubicBezTo>
                    <a:pt x="222" y="139"/>
                    <a:pt x="222" y="139"/>
                    <a:pt x="222" y="139"/>
                  </a:cubicBezTo>
                  <a:cubicBezTo>
                    <a:pt x="232" y="137"/>
                    <a:pt x="240" y="128"/>
                    <a:pt x="240" y="117"/>
                  </a:cubicBezTo>
                  <a:cubicBezTo>
                    <a:pt x="240" y="98"/>
                    <a:pt x="240" y="98"/>
                    <a:pt x="240" y="98"/>
                  </a:cubicBezTo>
                  <a:cubicBezTo>
                    <a:pt x="244" y="98"/>
                    <a:pt x="248" y="95"/>
                    <a:pt x="248" y="90"/>
                  </a:cubicBezTo>
                  <a:cubicBezTo>
                    <a:pt x="248" y="74"/>
                    <a:pt x="248" y="74"/>
                    <a:pt x="248" y="74"/>
                  </a:cubicBezTo>
                  <a:cubicBezTo>
                    <a:pt x="248" y="70"/>
                    <a:pt x="245" y="67"/>
                    <a:pt x="242" y="66"/>
                  </a:cubicBezTo>
                  <a:cubicBezTo>
                    <a:pt x="249" y="60"/>
                    <a:pt x="253" y="52"/>
                    <a:pt x="253" y="43"/>
                  </a:cubicBezTo>
                  <a:cubicBezTo>
                    <a:pt x="253" y="26"/>
                    <a:pt x="238" y="12"/>
                    <a:pt x="221" y="12"/>
                  </a:cubicBezTo>
                  <a:cubicBezTo>
                    <a:pt x="220" y="12"/>
                    <a:pt x="220" y="12"/>
                    <a:pt x="220" y="12"/>
                  </a:cubicBezTo>
                  <a:cubicBezTo>
                    <a:pt x="211" y="4"/>
                    <a:pt x="199" y="0"/>
                    <a:pt x="185" y="0"/>
                  </a:cubicBezTo>
                  <a:cubicBezTo>
                    <a:pt x="158" y="0"/>
                    <a:pt x="136" y="18"/>
                    <a:pt x="136" y="41"/>
                  </a:cubicBezTo>
                  <a:cubicBezTo>
                    <a:pt x="136" y="50"/>
                    <a:pt x="140" y="59"/>
                    <a:pt x="146" y="66"/>
                  </a:cubicBezTo>
                  <a:cubicBezTo>
                    <a:pt x="142" y="66"/>
                    <a:pt x="139" y="70"/>
                    <a:pt x="139" y="74"/>
                  </a:cubicBezTo>
                  <a:cubicBezTo>
                    <a:pt x="139" y="90"/>
                    <a:pt x="139" y="90"/>
                    <a:pt x="139" y="90"/>
                  </a:cubicBezTo>
                  <a:cubicBezTo>
                    <a:pt x="139" y="95"/>
                    <a:pt x="143" y="98"/>
                    <a:pt x="147" y="98"/>
                  </a:cubicBezTo>
                  <a:cubicBezTo>
                    <a:pt x="147" y="117"/>
                    <a:pt x="147" y="117"/>
                    <a:pt x="147" y="117"/>
                  </a:cubicBezTo>
                  <a:cubicBezTo>
                    <a:pt x="147" y="128"/>
                    <a:pt x="156" y="138"/>
                    <a:pt x="167" y="139"/>
                  </a:cubicBezTo>
                  <a:cubicBezTo>
                    <a:pt x="167" y="152"/>
                    <a:pt x="167" y="152"/>
                    <a:pt x="167" y="152"/>
                  </a:cubicBezTo>
                  <a:cubicBezTo>
                    <a:pt x="83" y="159"/>
                    <a:pt x="83" y="159"/>
                    <a:pt x="83" y="159"/>
                  </a:cubicBezTo>
                  <a:cubicBezTo>
                    <a:pt x="83" y="162"/>
                    <a:pt x="83" y="162"/>
                    <a:pt x="83" y="162"/>
                  </a:cubicBezTo>
                  <a:cubicBezTo>
                    <a:pt x="38" y="259"/>
                    <a:pt x="11" y="356"/>
                    <a:pt x="0" y="462"/>
                  </a:cubicBezTo>
                  <a:cubicBezTo>
                    <a:pt x="7" y="462"/>
                    <a:pt x="7" y="462"/>
                    <a:pt x="7" y="462"/>
                  </a:cubicBezTo>
                  <a:cubicBezTo>
                    <a:pt x="7" y="483"/>
                    <a:pt x="7" y="483"/>
                    <a:pt x="7" y="483"/>
                  </a:cubicBezTo>
                  <a:cubicBezTo>
                    <a:pt x="7" y="492"/>
                    <a:pt x="14" y="500"/>
                    <a:pt x="24" y="500"/>
                  </a:cubicBezTo>
                  <a:cubicBezTo>
                    <a:pt x="34" y="500"/>
                    <a:pt x="42" y="492"/>
                    <a:pt x="42" y="483"/>
                  </a:cubicBezTo>
                  <a:cubicBezTo>
                    <a:pt x="42" y="462"/>
                    <a:pt x="42" y="462"/>
                    <a:pt x="42" y="462"/>
                  </a:cubicBezTo>
                  <a:cubicBezTo>
                    <a:pt x="48" y="462"/>
                    <a:pt x="48" y="462"/>
                    <a:pt x="48" y="462"/>
                  </a:cubicBezTo>
                  <a:cubicBezTo>
                    <a:pt x="54" y="403"/>
                    <a:pt x="66" y="348"/>
                    <a:pt x="83" y="294"/>
                  </a:cubicBezTo>
                  <a:cubicBezTo>
                    <a:pt x="83" y="532"/>
                    <a:pt x="83" y="532"/>
                    <a:pt x="83" y="532"/>
                  </a:cubicBezTo>
                  <a:cubicBezTo>
                    <a:pt x="112" y="532"/>
                    <a:pt x="112" y="532"/>
                    <a:pt x="112" y="532"/>
                  </a:cubicBezTo>
                  <a:cubicBezTo>
                    <a:pt x="123" y="818"/>
                    <a:pt x="123" y="818"/>
                    <a:pt x="123" y="818"/>
                  </a:cubicBezTo>
                  <a:cubicBezTo>
                    <a:pt x="133" y="818"/>
                    <a:pt x="133" y="818"/>
                    <a:pt x="133" y="818"/>
                  </a:cubicBezTo>
                  <a:cubicBezTo>
                    <a:pt x="124" y="824"/>
                    <a:pt x="118" y="834"/>
                    <a:pt x="118" y="846"/>
                  </a:cubicBezTo>
                  <a:cubicBezTo>
                    <a:pt x="187" y="846"/>
                    <a:pt x="187" y="846"/>
                    <a:pt x="187" y="846"/>
                  </a:cubicBezTo>
                  <a:cubicBezTo>
                    <a:pt x="187" y="834"/>
                    <a:pt x="181" y="824"/>
                    <a:pt x="172" y="818"/>
                  </a:cubicBezTo>
                  <a:cubicBezTo>
                    <a:pt x="182" y="818"/>
                    <a:pt x="182" y="818"/>
                    <a:pt x="182" y="818"/>
                  </a:cubicBezTo>
                  <a:cubicBezTo>
                    <a:pt x="192" y="532"/>
                    <a:pt x="192" y="532"/>
                    <a:pt x="192" y="532"/>
                  </a:cubicBezTo>
                  <a:cubicBezTo>
                    <a:pt x="196" y="532"/>
                    <a:pt x="196" y="532"/>
                    <a:pt x="196" y="532"/>
                  </a:cubicBezTo>
                  <a:cubicBezTo>
                    <a:pt x="207" y="818"/>
                    <a:pt x="207" y="818"/>
                    <a:pt x="207" y="818"/>
                  </a:cubicBezTo>
                  <a:cubicBezTo>
                    <a:pt x="217" y="818"/>
                    <a:pt x="217" y="818"/>
                    <a:pt x="217" y="818"/>
                  </a:cubicBezTo>
                  <a:cubicBezTo>
                    <a:pt x="208" y="824"/>
                    <a:pt x="202" y="834"/>
                    <a:pt x="202" y="846"/>
                  </a:cubicBezTo>
                  <a:cubicBezTo>
                    <a:pt x="271" y="846"/>
                    <a:pt x="271" y="846"/>
                    <a:pt x="271" y="846"/>
                  </a:cubicBezTo>
                  <a:cubicBezTo>
                    <a:pt x="271" y="834"/>
                    <a:pt x="265" y="824"/>
                    <a:pt x="256" y="818"/>
                  </a:cubicBezTo>
                  <a:cubicBezTo>
                    <a:pt x="266" y="818"/>
                    <a:pt x="266" y="818"/>
                    <a:pt x="266" y="818"/>
                  </a:cubicBezTo>
                  <a:cubicBezTo>
                    <a:pt x="276" y="532"/>
                    <a:pt x="276" y="532"/>
                    <a:pt x="276" y="532"/>
                  </a:cubicBezTo>
                  <a:cubicBezTo>
                    <a:pt x="306" y="532"/>
                    <a:pt x="306" y="532"/>
                    <a:pt x="306" y="532"/>
                  </a:cubicBezTo>
                  <a:cubicBezTo>
                    <a:pt x="306" y="289"/>
                    <a:pt x="306" y="289"/>
                    <a:pt x="306" y="289"/>
                  </a:cubicBezTo>
                  <a:cubicBezTo>
                    <a:pt x="323" y="345"/>
                    <a:pt x="336" y="402"/>
                    <a:pt x="342" y="462"/>
                  </a:cubicBezTo>
                  <a:cubicBezTo>
                    <a:pt x="348" y="462"/>
                    <a:pt x="348" y="462"/>
                    <a:pt x="348" y="462"/>
                  </a:cubicBezTo>
                  <a:cubicBezTo>
                    <a:pt x="348" y="483"/>
                    <a:pt x="348" y="483"/>
                    <a:pt x="348" y="483"/>
                  </a:cubicBezTo>
                  <a:cubicBezTo>
                    <a:pt x="348" y="492"/>
                    <a:pt x="356" y="500"/>
                    <a:pt x="366" y="500"/>
                  </a:cubicBezTo>
                  <a:cubicBezTo>
                    <a:pt x="375" y="500"/>
                    <a:pt x="383" y="492"/>
                    <a:pt x="383" y="483"/>
                  </a:cubicBezTo>
                  <a:cubicBezTo>
                    <a:pt x="383" y="462"/>
                    <a:pt x="383" y="462"/>
                    <a:pt x="383" y="462"/>
                  </a:cubicBezTo>
                  <a:cubicBezTo>
                    <a:pt x="390" y="462"/>
                    <a:pt x="390" y="462"/>
                    <a:pt x="390" y="462"/>
                  </a:cubicBezTo>
                  <a:cubicBezTo>
                    <a:pt x="380" y="355"/>
                    <a:pt x="351" y="257"/>
                    <a:pt x="306" y="159"/>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1" name="Freeform 271"/>
            <p:cNvSpPr>
              <a:spLocks/>
            </p:cNvSpPr>
            <p:nvPr/>
          </p:nvSpPr>
          <p:spPr bwMode="auto">
            <a:xfrm>
              <a:off x="6779" y="3406"/>
              <a:ext cx="162" cy="189"/>
            </a:xfrm>
            <a:custGeom>
              <a:avLst/>
              <a:gdLst>
                <a:gd name="T0" fmla="*/ 152 w 161"/>
                <a:gd name="T1" fmla="*/ 148 h 187"/>
                <a:gd name="T2" fmla="*/ 136 w 161"/>
                <a:gd name="T3" fmla="*/ 148 h 187"/>
                <a:gd name="T4" fmla="*/ 142 w 161"/>
                <a:gd name="T5" fmla="*/ 124 h 187"/>
                <a:gd name="T6" fmla="*/ 146 w 161"/>
                <a:gd name="T7" fmla="*/ 116 h 187"/>
                <a:gd name="T8" fmla="*/ 146 w 161"/>
                <a:gd name="T9" fmla="*/ 115 h 187"/>
                <a:gd name="T10" fmla="*/ 146 w 161"/>
                <a:gd name="T11" fmla="*/ 115 h 187"/>
                <a:gd name="T12" fmla="*/ 151 w 161"/>
                <a:gd name="T13" fmla="*/ 88 h 187"/>
                <a:gd name="T14" fmla="*/ 115 w 161"/>
                <a:gd name="T15" fmla="*/ 28 h 187"/>
                <a:gd name="T16" fmla="*/ 67 w 161"/>
                <a:gd name="T17" fmla="*/ 0 h 187"/>
                <a:gd name="T18" fmla="*/ 6 w 161"/>
                <a:gd name="T19" fmla="*/ 76 h 187"/>
                <a:gd name="T20" fmla="*/ 15 w 161"/>
                <a:gd name="T21" fmla="*/ 115 h 187"/>
                <a:gd name="T22" fmla="*/ 15 w 161"/>
                <a:gd name="T23" fmla="*/ 115 h 187"/>
                <a:gd name="T24" fmla="*/ 25 w 161"/>
                <a:gd name="T25" fmla="*/ 148 h 187"/>
                <a:gd name="T26" fmla="*/ 9 w 161"/>
                <a:gd name="T27" fmla="*/ 148 h 187"/>
                <a:gd name="T28" fmla="*/ 1 w 161"/>
                <a:gd name="T29" fmla="*/ 159 h 187"/>
                <a:gd name="T30" fmla="*/ 26 w 161"/>
                <a:gd name="T31" fmla="*/ 184 h 187"/>
                <a:gd name="T32" fmla="*/ 70 w 161"/>
                <a:gd name="T33" fmla="*/ 187 h 187"/>
                <a:gd name="T34" fmla="*/ 73 w 161"/>
                <a:gd name="T35" fmla="*/ 187 h 187"/>
                <a:gd name="T36" fmla="*/ 73 w 161"/>
                <a:gd name="T37" fmla="*/ 187 h 187"/>
                <a:gd name="T38" fmla="*/ 79 w 161"/>
                <a:gd name="T39" fmla="*/ 187 h 187"/>
                <a:gd name="T40" fmla="*/ 81 w 161"/>
                <a:gd name="T41" fmla="*/ 187 h 187"/>
                <a:gd name="T42" fmla="*/ 82 w 161"/>
                <a:gd name="T43" fmla="*/ 187 h 187"/>
                <a:gd name="T44" fmla="*/ 88 w 161"/>
                <a:gd name="T45" fmla="*/ 187 h 187"/>
                <a:gd name="T46" fmla="*/ 88 w 161"/>
                <a:gd name="T47" fmla="*/ 187 h 187"/>
                <a:gd name="T48" fmla="*/ 91 w 161"/>
                <a:gd name="T49" fmla="*/ 187 h 187"/>
                <a:gd name="T50" fmla="*/ 135 w 161"/>
                <a:gd name="T51" fmla="*/ 184 h 187"/>
                <a:gd name="T52" fmla="*/ 160 w 161"/>
                <a:gd name="T53" fmla="*/ 159 h 187"/>
                <a:gd name="T54" fmla="*/ 152 w 161"/>
                <a:gd name="T55" fmla="*/ 14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1" h="187">
                  <a:moveTo>
                    <a:pt x="152" y="148"/>
                  </a:moveTo>
                  <a:cubicBezTo>
                    <a:pt x="148" y="158"/>
                    <a:pt x="139" y="155"/>
                    <a:pt x="136" y="148"/>
                  </a:cubicBezTo>
                  <a:cubicBezTo>
                    <a:pt x="135" y="143"/>
                    <a:pt x="139" y="132"/>
                    <a:pt x="142" y="124"/>
                  </a:cubicBezTo>
                  <a:cubicBezTo>
                    <a:pt x="144" y="122"/>
                    <a:pt x="145" y="119"/>
                    <a:pt x="146" y="116"/>
                  </a:cubicBezTo>
                  <a:cubicBezTo>
                    <a:pt x="146" y="116"/>
                    <a:pt x="146" y="115"/>
                    <a:pt x="146" y="115"/>
                  </a:cubicBezTo>
                  <a:cubicBezTo>
                    <a:pt x="146" y="115"/>
                    <a:pt x="146" y="115"/>
                    <a:pt x="146" y="115"/>
                  </a:cubicBezTo>
                  <a:cubicBezTo>
                    <a:pt x="150" y="107"/>
                    <a:pt x="151" y="98"/>
                    <a:pt x="151" y="88"/>
                  </a:cubicBezTo>
                  <a:cubicBezTo>
                    <a:pt x="151" y="60"/>
                    <a:pt x="136" y="36"/>
                    <a:pt x="115" y="28"/>
                  </a:cubicBezTo>
                  <a:cubicBezTo>
                    <a:pt x="104" y="11"/>
                    <a:pt x="87" y="0"/>
                    <a:pt x="67" y="0"/>
                  </a:cubicBezTo>
                  <a:cubicBezTo>
                    <a:pt x="33" y="0"/>
                    <a:pt x="6" y="34"/>
                    <a:pt x="6" y="76"/>
                  </a:cubicBezTo>
                  <a:cubicBezTo>
                    <a:pt x="6" y="91"/>
                    <a:pt x="9" y="104"/>
                    <a:pt x="15" y="115"/>
                  </a:cubicBezTo>
                  <a:cubicBezTo>
                    <a:pt x="15" y="115"/>
                    <a:pt x="15" y="115"/>
                    <a:pt x="15" y="115"/>
                  </a:cubicBezTo>
                  <a:cubicBezTo>
                    <a:pt x="15" y="115"/>
                    <a:pt x="27" y="141"/>
                    <a:pt x="25" y="148"/>
                  </a:cubicBezTo>
                  <a:cubicBezTo>
                    <a:pt x="22" y="155"/>
                    <a:pt x="13" y="158"/>
                    <a:pt x="9" y="148"/>
                  </a:cubicBezTo>
                  <a:cubicBezTo>
                    <a:pt x="6" y="137"/>
                    <a:pt x="0" y="150"/>
                    <a:pt x="1" y="159"/>
                  </a:cubicBezTo>
                  <a:cubicBezTo>
                    <a:pt x="1" y="168"/>
                    <a:pt x="4" y="181"/>
                    <a:pt x="26" y="184"/>
                  </a:cubicBezTo>
                  <a:cubicBezTo>
                    <a:pt x="45" y="187"/>
                    <a:pt x="55" y="187"/>
                    <a:pt x="70" y="187"/>
                  </a:cubicBezTo>
                  <a:cubicBezTo>
                    <a:pt x="71" y="187"/>
                    <a:pt x="73" y="187"/>
                    <a:pt x="73" y="187"/>
                  </a:cubicBezTo>
                  <a:cubicBezTo>
                    <a:pt x="73" y="187"/>
                    <a:pt x="73" y="187"/>
                    <a:pt x="73" y="187"/>
                  </a:cubicBezTo>
                  <a:cubicBezTo>
                    <a:pt x="75" y="187"/>
                    <a:pt x="77" y="187"/>
                    <a:pt x="79" y="187"/>
                  </a:cubicBezTo>
                  <a:cubicBezTo>
                    <a:pt x="79" y="187"/>
                    <a:pt x="80" y="187"/>
                    <a:pt x="81" y="187"/>
                  </a:cubicBezTo>
                  <a:cubicBezTo>
                    <a:pt x="81" y="187"/>
                    <a:pt x="82" y="187"/>
                    <a:pt x="82" y="187"/>
                  </a:cubicBezTo>
                  <a:cubicBezTo>
                    <a:pt x="84" y="187"/>
                    <a:pt x="86" y="187"/>
                    <a:pt x="88" y="187"/>
                  </a:cubicBezTo>
                  <a:cubicBezTo>
                    <a:pt x="88" y="187"/>
                    <a:pt x="88" y="187"/>
                    <a:pt x="88" y="187"/>
                  </a:cubicBezTo>
                  <a:cubicBezTo>
                    <a:pt x="88" y="187"/>
                    <a:pt x="90" y="187"/>
                    <a:pt x="91" y="187"/>
                  </a:cubicBezTo>
                  <a:cubicBezTo>
                    <a:pt x="106" y="187"/>
                    <a:pt x="116" y="187"/>
                    <a:pt x="135" y="184"/>
                  </a:cubicBezTo>
                  <a:cubicBezTo>
                    <a:pt x="157" y="181"/>
                    <a:pt x="160" y="168"/>
                    <a:pt x="160" y="159"/>
                  </a:cubicBezTo>
                  <a:cubicBezTo>
                    <a:pt x="161" y="150"/>
                    <a:pt x="155" y="137"/>
                    <a:pt x="152" y="148"/>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2" name="Freeform 272"/>
            <p:cNvSpPr>
              <a:spLocks/>
            </p:cNvSpPr>
            <p:nvPr/>
          </p:nvSpPr>
          <p:spPr bwMode="auto">
            <a:xfrm>
              <a:off x="6829" y="3618"/>
              <a:ext cx="57" cy="287"/>
            </a:xfrm>
            <a:custGeom>
              <a:avLst/>
              <a:gdLst>
                <a:gd name="T0" fmla="*/ 35 w 57"/>
                <a:gd name="T1" fmla="*/ 31 h 287"/>
                <a:gd name="T2" fmla="*/ 52 w 57"/>
                <a:gd name="T3" fmla="*/ 18 h 287"/>
                <a:gd name="T4" fmla="*/ 28 w 57"/>
                <a:gd name="T5" fmla="*/ 0 h 287"/>
                <a:gd name="T6" fmla="*/ 5 w 57"/>
                <a:gd name="T7" fmla="*/ 18 h 287"/>
                <a:gd name="T8" fmla="*/ 22 w 57"/>
                <a:gd name="T9" fmla="*/ 31 h 287"/>
                <a:gd name="T10" fmla="*/ 0 w 57"/>
                <a:gd name="T11" fmla="*/ 265 h 287"/>
                <a:gd name="T12" fmla="*/ 28 w 57"/>
                <a:gd name="T13" fmla="*/ 287 h 287"/>
                <a:gd name="T14" fmla="*/ 57 w 57"/>
                <a:gd name="T15" fmla="*/ 265 h 287"/>
                <a:gd name="T16" fmla="*/ 35 w 57"/>
                <a:gd name="T17" fmla="*/ 31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287">
                  <a:moveTo>
                    <a:pt x="35" y="31"/>
                  </a:moveTo>
                  <a:lnTo>
                    <a:pt x="52" y="18"/>
                  </a:lnTo>
                  <a:lnTo>
                    <a:pt x="28" y="0"/>
                  </a:lnTo>
                  <a:lnTo>
                    <a:pt x="5" y="18"/>
                  </a:lnTo>
                  <a:lnTo>
                    <a:pt x="22" y="31"/>
                  </a:lnTo>
                  <a:lnTo>
                    <a:pt x="0" y="265"/>
                  </a:lnTo>
                  <a:lnTo>
                    <a:pt x="28" y="287"/>
                  </a:lnTo>
                  <a:lnTo>
                    <a:pt x="57" y="265"/>
                  </a:lnTo>
                  <a:lnTo>
                    <a:pt x="35" y="31"/>
                  </a:lnTo>
                  <a:close/>
                </a:path>
              </a:pathLst>
            </a:custGeom>
            <a:solidFill>
              <a:srgbClr val="00B29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3" name="Freeform 273"/>
            <p:cNvSpPr>
              <a:spLocks/>
            </p:cNvSpPr>
            <p:nvPr/>
          </p:nvSpPr>
          <p:spPr bwMode="auto">
            <a:xfrm>
              <a:off x="6925" y="3611"/>
              <a:ext cx="101" cy="261"/>
            </a:xfrm>
            <a:custGeom>
              <a:avLst/>
              <a:gdLst>
                <a:gd name="T0" fmla="*/ 0 w 100"/>
                <a:gd name="T1" fmla="*/ 10 h 258"/>
                <a:gd name="T2" fmla="*/ 40 w 100"/>
                <a:gd name="T3" fmla="*/ 0 h 258"/>
                <a:gd name="T4" fmla="*/ 100 w 100"/>
                <a:gd name="T5" fmla="*/ 258 h 258"/>
                <a:gd name="T6" fmla="*/ 59 w 100"/>
                <a:gd name="T7" fmla="*/ 258 h 258"/>
                <a:gd name="T8" fmla="*/ 0 w 100"/>
                <a:gd name="T9" fmla="*/ 10 h 258"/>
              </a:gdLst>
              <a:ahLst/>
              <a:cxnLst>
                <a:cxn ang="0">
                  <a:pos x="T0" y="T1"/>
                </a:cxn>
                <a:cxn ang="0">
                  <a:pos x="T2" y="T3"/>
                </a:cxn>
                <a:cxn ang="0">
                  <a:pos x="T4" y="T5"/>
                </a:cxn>
                <a:cxn ang="0">
                  <a:pos x="T6" y="T7"/>
                </a:cxn>
                <a:cxn ang="0">
                  <a:pos x="T8" y="T9"/>
                </a:cxn>
              </a:cxnLst>
              <a:rect l="0" t="0" r="r" b="b"/>
              <a:pathLst>
                <a:path w="100" h="258">
                  <a:moveTo>
                    <a:pt x="0" y="10"/>
                  </a:moveTo>
                  <a:cubicBezTo>
                    <a:pt x="14" y="7"/>
                    <a:pt x="27" y="3"/>
                    <a:pt x="40" y="0"/>
                  </a:cubicBezTo>
                  <a:cubicBezTo>
                    <a:pt x="79" y="84"/>
                    <a:pt x="91" y="166"/>
                    <a:pt x="100" y="258"/>
                  </a:cubicBezTo>
                  <a:cubicBezTo>
                    <a:pt x="59" y="258"/>
                    <a:pt x="59" y="258"/>
                    <a:pt x="59" y="258"/>
                  </a:cubicBezTo>
                  <a:cubicBezTo>
                    <a:pt x="49" y="170"/>
                    <a:pt x="38" y="91"/>
                    <a:pt x="0" y="10"/>
                  </a:cubicBez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4" name="Freeform 274"/>
            <p:cNvSpPr>
              <a:spLocks/>
            </p:cNvSpPr>
            <p:nvPr/>
          </p:nvSpPr>
          <p:spPr bwMode="auto">
            <a:xfrm>
              <a:off x="6796" y="4107"/>
              <a:ext cx="60" cy="313"/>
            </a:xfrm>
            <a:custGeom>
              <a:avLst/>
              <a:gdLst>
                <a:gd name="T0" fmla="*/ 52 w 60"/>
                <a:gd name="T1" fmla="*/ 313 h 313"/>
                <a:gd name="T2" fmla="*/ 8 w 60"/>
                <a:gd name="T3" fmla="*/ 313 h 313"/>
                <a:gd name="T4" fmla="*/ 0 w 60"/>
                <a:gd name="T5" fmla="*/ 0 h 313"/>
                <a:gd name="T6" fmla="*/ 60 w 60"/>
                <a:gd name="T7" fmla="*/ 0 h 313"/>
                <a:gd name="T8" fmla="*/ 52 w 60"/>
                <a:gd name="T9" fmla="*/ 313 h 313"/>
              </a:gdLst>
              <a:ahLst/>
              <a:cxnLst>
                <a:cxn ang="0">
                  <a:pos x="T0" y="T1"/>
                </a:cxn>
                <a:cxn ang="0">
                  <a:pos x="T2" y="T3"/>
                </a:cxn>
                <a:cxn ang="0">
                  <a:pos x="T4" y="T5"/>
                </a:cxn>
                <a:cxn ang="0">
                  <a:pos x="T6" y="T7"/>
                </a:cxn>
                <a:cxn ang="0">
                  <a:pos x="T8" y="T9"/>
                </a:cxn>
              </a:cxnLst>
              <a:rect l="0" t="0" r="r" b="b"/>
              <a:pathLst>
                <a:path w="60" h="313">
                  <a:moveTo>
                    <a:pt x="52" y="313"/>
                  </a:moveTo>
                  <a:lnTo>
                    <a:pt x="8" y="313"/>
                  </a:lnTo>
                  <a:lnTo>
                    <a:pt x="0" y="0"/>
                  </a:lnTo>
                  <a:lnTo>
                    <a:pt x="60" y="0"/>
                  </a:lnTo>
                  <a:lnTo>
                    <a:pt x="52" y="31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5" name="Freeform 275"/>
            <p:cNvSpPr>
              <a:spLocks/>
            </p:cNvSpPr>
            <p:nvPr/>
          </p:nvSpPr>
          <p:spPr bwMode="auto">
            <a:xfrm>
              <a:off x="6798" y="4392"/>
              <a:ext cx="55" cy="28"/>
            </a:xfrm>
            <a:custGeom>
              <a:avLst/>
              <a:gdLst>
                <a:gd name="T0" fmla="*/ 28 w 55"/>
                <a:gd name="T1" fmla="*/ 0 h 28"/>
                <a:gd name="T2" fmla="*/ 0 w 55"/>
                <a:gd name="T3" fmla="*/ 28 h 28"/>
                <a:gd name="T4" fmla="*/ 55 w 55"/>
                <a:gd name="T5" fmla="*/ 28 h 28"/>
                <a:gd name="T6" fmla="*/ 28 w 55"/>
                <a:gd name="T7" fmla="*/ 0 h 28"/>
              </a:gdLst>
              <a:ahLst/>
              <a:cxnLst>
                <a:cxn ang="0">
                  <a:pos x="T0" y="T1"/>
                </a:cxn>
                <a:cxn ang="0">
                  <a:pos x="T2" y="T3"/>
                </a:cxn>
                <a:cxn ang="0">
                  <a:pos x="T4" y="T5"/>
                </a:cxn>
                <a:cxn ang="0">
                  <a:pos x="T6" y="T7"/>
                </a:cxn>
              </a:cxnLst>
              <a:rect l="0" t="0" r="r" b="b"/>
              <a:pathLst>
                <a:path w="55" h="28">
                  <a:moveTo>
                    <a:pt x="28" y="0"/>
                  </a:moveTo>
                  <a:cubicBezTo>
                    <a:pt x="13" y="0"/>
                    <a:pt x="0" y="13"/>
                    <a:pt x="0" y="28"/>
                  </a:cubicBezTo>
                  <a:cubicBezTo>
                    <a:pt x="55" y="28"/>
                    <a:pt x="55" y="28"/>
                    <a:pt x="55" y="28"/>
                  </a:cubicBezTo>
                  <a:cubicBezTo>
                    <a:pt x="55" y="13"/>
                    <a:pt x="43" y="0"/>
                    <a:pt x="28" y="0"/>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6" name="Freeform 276"/>
            <p:cNvSpPr>
              <a:spLocks/>
            </p:cNvSpPr>
            <p:nvPr/>
          </p:nvSpPr>
          <p:spPr bwMode="auto">
            <a:xfrm>
              <a:off x="6866" y="4107"/>
              <a:ext cx="59" cy="313"/>
            </a:xfrm>
            <a:custGeom>
              <a:avLst/>
              <a:gdLst>
                <a:gd name="T0" fmla="*/ 8 w 59"/>
                <a:gd name="T1" fmla="*/ 313 h 313"/>
                <a:gd name="T2" fmla="*/ 52 w 59"/>
                <a:gd name="T3" fmla="*/ 313 h 313"/>
                <a:gd name="T4" fmla="*/ 59 w 59"/>
                <a:gd name="T5" fmla="*/ 0 h 313"/>
                <a:gd name="T6" fmla="*/ 0 w 59"/>
                <a:gd name="T7" fmla="*/ 0 h 313"/>
                <a:gd name="T8" fmla="*/ 8 w 59"/>
                <a:gd name="T9" fmla="*/ 313 h 313"/>
              </a:gdLst>
              <a:ahLst/>
              <a:cxnLst>
                <a:cxn ang="0">
                  <a:pos x="T0" y="T1"/>
                </a:cxn>
                <a:cxn ang="0">
                  <a:pos x="T2" y="T3"/>
                </a:cxn>
                <a:cxn ang="0">
                  <a:pos x="T4" y="T5"/>
                </a:cxn>
                <a:cxn ang="0">
                  <a:pos x="T6" y="T7"/>
                </a:cxn>
                <a:cxn ang="0">
                  <a:pos x="T8" y="T9"/>
                </a:cxn>
              </a:cxnLst>
              <a:rect l="0" t="0" r="r" b="b"/>
              <a:pathLst>
                <a:path w="59" h="313">
                  <a:moveTo>
                    <a:pt x="8" y="313"/>
                  </a:moveTo>
                  <a:lnTo>
                    <a:pt x="52" y="313"/>
                  </a:lnTo>
                  <a:lnTo>
                    <a:pt x="59" y="0"/>
                  </a:lnTo>
                  <a:lnTo>
                    <a:pt x="0" y="0"/>
                  </a:lnTo>
                  <a:lnTo>
                    <a:pt x="8" y="31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7" name="Freeform 277"/>
            <p:cNvSpPr>
              <a:spLocks/>
            </p:cNvSpPr>
            <p:nvPr/>
          </p:nvSpPr>
          <p:spPr bwMode="auto">
            <a:xfrm>
              <a:off x="6868" y="4392"/>
              <a:ext cx="55" cy="28"/>
            </a:xfrm>
            <a:custGeom>
              <a:avLst/>
              <a:gdLst>
                <a:gd name="T0" fmla="*/ 28 w 55"/>
                <a:gd name="T1" fmla="*/ 0 h 28"/>
                <a:gd name="T2" fmla="*/ 55 w 55"/>
                <a:gd name="T3" fmla="*/ 28 h 28"/>
                <a:gd name="T4" fmla="*/ 0 w 55"/>
                <a:gd name="T5" fmla="*/ 28 h 28"/>
                <a:gd name="T6" fmla="*/ 28 w 55"/>
                <a:gd name="T7" fmla="*/ 0 h 28"/>
              </a:gdLst>
              <a:ahLst/>
              <a:cxnLst>
                <a:cxn ang="0">
                  <a:pos x="T0" y="T1"/>
                </a:cxn>
                <a:cxn ang="0">
                  <a:pos x="T2" y="T3"/>
                </a:cxn>
                <a:cxn ang="0">
                  <a:pos x="T4" y="T5"/>
                </a:cxn>
                <a:cxn ang="0">
                  <a:pos x="T6" y="T7"/>
                </a:cxn>
              </a:cxnLst>
              <a:rect l="0" t="0" r="r" b="b"/>
              <a:pathLst>
                <a:path w="55" h="28">
                  <a:moveTo>
                    <a:pt x="28" y="0"/>
                  </a:moveTo>
                  <a:cubicBezTo>
                    <a:pt x="43" y="0"/>
                    <a:pt x="55" y="13"/>
                    <a:pt x="55" y="28"/>
                  </a:cubicBezTo>
                  <a:cubicBezTo>
                    <a:pt x="0" y="28"/>
                    <a:pt x="0" y="28"/>
                    <a:pt x="0" y="28"/>
                  </a:cubicBezTo>
                  <a:cubicBezTo>
                    <a:pt x="0" y="13"/>
                    <a:pt x="12" y="0"/>
                    <a:pt x="28" y="0"/>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8" name="Freeform 278"/>
            <p:cNvSpPr>
              <a:spLocks/>
            </p:cNvSpPr>
            <p:nvPr/>
          </p:nvSpPr>
          <p:spPr bwMode="auto">
            <a:xfrm>
              <a:off x="6990" y="3872"/>
              <a:ext cx="30" cy="34"/>
            </a:xfrm>
            <a:custGeom>
              <a:avLst/>
              <a:gdLst>
                <a:gd name="T0" fmla="*/ 0 w 30"/>
                <a:gd name="T1" fmla="*/ 0 h 34"/>
                <a:gd name="T2" fmla="*/ 0 w 30"/>
                <a:gd name="T3" fmla="*/ 18 h 34"/>
                <a:gd name="T4" fmla="*/ 15 w 30"/>
                <a:gd name="T5" fmla="*/ 34 h 34"/>
                <a:gd name="T6" fmla="*/ 30 w 30"/>
                <a:gd name="T7" fmla="*/ 18 h 34"/>
                <a:gd name="T8" fmla="*/ 30 w 30"/>
                <a:gd name="T9" fmla="*/ 0 h 34"/>
                <a:gd name="T10" fmla="*/ 0 w 30"/>
                <a:gd name="T11" fmla="*/ 0 h 34"/>
              </a:gdLst>
              <a:ahLst/>
              <a:cxnLst>
                <a:cxn ang="0">
                  <a:pos x="T0" y="T1"/>
                </a:cxn>
                <a:cxn ang="0">
                  <a:pos x="T2" y="T3"/>
                </a:cxn>
                <a:cxn ang="0">
                  <a:pos x="T4" y="T5"/>
                </a:cxn>
                <a:cxn ang="0">
                  <a:pos x="T6" y="T7"/>
                </a:cxn>
                <a:cxn ang="0">
                  <a:pos x="T8" y="T9"/>
                </a:cxn>
                <a:cxn ang="0">
                  <a:pos x="T10" y="T11"/>
                </a:cxn>
              </a:cxnLst>
              <a:rect l="0" t="0" r="r" b="b"/>
              <a:pathLst>
                <a:path w="30" h="34">
                  <a:moveTo>
                    <a:pt x="0" y="0"/>
                  </a:moveTo>
                  <a:cubicBezTo>
                    <a:pt x="0" y="18"/>
                    <a:pt x="0" y="18"/>
                    <a:pt x="0" y="18"/>
                  </a:cubicBezTo>
                  <a:cubicBezTo>
                    <a:pt x="0" y="27"/>
                    <a:pt x="7" y="34"/>
                    <a:pt x="15" y="34"/>
                  </a:cubicBezTo>
                  <a:cubicBezTo>
                    <a:pt x="23" y="34"/>
                    <a:pt x="30" y="27"/>
                    <a:pt x="30" y="18"/>
                  </a:cubicBezTo>
                  <a:cubicBezTo>
                    <a:pt x="30" y="0"/>
                    <a:pt x="30" y="0"/>
                    <a:pt x="30"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79" name="Freeform 279"/>
            <p:cNvSpPr>
              <a:spLocks/>
            </p:cNvSpPr>
            <p:nvPr/>
          </p:nvSpPr>
          <p:spPr bwMode="auto">
            <a:xfrm>
              <a:off x="6687" y="3611"/>
              <a:ext cx="103" cy="261"/>
            </a:xfrm>
            <a:custGeom>
              <a:avLst/>
              <a:gdLst>
                <a:gd name="T0" fmla="*/ 102 w 102"/>
                <a:gd name="T1" fmla="*/ 10 h 258"/>
                <a:gd name="T2" fmla="*/ 61 w 102"/>
                <a:gd name="T3" fmla="*/ 0 h 258"/>
                <a:gd name="T4" fmla="*/ 0 w 102"/>
                <a:gd name="T5" fmla="*/ 258 h 258"/>
                <a:gd name="T6" fmla="*/ 42 w 102"/>
                <a:gd name="T7" fmla="*/ 258 h 258"/>
                <a:gd name="T8" fmla="*/ 102 w 102"/>
                <a:gd name="T9" fmla="*/ 10 h 258"/>
              </a:gdLst>
              <a:ahLst/>
              <a:cxnLst>
                <a:cxn ang="0">
                  <a:pos x="T0" y="T1"/>
                </a:cxn>
                <a:cxn ang="0">
                  <a:pos x="T2" y="T3"/>
                </a:cxn>
                <a:cxn ang="0">
                  <a:pos x="T4" y="T5"/>
                </a:cxn>
                <a:cxn ang="0">
                  <a:pos x="T6" y="T7"/>
                </a:cxn>
                <a:cxn ang="0">
                  <a:pos x="T8" y="T9"/>
                </a:cxn>
              </a:cxnLst>
              <a:rect l="0" t="0" r="r" b="b"/>
              <a:pathLst>
                <a:path w="102" h="258">
                  <a:moveTo>
                    <a:pt x="102" y="10"/>
                  </a:moveTo>
                  <a:cubicBezTo>
                    <a:pt x="89" y="7"/>
                    <a:pt x="75" y="3"/>
                    <a:pt x="61" y="0"/>
                  </a:cubicBezTo>
                  <a:cubicBezTo>
                    <a:pt x="21" y="84"/>
                    <a:pt x="9" y="166"/>
                    <a:pt x="0" y="258"/>
                  </a:cubicBezTo>
                  <a:cubicBezTo>
                    <a:pt x="42" y="258"/>
                    <a:pt x="42" y="258"/>
                    <a:pt x="42" y="258"/>
                  </a:cubicBezTo>
                  <a:cubicBezTo>
                    <a:pt x="52" y="170"/>
                    <a:pt x="64" y="91"/>
                    <a:pt x="102" y="10"/>
                  </a:cubicBez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0" name="Freeform 280"/>
            <p:cNvSpPr>
              <a:spLocks/>
            </p:cNvSpPr>
            <p:nvPr/>
          </p:nvSpPr>
          <p:spPr bwMode="auto">
            <a:xfrm>
              <a:off x="6693" y="3872"/>
              <a:ext cx="31" cy="34"/>
            </a:xfrm>
            <a:custGeom>
              <a:avLst/>
              <a:gdLst>
                <a:gd name="T0" fmla="*/ 31 w 31"/>
                <a:gd name="T1" fmla="*/ 0 h 34"/>
                <a:gd name="T2" fmla="*/ 31 w 31"/>
                <a:gd name="T3" fmla="*/ 18 h 34"/>
                <a:gd name="T4" fmla="*/ 16 w 31"/>
                <a:gd name="T5" fmla="*/ 34 h 34"/>
                <a:gd name="T6" fmla="*/ 0 w 31"/>
                <a:gd name="T7" fmla="*/ 18 h 34"/>
                <a:gd name="T8" fmla="*/ 0 w 31"/>
                <a:gd name="T9" fmla="*/ 0 h 34"/>
                <a:gd name="T10" fmla="*/ 31 w 31"/>
                <a:gd name="T11" fmla="*/ 0 h 34"/>
              </a:gdLst>
              <a:ahLst/>
              <a:cxnLst>
                <a:cxn ang="0">
                  <a:pos x="T0" y="T1"/>
                </a:cxn>
                <a:cxn ang="0">
                  <a:pos x="T2" y="T3"/>
                </a:cxn>
                <a:cxn ang="0">
                  <a:pos x="T4" y="T5"/>
                </a:cxn>
                <a:cxn ang="0">
                  <a:pos x="T6" y="T7"/>
                </a:cxn>
                <a:cxn ang="0">
                  <a:pos x="T8" y="T9"/>
                </a:cxn>
                <a:cxn ang="0">
                  <a:pos x="T10" y="T11"/>
                </a:cxn>
              </a:cxnLst>
              <a:rect l="0" t="0" r="r" b="b"/>
              <a:pathLst>
                <a:path w="31" h="34">
                  <a:moveTo>
                    <a:pt x="31" y="0"/>
                  </a:moveTo>
                  <a:cubicBezTo>
                    <a:pt x="31" y="18"/>
                    <a:pt x="31" y="18"/>
                    <a:pt x="31" y="18"/>
                  </a:cubicBezTo>
                  <a:cubicBezTo>
                    <a:pt x="31" y="27"/>
                    <a:pt x="24" y="34"/>
                    <a:pt x="16" y="34"/>
                  </a:cubicBezTo>
                  <a:cubicBezTo>
                    <a:pt x="7" y="34"/>
                    <a:pt x="0" y="27"/>
                    <a:pt x="0" y="18"/>
                  </a:cubicBezTo>
                  <a:cubicBezTo>
                    <a:pt x="0" y="0"/>
                    <a:pt x="0" y="0"/>
                    <a:pt x="0" y="0"/>
                  </a:cubicBezTo>
                  <a:lnTo>
                    <a:pt x="31"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1" name="Freeform 281"/>
            <p:cNvSpPr>
              <a:spLocks/>
            </p:cNvSpPr>
            <p:nvPr/>
          </p:nvSpPr>
          <p:spPr bwMode="auto">
            <a:xfrm>
              <a:off x="6749" y="3603"/>
              <a:ext cx="217" cy="336"/>
            </a:xfrm>
            <a:custGeom>
              <a:avLst/>
              <a:gdLst>
                <a:gd name="T0" fmla="*/ 139 w 217"/>
                <a:gd name="T1" fmla="*/ 0 h 336"/>
                <a:gd name="T2" fmla="*/ 108 w 217"/>
                <a:gd name="T3" fmla="*/ 244 h 336"/>
                <a:gd name="T4" fmla="*/ 78 w 217"/>
                <a:gd name="T5" fmla="*/ 0 h 336"/>
                <a:gd name="T6" fmla="*/ 0 w 217"/>
                <a:gd name="T7" fmla="*/ 8 h 336"/>
                <a:gd name="T8" fmla="*/ 16 w 217"/>
                <a:gd name="T9" fmla="*/ 336 h 336"/>
                <a:gd name="T10" fmla="*/ 200 w 217"/>
                <a:gd name="T11" fmla="*/ 336 h 336"/>
                <a:gd name="T12" fmla="*/ 217 w 217"/>
                <a:gd name="T13" fmla="*/ 8 h 336"/>
                <a:gd name="T14" fmla="*/ 139 w 217"/>
                <a:gd name="T15" fmla="*/ 0 h 3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7" h="336">
                  <a:moveTo>
                    <a:pt x="139" y="0"/>
                  </a:moveTo>
                  <a:lnTo>
                    <a:pt x="108" y="244"/>
                  </a:lnTo>
                  <a:lnTo>
                    <a:pt x="78" y="0"/>
                  </a:lnTo>
                  <a:lnTo>
                    <a:pt x="0" y="8"/>
                  </a:lnTo>
                  <a:lnTo>
                    <a:pt x="16" y="336"/>
                  </a:lnTo>
                  <a:lnTo>
                    <a:pt x="200" y="336"/>
                  </a:lnTo>
                  <a:lnTo>
                    <a:pt x="217" y="8"/>
                  </a:lnTo>
                  <a:lnTo>
                    <a:pt x="139" y="0"/>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2" name="Freeform 282"/>
            <p:cNvSpPr>
              <a:spLocks/>
            </p:cNvSpPr>
            <p:nvPr/>
          </p:nvSpPr>
          <p:spPr bwMode="auto">
            <a:xfrm>
              <a:off x="6908" y="348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3" name="Freeform 283"/>
            <p:cNvSpPr>
              <a:spLocks/>
            </p:cNvSpPr>
            <p:nvPr/>
          </p:nvSpPr>
          <p:spPr bwMode="auto">
            <a:xfrm>
              <a:off x="6907" y="34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4" name="Freeform 284"/>
            <p:cNvSpPr>
              <a:spLocks/>
            </p:cNvSpPr>
            <p:nvPr/>
          </p:nvSpPr>
          <p:spPr bwMode="auto">
            <a:xfrm>
              <a:off x="6905" y="347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5" name="Freeform 285"/>
            <p:cNvSpPr>
              <a:spLocks/>
            </p:cNvSpPr>
            <p:nvPr/>
          </p:nvSpPr>
          <p:spPr bwMode="auto">
            <a:xfrm>
              <a:off x="6906" y="347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6" name="Freeform 286"/>
            <p:cNvSpPr>
              <a:spLocks/>
            </p:cNvSpPr>
            <p:nvPr/>
          </p:nvSpPr>
          <p:spPr bwMode="auto">
            <a:xfrm>
              <a:off x="6808" y="34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7" name="Freeform 287"/>
            <p:cNvSpPr>
              <a:spLocks/>
            </p:cNvSpPr>
            <p:nvPr/>
          </p:nvSpPr>
          <p:spPr bwMode="auto">
            <a:xfrm>
              <a:off x="6908" y="3485"/>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1"/>
                    <a:pt x="0" y="0"/>
                  </a:cubicBezTo>
                  <a:cubicBezTo>
                    <a:pt x="0" y="1"/>
                    <a:pt x="0" y="1"/>
                    <a:pt x="0" y="2"/>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8" name="Freeform 288"/>
            <p:cNvSpPr>
              <a:spLocks/>
            </p:cNvSpPr>
            <p:nvPr/>
          </p:nvSpPr>
          <p:spPr bwMode="auto">
            <a:xfrm>
              <a:off x="6908" y="3488"/>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89" name="Freeform 289"/>
            <p:cNvSpPr>
              <a:spLocks/>
            </p:cNvSpPr>
            <p:nvPr/>
          </p:nvSpPr>
          <p:spPr bwMode="auto">
            <a:xfrm>
              <a:off x="6904" y="347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0" name="Freeform 290"/>
            <p:cNvSpPr>
              <a:spLocks/>
            </p:cNvSpPr>
            <p:nvPr/>
          </p:nvSpPr>
          <p:spPr bwMode="auto">
            <a:xfrm>
              <a:off x="6805" y="348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1" name="Freeform 291"/>
            <p:cNvSpPr>
              <a:spLocks/>
            </p:cNvSpPr>
            <p:nvPr/>
          </p:nvSpPr>
          <p:spPr bwMode="auto">
            <a:xfrm>
              <a:off x="6806" y="348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2" name="Freeform 292"/>
            <p:cNvSpPr>
              <a:spLocks/>
            </p:cNvSpPr>
            <p:nvPr/>
          </p:nvSpPr>
          <p:spPr bwMode="auto">
            <a:xfrm>
              <a:off x="6807" y="347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3" name="Freeform 293"/>
            <p:cNvSpPr>
              <a:spLocks/>
            </p:cNvSpPr>
            <p:nvPr/>
          </p:nvSpPr>
          <p:spPr bwMode="auto">
            <a:xfrm>
              <a:off x="6805" y="34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4" name="Freeform 294"/>
            <p:cNvSpPr>
              <a:spLocks/>
            </p:cNvSpPr>
            <p:nvPr/>
          </p:nvSpPr>
          <p:spPr bwMode="auto">
            <a:xfrm>
              <a:off x="6796" y="3471"/>
              <a:ext cx="121" cy="147"/>
            </a:xfrm>
            <a:custGeom>
              <a:avLst/>
              <a:gdLst>
                <a:gd name="T0" fmla="*/ 115 w 120"/>
                <a:gd name="T1" fmla="*/ 26 h 145"/>
                <a:gd name="T2" fmla="*/ 111 w 120"/>
                <a:gd name="T3" fmla="*/ 25 h 145"/>
                <a:gd name="T4" fmla="*/ 111 w 120"/>
                <a:gd name="T5" fmla="*/ 18 h 145"/>
                <a:gd name="T6" fmla="*/ 111 w 120"/>
                <a:gd name="T7" fmla="*/ 16 h 145"/>
                <a:gd name="T8" fmla="*/ 111 w 120"/>
                <a:gd name="T9" fmla="*/ 15 h 145"/>
                <a:gd name="T10" fmla="*/ 111 w 120"/>
                <a:gd name="T11" fmla="*/ 13 h 145"/>
                <a:gd name="T12" fmla="*/ 111 w 120"/>
                <a:gd name="T13" fmla="*/ 12 h 145"/>
                <a:gd name="T14" fmla="*/ 111 w 120"/>
                <a:gd name="T15" fmla="*/ 11 h 145"/>
                <a:gd name="T16" fmla="*/ 110 w 120"/>
                <a:gd name="T17" fmla="*/ 10 h 145"/>
                <a:gd name="T18" fmla="*/ 110 w 120"/>
                <a:gd name="T19" fmla="*/ 10 h 145"/>
                <a:gd name="T20" fmla="*/ 109 w 120"/>
                <a:gd name="T21" fmla="*/ 7 h 145"/>
                <a:gd name="T22" fmla="*/ 109 w 120"/>
                <a:gd name="T23" fmla="*/ 7 h 145"/>
                <a:gd name="T24" fmla="*/ 108 w 120"/>
                <a:gd name="T25" fmla="*/ 5 h 145"/>
                <a:gd name="T26" fmla="*/ 108 w 120"/>
                <a:gd name="T27" fmla="*/ 5 h 145"/>
                <a:gd name="T28" fmla="*/ 107 w 120"/>
                <a:gd name="T29" fmla="*/ 3 h 145"/>
                <a:gd name="T30" fmla="*/ 107 w 120"/>
                <a:gd name="T31" fmla="*/ 3 h 145"/>
                <a:gd name="T32" fmla="*/ 97 w 120"/>
                <a:gd name="T33" fmla="*/ 5 h 145"/>
                <a:gd name="T34" fmla="*/ 81 w 120"/>
                <a:gd name="T35" fmla="*/ 0 h 145"/>
                <a:gd name="T36" fmla="*/ 49 w 120"/>
                <a:gd name="T37" fmla="*/ 5 h 145"/>
                <a:gd name="T38" fmla="*/ 17 w 120"/>
                <a:gd name="T39" fmla="*/ 0 h 145"/>
                <a:gd name="T40" fmla="*/ 12 w 120"/>
                <a:gd name="T41" fmla="*/ 6 h 145"/>
                <a:gd name="T42" fmla="*/ 12 w 120"/>
                <a:gd name="T43" fmla="*/ 6 h 145"/>
                <a:gd name="T44" fmla="*/ 11 w 120"/>
                <a:gd name="T45" fmla="*/ 8 h 145"/>
                <a:gd name="T46" fmla="*/ 11 w 120"/>
                <a:gd name="T47" fmla="*/ 8 h 145"/>
                <a:gd name="T48" fmla="*/ 10 w 120"/>
                <a:gd name="T49" fmla="*/ 10 h 145"/>
                <a:gd name="T50" fmla="*/ 10 w 120"/>
                <a:gd name="T51" fmla="*/ 10 h 145"/>
                <a:gd name="T52" fmla="*/ 9 w 120"/>
                <a:gd name="T53" fmla="*/ 12 h 145"/>
                <a:gd name="T54" fmla="*/ 9 w 120"/>
                <a:gd name="T55" fmla="*/ 13 h 145"/>
                <a:gd name="T56" fmla="*/ 9 w 120"/>
                <a:gd name="T57" fmla="*/ 15 h 145"/>
                <a:gd name="T58" fmla="*/ 9 w 120"/>
                <a:gd name="T59" fmla="*/ 15 h 145"/>
                <a:gd name="T60" fmla="*/ 9 w 120"/>
                <a:gd name="T61" fmla="*/ 18 h 145"/>
                <a:gd name="T62" fmla="*/ 9 w 120"/>
                <a:gd name="T63" fmla="*/ 25 h 145"/>
                <a:gd name="T64" fmla="*/ 7 w 120"/>
                <a:gd name="T65" fmla="*/ 25 h 145"/>
                <a:gd name="T66" fmla="*/ 0 w 120"/>
                <a:gd name="T67" fmla="*/ 34 h 145"/>
                <a:gd name="T68" fmla="*/ 0 w 120"/>
                <a:gd name="T69" fmla="*/ 53 h 145"/>
                <a:gd name="T70" fmla="*/ 9 w 120"/>
                <a:gd name="T71" fmla="*/ 62 h 145"/>
                <a:gd name="T72" fmla="*/ 17 w 120"/>
                <a:gd name="T73" fmla="*/ 82 h 145"/>
                <a:gd name="T74" fmla="*/ 35 w 120"/>
                <a:gd name="T75" fmla="*/ 106 h 145"/>
                <a:gd name="T76" fmla="*/ 39 w 120"/>
                <a:gd name="T77" fmla="*/ 130 h 145"/>
                <a:gd name="T78" fmla="*/ 61 w 120"/>
                <a:gd name="T79" fmla="*/ 145 h 145"/>
                <a:gd name="T80" fmla="*/ 83 w 120"/>
                <a:gd name="T81" fmla="*/ 130 h 145"/>
                <a:gd name="T82" fmla="*/ 87 w 120"/>
                <a:gd name="T83" fmla="*/ 106 h 145"/>
                <a:gd name="T84" fmla="*/ 103 w 120"/>
                <a:gd name="T85" fmla="*/ 82 h 145"/>
                <a:gd name="T86" fmla="*/ 111 w 120"/>
                <a:gd name="T87" fmla="*/ 62 h 145"/>
                <a:gd name="T88" fmla="*/ 120 w 120"/>
                <a:gd name="T89" fmla="*/ 53 h 145"/>
                <a:gd name="T90" fmla="*/ 120 w 120"/>
                <a:gd name="T91" fmla="*/ 34 h 145"/>
                <a:gd name="T92" fmla="*/ 115 w 120"/>
                <a:gd name="T93" fmla="*/ 2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0" h="145">
                  <a:moveTo>
                    <a:pt x="115" y="26"/>
                  </a:moveTo>
                  <a:cubicBezTo>
                    <a:pt x="114" y="25"/>
                    <a:pt x="113" y="25"/>
                    <a:pt x="111" y="25"/>
                  </a:cubicBezTo>
                  <a:cubicBezTo>
                    <a:pt x="111" y="18"/>
                    <a:pt x="111" y="18"/>
                    <a:pt x="111" y="18"/>
                  </a:cubicBezTo>
                  <a:cubicBezTo>
                    <a:pt x="111" y="17"/>
                    <a:pt x="111" y="16"/>
                    <a:pt x="111" y="16"/>
                  </a:cubicBezTo>
                  <a:cubicBezTo>
                    <a:pt x="111" y="15"/>
                    <a:pt x="111" y="15"/>
                    <a:pt x="111" y="15"/>
                  </a:cubicBezTo>
                  <a:cubicBezTo>
                    <a:pt x="111" y="14"/>
                    <a:pt x="111" y="14"/>
                    <a:pt x="111" y="13"/>
                  </a:cubicBezTo>
                  <a:cubicBezTo>
                    <a:pt x="111" y="13"/>
                    <a:pt x="111" y="13"/>
                    <a:pt x="111" y="12"/>
                  </a:cubicBezTo>
                  <a:cubicBezTo>
                    <a:pt x="111" y="12"/>
                    <a:pt x="111" y="12"/>
                    <a:pt x="111" y="11"/>
                  </a:cubicBezTo>
                  <a:cubicBezTo>
                    <a:pt x="110" y="11"/>
                    <a:pt x="110" y="11"/>
                    <a:pt x="110" y="10"/>
                  </a:cubicBezTo>
                  <a:cubicBezTo>
                    <a:pt x="110" y="10"/>
                    <a:pt x="110" y="10"/>
                    <a:pt x="110" y="10"/>
                  </a:cubicBezTo>
                  <a:cubicBezTo>
                    <a:pt x="110" y="9"/>
                    <a:pt x="109" y="8"/>
                    <a:pt x="109" y="7"/>
                  </a:cubicBezTo>
                  <a:cubicBezTo>
                    <a:pt x="109" y="7"/>
                    <a:pt x="109" y="7"/>
                    <a:pt x="109" y="7"/>
                  </a:cubicBezTo>
                  <a:cubicBezTo>
                    <a:pt x="108" y="6"/>
                    <a:pt x="108" y="6"/>
                    <a:pt x="108" y="5"/>
                  </a:cubicBezTo>
                  <a:cubicBezTo>
                    <a:pt x="108" y="5"/>
                    <a:pt x="108" y="5"/>
                    <a:pt x="108" y="5"/>
                  </a:cubicBezTo>
                  <a:cubicBezTo>
                    <a:pt x="107" y="4"/>
                    <a:pt x="107" y="4"/>
                    <a:pt x="107" y="3"/>
                  </a:cubicBezTo>
                  <a:cubicBezTo>
                    <a:pt x="107" y="3"/>
                    <a:pt x="107" y="3"/>
                    <a:pt x="107" y="3"/>
                  </a:cubicBezTo>
                  <a:cubicBezTo>
                    <a:pt x="104" y="4"/>
                    <a:pt x="101" y="5"/>
                    <a:pt x="97" y="5"/>
                  </a:cubicBezTo>
                  <a:cubicBezTo>
                    <a:pt x="90" y="5"/>
                    <a:pt x="84" y="3"/>
                    <a:pt x="81" y="0"/>
                  </a:cubicBezTo>
                  <a:cubicBezTo>
                    <a:pt x="73" y="3"/>
                    <a:pt x="62" y="5"/>
                    <a:pt x="49" y="5"/>
                  </a:cubicBezTo>
                  <a:cubicBezTo>
                    <a:pt x="36" y="5"/>
                    <a:pt x="24" y="3"/>
                    <a:pt x="17" y="0"/>
                  </a:cubicBezTo>
                  <a:cubicBezTo>
                    <a:pt x="15" y="2"/>
                    <a:pt x="13" y="3"/>
                    <a:pt x="12" y="6"/>
                  </a:cubicBezTo>
                  <a:cubicBezTo>
                    <a:pt x="12" y="6"/>
                    <a:pt x="12" y="6"/>
                    <a:pt x="12" y="6"/>
                  </a:cubicBezTo>
                  <a:cubicBezTo>
                    <a:pt x="12" y="6"/>
                    <a:pt x="11" y="7"/>
                    <a:pt x="11" y="8"/>
                  </a:cubicBezTo>
                  <a:cubicBezTo>
                    <a:pt x="11" y="8"/>
                    <a:pt x="11" y="8"/>
                    <a:pt x="11" y="8"/>
                  </a:cubicBezTo>
                  <a:cubicBezTo>
                    <a:pt x="11" y="9"/>
                    <a:pt x="10" y="9"/>
                    <a:pt x="10" y="10"/>
                  </a:cubicBezTo>
                  <a:cubicBezTo>
                    <a:pt x="10" y="10"/>
                    <a:pt x="10" y="10"/>
                    <a:pt x="10" y="10"/>
                  </a:cubicBezTo>
                  <a:cubicBezTo>
                    <a:pt x="10" y="11"/>
                    <a:pt x="10" y="12"/>
                    <a:pt x="9" y="12"/>
                  </a:cubicBezTo>
                  <a:cubicBezTo>
                    <a:pt x="9" y="12"/>
                    <a:pt x="9" y="13"/>
                    <a:pt x="9" y="13"/>
                  </a:cubicBezTo>
                  <a:cubicBezTo>
                    <a:pt x="9" y="13"/>
                    <a:pt x="9" y="14"/>
                    <a:pt x="9" y="15"/>
                  </a:cubicBezTo>
                  <a:cubicBezTo>
                    <a:pt x="9" y="15"/>
                    <a:pt x="9" y="15"/>
                    <a:pt x="9" y="15"/>
                  </a:cubicBezTo>
                  <a:cubicBezTo>
                    <a:pt x="9" y="16"/>
                    <a:pt x="9" y="17"/>
                    <a:pt x="9" y="18"/>
                  </a:cubicBezTo>
                  <a:cubicBezTo>
                    <a:pt x="9" y="25"/>
                    <a:pt x="9" y="25"/>
                    <a:pt x="9" y="25"/>
                  </a:cubicBezTo>
                  <a:cubicBezTo>
                    <a:pt x="8" y="25"/>
                    <a:pt x="8" y="25"/>
                    <a:pt x="7" y="25"/>
                  </a:cubicBezTo>
                  <a:cubicBezTo>
                    <a:pt x="3" y="26"/>
                    <a:pt x="0" y="30"/>
                    <a:pt x="0" y="34"/>
                  </a:cubicBezTo>
                  <a:cubicBezTo>
                    <a:pt x="0" y="53"/>
                    <a:pt x="0" y="53"/>
                    <a:pt x="0" y="53"/>
                  </a:cubicBezTo>
                  <a:cubicBezTo>
                    <a:pt x="0" y="58"/>
                    <a:pt x="4" y="62"/>
                    <a:pt x="9" y="62"/>
                  </a:cubicBezTo>
                  <a:cubicBezTo>
                    <a:pt x="17" y="82"/>
                    <a:pt x="17" y="82"/>
                    <a:pt x="17" y="82"/>
                  </a:cubicBezTo>
                  <a:cubicBezTo>
                    <a:pt x="21" y="95"/>
                    <a:pt x="26" y="104"/>
                    <a:pt x="35" y="106"/>
                  </a:cubicBezTo>
                  <a:cubicBezTo>
                    <a:pt x="39" y="130"/>
                    <a:pt x="39" y="130"/>
                    <a:pt x="39" y="130"/>
                  </a:cubicBezTo>
                  <a:cubicBezTo>
                    <a:pt x="61" y="145"/>
                    <a:pt x="61" y="145"/>
                    <a:pt x="61" y="145"/>
                  </a:cubicBezTo>
                  <a:cubicBezTo>
                    <a:pt x="83" y="130"/>
                    <a:pt x="83" y="130"/>
                    <a:pt x="83" y="130"/>
                  </a:cubicBezTo>
                  <a:cubicBezTo>
                    <a:pt x="87" y="106"/>
                    <a:pt x="87" y="106"/>
                    <a:pt x="87" y="106"/>
                  </a:cubicBezTo>
                  <a:cubicBezTo>
                    <a:pt x="94" y="103"/>
                    <a:pt x="98" y="95"/>
                    <a:pt x="103" y="82"/>
                  </a:cubicBezTo>
                  <a:cubicBezTo>
                    <a:pt x="111" y="62"/>
                    <a:pt x="111" y="62"/>
                    <a:pt x="111" y="62"/>
                  </a:cubicBezTo>
                  <a:cubicBezTo>
                    <a:pt x="116" y="62"/>
                    <a:pt x="120" y="58"/>
                    <a:pt x="120" y="53"/>
                  </a:cubicBezTo>
                  <a:cubicBezTo>
                    <a:pt x="120" y="34"/>
                    <a:pt x="120" y="34"/>
                    <a:pt x="120" y="34"/>
                  </a:cubicBezTo>
                  <a:cubicBezTo>
                    <a:pt x="120" y="30"/>
                    <a:pt x="118" y="27"/>
                    <a:pt x="115" y="26"/>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5" name="Freeform 295"/>
            <p:cNvSpPr>
              <a:spLocks/>
            </p:cNvSpPr>
            <p:nvPr/>
          </p:nvSpPr>
          <p:spPr bwMode="auto">
            <a:xfrm>
              <a:off x="6765" y="3939"/>
              <a:ext cx="184" cy="201"/>
            </a:xfrm>
            <a:custGeom>
              <a:avLst/>
              <a:gdLst>
                <a:gd name="T0" fmla="*/ 176 w 184"/>
                <a:gd name="T1" fmla="*/ 201 h 201"/>
                <a:gd name="T2" fmla="*/ 9 w 184"/>
                <a:gd name="T3" fmla="*/ 201 h 201"/>
                <a:gd name="T4" fmla="*/ 0 w 184"/>
                <a:gd name="T5" fmla="*/ 0 h 201"/>
                <a:gd name="T6" fmla="*/ 184 w 184"/>
                <a:gd name="T7" fmla="*/ 0 h 201"/>
                <a:gd name="T8" fmla="*/ 176 w 184"/>
                <a:gd name="T9" fmla="*/ 201 h 201"/>
              </a:gdLst>
              <a:ahLst/>
              <a:cxnLst>
                <a:cxn ang="0">
                  <a:pos x="T0" y="T1"/>
                </a:cxn>
                <a:cxn ang="0">
                  <a:pos x="T2" y="T3"/>
                </a:cxn>
                <a:cxn ang="0">
                  <a:pos x="T4" y="T5"/>
                </a:cxn>
                <a:cxn ang="0">
                  <a:pos x="T6" y="T7"/>
                </a:cxn>
                <a:cxn ang="0">
                  <a:pos x="T8" y="T9"/>
                </a:cxn>
              </a:cxnLst>
              <a:rect l="0" t="0" r="r" b="b"/>
              <a:pathLst>
                <a:path w="184" h="201">
                  <a:moveTo>
                    <a:pt x="176" y="201"/>
                  </a:moveTo>
                  <a:lnTo>
                    <a:pt x="9" y="201"/>
                  </a:lnTo>
                  <a:lnTo>
                    <a:pt x="0" y="0"/>
                  </a:lnTo>
                  <a:lnTo>
                    <a:pt x="184" y="0"/>
                  </a:lnTo>
                  <a:lnTo>
                    <a:pt x="176" y="20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6" name="Freeform 296"/>
            <p:cNvSpPr>
              <a:spLocks/>
            </p:cNvSpPr>
            <p:nvPr/>
          </p:nvSpPr>
          <p:spPr bwMode="auto">
            <a:xfrm>
              <a:off x="6007" y="3406"/>
              <a:ext cx="130" cy="157"/>
            </a:xfrm>
            <a:custGeom>
              <a:avLst/>
              <a:gdLst>
                <a:gd name="T0" fmla="*/ 116 w 128"/>
                <a:gd name="T1" fmla="*/ 88 h 156"/>
                <a:gd name="T2" fmla="*/ 46 w 128"/>
                <a:gd name="T3" fmla="*/ 146 h 156"/>
                <a:gd name="T4" fmla="*/ 12 w 128"/>
                <a:gd name="T5" fmla="*/ 60 h 156"/>
                <a:gd name="T6" fmla="*/ 90 w 128"/>
                <a:gd name="T7" fmla="*/ 10 h 156"/>
                <a:gd name="T8" fmla="*/ 116 w 128"/>
                <a:gd name="T9" fmla="*/ 88 h 156"/>
              </a:gdLst>
              <a:ahLst/>
              <a:cxnLst>
                <a:cxn ang="0">
                  <a:pos x="T0" y="T1"/>
                </a:cxn>
                <a:cxn ang="0">
                  <a:pos x="T2" y="T3"/>
                </a:cxn>
                <a:cxn ang="0">
                  <a:pos x="T4" y="T5"/>
                </a:cxn>
                <a:cxn ang="0">
                  <a:pos x="T6" y="T7"/>
                </a:cxn>
                <a:cxn ang="0">
                  <a:pos x="T8" y="T9"/>
                </a:cxn>
              </a:cxnLst>
              <a:rect l="0" t="0" r="r" b="b"/>
              <a:pathLst>
                <a:path w="128" h="156">
                  <a:moveTo>
                    <a:pt x="116" y="88"/>
                  </a:moveTo>
                  <a:cubicBezTo>
                    <a:pt x="104" y="126"/>
                    <a:pt x="76" y="156"/>
                    <a:pt x="46" y="146"/>
                  </a:cubicBezTo>
                  <a:cubicBezTo>
                    <a:pt x="15" y="136"/>
                    <a:pt x="0" y="97"/>
                    <a:pt x="12" y="60"/>
                  </a:cubicBezTo>
                  <a:cubicBezTo>
                    <a:pt x="25" y="22"/>
                    <a:pt x="60" y="0"/>
                    <a:pt x="90" y="10"/>
                  </a:cubicBezTo>
                  <a:cubicBezTo>
                    <a:pt x="121" y="20"/>
                    <a:pt x="128" y="51"/>
                    <a:pt x="116" y="8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7" name="Freeform 297"/>
            <p:cNvSpPr>
              <a:spLocks/>
            </p:cNvSpPr>
            <p:nvPr/>
          </p:nvSpPr>
          <p:spPr bwMode="auto">
            <a:xfrm>
              <a:off x="5990" y="3389"/>
              <a:ext cx="129" cy="146"/>
            </a:xfrm>
            <a:custGeom>
              <a:avLst/>
              <a:gdLst>
                <a:gd name="T0" fmla="*/ 109 w 128"/>
                <a:gd name="T1" fmla="*/ 46 h 144"/>
                <a:gd name="T2" fmla="*/ 98 w 128"/>
                <a:gd name="T3" fmla="*/ 130 h 144"/>
                <a:gd name="T4" fmla="*/ 19 w 128"/>
                <a:gd name="T5" fmla="*/ 99 h 144"/>
                <a:gd name="T6" fmla="*/ 30 w 128"/>
                <a:gd name="T7" fmla="*/ 14 h 144"/>
                <a:gd name="T8" fmla="*/ 109 w 128"/>
                <a:gd name="T9" fmla="*/ 46 h 144"/>
              </a:gdLst>
              <a:ahLst/>
              <a:cxnLst>
                <a:cxn ang="0">
                  <a:pos x="T0" y="T1"/>
                </a:cxn>
                <a:cxn ang="0">
                  <a:pos x="T2" y="T3"/>
                </a:cxn>
                <a:cxn ang="0">
                  <a:pos x="T4" y="T5"/>
                </a:cxn>
                <a:cxn ang="0">
                  <a:pos x="T6" y="T7"/>
                </a:cxn>
                <a:cxn ang="0">
                  <a:pos x="T8" y="T9"/>
                </a:cxn>
              </a:cxnLst>
              <a:rect l="0" t="0" r="r" b="b"/>
              <a:pathLst>
                <a:path w="128" h="144">
                  <a:moveTo>
                    <a:pt x="109" y="46"/>
                  </a:moveTo>
                  <a:cubicBezTo>
                    <a:pt x="128" y="77"/>
                    <a:pt x="123" y="115"/>
                    <a:pt x="98" y="130"/>
                  </a:cubicBezTo>
                  <a:cubicBezTo>
                    <a:pt x="73" y="144"/>
                    <a:pt x="37" y="130"/>
                    <a:pt x="19" y="99"/>
                  </a:cubicBezTo>
                  <a:cubicBezTo>
                    <a:pt x="0" y="67"/>
                    <a:pt x="5" y="29"/>
                    <a:pt x="30" y="14"/>
                  </a:cubicBezTo>
                  <a:cubicBezTo>
                    <a:pt x="55" y="0"/>
                    <a:pt x="90" y="14"/>
                    <a:pt x="109" y="4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8" name="Freeform 298"/>
            <p:cNvSpPr>
              <a:spLocks/>
            </p:cNvSpPr>
            <p:nvPr/>
          </p:nvSpPr>
          <p:spPr bwMode="auto">
            <a:xfrm>
              <a:off x="6033" y="3525"/>
              <a:ext cx="66" cy="71"/>
            </a:xfrm>
            <a:custGeom>
              <a:avLst/>
              <a:gdLst>
                <a:gd name="T0" fmla="*/ 66 w 66"/>
                <a:gd name="T1" fmla="*/ 54 h 71"/>
                <a:gd name="T2" fmla="*/ 34 w 66"/>
                <a:gd name="T3" fmla="*/ 71 h 71"/>
                <a:gd name="T4" fmla="*/ 0 w 66"/>
                <a:gd name="T5" fmla="*/ 54 h 71"/>
                <a:gd name="T6" fmla="*/ 0 w 66"/>
                <a:gd name="T7" fmla="*/ 0 h 71"/>
                <a:gd name="T8" fmla="*/ 66 w 66"/>
                <a:gd name="T9" fmla="*/ 0 h 71"/>
                <a:gd name="T10" fmla="*/ 66 w 66"/>
                <a:gd name="T11" fmla="*/ 54 h 71"/>
              </a:gdLst>
              <a:ahLst/>
              <a:cxnLst>
                <a:cxn ang="0">
                  <a:pos x="T0" y="T1"/>
                </a:cxn>
                <a:cxn ang="0">
                  <a:pos x="T2" y="T3"/>
                </a:cxn>
                <a:cxn ang="0">
                  <a:pos x="T4" y="T5"/>
                </a:cxn>
                <a:cxn ang="0">
                  <a:pos x="T6" y="T7"/>
                </a:cxn>
                <a:cxn ang="0">
                  <a:pos x="T8" y="T9"/>
                </a:cxn>
                <a:cxn ang="0">
                  <a:pos x="T10" y="T11"/>
                </a:cxn>
              </a:cxnLst>
              <a:rect l="0" t="0" r="r" b="b"/>
              <a:pathLst>
                <a:path w="66" h="71">
                  <a:moveTo>
                    <a:pt x="66" y="54"/>
                  </a:moveTo>
                  <a:lnTo>
                    <a:pt x="34" y="71"/>
                  </a:lnTo>
                  <a:lnTo>
                    <a:pt x="0" y="54"/>
                  </a:lnTo>
                  <a:lnTo>
                    <a:pt x="0" y="0"/>
                  </a:lnTo>
                  <a:lnTo>
                    <a:pt x="66" y="0"/>
                  </a:lnTo>
                  <a:lnTo>
                    <a:pt x="66" y="54"/>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99" name="Freeform 299"/>
            <p:cNvSpPr>
              <a:spLocks/>
            </p:cNvSpPr>
            <p:nvPr/>
          </p:nvSpPr>
          <p:spPr bwMode="auto">
            <a:xfrm>
              <a:off x="6048" y="3594"/>
              <a:ext cx="37" cy="265"/>
            </a:xfrm>
            <a:custGeom>
              <a:avLst/>
              <a:gdLst>
                <a:gd name="T0" fmla="*/ 28 w 37"/>
                <a:gd name="T1" fmla="*/ 20 h 265"/>
                <a:gd name="T2" fmla="*/ 37 w 37"/>
                <a:gd name="T3" fmla="*/ 16 h 265"/>
                <a:gd name="T4" fmla="*/ 19 w 37"/>
                <a:gd name="T5" fmla="*/ 0 h 265"/>
                <a:gd name="T6" fmla="*/ 0 w 37"/>
                <a:gd name="T7" fmla="*/ 16 h 265"/>
                <a:gd name="T8" fmla="*/ 9 w 37"/>
                <a:gd name="T9" fmla="*/ 20 h 265"/>
                <a:gd name="T10" fmla="*/ 7 w 37"/>
                <a:gd name="T11" fmla="*/ 243 h 265"/>
                <a:gd name="T12" fmla="*/ 19 w 37"/>
                <a:gd name="T13" fmla="*/ 265 h 265"/>
                <a:gd name="T14" fmla="*/ 30 w 37"/>
                <a:gd name="T15" fmla="*/ 243 h 265"/>
                <a:gd name="T16" fmla="*/ 28 w 37"/>
                <a:gd name="T17" fmla="*/ 2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65">
                  <a:moveTo>
                    <a:pt x="28" y="20"/>
                  </a:moveTo>
                  <a:lnTo>
                    <a:pt x="37" y="16"/>
                  </a:lnTo>
                  <a:lnTo>
                    <a:pt x="19" y="0"/>
                  </a:lnTo>
                  <a:lnTo>
                    <a:pt x="0" y="16"/>
                  </a:lnTo>
                  <a:lnTo>
                    <a:pt x="9" y="20"/>
                  </a:lnTo>
                  <a:lnTo>
                    <a:pt x="7" y="243"/>
                  </a:lnTo>
                  <a:lnTo>
                    <a:pt x="19" y="265"/>
                  </a:lnTo>
                  <a:lnTo>
                    <a:pt x="30" y="243"/>
                  </a:lnTo>
                  <a:lnTo>
                    <a:pt x="28"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0" name="Freeform 300"/>
            <p:cNvSpPr>
              <a:spLocks/>
            </p:cNvSpPr>
            <p:nvPr/>
          </p:nvSpPr>
          <p:spPr bwMode="auto">
            <a:xfrm>
              <a:off x="5875" y="3599"/>
              <a:ext cx="142" cy="368"/>
            </a:xfrm>
            <a:custGeom>
              <a:avLst/>
              <a:gdLst>
                <a:gd name="T0" fmla="*/ 141 w 141"/>
                <a:gd name="T1" fmla="*/ 15 h 364"/>
                <a:gd name="T2" fmla="*/ 85 w 141"/>
                <a:gd name="T3" fmla="*/ 0 h 364"/>
                <a:gd name="T4" fmla="*/ 0 w 141"/>
                <a:gd name="T5" fmla="*/ 364 h 364"/>
                <a:gd name="T6" fmla="*/ 57 w 141"/>
                <a:gd name="T7" fmla="*/ 364 h 364"/>
                <a:gd name="T8" fmla="*/ 141 w 141"/>
                <a:gd name="T9" fmla="*/ 15 h 364"/>
              </a:gdLst>
              <a:ahLst/>
              <a:cxnLst>
                <a:cxn ang="0">
                  <a:pos x="T0" y="T1"/>
                </a:cxn>
                <a:cxn ang="0">
                  <a:pos x="T2" y="T3"/>
                </a:cxn>
                <a:cxn ang="0">
                  <a:pos x="T4" y="T5"/>
                </a:cxn>
                <a:cxn ang="0">
                  <a:pos x="T6" y="T7"/>
                </a:cxn>
                <a:cxn ang="0">
                  <a:pos x="T8" y="T9"/>
                </a:cxn>
              </a:cxnLst>
              <a:rect l="0" t="0" r="r" b="b"/>
              <a:pathLst>
                <a:path w="141" h="364">
                  <a:moveTo>
                    <a:pt x="141" y="15"/>
                  </a:moveTo>
                  <a:cubicBezTo>
                    <a:pt x="122" y="10"/>
                    <a:pt x="104" y="5"/>
                    <a:pt x="85" y="0"/>
                  </a:cubicBezTo>
                  <a:cubicBezTo>
                    <a:pt x="30" y="117"/>
                    <a:pt x="12" y="235"/>
                    <a:pt x="0" y="364"/>
                  </a:cubicBezTo>
                  <a:cubicBezTo>
                    <a:pt x="57" y="364"/>
                    <a:pt x="57" y="364"/>
                    <a:pt x="57" y="364"/>
                  </a:cubicBezTo>
                  <a:cubicBezTo>
                    <a:pt x="71" y="241"/>
                    <a:pt x="88" y="128"/>
                    <a:pt x="141"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1" name="Freeform 301"/>
            <p:cNvSpPr>
              <a:spLocks/>
            </p:cNvSpPr>
            <p:nvPr/>
          </p:nvSpPr>
          <p:spPr bwMode="auto">
            <a:xfrm>
              <a:off x="6117" y="3599"/>
              <a:ext cx="143" cy="368"/>
            </a:xfrm>
            <a:custGeom>
              <a:avLst/>
              <a:gdLst>
                <a:gd name="T0" fmla="*/ 0 w 141"/>
                <a:gd name="T1" fmla="*/ 15 h 364"/>
                <a:gd name="T2" fmla="*/ 56 w 141"/>
                <a:gd name="T3" fmla="*/ 0 h 364"/>
                <a:gd name="T4" fmla="*/ 141 w 141"/>
                <a:gd name="T5" fmla="*/ 364 h 364"/>
                <a:gd name="T6" fmla="*/ 84 w 141"/>
                <a:gd name="T7" fmla="*/ 364 h 364"/>
                <a:gd name="T8" fmla="*/ 0 w 141"/>
                <a:gd name="T9" fmla="*/ 15 h 364"/>
              </a:gdLst>
              <a:ahLst/>
              <a:cxnLst>
                <a:cxn ang="0">
                  <a:pos x="T0" y="T1"/>
                </a:cxn>
                <a:cxn ang="0">
                  <a:pos x="T2" y="T3"/>
                </a:cxn>
                <a:cxn ang="0">
                  <a:pos x="T4" y="T5"/>
                </a:cxn>
                <a:cxn ang="0">
                  <a:pos x="T6" y="T7"/>
                </a:cxn>
                <a:cxn ang="0">
                  <a:pos x="T8" y="T9"/>
                </a:cxn>
              </a:cxnLst>
              <a:rect l="0" t="0" r="r" b="b"/>
              <a:pathLst>
                <a:path w="141" h="364">
                  <a:moveTo>
                    <a:pt x="0" y="15"/>
                  </a:moveTo>
                  <a:cubicBezTo>
                    <a:pt x="19" y="10"/>
                    <a:pt x="37" y="5"/>
                    <a:pt x="56" y="0"/>
                  </a:cubicBezTo>
                  <a:cubicBezTo>
                    <a:pt x="111" y="117"/>
                    <a:pt x="129" y="235"/>
                    <a:pt x="141" y="364"/>
                  </a:cubicBezTo>
                  <a:cubicBezTo>
                    <a:pt x="84" y="364"/>
                    <a:pt x="84" y="364"/>
                    <a:pt x="84" y="364"/>
                  </a:cubicBezTo>
                  <a:cubicBezTo>
                    <a:pt x="70" y="241"/>
                    <a:pt x="53" y="128"/>
                    <a:pt x="0"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2" name="Freeform 302"/>
            <p:cNvSpPr>
              <a:spLocks/>
            </p:cNvSpPr>
            <p:nvPr/>
          </p:nvSpPr>
          <p:spPr bwMode="auto">
            <a:xfrm>
              <a:off x="5979" y="4001"/>
              <a:ext cx="85" cy="389"/>
            </a:xfrm>
            <a:custGeom>
              <a:avLst/>
              <a:gdLst>
                <a:gd name="T0" fmla="*/ 71 w 85"/>
                <a:gd name="T1" fmla="*/ 389 h 389"/>
                <a:gd name="T2" fmla="*/ 10 w 85"/>
                <a:gd name="T3" fmla="*/ 389 h 389"/>
                <a:gd name="T4" fmla="*/ 0 w 85"/>
                <a:gd name="T5" fmla="*/ 0 h 389"/>
                <a:gd name="T6" fmla="*/ 85 w 85"/>
                <a:gd name="T7" fmla="*/ 0 h 389"/>
                <a:gd name="T8" fmla="*/ 71 w 85"/>
                <a:gd name="T9" fmla="*/ 389 h 389"/>
              </a:gdLst>
              <a:ahLst/>
              <a:cxnLst>
                <a:cxn ang="0">
                  <a:pos x="T0" y="T1"/>
                </a:cxn>
                <a:cxn ang="0">
                  <a:pos x="T2" y="T3"/>
                </a:cxn>
                <a:cxn ang="0">
                  <a:pos x="T4" y="T5"/>
                </a:cxn>
                <a:cxn ang="0">
                  <a:pos x="T6" y="T7"/>
                </a:cxn>
                <a:cxn ang="0">
                  <a:pos x="T8" y="T9"/>
                </a:cxn>
              </a:cxnLst>
              <a:rect l="0" t="0" r="r" b="b"/>
              <a:pathLst>
                <a:path w="85" h="389">
                  <a:moveTo>
                    <a:pt x="71" y="389"/>
                  </a:moveTo>
                  <a:lnTo>
                    <a:pt x="10" y="389"/>
                  </a:lnTo>
                  <a:lnTo>
                    <a:pt x="0" y="0"/>
                  </a:lnTo>
                  <a:lnTo>
                    <a:pt x="85" y="0"/>
                  </a:lnTo>
                  <a:lnTo>
                    <a:pt x="71" y="389"/>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3" name="Freeform 303"/>
            <p:cNvSpPr>
              <a:spLocks/>
            </p:cNvSpPr>
            <p:nvPr/>
          </p:nvSpPr>
          <p:spPr bwMode="auto">
            <a:xfrm>
              <a:off x="5978" y="4382"/>
              <a:ext cx="83" cy="41"/>
            </a:xfrm>
            <a:custGeom>
              <a:avLst/>
              <a:gdLst>
                <a:gd name="T0" fmla="*/ 41 w 82"/>
                <a:gd name="T1" fmla="*/ 0 h 41"/>
                <a:gd name="T2" fmla="*/ 0 w 82"/>
                <a:gd name="T3" fmla="*/ 41 h 41"/>
                <a:gd name="T4" fmla="*/ 82 w 82"/>
                <a:gd name="T5" fmla="*/ 41 h 41"/>
                <a:gd name="T6" fmla="*/ 41 w 82"/>
                <a:gd name="T7" fmla="*/ 0 h 41"/>
              </a:gdLst>
              <a:ahLst/>
              <a:cxnLst>
                <a:cxn ang="0">
                  <a:pos x="T0" y="T1"/>
                </a:cxn>
                <a:cxn ang="0">
                  <a:pos x="T2" y="T3"/>
                </a:cxn>
                <a:cxn ang="0">
                  <a:pos x="T4" y="T5"/>
                </a:cxn>
                <a:cxn ang="0">
                  <a:pos x="T6" y="T7"/>
                </a:cxn>
              </a:cxnLst>
              <a:rect l="0" t="0" r="r" b="b"/>
              <a:pathLst>
                <a:path w="82" h="41">
                  <a:moveTo>
                    <a:pt x="41" y="0"/>
                  </a:moveTo>
                  <a:cubicBezTo>
                    <a:pt x="18" y="0"/>
                    <a:pt x="0" y="19"/>
                    <a:pt x="0" y="41"/>
                  </a:cubicBezTo>
                  <a:cubicBezTo>
                    <a:pt x="82" y="41"/>
                    <a:pt x="82" y="41"/>
                    <a:pt x="82" y="41"/>
                  </a:cubicBezTo>
                  <a:cubicBezTo>
                    <a:pt x="82" y="19"/>
                    <a:pt x="64" y="0"/>
                    <a:pt x="4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4" name="Freeform 304"/>
            <p:cNvSpPr>
              <a:spLocks/>
            </p:cNvSpPr>
            <p:nvPr/>
          </p:nvSpPr>
          <p:spPr bwMode="auto">
            <a:xfrm>
              <a:off x="6068" y="4001"/>
              <a:ext cx="85" cy="389"/>
            </a:xfrm>
            <a:custGeom>
              <a:avLst/>
              <a:gdLst>
                <a:gd name="T0" fmla="*/ 75 w 85"/>
                <a:gd name="T1" fmla="*/ 389 h 389"/>
                <a:gd name="T2" fmla="*/ 14 w 85"/>
                <a:gd name="T3" fmla="*/ 389 h 389"/>
                <a:gd name="T4" fmla="*/ 0 w 85"/>
                <a:gd name="T5" fmla="*/ 0 h 389"/>
                <a:gd name="T6" fmla="*/ 85 w 85"/>
                <a:gd name="T7" fmla="*/ 0 h 389"/>
                <a:gd name="T8" fmla="*/ 75 w 85"/>
                <a:gd name="T9" fmla="*/ 389 h 389"/>
              </a:gdLst>
              <a:ahLst/>
              <a:cxnLst>
                <a:cxn ang="0">
                  <a:pos x="T0" y="T1"/>
                </a:cxn>
                <a:cxn ang="0">
                  <a:pos x="T2" y="T3"/>
                </a:cxn>
                <a:cxn ang="0">
                  <a:pos x="T4" y="T5"/>
                </a:cxn>
                <a:cxn ang="0">
                  <a:pos x="T6" y="T7"/>
                </a:cxn>
                <a:cxn ang="0">
                  <a:pos x="T8" y="T9"/>
                </a:cxn>
              </a:cxnLst>
              <a:rect l="0" t="0" r="r" b="b"/>
              <a:pathLst>
                <a:path w="85" h="389">
                  <a:moveTo>
                    <a:pt x="75" y="389"/>
                  </a:moveTo>
                  <a:lnTo>
                    <a:pt x="14" y="389"/>
                  </a:lnTo>
                  <a:lnTo>
                    <a:pt x="0" y="0"/>
                  </a:lnTo>
                  <a:lnTo>
                    <a:pt x="85" y="0"/>
                  </a:lnTo>
                  <a:lnTo>
                    <a:pt x="75" y="389"/>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5" name="Freeform 305"/>
            <p:cNvSpPr>
              <a:spLocks/>
            </p:cNvSpPr>
            <p:nvPr/>
          </p:nvSpPr>
          <p:spPr bwMode="auto">
            <a:xfrm>
              <a:off x="6071" y="4382"/>
              <a:ext cx="83" cy="41"/>
            </a:xfrm>
            <a:custGeom>
              <a:avLst/>
              <a:gdLst>
                <a:gd name="T0" fmla="*/ 41 w 82"/>
                <a:gd name="T1" fmla="*/ 0 h 41"/>
                <a:gd name="T2" fmla="*/ 0 w 82"/>
                <a:gd name="T3" fmla="*/ 41 h 41"/>
                <a:gd name="T4" fmla="*/ 82 w 82"/>
                <a:gd name="T5" fmla="*/ 41 h 41"/>
                <a:gd name="T6" fmla="*/ 41 w 82"/>
                <a:gd name="T7" fmla="*/ 0 h 41"/>
              </a:gdLst>
              <a:ahLst/>
              <a:cxnLst>
                <a:cxn ang="0">
                  <a:pos x="T0" y="T1"/>
                </a:cxn>
                <a:cxn ang="0">
                  <a:pos x="T2" y="T3"/>
                </a:cxn>
                <a:cxn ang="0">
                  <a:pos x="T4" y="T5"/>
                </a:cxn>
                <a:cxn ang="0">
                  <a:pos x="T6" y="T7"/>
                </a:cxn>
              </a:cxnLst>
              <a:rect l="0" t="0" r="r" b="b"/>
              <a:pathLst>
                <a:path w="82" h="41">
                  <a:moveTo>
                    <a:pt x="41" y="0"/>
                  </a:moveTo>
                  <a:cubicBezTo>
                    <a:pt x="18" y="0"/>
                    <a:pt x="0" y="19"/>
                    <a:pt x="0" y="41"/>
                  </a:cubicBezTo>
                  <a:cubicBezTo>
                    <a:pt x="82" y="41"/>
                    <a:pt x="82" y="41"/>
                    <a:pt x="82" y="41"/>
                  </a:cubicBezTo>
                  <a:cubicBezTo>
                    <a:pt x="82" y="19"/>
                    <a:pt x="64" y="0"/>
                    <a:pt x="4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6" name="Freeform 306"/>
            <p:cNvSpPr>
              <a:spLocks/>
            </p:cNvSpPr>
            <p:nvPr/>
          </p:nvSpPr>
          <p:spPr bwMode="auto">
            <a:xfrm>
              <a:off x="5882" y="3967"/>
              <a:ext cx="43" cy="47"/>
            </a:xfrm>
            <a:custGeom>
              <a:avLst/>
              <a:gdLst>
                <a:gd name="T0" fmla="*/ 0 w 43"/>
                <a:gd name="T1" fmla="*/ 0 h 47"/>
                <a:gd name="T2" fmla="*/ 0 w 43"/>
                <a:gd name="T3" fmla="*/ 26 h 47"/>
                <a:gd name="T4" fmla="*/ 22 w 43"/>
                <a:gd name="T5" fmla="*/ 47 h 47"/>
                <a:gd name="T6" fmla="*/ 43 w 43"/>
                <a:gd name="T7" fmla="*/ 26 h 47"/>
                <a:gd name="T8" fmla="*/ 43 w 43"/>
                <a:gd name="T9" fmla="*/ 0 h 47"/>
                <a:gd name="T10" fmla="*/ 0 w 43"/>
                <a:gd name="T11" fmla="*/ 0 h 47"/>
              </a:gdLst>
              <a:ahLst/>
              <a:cxnLst>
                <a:cxn ang="0">
                  <a:pos x="T0" y="T1"/>
                </a:cxn>
                <a:cxn ang="0">
                  <a:pos x="T2" y="T3"/>
                </a:cxn>
                <a:cxn ang="0">
                  <a:pos x="T4" y="T5"/>
                </a:cxn>
                <a:cxn ang="0">
                  <a:pos x="T6" y="T7"/>
                </a:cxn>
                <a:cxn ang="0">
                  <a:pos x="T8" y="T9"/>
                </a:cxn>
                <a:cxn ang="0">
                  <a:pos x="T10" y="T11"/>
                </a:cxn>
              </a:cxnLst>
              <a:rect l="0" t="0" r="r" b="b"/>
              <a:pathLst>
                <a:path w="43" h="47">
                  <a:moveTo>
                    <a:pt x="0" y="0"/>
                  </a:moveTo>
                  <a:cubicBezTo>
                    <a:pt x="0" y="26"/>
                    <a:pt x="0" y="26"/>
                    <a:pt x="0" y="26"/>
                  </a:cubicBezTo>
                  <a:cubicBezTo>
                    <a:pt x="0" y="37"/>
                    <a:pt x="10" y="47"/>
                    <a:pt x="22" y="47"/>
                  </a:cubicBezTo>
                  <a:cubicBezTo>
                    <a:pt x="33" y="47"/>
                    <a:pt x="43" y="37"/>
                    <a:pt x="43" y="26"/>
                  </a:cubicBezTo>
                  <a:cubicBezTo>
                    <a:pt x="43" y="0"/>
                    <a:pt x="43" y="0"/>
                    <a:pt x="43"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7" name="Freeform 307"/>
            <p:cNvSpPr>
              <a:spLocks/>
            </p:cNvSpPr>
            <p:nvPr/>
          </p:nvSpPr>
          <p:spPr bwMode="auto">
            <a:xfrm>
              <a:off x="6209" y="3967"/>
              <a:ext cx="43" cy="47"/>
            </a:xfrm>
            <a:custGeom>
              <a:avLst/>
              <a:gdLst>
                <a:gd name="T0" fmla="*/ 0 w 42"/>
                <a:gd name="T1" fmla="*/ 0 h 47"/>
                <a:gd name="T2" fmla="*/ 0 w 42"/>
                <a:gd name="T3" fmla="*/ 26 h 47"/>
                <a:gd name="T4" fmla="*/ 21 w 42"/>
                <a:gd name="T5" fmla="*/ 47 h 47"/>
                <a:gd name="T6" fmla="*/ 42 w 42"/>
                <a:gd name="T7" fmla="*/ 26 h 47"/>
                <a:gd name="T8" fmla="*/ 42 w 42"/>
                <a:gd name="T9" fmla="*/ 0 h 47"/>
                <a:gd name="T10" fmla="*/ 0 w 42"/>
                <a:gd name="T11" fmla="*/ 0 h 47"/>
              </a:gdLst>
              <a:ahLst/>
              <a:cxnLst>
                <a:cxn ang="0">
                  <a:pos x="T0" y="T1"/>
                </a:cxn>
                <a:cxn ang="0">
                  <a:pos x="T2" y="T3"/>
                </a:cxn>
                <a:cxn ang="0">
                  <a:pos x="T4" y="T5"/>
                </a:cxn>
                <a:cxn ang="0">
                  <a:pos x="T6" y="T7"/>
                </a:cxn>
                <a:cxn ang="0">
                  <a:pos x="T8" y="T9"/>
                </a:cxn>
                <a:cxn ang="0">
                  <a:pos x="T10" y="T11"/>
                </a:cxn>
              </a:cxnLst>
              <a:rect l="0" t="0" r="r" b="b"/>
              <a:pathLst>
                <a:path w="42" h="47">
                  <a:moveTo>
                    <a:pt x="0" y="0"/>
                  </a:moveTo>
                  <a:cubicBezTo>
                    <a:pt x="0" y="26"/>
                    <a:pt x="0" y="26"/>
                    <a:pt x="0" y="26"/>
                  </a:cubicBezTo>
                  <a:cubicBezTo>
                    <a:pt x="0" y="37"/>
                    <a:pt x="9" y="47"/>
                    <a:pt x="21" y="47"/>
                  </a:cubicBezTo>
                  <a:cubicBezTo>
                    <a:pt x="33" y="47"/>
                    <a:pt x="42" y="37"/>
                    <a:pt x="42" y="26"/>
                  </a:cubicBezTo>
                  <a:cubicBezTo>
                    <a:pt x="42" y="0"/>
                    <a:pt x="42" y="0"/>
                    <a:pt x="42"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8" name="Freeform 308"/>
            <p:cNvSpPr>
              <a:spLocks/>
            </p:cNvSpPr>
            <p:nvPr/>
          </p:nvSpPr>
          <p:spPr bwMode="auto">
            <a:xfrm>
              <a:off x="5959" y="3579"/>
              <a:ext cx="215" cy="422"/>
            </a:xfrm>
            <a:custGeom>
              <a:avLst/>
              <a:gdLst>
                <a:gd name="T0" fmla="*/ 140 w 215"/>
                <a:gd name="T1" fmla="*/ 0 h 422"/>
                <a:gd name="T2" fmla="*/ 108 w 215"/>
                <a:gd name="T3" fmla="*/ 263 h 422"/>
                <a:gd name="T4" fmla="*/ 74 w 215"/>
                <a:gd name="T5" fmla="*/ 0 h 422"/>
                <a:gd name="T6" fmla="*/ 0 w 215"/>
                <a:gd name="T7" fmla="*/ 20 h 422"/>
                <a:gd name="T8" fmla="*/ 4 w 215"/>
                <a:gd name="T9" fmla="*/ 422 h 422"/>
                <a:gd name="T10" fmla="*/ 211 w 215"/>
                <a:gd name="T11" fmla="*/ 422 h 422"/>
                <a:gd name="T12" fmla="*/ 215 w 215"/>
                <a:gd name="T13" fmla="*/ 20 h 422"/>
                <a:gd name="T14" fmla="*/ 140 w 215"/>
                <a:gd name="T15" fmla="*/ 0 h 4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5" h="422">
                  <a:moveTo>
                    <a:pt x="140" y="0"/>
                  </a:moveTo>
                  <a:lnTo>
                    <a:pt x="108" y="263"/>
                  </a:lnTo>
                  <a:lnTo>
                    <a:pt x="74" y="0"/>
                  </a:lnTo>
                  <a:lnTo>
                    <a:pt x="0" y="20"/>
                  </a:lnTo>
                  <a:lnTo>
                    <a:pt x="4" y="422"/>
                  </a:lnTo>
                  <a:lnTo>
                    <a:pt x="211" y="422"/>
                  </a:lnTo>
                  <a:lnTo>
                    <a:pt x="215" y="20"/>
                  </a:lnTo>
                  <a:lnTo>
                    <a:pt x="14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09" name="Freeform 309"/>
            <p:cNvSpPr>
              <a:spLocks/>
            </p:cNvSpPr>
            <p:nvPr/>
          </p:nvSpPr>
          <p:spPr bwMode="auto">
            <a:xfrm>
              <a:off x="6120" y="3457"/>
              <a:ext cx="1" cy="1"/>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1"/>
                    <a:pt x="0" y="0"/>
                  </a:cubicBezTo>
                  <a:cubicBezTo>
                    <a:pt x="0" y="1"/>
                    <a:pt x="0" y="1"/>
                    <a:pt x="1"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0" name="Freeform 310"/>
            <p:cNvSpPr>
              <a:spLocks/>
            </p:cNvSpPr>
            <p:nvPr/>
          </p:nvSpPr>
          <p:spPr bwMode="auto">
            <a:xfrm>
              <a:off x="6120" y="345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1" name="Freeform 311"/>
            <p:cNvSpPr>
              <a:spLocks/>
            </p:cNvSpPr>
            <p:nvPr/>
          </p:nvSpPr>
          <p:spPr bwMode="auto">
            <a:xfrm>
              <a:off x="6117" y="345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2" name="Freeform 312"/>
            <p:cNvSpPr>
              <a:spLocks/>
            </p:cNvSpPr>
            <p:nvPr/>
          </p:nvSpPr>
          <p:spPr bwMode="auto">
            <a:xfrm>
              <a:off x="6118" y="345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3" name="Freeform 313"/>
            <p:cNvSpPr>
              <a:spLocks/>
            </p:cNvSpPr>
            <p:nvPr/>
          </p:nvSpPr>
          <p:spPr bwMode="auto">
            <a:xfrm>
              <a:off x="6012" y="34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4" name="Freeform 314"/>
            <p:cNvSpPr>
              <a:spLocks/>
            </p:cNvSpPr>
            <p:nvPr/>
          </p:nvSpPr>
          <p:spPr bwMode="auto">
            <a:xfrm>
              <a:off x="6121" y="3459"/>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5" name="Freeform 315"/>
            <p:cNvSpPr>
              <a:spLocks/>
            </p:cNvSpPr>
            <p:nvPr/>
          </p:nvSpPr>
          <p:spPr bwMode="auto">
            <a:xfrm>
              <a:off x="6121" y="3462"/>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6" name="Freeform 316"/>
            <p:cNvSpPr>
              <a:spLocks/>
            </p:cNvSpPr>
            <p:nvPr/>
          </p:nvSpPr>
          <p:spPr bwMode="auto">
            <a:xfrm>
              <a:off x="6116" y="344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7" name="Freeform 317"/>
            <p:cNvSpPr>
              <a:spLocks/>
            </p:cNvSpPr>
            <p:nvPr/>
          </p:nvSpPr>
          <p:spPr bwMode="auto">
            <a:xfrm>
              <a:off x="6009" y="3461"/>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8" name="Freeform 318"/>
            <p:cNvSpPr>
              <a:spLocks/>
            </p:cNvSpPr>
            <p:nvPr/>
          </p:nvSpPr>
          <p:spPr bwMode="auto">
            <a:xfrm>
              <a:off x="6010" y="345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19" name="Freeform 319"/>
            <p:cNvSpPr>
              <a:spLocks/>
            </p:cNvSpPr>
            <p:nvPr/>
          </p:nvSpPr>
          <p:spPr bwMode="auto">
            <a:xfrm>
              <a:off x="6011" y="345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0" name="Freeform 320"/>
            <p:cNvSpPr>
              <a:spLocks/>
            </p:cNvSpPr>
            <p:nvPr/>
          </p:nvSpPr>
          <p:spPr bwMode="auto">
            <a:xfrm>
              <a:off x="6010" y="345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1" name="Freeform 321"/>
            <p:cNvSpPr>
              <a:spLocks/>
            </p:cNvSpPr>
            <p:nvPr/>
          </p:nvSpPr>
          <p:spPr bwMode="auto">
            <a:xfrm>
              <a:off x="5999" y="3445"/>
              <a:ext cx="132" cy="117"/>
            </a:xfrm>
            <a:custGeom>
              <a:avLst/>
              <a:gdLst>
                <a:gd name="T0" fmla="*/ 125 w 131"/>
                <a:gd name="T1" fmla="*/ 28 h 116"/>
                <a:gd name="T2" fmla="*/ 121 w 131"/>
                <a:gd name="T3" fmla="*/ 27 h 116"/>
                <a:gd name="T4" fmla="*/ 121 w 131"/>
                <a:gd name="T5" fmla="*/ 19 h 116"/>
                <a:gd name="T6" fmla="*/ 121 w 131"/>
                <a:gd name="T7" fmla="*/ 17 h 116"/>
                <a:gd name="T8" fmla="*/ 121 w 131"/>
                <a:gd name="T9" fmla="*/ 16 h 116"/>
                <a:gd name="T10" fmla="*/ 121 w 131"/>
                <a:gd name="T11" fmla="*/ 14 h 116"/>
                <a:gd name="T12" fmla="*/ 121 w 131"/>
                <a:gd name="T13" fmla="*/ 13 h 116"/>
                <a:gd name="T14" fmla="*/ 120 w 131"/>
                <a:gd name="T15" fmla="*/ 12 h 116"/>
                <a:gd name="T16" fmla="*/ 120 w 131"/>
                <a:gd name="T17" fmla="*/ 11 h 116"/>
                <a:gd name="T18" fmla="*/ 120 w 131"/>
                <a:gd name="T19" fmla="*/ 10 h 116"/>
                <a:gd name="T20" fmla="*/ 118 w 131"/>
                <a:gd name="T21" fmla="*/ 8 h 116"/>
                <a:gd name="T22" fmla="*/ 118 w 131"/>
                <a:gd name="T23" fmla="*/ 7 h 116"/>
                <a:gd name="T24" fmla="*/ 117 w 131"/>
                <a:gd name="T25" fmla="*/ 6 h 116"/>
                <a:gd name="T26" fmla="*/ 117 w 131"/>
                <a:gd name="T27" fmla="*/ 5 h 116"/>
                <a:gd name="T28" fmla="*/ 116 w 131"/>
                <a:gd name="T29" fmla="*/ 4 h 116"/>
                <a:gd name="T30" fmla="*/ 116 w 131"/>
                <a:gd name="T31" fmla="*/ 4 h 116"/>
                <a:gd name="T32" fmla="*/ 106 w 131"/>
                <a:gd name="T33" fmla="*/ 5 h 116"/>
                <a:gd name="T34" fmla="*/ 88 w 131"/>
                <a:gd name="T35" fmla="*/ 0 h 116"/>
                <a:gd name="T36" fmla="*/ 54 w 131"/>
                <a:gd name="T37" fmla="*/ 5 h 116"/>
                <a:gd name="T38" fmla="*/ 18 w 131"/>
                <a:gd name="T39" fmla="*/ 0 h 116"/>
                <a:gd name="T40" fmla="*/ 13 w 131"/>
                <a:gd name="T41" fmla="*/ 6 h 116"/>
                <a:gd name="T42" fmla="*/ 13 w 131"/>
                <a:gd name="T43" fmla="*/ 6 h 116"/>
                <a:gd name="T44" fmla="*/ 12 w 131"/>
                <a:gd name="T45" fmla="*/ 8 h 116"/>
                <a:gd name="T46" fmla="*/ 12 w 131"/>
                <a:gd name="T47" fmla="*/ 9 h 116"/>
                <a:gd name="T48" fmla="*/ 11 w 131"/>
                <a:gd name="T49" fmla="*/ 11 h 116"/>
                <a:gd name="T50" fmla="*/ 11 w 131"/>
                <a:gd name="T51" fmla="*/ 11 h 116"/>
                <a:gd name="T52" fmla="*/ 11 w 131"/>
                <a:gd name="T53" fmla="*/ 13 h 116"/>
                <a:gd name="T54" fmla="*/ 11 w 131"/>
                <a:gd name="T55" fmla="*/ 14 h 116"/>
                <a:gd name="T56" fmla="*/ 10 w 131"/>
                <a:gd name="T57" fmla="*/ 16 h 116"/>
                <a:gd name="T58" fmla="*/ 10 w 131"/>
                <a:gd name="T59" fmla="*/ 17 h 116"/>
                <a:gd name="T60" fmla="*/ 10 w 131"/>
                <a:gd name="T61" fmla="*/ 19 h 116"/>
                <a:gd name="T62" fmla="*/ 10 w 131"/>
                <a:gd name="T63" fmla="*/ 27 h 116"/>
                <a:gd name="T64" fmla="*/ 8 w 131"/>
                <a:gd name="T65" fmla="*/ 27 h 116"/>
                <a:gd name="T66" fmla="*/ 0 w 131"/>
                <a:gd name="T67" fmla="*/ 37 h 116"/>
                <a:gd name="T68" fmla="*/ 0 w 131"/>
                <a:gd name="T69" fmla="*/ 57 h 116"/>
                <a:gd name="T70" fmla="*/ 10 w 131"/>
                <a:gd name="T71" fmla="*/ 67 h 116"/>
                <a:gd name="T72" fmla="*/ 41 w 131"/>
                <a:gd name="T73" fmla="*/ 116 h 116"/>
                <a:gd name="T74" fmla="*/ 90 w 131"/>
                <a:gd name="T75" fmla="*/ 116 h 116"/>
                <a:gd name="T76" fmla="*/ 121 w 131"/>
                <a:gd name="T77" fmla="*/ 67 h 116"/>
                <a:gd name="T78" fmla="*/ 131 w 131"/>
                <a:gd name="T79" fmla="*/ 57 h 116"/>
                <a:gd name="T80" fmla="*/ 131 w 131"/>
                <a:gd name="T81" fmla="*/ 37 h 116"/>
                <a:gd name="T82" fmla="*/ 125 w 131"/>
                <a:gd name="T83" fmla="*/ 2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1" h="116">
                  <a:moveTo>
                    <a:pt x="125" y="28"/>
                  </a:moveTo>
                  <a:cubicBezTo>
                    <a:pt x="123" y="28"/>
                    <a:pt x="122" y="27"/>
                    <a:pt x="121" y="27"/>
                  </a:cubicBezTo>
                  <a:cubicBezTo>
                    <a:pt x="121" y="19"/>
                    <a:pt x="121" y="19"/>
                    <a:pt x="121" y="19"/>
                  </a:cubicBezTo>
                  <a:cubicBezTo>
                    <a:pt x="121" y="19"/>
                    <a:pt x="121" y="18"/>
                    <a:pt x="121" y="17"/>
                  </a:cubicBezTo>
                  <a:cubicBezTo>
                    <a:pt x="121" y="17"/>
                    <a:pt x="121" y="16"/>
                    <a:pt x="121" y="16"/>
                  </a:cubicBezTo>
                  <a:cubicBezTo>
                    <a:pt x="121" y="16"/>
                    <a:pt x="121" y="15"/>
                    <a:pt x="121" y="14"/>
                  </a:cubicBezTo>
                  <a:cubicBezTo>
                    <a:pt x="121" y="14"/>
                    <a:pt x="121" y="14"/>
                    <a:pt x="121" y="13"/>
                  </a:cubicBezTo>
                  <a:cubicBezTo>
                    <a:pt x="120" y="13"/>
                    <a:pt x="120" y="13"/>
                    <a:pt x="120" y="12"/>
                  </a:cubicBezTo>
                  <a:cubicBezTo>
                    <a:pt x="120" y="12"/>
                    <a:pt x="120" y="11"/>
                    <a:pt x="120" y="11"/>
                  </a:cubicBezTo>
                  <a:cubicBezTo>
                    <a:pt x="120" y="11"/>
                    <a:pt x="120" y="11"/>
                    <a:pt x="120" y="10"/>
                  </a:cubicBezTo>
                  <a:cubicBezTo>
                    <a:pt x="119" y="9"/>
                    <a:pt x="119" y="8"/>
                    <a:pt x="118" y="8"/>
                  </a:cubicBezTo>
                  <a:cubicBezTo>
                    <a:pt x="118" y="7"/>
                    <a:pt x="118" y="7"/>
                    <a:pt x="118" y="7"/>
                  </a:cubicBezTo>
                  <a:cubicBezTo>
                    <a:pt x="118" y="7"/>
                    <a:pt x="118" y="6"/>
                    <a:pt x="117" y="6"/>
                  </a:cubicBezTo>
                  <a:cubicBezTo>
                    <a:pt x="117" y="6"/>
                    <a:pt x="117" y="5"/>
                    <a:pt x="117" y="5"/>
                  </a:cubicBezTo>
                  <a:cubicBezTo>
                    <a:pt x="117" y="5"/>
                    <a:pt x="117" y="4"/>
                    <a:pt x="116" y="4"/>
                  </a:cubicBezTo>
                  <a:cubicBezTo>
                    <a:pt x="116" y="4"/>
                    <a:pt x="116" y="4"/>
                    <a:pt x="116" y="4"/>
                  </a:cubicBezTo>
                  <a:cubicBezTo>
                    <a:pt x="113" y="4"/>
                    <a:pt x="110" y="5"/>
                    <a:pt x="106" y="5"/>
                  </a:cubicBezTo>
                  <a:cubicBezTo>
                    <a:pt x="98" y="5"/>
                    <a:pt x="91" y="3"/>
                    <a:pt x="88" y="0"/>
                  </a:cubicBezTo>
                  <a:cubicBezTo>
                    <a:pt x="79" y="3"/>
                    <a:pt x="67" y="5"/>
                    <a:pt x="54" y="5"/>
                  </a:cubicBezTo>
                  <a:cubicBezTo>
                    <a:pt x="40" y="5"/>
                    <a:pt x="27" y="3"/>
                    <a:pt x="18" y="0"/>
                  </a:cubicBezTo>
                  <a:cubicBezTo>
                    <a:pt x="16" y="2"/>
                    <a:pt x="15" y="4"/>
                    <a:pt x="13" y="6"/>
                  </a:cubicBezTo>
                  <a:cubicBezTo>
                    <a:pt x="13" y="6"/>
                    <a:pt x="13" y="6"/>
                    <a:pt x="13" y="6"/>
                  </a:cubicBezTo>
                  <a:cubicBezTo>
                    <a:pt x="13" y="7"/>
                    <a:pt x="13" y="8"/>
                    <a:pt x="12" y="8"/>
                  </a:cubicBezTo>
                  <a:cubicBezTo>
                    <a:pt x="12" y="8"/>
                    <a:pt x="12" y="9"/>
                    <a:pt x="12" y="9"/>
                  </a:cubicBezTo>
                  <a:cubicBezTo>
                    <a:pt x="12" y="9"/>
                    <a:pt x="12" y="10"/>
                    <a:pt x="11" y="11"/>
                  </a:cubicBezTo>
                  <a:cubicBezTo>
                    <a:pt x="11" y="11"/>
                    <a:pt x="11" y="11"/>
                    <a:pt x="11" y="11"/>
                  </a:cubicBezTo>
                  <a:cubicBezTo>
                    <a:pt x="11" y="12"/>
                    <a:pt x="11" y="13"/>
                    <a:pt x="11" y="13"/>
                  </a:cubicBezTo>
                  <a:cubicBezTo>
                    <a:pt x="11" y="13"/>
                    <a:pt x="11" y="14"/>
                    <a:pt x="11" y="14"/>
                  </a:cubicBezTo>
                  <a:cubicBezTo>
                    <a:pt x="10" y="15"/>
                    <a:pt x="10" y="15"/>
                    <a:pt x="10" y="16"/>
                  </a:cubicBezTo>
                  <a:cubicBezTo>
                    <a:pt x="10" y="16"/>
                    <a:pt x="10" y="16"/>
                    <a:pt x="10" y="17"/>
                  </a:cubicBezTo>
                  <a:cubicBezTo>
                    <a:pt x="10" y="17"/>
                    <a:pt x="10" y="18"/>
                    <a:pt x="10" y="19"/>
                  </a:cubicBezTo>
                  <a:cubicBezTo>
                    <a:pt x="10" y="27"/>
                    <a:pt x="10" y="27"/>
                    <a:pt x="10" y="27"/>
                  </a:cubicBezTo>
                  <a:cubicBezTo>
                    <a:pt x="9" y="27"/>
                    <a:pt x="9" y="27"/>
                    <a:pt x="8" y="27"/>
                  </a:cubicBezTo>
                  <a:cubicBezTo>
                    <a:pt x="4" y="28"/>
                    <a:pt x="0" y="32"/>
                    <a:pt x="0" y="37"/>
                  </a:cubicBezTo>
                  <a:cubicBezTo>
                    <a:pt x="0" y="57"/>
                    <a:pt x="0" y="57"/>
                    <a:pt x="0" y="57"/>
                  </a:cubicBezTo>
                  <a:cubicBezTo>
                    <a:pt x="0" y="62"/>
                    <a:pt x="5" y="67"/>
                    <a:pt x="10" y="67"/>
                  </a:cubicBezTo>
                  <a:cubicBezTo>
                    <a:pt x="10" y="67"/>
                    <a:pt x="26" y="116"/>
                    <a:pt x="41" y="116"/>
                  </a:cubicBezTo>
                  <a:cubicBezTo>
                    <a:pt x="90" y="116"/>
                    <a:pt x="90" y="116"/>
                    <a:pt x="90" y="116"/>
                  </a:cubicBezTo>
                  <a:cubicBezTo>
                    <a:pt x="105" y="116"/>
                    <a:pt x="121" y="67"/>
                    <a:pt x="121" y="67"/>
                  </a:cubicBezTo>
                  <a:cubicBezTo>
                    <a:pt x="126" y="67"/>
                    <a:pt x="131" y="62"/>
                    <a:pt x="131" y="57"/>
                  </a:cubicBezTo>
                  <a:cubicBezTo>
                    <a:pt x="131" y="37"/>
                    <a:pt x="131" y="37"/>
                    <a:pt x="131" y="37"/>
                  </a:cubicBezTo>
                  <a:cubicBezTo>
                    <a:pt x="131" y="33"/>
                    <a:pt x="128" y="29"/>
                    <a:pt x="125" y="28"/>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2" name="Freeform 322"/>
            <p:cNvSpPr>
              <a:spLocks noEditPoints="1"/>
            </p:cNvSpPr>
            <p:nvPr/>
          </p:nvSpPr>
          <p:spPr bwMode="auto">
            <a:xfrm>
              <a:off x="6010" y="3468"/>
              <a:ext cx="113" cy="37"/>
            </a:xfrm>
            <a:custGeom>
              <a:avLst/>
              <a:gdLst>
                <a:gd name="T0" fmla="*/ 111 w 112"/>
                <a:gd name="T1" fmla="*/ 3 h 36"/>
                <a:gd name="T2" fmla="*/ 83 w 112"/>
                <a:gd name="T3" fmla="*/ 2 h 36"/>
                <a:gd name="T4" fmla="*/ 56 w 112"/>
                <a:gd name="T5" fmla="*/ 7 h 36"/>
                <a:gd name="T6" fmla="*/ 30 w 112"/>
                <a:gd name="T7" fmla="*/ 2 h 36"/>
                <a:gd name="T8" fmla="*/ 1 w 112"/>
                <a:gd name="T9" fmla="*/ 3 h 36"/>
                <a:gd name="T10" fmla="*/ 1 w 112"/>
                <a:gd name="T11" fmla="*/ 7 h 36"/>
                <a:gd name="T12" fmla="*/ 5 w 112"/>
                <a:gd name="T13" fmla="*/ 11 h 36"/>
                <a:gd name="T14" fmla="*/ 8 w 112"/>
                <a:gd name="T15" fmla="*/ 20 h 36"/>
                <a:gd name="T16" fmla="*/ 34 w 112"/>
                <a:gd name="T17" fmla="*/ 34 h 36"/>
                <a:gd name="T18" fmla="*/ 52 w 112"/>
                <a:gd name="T19" fmla="*/ 15 h 36"/>
                <a:gd name="T20" fmla="*/ 56 w 112"/>
                <a:gd name="T21" fmla="*/ 13 h 36"/>
                <a:gd name="T22" fmla="*/ 61 w 112"/>
                <a:gd name="T23" fmla="*/ 15 h 36"/>
                <a:gd name="T24" fmla="*/ 79 w 112"/>
                <a:gd name="T25" fmla="*/ 34 h 36"/>
                <a:gd name="T26" fmla="*/ 104 w 112"/>
                <a:gd name="T27" fmla="*/ 20 h 36"/>
                <a:gd name="T28" fmla="*/ 108 w 112"/>
                <a:gd name="T29" fmla="*/ 11 h 36"/>
                <a:gd name="T30" fmla="*/ 111 w 112"/>
                <a:gd name="T31" fmla="*/ 7 h 36"/>
                <a:gd name="T32" fmla="*/ 111 w 112"/>
                <a:gd name="T33" fmla="*/ 3 h 36"/>
                <a:gd name="T34" fmla="*/ 43 w 112"/>
                <a:gd name="T35" fmla="*/ 27 h 36"/>
                <a:gd name="T36" fmla="*/ 23 w 112"/>
                <a:gd name="T37" fmla="*/ 32 h 36"/>
                <a:gd name="T38" fmla="*/ 10 w 112"/>
                <a:gd name="T39" fmla="*/ 12 h 36"/>
                <a:gd name="T40" fmla="*/ 30 w 112"/>
                <a:gd name="T41" fmla="*/ 4 h 36"/>
                <a:gd name="T42" fmla="*/ 44 w 112"/>
                <a:gd name="T43" fmla="*/ 8 h 36"/>
                <a:gd name="T44" fmla="*/ 43 w 112"/>
                <a:gd name="T45" fmla="*/ 27 h 36"/>
                <a:gd name="T46" fmla="*/ 90 w 112"/>
                <a:gd name="T47" fmla="*/ 32 h 36"/>
                <a:gd name="T48" fmla="*/ 70 w 112"/>
                <a:gd name="T49" fmla="*/ 27 h 36"/>
                <a:gd name="T50" fmla="*/ 69 w 112"/>
                <a:gd name="T51" fmla="*/ 8 h 36"/>
                <a:gd name="T52" fmla="*/ 82 w 112"/>
                <a:gd name="T53" fmla="*/ 4 h 36"/>
                <a:gd name="T54" fmla="*/ 102 w 112"/>
                <a:gd name="T55" fmla="*/ 12 h 36"/>
                <a:gd name="T56" fmla="*/ 90 w 112"/>
                <a:gd name="T5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2" h="36">
                  <a:moveTo>
                    <a:pt x="111" y="3"/>
                  </a:moveTo>
                  <a:cubicBezTo>
                    <a:pt x="111" y="3"/>
                    <a:pt x="95" y="0"/>
                    <a:pt x="83" y="2"/>
                  </a:cubicBezTo>
                  <a:cubicBezTo>
                    <a:pt x="71" y="3"/>
                    <a:pt x="62" y="7"/>
                    <a:pt x="56" y="7"/>
                  </a:cubicBezTo>
                  <a:cubicBezTo>
                    <a:pt x="51" y="7"/>
                    <a:pt x="41" y="3"/>
                    <a:pt x="30" y="2"/>
                  </a:cubicBezTo>
                  <a:cubicBezTo>
                    <a:pt x="18" y="0"/>
                    <a:pt x="1" y="3"/>
                    <a:pt x="1" y="3"/>
                  </a:cubicBezTo>
                  <a:cubicBezTo>
                    <a:pt x="0" y="3"/>
                    <a:pt x="1" y="5"/>
                    <a:pt x="1" y="7"/>
                  </a:cubicBezTo>
                  <a:cubicBezTo>
                    <a:pt x="2" y="9"/>
                    <a:pt x="2" y="9"/>
                    <a:pt x="5" y="11"/>
                  </a:cubicBezTo>
                  <a:cubicBezTo>
                    <a:pt x="7" y="12"/>
                    <a:pt x="8" y="20"/>
                    <a:pt x="8" y="20"/>
                  </a:cubicBezTo>
                  <a:cubicBezTo>
                    <a:pt x="10" y="33"/>
                    <a:pt x="20" y="36"/>
                    <a:pt x="34" y="34"/>
                  </a:cubicBezTo>
                  <a:cubicBezTo>
                    <a:pt x="47" y="32"/>
                    <a:pt x="51" y="17"/>
                    <a:pt x="52" y="15"/>
                  </a:cubicBezTo>
                  <a:cubicBezTo>
                    <a:pt x="54" y="13"/>
                    <a:pt x="56" y="13"/>
                    <a:pt x="56" y="13"/>
                  </a:cubicBezTo>
                  <a:cubicBezTo>
                    <a:pt x="56" y="13"/>
                    <a:pt x="59" y="13"/>
                    <a:pt x="61" y="15"/>
                  </a:cubicBezTo>
                  <a:cubicBezTo>
                    <a:pt x="62" y="17"/>
                    <a:pt x="65" y="32"/>
                    <a:pt x="79" y="34"/>
                  </a:cubicBezTo>
                  <a:cubicBezTo>
                    <a:pt x="92" y="36"/>
                    <a:pt x="102" y="33"/>
                    <a:pt x="104" y="20"/>
                  </a:cubicBezTo>
                  <a:cubicBezTo>
                    <a:pt x="104" y="20"/>
                    <a:pt x="105" y="12"/>
                    <a:pt x="108" y="11"/>
                  </a:cubicBezTo>
                  <a:cubicBezTo>
                    <a:pt x="110" y="9"/>
                    <a:pt x="111" y="9"/>
                    <a:pt x="111" y="7"/>
                  </a:cubicBezTo>
                  <a:cubicBezTo>
                    <a:pt x="111" y="5"/>
                    <a:pt x="112" y="3"/>
                    <a:pt x="111" y="3"/>
                  </a:cubicBezTo>
                  <a:close/>
                  <a:moveTo>
                    <a:pt x="43" y="27"/>
                  </a:moveTo>
                  <a:cubicBezTo>
                    <a:pt x="39" y="31"/>
                    <a:pt x="32" y="33"/>
                    <a:pt x="23" y="32"/>
                  </a:cubicBezTo>
                  <a:cubicBezTo>
                    <a:pt x="14" y="30"/>
                    <a:pt x="10" y="24"/>
                    <a:pt x="10" y="12"/>
                  </a:cubicBezTo>
                  <a:cubicBezTo>
                    <a:pt x="10" y="1"/>
                    <a:pt x="30" y="4"/>
                    <a:pt x="30" y="4"/>
                  </a:cubicBezTo>
                  <a:cubicBezTo>
                    <a:pt x="38" y="6"/>
                    <a:pt x="38" y="6"/>
                    <a:pt x="44" y="8"/>
                  </a:cubicBezTo>
                  <a:cubicBezTo>
                    <a:pt x="50" y="10"/>
                    <a:pt x="46" y="22"/>
                    <a:pt x="43" y="27"/>
                  </a:cubicBezTo>
                  <a:close/>
                  <a:moveTo>
                    <a:pt x="90" y="32"/>
                  </a:moveTo>
                  <a:cubicBezTo>
                    <a:pt x="81" y="33"/>
                    <a:pt x="74" y="31"/>
                    <a:pt x="70" y="27"/>
                  </a:cubicBezTo>
                  <a:cubicBezTo>
                    <a:pt x="66" y="22"/>
                    <a:pt x="62" y="10"/>
                    <a:pt x="69" y="8"/>
                  </a:cubicBezTo>
                  <a:cubicBezTo>
                    <a:pt x="75" y="6"/>
                    <a:pt x="75" y="6"/>
                    <a:pt x="82" y="4"/>
                  </a:cubicBezTo>
                  <a:cubicBezTo>
                    <a:pt x="82" y="4"/>
                    <a:pt x="102" y="1"/>
                    <a:pt x="102" y="12"/>
                  </a:cubicBezTo>
                  <a:cubicBezTo>
                    <a:pt x="102" y="24"/>
                    <a:pt x="99" y="30"/>
                    <a:pt x="90" y="3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3" name="Oval 323"/>
            <p:cNvSpPr>
              <a:spLocks noChangeArrowheads="1"/>
            </p:cNvSpPr>
            <p:nvPr/>
          </p:nvSpPr>
          <p:spPr bwMode="auto">
            <a:xfrm>
              <a:off x="6013" y="3472"/>
              <a:ext cx="3" cy="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4" name="Oval 324"/>
            <p:cNvSpPr>
              <a:spLocks noChangeArrowheads="1"/>
            </p:cNvSpPr>
            <p:nvPr/>
          </p:nvSpPr>
          <p:spPr bwMode="auto">
            <a:xfrm>
              <a:off x="6117" y="3472"/>
              <a:ext cx="3" cy="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5" name="Freeform 325"/>
            <p:cNvSpPr>
              <a:spLocks noEditPoints="1"/>
            </p:cNvSpPr>
            <p:nvPr/>
          </p:nvSpPr>
          <p:spPr bwMode="auto">
            <a:xfrm>
              <a:off x="6801" y="3493"/>
              <a:ext cx="112" cy="36"/>
            </a:xfrm>
            <a:custGeom>
              <a:avLst/>
              <a:gdLst>
                <a:gd name="T0" fmla="*/ 110 w 111"/>
                <a:gd name="T1" fmla="*/ 3 h 36"/>
                <a:gd name="T2" fmla="*/ 83 w 111"/>
                <a:gd name="T3" fmla="*/ 1 h 36"/>
                <a:gd name="T4" fmla="*/ 56 w 111"/>
                <a:gd name="T5" fmla="*/ 7 h 36"/>
                <a:gd name="T6" fmla="*/ 29 w 111"/>
                <a:gd name="T7" fmla="*/ 1 h 36"/>
                <a:gd name="T8" fmla="*/ 1 w 111"/>
                <a:gd name="T9" fmla="*/ 3 h 36"/>
                <a:gd name="T10" fmla="*/ 1 w 111"/>
                <a:gd name="T11" fmla="*/ 6 h 36"/>
                <a:gd name="T12" fmla="*/ 4 w 111"/>
                <a:gd name="T13" fmla="*/ 11 h 36"/>
                <a:gd name="T14" fmla="*/ 7 w 111"/>
                <a:gd name="T15" fmla="*/ 19 h 36"/>
                <a:gd name="T16" fmla="*/ 33 w 111"/>
                <a:gd name="T17" fmla="*/ 34 h 36"/>
                <a:gd name="T18" fmla="*/ 52 w 111"/>
                <a:gd name="T19" fmla="*/ 15 h 36"/>
                <a:gd name="T20" fmla="*/ 56 w 111"/>
                <a:gd name="T21" fmla="*/ 12 h 36"/>
                <a:gd name="T22" fmla="*/ 60 w 111"/>
                <a:gd name="T23" fmla="*/ 15 h 36"/>
                <a:gd name="T24" fmla="*/ 78 w 111"/>
                <a:gd name="T25" fmla="*/ 34 h 36"/>
                <a:gd name="T26" fmla="*/ 104 w 111"/>
                <a:gd name="T27" fmla="*/ 19 h 36"/>
                <a:gd name="T28" fmla="*/ 107 w 111"/>
                <a:gd name="T29" fmla="*/ 11 h 36"/>
                <a:gd name="T30" fmla="*/ 111 w 111"/>
                <a:gd name="T31" fmla="*/ 6 h 36"/>
                <a:gd name="T32" fmla="*/ 110 w 111"/>
                <a:gd name="T33" fmla="*/ 3 h 36"/>
                <a:gd name="T34" fmla="*/ 42 w 111"/>
                <a:gd name="T35" fmla="*/ 26 h 36"/>
                <a:gd name="T36" fmla="*/ 22 w 111"/>
                <a:gd name="T37" fmla="*/ 32 h 36"/>
                <a:gd name="T38" fmla="*/ 10 w 111"/>
                <a:gd name="T39" fmla="*/ 12 h 36"/>
                <a:gd name="T40" fmla="*/ 30 w 111"/>
                <a:gd name="T41" fmla="*/ 4 h 36"/>
                <a:gd name="T42" fmla="*/ 44 w 111"/>
                <a:gd name="T43" fmla="*/ 8 h 36"/>
                <a:gd name="T44" fmla="*/ 42 w 111"/>
                <a:gd name="T45" fmla="*/ 26 h 36"/>
                <a:gd name="T46" fmla="*/ 89 w 111"/>
                <a:gd name="T47" fmla="*/ 32 h 36"/>
                <a:gd name="T48" fmla="*/ 70 w 111"/>
                <a:gd name="T49" fmla="*/ 26 h 36"/>
                <a:gd name="T50" fmla="*/ 68 w 111"/>
                <a:gd name="T51" fmla="*/ 8 h 36"/>
                <a:gd name="T52" fmla="*/ 82 w 111"/>
                <a:gd name="T53" fmla="*/ 4 h 36"/>
                <a:gd name="T54" fmla="*/ 102 w 111"/>
                <a:gd name="T55" fmla="*/ 12 h 36"/>
                <a:gd name="T56" fmla="*/ 89 w 111"/>
                <a:gd name="T57"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 h="36">
                  <a:moveTo>
                    <a:pt x="110" y="3"/>
                  </a:moveTo>
                  <a:cubicBezTo>
                    <a:pt x="110" y="3"/>
                    <a:pt x="94" y="0"/>
                    <a:pt x="83" y="1"/>
                  </a:cubicBezTo>
                  <a:cubicBezTo>
                    <a:pt x="71" y="3"/>
                    <a:pt x="61" y="7"/>
                    <a:pt x="56" y="7"/>
                  </a:cubicBezTo>
                  <a:cubicBezTo>
                    <a:pt x="51" y="7"/>
                    <a:pt x="41" y="3"/>
                    <a:pt x="29" y="1"/>
                  </a:cubicBezTo>
                  <a:cubicBezTo>
                    <a:pt x="17" y="0"/>
                    <a:pt x="1" y="3"/>
                    <a:pt x="1" y="3"/>
                  </a:cubicBezTo>
                  <a:cubicBezTo>
                    <a:pt x="0" y="3"/>
                    <a:pt x="0" y="4"/>
                    <a:pt x="1" y="6"/>
                  </a:cubicBezTo>
                  <a:cubicBezTo>
                    <a:pt x="1" y="8"/>
                    <a:pt x="1" y="9"/>
                    <a:pt x="4" y="11"/>
                  </a:cubicBezTo>
                  <a:cubicBezTo>
                    <a:pt x="7" y="12"/>
                    <a:pt x="7" y="19"/>
                    <a:pt x="7" y="19"/>
                  </a:cubicBezTo>
                  <a:cubicBezTo>
                    <a:pt x="10" y="32"/>
                    <a:pt x="20" y="36"/>
                    <a:pt x="33" y="34"/>
                  </a:cubicBezTo>
                  <a:cubicBezTo>
                    <a:pt x="47" y="32"/>
                    <a:pt x="50" y="17"/>
                    <a:pt x="52" y="15"/>
                  </a:cubicBezTo>
                  <a:cubicBezTo>
                    <a:pt x="53" y="12"/>
                    <a:pt x="56" y="12"/>
                    <a:pt x="56" y="12"/>
                  </a:cubicBezTo>
                  <a:cubicBezTo>
                    <a:pt x="56" y="12"/>
                    <a:pt x="59" y="12"/>
                    <a:pt x="60" y="15"/>
                  </a:cubicBezTo>
                  <a:cubicBezTo>
                    <a:pt x="62" y="17"/>
                    <a:pt x="65" y="32"/>
                    <a:pt x="78" y="34"/>
                  </a:cubicBezTo>
                  <a:cubicBezTo>
                    <a:pt x="92" y="36"/>
                    <a:pt x="102" y="32"/>
                    <a:pt x="104" y="19"/>
                  </a:cubicBezTo>
                  <a:cubicBezTo>
                    <a:pt x="104" y="19"/>
                    <a:pt x="105" y="12"/>
                    <a:pt x="107" y="11"/>
                  </a:cubicBezTo>
                  <a:cubicBezTo>
                    <a:pt x="110" y="9"/>
                    <a:pt x="110" y="8"/>
                    <a:pt x="111" y="6"/>
                  </a:cubicBezTo>
                  <a:cubicBezTo>
                    <a:pt x="111" y="4"/>
                    <a:pt x="111" y="3"/>
                    <a:pt x="110" y="3"/>
                  </a:cubicBezTo>
                  <a:close/>
                  <a:moveTo>
                    <a:pt x="42" y="26"/>
                  </a:moveTo>
                  <a:cubicBezTo>
                    <a:pt x="38" y="31"/>
                    <a:pt x="32" y="33"/>
                    <a:pt x="22" y="32"/>
                  </a:cubicBezTo>
                  <a:cubicBezTo>
                    <a:pt x="13" y="30"/>
                    <a:pt x="10" y="23"/>
                    <a:pt x="10" y="12"/>
                  </a:cubicBezTo>
                  <a:cubicBezTo>
                    <a:pt x="10" y="1"/>
                    <a:pt x="30" y="4"/>
                    <a:pt x="30" y="4"/>
                  </a:cubicBezTo>
                  <a:cubicBezTo>
                    <a:pt x="37" y="5"/>
                    <a:pt x="37" y="5"/>
                    <a:pt x="44" y="8"/>
                  </a:cubicBezTo>
                  <a:cubicBezTo>
                    <a:pt x="50" y="10"/>
                    <a:pt x="46" y="21"/>
                    <a:pt x="42" y="26"/>
                  </a:cubicBezTo>
                  <a:close/>
                  <a:moveTo>
                    <a:pt x="89" y="32"/>
                  </a:moveTo>
                  <a:cubicBezTo>
                    <a:pt x="80" y="33"/>
                    <a:pt x="73" y="31"/>
                    <a:pt x="70" y="26"/>
                  </a:cubicBezTo>
                  <a:cubicBezTo>
                    <a:pt x="66" y="21"/>
                    <a:pt x="62" y="10"/>
                    <a:pt x="68" y="8"/>
                  </a:cubicBezTo>
                  <a:cubicBezTo>
                    <a:pt x="74" y="5"/>
                    <a:pt x="74" y="5"/>
                    <a:pt x="82" y="4"/>
                  </a:cubicBezTo>
                  <a:cubicBezTo>
                    <a:pt x="82" y="4"/>
                    <a:pt x="102" y="1"/>
                    <a:pt x="102" y="12"/>
                  </a:cubicBezTo>
                  <a:cubicBezTo>
                    <a:pt x="102" y="23"/>
                    <a:pt x="98" y="30"/>
                    <a:pt x="89" y="32"/>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6" name="Oval 326"/>
            <p:cNvSpPr>
              <a:spLocks noChangeArrowheads="1"/>
            </p:cNvSpPr>
            <p:nvPr/>
          </p:nvSpPr>
          <p:spPr bwMode="auto">
            <a:xfrm>
              <a:off x="6804" y="3497"/>
              <a:ext cx="3" cy="3"/>
            </a:xfrm>
            <a:prstGeom prst="ellipse">
              <a:avLst/>
            </a:pr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7" name="Oval 327"/>
            <p:cNvSpPr>
              <a:spLocks noChangeArrowheads="1"/>
            </p:cNvSpPr>
            <p:nvPr/>
          </p:nvSpPr>
          <p:spPr bwMode="auto">
            <a:xfrm>
              <a:off x="6907" y="3497"/>
              <a:ext cx="4" cy="3"/>
            </a:xfrm>
            <a:prstGeom prst="ellipse">
              <a:avLst/>
            </a:pr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8" name="Freeform 328"/>
            <p:cNvSpPr>
              <a:spLocks/>
            </p:cNvSpPr>
            <p:nvPr/>
          </p:nvSpPr>
          <p:spPr bwMode="auto">
            <a:xfrm>
              <a:off x="6387" y="4380"/>
              <a:ext cx="84" cy="41"/>
            </a:xfrm>
            <a:custGeom>
              <a:avLst/>
              <a:gdLst>
                <a:gd name="T0" fmla="*/ 41 w 83"/>
                <a:gd name="T1" fmla="*/ 0 h 41"/>
                <a:gd name="T2" fmla="*/ 0 w 83"/>
                <a:gd name="T3" fmla="*/ 41 h 41"/>
                <a:gd name="T4" fmla="*/ 83 w 83"/>
                <a:gd name="T5" fmla="*/ 41 h 41"/>
                <a:gd name="T6" fmla="*/ 41 w 83"/>
                <a:gd name="T7" fmla="*/ 0 h 41"/>
              </a:gdLst>
              <a:ahLst/>
              <a:cxnLst>
                <a:cxn ang="0">
                  <a:pos x="T0" y="T1"/>
                </a:cxn>
                <a:cxn ang="0">
                  <a:pos x="T2" y="T3"/>
                </a:cxn>
                <a:cxn ang="0">
                  <a:pos x="T4" y="T5"/>
                </a:cxn>
                <a:cxn ang="0">
                  <a:pos x="T6" y="T7"/>
                </a:cxn>
              </a:cxnLst>
              <a:rect l="0" t="0" r="r" b="b"/>
              <a:pathLst>
                <a:path w="83" h="41">
                  <a:moveTo>
                    <a:pt x="41" y="0"/>
                  </a:moveTo>
                  <a:cubicBezTo>
                    <a:pt x="18" y="0"/>
                    <a:pt x="0" y="19"/>
                    <a:pt x="0" y="41"/>
                  </a:cubicBezTo>
                  <a:cubicBezTo>
                    <a:pt x="83" y="41"/>
                    <a:pt x="83" y="41"/>
                    <a:pt x="83" y="41"/>
                  </a:cubicBezTo>
                  <a:cubicBezTo>
                    <a:pt x="83" y="19"/>
                    <a:pt x="64" y="0"/>
                    <a:pt x="4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29" name="Freeform 329"/>
            <p:cNvSpPr>
              <a:spLocks/>
            </p:cNvSpPr>
            <p:nvPr/>
          </p:nvSpPr>
          <p:spPr bwMode="auto">
            <a:xfrm>
              <a:off x="6376" y="3932"/>
              <a:ext cx="106" cy="456"/>
            </a:xfrm>
            <a:custGeom>
              <a:avLst/>
              <a:gdLst>
                <a:gd name="T0" fmla="*/ 82 w 106"/>
                <a:gd name="T1" fmla="*/ 456 h 456"/>
                <a:gd name="T2" fmla="*/ 19 w 106"/>
                <a:gd name="T3" fmla="*/ 456 h 456"/>
                <a:gd name="T4" fmla="*/ 0 w 106"/>
                <a:gd name="T5" fmla="*/ 0 h 456"/>
                <a:gd name="T6" fmla="*/ 106 w 106"/>
                <a:gd name="T7" fmla="*/ 0 h 456"/>
                <a:gd name="T8" fmla="*/ 82 w 106"/>
                <a:gd name="T9" fmla="*/ 456 h 456"/>
              </a:gdLst>
              <a:ahLst/>
              <a:cxnLst>
                <a:cxn ang="0">
                  <a:pos x="T0" y="T1"/>
                </a:cxn>
                <a:cxn ang="0">
                  <a:pos x="T2" y="T3"/>
                </a:cxn>
                <a:cxn ang="0">
                  <a:pos x="T4" y="T5"/>
                </a:cxn>
                <a:cxn ang="0">
                  <a:pos x="T6" y="T7"/>
                </a:cxn>
                <a:cxn ang="0">
                  <a:pos x="T8" y="T9"/>
                </a:cxn>
              </a:cxnLst>
              <a:rect l="0" t="0" r="r" b="b"/>
              <a:pathLst>
                <a:path w="106" h="456">
                  <a:moveTo>
                    <a:pt x="82" y="456"/>
                  </a:moveTo>
                  <a:lnTo>
                    <a:pt x="19" y="456"/>
                  </a:lnTo>
                  <a:lnTo>
                    <a:pt x="0" y="0"/>
                  </a:lnTo>
                  <a:lnTo>
                    <a:pt x="106" y="0"/>
                  </a:lnTo>
                  <a:lnTo>
                    <a:pt x="82" y="4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0" name="Freeform 330"/>
            <p:cNvSpPr>
              <a:spLocks/>
            </p:cNvSpPr>
            <p:nvPr/>
          </p:nvSpPr>
          <p:spPr bwMode="auto">
            <a:xfrm>
              <a:off x="6469" y="3932"/>
              <a:ext cx="106" cy="456"/>
            </a:xfrm>
            <a:custGeom>
              <a:avLst/>
              <a:gdLst>
                <a:gd name="T0" fmla="*/ 86 w 106"/>
                <a:gd name="T1" fmla="*/ 456 h 456"/>
                <a:gd name="T2" fmla="*/ 23 w 106"/>
                <a:gd name="T3" fmla="*/ 456 h 456"/>
                <a:gd name="T4" fmla="*/ 0 w 106"/>
                <a:gd name="T5" fmla="*/ 0 h 456"/>
                <a:gd name="T6" fmla="*/ 106 w 106"/>
                <a:gd name="T7" fmla="*/ 0 h 456"/>
                <a:gd name="T8" fmla="*/ 86 w 106"/>
                <a:gd name="T9" fmla="*/ 456 h 456"/>
              </a:gdLst>
              <a:ahLst/>
              <a:cxnLst>
                <a:cxn ang="0">
                  <a:pos x="T0" y="T1"/>
                </a:cxn>
                <a:cxn ang="0">
                  <a:pos x="T2" y="T3"/>
                </a:cxn>
                <a:cxn ang="0">
                  <a:pos x="T4" y="T5"/>
                </a:cxn>
                <a:cxn ang="0">
                  <a:pos x="T6" y="T7"/>
                </a:cxn>
                <a:cxn ang="0">
                  <a:pos x="T8" y="T9"/>
                </a:cxn>
              </a:cxnLst>
              <a:rect l="0" t="0" r="r" b="b"/>
              <a:pathLst>
                <a:path w="106" h="456">
                  <a:moveTo>
                    <a:pt x="86" y="456"/>
                  </a:moveTo>
                  <a:lnTo>
                    <a:pt x="23" y="456"/>
                  </a:lnTo>
                  <a:lnTo>
                    <a:pt x="0" y="0"/>
                  </a:lnTo>
                  <a:lnTo>
                    <a:pt x="106" y="0"/>
                  </a:lnTo>
                  <a:lnTo>
                    <a:pt x="86" y="45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1" name="Freeform 331"/>
            <p:cNvSpPr>
              <a:spLocks/>
            </p:cNvSpPr>
            <p:nvPr/>
          </p:nvSpPr>
          <p:spPr bwMode="auto">
            <a:xfrm>
              <a:off x="6484" y="4380"/>
              <a:ext cx="84" cy="41"/>
            </a:xfrm>
            <a:custGeom>
              <a:avLst/>
              <a:gdLst>
                <a:gd name="T0" fmla="*/ 41 w 83"/>
                <a:gd name="T1" fmla="*/ 0 h 41"/>
                <a:gd name="T2" fmla="*/ 0 w 83"/>
                <a:gd name="T3" fmla="*/ 41 h 41"/>
                <a:gd name="T4" fmla="*/ 83 w 83"/>
                <a:gd name="T5" fmla="*/ 41 h 41"/>
                <a:gd name="T6" fmla="*/ 41 w 83"/>
                <a:gd name="T7" fmla="*/ 0 h 41"/>
              </a:gdLst>
              <a:ahLst/>
              <a:cxnLst>
                <a:cxn ang="0">
                  <a:pos x="T0" y="T1"/>
                </a:cxn>
                <a:cxn ang="0">
                  <a:pos x="T2" y="T3"/>
                </a:cxn>
                <a:cxn ang="0">
                  <a:pos x="T4" y="T5"/>
                </a:cxn>
                <a:cxn ang="0">
                  <a:pos x="T6" y="T7"/>
                </a:cxn>
              </a:cxnLst>
              <a:rect l="0" t="0" r="r" b="b"/>
              <a:pathLst>
                <a:path w="83" h="41">
                  <a:moveTo>
                    <a:pt x="41" y="0"/>
                  </a:moveTo>
                  <a:cubicBezTo>
                    <a:pt x="18" y="0"/>
                    <a:pt x="0" y="19"/>
                    <a:pt x="0" y="41"/>
                  </a:cubicBezTo>
                  <a:cubicBezTo>
                    <a:pt x="83" y="41"/>
                    <a:pt x="83" y="41"/>
                    <a:pt x="83" y="41"/>
                  </a:cubicBezTo>
                  <a:cubicBezTo>
                    <a:pt x="83" y="19"/>
                    <a:pt x="64" y="0"/>
                    <a:pt x="41"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2" name="Freeform 332"/>
            <p:cNvSpPr>
              <a:spLocks/>
            </p:cNvSpPr>
            <p:nvPr/>
          </p:nvSpPr>
          <p:spPr bwMode="auto">
            <a:xfrm>
              <a:off x="6427" y="3548"/>
              <a:ext cx="103" cy="277"/>
            </a:xfrm>
            <a:custGeom>
              <a:avLst/>
              <a:gdLst>
                <a:gd name="T0" fmla="*/ 103 w 103"/>
                <a:gd name="T1" fmla="*/ 58 h 277"/>
                <a:gd name="T2" fmla="*/ 51 w 103"/>
                <a:gd name="T3" fmla="*/ 0 h 277"/>
                <a:gd name="T4" fmla="*/ 0 w 103"/>
                <a:gd name="T5" fmla="*/ 54 h 277"/>
                <a:gd name="T6" fmla="*/ 38 w 103"/>
                <a:gd name="T7" fmla="*/ 257 h 277"/>
                <a:gd name="T8" fmla="*/ 49 w 103"/>
                <a:gd name="T9" fmla="*/ 277 h 277"/>
                <a:gd name="T10" fmla="*/ 60 w 103"/>
                <a:gd name="T11" fmla="*/ 257 h 277"/>
                <a:gd name="T12" fmla="*/ 103 w 103"/>
                <a:gd name="T13" fmla="*/ 58 h 277"/>
              </a:gdLst>
              <a:ahLst/>
              <a:cxnLst>
                <a:cxn ang="0">
                  <a:pos x="T0" y="T1"/>
                </a:cxn>
                <a:cxn ang="0">
                  <a:pos x="T2" y="T3"/>
                </a:cxn>
                <a:cxn ang="0">
                  <a:pos x="T4" y="T5"/>
                </a:cxn>
                <a:cxn ang="0">
                  <a:pos x="T6" y="T7"/>
                </a:cxn>
                <a:cxn ang="0">
                  <a:pos x="T8" y="T9"/>
                </a:cxn>
                <a:cxn ang="0">
                  <a:pos x="T10" y="T11"/>
                </a:cxn>
                <a:cxn ang="0">
                  <a:pos x="T12" y="T13"/>
                </a:cxn>
              </a:cxnLst>
              <a:rect l="0" t="0" r="r" b="b"/>
              <a:pathLst>
                <a:path w="103" h="277">
                  <a:moveTo>
                    <a:pt x="103" y="58"/>
                  </a:moveTo>
                  <a:lnTo>
                    <a:pt x="51" y="0"/>
                  </a:lnTo>
                  <a:lnTo>
                    <a:pt x="0" y="54"/>
                  </a:lnTo>
                  <a:lnTo>
                    <a:pt x="38" y="257"/>
                  </a:lnTo>
                  <a:lnTo>
                    <a:pt x="49" y="277"/>
                  </a:lnTo>
                  <a:lnTo>
                    <a:pt x="60" y="257"/>
                  </a:lnTo>
                  <a:lnTo>
                    <a:pt x="103" y="58"/>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3" name="Freeform 333"/>
            <p:cNvSpPr>
              <a:spLocks/>
            </p:cNvSpPr>
            <p:nvPr/>
          </p:nvSpPr>
          <p:spPr bwMode="auto">
            <a:xfrm>
              <a:off x="6417" y="3360"/>
              <a:ext cx="129" cy="164"/>
            </a:xfrm>
            <a:custGeom>
              <a:avLst/>
              <a:gdLst>
                <a:gd name="T0" fmla="*/ 114 w 128"/>
                <a:gd name="T1" fmla="*/ 98 h 162"/>
                <a:gd name="T2" fmla="*/ 46 w 128"/>
                <a:gd name="T3" fmla="*/ 151 h 162"/>
                <a:gd name="T4" fmla="*/ 13 w 128"/>
                <a:gd name="T5" fmla="*/ 65 h 162"/>
                <a:gd name="T6" fmla="*/ 96 w 128"/>
                <a:gd name="T7" fmla="*/ 10 h 162"/>
                <a:gd name="T8" fmla="*/ 114 w 128"/>
                <a:gd name="T9" fmla="*/ 98 h 162"/>
              </a:gdLst>
              <a:ahLst/>
              <a:cxnLst>
                <a:cxn ang="0">
                  <a:pos x="T0" y="T1"/>
                </a:cxn>
                <a:cxn ang="0">
                  <a:pos x="T2" y="T3"/>
                </a:cxn>
                <a:cxn ang="0">
                  <a:pos x="T4" y="T5"/>
                </a:cxn>
                <a:cxn ang="0">
                  <a:pos x="T6" y="T7"/>
                </a:cxn>
                <a:cxn ang="0">
                  <a:pos x="T8" y="T9"/>
                </a:cxn>
              </a:cxnLst>
              <a:rect l="0" t="0" r="r" b="b"/>
              <a:pathLst>
                <a:path w="128" h="162">
                  <a:moveTo>
                    <a:pt x="114" y="98"/>
                  </a:moveTo>
                  <a:cubicBezTo>
                    <a:pt x="90" y="162"/>
                    <a:pt x="77" y="161"/>
                    <a:pt x="46" y="151"/>
                  </a:cubicBezTo>
                  <a:cubicBezTo>
                    <a:pt x="15" y="141"/>
                    <a:pt x="0" y="102"/>
                    <a:pt x="13" y="65"/>
                  </a:cubicBezTo>
                  <a:cubicBezTo>
                    <a:pt x="25" y="27"/>
                    <a:pt x="65" y="0"/>
                    <a:pt x="96" y="10"/>
                  </a:cubicBezTo>
                  <a:cubicBezTo>
                    <a:pt x="126" y="20"/>
                    <a:pt x="128" y="61"/>
                    <a:pt x="114" y="98"/>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4" name="Freeform 334"/>
            <p:cNvSpPr>
              <a:spLocks/>
            </p:cNvSpPr>
            <p:nvPr/>
          </p:nvSpPr>
          <p:spPr bwMode="auto">
            <a:xfrm>
              <a:off x="6393" y="3354"/>
              <a:ext cx="145" cy="178"/>
            </a:xfrm>
            <a:custGeom>
              <a:avLst/>
              <a:gdLst>
                <a:gd name="T0" fmla="*/ 124 w 143"/>
                <a:gd name="T1" fmla="*/ 35 h 176"/>
                <a:gd name="T2" fmla="*/ 104 w 143"/>
                <a:gd name="T3" fmla="*/ 149 h 176"/>
                <a:gd name="T4" fmla="*/ 41 w 143"/>
                <a:gd name="T5" fmla="*/ 144 h 176"/>
                <a:gd name="T6" fmla="*/ 41 w 143"/>
                <a:gd name="T7" fmla="*/ 12 h 176"/>
                <a:gd name="T8" fmla="*/ 124 w 143"/>
                <a:gd name="T9" fmla="*/ 35 h 176"/>
              </a:gdLst>
              <a:ahLst/>
              <a:cxnLst>
                <a:cxn ang="0">
                  <a:pos x="T0" y="T1"/>
                </a:cxn>
                <a:cxn ang="0">
                  <a:pos x="T2" y="T3"/>
                </a:cxn>
                <a:cxn ang="0">
                  <a:pos x="T4" y="T5"/>
                </a:cxn>
                <a:cxn ang="0">
                  <a:pos x="T6" y="T7"/>
                </a:cxn>
                <a:cxn ang="0">
                  <a:pos x="T8" y="T9"/>
                </a:cxn>
              </a:cxnLst>
              <a:rect l="0" t="0" r="r" b="b"/>
              <a:pathLst>
                <a:path w="143" h="176">
                  <a:moveTo>
                    <a:pt x="124" y="35"/>
                  </a:moveTo>
                  <a:cubicBezTo>
                    <a:pt x="143" y="67"/>
                    <a:pt x="129" y="134"/>
                    <a:pt x="104" y="149"/>
                  </a:cubicBezTo>
                  <a:cubicBezTo>
                    <a:pt x="79" y="163"/>
                    <a:pt x="60" y="176"/>
                    <a:pt x="41" y="144"/>
                  </a:cubicBezTo>
                  <a:cubicBezTo>
                    <a:pt x="23" y="112"/>
                    <a:pt x="0" y="31"/>
                    <a:pt x="41" y="12"/>
                  </a:cubicBezTo>
                  <a:cubicBezTo>
                    <a:pt x="67" y="0"/>
                    <a:pt x="105" y="3"/>
                    <a:pt x="124" y="35"/>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5" name="Freeform 335"/>
            <p:cNvSpPr>
              <a:spLocks/>
            </p:cNvSpPr>
            <p:nvPr/>
          </p:nvSpPr>
          <p:spPr bwMode="auto">
            <a:xfrm>
              <a:off x="6443" y="3485"/>
              <a:ext cx="67" cy="79"/>
            </a:xfrm>
            <a:custGeom>
              <a:avLst/>
              <a:gdLst>
                <a:gd name="T0" fmla="*/ 67 w 67"/>
                <a:gd name="T1" fmla="*/ 53 h 79"/>
                <a:gd name="T2" fmla="*/ 33 w 67"/>
                <a:gd name="T3" fmla="*/ 79 h 79"/>
                <a:gd name="T4" fmla="*/ 0 w 67"/>
                <a:gd name="T5" fmla="*/ 53 h 79"/>
                <a:gd name="T6" fmla="*/ 0 w 67"/>
                <a:gd name="T7" fmla="*/ 0 h 79"/>
                <a:gd name="T8" fmla="*/ 67 w 67"/>
                <a:gd name="T9" fmla="*/ 0 h 79"/>
                <a:gd name="T10" fmla="*/ 67 w 67"/>
                <a:gd name="T11" fmla="*/ 53 h 79"/>
              </a:gdLst>
              <a:ahLst/>
              <a:cxnLst>
                <a:cxn ang="0">
                  <a:pos x="T0" y="T1"/>
                </a:cxn>
                <a:cxn ang="0">
                  <a:pos x="T2" y="T3"/>
                </a:cxn>
                <a:cxn ang="0">
                  <a:pos x="T4" y="T5"/>
                </a:cxn>
                <a:cxn ang="0">
                  <a:pos x="T6" y="T7"/>
                </a:cxn>
                <a:cxn ang="0">
                  <a:pos x="T8" y="T9"/>
                </a:cxn>
                <a:cxn ang="0">
                  <a:pos x="T10" y="T11"/>
                </a:cxn>
              </a:cxnLst>
              <a:rect l="0" t="0" r="r" b="b"/>
              <a:pathLst>
                <a:path w="67" h="79">
                  <a:moveTo>
                    <a:pt x="67" y="53"/>
                  </a:moveTo>
                  <a:lnTo>
                    <a:pt x="33" y="79"/>
                  </a:lnTo>
                  <a:lnTo>
                    <a:pt x="0" y="53"/>
                  </a:lnTo>
                  <a:lnTo>
                    <a:pt x="0" y="0"/>
                  </a:lnTo>
                  <a:lnTo>
                    <a:pt x="67" y="0"/>
                  </a:lnTo>
                  <a:lnTo>
                    <a:pt x="67" y="53"/>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6" name="Freeform 336"/>
            <p:cNvSpPr>
              <a:spLocks/>
            </p:cNvSpPr>
            <p:nvPr/>
          </p:nvSpPr>
          <p:spPr bwMode="auto">
            <a:xfrm>
              <a:off x="6284" y="3558"/>
              <a:ext cx="143" cy="368"/>
            </a:xfrm>
            <a:custGeom>
              <a:avLst/>
              <a:gdLst>
                <a:gd name="T0" fmla="*/ 141 w 141"/>
                <a:gd name="T1" fmla="*/ 15 h 364"/>
                <a:gd name="T2" fmla="*/ 85 w 141"/>
                <a:gd name="T3" fmla="*/ 0 h 364"/>
                <a:gd name="T4" fmla="*/ 0 w 141"/>
                <a:gd name="T5" fmla="*/ 364 h 364"/>
                <a:gd name="T6" fmla="*/ 58 w 141"/>
                <a:gd name="T7" fmla="*/ 364 h 364"/>
                <a:gd name="T8" fmla="*/ 141 w 141"/>
                <a:gd name="T9" fmla="*/ 15 h 364"/>
              </a:gdLst>
              <a:ahLst/>
              <a:cxnLst>
                <a:cxn ang="0">
                  <a:pos x="T0" y="T1"/>
                </a:cxn>
                <a:cxn ang="0">
                  <a:pos x="T2" y="T3"/>
                </a:cxn>
                <a:cxn ang="0">
                  <a:pos x="T4" y="T5"/>
                </a:cxn>
                <a:cxn ang="0">
                  <a:pos x="T6" y="T7"/>
                </a:cxn>
                <a:cxn ang="0">
                  <a:pos x="T8" y="T9"/>
                </a:cxn>
              </a:cxnLst>
              <a:rect l="0" t="0" r="r" b="b"/>
              <a:pathLst>
                <a:path w="141" h="364">
                  <a:moveTo>
                    <a:pt x="141" y="15"/>
                  </a:moveTo>
                  <a:cubicBezTo>
                    <a:pt x="123" y="10"/>
                    <a:pt x="104" y="5"/>
                    <a:pt x="85" y="0"/>
                  </a:cubicBezTo>
                  <a:cubicBezTo>
                    <a:pt x="31" y="117"/>
                    <a:pt x="13" y="235"/>
                    <a:pt x="0" y="364"/>
                  </a:cubicBezTo>
                  <a:cubicBezTo>
                    <a:pt x="58" y="364"/>
                    <a:pt x="58" y="364"/>
                    <a:pt x="58" y="364"/>
                  </a:cubicBezTo>
                  <a:cubicBezTo>
                    <a:pt x="71" y="241"/>
                    <a:pt x="89" y="128"/>
                    <a:pt x="141" y="15"/>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7" name="Freeform 337"/>
            <p:cNvSpPr>
              <a:spLocks/>
            </p:cNvSpPr>
            <p:nvPr/>
          </p:nvSpPr>
          <p:spPr bwMode="auto">
            <a:xfrm>
              <a:off x="6527" y="3558"/>
              <a:ext cx="142" cy="368"/>
            </a:xfrm>
            <a:custGeom>
              <a:avLst/>
              <a:gdLst>
                <a:gd name="T0" fmla="*/ 0 w 141"/>
                <a:gd name="T1" fmla="*/ 15 h 364"/>
                <a:gd name="T2" fmla="*/ 56 w 141"/>
                <a:gd name="T3" fmla="*/ 0 h 364"/>
                <a:gd name="T4" fmla="*/ 141 w 141"/>
                <a:gd name="T5" fmla="*/ 364 h 364"/>
                <a:gd name="T6" fmla="*/ 84 w 141"/>
                <a:gd name="T7" fmla="*/ 364 h 364"/>
                <a:gd name="T8" fmla="*/ 0 w 141"/>
                <a:gd name="T9" fmla="*/ 15 h 364"/>
              </a:gdLst>
              <a:ahLst/>
              <a:cxnLst>
                <a:cxn ang="0">
                  <a:pos x="T0" y="T1"/>
                </a:cxn>
                <a:cxn ang="0">
                  <a:pos x="T2" y="T3"/>
                </a:cxn>
                <a:cxn ang="0">
                  <a:pos x="T4" y="T5"/>
                </a:cxn>
                <a:cxn ang="0">
                  <a:pos x="T6" y="T7"/>
                </a:cxn>
                <a:cxn ang="0">
                  <a:pos x="T8" y="T9"/>
                </a:cxn>
              </a:cxnLst>
              <a:rect l="0" t="0" r="r" b="b"/>
              <a:pathLst>
                <a:path w="141" h="364">
                  <a:moveTo>
                    <a:pt x="0" y="15"/>
                  </a:moveTo>
                  <a:cubicBezTo>
                    <a:pt x="19" y="10"/>
                    <a:pt x="38" y="5"/>
                    <a:pt x="56" y="0"/>
                  </a:cubicBezTo>
                  <a:cubicBezTo>
                    <a:pt x="111" y="117"/>
                    <a:pt x="129" y="235"/>
                    <a:pt x="141" y="364"/>
                  </a:cubicBezTo>
                  <a:cubicBezTo>
                    <a:pt x="84" y="364"/>
                    <a:pt x="84" y="364"/>
                    <a:pt x="84" y="364"/>
                  </a:cubicBezTo>
                  <a:cubicBezTo>
                    <a:pt x="71" y="241"/>
                    <a:pt x="53" y="128"/>
                    <a:pt x="0" y="15"/>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8" name="Freeform 338"/>
            <p:cNvSpPr>
              <a:spLocks/>
            </p:cNvSpPr>
            <p:nvPr/>
          </p:nvSpPr>
          <p:spPr bwMode="auto">
            <a:xfrm>
              <a:off x="6292" y="3926"/>
              <a:ext cx="43" cy="48"/>
            </a:xfrm>
            <a:custGeom>
              <a:avLst/>
              <a:gdLst>
                <a:gd name="T0" fmla="*/ 0 w 42"/>
                <a:gd name="T1" fmla="*/ 0 h 47"/>
                <a:gd name="T2" fmla="*/ 0 w 42"/>
                <a:gd name="T3" fmla="*/ 26 h 47"/>
                <a:gd name="T4" fmla="*/ 21 w 42"/>
                <a:gd name="T5" fmla="*/ 47 h 47"/>
                <a:gd name="T6" fmla="*/ 42 w 42"/>
                <a:gd name="T7" fmla="*/ 26 h 47"/>
                <a:gd name="T8" fmla="*/ 42 w 42"/>
                <a:gd name="T9" fmla="*/ 0 h 47"/>
                <a:gd name="T10" fmla="*/ 0 w 42"/>
                <a:gd name="T11" fmla="*/ 0 h 47"/>
              </a:gdLst>
              <a:ahLst/>
              <a:cxnLst>
                <a:cxn ang="0">
                  <a:pos x="T0" y="T1"/>
                </a:cxn>
                <a:cxn ang="0">
                  <a:pos x="T2" y="T3"/>
                </a:cxn>
                <a:cxn ang="0">
                  <a:pos x="T4" y="T5"/>
                </a:cxn>
                <a:cxn ang="0">
                  <a:pos x="T6" y="T7"/>
                </a:cxn>
                <a:cxn ang="0">
                  <a:pos x="T8" y="T9"/>
                </a:cxn>
                <a:cxn ang="0">
                  <a:pos x="T10" y="T11"/>
                </a:cxn>
              </a:cxnLst>
              <a:rect l="0" t="0" r="r" b="b"/>
              <a:pathLst>
                <a:path w="42" h="47">
                  <a:moveTo>
                    <a:pt x="0" y="0"/>
                  </a:moveTo>
                  <a:cubicBezTo>
                    <a:pt x="0" y="26"/>
                    <a:pt x="0" y="26"/>
                    <a:pt x="0" y="26"/>
                  </a:cubicBezTo>
                  <a:cubicBezTo>
                    <a:pt x="0" y="37"/>
                    <a:pt x="9" y="47"/>
                    <a:pt x="21" y="47"/>
                  </a:cubicBezTo>
                  <a:cubicBezTo>
                    <a:pt x="33" y="47"/>
                    <a:pt x="42" y="37"/>
                    <a:pt x="42" y="26"/>
                  </a:cubicBezTo>
                  <a:cubicBezTo>
                    <a:pt x="42" y="0"/>
                    <a:pt x="42" y="0"/>
                    <a:pt x="42"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39" name="Freeform 339"/>
            <p:cNvSpPr>
              <a:spLocks/>
            </p:cNvSpPr>
            <p:nvPr/>
          </p:nvSpPr>
          <p:spPr bwMode="auto">
            <a:xfrm>
              <a:off x="6619" y="3926"/>
              <a:ext cx="42" cy="48"/>
            </a:xfrm>
            <a:custGeom>
              <a:avLst/>
              <a:gdLst>
                <a:gd name="T0" fmla="*/ 0 w 42"/>
                <a:gd name="T1" fmla="*/ 0 h 47"/>
                <a:gd name="T2" fmla="*/ 0 w 42"/>
                <a:gd name="T3" fmla="*/ 26 h 47"/>
                <a:gd name="T4" fmla="*/ 21 w 42"/>
                <a:gd name="T5" fmla="*/ 47 h 47"/>
                <a:gd name="T6" fmla="*/ 42 w 42"/>
                <a:gd name="T7" fmla="*/ 26 h 47"/>
                <a:gd name="T8" fmla="*/ 42 w 42"/>
                <a:gd name="T9" fmla="*/ 0 h 47"/>
                <a:gd name="T10" fmla="*/ 0 w 42"/>
                <a:gd name="T11" fmla="*/ 0 h 47"/>
              </a:gdLst>
              <a:ahLst/>
              <a:cxnLst>
                <a:cxn ang="0">
                  <a:pos x="T0" y="T1"/>
                </a:cxn>
                <a:cxn ang="0">
                  <a:pos x="T2" y="T3"/>
                </a:cxn>
                <a:cxn ang="0">
                  <a:pos x="T4" y="T5"/>
                </a:cxn>
                <a:cxn ang="0">
                  <a:pos x="T6" y="T7"/>
                </a:cxn>
                <a:cxn ang="0">
                  <a:pos x="T8" y="T9"/>
                </a:cxn>
                <a:cxn ang="0">
                  <a:pos x="T10" y="T11"/>
                </a:cxn>
              </a:cxnLst>
              <a:rect l="0" t="0" r="r" b="b"/>
              <a:pathLst>
                <a:path w="42" h="47">
                  <a:moveTo>
                    <a:pt x="0" y="0"/>
                  </a:moveTo>
                  <a:cubicBezTo>
                    <a:pt x="0" y="26"/>
                    <a:pt x="0" y="26"/>
                    <a:pt x="0" y="26"/>
                  </a:cubicBezTo>
                  <a:cubicBezTo>
                    <a:pt x="0" y="37"/>
                    <a:pt x="10" y="47"/>
                    <a:pt x="21" y="47"/>
                  </a:cubicBezTo>
                  <a:cubicBezTo>
                    <a:pt x="33" y="47"/>
                    <a:pt x="42" y="37"/>
                    <a:pt x="42" y="26"/>
                  </a:cubicBezTo>
                  <a:cubicBezTo>
                    <a:pt x="42" y="0"/>
                    <a:pt x="42" y="0"/>
                    <a:pt x="42" y="0"/>
                  </a:cubicBezTo>
                  <a:lnTo>
                    <a:pt x="0" y="0"/>
                  </a:ln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0" name="Freeform 340"/>
            <p:cNvSpPr>
              <a:spLocks/>
            </p:cNvSpPr>
            <p:nvPr/>
          </p:nvSpPr>
          <p:spPr bwMode="auto">
            <a:xfrm>
              <a:off x="6369" y="3546"/>
              <a:ext cx="214" cy="373"/>
            </a:xfrm>
            <a:custGeom>
              <a:avLst/>
              <a:gdLst>
                <a:gd name="T0" fmla="*/ 149 w 214"/>
                <a:gd name="T1" fmla="*/ 0 h 373"/>
                <a:gd name="T2" fmla="*/ 107 w 214"/>
                <a:gd name="T3" fmla="*/ 71 h 373"/>
                <a:gd name="T4" fmla="*/ 66 w 214"/>
                <a:gd name="T5" fmla="*/ 0 h 373"/>
                <a:gd name="T6" fmla="*/ 0 w 214"/>
                <a:gd name="T7" fmla="*/ 12 h 373"/>
                <a:gd name="T8" fmla="*/ 4 w 214"/>
                <a:gd name="T9" fmla="*/ 373 h 373"/>
                <a:gd name="T10" fmla="*/ 210 w 214"/>
                <a:gd name="T11" fmla="*/ 373 h 373"/>
                <a:gd name="T12" fmla="*/ 214 w 214"/>
                <a:gd name="T13" fmla="*/ 12 h 373"/>
                <a:gd name="T14" fmla="*/ 149 w 214"/>
                <a:gd name="T15" fmla="*/ 0 h 3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4" h="373">
                  <a:moveTo>
                    <a:pt x="149" y="0"/>
                  </a:moveTo>
                  <a:lnTo>
                    <a:pt x="107" y="71"/>
                  </a:lnTo>
                  <a:lnTo>
                    <a:pt x="66" y="0"/>
                  </a:lnTo>
                  <a:lnTo>
                    <a:pt x="0" y="12"/>
                  </a:lnTo>
                  <a:lnTo>
                    <a:pt x="4" y="373"/>
                  </a:lnTo>
                  <a:lnTo>
                    <a:pt x="210" y="373"/>
                  </a:lnTo>
                  <a:lnTo>
                    <a:pt x="214" y="12"/>
                  </a:lnTo>
                  <a:lnTo>
                    <a:pt x="149" y="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1" name="Freeform 341"/>
            <p:cNvSpPr>
              <a:spLocks/>
            </p:cNvSpPr>
            <p:nvPr/>
          </p:nvSpPr>
          <p:spPr bwMode="auto">
            <a:xfrm>
              <a:off x="6531" y="3417"/>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2" name="Freeform 342"/>
            <p:cNvSpPr>
              <a:spLocks/>
            </p:cNvSpPr>
            <p:nvPr/>
          </p:nvSpPr>
          <p:spPr bwMode="auto">
            <a:xfrm>
              <a:off x="6530" y="3415"/>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1"/>
                    <a:pt x="0" y="1"/>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3" name="Freeform 343"/>
            <p:cNvSpPr>
              <a:spLocks/>
            </p:cNvSpPr>
            <p:nvPr/>
          </p:nvSpPr>
          <p:spPr bwMode="auto">
            <a:xfrm>
              <a:off x="6528" y="3410"/>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4" name="Freeform 344"/>
            <p:cNvSpPr>
              <a:spLocks/>
            </p:cNvSpPr>
            <p:nvPr/>
          </p:nvSpPr>
          <p:spPr bwMode="auto">
            <a:xfrm>
              <a:off x="6529" y="3412"/>
              <a:ext cx="0" cy="1"/>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5" name="Freeform 345"/>
            <p:cNvSpPr>
              <a:spLocks/>
            </p:cNvSpPr>
            <p:nvPr/>
          </p:nvSpPr>
          <p:spPr bwMode="auto">
            <a:xfrm>
              <a:off x="6423" y="341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6" name="Freeform 346"/>
            <p:cNvSpPr>
              <a:spLocks/>
            </p:cNvSpPr>
            <p:nvPr/>
          </p:nvSpPr>
          <p:spPr bwMode="auto">
            <a:xfrm>
              <a:off x="6531" y="3419"/>
              <a:ext cx="0" cy="2"/>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2"/>
                    <a:pt x="0" y="1"/>
                    <a:pt x="0" y="0"/>
                  </a:cubicBezTo>
                  <a:cubicBezTo>
                    <a:pt x="0" y="1"/>
                    <a:pt x="0" y="2"/>
                    <a:pt x="0" y="2"/>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7" name="Freeform 347"/>
            <p:cNvSpPr>
              <a:spLocks/>
            </p:cNvSpPr>
            <p:nvPr/>
          </p:nvSpPr>
          <p:spPr bwMode="auto">
            <a:xfrm>
              <a:off x="6531" y="3422"/>
              <a:ext cx="1" cy="2"/>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2"/>
                    <a:pt x="0" y="1"/>
                    <a:pt x="0" y="0"/>
                  </a:cubicBezTo>
                  <a:cubicBezTo>
                    <a:pt x="0" y="1"/>
                    <a:pt x="1" y="2"/>
                    <a:pt x="1" y="2"/>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8" name="Freeform 348"/>
            <p:cNvSpPr>
              <a:spLocks/>
            </p:cNvSpPr>
            <p:nvPr/>
          </p:nvSpPr>
          <p:spPr bwMode="auto">
            <a:xfrm>
              <a:off x="6527" y="34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49" name="Freeform 349"/>
            <p:cNvSpPr>
              <a:spLocks/>
            </p:cNvSpPr>
            <p:nvPr/>
          </p:nvSpPr>
          <p:spPr bwMode="auto">
            <a:xfrm>
              <a:off x="6419" y="3421"/>
              <a:ext cx="1" cy="1"/>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cubicBezTo>
                    <a:pt x="0" y="0"/>
                    <a:pt x="0" y="0"/>
                    <a:pt x="1"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0" name="Freeform 350"/>
            <p:cNvSpPr>
              <a:spLocks/>
            </p:cNvSpPr>
            <p:nvPr/>
          </p:nvSpPr>
          <p:spPr bwMode="auto">
            <a:xfrm>
              <a:off x="6421" y="341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1" name="Freeform 351"/>
            <p:cNvSpPr>
              <a:spLocks/>
            </p:cNvSpPr>
            <p:nvPr/>
          </p:nvSpPr>
          <p:spPr bwMode="auto">
            <a:xfrm>
              <a:off x="6422" y="3413"/>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2" name="Freeform 352"/>
            <p:cNvSpPr>
              <a:spLocks/>
            </p:cNvSpPr>
            <p:nvPr/>
          </p:nvSpPr>
          <p:spPr bwMode="auto">
            <a:xfrm>
              <a:off x="6420" y="3418"/>
              <a:ext cx="0" cy="1"/>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solidFill>
              <a:srgbClr val="FFD6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3" name="Freeform 353"/>
            <p:cNvSpPr>
              <a:spLocks/>
            </p:cNvSpPr>
            <p:nvPr/>
          </p:nvSpPr>
          <p:spPr bwMode="auto">
            <a:xfrm>
              <a:off x="6410" y="3405"/>
              <a:ext cx="131" cy="117"/>
            </a:xfrm>
            <a:custGeom>
              <a:avLst/>
              <a:gdLst>
                <a:gd name="T0" fmla="*/ 124 w 130"/>
                <a:gd name="T1" fmla="*/ 28 h 116"/>
                <a:gd name="T2" fmla="*/ 121 w 130"/>
                <a:gd name="T3" fmla="*/ 27 h 116"/>
                <a:gd name="T4" fmla="*/ 121 w 130"/>
                <a:gd name="T5" fmla="*/ 19 h 116"/>
                <a:gd name="T6" fmla="*/ 120 w 130"/>
                <a:gd name="T7" fmla="*/ 17 h 116"/>
                <a:gd name="T8" fmla="*/ 120 w 130"/>
                <a:gd name="T9" fmla="*/ 16 h 116"/>
                <a:gd name="T10" fmla="*/ 120 w 130"/>
                <a:gd name="T11" fmla="*/ 14 h 116"/>
                <a:gd name="T12" fmla="*/ 120 w 130"/>
                <a:gd name="T13" fmla="*/ 13 h 116"/>
                <a:gd name="T14" fmla="*/ 120 w 130"/>
                <a:gd name="T15" fmla="*/ 12 h 116"/>
                <a:gd name="T16" fmla="*/ 119 w 130"/>
                <a:gd name="T17" fmla="*/ 11 h 116"/>
                <a:gd name="T18" fmla="*/ 119 w 130"/>
                <a:gd name="T19" fmla="*/ 10 h 116"/>
                <a:gd name="T20" fmla="*/ 118 w 130"/>
                <a:gd name="T21" fmla="*/ 8 h 116"/>
                <a:gd name="T22" fmla="*/ 118 w 130"/>
                <a:gd name="T23" fmla="*/ 7 h 116"/>
                <a:gd name="T24" fmla="*/ 117 w 130"/>
                <a:gd name="T25" fmla="*/ 6 h 116"/>
                <a:gd name="T26" fmla="*/ 117 w 130"/>
                <a:gd name="T27" fmla="*/ 5 h 116"/>
                <a:gd name="T28" fmla="*/ 116 w 130"/>
                <a:gd name="T29" fmla="*/ 4 h 116"/>
                <a:gd name="T30" fmla="*/ 116 w 130"/>
                <a:gd name="T31" fmla="*/ 4 h 116"/>
                <a:gd name="T32" fmla="*/ 105 w 130"/>
                <a:gd name="T33" fmla="*/ 5 h 116"/>
                <a:gd name="T34" fmla="*/ 87 w 130"/>
                <a:gd name="T35" fmla="*/ 0 h 116"/>
                <a:gd name="T36" fmla="*/ 53 w 130"/>
                <a:gd name="T37" fmla="*/ 5 h 116"/>
                <a:gd name="T38" fmla="*/ 18 w 130"/>
                <a:gd name="T39" fmla="*/ 0 h 116"/>
                <a:gd name="T40" fmla="*/ 13 w 130"/>
                <a:gd name="T41" fmla="*/ 6 h 116"/>
                <a:gd name="T42" fmla="*/ 13 w 130"/>
                <a:gd name="T43" fmla="*/ 6 h 116"/>
                <a:gd name="T44" fmla="*/ 12 w 130"/>
                <a:gd name="T45" fmla="*/ 8 h 116"/>
                <a:gd name="T46" fmla="*/ 12 w 130"/>
                <a:gd name="T47" fmla="*/ 9 h 116"/>
                <a:gd name="T48" fmla="*/ 11 w 130"/>
                <a:gd name="T49" fmla="*/ 11 h 116"/>
                <a:gd name="T50" fmla="*/ 11 w 130"/>
                <a:gd name="T51" fmla="*/ 11 h 116"/>
                <a:gd name="T52" fmla="*/ 10 w 130"/>
                <a:gd name="T53" fmla="*/ 13 h 116"/>
                <a:gd name="T54" fmla="*/ 10 w 130"/>
                <a:gd name="T55" fmla="*/ 14 h 116"/>
                <a:gd name="T56" fmla="*/ 10 w 130"/>
                <a:gd name="T57" fmla="*/ 16 h 116"/>
                <a:gd name="T58" fmla="*/ 9 w 130"/>
                <a:gd name="T59" fmla="*/ 17 h 116"/>
                <a:gd name="T60" fmla="*/ 9 w 130"/>
                <a:gd name="T61" fmla="*/ 19 h 116"/>
                <a:gd name="T62" fmla="*/ 9 w 130"/>
                <a:gd name="T63" fmla="*/ 27 h 116"/>
                <a:gd name="T64" fmla="*/ 8 w 130"/>
                <a:gd name="T65" fmla="*/ 27 h 116"/>
                <a:gd name="T66" fmla="*/ 0 w 130"/>
                <a:gd name="T67" fmla="*/ 37 h 116"/>
                <a:gd name="T68" fmla="*/ 0 w 130"/>
                <a:gd name="T69" fmla="*/ 57 h 116"/>
                <a:gd name="T70" fmla="*/ 9 w 130"/>
                <a:gd name="T71" fmla="*/ 67 h 116"/>
                <a:gd name="T72" fmla="*/ 40 w 130"/>
                <a:gd name="T73" fmla="*/ 116 h 116"/>
                <a:gd name="T74" fmla="*/ 90 w 130"/>
                <a:gd name="T75" fmla="*/ 116 h 116"/>
                <a:gd name="T76" fmla="*/ 121 w 130"/>
                <a:gd name="T77" fmla="*/ 67 h 116"/>
                <a:gd name="T78" fmla="*/ 130 w 130"/>
                <a:gd name="T79" fmla="*/ 57 h 116"/>
                <a:gd name="T80" fmla="*/ 130 w 130"/>
                <a:gd name="T81" fmla="*/ 37 h 116"/>
                <a:gd name="T82" fmla="*/ 124 w 130"/>
                <a:gd name="T83" fmla="*/ 2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0" h="116">
                  <a:moveTo>
                    <a:pt x="124" y="28"/>
                  </a:moveTo>
                  <a:cubicBezTo>
                    <a:pt x="123" y="28"/>
                    <a:pt x="122" y="27"/>
                    <a:pt x="121" y="27"/>
                  </a:cubicBezTo>
                  <a:cubicBezTo>
                    <a:pt x="121" y="19"/>
                    <a:pt x="121" y="19"/>
                    <a:pt x="121" y="19"/>
                  </a:cubicBezTo>
                  <a:cubicBezTo>
                    <a:pt x="121" y="19"/>
                    <a:pt x="120" y="18"/>
                    <a:pt x="120" y="17"/>
                  </a:cubicBezTo>
                  <a:cubicBezTo>
                    <a:pt x="120" y="17"/>
                    <a:pt x="120" y="16"/>
                    <a:pt x="120" y="16"/>
                  </a:cubicBezTo>
                  <a:cubicBezTo>
                    <a:pt x="120" y="16"/>
                    <a:pt x="120" y="15"/>
                    <a:pt x="120" y="14"/>
                  </a:cubicBezTo>
                  <a:cubicBezTo>
                    <a:pt x="120" y="14"/>
                    <a:pt x="120" y="14"/>
                    <a:pt x="120" y="13"/>
                  </a:cubicBezTo>
                  <a:cubicBezTo>
                    <a:pt x="120" y="13"/>
                    <a:pt x="120" y="13"/>
                    <a:pt x="120" y="12"/>
                  </a:cubicBezTo>
                  <a:cubicBezTo>
                    <a:pt x="119" y="12"/>
                    <a:pt x="119" y="11"/>
                    <a:pt x="119" y="11"/>
                  </a:cubicBezTo>
                  <a:cubicBezTo>
                    <a:pt x="119" y="11"/>
                    <a:pt x="119" y="11"/>
                    <a:pt x="119" y="10"/>
                  </a:cubicBezTo>
                  <a:cubicBezTo>
                    <a:pt x="119" y="9"/>
                    <a:pt x="118" y="8"/>
                    <a:pt x="118" y="8"/>
                  </a:cubicBezTo>
                  <a:cubicBezTo>
                    <a:pt x="118" y="7"/>
                    <a:pt x="118" y="7"/>
                    <a:pt x="118" y="7"/>
                  </a:cubicBezTo>
                  <a:cubicBezTo>
                    <a:pt x="117" y="7"/>
                    <a:pt x="117" y="6"/>
                    <a:pt x="117" y="6"/>
                  </a:cubicBezTo>
                  <a:cubicBezTo>
                    <a:pt x="117" y="6"/>
                    <a:pt x="117" y="5"/>
                    <a:pt x="117" y="5"/>
                  </a:cubicBezTo>
                  <a:cubicBezTo>
                    <a:pt x="116" y="5"/>
                    <a:pt x="116" y="4"/>
                    <a:pt x="116" y="4"/>
                  </a:cubicBezTo>
                  <a:cubicBezTo>
                    <a:pt x="116" y="4"/>
                    <a:pt x="116" y="4"/>
                    <a:pt x="116" y="4"/>
                  </a:cubicBezTo>
                  <a:cubicBezTo>
                    <a:pt x="112" y="4"/>
                    <a:pt x="109" y="5"/>
                    <a:pt x="105" y="5"/>
                  </a:cubicBezTo>
                  <a:cubicBezTo>
                    <a:pt x="98" y="5"/>
                    <a:pt x="91" y="3"/>
                    <a:pt x="87" y="0"/>
                  </a:cubicBezTo>
                  <a:cubicBezTo>
                    <a:pt x="79" y="3"/>
                    <a:pt x="67" y="5"/>
                    <a:pt x="53" y="5"/>
                  </a:cubicBezTo>
                  <a:cubicBezTo>
                    <a:pt x="39" y="5"/>
                    <a:pt x="26" y="3"/>
                    <a:pt x="18" y="0"/>
                  </a:cubicBezTo>
                  <a:cubicBezTo>
                    <a:pt x="16" y="2"/>
                    <a:pt x="14" y="4"/>
                    <a:pt x="13" y="6"/>
                  </a:cubicBezTo>
                  <a:cubicBezTo>
                    <a:pt x="13" y="6"/>
                    <a:pt x="13" y="6"/>
                    <a:pt x="13" y="6"/>
                  </a:cubicBezTo>
                  <a:cubicBezTo>
                    <a:pt x="12" y="7"/>
                    <a:pt x="12" y="8"/>
                    <a:pt x="12" y="8"/>
                  </a:cubicBezTo>
                  <a:cubicBezTo>
                    <a:pt x="12" y="8"/>
                    <a:pt x="12" y="9"/>
                    <a:pt x="12" y="9"/>
                  </a:cubicBezTo>
                  <a:cubicBezTo>
                    <a:pt x="11" y="9"/>
                    <a:pt x="11" y="10"/>
                    <a:pt x="11" y="11"/>
                  </a:cubicBezTo>
                  <a:cubicBezTo>
                    <a:pt x="11" y="11"/>
                    <a:pt x="11" y="11"/>
                    <a:pt x="11" y="11"/>
                  </a:cubicBezTo>
                  <a:cubicBezTo>
                    <a:pt x="10" y="12"/>
                    <a:pt x="10" y="13"/>
                    <a:pt x="10" y="13"/>
                  </a:cubicBezTo>
                  <a:cubicBezTo>
                    <a:pt x="10" y="13"/>
                    <a:pt x="10" y="14"/>
                    <a:pt x="10" y="14"/>
                  </a:cubicBezTo>
                  <a:cubicBezTo>
                    <a:pt x="10" y="15"/>
                    <a:pt x="10" y="15"/>
                    <a:pt x="10" y="16"/>
                  </a:cubicBezTo>
                  <a:cubicBezTo>
                    <a:pt x="9" y="16"/>
                    <a:pt x="9" y="16"/>
                    <a:pt x="9" y="17"/>
                  </a:cubicBezTo>
                  <a:cubicBezTo>
                    <a:pt x="9" y="17"/>
                    <a:pt x="9" y="18"/>
                    <a:pt x="9" y="19"/>
                  </a:cubicBezTo>
                  <a:cubicBezTo>
                    <a:pt x="9" y="27"/>
                    <a:pt x="9" y="27"/>
                    <a:pt x="9" y="27"/>
                  </a:cubicBezTo>
                  <a:cubicBezTo>
                    <a:pt x="9" y="27"/>
                    <a:pt x="8" y="27"/>
                    <a:pt x="8" y="27"/>
                  </a:cubicBezTo>
                  <a:cubicBezTo>
                    <a:pt x="3" y="28"/>
                    <a:pt x="0" y="32"/>
                    <a:pt x="0" y="37"/>
                  </a:cubicBezTo>
                  <a:cubicBezTo>
                    <a:pt x="0" y="57"/>
                    <a:pt x="0" y="57"/>
                    <a:pt x="0" y="57"/>
                  </a:cubicBezTo>
                  <a:cubicBezTo>
                    <a:pt x="0" y="62"/>
                    <a:pt x="4" y="67"/>
                    <a:pt x="9" y="67"/>
                  </a:cubicBezTo>
                  <a:cubicBezTo>
                    <a:pt x="9" y="67"/>
                    <a:pt x="25" y="116"/>
                    <a:pt x="40" y="116"/>
                  </a:cubicBezTo>
                  <a:cubicBezTo>
                    <a:pt x="90" y="116"/>
                    <a:pt x="90" y="116"/>
                    <a:pt x="90" y="116"/>
                  </a:cubicBezTo>
                  <a:cubicBezTo>
                    <a:pt x="104" y="116"/>
                    <a:pt x="121" y="67"/>
                    <a:pt x="121" y="67"/>
                  </a:cubicBezTo>
                  <a:cubicBezTo>
                    <a:pt x="126" y="67"/>
                    <a:pt x="130" y="62"/>
                    <a:pt x="130" y="57"/>
                  </a:cubicBezTo>
                  <a:cubicBezTo>
                    <a:pt x="130" y="37"/>
                    <a:pt x="130" y="37"/>
                    <a:pt x="130" y="37"/>
                  </a:cubicBezTo>
                  <a:cubicBezTo>
                    <a:pt x="130" y="33"/>
                    <a:pt x="127" y="29"/>
                    <a:pt x="124" y="28"/>
                  </a:cubicBezTo>
                  <a:close/>
                </a:path>
              </a:pathLst>
            </a:custGeom>
            <a:solidFill>
              <a:srgbClr val="FFB9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4" name="Rectangle 354"/>
            <p:cNvSpPr>
              <a:spLocks noChangeArrowheads="1"/>
            </p:cNvSpPr>
            <p:nvPr/>
          </p:nvSpPr>
          <p:spPr bwMode="auto">
            <a:xfrm>
              <a:off x="6373" y="3919"/>
              <a:ext cx="206" cy="1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5" name="Rectangle 355"/>
            <p:cNvSpPr>
              <a:spLocks noChangeArrowheads="1"/>
            </p:cNvSpPr>
            <p:nvPr/>
          </p:nvSpPr>
          <p:spPr bwMode="auto">
            <a:xfrm>
              <a:off x="6457" y="3919"/>
              <a:ext cx="38" cy="15"/>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6" name="Oval 356"/>
            <p:cNvSpPr>
              <a:spLocks noChangeArrowheads="1"/>
            </p:cNvSpPr>
            <p:nvPr/>
          </p:nvSpPr>
          <p:spPr bwMode="auto">
            <a:xfrm>
              <a:off x="6473" y="3577"/>
              <a:ext cx="6" cy="6"/>
            </a:xfrm>
            <a:prstGeom prst="ellipse">
              <a:avLst/>
            </a:pr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357" name="Oval 357"/>
            <p:cNvSpPr>
              <a:spLocks noChangeArrowheads="1"/>
            </p:cNvSpPr>
            <p:nvPr/>
          </p:nvSpPr>
          <p:spPr bwMode="auto">
            <a:xfrm>
              <a:off x="6473" y="3599"/>
              <a:ext cx="7" cy="7"/>
            </a:xfrm>
            <a:prstGeom prst="ellipse">
              <a:avLst/>
            </a:pr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spTree>
    <p:extLst>
      <p:ext uri="{BB962C8B-B14F-4D97-AF65-F5344CB8AC3E}">
        <p14:creationId xmlns:p14="http://schemas.microsoft.com/office/powerpoint/2010/main" val="3670572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4472" y="1183803"/>
            <a:ext cx="8253968" cy="5498412"/>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92436" y="1324955"/>
            <a:ext cx="8253968" cy="5498412"/>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04472" y="1277035"/>
            <a:ext cx="8229897" cy="5481224"/>
          </a:xfrm>
          <a:prstGeom prst="rect">
            <a:avLst/>
          </a:prstGeom>
        </p:spPr>
      </p:pic>
      <p:sp>
        <p:nvSpPr>
          <p:cNvPr id="2" name="Title 1"/>
          <p:cNvSpPr>
            <a:spLocks noGrp="1"/>
          </p:cNvSpPr>
          <p:nvPr>
            <p:ph type="title"/>
          </p:nvPr>
        </p:nvSpPr>
        <p:spPr/>
        <p:txBody>
          <a:bodyPr/>
          <a:lstStyle/>
          <a:p>
            <a:r>
              <a:rPr lang="en-US" dirty="0" smtClean="0"/>
              <a:t>Marketing view</a:t>
            </a:r>
            <a:endParaRPr lang="en-US" dirty="0"/>
          </a:p>
        </p:txBody>
      </p:sp>
    </p:spTree>
    <p:extLst>
      <p:ext uri="{BB962C8B-B14F-4D97-AF65-F5344CB8AC3E}">
        <p14:creationId xmlns:p14="http://schemas.microsoft.com/office/powerpoint/2010/main" val="720829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nodeType="clickEffect">
                                  <p:stCondLst>
                                    <p:cond delay="0"/>
                                  </p:stCondLst>
                                  <p:childTnLst>
                                    <p:animEffect transition="out" filter="fade">
                                      <p:cBhvr>
                                        <p:cTn id="19" dur="500"/>
                                        <p:tgtEl>
                                          <p:spTgt spid="10"/>
                                        </p:tgtEl>
                                      </p:cBhvr>
                                    </p:animEffect>
                                    <p:set>
                                      <p:cBhvr>
                                        <p:cTn id="20" dur="1" fill="hold">
                                          <p:stCondLst>
                                            <p:cond delay="499"/>
                                          </p:stCondLst>
                                        </p:cTn>
                                        <p:tgtEl>
                                          <p:spTgt spid="10"/>
                                        </p:tgtEl>
                                        <p:attrNameLst>
                                          <p:attrName>style.visibility</p:attrName>
                                        </p:attrNameLst>
                                      </p:cBhvr>
                                      <p:to>
                                        <p:strVal val="hidden"/>
                                      </p:to>
                                    </p:set>
                                  </p:childTnLst>
                                </p:cTn>
                              </p:par>
                              <p:par>
                                <p:cTn id="21" presetID="10"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Your view</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0221" y="1439862"/>
            <a:ext cx="10058400" cy="4884780"/>
          </a:xfrm>
          <a:prstGeom prst="rect">
            <a:avLst/>
          </a:prstGeom>
        </p:spPr>
      </p:pic>
    </p:spTree>
    <p:extLst>
      <p:ext uri="{BB962C8B-B14F-4D97-AF65-F5344CB8AC3E}">
        <p14:creationId xmlns:p14="http://schemas.microsoft.com/office/powerpoint/2010/main" val="77090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Topology</a:t>
            </a:r>
            <a:endParaRPr lang="en-US" dirty="0"/>
          </a:p>
        </p:txBody>
      </p:sp>
      <p:sp>
        <p:nvSpPr>
          <p:cNvPr id="3" name="Text Placeholder 2"/>
          <p:cNvSpPr>
            <a:spLocks noGrp="1"/>
          </p:cNvSpPr>
          <p:nvPr>
            <p:ph type="body" sz="quarter" idx="11"/>
          </p:nvPr>
        </p:nvSpPr>
        <p:spPr>
          <a:xfrm>
            <a:off x="274639" y="1212849"/>
            <a:ext cx="11889564" cy="4462760"/>
          </a:xfrm>
        </p:spPr>
        <p:txBody>
          <a:bodyPr/>
          <a:lstStyle/>
          <a:p>
            <a:r>
              <a:rPr lang="en-US" dirty="0" smtClean="0"/>
              <a:t>Stretch Cluster</a:t>
            </a:r>
          </a:p>
          <a:p>
            <a:r>
              <a:rPr lang="en-US" dirty="0" smtClean="0"/>
              <a:t>Server-to-server</a:t>
            </a:r>
          </a:p>
          <a:p>
            <a:pPr lvl="1"/>
            <a:r>
              <a:rPr lang="en-US" dirty="0" smtClean="0"/>
              <a:t>No 1-many</a:t>
            </a:r>
          </a:p>
          <a:p>
            <a:pPr lvl="1"/>
            <a:r>
              <a:rPr lang="en-US" dirty="0" smtClean="0"/>
              <a:t>No a-b-c</a:t>
            </a:r>
          </a:p>
          <a:p>
            <a:pPr lvl="1"/>
            <a:r>
              <a:rPr lang="en-US" dirty="0" smtClean="0"/>
              <a:t>No a-b-c-d</a:t>
            </a:r>
          </a:p>
          <a:p>
            <a:r>
              <a:rPr lang="en-US" dirty="0" smtClean="0"/>
              <a:t>Cluster-to-cluster is coming</a:t>
            </a:r>
          </a:p>
          <a:p>
            <a:pPr lvl="1"/>
            <a:r>
              <a:rPr lang="en-US" dirty="0" smtClean="0"/>
              <a:t>But not possible in Technical Preview</a:t>
            </a:r>
          </a:p>
          <a:p>
            <a:r>
              <a:rPr lang="en-US" dirty="0" smtClean="0"/>
              <a:t>Fun fact: You can also create server-to-self</a:t>
            </a:r>
          </a:p>
          <a:p>
            <a:pPr lvl="1"/>
            <a:r>
              <a:rPr lang="en-US" dirty="0" smtClean="0"/>
              <a:t>You are on your own, pal</a:t>
            </a:r>
          </a:p>
        </p:txBody>
      </p:sp>
      <p:pic>
        <p:nvPicPr>
          <p:cNvPr id="5" name="Picture 4"/>
          <p:cNvPicPr>
            <a:picLocks noChangeAspect="1"/>
          </p:cNvPicPr>
          <p:nvPr/>
        </p:nvPicPr>
        <p:blipFill>
          <a:blip r:embed="rId2"/>
          <a:stretch>
            <a:fillRect/>
          </a:stretch>
        </p:blipFill>
        <p:spPr>
          <a:xfrm>
            <a:off x="5726747" y="5783262"/>
            <a:ext cx="6552797" cy="916475"/>
          </a:xfrm>
          <a:prstGeom prst="rect">
            <a:avLst/>
          </a:prstGeom>
        </p:spPr>
      </p:pic>
    </p:spTree>
    <p:extLst>
      <p:ext uri="{BB962C8B-B14F-4D97-AF65-F5344CB8AC3E}">
        <p14:creationId xmlns:p14="http://schemas.microsoft.com/office/powerpoint/2010/main" val="64085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ppt_y"/>
                                          </p:val>
                                        </p:tav>
                                        <p:tav tm="100000">
                                          <p:val>
                                            <p:strVal val="#ppt_y"/>
                                          </p:val>
                                        </p:tav>
                                      </p:tavLst>
                                    </p:anim>
                                  </p:childTnLst>
                                </p:cTn>
                              </p:par>
                              <p:par>
                                <p:cTn id="18" presetID="2" presetClass="entr" presetSubtype="8"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additive="base">
                                        <p:cTn id="34"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3">
                                            <p:txEl>
                                              <p:pRg st="5" end="5"/>
                                            </p:txEl>
                                          </p:spTgt>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 calcmode="lin" valueType="num">
                                      <p:cBhvr additive="base">
                                        <p:cTn id="38"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9"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 calcmode="lin" valueType="num">
                                      <p:cBhvr additive="base">
                                        <p:cTn id="44"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5" dur="500" fill="hold"/>
                                        <p:tgtEl>
                                          <p:spTgt spid="3">
                                            <p:txEl>
                                              <p:pRg st="7" end="7"/>
                                            </p:txEl>
                                          </p:spTgt>
                                        </p:tgtEl>
                                        <p:attrNameLst>
                                          <p:attrName>ppt_y</p:attrName>
                                        </p:attrNameLst>
                                      </p:cBhvr>
                                      <p:tavLst>
                                        <p:tav tm="0">
                                          <p:val>
                                            <p:strVal val="#ppt_y"/>
                                          </p:val>
                                        </p:tav>
                                        <p:tav tm="100000">
                                          <p:val>
                                            <p:strVal val="#ppt_y"/>
                                          </p:val>
                                        </p:tav>
                                      </p:tavLst>
                                    </p:anim>
                                  </p:childTnLst>
                                </p:cTn>
                              </p:par>
                              <p:par>
                                <p:cTn id="46" presetID="2" presetClass="entr" presetSubtype="8" fill="hold" nodeType="with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anim calcmode="lin" valueType="num">
                                      <p:cBhvr additive="base">
                                        <p:cTn id="48"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Stretch Clusters</a:t>
            </a:r>
            <a:endParaRPr lang="en-US" dirty="0"/>
          </a:p>
        </p:txBody>
      </p:sp>
    </p:spTree>
    <p:extLst>
      <p:ext uri="{BB962C8B-B14F-4D97-AF65-F5344CB8AC3E}">
        <p14:creationId xmlns:p14="http://schemas.microsoft.com/office/powerpoint/2010/main" val="3280110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Stretch Clusters</a:t>
            </a:r>
            <a:endParaRPr lang="en-US" dirty="0"/>
          </a:p>
        </p:txBody>
      </p:sp>
      <p:sp>
        <p:nvSpPr>
          <p:cNvPr id="3" name="Text Placeholder 2"/>
          <p:cNvSpPr>
            <a:spLocks noGrp="1"/>
          </p:cNvSpPr>
          <p:nvPr>
            <p:ph type="body" sz="quarter" idx="11"/>
          </p:nvPr>
        </p:nvSpPr>
        <p:spPr>
          <a:xfrm>
            <a:off x="274639" y="1212849"/>
            <a:ext cx="11889564" cy="5355312"/>
          </a:xfrm>
        </p:spPr>
        <p:txBody>
          <a:bodyPr/>
          <a:lstStyle/>
          <a:p>
            <a:r>
              <a:rPr lang="en-US" dirty="0" smtClean="0"/>
              <a:t>Synchronous only</a:t>
            </a:r>
          </a:p>
          <a:p>
            <a:r>
              <a:rPr lang="en-US" dirty="0" smtClean="0"/>
              <a:t>Asymmetric storage</a:t>
            </a:r>
          </a:p>
          <a:p>
            <a:pPr lvl="1"/>
            <a:r>
              <a:rPr lang="en-US" dirty="0" smtClean="0"/>
              <a:t>Two sites, two sets of shared storage</a:t>
            </a:r>
          </a:p>
          <a:p>
            <a:pPr lvl="1"/>
            <a:r>
              <a:rPr lang="en-US" dirty="0" smtClean="0"/>
              <a:t>Cluster storage: CSV or role-assigned</a:t>
            </a:r>
          </a:p>
          <a:p>
            <a:r>
              <a:rPr lang="en-US" dirty="0" smtClean="0"/>
              <a:t>Manage with FCM</a:t>
            </a:r>
          </a:p>
          <a:p>
            <a:pPr lvl="1"/>
            <a:r>
              <a:rPr lang="en-US" dirty="0" smtClean="0"/>
              <a:t>Or Windows PowerShell</a:t>
            </a:r>
          </a:p>
          <a:p>
            <a:r>
              <a:rPr lang="en-US" dirty="0" smtClean="0"/>
              <a:t>Increase cluster DR capabilities </a:t>
            </a:r>
          </a:p>
          <a:p>
            <a:r>
              <a:rPr lang="en-US" dirty="0" smtClean="0"/>
              <a:t>Hyper-V and General Use File Server are the main use cases in the Technical Preview</a:t>
            </a:r>
          </a:p>
          <a:p>
            <a:pPr lvl="1"/>
            <a:r>
              <a:rPr lang="en-US" dirty="0" smtClean="0"/>
              <a:t>Not Scale Out File Server</a:t>
            </a:r>
            <a:endParaRPr lang="en-US" dirty="0"/>
          </a:p>
        </p:txBody>
      </p:sp>
      <p:grpSp>
        <p:nvGrpSpPr>
          <p:cNvPr id="15" name="Group 14"/>
          <p:cNvGrpSpPr/>
          <p:nvPr/>
        </p:nvGrpSpPr>
        <p:grpSpPr>
          <a:xfrm>
            <a:off x="5380037" y="1212848"/>
            <a:ext cx="6477000" cy="2284413"/>
            <a:chOff x="5380037" y="1212848"/>
            <a:chExt cx="6477000" cy="2284413"/>
          </a:xfrm>
        </p:grpSpPr>
        <p:sp>
          <p:nvSpPr>
            <p:cNvPr id="14" name="Rectangle 13"/>
            <p:cNvSpPr/>
            <p:nvPr/>
          </p:nvSpPr>
          <p:spPr bwMode="auto">
            <a:xfrm>
              <a:off x="5380037" y="1212848"/>
              <a:ext cx="6477000" cy="2284413"/>
            </a:xfrm>
            <a:prstGeom prst="rect">
              <a:avLst/>
            </a:prstGeom>
            <a:solidFill>
              <a:schemeClr val="bg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3" name="Picture 12"/>
            <p:cNvPicPr>
              <a:picLocks noChangeAspect="1"/>
            </p:cNvPicPr>
            <p:nvPr/>
          </p:nvPicPr>
          <p:blipFill>
            <a:blip r:embed="rId2"/>
            <a:stretch>
              <a:fillRect/>
            </a:stretch>
          </p:blipFill>
          <p:spPr>
            <a:xfrm>
              <a:off x="5516733" y="1441449"/>
              <a:ext cx="6203608" cy="1903413"/>
            </a:xfrm>
            <a:prstGeom prst="rect">
              <a:avLst/>
            </a:prstGeom>
          </p:spPr>
        </p:pic>
      </p:grpSp>
    </p:spTree>
    <p:extLst>
      <p:ext uri="{BB962C8B-B14F-4D97-AF65-F5344CB8AC3E}">
        <p14:creationId xmlns:p14="http://schemas.microsoft.com/office/powerpoint/2010/main" val="654526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par>
                                <p:cTn id="18" presetID="2" presetClass="entr" presetSubtype="8"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additive="base">
                                        <p:cTn id="20"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2" end="2"/>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 calcmode="lin" valueType="num">
                                      <p:cBhvr additive="base">
                                        <p:cTn id="24"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 calcmode="lin" valueType="num">
                                      <p:cBhvr additive="base">
                                        <p:cTn id="30"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1"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additive="base">
                                        <p:cTn id="36"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7"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8" fill="hold"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 calcmode="lin" valueType="num">
                                      <p:cBhvr additive="base">
                                        <p:cTn id="42"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8" fill="hold" nodeType="click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 calcmode="lin" valueType="num">
                                      <p:cBhvr additive="base">
                                        <p:cTn id="48"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9"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 calcmode="lin" valueType="num">
                                      <p:cBhvr additive="base">
                                        <p:cTn id="5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59121" y="1212849"/>
            <a:ext cx="8810625" cy="5514630"/>
          </a:xfrm>
          <a:prstGeom prst="rect">
            <a:avLst/>
          </a:prstGeom>
        </p:spPr>
      </p:pic>
      <p:sp>
        <p:nvSpPr>
          <p:cNvPr id="2" name="Title 1"/>
          <p:cNvSpPr>
            <a:spLocks noGrp="1"/>
          </p:cNvSpPr>
          <p:nvPr>
            <p:ph type="title"/>
          </p:nvPr>
        </p:nvSpPr>
        <p:spPr/>
        <p:txBody>
          <a:bodyPr/>
          <a:lstStyle/>
          <a:p>
            <a:r>
              <a:rPr lang="en-US" dirty="0" smtClean="0"/>
              <a:t>Familiar Failover Cluster Manager GUI</a:t>
            </a:r>
            <a:endParaRPr lang="en-US" dirty="0"/>
          </a:p>
        </p:txBody>
      </p:sp>
      <p:pic>
        <p:nvPicPr>
          <p:cNvPr id="3" name="Picture 2"/>
          <p:cNvPicPr>
            <a:picLocks noChangeAspect="1"/>
          </p:cNvPicPr>
          <p:nvPr/>
        </p:nvPicPr>
        <p:blipFill>
          <a:blip r:embed="rId3"/>
          <a:stretch>
            <a:fillRect/>
          </a:stretch>
        </p:blipFill>
        <p:spPr>
          <a:xfrm>
            <a:off x="4618037" y="1743454"/>
            <a:ext cx="6467475" cy="4448175"/>
          </a:xfrm>
          <a:prstGeom prst="rect">
            <a:avLst/>
          </a:prstGeom>
        </p:spPr>
      </p:pic>
    </p:spTree>
    <p:extLst>
      <p:ext uri="{BB962C8B-B14F-4D97-AF65-F5344CB8AC3E}">
        <p14:creationId xmlns:p14="http://schemas.microsoft.com/office/powerpoint/2010/main" val="34545124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29522" y="1901283"/>
            <a:ext cx="6124689" cy="4593517"/>
          </a:xfrm>
          <a:prstGeom prst="rect">
            <a:avLst/>
          </a:prstGeom>
        </p:spPr>
      </p:pic>
      <p:grpSp>
        <p:nvGrpSpPr>
          <p:cNvPr id="6" name="Group 5"/>
          <p:cNvGrpSpPr/>
          <p:nvPr/>
        </p:nvGrpSpPr>
        <p:grpSpPr>
          <a:xfrm>
            <a:off x="5846960" y="2333082"/>
            <a:ext cx="6489812" cy="3060984"/>
            <a:chOff x="5846960" y="2333082"/>
            <a:chExt cx="6489812" cy="3060984"/>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46960" y="2333082"/>
              <a:ext cx="6489812" cy="3060984"/>
            </a:xfrm>
            <a:prstGeom prst="rect">
              <a:avLst/>
            </a:prstGeom>
          </p:spPr>
        </p:pic>
        <p:sp>
          <p:nvSpPr>
            <p:cNvPr id="21" name="Right Arrow 20"/>
            <p:cNvSpPr/>
            <p:nvPr/>
          </p:nvSpPr>
          <p:spPr bwMode="auto">
            <a:xfrm rot="8245917">
              <a:off x="9374078" y="3323143"/>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3" name="Right Arrow 22"/>
            <p:cNvSpPr/>
            <p:nvPr/>
          </p:nvSpPr>
          <p:spPr bwMode="auto">
            <a:xfrm rot="8385592">
              <a:off x="6712469" y="4897942"/>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4" name="Right Arrow 23"/>
            <p:cNvSpPr/>
            <p:nvPr/>
          </p:nvSpPr>
          <p:spPr bwMode="auto">
            <a:xfrm rot="18185319">
              <a:off x="8286091" y="3940778"/>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5" name="Right Arrow 24"/>
            <p:cNvSpPr/>
            <p:nvPr/>
          </p:nvSpPr>
          <p:spPr bwMode="auto">
            <a:xfrm rot="2305527">
              <a:off x="7998928" y="3220103"/>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6" name="Right Arrow 25"/>
            <p:cNvSpPr/>
            <p:nvPr/>
          </p:nvSpPr>
          <p:spPr bwMode="auto">
            <a:xfrm rot="2305527">
              <a:off x="8373447" y="3247844"/>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7" name="Right Arrow 26"/>
            <p:cNvSpPr/>
            <p:nvPr/>
          </p:nvSpPr>
          <p:spPr bwMode="auto">
            <a:xfrm rot="2305527">
              <a:off x="6503580" y="4975077"/>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8" name="Right Arrow 27"/>
            <p:cNvSpPr/>
            <p:nvPr/>
          </p:nvSpPr>
          <p:spPr bwMode="auto">
            <a:xfrm rot="7295982">
              <a:off x="8997592" y="3918277"/>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ight Arrow 28"/>
            <p:cNvSpPr/>
            <p:nvPr/>
          </p:nvSpPr>
          <p:spPr bwMode="auto">
            <a:xfrm rot="7600226">
              <a:off x="9214458" y="4097787"/>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ight Arrow 29"/>
            <p:cNvSpPr/>
            <p:nvPr/>
          </p:nvSpPr>
          <p:spPr bwMode="auto">
            <a:xfrm rot="8022626">
              <a:off x="10297960" y="3085126"/>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1" name="Right Arrow 30"/>
            <p:cNvSpPr/>
            <p:nvPr/>
          </p:nvSpPr>
          <p:spPr bwMode="auto">
            <a:xfrm rot="19586154">
              <a:off x="10116605" y="3393945"/>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 name="Right Arrow 31"/>
            <p:cNvSpPr/>
            <p:nvPr/>
          </p:nvSpPr>
          <p:spPr bwMode="auto">
            <a:xfrm rot="13209516">
              <a:off x="10418929" y="3422235"/>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3" name="Right Arrow 32"/>
            <p:cNvSpPr/>
            <p:nvPr/>
          </p:nvSpPr>
          <p:spPr bwMode="auto">
            <a:xfrm rot="13691283">
              <a:off x="10274275" y="3710568"/>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4" name="Right Arrow 33"/>
            <p:cNvSpPr/>
            <p:nvPr/>
          </p:nvSpPr>
          <p:spPr bwMode="auto">
            <a:xfrm rot="2305527">
              <a:off x="11497647" y="4048581"/>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6" name="Right Arrow 35"/>
            <p:cNvSpPr/>
            <p:nvPr/>
          </p:nvSpPr>
          <p:spPr bwMode="auto">
            <a:xfrm rot="13209516">
              <a:off x="10506593" y="3443173"/>
              <a:ext cx="230440" cy="149844"/>
            </a:xfrm>
            <a:prstGeom prst="righ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2113" y="1693486"/>
            <a:ext cx="4738777" cy="4183063"/>
          </a:xfrm>
          <a:prstGeom prst="rect">
            <a:avLst/>
          </a:prstGeom>
        </p:spPr>
      </p:pic>
      <p:pic>
        <p:nvPicPr>
          <p:cNvPr id="12" name="Picture 11"/>
          <p:cNvPicPr>
            <a:picLocks noChangeAspect="1"/>
          </p:cNvPicPr>
          <p:nvPr/>
        </p:nvPicPr>
        <p:blipFill>
          <a:blip r:embed="rId5"/>
          <a:stretch>
            <a:fillRect/>
          </a:stretch>
        </p:blipFill>
        <p:spPr>
          <a:xfrm>
            <a:off x="6219421" y="1914393"/>
            <a:ext cx="6028248" cy="3969241"/>
          </a:xfrm>
          <a:prstGeom prst="rect">
            <a:avLst/>
          </a:prstGeom>
        </p:spPr>
      </p:pic>
      <p:sp>
        <p:nvSpPr>
          <p:cNvPr id="14" name="Left Arrow 13"/>
          <p:cNvSpPr/>
          <p:nvPr/>
        </p:nvSpPr>
        <p:spPr bwMode="auto">
          <a:xfrm rot="12665746">
            <a:off x="10765954" y="2486931"/>
            <a:ext cx="861236" cy="457200"/>
          </a:xfrm>
          <a:prstGeom prst="lef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8" name="Picture 17"/>
          <p:cNvPicPr>
            <a:picLocks noChangeAspect="1"/>
          </p:cNvPicPr>
          <p:nvPr/>
        </p:nvPicPr>
        <p:blipFill>
          <a:blip r:embed="rId6">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9572765" y="3222785"/>
            <a:ext cx="469161" cy="657702"/>
          </a:xfrm>
          <a:prstGeom prst="rect">
            <a:avLst/>
          </a:prstGeom>
          <a:ln>
            <a:solidFill>
              <a:srgbClr val="C00000"/>
            </a:solidFill>
          </a:ln>
        </p:spPr>
      </p:pic>
      <p:sp>
        <p:nvSpPr>
          <p:cNvPr id="15" name="Left Arrow 14"/>
          <p:cNvSpPr/>
          <p:nvPr/>
        </p:nvSpPr>
        <p:spPr bwMode="auto">
          <a:xfrm rot="1471202">
            <a:off x="9093672" y="4434703"/>
            <a:ext cx="861236" cy="457200"/>
          </a:xfrm>
          <a:prstGeom prst="lef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ln>
                <a:solidFill>
                  <a:srgbClr val="000000"/>
                </a:solidFill>
              </a:ln>
              <a:gradFill>
                <a:gsLst>
                  <a:gs pos="0">
                    <a:srgbClr val="FFFFFF"/>
                  </a:gs>
                  <a:gs pos="100000">
                    <a:srgbClr val="FFFFFF"/>
                  </a:gs>
                </a:gsLst>
                <a:lin ang="5400000" scaled="0"/>
              </a:gradFill>
              <a:ea typeface="Segoe UI" pitchFamily="34" charset="0"/>
              <a:cs typeface="Segoe UI" pitchFamily="34" charset="0"/>
            </a:endParaRPr>
          </a:p>
        </p:txBody>
      </p:sp>
      <p:sp>
        <p:nvSpPr>
          <p:cNvPr id="10" name="Left Arrow 9"/>
          <p:cNvSpPr/>
          <p:nvPr/>
        </p:nvSpPr>
        <p:spPr bwMode="auto">
          <a:xfrm rot="12193720">
            <a:off x="7233927" y="4925655"/>
            <a:ext cx="861236" cy="457200"/>
          </a:xfrm>
          <a:prstGeom prst="lef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Left Arrow 8"/>
          <p:cNvSpPr/>
          <p:nvPr/>
        </p:nvSpPr>
        <p:spPr bwMode="auto">
          <a:xfrm rot="18465121">
            <a:off x="8802926" y="2736083"/>
            <a:ext cx="861236" cy="457200"/>
          </a:xfrm>
          <a:prstGeom prst="leftArrow">
            <a:avLst/>
          </a:prstGeom>
          <a:solidFill>
            <a:schemeClr val="accent1"/>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Me </a:t>
            </a:r>
            <a:r>
              <a:rPr lang="en-US" dirty="0" err="1" smtClean="0"/>
              <a:t>me</a:t>
            </a:r>
            <a:r>
              <a:rPr lang="en-US" dirty="0" smtClean="0"/>
              <a:t> </a:t>
            </a:r>
            <a:r>
              <a:rPr lang="en-US" dirty="0" err="1" smtClean="0"/>
              <a:t>me</a:t>
            </a:r>
            <a:r>
              <a:rPr lang="en-US" dirty="0" smtClean="0"/>
              <a:t> </a:t>
            </a:r>
            <a:r>
              <a:rPr lang="en-US" i="1" dirty="0" err="1" smtClean="0"/>
              <a:t>meeeee</a:t>
            </a:r>
            <a:endParaRPr lang="en-US" i="1" dirty="0"/>
          </a:p>
        </p:txBody>
      </p:sp>
      <p:sp>
        <p:nvSpPr>
          <p:cNvPr id="3" name="Text Placeholder 2"/>
          <p:cNvSpPr>
            <a:spLocks noGrp="1"/>
          </p:cNvSpPr>
          <p:nvPr>
            <p:ph type="body" sz="quarter" idx="11"/>
          </p:nvPr>
        </p:nvSpPr>
        <p:spPr>
          <a:xfrm>
            <a:off x="274639" y="1212849"/>
            <a:ext cx="11889564" cy="4801314"/>
          </a:xfrm>
        </p:spPr>
        <p:txBody>
          <a:bodyPr/>
          <a:lstStyle/>
          <a:p>
            <a:r>
              <a:rPr lang="en-US" dirty="0" smtClean="0"/>
              <a:t>File Server and Cluster Team</a:t>
            </a:r>
          </a:p>
          <a:p>
            <a:r>
              <a:rPr lang="en-US" dirty="0" smtClean="0"/>
              <a:t>I get around</a:t>
            </a:r>
          </a:p>
          <a:p>
            <a:pPr lvl="1"/>
            <a:r>
              <a:rPr lang="en-US" dirty="0" smtClean="0"/>
              <a:t>8 years in MS support</a:t>
            </a:r>
          </a:p>
          <a:p>
            <a:pPr lvl="1"/>
            <a:r>
              <a:rPr lang="en-US" dirty="0" smtClean="0"/>
              <a:t>8 years IT shops and consulting </a:t>
            </a:r>
          </a:p>
          <a:p>
            <a:pPr lvl="1"/>
            <a:r>
              <a:rPr lang="en-US" dirty="0" smtClean="0"/>
              <a:t>US Marine Infantry</a:t>
            </a:r>
          </a:p>
          <a:p>
            <a:r>
              <a:rPr lang="en-US" dirty="0" smtClean="0"/>
              <a:t>The “Storage Replication PM”</a:t>
            </a:r>
          </a:p>
          <a:p>
            <a:pPr lvl="1"/>
            <a:r>
              <a:rPr lang="en-US" dirty="0" smtClean="0"/>
              <a:t>DFSR, FRS (really!), and now… something new</a:t>
            </a:r>
          </a:p>
          <a:p>
            <a:r>
              <a:rPr lang="en-US" dirty="0" smtClean="0"/>
              <a:t>AskDS and FileCab blogs</a:t>
            </a:r>
          </a:p>
          <a:p>
            <a:r>
              <a:rPr lang="en-US" b="1" dirty="0" smtClean="0"/>
              <a:t>nedpyle@microsoft.com</a:t>
            </a:r>
          </a:p>
        </p:txBody>
      </p:sp>
    </p:spTree>
    <p:extLst>
      <p:ext uri="{BB962C8B-B14F-4D97-AF65-F5344CB8AC3E}">
        <p14:creationId xmlns:p14="http://schemas.microsoft.com/office/powerpoint/2010/main" val="707543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ppt_y"/>
                                          </p:val>
                                        </p:tav>
                                        <p:tav tm="100000">
                                          <p:val>
                                            <p:strVal val="#ppt_y"/>
                                          </p:val>
                                        </p:tav>
                                      </p:tavLst>
                                    </p:anim>
                                  </p:childTnLst>
                                </p:cTn>
                              </p:par>
                              <p:par>
                                <p:cTn id="14" presetID="10" presetClass="exit" presetSubtype="0" fill="hold" nodeType="withEffect">
                                  <p:stCondLst>
                                    <p:cond delay="0"/>
                                  </p:stCondLst>
                                  <p:childTnLst>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3">
                                            <p:txEl>
                                              <p:pRg st="1" end="1"/>
                                            </p:txEl>
                                          </p:spTgt>
                                        </p:tgtEl>
                                        <p:attrNameLst>
                                          <p:attrName>style.visibility</p:attrName>
                                        </p:attrNameLst>
                                      </p:cBhvr>
                                      <p:to>
                                        <p:strVal val="visible"/>
                                      </p:to>
                                    </p:set>
                                    <p:anim calcmode="lin" valueType="num">
                                      <p:cBhvr additive="base">
                                        <p:cTn id="39"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1" end="1"/>
                                            </p:txEl>
                                          </p:spTgt>
                                        </p:tgtEl>
                                        <p:attrNameLst>
                                          <p:attrName>ppt_y</p:attrName>
                                        </p:attrNameLst>
                                      </p:cBhvr>
                                      <p:tavLst>
                                        <p:tav tm="0">
                                          <p:val>
                                            <p:strVal val="#ppt_y"/>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xit" presetSubtype="0" fill="hold" nodeType="withEffect">
                                  <p:stCondLst>
                                    <p:cond delay="0"/>
                                  </p:stCondLst>
                                  <p:childTnLst>
                                    <p:animEffect transition="out" filter="fade">
                                      <p:cBhvr>
                                        <p:cTn id="45" dur="500"/>
                                        <p:tgtEl>
                                          <p:spTgt spid="12"/>
                                        </p:tgtEl>
                                      </p:cBhvr>
                                    </p:animEffect>
                                    <p:set>
                                      <p:cBhvr>
                                        <p:cTn id="46" dur="1" fill="hold">
                                          <p:stCondLst>
                                            <p:cond delay="499"/>
                                          </p:stCondLst>
                                        </p:cTn>
                                        <p:tgtEl>
                                          <p:spTgt spid="12"/>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4"/>
                                        </p:tgtEl>
                                      </p:cBhvr>
                                    </p:animEffect>
                                    <p:set>
                                      <p:cBhvr>
                                        <p:cTn id="49" dur="1" fill="hold">
                                          <p:stCondLst>
                                            <p:cond delay="499"/>
                                          </p:stCondLst>
                                        </p:cTn>
                                        <p:tgtEl>
                                          <p:spTgt spid="14"/>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par>
                                <p:cTn id="53" presetID="10" presetClass="exit" presetSubtype="0" fill="hold" nodeType="withEffect">
                                  <p:stCondLst>
                                    <p:cond delay="0"/>
                                  </p:stCondLst>
                                  <p:childTnLst>
                                    <p:animEffect transition="out" filter="fade">
                                      <p:cBhvr>
                                        <p:cTn id="54" dur="500"/>
                                        <p:tgtEl>
                                          <p:spTgt spid="18"/>
                                        </p:tgtEl>
                                      </p:cBhvr>
                                    </p:animEffect>
                                    <p:set>
                                      <p:cBhvr>
                                        <p:cTn id="55" dur="1" fill="hold">
                                          <p:stCondLst>
                                            <p:cond delay="499"/>
                                          </p:stCondLst>
                                        </p:cTn>
                                        <p:tgtEl>
                                          <p:spTgt spid="18"/>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fade">
                                      <p:cBhvr>
                                        <p:cTn id="60" dur="500"/>
                                        <p:tgtEl>
                                          <p:spTgt spid="8"/>
                                        </p:tgtEl>
                                      </p:cBhvr>
                                    </p:animEffect>
                                  </p:childTnLst>
                                </p:cTn>
                              </p:par>
                              <p:par>
                                <p:cTn id="61" presetID="10" presetClass="exit" presetSubtype="0" fill="hold" nodeType="withEffect">
                                  <p:stCondLst>
                                    <p:cond delay="0"/>
                                  </p:stCondLst>
                                  <p:childTnLst>
                                    <p:animEffect transition="out" filter="fade">
                                      <p:cBhvr>
                                        <p:cTn id="62" dur="500"/>
                                        <p:tgtEl>
                                          <p:spTgt spid="6"/>
                                        </p:tgtEl>
                                      </p:cBhvr>
                                    </p:animEffect>
                                    <p:set>
                                      <p:cBhvr>
                                        <p:cTn id="63" dur="1" fill="hold">
                                          <p:stCondLst>
                                            <p:cond delay="499"/>
                                          </p:stCondLst>
                                        </p:cTn>
                                        <p:tgtEl>
                                          <p:spTgt spid="6"/>
                                        </p:tgtEl>
                                        <p:attrNameLst>
                                          <p:attrName>style.visibility</p:attrName>
                                        </p:attrNameLst>
                                      </p:cBhvr>
                                      <p:to>
                                        <p:strVal val="hidden"/>
                                      </p:to>
                                    </p:se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500"/>
                                        <p:tgtEl>
                                          <p:spTgt spid="9"/>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4"/>
                                        </p:tgtEl>
                                        <p:attrNameLst>
                                          <p:attrName>style.visibility</p:attrName>
                                        </p:attrNameLst>
                                      </p:cBhvr>
                                      <p:to>
                                        <p:strVal val="visible"/>
                                      </p:to>
                                    </p:set>
                                    <p:animEffect transition="in" filter="fade">
                                      <p:cBhvr>
                                        <p:cTn id="76" dur="500"/>
                                        <p:tgtEl>
                                          <p:spTgt spid="4"/>
                                        </p:tgtEl>
                                      </p:cBhvr>
                                    </p:animEffect>
                                  </p:childTnLst>
                                </p:cTn>
                              </p:par>
                              <p:par>
                                <p:cTn id="77" presetID="10" presetClass="exit" presetSubtype="0" fill="hold" nodeType="withEffect">
                                  <p:stCondLst>
                                    <p:cond delay="0"/>
                                  </p:stCondLst>
                                  <p:childTnLst>
                                    <p:animEffect transition="out" filter="fade">
                                      <p:cBhvr>
                                        <p:cTn id="78" dur="500"/>
                                        <p:tgtEl>
                                          <p:spTgt spid="8"/>
                                        </p:tgtEl>
                                      </p:cBhvr>
                                    </p:animEffect>
                                    <p:set>
                                      <p:cBhvr>
                                        <p:cTn id="79" dur="1" fill="hold">
                                          <p:stCondLst>
                                            <p:cond delay="499"/>
                                          </p:stCondLst>
                                        </p:cTn>
                                        <p:tgtEl>
                                          <p:spTgt spid="8"/>
                                        </p:tgtEl>
                                        <p:attrNameLst>
                                          <p:attrName>style.visibility</p:attrName>
                                        </p:attrNameLst>
                                      </p:cBhvr>
                                      <p:to>
                                        <p:strVal val="hidden"/>
                                      </p:to>
                                    </p:set>
                                  </p:childTnLst>
                                </p:cTn>
                              </p:par>
                              <p:par>
                                <p:cTn id="80" presetID="10" presetClass="exit" presetSubtype="0" fill="hold" grpId="1" nodeType="withEffect">
                                  <p:stCondLst>
                                    <p:cond delay="0"/>
                                  </p:stCondLst>
                                  <p:childTnLst>
                                    <p:animEffect transition="out" filter="fade">
                                      <p:cBhvr>
                                        <p:cTn id="81" dur="500"/>
                                        <p:tgtEl>
                                          <p:spTgt spid="10"/>
                                        </p:tgtEl>
                                      </p:cBhvr>
                                    </p:animEffect>
                                    <p:set>
                                      <p:cBhvr>
                                        <p:cTn id="82" dur="1" fill="hold">
                                          <p:stCondLst>
                                            <p:cond delay="499"/>
                                          </p:stCondLst>
                                        </p:cTn>
                                        <p:tgtEl>
                                          <p:spTgt spid="10"/>
                                        </p:tgtEl>
                                        <p:attrNameLst>
                                          <p:attrName>style.visibility</p:attrName>
                                        </p:attrNameLst>
                                      </p:cBhvr>
                                      <p:to>
                                        <p:strVal val="hidden"/>
                                      </p:to>
                                    </p:set>
                                  </p:childTnLst>
                                </p:cTn>
                              </p:par>
                              <p:par>
                                <p:cTn id="83" presetID="10" presetClass="exit" presetSubtype="0" fill="hold" grpId="1" nodeType="withEffect">
                                  <p:stCondLst>
                                    <p:cond delay="0"/>
                                  </p:stCondLst>
                                  <p:childTnLst>
                                    <p:animEffect transition="out" filter="fade">
                                      <p:cBhvr>
                                        <p:cTn id="84" dur="500"/>
                                        <p:tgtEl>
                                          <p:spTgt spid="9"/>
                                        </p:tgtEl>
                                      </p:cBhvr>
                                    </p:animEffect>
                                    <p:set>
                                      <p:cBhvr>
                                        <p:cTn id="85" dur="1" fill="hold">
                                          <p:stCondLst>
                                            <p:cond delay="499"/>
                                          </p:stCondLst>
                                        </p:cTn>
                                        <p:tgtEl>
                                          <p:spTgt spid="9"/>
                                        </p:tgtEl>
                                        <p:attrNameLst>
                                          <p:attrName>style.visibility</p:attrName>
                                        </p:attrNameLst>
                                      </p:cBhvr>
                                      <p:to>
                                        <p:strVal val="hidden"/>
                                      </p:to>
                                    </p:set>
                                  </p:childTnLst>
                                </p:cTn>
                              </p:par>
                              <p:par>
                                <p:cTn id="86" presetID="2" presetClass="entr" presetSubtype="8" fill="hold" grpId="0" nodeType="withEffect">
                                  <p:stCondLst>
                                    <p:cond delay="0"/>
                                  </p:stCondLst>
                                  <p:childTnLst>
                                    <p:set>
                                      <p:cBhvr>
                                        <p:cTn id="87" dur="1" fill="hold">
                                          <p:stCondLst>
                                            <p:cond delay="0"/>
                                          </p:stCondLst>
                                        </p:cTn>
                                        <p:tgtEl>
                                          <p:spTgt spid="3">
                                            <p:txEl>
                                              <p:pRg st="2" end="2"/>
                                            </p:txEl>
                                          </p:spTgt>
                                        </p:tgtEl>
                                        <p:attrNameLst>
                                          <p:attrName>style.visibility</p:attrName>
                                        </p:attrNameLst>
                                      </p:cBhvr>
                                      <p:to>
                                        <p:strVal val="visible"/>
                                      </p:to>
                                    </p:set>
                                    <p:anim calcmode="lin" valueType="num">
                                      <p:cBhvr additive="base">
                                        <p:cTn id="88"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89" dur="500" fill="hold"/>
                                        <p:tgtEl>
                                          <p:spTgt spid="3">
                                            <p:txEl>
                                              <p:pRg st="2" end="2"/>
                                            </p:txEl>
                                          </p:spTgt>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3">
                                            <p:txEl>
                                              <p:pRg st="3" end="3"/>
                                            </p:txEl>
                                          </p:spTgt>
                                        </p:tgtEl>
                                        <p:attrNameLst>
                                          <p:attrName>style.visibility</p:attrName>
                                        </p:attrNameLst>
                                      </p:cBhvr>
                                      <p:to>
                                        <p:strVal val="visible"/>
                                      </p:to>
                                    </p:set>
                                    <p:anim calcmode="lin" valueType="num">
                                      <p:cBhvr additive="base">
                                        <p:cTn id="92"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93" dur="500" fill="hold"/>
                                        <p:tgtEl>
                                          <p:spTgt spid="3">
                                            <p:txEl>
                                              <p:pRg st="3" end="3"/>
                                            </p:txEl>
                                          </p:spTgt>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3">
                                            <p:txEl>
                                              <p:pRg st="4" end="4"/>
                                            </p:txEl>
                                          </p:spTgt>
                                        </p:tgtEl>
                                        <p:attrNameLst>
                                          <p:attrName>style.visibility</p:attrName>
                                        </p:attrNameLst>
                                      </p:cBhvr>
                                      <p:to>
                                        <p:strVal val="visible"/>
                                      </p:to>
                                    </p:set>
                                    <p:anim calcmode="lin" valueType="num">
                                      <p:cBhvr additive="base">
                                        <p:cTn id="96"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97"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8" fill="hold" grpId="0" nodeType="clickEffect">
                                  <p:stCondLst>
                                    <p:cond delay="0"/>
                                  </p:stCondLst>
                                  <p:childTnLst>
                                    <p:set>
                                      <p:cBhvr>
                                        <p:cTn id="101" dur="1" fill="hold">
                                          <p:stCondLst>
                                            <p:cond delay="0"/>
                                          </p:stCondLst>
                                        </p:cTn>
                                        <p:tgtEl>
                                          <p:spTgt spid="3">
                                            <p:txEl>
                                              <p:pRg st="5" end="5"/>
                                            </p:txEl>
                                          </p:spTgt>
                                        </p:tgtEl>
                                        <p:attrNameLst>
                                          <p:attrName>style.visibility</p:attrName>
                                        </p:attrNameLst>
                                      </p:cBhvr>
                                      <p:to>
                                        <p:strVal val="visible"/>
                                      </p:to>
                                    </p:set>
                                    <p:anim calcmode="lin" valueType="num">
                                      <p:cBhvr additive="base">
                                        <p:cTn id="102"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103" dur="500" fill="hold"/>
                                        <p:tgtEl>
                                          <p:spTgt spid="3">
                                            <p:txEl>
                                              <p:pRg st="5" end="5"/>
                                            </p:txEl>
                                          </p:spTgt>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3">
                                            <p:txEl>
                                              <p:pRg st="6" end="6"/>
                                            </p:txEl>
                                          </p:spTgt>
                                        </p:tgtEl>
                                        <p:attrNameLst>
                                          <p:attrName>style.visibility</p:attrName>
                                        </p:attrNameLst>
                                      </p:cBhvr>
                                      <p:to>
                                        <p:strVal val="visible"/>
                                      </p:to>
                                    </p:set>
                                    <p:anim calcmode="lin" valueType="num">
                                      <p:cBhvr additive="base">
                                        <p:cTn id="106"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107"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8" fill="hold" grpId="0" nodeType="clickEffect">
                                  <p:stCondLst>
                                    <p:cond delay="0"/>
                                  </p:stCondLst>
                                  <p:childTnLst>
                                    <p:set>
                                      <p:cBhvr>
                                        <p:cTn id="111" dur="1" fill="hold">
                                          <p:stCondLst>
                                            <p:cond delay="0"/>
                                          </p:stCondLst>
                                        </p:cTn>
                                        <p:tgtEl>
                                          <p:spTgt spid="3">
                                            <p:txEl>
                                              <p:pRg st="7" end="7"/>
                                            </p:txEl>
                                          </p:spTgt>
                                        </p:tgtEl>
                                        <p:attrNameLst>
                                          <p:attrName>style.visibility</p:attrName>
                                        </p:attrNameLst>
                                      </p:cBhvr>
                                      <p:to>
                                        <p:strVal val="visible"/>
                                      </p:to>
                                    </p:set>
                                    <p:anim calcmode="lin" valueType="num">
                                      <p:cBhvr additive="base">
                                        <p:cTn id="112"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113"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3">
                                            <p:txEl>
                                              <p:pRg st="8" end="8"/>
                                            </p:txEl>
                                          </p:spTgt>
                                        </p:tgtEl>
                                        <p:attrNameLst>
                                          <p:attrName>style.visibility</p:attrName>
                                        </p:attrNameLst>
                                      </p:cBhvr>
                                      <p:to>
                                        <p:strVal val="visible"/>
                                      </p:to>
                                    </p:set>
                                    <p:anim calcmode="lin" valueType="num">
                                      <p:cBhvr additive="base">
                                        <p:cTn id="118"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119"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0" grpId="0" animBg="1"/>
      <p:bldP spid="10" grpId="1" animBg="1"/>
      <p:bldP spid="9" grpId="0" animBg="1"/>
      <p:bldP spid="9" grpId="1" animBg="1"/>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Configure and manage</a:t>
            </a:r>
            <a:endParaRPr lang="en-US" dirty="0"/>
          </a:p>
        </p:txBody>
      </p:sp>
      <p:sp>
        <p:nvSpPr>
          <p:cNvPr id="3" name="Text Placeholder 2"/>
          <p:cNvSpPr>
            <a:spLocks noGrp="1"/>
          </p:cNvSpPr>
          <p:nvPr>
            <p:ph type="body" sz="quarter" idx="11"/>
          </p:nvPr>
        </p:nvSpPr>
        <p:spPr>
          <a:xfrm>
            <a:off x="274639" y="1212849"/>
            <a:ext cx="11889564" cy="5478423"/>
          </a:xfrm>
        </p:spPr>
        <p:txBody>
          <a:bodyPr/>
          <a:lstStyle/>
          <a:p>
            <a:pPr marL="742950" indent="-742950">
              <a:buAutoNum type="arabicPeriod"/>
            </a:pPr>
            <a:r>
              <a:rPr lang="en-US" dirty="0" smtClean="0"/>
              <a:t>Add a source data disk to a role or CSV</a:t>
            </a:r>
          </a:p>
          <a:p>
            <a:pPr marL="742950" indent="-742950">
              <a:buAutoNum type="arabicPeriod"/>
            </a:pPr>
            <a:r>
              <a:rPr lang="en-US" dirty="0" smtClean="0"/>
              <a:t>Enable replication on that source data disk</a:t>
            </a:r>
          </a:p>
          <a:p>
            <a:pPr marL="742950" indent="-742950">
              <a:buAutoNum type="arabicPeriod"/>
            </a:pPr>
            <a:r>
              <a:rPr lang="en-US" dirty="0" smtClean="0"/>
              <a:t>Select a source log</a:t>
            </a:r>
          </a:p>
          <a:p>
            <a:pPr marL="742950" indent="-742950">
              <a:buAutoNum type="arabicPeriod"/>
            </a:pPr>
            <a:r>
              <a:rPr lang="en-US" dirty="0" smtClean="0"/>
              <a:t>Select a destination data disk</a:t>
            </a:r>
          </a:p>
          <a:p>
            <a:pPr marL="742950" indent="-742950">
              <a:buAutoNum type="arabicPeriod"/>
            </a:pPr>
            <a:r>
              <a:rPr lang="en-US" dirty="0" smtClean="0"/>
              <a:t>Select a destination log</a:t>
            </a:r>
          </a:p>
          <a:p>
            <a:pPr marL="742950" indent="-742950">
              <a:buAutoNum type="arabicPeriod"/>
            </a:pPr>
            <a:r>
              <a:rPr lang="en-US" dirty="0" smtClean="0"/>
              <a:t>Done. Really!</a:t>
            </a:r>
          </a:p>
          <a:p>
            <a:pPr marL="742950" indent="-742950">
              <a:buAutoNum type="arabicPeriod"/>
            </a:pPr>
            <a:endParaRPr lang="en-US" dirty="0" smtClean="0"/>
          </a:p>
          <a:p>
            <a:pPr marL="742950" indent="-742950">
              <a:buAutoNum type="arabicPeriod"/>
            </a:pPr>
            <a:endParaRPr lang="en-US" dirty="0"/>
          </a:p>
        </p:txBody>
      </p:sp>
      <p:sp>
        <p:nvSpPr>
          <p:cNvPr id="4" name="Rectangle 3"/>
          <p:cNvSpPr/>
          <p:nvPr/>
        </p:nvSpPr>
        <p:spPr bwMode="auto">
          <a:xfrm>
            <a:off x="6909333" y="5783262"/>
            <a:ext cx="5410200" cy="1066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400" dirty="0">
                <a:solidFill>
                  <a:srgbClr val="FFFFFF"/>
                </a:solidFill>
              </a:rPr>
              <a:t>We’ve already changed this to 2,</a:t>
            </a:r>
            <a:r>
              <a:rPr lang="en-US" sz="2400" b="1" dirty="0">
                <a:solidFill>
                  <a:srgbClr val="FFFFFF"/>
                </a:solidFill>
              </a:rPr>
              <a:t>4</a:t>
            </a:r>
            <a:r>
              <a:rPr lang="en-US" sz="2400" dirty="0">
                <a:solidFill>
                  <a:srgbClr val="FFFFFF"/>
                </a:solidFill>
              </a:rPr>
              <a:t>,</a:t>
            </a:r>
            <a:r>
              <a:rPr lang="en-US" sz="2400" b="1" dirty="0">
                <a:solidFill>
                  <a:srgbClr val="FFFFFF"/>
                </a:solidFill>
              </a:rPr>
              <a:t>3</a:t>
            </a:r>
            <a:r>
              <a:rPr lang="en-US" sz="2400" dirty="0">
                <a:solidFill>
                  <a:srgbClr val="FFFFFF"/>
                </a:solidFill>
              </a:rPr>
              <a:t>,5 and altered </a:t>
            </a:r>
            <a:r>
              <a:rPr lang="en-US" sz="2400" dirty="0" smtClean="0">
                <a:solidFill>
                  <a:srgbClr val="FFFFFF"/>
                </a:solidFill>
              </a:rPr>
              <a:t>nearly every word. </a:t>
            </a:r>
            <a:r>
              <a:rPr lang="en-US" sz="2400" dirty="0">
                <a:solidFill>
                  <a:srgbClr val="FFFFFF"/>
                </a:solidFill>
                <a:sym typeface="Wingdings" panose="05000000000000000000" pitchFamily="2" charset="2"/>
              </a:rPr>
              <a:t></a:t>
            </a:r>
            <a:endParaRPr lang="en-US" sz="2400" dirty="0">
              <a:solidFill>
                <a:srgbClr val="FFFFFF"/>
              </a:solidFill>
            </a:endParaRPr>
          </a:p>
        </p:txBody>
      </p:sp>
    </p:spTree>
    <p:extLst>
      <p:ext uri="{BB962C8B-B14F-4D97-AF65-F5344CB8AC3E}">
        <p14:creationId xmlns:p14="http://schemas.microsoft.com/office/powerpoint/2010/main" val="957312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Failover Cluster Manager Provisioning and Failover</a:t>
            </a:r>
            <a:endParaRPr lang="en-US" dirty="0"/>
          </a:p>
        </p:txBody>
      </p:sp>
    </p:spTree>
    <p:extLst>
      <p:ext uri="{BB962C8B-B14F-4D97-AF65-F5344CB8AC3E}">
        <p14:creationId xmlns:p14="http://schemas.microsoft.com/office/powerpoint/2010/main" val="636364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to Server</a:t>
            </a:r>
            <a:endParaRPr lang="en-US" dirty="0"/>
          </a:p>
        </p:txBody>
      </p:sp>
    </p:spTree>
    <p:extLst>
      <p:ext uri="{BB962C8B-B14F-4D97-AF65-F5344CB8AC3E}">
        <p14:creationId xmlns:p14="http://schemas.microsoft.com/office/powerpoint/2010/main" val="2756564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Server to Server</a:t>
            </a:r>
            <a:endParaRPr lang="en-US" dirty="0"/>
          </a:p>
        </p:txBody>
      </p:sp>
      <p:sp>
        <p:nvSpPr>
          <p:cNvPr id="3" name="Text Placeholder 2"/>
          <p:cNvSpPr>
            <a:spLocks noGrp="1"/>
          </p:cNvSpPr>
          <p:nvPr>
            <p:ph type="body" sz="quarter" idx="11"/>
          </p:nvPr>
        </p:nvSpPr>
        <p:spPr>
          <a:xfrm>
            <a:off x="274639" y="1212849"/>
            <a:ext cx="11889564" cy="4102662"/>
          </a:xfrm>
        </p:spPr>
        <p:txBody>
          <a:bodyPr/>
          <a:lstStyle/>
          <a:p>
            <a:r>
              <a:rPr lang="en-US" sz="3600" dirty="0"/>
              <a:t>Synchronous </a:t>
            </a:r>
            <a:r>
              <a:rPr lang="en-US" sz="3600" dirty="0" smtClean="0"/>
              <a:t>or asynchronous</a:t>
            </a:r>
            <a:endParaRPr lang="en-US" sz="3600" dirty="0"/>
          </a:p>
          <a:p>
            <a:r>
              <a:rPr lang="en-US" sz="3600" dirty="0" smtClean="0"/>
              <a:t>Any type of fixed disk storage (see previous rules)</a:t>
            </a:r>
            <a:endParaRPr lang="en-US" sz="1800" dirty="0"/>
          </a:p>
          <a:p>
            <a:r>
              <a:rPr lang="en-US" sz="3600" dirty="0"/>
              <a:t>Configure and manage with </a:t>
            </a:r>
            <a:r>
              <a:rPr lang="en-US" sz="3600" dirty="0" smtClean="0"/>
              <a:t>Windows </a:t>
            </a:r>
            <a:r>
              <a:rPr lang="en-US" sz="3600" dirty="0"/>
              <a:t>PowerShell</a:t>
            </a:r>
          </a:p>
          <a:p>
            <a:r>
              <a:rPr lang="en-US" sz="3600" dirty="0"/>
              <a:t>Designed explicitly to increase the DR capabilities of a </a:t>
            </a:r>
            <a:r>
              <a:rPr lang="en-US" sz="3600" dirty="0" smtClean="0"/>
              <a:t>server</a:t>
            </a:r>
            <a:endParaRPr lang="en-US" sz="3600" dirty="0"/>
          </a:p>
          <a:p>
            <a:pPr lvl="1"/>
            <a:r>
              <a:rPr lang="en-US" sz="1800" dirty="0" smtClean="0"/>
              <a:t>Cluster to cluster is coming</a:t>
            </a:r>
            <a:endParaRPr lang="en-US" sz="1800" dirty="0"/>
          </a:p>
          <a:p>
            <a:r>
              <a:rPr lang="en-US" sz="3600" dirty="0" smtClean="0"/>
              <a:t>File </a:t>
            </a:r>
            <a:r>
              <a:rPr lang="en-US" sz="3600" dirty="0"/>
              <a:t>Server </a:t>
            </a:r>
            <a:r>
              <a:rPr lang="en-US" sz="3600" dirty="0" smtClean="0"/>
              <a:t>is </a:t>
            </a:r>
            <a:r>
              <a:rPr lang="en-US" sz="3600" dirty="0"/>
              <a:t>the main use cases in the Technical </a:t>
            </a:r>
            <a:r>
              <a:rPr lang="en-US" sz="3600" dirty="0" smtClean="0"/>
              <a:t>Preview</a:t>
            </a:r>
          </a:p>
          <a:p>
            <a:endParaRPr lang="en-US" dirty="0"/>
          </a:p>
        </p:txBody>
      </p:sp>
      <p:sp>
        <p:nvSpPr>
          <p:cNvPr id="4" name="Rectangle 3"/>
          <p:cNvSpPr/>
          <p:nvPr/>
        </p:nvSpPr>
        <p:spPr bwMode="auto">
          <a:xfrm>
            <a:off x="6909333" y="5783262"/>
            <a:ext cx="5410200" cy="1066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400" dirty="0" smtClean="0">
                <a:solidFill>
                  <a:srgbClr val="FFFFFF"/>
                </a:solidFill>
              </a:rPr>
              <a:t>Ideally, no one ever uses this. Cluster to cluster is far more resilient.</a:t>
            </a:r>
            <a:endParaRPr lang="en-US" sz="2400" dirty="0">
              <a:solidFill>
                <a:srgbClr val="FFFFFF"/>
              </a:solidFill>
            </a:endParaRPr>
          </a:p>
        </p:txBody>
      </p:sp>
    </p:spTree>
    <p:extLst>
      <p:ext uri="{BB962C8B-B14F-4D97-AF65-F5344CB8AC3E}">
        <p14:creationId xmlns:p14="http://schemas.microsoft.com/office/powerpoint/2010/main" val="251338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Windows PowerShell</a:t>
            </a:r>
            <a:endParaRPr lang="en-US" dirty="0"/>
          </a:p>
        </p:txBody>
      </p:sp>
      <p:sp>
        <p:nvSpPr>
          <p:cNvPr id="3" name="Text Placeholder 2"/>
          <p:cNvSpPr>
            <a:spLocks noGrp="1"/>
          </p:cNvSpPr>
          <p:nvPr>
            <p:ph type="body" sz="quarter" idx="11"/>
          </p:nvPr>
        </p:nvSpPr>
        <p:spPr>
          <a:xfrm>
            <a:off x="274639" y="1212849"/>
            <a:ext cx="11889564" cy="4124206"/>
          </a:xfrm>
        </p:spPr>
        <p:txBody>
          <a:bodyPr/>
          <a:lstStyle/>
          <a:p>
            <a:r>
              <a:rPr lang="en-US" dirty="0" smtClean="0"/>
              <a:t>Module: </a:t>
            </a:r>
            <a:r>
              <a:rPr lang="en-US" b="1" dirty="0" smtClean="0"/>
              <a:t>WVR</a:t>
            </a:r>
          </a:p>
          <a:p>
            <a:pPr lvl="1"/>
            <a:r>
              <a:rPr lang="en-US" dirty="0"/>
              <a:t>Get-SRGroup</a:t>
            </a:r>
          </a:p>
          <a:p>
            <a:pPr lvl="1"/>
            <a:r>
              <a:rPr lang="en-US" dirty="0"/>
              <a:t>Get-SRPartnership</a:t>
            </a:r>
          </a:p>
          <a:p>
            <a:pPr lvl="1"/>
            <a:r>
              <a:rPr lang="en-US" dirty="0"/>
              <a:t>New-SRGroup</a:t>
            </a:r>
          </a:p>
          <a:p>
            <a:pPr lvl="1"/>
            <a:r>
              <a:rPr lang="en-US" b="1" dirty="0" smtClean="0"/>
              <a:t>New-SRPartnership </a:t>
            </a:r>
            <a:r>
              <a:rPr lang="en-US" i="1" dirty="0" smtClean="0"/>
              <a:t>(Create)</a:t>
            </a:r>
            <a:endParaRPr lang="en-US" i="1" dirty="0"/>
          </a:p>
          <a:p>
            <a:pPr lvl="1"/>
            <a:r>
              <a:rPr lang="en-US" dirty="0"/>
              <a:t>Remove-SRGroup</a:t>
            </a:r>
          </a:p>
          <a:p>
            <a:pPr lvl="1"/>
            <a:r>
              <a:rPr lang="en-US" dirty="0"/>
              <a:t>Remove-SRPartnership</a:t>
            </a:r>
          </a:p>
          <a:p>
            <a:pPr lvl="1"/>
            <a:r>
              <a:rPr lang="en-US" dirty="0"/>
              <a:t>Set-SRGroup</a:t>
            </a:r>
          </a:p>
          <a:p>
            <a:pPr lvl="1"/>
            <a:r>
              <a:rPr lang="en-US" b="1" dirty="0" smtClean="0"/>
              <a:t>Set-SRPartnership </a:t>
            </a:r>
            <a:r>
              <a:rPr lang="en-US" i="1" dirty="0" smtClean="0"/>
              <a:t>(change direction)</a:t>
            </a:r>
            <a:endParaRPr lang="en-US" i="1" dirty="0"/>
          </a:p>
          <a:p>
            <a:pPr lvl="1"/>
            <a:r>
              <a:rPr lang="en-US" dirty="0"/>
              <a:t>Suspend-SRGroup</a:t>
            </a:r>
          </a:p>
          <a:p>
            <a:pPr lvl="1"/>
            <a:r>
              <a:rPr lang="en-US" dirty="0"/>
              <a:t>Sync-SRGroup</a:t>
            </a:r>
          </a:p>
        </p:txBody>
      </p:sp>
      <p:pic>
        <p:nvPicPr>
          <p:cNvPr id="4" name="Picture 3"/>
          <p:cNvPicPr>
            <a:picLocks noChangeAspect="1"/>
          </p:cNvPicPr>
          <p:nvPr/>
        </p:nvPicPr>
        <p:blipFill>
          <a:blip r:embed="rId2"/>
          <a:stretch>
            <a:fillRect/>
          </a:stretch>
        </p:blipFill>
        <p:spPr>
          <a:xfrm>
            <a:off x="6599237" y="1439862"/>
            <a:ext cx="4667250" cy="4667250"/>
          </a:xfrm>
          <a:prstGeom prst="rect">
            <a:avLst/>
          </a:prstGeom>
        </p:spPr>
      </p:pic>
    </p:spTree>
    <p:extLst>
      <p:ext uri="{BB962C8B-B14F-4D97-AF65-F5344CB8AC3E}">
        <p14:creationId xmlns:p14="http://schemas.microsoft.com/office/powerpoint/2010/main" val="4082534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additive="base">
                                        <p:cTn id="2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3">
                                            <p:txEl>
                                              <p:pRg st="5" end="5"/>
                                            </p:txEl>
                                          </p:spTgt>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 calcmode="lin" valueType="num">
                                      <p:cBhvr additive="base">
                                        <p:cTn id="35"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7" end="7"/>
                                            </p:txEl>
                                          </p:spTgt>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 calcmode="lin" valueType="num">
                                      <p:cBhvr additive="base">
                                        <p:cTn id="39"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8" end="8"/>
                                            </p:txEl>
                                          </p:spTgt>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anim calcmode="lin" valueType="num">
                                      <p:cBhvr additive="base">
                                        <p:cTn id="43"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9" end="9"/>
                                            </p:txEl>
                                          </p:spTgt>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 calcmode="lin" valueType="num">
                                      <p:cBhvr additive="base">
                                        <p:cTn id="4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fade">
                                      <p:cBhvr>
                                        <p:cTn id="5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Server to Server provisioning</a:t>
            </a:r>
            <a:endParaRPr lang="en-US" dirty="0"/>
          </a:p>
        </p:txBody>
      </p:sp>
    </p:spTree>
    <p:extLst>
      <p:ext uri="{BB962C8B-B14F-4D97-AF65-F5344CB8AC3E}">
        <p14:creationId xmlns:p14="http://schemas.microsoft.com/office/powerpoint/2010/main" val="34916396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deeper look</a:t>
            </a:r>
            <a:endParaRPr lang="en-US" dirty="0"/>
          </a:p>
        </p:txBody>
      </p:sp>
      <p:pic>
        <p:nvPicPr>
          <p:cNvPr id="3" name="Picture 2"/>
          <p:cNvPicPr>
            <a:picLocks noChangeAspect="1"/>
          </p:cNvPicPr>
          <p:nvPr/>
        </p:nvPicPr>
        <p:blipFill>
          <a:blip r:embed="rId2"/>
          <a:stretch>
            <a:fillRect/>
          </a:stretch>
        </p:blipFill>
        <p:spPr>
          <a:xfrm>
            <a:off x="10745232" y="-1"/>
            <a:ext cx="1652081" cy="6994525"/>
          </a:xfrm>
          <a:prstGeom prst="rect">
            <a:avLst/>
          </a:prstGeom>
        </p:spPr>
      </p:pic>
    </p:spTree>
    <p:extLst>
      <p:ext uri="{BB962C8B-B14F-4D97-AF65-F5344CB8AC3E}">
        <p14:creationId xmlns:p14="http://schemas.microsoft.com/office/powerpoint/2010/main" val="946260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Non-clustered Architecture</a:t>
            </a:r>
            <a:endParaRPr lang="en-US" dirty="0"/>
          </a:p>
        </p:txBody>
      </p:sp>
      <p:sp>
        <p:nvSpPr>
          <p:cNvPr id="8" name="Rectangle 7"/>
          <p:cNvSpPr/>
          <p:nvPr/>
        </p:nvSpPr>
        <p:spPr>
          <a:xfrm>
            <a:off x="2332037" y="2201862"/>
            <a:ext cx="2403499" cy="75263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SR CIM Provider </a:t>
            </a:r>
          </a:p>
          <a:p>
            <a:pPr algn="ctr" defTabSz="932597">
              <a:defRPr/>
            </a:pPr>
            <a:r>
              <a:rPr lang="en-US" kern="0" dirty="0" smtClean="0">
                <a:solidFill>
                  <a:prstClr val="white"/>
                </a:solidFill>
                <a:latin typeface="Calibri" panose="020F0502020204030204"/>
              </a:rPr>
              <a:t>(WvrCimProv.dll in WMIv2 instance)</a:t>
            </a:r>
            <a:endParaRPr lang="en-US" kern="0" dirty="0">
              <a:solidFill>
                <a:prstClr val="white"/>
              </a:solidFill>
              <a:latin typeface="Calibri" panose="020F0502020204030204"/>
            </a:endParaRPr>
          </a:p>
        </p:txBody>
      </p:sp>
      <p:sp>
        <p:nvSpPr>
          <p:cNvPr id="9" name="Rectangle 8"/>
          <p:cNvSpPr/>
          <p:nvPr/>
        </p:nvSpPr>
        <p:spPr>
          <a:xfrm>
            <a:off x="6350254" y="3462337"/>
            <a:ext cx="1357517" cy="659399"/>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SMB 3</a:t>
            </a:r>
            <a:endParaRPr lang="en-US" kern="0" dirty="0">
              <a:solidFill>
                <a:prstClr val="white"/>
              </a:solidFill>
              <a:latin typeface="Calibri" panose="020F0502020204030204"/>
            </a:endParaRPr>
          </a:p>
        </p:txBody>
      </p:sp>
      <p:sp>
        <p:nvSpPr>
          <p:cNvPr id="10" name="Flowchart: Magnetic Disk 9"/>
          <p:cNvSpPr/>
          <p:nvPr/>
        </p:nvSpPr>
        <p:spPr>
          <a:xfrm>
            <a:off x="3627437" y="4687918"/>
            <a:ext cx="1273087" cy="684975"/>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smtClean="0">
                <a:solidFill>
                  <a:prstClr val="white"/>
                </a:solidFill>
                <a:latin typeface="Calibri" panose="020F0502020204030204"/>
              </a:rPr>
              <a:t>NTFS/REFS</a:t>
            </a:r>
            <a:endParaRPr lang="en-US" sz="1600" kern="0" dirty="0">
              <a:solidFill>
                <a:prstClr val="white"/>
              </a:solidFill>
              <a:latin typeface="Calibri" panose="020F0502020204030204"/>
            </a:endParaRPr>
          </a:p>
        </p:txBody>
      </p:sp>
      <p:sp>
        <p:nvSpPr>
          <p:cNvPr id="11" name="Flowchart: Magnetic Disk 10"/>
          <p:cNvSpPr/>
          <p:nvPr/>
        </p:nvSpPr>
        <p:spPr>
          <a:xfrm>
            <a:off x="4922837" y="4828530"/>
            <a:ext cx="1042614" cy="409587"/>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smtClean="0">
                <a:solidFill>
                  <a:prstClr val="white"/>
                </a:solidFill>
                <a:latin typeface="Calibri" panose="020F0502020204030204"/>
              </a:rPr>
              <a:t>CLFS Log</a:t>
            </a:r>
            <a:endParaRPr lang="en-US" sz="1600" kern="0" dirty="0">
              <a:solidFill>
                <a:prstClr val="white"/>
              </a:solidFill>
              <a:latin typeface="Calibri" panose="020F0502020204030204"/>
            </a:endParaRPr>
          </a:p>
        </p:txBody>
      </p:sp>
      <p:sp>
        <p:nvSpPr>
          <p:cNvPr id="26" name="Rectangle 25"/>
          <p:cNvSpPr/>
          <p:nvPr/>
        </p:nvSpPr>
        <p:spPr>
          <a:xfrm>
            <a:off x="4898522" y="2201862"/>
            <a:ext cx="2403499" cy="75263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SR Service </a:t>
            </a:r>
          </a:p>
          <a:p>
            <a:pPr algn="ctr" defTabSz="932597">
              <a:defRPr/>
            </a:pPr>
            <a:r>
              <a:rPr lang="en-US" kern="0" dirty="0" smtClean="0">
                <a:solidFill>
                  <a:prstClr val="white"/>
                </a:solidFill>
                <a:latin typeface="Calibri" panose="020F0502020204030204"/>
              </a:rPr>
              <a:t>(WvrSvc.exe</a:t>
            </a:r>
            <a:r>
              <a:rPr lang="en-US" kern="0" dirty="0">
                <a:solidFill>
                  <a:prstClr val="white"/>
                </a:solidFill>
                <a:latin typeface="Calibri" panose="020F0502020204030204"/>
              </a:rPr>
              <a:t>)</a:t>
            </a:r>
          </a:p>
        </p:txBody>
      </p:sp>
      <p:sp>
        <p:nvSpPr>
          <p:cNvPr id="27" name="Rectangle 26"/>
          <p:cNvSpPr/>
          <p:nvPr/>
        </p:nvSpPr>
        <p:spPr>
          <a:xfrm>
            <a:off x="3710469" y="3466012"/>
            <a:ext cx="2285519" cy="910419"/>
          </a:xfrm>
          <a:prstGeom prst="rect">
            <a:avLst/>
          </a:prstGeom>
          <a:solidFill>
            <a:srgbClr val="009E49"/>
          </a:soli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SR Filter Driver (wvrf.sys)</a:t>
            </a:r>
            <a:endParaRPr lang="en-US" kern="0" dirty="0">
              <a:solidFill>
                <a:prstClr val="white"/>
              </a:solidFill>
              <a:latin typeface="Calibri" panose="020F0502020204030204"/>
            </a:endParaRPr>
          </a:p>
        </p:txBody>
      </p:sp>
      <p:sp>
        <p:nvSpPr>
          <p:cNvPr id="28" name="Rectangle 27"/>
          <p:cNvSpPr/>
          <p:nvPr/>
        </p:nvSpPr>
        <p:spPr>
          <a:xfrm>
            <a:off x="2101833" y="3462337"/>
            <a:ext cx="1180384" cy="752639"/>
          </a:xfrm>
          <a:prstGeom prst="rect">
            <a:avLst/>
          </a:prstGeom>
          <a:solidFill>
            <a:schemeClr val="bg2">
              <a:lumMod val="60000"/>
              <a:lumOff val="40000"/>
            </a:schemeClr>
          </a:soli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Registry</a:t>
            </a:r>
            <a:endParaRPr lang="en-US" kern="0" dirty="0">
              <a:solidFill>
                <a:prstClr val="white"/>
              </a:solidFill>
              <a:latin typeface="Calibri" panose="020F0502020204030204"/>
            </a:endParaRPr>
          </a:p>
        </p:txBody>
      </p:sp>
      <p:cxnSp>
        <p:nvCxnSpPr>
          <p:cNvPr id="5" name="Straight Arrow Connector 4"/>
          <p:cNvCxnSpPr>
            <a:stCxn id="8" idx="2"/>
          </p:cNvCxnSpPr>
          <p:nvPr/>
        </p:nvCxnSpPr>
        <p:spPr>
          <a:xfrm>
            <a:off x="3533787" y="2954501"/>
            <a:ext cx="780990" cy="511511"/>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26" idx="2"/>
          </p:cNvCxnSpPr>
          <p:nvPr/>
        </p:nvCxnSpPr>
        <p:spPr>
          <a:xfrm flipH="1">
            <a:off x="5516527" y="2954501"/>
            <a:ext cx="583745" cy="511511"/>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7" idx="3"/>
            <a:endCxn id="9" idx="1"/>
          </p:cNvCxnSpPr>
          <p:nvPr/>
        </p:nvCxnSpPr>
        <p:spPr>
          <a:xfrm flipV="1">
            <a:off x="5995988" y="3792037"/>
            <a:ext cx="354266" cy="129185"/>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10" idx="1"/>
          </p:cNvCxnSpPr>
          <p:nvPr/>
        </p:nvCxnSpPr>
        <p:spPr>
          <a:xfrm>
            <a:off x="4263981" y="4376431"/>
            <a:ext cx="0" cy="311487"/>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11" idx="1"/>
          </p:cNvCxnSpPr>
          <p:nvPr/>
        </p:nvCxnSpPr>
        <p:spPr>
          <a:xfrm>
            <a:off x="5444144" y="4376431"/>
            <a:ext cx="0" cy="452099"/>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a:stCxn id="27" idx="1"/>
            <a:endCxn id="28" idx="3"/>
          </p:cNvCxnSpPr>
          <p:nvPr/>
        </p:nvCxnSpPr>
        <p:spPr>
          <a:xfrm flipH="1" flipV="1">
            <a:off x="3282217" y="3838657"/>
            <a:ext cx="428252" cy="82565"/>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9" idx="3"/>
          </p:cNvCxnSpPr>
          <p:nvPr/>
        </p:nvCxnSpPr>
        <p:spPr>
          <a:xfrm>
            <a:off x="7707771" y="3792037"/>
            <a:ext cx="1482266" cy="0"/>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9190037" y="3462336"/>
            <a:ext cx="1357517" cy="659399"/>
          </a:xfrm>
          <a:prstGeom prst="rect">
            <a:avLst/>
          </a:prstGeom>
          <a:gradFill flip="none"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10800000" scaled="1"/>
            <a:tileRect/>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SMB 3</a:t>
            </a:r>
            <a:endParaRPr lang="en-US" kern="0" dirty="0">
              <a:solidFill>
                <a:prstClr val="white"/>
              </a:solidFill>
              <a:latin typeface="Calibri" panose="020F0502020204030204"/>
            </a:endParaRPr>
          </a:p>
        </p:txBody>
      </p:sp>
    </p:spTree>
    <p:extLst>
      <p:ext uri="{BB962C8B-B14F-4D97-AF65-F5344CB8AC3E}">
        <p14:creationId xmlns:p14="http://schemas.microsoft.com/office/powerpoint/2010/main" val="1513041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500"/>
                                        <p:tgtEl>
                                          <p:spTgt spid="28"/>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childTnLst>
                                </p:cTn>
                              </p:par>
                              <p:par>
                                <p:cTn id="32" presetID="10" presetClass="entr" presetSubtype="0" fill="hold"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par>
                                <p:cTn id="35" presetID="10" presetClass="entr" presetSubtype="0" fill="hold" nodeType="with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par>
                                <p:cTn id="38" presetID="10" presetClass="entr" presetSubtype="0" fill="hold" nodeType="with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500"/>
                                        <p:tgtEl>
                                          <p:spTgt spid="37"/>
                                        </p:tgtEl>
                                      </p:cBhvr>
                                    </p:animEffect>
                                  </p:childTnLst>
                                </p:cTn>
                              </p:par>
                              <p:par>
                                <p:cTn id="41" presetID="10" presetClass="entr" presetSubtype="0" fill="hold"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500"/>
                                        <p:tgtEl>
                                          <p:spTgt spid="43"/>
                                        </p:tgtEl>
                                      </p:cBhvr>
                                    </p:animEffect>
                                  </p:childTnLst>
                                </p:cTn>
                              </p:par>
                              <p:par>
                                <p:cTn id="44" presetID="10" presetClass="entr" presetSubtype="0"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fade">
                                      <p:cBhvr>
                                        <p:cTn id="46" dur="500"/>
                                        <p:tgtEl>
                                          <p:spTgt spid="5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6" grpId="0" animBg="1"/>
      <p:bldP spid="27" grpId="0" animBg="1"/>
      <p:bldP spid="28" grpId="0" animBg="1"/>
      <p:bldP spid="5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Clustered Architecture</a:t>
            </a:r>
            <a:endParaRPr lang="en-US" dirty="0"/>
          </a:p>
        </p:txBody>
      </p:sp>
      <p:sp>
        <p:nvSpPr>
          <p:cNvPr id="8" name="Rectangle 7"/>
          <p:cNvSpPr/>
          <p:nvPr/>
        </p:nvSpPr>
        <p:spPr>
          <a:xfrm>
            <a:off x="731837" y="2201862"/>
            <a:ext cx="2403499" cy="75263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a:solidFill>
                  <a:prstClr val="white"/>
                </a:solidFill>
                <a:latin typeface="Calibri" panose="020F0502020204030204"/>
              </a:rPr>
              <a:t>SR Service </a:t>
            </a:r>
          </a:p>
          <a:p>
            <a:pPr algn="ctr" defTabSz="932597">
              <a:defRPr/>
            </a:pPr>
            <a:r>
              <a:rPr lang="en-US" kern="0">
                <a:solidFill>
                  <a:prstClr val="white"/>
                </a:solidFill>
                <a:latin typeface="Calibri" panose="020F0502020204030204"/>
              </a:rPr>
              <a:t>(WvrSvc.exe)</a:t>
            </a:r>
            <a:endParaRPr lang="en-US" kern="0" dirty="0">
              <a:solidFill>
                <a:prstClr val="white"/>
              </a:solidFill>
              <a:latin typeface="Calibri" panose="020F0502020204030204"/>
            </a:endParaRPr>
          </a:p>
        </p:txBody>
      </p:sp>
      <p:sp>
        <p:nvSpPr>
          <p:cNvPr id="9" name="Rectangle 8"/>
          <p:cNvSpPr/>
          <p:nvPr/>
        </p:nvSpPr>
        <p:spPr>
          <a:xfrm>
            <a:off x="6146020" y="4178804"/>
            <a:ext cx="1357517" cy="659399"/>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SMB 3</a:t>
            </a:r>
            <a:endParaRPr lang="en-US" kern="0" dirty="0">
              <a:solidFill>
                <a:prstClr val="white"/>
              </a:solidFill>
              <a:latin typeface="Calibri" panose="020F0502020204030204"/>
            </a:endParaRPr>
          </a:p>
        </p:txBody>
      </p:sp>
      <p:sp>
        <p:nvSpPr>
          <p:cNvPr id="10" name="Flowchart: Magnetic Disk 9"/>
          <p:cNvSpPr/>
          <p:nvPr/>
        </p:nvSpPr>
        <p:spPr>
          <a:xfrm>
            <a:off x="2409841" y="5098287"/>
            <a:ext cx="1273087" cy="684975"/>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smtClean="0">
                <a:solidFill>
                  <a:prstClr val="white"/>
                </a:solidFill>
                <a:latin typeface="Calibri" panose="020F0502020204030204"/>
              </a:rPr>
              <a:t>NTFS/REFS</a:t>
            </a:r>
            <a:endParaRPr lang="en-US" sz="1600" kern="0" dirty="0">
              <a:solidFill>
                <a:prstClr val="white"/>
              </a:solidFill>
              <a:latin typeface="Calibri" panose="020F0502020204030204"/>
            </a:endParaRPr>
          </a:p>
        </p:txBody>
      </p:sp>
      <p:sp>
        <p:nvSpPr>
          <p:cNvPr id="11" name="Flowchart: Magnetic Disk 10"/>
          <p:cNvSpPr/>
          <p:nvPr/>
        </p:nvSpPr>
        <p:spPr>
          <a:xfrm>
            <a:off x="3705241" y="5238899"/>
            <a:ext cx="1042614" cy="409587"/>
          </a:xfrm>
          <a:prstGeom prst="flowChartMagneticDisk">
            <a:avLst/>
          </a:prstGeom>
          <a:solidFill>
            <a:srgbClr val="70AD47"/>
          </a:solidFill>
          <a:ln w="19050" cap="flat" cmpd="sng" algn="ctr">
            <a:solidFill>
              <a:sysClr val="window" lastClr="FFFFFF"/>
            </a:solidFill>
            <a:prstDash val="solid"/>
            <a:miter lim="800000"/>
          </a:ln>
          <a:effectLst/>
        </p:spPr>
        <p:txBody>
          <a:bodyPr rtlCol="0" anchor="ctr"/>
          <a:lstStyle/>
          <a:p>
            <a:pPr algn="ctr" defTabSz="932597">
              <a:defRPr/>
            </a:pPr>
            <a:r>
              <a:rPr lang="en-US" kern="0" dirty="0" smtClean="0">
                <a:solidFill>
                  <a:prstClr val="white"/>
                </a:solidFill>
                <a:latin typeface="Calibri" panose="020F0502020204030204"/>
              </a:rPr>
              <a:t>CLFS Log</a:t>
            </a:r>
            <a:endParaRPr lang="en-US" sz="1600" kern="0" dirty="0">
              <a:solidFill>
                <a:prstClr val="white"/>
              </a:solidFill>
              <a:latin typeface="Calibri" panose="020F0502020204030204"/>
            </a:endParaRPr>
          </a:p>
        </p:txBody>
      </p:sp>
      <p:sp>
        <p:nvSpPr>
          <p:cNvPr id="26" name="Rectangle 25"/>
          <p:cNvSpPr/>
          <p:nvPr/>
        </p:nvSpPr>
        <p:spPr>
          <a:xfrm>
            <a:off x="3389053" y="2211636"/>
            <a:ext cx="2403499" cy="752639"/>
          </a:xfrm>
          <a:prstGeom prst="rect">
            <a:avLst/>
          </a:prstGeom>
          <a:gradFill rotWithShape="1">
            <a:gsLst>
              <a:gs pos="0">
                <a:srgbClr val="5B9BD5">
                  <a:satMod val="103000"/>
                  <a:lumMod val="102000"/>
                  <a:tint val="94000"/>
                </a:srgbClr>
              </a:gs>
              <a:gs pos="50000">
                <a:srgbClr val="5B9BD5">
                  <a:satMod val="110000"/>
                  <a:lumMod val="100000"/>
                  <a:shade val="100000"/>
                </a:srgbClr>
              </a:gs>
              <a:gs pos="100000">
                <a:srgbClr val="5B9BD5">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a:solidFill>
                  <a:prstClr val="white"/>
                </a:solidFill>
                <a:latin typeface="Calibri" panose="020F0502020204030204"/>
              </a:rPr>
              <a:t>SR CIM Provider </a:t>
            </a:r>
          </a:p>
          <a:p>
            <a:pPr algn="ctr" defTabSz="932597">
              <a:defRPr/>
            </a:pPr>
            <a:r>
              <a:rPr lang="en-US" kern="0" dirty="0">
                <a:solidFill>
                  <a:prstClr val="white"/>
                </a:solidFill>
                <a:latin typeface="Calibri" panose="020F0502020204030204"/>
              </a:rPr>
              <a:t>(WvrCimProv.dll in WMIv2 instance</a:t>
            </a:r>
            <a:r>
              <a:rPr lang="en-US" kern="0" dirty="0" smtClean="0">
                <a:solidFill>
                  <a:prstClr val="white"/>
                </a:solidFill>
                <a:latin typeface="Calibri" panose="020F0502020204030204"/>
              </a:rPr>
              <a:t>)</a:t>
            </a:r>
            <a:endParaRPr lang="en-US" kern="0" dirty="0">
              <a:solidFill>
                <a:prstClr val="white"/>
              </a:solidFill>
              <a:latin typeface="Calibri" panose="020F0502020204030204"/>
            </a:endParaRPr>
          </a:p>
        </p:txBody>
      </p:sp>
      <p:sp>
        <p:nvSpPr>
          <p:cNvPr id="27" name="Rectangle 26"/>
          <p:cNvSpPr/>
          <p:nvPr/>
        </p:nvSpPr>
        <p:spPr>
          <a:xfrm>
            <a:off x="2492873" y="3876381"/>
            <a:ext cx="2285519" cy="910419"/>
          </a:xfrm>
          <a:prstGeom prst="rect">
            <a:avLst/>
          </a:prstGeom>
          <a:solidFill>
            <a:srgbClr val="009E49"/>
          </a:soli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SR Filter Driver (wvrf.sys)</a:t>
            </a:r>
            <a:endParaRPr lang="en-US" kern="0" dirty="0">
              <a:solidFill>
                <a:prstClr val="white"/>
              </a:solidFill>
              <a:latin typeface="Calibri" panose="020F0502020204030204"/>
            </a:endParaRPr>
          </a:p>
        </p:txBody>
      </p:sp>
      <p:cxnSp>
        <p:nvCxnSpPr>
          <p:cNvPr id="5" name="Straight Arrow Connector 4"/>
          <p:cNvCxnSpPr>
            <a:stCxn id="8" idx="2"/>
          </p:cNvCxnSpPr>
          <p:nvPr/>
        </p:nvCxnSpPr>
        <p:spPr>
          <a:xfrm>
            <a:off x="1933587" y="2954501"/>
            <a:ext cx="1312850" cy="921880"/>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a:endCxn id="10" idx="1"/>
          </p:cNvCxnSpPr>
          <p:nvPr/>
        </p:nvCxnSpPr>
        <p:spPr>
          <a:xfrm>
            <a:off x="3046385" y="4786800"/>
            <a:ext cx="0" cy="311487"/>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11" idx="1"/>
          </p:cNvCxnSpPr>
          <p:nvPr/>
        </p:nvCxnSpPr>
        <p:spPr>
          <a:xfrm>
            <a:off x="4226548" y="4786800"/>
            <a:ext cx="0" cy="452099"/>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a:stCxn id="27" idx="3"/>
            <a:endCxn id="9" idx="1"/>
          </p:cNvCxnSpPr>
          <p:nvPr/>
        </p:nvCxnSpPr>
        <p:spPr>
          <a:xfrm>
            <a:off x="4778392" y="4331591"/>
            <a:ext cx="1367628" cy="176913"/>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9" name="Rectangle 58"/>
          <p:cNvSpPr/>
          <p:nvPr/>
        </p:nvSpPr>
        <p:spPr>
          <a:xfrm>
            <a:off x="9418637" y="4169130"/>
            <a:ext cx="1357517" cy="659399"/>
          </a:xfrm>
          <a:prstGeom prst="rect">
            <a:avLst/>
          </a:prstGeom>
          <a:gradFill flip="none"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10800000" scaled="1"/>
            <a:tileRect/>
          </a:gra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SMB 3</a:t>
            </a:r>
            <a:endParaRPr lang="en-US" kern="0" dirty="0">
              <a:solidFill>
                <a:prstClr val="white"/>
              </a:solidFill>
              <a:latin typeface="Calibri" panose="020F0502020204030204"/>
            </a:endParaRPr>
          </a:p>
        </p:txBody>
      </p:sp>
      <p:sp>
        <p:nvSpPr>
          <p:cNvPr id="18" name="Rectangle 17"/>
          <p:cNvSpPr/>
          <p:nvPr/>
        </p:nvSpPr>
        <p:spPr>
          <a:xfrm>
            <a:off x="6025630" y="2199061"/>
            <a:ext cx="2150523" cy="783112"/>
          </a:xfrm>
          <a:prstGeom prst="rect">
            <a:avLst/>
          </a:prstGeom>
          <a:solidFill>
            <a:schemeClr val="bg2">
              <a:lumMod val="60000"/>
              <a:lumOff val="40000"/>
            </a:schemeClr>
          </a:soli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Windows Failover Cluster Service</a:t>
            </a:r>
            <a:endParaRPr lang="en-US" kern="0" dirty="0">
              <a:solidFill>
                <a:prstClr val="white"/>
              </a:solidFill>
              <a:latin typeface="Calibri" panose="020F0502020204030204"/>
            </a:endParaRPr>
          </a:p>
        </p:txBody>
      </p:sp>
      <p:sp>
        <p:nvSpPr>
          <p:cNvPr id="19" name="Rectangle 18"/>
          <p:cNvSpPr/>
          <p:nvPr/>
        </p:nvSpPr>
        <p:spPr>
          <a:xfrm>
            <a:off x="5070758" y="3251949"/>
            <a:ext cx="2150523" cy="809865"/>
          </a:xfrm>
          <a:prstGeom prst="rect">
            <a:avLst/>
          </a:prstGeom>
          <a:solidFill>
            <a:schemeClr val="bg2">
              <a:lumMod val="60000"/>
              <a:lumOff val="40000"/>
            </a:schemeClr>
          </a:solidFill>
          <a:ln>
            <a:noFill/>
          </a:ln>
          <a:effectLst>
            <a:outerShdw blurRad="57150" dist="19050" dir="5400000" algn="ctr" rotWithShape="0">
              <a:srgbClr val="000000">
                <a:alpha val="63000"/>
              </a:srgbClr>
            </a:outerShdw>
          </a:effectLst>
        </p:spPr>
        <p:txBody>
          <a:bodyPr rtlCol="0" anchor="ctr"/>
          <a:lstStyle/>
          <a:p>
            <a:pPr algn="ctr" defTabSz="932597">
              <a:defRPr/>
            </a:pPr>
            <a:r>
              <a:rPr lang="en-US" kern="0" dirty="0" smtClean="0">
                <a:solidFill>
                  <a:prstClr val="white"/>
                </a:solidFill>
                <a:latin typeface="Calibri" panose="020F0502020204030204"/>
              </a:rPr>
              <a:t>SR Cluster Resource (wvrres.dll)</a:t>
            </a:r>
            <a:endParaRPr lang="en-US" kern="0" dirty="0">
              <a:solidFill>
                <a:prstClr val="white"/>
              </a:solidFill>
              <a:latin typeface="Calibri" panose="020F0502020204030204"/>
            </a:endParaRPr>
          </a:p>
        </p:txBody>
      </p:sp>
      <p:cxnSp>
        <p:nvCxnSpPr>
          <p:cNvPr id="12" name="Straight Arrow Connector 11"/>
          <p:cNvCxnSpPr>
            <a:stCxn id="26" idx="3"/>
            <a:endCxn id="18" idx="1"/>
          </p:cNvCxnSpPr>
          <p:nvPr/>
        </p:nvCxnSpPr>
        <p:spPr>
          <a:xfrm>
            <a:off x="5792552" y="2587956"/>
            <a:ext cx="233078" cy="2661"/>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8" idx="2"/>
          </p:cNvCxnSpPr>
          <p:nvPr/>
        </p:nvCxnSpPr>
        <p:spPr>
          <a:xfrm flipH="1">
            <a:off x="6433759" y="2982173"/>
            <a:ext cx="667133" cy="266483"/>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9" idx="3"/>
            <a:endCxn id="59" idx="1"/>
          </p:cNvCxnSpPr>
          <p:nvPr/>
        </p:nvCxnSpPr>
        <p:spPr>
          <a:xfrm flipV="1">
            <a:off x="7503537" y="4498830"/>
            <a:ext cx="1915100" cy="9674"/>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9" idx="1"/>
          </p:cNvCxnSpPr>
          <p:nvPr/>
        </p:nvCxnSpPr>
        <p:spPr>
          <a:xfrm flipH="1">
            <a:off x="4084637" y="3656882"/>
            <a:ext cx="986121" cy="226061"/>
          </a:xfrm>
          <a:prstGeom prst="straightConnector1">
            <a:avLst/>
          </a:prstGeom>
          <a:ln>
            <a:solidFill>
              <a:srgbClr val="000000"/>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987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10"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par>
                                <p:cTn id="26" presetID="10" presetClass="entr" presetSubtype="0" fill="hold" nodeType="with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fade">
                                      <p:cBhvr>
                                        <p:cTn id="28" dur="500"/>
                                        <p:tgtEl>
                                          <p:spTgt spid="35"/>
                                        </p:tgtEl>
                                      </p:cBhvr>
                                    </p:animEffect>
                                  </p:childTnLst>
                                </p:cTn>
                              </p:par>
                              <p:par>
                                <p:cTn id="29" presetID="10" presetClass="entr" presetSubtype="0"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par>
                                <p:cTn id="32" presetID="10" presetClass="entr" presetSubtype="0" fill="hold"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fade">
                                      <p:cBhvr>
                                        <p:cTn id="43" dur="500"/>
                                        <p:tgtEl>
                                          <p:spTgt spid="19"/>
                                        </p:tgtEl>
                                      </p:cBhvr>
                                    </p:animEffect>
                                  </p:childTnLst>
                                </p:cTn>
                              </p:par>
                              <p:par>
                                <p:cTn id="44" presetID="10" presetClass="entr" presetSubtype="0" fill="hold"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500"/>
                                        <p:tgtEl>
                                          <p:spTgt spid="12"/>
                                        </p:tgtEl>
                                      </p:cBhvr>
                                    </p:animEffect>
                                  </p:childTnLst>
                                </p:cTn>
                              </p:par>
                              <p:par>
                                <p:cTn id="47" presetID="10"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500"/>
                                        <p:tgtEl>
                                          <p:spTgt spid="24"/>
                                        </p:tgtEl>
                                      </p:cBhvr>
                                    </p:animEffect>
                                  </p:childTnLst>
                                </p:cTn>
                              </p:par>
                              <p:par>
                                <p:cTn id="53" presetID="10"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fade">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6" grpId="0" animBg="1"/>
      <p:bldP spid="27" grpId="0" animBg="1"/>
      <p:bldP spid="59" grpId="0" animBg="1"/>
      <p:bldP spid="18" grpId="0" animBg="1"/>
      <p:bldP spid="1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SMB 3.1 transport</a:t>
            </a:r>
            <a:endParaRPr lang="en-US" dirty="0"/>
          </a:p>
        </p:txBody>
      </p:sp>
      <p:sp>
        <p:nvSpPr>
          <p:cNvPr id="3" name="Text Placeholder 2"/>
          <p:cNvSpPr>
            <a:spLocks noGrp="1"/>
          </p:cNvSpPr>
          <p:nvPr>
            <p:ph type="body" sz="quarter" idx="11"/>
          </p:nvPr>
        </p:nvSpPr>
        <p:spPr>
          <a:xfrm>
            <a:off x="274639" y="1212849"/>
            <a:ext cx="11889564" cy="2769989"/>
          </a:xfrm>
        </p:spPr>
        <p:txBody>
          <a:bodyPr/>
          <a:lstStyle/>
          <a:p>
            <a:r>
              <a:rPr lang="en-US" dirty="0" smtClean="0"/>
              <a:t>Using the scalability and perf built into SMB</a:t>
            </a:r>
          </a:p>
          <a:p>
            <a:r>
              <a:rPr lang="en-US" dirty="0" smtClean="0"/>
              <a:t>SMB Multichannel</a:t>
            </a:r>
          </a:p>
          <a:p>
            <a:r>
              <a:rPr lang="en-US" dirty="0" smtClean="0"/>
              <a:t>SMB Direct (RDMA)</a:t>
            </a:r>
          </a:p>
          <a:p>
            <a:r>
              <a:rPr lang="en-US" dirty="0" smtClean="0"/>
              <a:t>Encryption and signing</a:t>
            </a:r>
            <a:endParaRPr lang="en-US" dirty="0"/>
          </a:p>
        </p:txBody>
      </p:sp>
      <p:grpSp>
        <p:nvGrpSpPr>
          <p:cNvPr id="60" name="Group 59"/>
          <p:cNvGrpSpPr>
            <a:grpSpLocks noChangeAspect="1"/>
          </p:cNvGrpSpPr>
          <p:nvPr/>
        </p:nvGrpSpPr>
        <p:grpSpPr>
          <a:xfrm>
            <a:off x="7970836" y="5436827"/>
            <a:ext cx="4082835" cy="1274613"/>
            <a:chOff x="8785154" y="5691047"/>
            <a:chExt cx="3268518" cy="1020393"/>
          </a:xfrm>
        </p:grpSpPr>
        <p:sp>
          <p:nvSpPr>
            <p:cNvPr id="7" name="Freeform 5"/>
            <p:cNvSpPr>
              <a:spLocks/>
            </p:cNvSpPr>
            <p:nvPr/>
          </p:nvSpPr>
          <p:spPr bwMode="auto">
            <a:xfrm rot="5400000">
              <a:off x="9460756" y="5590872"/>
              <a:ext cx="32615" cy="1094942"/>
            </a:xfrm>
            <a:custGeom>
              <a:avLst/>
              <a:gdLst>
                <a:gd name="T0" fmla="*/ 2 w 5"/>
                <a:gd name="T1" fmla="*/ 168 h 168"/>
                <a:gd name="T2" fmla="*/ 0 w 5"/>
                <a:gd name="T3" fmla="*/ 166 h 168"/>
                <a:gd name="T4" fmla="*/ 0 w 5"/>
                <a:gd name="T5" fmla="*/ 2 h 168"/>
                <a:gd name="T6" fmla="*/ 2 w 5"/>
                <a:gd name="T7" fmla="*/ 0 h 168"/>
                <a:gd name="T8" fmla="*/ 5 w 5"/>
                <a:gd name="T9" fmla="*/ 2 h 168"/>
                <a:gd name="T10" fmla="*/ 5 w 5"/>
                <a:gd name="T11" fmla="*/ 166 h 168"/>
                <a:gd name="T12" fmla="*/ 2 w 5"/>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5" h="168">
                  <a:moveTo>
                    <a:pt x="2" y="168"/>
                  </a:moveTo>
                  <a:cubicBezTo>
                    <a:pt x="1" y="168"/>
                    <a:pt x="0" y="167"/>
                    <a:pt x="0" y="166"/>
                  </a:cubicBezTo>
                  <a:cubicBezTo>
                    <a:pt x="0" y="2"/>
                    <a:pt x="0" y="2"/>
                    <a:pt x="0" y="2"/>
                  </a:cubicBezTo>
                  <a:cubicBezTo>
                    <a:pt x="0" y="1"/>
                    <a:pt x="1" y="0"/>
                    <a:pt x="2" y="0"/>
                  </a:cubicBezTo>
                  <a:cubicBezTo>
                    <a:pt x="4" y="0"/>
                    <a:pt x="5" y="1"/>
                    <a:pt x="5" y="2"/>
                  </a:cubicBezTo>
                  <a:cubicBezTo>
                    <a:pt x="5" y="166"/>
                    <a:pt x="5" y="166"/>
                    <a:pt x="5" y="166"/>
                  </a:cubicBezTo>
                  <a:cubicBezTo>
                    <a:pt x="5" y="167"/>
                    <a:pt x="4" y="168"/>
                    <a:pt x="2" y="168"/>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8" name="Freeform 6"/>
            <p:cNvSpPr>
              <a:spLocks/>
            </p:cNvSpPr>
            <p:nvPr/>
          </p:nvSpPr>
          <p:spPr bwMode="auto">
            <a:xfrm rot="5400000">
              <a:off x="9386207" y="5590872"/>
              <a:ext cx="37275" cy="1239381"/>
            </a:xfrm>
            <a:custGeom>
              <a:avLst/>
              <a:gdLst>
                <a:gd name="T0" fmla="*/ 3 w 6"/>
                <a:gd name="T1" fmla="*/ 190 h 190"/>
                <a:gd name="T2" fmla="*/ 0 w 6"/>
                <a:gd name="T3" fmla="*/ 188 h 190"/>
                <a:gd name="T4" fmla="*/ 0 w 6"/>
                <a:gd name="T5" fmla="*/ 2 h 190"/>
                <a:gd name="T6" fmla="*/ 3 w 6"/>
                <a:gd name="T7" fmla="*/ 0 h 190"/>
                <a:gd name="T8" fmla="*/ 6 w 6"/>
                <a:gd name="T9" fmla="*/ 2 h 190"/>
                <a:gd name="T10" fmla="*/ 6 w 6"/>
                <a:gd name="T11" fmla="*/ 188 h 190"/>
                <a:gd name="T12" fmla="*/ 3 w 6"/>
                <a:gd name="T13" fmla="*/ 190 h 190"/>
              </a:gdLst>
              <a:ahLst/>
              <a:cxnLst>
                <a:cxn ang="0">
                  <a:pos x="T0" y="T1"/>
                </a:cxn>
                <a:cxn ang="0">
                  <a:pos x="T2" y="T3"/>
                </a:cxn>
                <a:cxn ang="0">
                  <a:pos x="T4" y="T5"/>
                </a:cxn>
                <a:cxn ang="0">
                  <a:pos x="T6" y="T7"/>
                </a:cxn>
                <a:cxn ang="0">
                  <a:pos x="T8" y="T9"/>
                </a:cxn>
                <a:cxn ang="0">
                  <a:pos x="T10" y="T11"/>
                </a:cxn>
                <a:cxn ang="0">
                  <a:pos x="T12" y="T13"/>
                </a:cxn>
              </a:cxnLst>
              <a:rect l="0" t="0" r="r" b="b"/>
              <a:pathLst>
                <a:path w="6" h="190">
                  <a:moveTo>
                    <a:pt x="3" y="190"/>
                  </a:moveTo>
                  <a:cubicBezTo>
                    <a:pt x="2" y="190"/>
                    <a:pt x="0" y="189"/>
                    <a:pt x="0" y="188"/>
                  </a:cubicBezTo>
                  <a:cubicBezTo>
                    <a:pt x="0" y="2"/>
                    <a:pt x="0" y="2"/>
                    <a:pt x="0" y="2"/>
                  </a:cubicBezTo>
                  <a:cubicBezTo>
                    <a:pt x="0" y="1"/>
                    <a:pt x="2" y="0"/>
                    <a:pt x="3" y="0"/>
                  </a:cubicBezTo>
                  <a:cubicBezTo>
                    <a:pt x="4" y="0"/>
                    <a:pt x="6" y="1"/>
                    <a:pt x="6" y="2"/>
                  </a:cubicBezTo>
                  <a:cubicBezTo>
                    <a:pt x="6" y="188"/>
                    <a:pt x="6" y="188"/>
                    <a:pt x="6" y="188"/>
                  </a:cubicBezTo>
                  <a:cubicBezTo>
                    <a:pt x="6" y="189"/>
                    <a:pt x="4" y="190"/>
                    <a:pt x="3" y="190"/>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9" name="Freeform 7"/>
            <p:cNvSpPr>
              <a:spLocks/>
            </p:cNvSpPr>
            <p:nvPr/>
          </p:nvSpPr>
          <p:spPr bwMode="auto">
            <a:xfrm rot="5400000">
              <a:off x="9460756" y="5739970"/>
              <a:ext cx="32615" cy="1094942"/>
            </a:xfrm>
            <a:custGeom>
              <a:avLst/>
              <a:gdLst>
                <a:gd name="T0" fmla="*/ 3 w 5"/>
                <a:gd name="T1" fmla="*/ 168 h 168"/>
                <a:gd name="T2" fmla="*/ 0 w 5"/>
                <a:gd name="T3" fmla="*/ 166 h 168"/>
                <a:gd name="T4" fmla="*/ 0 w 5"/>
                <a:gd name="T5" fmla="*/ 2 h 168"/>
                <a:gd name="T6" fmla="*/ 3 w 5"/>
                <a:gd name="T7" fmla="*/ 0 h 168"/>
                <a:gd name="T8" fmla="*/ 5 w 5"/>
                <a:gd name="T9" fmla="*/ 2 h 168"/>
                <a:gd name="T10" fmla="*/ 5 w 5"/>
                <a:gd name="T11" fmla="*/ 166 h 168"/>
                <a:gd name="T12" fmla="*/ 3 w 5"/>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5" h="168">
                  <a:moveTo>
                    <a:pt x="3" y="168"/>
                  </a:moveTo>
                  <a:cubicBezTo>
                    <a:pt x="1" y="168"/>
                    <a:pt x="0" y="167"/>
                    <a:pt x="0" y="166"/>
                  </a:cubicBezTo>
                  <a:cubicBezTo>
                    <a:pt x="0" y="2"/>
                    <a:pt x="0" y="2"/>
                    <a:pt x="0" y="2"/>
                  </a:cubicBezTo>
                  <a:cubicBezTo>
                    <a:pt x="0" y="1"/>
                    <a:pt x="1" y="0"/>
                    <a:pt x="3" y="0"/>
                  </a:cubicBezTo>
                  <a:cubicBezTo>
                    <a:pt x="4" y="0"/>
                    <a:pt x="5" y="1"/>
                    <a:pt x="5" y="2"/>
                  </a:cubicBezTo>
                  <a:cubicBezTo>
                    <a:pt x="5" y="166"/>
                    <a:pt x="5" y="166"/>
                    <a:pt x="5" y="166"/>
                  </a:cubicBezTo>
                  <a:cubicBezTo>
                    <a:pt x="5" y="167"/>
                    <a:pt x="4" y="168"/>
                    <a:pt x="3" y="168"/>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0" name="Rectangle 8"/>
            <p:cNvSpPr>
              <a:spLocks noChangeArrowheads="1"/>
            </p:cNvSpPr>
            <p:nvPr/>
          </p:nvSpPr>
          <p:spPr bwMode="auto">
            <a:xfrm rot="5400000">
              <a:off x="10308754" y="6033508"/>
              <a:ext cx="531163" cy="335472"/>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1" name="Freeform 9"/>
            <p:cNvSpPr>
              <a:spLocks/>
            </p:cNvSpPr>
            <p:nvPr/>
          </p:nvSpPr>
          <p:spPr bwMode="auto">
            <a:xfrm rot="5400000">
              <a:off x="10686160" y="5991574"/>
              <a:ext cx="531163" cy="419339"/>
            </a:xfrm>
            <a:custGeom>
              <a:avLst/>
              <a:gdLst>
                <a:gd name="T0" fmla="*/ 26 w 81"/>
                <a:gd name="T1" fmla="*/ 64 h 64"/>
                <a:gd name="T2" fmla="*/ 0 w 81"/>
                <a:gd name="T3" fmla="*/ 64 h 64"/>
                <a:gd name="T4" fmla="*/ 0 w 81"/>
                <a:gd name="T5" fmla="*/ 46 h 64"/>
                <a:gd name="T6" fmla="*/ 0 w 81"/>
                <a:gd name="T7" fmla="*/ 45 h 64"/>
                <a:gd name="T8" fmla="*/ 31 w 81"/>
                <a:gd name="T9" fmla="*/ 0 h 64"/>
                <a:gd name="T10" fmla="*/ 50 w 81"/>
                <a:gd name="T11" fmla="*/ 0 h 64"/>
                <a:gd name="T12" fmla="*/ 81 w 81"/>
                <a:gd name="T13" fmla="*/ 45 h 64"/>
                <a:gd name="T14" fmla="*/ 81 w 81"/>
                <a:gd name="T15" fmla="*/ 46 h 64"/>
                <a:gd name="T16" fmla="*/ 81 w 81"/>
                <a:gd name="T17" fmla="*/ 46 h 64"/>
                <a:gd name="T18" fmla="*/ 81 w 81"/>
                <a:gd name="T19" fmla="*/ 64 h 64"/>
                <a:gd name="T20" fmla="*/ 26 w 81"/>
                <a:gd name="T2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4">
                  <a:moveTo>
                    <a:pt x="26" y="64"/>
                  </a:moveTo>
                  <a:cubicBezTo>
                    <a:pt x="0" y="64"/>
                    <a:pt x="0" y="64"/>
                    <a:pt x="0" y="64"/>
                  </a:cubicBezTo>
                  <a:cubicBezTo>
                    <a:pt x="0" y="46"/>
                    <a:pt x="0" y="46"/>
                    <a:pt x="0" y="46"/>
                  </a:cubicBezTo>
                  <a:cubicBezTo>
                    <a:pt x="0" y="45"/>
                    <a:pt x="0" y="45"/>
                    <a:pt x="0" y="45"/>
                  </a:cubicBezTo>
                  <a:cubicBezTo>
                    <a:pt x="31" y="0"/>
                    <a:pt x="31" y="0"/>
                    <a:pt x="31" y="0"/>
                  </a:cubicBezTo>
                  <a:cubicBezTo>
                    <a:pt x="50" y="0"/>
                    <a:pt x="50" y="0"/>
                    <a:pt x="50" y="0"/>
                  </a:cubicBezTo>
                  <a:cubicBezTo>
                    <a:pt x="81" y="45"/>
                    <a:pt x="81" y="45"/>
                    <a:pt x="81" y="45"/>
                  </a:cubicBezTo>
                  <a:cubicBezTo>
                    <a:pt x="81" y="46"/>
                    <a:pt x="81" y="46"/>
                    <a:pt x="81" y="46"/>
                  </a:cubicBezTo>
                  <a:cubicBezTo>
                    <a:pt x="81" y="46"/>
                    <a:pt x="81" y="46"/>
                    <a:pt x="81" y="46"/>
                  </a:cubicBezTo>
                  <a:cubicBezTo>
                    <a:pt x="81" y="64"/>
                    <a:pt x="81" y="64"/>
                    <a:pt x="81" y="64"/>
                  </a:cubicBezTo>
                  <a:lnTo>
                    <a:pt x="26" y="64"/>
                  </a:lnTo>
                  <a:close/>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2" name="Freeform 10"/>
            <p:cNvSpPr>
              <a:spLocks/>
            </p:cNvSpPr>
            <p:nvPr/>
          </p:nvSpPr>
          <p:spPr bwMode="auto">
            <a:xfrm rot="5400000">
              <a:off x="10737412" y="5972937"/>
              <a:ext cx="130461" cy="121143"/>
            </a:xfrm>
            <a:custGeom>
              <a:avLst/>
              <a:gdLst>
                <a:gd name="T0" fmla="*/ 28 w 28"/>
                <a:gd name="T1" fmla="*/ 26 h 26"/>
                <a:gd name="T2" fmla="*/ 28 w 28"/>
                <a:gd name="T3" fmla="*/ 26 h 26"/>
                <a:gd name="T4" fmla="*/ 0 w 28"/>
                <a:gd name="T5" fmla="*/ 26 h 26"/>
                <a:gd name="T6" fmla="*/ 0 w 28"/>
                <a:gd name="T7" fmla="*/ 0 h 26"/>
                <a:gd name="T8" fmla="*/ 28 w 28"/>
                <a:gd name="T9" fmla="*/ 0 h 26"/>
                <a:gd name="T10" fmla="*/ 28 w 28"/>
                <a:gd name="T11" fmla="*/ 26 h 26"/>
              </a:gdLst>
              <a:ahLst/>
              <a:cxnLst>
                <a:cxn ang="0">
                  <a:pos x="T0" y="T1"/>
                </a:cxn>
                <a:cxn ang="0">
                  <a:pos x="T2" y="T3"/>
                </a:cxn>
                <a:cxn ang="0">
                  <a:pos x="T4" y="T5"/>
                </a:cxn>
                <a:cxn ang="0">
                  <a:pos x="T6" y="T7"/>
                </a:cxn>
                <a:cxn ang="0">
                  <a:pos x="T8" y="T9"/>
                </a:cxn>
                <a:cxn ang="0">
                  <a:pos x="T10" y="T11"/>
                </a:cxn>
              </a:cxnLst>
              <a:rect l="0" t="0" r="r" b="b"/>
              <a:pathLst>
                <a:path w="28" h="26">
                  <a:moveTo>
                    <a:pt x="28" y="26"/>
                  </a:moveTo>
                  <a:lnTo>
                    <a:pt x="28" y="26"/>
                  </a:lnTo>
                  <a:lnTo>
                    <a:pt x="0" y="26"/>
                  </a:lnTo>
                  <a:lnTo>
                    <a:pt x="0" y="0"/>
                  </a:lnTo>
                  <a:lnTo>
                    <a:pt x="28" y="0"/>
                  </a:lnTo>
                  <a:lnTo>
                    <a:pt x="28" y="26"/>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3" name="Freeform 11"/>
            <p:cNvSpPr>
              <a:spLocks/>
            </p:cNvSpPr>
            <p:nvPr/>
          </p:nvSpPr>
          <p:spPr bwMode="auto">
            <a:xfrm rot="5400000">
              <a:off x="10891170" y="5940321"/>
              <a:ext cx="242285" cy="298197"/>
            </a:xfrm>
            <a:custGeom>
              <a:avLst/>
              <a:gdLst>
                <a:gd name="T0" fmla="*/ 52 w 52"/>
                <a:gd name="T1" fmla="*/ 0 h 64"/>
                <a:gd name="T2" fmla="*/ 44 w 52"/>
                <a:gd name="T3" fmla="*/ 0 h 64"/>
                <a:gd name="T4" fmla="*/ 0 w 52"/>
                <a:gd name="T5" fmla="*/ 64 h 64"/>
                <a:gd name="T6" fmla="*/ 28 w 52"/>
                <a:gd name="T7" fmla="*/ 64 h 64"/>
                <a:gd name="T8" fmla="*/ 52 w 52"/>
                <a:gd name="T9" fmla="*/ 0 h 64"/>
              </a:gdLst>
              <a:ahLst/>
              <a:cxnLst>
                <a:cxn ang="0">
                  <a:pos x="T0" y="T1"/>
                </a:cxn>
                <a:cxn ang="0">
                  <a:pos x="T2" y="T3"/>
                </a:cxn>
                <a:cxn ang="0">
                  <a:pos x="T4" y="T5"/>
                </a:cxn>
                <a:cxn ang="0">
                  <a:pos x="T6" y="T7"/>
                </a:cxn>
                <a:cxn ang="0">
                  <a:pos x="T8" y="T9"/>
                </a:cxn>
              </a:cxnLst>
              <a:rect l="0" t="0" r="r" b="b"/>
              <a:pathLst>
                <a:path w="52" h="64">
                  <a:moveTo>
                    <a:pt x="52" y="0"/>
                  </a:moveTo>
                  <a:lnTo>
                    <a:pt x="44" y="0"/>
                  </a:lnTo>
                  <a:lnTo>
                    <a:pt x="0" y="64"/>
                  </a:lnTo>
                  <a:lnTo>
                    <a:pt x="28" y="64"/>
                  </a:lnTo>
                  <a:lnTo>
                    <a:pt x="52" y="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4" name="Rectangle 12"/>
            <p:cNvSpPr>
              <a:spLocks noChangeArrowheads="1"/>
            </p:cNvSpPr>
            <p:nvPr/>
          </p:nvSpPr>
          <p:spPr bwMode="auto">
            <a:xfrm rot="5400000">
              <a:off x="10509105" y="5865772"/>
              <a:ext cx="130461" cy="335472"/>
            </a:xfrm>
            <a:prstGeom prst="rect">
              <a:avLst/>
            </a:prstGeom>
            <a:solidFill>
              <a:srgbClr val="FFB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5" name="Freeform 13"/>
            <p:cNvSpPr>
              <a:spLocks/>
            </p:cNvSpPr>
            <p:nvPr/>
          </p:nvSpPr>
          <p:spPr bwMode="auto">
            <a:xfrm rot="5400000">
              <a:off x="9763613" y="5856453"/>
              <a:ext cx="931865" cy="689580"/>
            </a:xfrm>
            <a:custGeom>
              <a:avLst/>
              <a:gdLst>
                <a:gd name="T0" fmla="*/ 143 w 143"/>
                <a:gd name="T1" fmla="*/ 53 h 106"/>
                <a:gd name="T2" fmla="*/ 130 w 143"/>
                <a:gd name="T3" fmla="*/ 39 h 106"/>
                <a:gd name="T4" fmla="*/ 130 w 143"/>
                <a:gd name="T5" fmla="*/ 38 h 106"/>
                <a:gd name="T6" fmla="*/ 108 w 143"/>
                <a:gd name="T7" fmla="*/ 16 h 106"/>
                <a:gd name="T8" fmla="*/ 93 w 143"/>
                <a:gd name="T9" fmla="*/ 22 h 106"/>
                <a:gd name="T10" fmla="*/ 63 w 143"/>
                <a:gd name="T11" fmla="*/ 0 h 106"/>
                <a:gd name="T12" fmla="*/ 38 w 143"/>
                <a:gd name="T13" fmla="*/ 14 h 106"/>
                <a:gd name="T14" fmla="*/ 29 w 143"/>
                <a:gd name="T15" fmla="*/ 12 h 106"/>
                <a:gd name="T16" fmla="*/ 19 w 143"/>
                <a:gd name="T17" fmla="*/ 15 h 106"/>
                <a:gd name="T18" fmla="*/ 11 w 143"/>
                <a:gd name="T19" fmla="*/ 29 h 106"/>
                <a:gd name="T20" fmla="*/ 0 w 143"/>
                <a:gd name="T21" fmla="*/ 50 h 106"/>
                <a:gd name="T22" fmla="*/ 0 w 143"/>
                <a:gd name="T23" fmla="*/ 52 h 106"/>
                <a:gd name="T24" fmla="*/ 0 w 143"/>
                <a:gd name="T25" fmla="*/ 53 h 106"/>
                <a:gd name="T26" fmla="*/ 18 w 143"/>
                <a:gd name="T27" fmla="*/ 74 h 106"/>
                <a:gd name="T28" fmla="*/ 18 w 143"/>
                <a:gd name="T29" fmla="*/ 75 h 106"/>
                <a:gd name="T30" fmla="*/ 49 w 143"/>
                <a:gd name="T31" fmla="*/ 106 h 106"/>
                <a:gd name="T32" fmla="*/ 75 w 143"/>
                <a:gd name="T33" fmla="*/ 92 h 106"/>
                <a:gd name="T34" fmla="*/ 83 w 143"/>
                <a:gd name="T35" fmla="*/ 95 h 106"/>
                <a:gd name="T36" fmla="*/ 93 w 143"/>
                <a:gd name="T37" fmla="*/ 92 h 106"/>
                <a:gd name="T38" fmla="*/ 95 w 143"/>
                <a:gd name="T39" fmla="*/ 91 h 106"/>
                <a:gd name="T40" fmla="*/ 98 w 143"/>
                <a:gd name="T41" fmla="*/ 91 h 106"/>
                <a:gd name="T42" fmla="*/ 116 w 143"/>
                <a:gd name="T43" fmla="*/ 81 h 106"/>
                <a:gd name="T44" fmla="*/ 122 w 143"/>
                <a:gd name="T45" fmla="*/ 83 h 106"/>
                <a:gd name="T46" fmla="*/ 130 w 143"/>
                <a:gd name="T47" fmla="*/ 81 h 106"/>
                <a:gd name="T48" fmla="*/ 135 w 143"/>
                <a:gd name="T49" fmla="*/ 70 h 106"/>
                <a:gd name="T50" fmla="*/ 143 w 143"/>
                <a:gd name="T51" fmla="*/ 56 h 106"/>
                <a:gd name="T52" fmla="*/ 143 w 143"/>
                <a:gd name="T53" fmla="*/ 54 h 106"/>
                <a:gd name="T54" fmla="*/ 143 w 143"/>
                <a:gd name="T5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3" h="106">
                  <a:moveTo>
                    <a:pt x="143" y="53"/>
                  </a:moveTo>
                  <a:cubicBezTo>
                    <a:pt x="143" y="46"/>
                    <a:pt x="138" y="40"/>
                    <a:pt x="130" y="39"/>
                  </a:cubicBezTo>
                  <a:cubicBezTo>
                    <a:pt x="130" y="38"/>
                    <a:pt x="130" y="38"/>
                    <a:pt x="130" y="38"/>
                  </a:cubicBezTo>
                  <a:cubicBezTo>
                    <a:pt x="130" y="25"/>
                    <a:pt x="121" y="16"/>
                    <a:pt x="108" y="16"/>
                  </a:cubicBezTo>
                  <a:cubicBezTo>
                    <a:pt x="102" y="16"/>
                    <a:pt x="97" y="18"/>
                    <a:pt x="93" y="22"/>
                  </a:cubicBezTo>
                  <a:cubicBezTo>
                    <a:pt x="89" y="9"/>
                    <a:pt x="77" y="0"/>
                    <a:pt x="63" y="0"/>
                  </a:cubicBezTo>
                  <a:cubicBezTo>
                    <a:pt x="53" y="0"/>
                    <a:pt x="43" y="6"/>
                    <a:pt x="38" y="14"/>
                  </a:cubicBezTo>
                  <a:cubicBezTo>
                    <a:pt x="35" y="13"/>
                    <a:pt x="32" y="12"/>
                    <a:pt x="29" y="12"/>
                  </a:cubicBezTo>
                  <a:cubicBezTo>
                    <a:pt x="25" y="12"/>
                    <a:pt x="22" y="13"/>
                    <a:pt x="19" y="15"/>
                  </a:cubicBezTo>
                  <a:cubicBezTo>
                    <a:pt x="14" y="18"/>
                    <a:pt x="11" y="23"/>
                    <a:pt x="11" y="29"/>
                  </a:cubicBezTo>
                  <a:cubicBezTo>
                    <a:pt x="5" y="34"/>
                    <a:pt x="0" y="41"/>
                    <a:pt x="0" y="50"/>
                  </a:cubicBezTo>
                  <a:cubicBezTo>
                    <a:pt x="0" y="50"/>
                    <a:pt x="0" y="51"/>
                    <a:pt x="0" y="52"/>
                  </a:cubicBezTo>
                  <a:cubicBezTo>
                    <a:pt x="0" y="52"/>
                    <a:pt x="0" y="53"/>
                    <a:pt x="0" y="53"/>
                  </a:cubicBezTo>
                  <a:cubicBezTo>
                    <a:pt x="0" y="64"/>
                    <a:pt x="8" y="72"/>
                    <a:pt x="18" y="74"/>
                  </a:cubicBezTo>
                  <a:cubicBezTo>
                    <a:pt x="18" y="74"/>
                    <a:pt x="18" y="75"/>
                    <a:pt x="18" y="75"/>
                  </a:cubicBezTo>
                  <a:cubicBezTo>
                    <a:pt x="18" y="92"/>
                    <a:pt x="32" y="106"/>
                    <a:pt x="49" y="106"/>
                  </a:cubicBezTo>
                  <a:cubicBezTo>
                    <a:pt x="60" y="106"/>
                    <a:pt x="69" y="101"/>
                    <a:pt x="75" y="92"/>
                  </a:cubicBezTo>
                  <a:cubicBezTo>
                    <a:pt x="77" y="94"/>
                    <a:pt x="80" y="95"/>
                    <a:pt x="83" y="95"/>
                  </a:cubicBezTo>
                  <a:cubicBezTo>
                    <a:pt x="87" y="95"/>
                    <a:pt x="90" y="94"/>
                    <a:pt x="93" y="92"/>
                  </a:cubicBezTo>
                  <a:cubicBezTo>
                    <a:pt x="94" y="91"/>
                    <a:pt x="94" y="91"/>
                    <a:pt x="95" y="91"/>
                  </a:cubicBezTo>
                  <a:cubicBezTo>
                    <a:pt x="96" y="91"/>
                    <a:pt x="97" y="91"/>
                    <a:pt x="98" y="91"/>
                  </a:cubicBezTo>
                  <a:cubicBezTo>
                    <a:pt x="106" y="91"/>
                    <a:pt x="112" y="87"/>
                    <a:pt x="116" y="81"/>
                  </a:cubicBezTo>
                  <a:cubicBezTo>
                    <a:pt x="118" y="82"/>
                    <a:pt x="120" y="83"/>
                    <a:pt x="122" y="83"/>
                  </a:cubicBezTo>
                  <a:cubicBezTo>
                    <a:pt x="125" y="83"/>
                    <a:pt x="128" y="82"/>
                    <a:pt x="130" y="81"/>
                  </a:cubicBezTo>
                  <a:cubicBezTo>
                    <a:pt x="133" y="78"/>
                    <a:pt x="135" y="75"/>
                    <a:pt x="135" y="70"/>
                  </a:cubicBezTo>
                  <a:cubicBezTo>
                    <a:pt x="140" y="67"/>
                    <a:pt x="143" y="62"/>
                    <a:pt x="143" y="56"/>
                  </a:cubicBezTo>
                  <a:cubicBezTo>
                    <a:pt x="143" y="55"/>
                    <a:pt x="143" y="55"/>
                    <a:pt x="143" y="54"/>
                  </a:cubicBezTo>
                  <a:cubicBezTo>
                    <a:pt x="143" y="54"/>
                    <a:pt x="143" y="54"/>
                    <a:pt x="143" y="53"/>
                  </a:cubicBez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nvGrpSpPr>
            <p:cNvPr id="59" name="Group 58"/>
            <p:cNvGrpSpPr/>
            <p:nvPr/>
          </p:nvGrpSpPr>
          <p:grpSpPr>
            <a:xfrm rot="16200000">
              <a:off x="11124136" y="5781904"/>
              <a:ext cx="1020393" cy="838679"/>
              <a:chOff x="9477064" y="4027140"/>
              <a:chExt cx="1020393" cy="838679"/>
            </a:xfrm>
            <a:solidFill>
              <a:srgbClr val="92D050"/>
            </a:solidFill>
          </p:grpSpPr>
          <p:sp>
            <p:nvSpPr>
              <p:cNvPr id="16" name="Freeform 14"/>
              <p:cNvSpPr>
                <a:spLocks/>
              </p:cNvSpPr>
              <p:nvPr/>
            </p:nvSpPr>
            <p:spPr bwMode="auto">
              <a:xfrm rot="5400000">
                <a:off x="9784580" y="4404546"/>
                <a:ext cx="521844" cy="74549"/>
              </a:xfrm>
              <a:custGeom>
                <a:avLst/>
                <a:gdLst>
                  <a:gd name="T0" fmla="*/ 105 w 112"/>
                  <a:gd name="T1" fmla="*/ 16 h 16"/>
                  <a:gd name="T2" fmla="*/ 7 w 112"/>
                  <a:gd name="T3" fmla="*/ 16 h 16"/>
                  <a:gd name="T4" fmla="*/ 7 w 112"/>
                  <a:gd name="T5" fmla="*/ 16 h 16"/>
                  <a:gd name="T6" fmla="*/ 6 w 112"/>
                  <a:gd name="T7" fmla="*/ 16 h 16"/>
                  <a:gd name="T8" fmla="*/ 5 w 112"/>
                  <a:gd name="T9" fmla="*/ 14 h 16"/>
                  <a:gd name="T10" fmla="*/ 0 w 112"/>
                  <a:gd name="T11" fmla="*/ 9 h 16"/>
                  <a:gd name="T12" fmla="*/ 0 w 112"/>
                  <a:gd name="T13" fmla="*/ 9 h 16"/>
                  <a:gd name="T14" fmla="*/ 5 w 112"/>
                  <a:gd name="T15" fmla="*/ 4 h 16"/>
                  <a:gd name="T16" fmla="*/ 6 w 112"/>
                  <a:gd name="T17" fmla="*/ 3 h 16"/>
                  <a:gd name="T18" fmla="*/ 7 w 112"/>
                  <a:gd name="T19" fmla="*/ 0 h 16"/>
                  <a:gd name="T20" fmla="*/ 105 w 112"/>
                  <a:gd name="T21" fmla="*/ 0 h 16"/>
                  <a:gd name="T22" fmla="*/ 105 w 112"/>
                  <a:gd name="T23" fmla="*/ 0 h 16"/>
                  <a:gd name="T24" fmla="*/ 110 w 112"/>
                  <a:gd name="T25" fmla="*/ 3 h 16"/>
                  <a:gd name="T26" fmla="*/ 111 w 112"/>
                  <a:gd name="T27" fmla="*/ 4 h 16"/>
                  <a:gd name="T28" fmla="*/ 112 w 112"/>
                  <a:gd name="T29" fmla="*/ 9 h 16"/>
                  <a:gd name="T30" fmla="*/ 112 w 112"/>
                  <a:gd name="T31" fmla="*/ 9 h 16"/>
                  <a:gd name="T32" fmla="*/ 112 w 112"/>
                  <a:gd name="T33" fmla="*/ 11 h 16"/>
                  <a:gd name="T34" fmla="*/ 111 w 112"/>
                  <a:gd name="T35" fmla="*/ 14 h 16"/>
                  <a:gd name="T36" fmla="*/ 110 w 112"/>
                  <a:gd name="T37" fmla="*/ 16 h 16"/>
                  <a:gd name="T38" fmla="*/ 105 w 112"/>
                  <a:gd name="T39" fmla="*/ 16 h 16"/>
                  <a:gd name="T40" fmla="*/ 105 w 112"/>
                  <a:gd name="T41" fmla="*/ 16 h 16"/>
                  <a:gd name="T42" fmla="*/ 105 w 112"/>
                  <a:gd name="T43" fmla="*/ 16 h 16"/>
                  <a:gd name="T44" fmla="*/ 105 w 112"/>
                  <a:gd name="T4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6">
                    <a:moveTo>
                      <a:pt x="105" y="16"/>
                    </a:moveTo>
                    <a:lnTo>
                      <a:pt x="7" y="16"/>
                    </a:lnTo>
                    <a:lnTo>
                      <a:pt x="7" y="16"/>
                    </a:lnTo>
                    <a:lnTo>
                      <a:pt x="6" y="16"/>
                    </a:lnTo>
                    <a:lnTo>
                      <a:pt x="5" y="14"/>
                    </a:lnTo>
                    <a:lnTo>
                      <a:pt x="0" y="9"/>
                    </a:lnTo>
                    <a:lnTo>
                      <a:pt x="0" y="9"/>
                    </a:lnTo>
                    <a:lnTo>
                      <a:pt x="5" y="4"/>
                    </a:lnTo>
                    <a:lnTo>
                      <a:pt x="6" y="3"/>
                    </a:lnTo>
                    <a:lnTo>
                      <a:pt x="7" y="0"/>
                    </a:lnTo>
                    <a:lnTo>
                      <a:pt x="105" y="0"/>
                    </a:lnTo>
                    <a:lnTo>
                      <a:pt x="105" y="0"/>
                    </a:lnTo>
                    <a:lnTo>
                      <a:pt x="110" y="3"/>
                    </a:lnTo>
                    <a:lnTo>
                      <a:pt x="111" y="4"/>
                    </a:lnTo>
                    <a:lnTo>
                      <a:pt x="112" y="9"/>
                    </a:lnTo>
                    <a:lnTo>
                      <a:pt x="112" y="9"/>
                    </a:lnTo>
                    <a:lnTo>
                      <a:pt x="112" y="11"/>
                    </a:lnTo>
                    <a:lnTo>
                      <a:pt x="111" y="14"/>
                    </a:lnTo>
                    <a:lnTo>
                      <a:pt x="110" y="16"/>
                    </a:lnTo>
                    <a:lnTo>
                      <a:pt x="105" y="16"/>
                    </a:lnTo>
                    <a:lnTo>
                      <a:pt x="105" y="16"/>
                    </a:lnTo>
                    <a:lnTo>
                      <a:pt x="105" y="16"/>
                    </a:lnTo>
                    <a:lnTo>
                      <a:pt x="10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7" name="Freeform 15"/>
              <p:cNvSpPr>
                <a:spLocks/>
              </p:cNvSpPr>
              <p:nvPr/>
            </p:nvSpPr>
            <p:spPr bwMode="auto">
              <a:xfrm rot="5400000">
                <a:off x="10026865" y="4511710"/>
                <a:ext cx="312175" cy="69890"/>
              </a:xfrm>
              <a:custGeom>
                <a:avLst/>
                <a:gdLst>
                  <a:gd name="T0" fmla="*/ 60 w 67"/>
                  <a:gd name="T1" fmla="*/ 15 h 15"/>
                  <a:gd name="T2" fmla="*/ 7 w 67"/>
                  <a:gd name="T3" fmla="*/ 15 h 15"/>
                  <a:gd name="T4" fmla="*/ 7 w 67"/>
                  <a:gd name="T5" fmla="*/ 15 h 15"/>
                  <a:gd name="T6" fmla="*/ 4 w 67"/>
                  <a:gd name="T7" fmla="*/ 12 h 15"/>
                  <a:gd name="T8" fmla="*/ 3 w 67"/>
                  <a:gd name="T9" fmla="*/ 12 h 15"/>
                  <a:gd name="T10" fmla="*/ 0 w 67"/>
                  <a:gd name="T11" fmla="*/ 10 h 15"/>
                  <a:gd name="T12" fmla="*/ 0 w 67"/>
                  <a:gd name="T13" fmla="*/ 7 h 15"/>
                  <a:gd name="T14" fmla="*/ 0 w 67"/>
                  <a:gd name="T15" fmla="*/ 7 h 15"/>
                  <a:gd name="T16" fmla="*/ 0 w 67"/>
                  <a:gd name="T17" fmla="*/ 3 h 15"/>
                  <a:gd name="T18" fmla="*/ 3 w 67"/>
                  <a:gd name="T19" fmla="*/ 1 h 15"/>
                  <a:gd name="T20" fmla="*/ 7 w 67"/>
                  <a:gd name="T21" fmla="*/ 0 h 15"/>
                  <a:gd name="T22" fmla="*/ 60 w 67"/>
                  <a:gd name="T23" fmla="*/ 0 h 15"/>
                  <a:gd name="T24" fmla="*/ 60 w 67"/>
                  <a:gd name="T25" fmla="*/ 0 h 15"/>
                  <a:gd name="T26" fmla="*/ 65 w 67"/>
                  <a:gd name="T27" fmla="*/ 0 h 15"/>
                  <a:gd name="T28" fmla="*/ 66 w 67"/>
                  <a:gd name="T29" fmla="*/ 1 h 15"/>
                  <a:gd name="T30" fmla="*/ 67 w 67"/>
                  <a:gd name="T31" fmla="*/ 3 h 15"/>
                  <a:gd name="T32" fmla="*/ 67 w 67"/>
                  <a:gd name="T33" fmla="*/ 7 h 15"/>
                  <a:gd name="T34" fmla="*/ 67 w 67"/>
                  <a:gd name="T35" fmla="*/ 7 h 15"/>
                  <a:gd name="T36" fmla="*/ 67 w 67"/>
                  <a:gd name="T37" fmla="*/ 10 h 15"/>
                  <a:gd name="T38" fmla="*/ 66 w 67"/>
                  <a:gd name="T39" fmla="*/ 12 h 15"/>
                  <a:gd name="T40" fmla="*/ 65 w 67"/>
                  <a:gd name="T41" fmla="*/ 12 h 15"/>
                  <a:gd name="T42" fmla="*/ 60 w 67"/>
                  <a:gd name="T43" fmla="*/ 15 h 15"/>
                  <a:gd name="T44" fmla="*/ 60 w 67"/>
                  <a:gd name="T45" fmla="*/ 15 h 15"/>
                  <a:gd name="T46" fmla="*/ 60 w 67"/>
                  <a:gd name="T47" fmla="*/ 15 h 15"/>
                  <a:gd name="T48" fmla="*/ 60 w 67"/>
                  <a:gd name="T4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7" h="15">
                    <a:moveTo>
                      <a:pt x="60" y="15"/>
                    </a:moveTo>
                    <a:lnTo>
                      <a:pt x="7" y="15"/>
                    </a:lnTo>
                    <a:lnTo>
                      <a:pt x="7" y="15"/>
                    </a:lnTo>
                    <a:lnTo>
                      <a:pt x="4" y="12"/>
                    </a:lnTo>
                    <a:lnTo>
                      <a:pt x="3" y="12"/>
                    </a:lnTo>
                    <a:lnTo>
                      <a:pt x="0" y="10"/>
                    </a:lnTo>
                    <a:lnTo>
                      <a:pt x="0" y="7"/>
                    </a:lnTo>
                    <a:lnTo>
                      <a:pt x="0" y="7"/>
                    </a:lnTo>
                    <a:lnTo>
                      <a:pt x="0" y="3"/>
                    </a:lnTo>
                    <a:lnTo>
                      <a:pt x="3" y="1"/>
                    </a:lnTo>
                    <a:lnTo>
                      <a:pt x="7" y="0"/>
                    </a:lnTo>
                    <a:lnTo>
                      <a:pt x="60" y="0"/>
                    </a:lnTo>
                    <a:lnTo>
                      <a:pt x="60" y="0"/>
                    </a:lnTo>
                    <a:lnTo>
                      <a:pt x="65" y="0"/>
                    </a:lnTo>
                    <a:lnTo>
                      <a:pt x="66" y="1"/>
                    </a:lnTo>
                    <a:lnTo>
                      <a:pt x="67" y="3"/>
                    </a:lnTo>
                    <a:lnTo>
                      <a:pt x="67" y="7"/>
                    </a:lnTo>
                    <a:lnTo>
                      <a:pt x="67" y="7"/>
                    </a:lnTo>
                    <a:lnTo>
                      <a:pt x="67" y="10"/>
                    </a:lnTo>
                    <a:lnTo>
                      <a:pt x="66" y="12"/>
                    </a:lnTo>
                    <a:lnTo>
                      <a:pt x="65" y="12"/>
                    </a:lnTo>
                    <a:lnTo>
                      <a:pt x="60" y="15"/>
                    </a:lnTo>
                    <a:lnTo>
                      <a:pt x="60" y="15"/>
                    </a:lnTo>
                    <a:lnTo>
                      <a:pt x="60" y="15"/>
                    </a:lnTo>
                    <a:lnTo>
                      <a:pt x="6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8" name="Freeform 16"/>
              <p:cNvSpPr>
                <a:spLocks/>
              </p:cNvSpPr>
              <p:nvPr/>
            </p:nvSpPr>
            <p:spPr bwMode="auto">
              <a:xfrm rot="5400000">
                <a:off x="9635482" y="4404546"/>
                <a:ext cx="521844" cy="74549"/>
              </a:xfrm>
              <a:custGeom>
                <a:avLst/>
                <a:gdLst>
                  <a:gd name="T0" fmla="*/ 105 w 112"/>
                  <a:gd name="T1" fmla="*/ 16 h 16"/>
                  <a:gd name="T2" fmla="*/ 7 w 112"/>
                  <a:gd name="T3" fmla="*/ 16 h 16"/>
                  <a:gd name="T4" fmla="*/ 7 w 112"/>
                  <a:gd name="T5" fmla="*/ 16 h 16"/>
                  <a:gd name="T6" fmla="*/ 6 w 112"/>
                  <a:gd name="T7" fmla="*/ 14 h 16"/>
                  <a:gd name="T8" fmla="*/ 5 w 112"/>
                  <a:gd name="T9" fmla="*/ 12 h 16"/>
                  <a:gd name="T10" fmla="*/ 0 w 112"/>
                  <a:gd name="T11" fmla="*/ 9 h 16"/>
                  <a:gd name="T12" fmla="*/ 0 w 112"/>
                  <a:gd name="T13" fmla="*/ 9 h 16"/>
                  <a:gd name="T14" fmla="*/ 5 w 112"/>
                  <a:gd name="T15" fmla="*/ 3 h 16"/>
                  <a:gd name="T16" fmla="*/ 6 w 112"/>
                  <a:gd name="T17" fmla="*/ 0 h 16"/>
                  <a:gd name="T18" fmla="*/ 7 w 112"/>
                  <a:gd name="T19" fmla="*/ 0 h 16"/>
                  <a:gd name="T20" fmla="*/ 105 w 112"/>
                  <a:gd name="T21" fmla="*/ 0 h 16"/>
                  <a:gd name="T22" fmla="*/ 105 w 112"/>
                  <a:gd name="T23" fmla="*/ 0 h 16"/>
                  <a:gd name="T24" fmla="*/ 110 w 112"/>
                  <a:gd name="T25" fmla="*/ 0 h 16"/>
                  <a:gd name="T26" fmla="*/ 111 w 112"/>
                  <a:gd name="T27" fmla="*/ 3 h 16"/>
                  <a:gd name="T28" fmla="*/ 112 w 112"/>
                  <a:gd name="T29" fmla="*/ 5 h 16"/>
                  <a:gd name="T30" fmla="*/ 112 w 112"/>
                  <a:gd name="T31" fmla="*/ 9 h 16"/>
                  <a:gd name="T32" fmla="*/ 112 w 112"/>
                  <a:gd name="T33" fmla="*/ 9 h 16"/>
                  <a:gd name="T34" fmla="*/ 111 w 112"/>
                  <a:gd name="T35" fmla="*/ 12 h 16"/>
                  <a:gd name="T36" fmla="*/ 110 w 112"/>
                  <a:gd name="T37" fmla="*/ 14 h 16"/>
                  <a:gd name="T38" fmla="*/ 105 w 112"/>
                  <a:gd name="T39" fmla="*/ 16 h 16"/>
                  <a:gd name="T40" fmla="*/ 105 w 112"/>
                  <a:gd name="T41" fmla="*/ 16 h 16"/>
                  <a:gd name="T42" fmla="*/ 105 w 112"/>
                  <a:gd name="T43" fmla="*/ 16 h 16"/>
                  <a:gd name="T44" fmla="*/ 105 w 112"/>
                  <a:gd name="T45"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16">
                    <a:moveTo>
                      <a:pt x="105" y="16"/>
                    </a:moveTo>
                    <a:lnTo>
                      <a:pt x="7" y="16"/>
                    </a:lnTo>
                    <a:lnTo>
                      <a:pt x="7" y="16"/>
                    </a:lnTo>
                    <a:lnTo>
                      <a:pt x="6" y="14"/>
                    </a:lnTo>
                    <a:lnTo>
                      <a:pt x="5" y="12"/>
                    </a:lnTo>
                    <a:lnTo>
                      <a:pt x="0" y="9"/>
                    </a:lnTo>
                    <a:lnTo>
                      <a:pt x="0" y="9"/>
                    </a:lnTo>
                    <a:lnTo>
                      <a:pt x="5" y="3"/>
                    </a:lnTo>
                    <a:lnTo>
                      <a:pt x="6" y="0"/>
                    </a:lnTo>
                    <a:lnTo>
                      <a:pt x="7" y="0"/>
                    </a:lnTo>
                    <a:lnTo>
                      <a:pt x="105" y="0"/>
                    </a:lnTo>
                    <a:lnTo>
                      <a:pt x="105" y="0"/>
                    </a:lnTo>
                    <a:lnTo>
                      <a:pt x="110" y="0"/>
                    </a:lnTo>
                    <a:lnTo>
                      <a:pt x="111" y="3"/>
                    </a:lnTo>
                    <a:lnTo>
                      <a:pt x="112" y="5"/>
                    </a:lnTo>
                    <a:lnTo>
                      <a:pt x="112" y="9"/>
                    </a:lnTo>
                    <a:lnTo>
                      <a:pt x="112" y="9"/>
                    </a:lnTo>
                    <a:lnTo>
                      <a:pt x="111" y="12"/>
                    </a:lnTo>
                    <a:lnTo>
                      <a:pt x="110" y="14"/>
                    </a:lnTo>
                    <a:lnTo>
                      <a:pt x="105" y="16"/>
                    </a:lnTo>
                    <a:lnTo>
                      <a:pt x="105" y="16"/>
                    </a:lnTo>
                    <a:lnTo>
                      <a:pt x="105" y="16"/>
                    </a:lnTo>
                    <a:lnTo>
                      <a:pt x="10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19" name="Freeform 17"/>
              <p:cNvSpPr>
                <a:spLocks/>
              </p:cNvSpPr>
              <p:nvPr/>
            </p:nvSpPr>
            <p:spPr bwMode="auto">
              <a:xfrm rot="5400000">
                <a:off x="9491042" y="4404546"/>
                <a:ext cx="521844" cy="74549"/>
              </a:xfrm>
              <a:custGeom>
                <a:avLst/>
                <a:gdLst>
                  <a:gd name="T0" fmla="*/ 105 w 112"/>
                  <a:gd name="T1" fmla="*/ 16 h 16"/>
                  <a:gd name="T2" fmla="*/ 7 w 112"/>
                  <a:gd name="T3" fmla="*/ 16 h 16"/>
                  <a:gd name="T4" fmla="*/ 7 w 112"/>
                  <a:gd name="T5" fmla="*/ 16 h 16"/>
                  <a:gd name="T6" fmla="*/ 6 w 112"/>
                  <a:gd name="T7" fmla="*/ 16 h 16"/>
                  <a:gd name="T8" fmla="*/ 5 w 112"/>
                  <a:gd name="T9" fmla="*/ 13 h 16"/>
                  <a:gd name="T10" fmla="*/ 2 w 112"/>
                  <a:gd name="T11" fmla="*/ 11 h 16"/>
                  <a:gd name="T12" fmla="*/ 0 w 112"/>
                  <a:gd name="T13" fmla="*/ 9 h 16"/>
                  <a:gd name="T14" fmla="*/ 0 w 112"/>
                  <a:gd name="T15" fmla="*/ 9 h 16"/>
                  <a:gd name="T16" fmla="*/ 5 w 112"/>
                  <a:gd name="T17" fmla="*/ 2 h 16"/>
                  <a:gd name="T18" fmla="*/ 6 w 112"/>
                  <a:gd name="T19" fmla="*/ 2 h 16"/>
                  <a:gd name="T20" fmla="*/ 7 w 112"/>
                  <a:gd name="T21" fmla="*/ 0 h 16"/>
                  <a:gd name="T22" fmla="*/ 105 w 112"/>
                  <a:gd name="T23" fmla="*/ 0 h 16"/>
                  <a:gd name="T24" fmla="*/ 105 w 112"/>
                  <a:gd name="T25" fmla="*/ 0 h 16"/>
                  <a:gd name="T26" fmla="*/ 110 w 112"/>
                  <a:gd name="T27" fmla="*/ 2 h 16"/>
                  <a:gd name="T28" fmla="*/ 111 w 112"/>
                  <a:gd name="T29" fmla="*/ 2 h 16"/>
                  <a:gd name="T30" fmla="*/ 112 w 112"/>
                  <a:gd name="T31" fmla="*/ 6 h 16"/>
                  <a:gd name="T32" fmla="*/ 112 w 112"/>
                  <a:gd name="T33" fmla="*/ 9 h 16"/>
                  <a:gd name="T34" fmla="*/ 112 w 112"/>
                  <a:gd name="T35" fmla="*/ 9 h 16"/>
                  <a:gd name="T36" fmla="*/ 112 w 112"/>
                  <a:gd name="T37" fmla="*/ 11 h 16"/>
                  <a:gd name="T38" fmla="*/ 111 w 112"/>
                  <a:gd name="T39" fmla="*/ 13 h 16"/>
                  <a:gd name="T40" fmla="*/ 110 w 112"/>
                  <a:gd name="T41" fmla="*/ 16 h 16"/>
                  <a:gd name="T42" fmla="*/ 105 w 112"/>
                  <a:gd name="T43" fmla="*/ 16 h 16"/>
                  <a:gd name="T44" fmla="*/ 105 w 112"/>
                  <a:gd name="T45" fmla="*/ 16 h 16"/>
                  <a:gd name="T46" fmla="*/ 105 w 112"/>
                  <a:gd name="T47" fmla="*/ 16 h 16"/>
                  <a:gd name="T48" fmla="*/ 105 w 112"/>
                  <a:gd name="T4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6">
                    <a:moveTo>
                      <a:pt x="105" y="16"/>
                    </a:moveTo>
                    <a:lnTo>
                      <a:pt x="7" y="16"/>
                    </a:lnTo>
                    <a:lnTo>
                      <a:pt x="7" y="16"/>
                    </a:lnTo>
                    <a:lnTo>
                      <a:pt x="6" y="16"/>
                    </a:lnTo>
                    <a:lnTo>
                      <a:pt x="5" y="13"/>
                    </a:lnTo>
                    <a:lnTo>
                      <a:pt x="2" y="11"/>
                    </a:lnTo>
                    <a:lnTo>
                      <a:pt x="0" y="9"/>
                    </a:lnTo>
                    <a:lnTo>
                      <a:pt x="0" y="9"/>
                    </a:lnTo>
                    <a:lnTo>
                      <a:pt x="5" y="2"/>
                    </a:lnTo>
                    <a:lnTo>
                      <a:pt x="6" y="2"/>
                    </a:lnTo>
                    <a:lnTo>
                      <a:pt x="7" y="0"/>
                    </a:lnTo>
                    <a:lnTo>
                      <a:pt x="105" y="0"/>
                    </a:lnTo>
                    <a:lnTo>
                      <a:pt x="105" y="0"/>
                    </a:lnTo>
                    <a:lnTo>
                      <a:pt x="110" y="2"/>
                    </a:lnTo>
                    <a:lnTo>
                      <a:pt x="111" y="2"/>
                    </a:lnTo>
                    <a:lnTo>
                      <a:pt x="112" y="6"/>
                    </a:lnTo>
                    <a:lnTo>
                      <a:pt x="112" y="9"/>
                    </a:lnTo>
                    <a:lnTo>
                      <a:pt x="112" y="9"/>
                    </a:lnTo>
                    <a:lnTo>
                      <a:pt x="112" y="11"/>
                    </a:lnTo>
                    <a:lnTo>
                      <a:pt x="111" y="13"/>
                    </a:lnTo>
                    <a:lnTo>
                      <a:pt x="110" y="16"/>
                    </a:lnTo>
                    <a:lnTo>
                      <a:pt x="105" y="16"/>
                    </a:lnTo>
                    <a:lnTo>
                      <a:pt x="105" y="16"/>
                    </a:lnTo>
                    <a:lnTo>
                      <a:pt x="105" y="16"/>
                    </a:lnTo>
                    <a:lnTo>
                      <a:pt x="105"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
            <p:nvSpPr>
              <p:cNvPr id="20" name="Freeform 18"/>
              <p:cNvSpPr>
                <a:spLocks noEditPoints="1"/>
              </p:cNvSpPr>
              <p:nvPr/>
            </p:nvSpPr>
            <p:spPr bwMode="auto">
              <a:xfrm rot="5400000">
                <a:off x="9567921" y="3936283"/>
                <a:ext cx="838679" cy="1020393"/>
              </a:xfrm>
              <a:custGeom>
                <a:avLst/>
                <a:gdLst>
                  <a:gd name="T0" fmla="*/ 162 w 180"/>
                  <a:gd name="T1" fmla="*/ 0 h 219"/>
                  <a:gd name="T2" fmla="*/ 59 w 180"/>
                  <a:gd name="T3" fmla="*/ 0 h 219"/>
                  <a:gd name="T4" fmla="*/ 0 w 180"/>
                  <a:gd name="T5" fmla="*/ 54 h 219"/>
                  <a:gd name="T6" fmla="*/ 0 w 180"/>
                  <a:gd name="T7" fmla="*/ 201 h 219"/>
                  <a:gd name="T8" fmla="*/ 0 w 180"/>
                  <a:gd name="T9" fmla="*/ 201 h 219"/>
                  <a:gd name="T10" fmla="*/ 3 w 180"/>
                  <a:gd name="T11" fmla="*/ 208 h 219"/>
                  <a:gd name="T12" fmla="*/ 5 w 180"/>
                  <a:gd name="T13" fmla="*/ 214 h 219"/>
                  <a:gd name="T14" fmla="*/ 11 w 180"/>
                  <a:gd name="T15" fmla="*/ 218 h 219"/>
                  <a:gd name="T16" fmla="*/ 18 w 180"/>
                  <a:gd name="T17" fmla="*/ 219 h 219"/>
                  <a:gd name="T18" fmla="*/ 180 w 180"/>
                  <a:gd name="T19" fmla="*/ 219 h 219"/>
                  <a:gd name="T20" fmla="*/ 180 w 180"/>
                  <a:gd name="T21" fmla="*/ 18 h 219"/>
                  <a:gd name="T22" fmla="*/ 180 w 180"/>
                  <a:gd name="T23" fmla="*/ 18 h 219"/>
                  <a:gd name="T24" fmla="*/ 179 w 180"/>
                  <a:gd name="T25" fmla="*/ 11 h 219"/>
                  <a:gd name="T26" fmla="*/ 175 w 180"/>
                  <a:gd name="T27" fmla="*/ 5 h 219"/>
                  <a:gd name="T28" fmla="*/ 169 w 180"/>
                  <a:gd name="T29" fmla="*/ 1 h 219"/>
                  <a:gd name="T30" fmla="*/ 162 w 180"/>
                  <a:gd name="T31" fmla="*/ 0 h 219"/>
                  <a:gd name="T32" fmla="*/ 162 w 180"/>
                  <a:gd name="T33" fmla="*/ 0 h 219"/>
                  <a:gd name="T34" fmla="*/ 162 w 180"/>
                  <a:gd name="T35" fmla="*/ 0 h 219"/>
                  <a:gd name="T36" fmla="*/ 162 w 180"/>
                  <a:gd name="T37" fmla="*/ 0 h 219"/>
                  <a:gd name="T38" fmla="*/ 166 w 180"/>
                  <a:gd name="T39" fmla="*/ 204 h 219"/>
                  <a:gd name="T40" fmla="*/ 25 w 180"/>
                  <a:gd name="T41" fmla="*/ 204 h 219"/>
                  <a:gd name="T42" fmla="*/ 25 w 180"/>
                  <a:gd name="T43" fmla="*/ 204 h 219"/>
                  <a:gd name="T44" fmla="*/ 21 w 180"/>
                  <a:gd name="T45" fmla="*/ 204 h 219"/>
                  <a:gd name="T46" fmla="*/ 18 w 180"/>
                  <a:gd name="T47" fmla="*/ 203 h 219"/>
                  <a:gd name="T48" fmla="*/ 15 w 180"/>
                  <a:gd name="T49" fmla="*/ 197 h 219"/>
                  <a:gd name="T50" fmla="*/ 15 w 180"/>
                  <a:gd name="T51" fmla="*/ 193 h 219"/>
                  <a:gd name="T52" fmla="*/ 15 w 180"/>
                  <a:gd name="T53" fmla="*/ 63 h 219"/>
                  <a:gd name="T54" fmla="*/ 49 w 180"/>
                  <a:gd name="T55" fmla="*/ 63 h 219"/>
                  <a:gd name="T56" fmla="*/ 49 w 180"/>
                  <a:gd name="T57" fmla="*/ 63 h 219"/>
                  <a:gd name="T58" fmla="*/ 54 w 180"/>
                  <a:gd name="T59" fmla="*/ 63 h 219"/>
                  <a:gd name="T60" fmla="*/ 60 w 180"/>
                  <a:gd name="T61" fmla="*/ 60 h 219"/>
                  <a:gd name="T62" fmla="*/ 63 w 180"/>
                  <a:gd name="T63" fmla="*/ 54 h 219"/>
                  <a:gd name="T64" fmla="*/ 66 w 180"/>
                  <a:gd name="T65" fmla="*/ 46 h 219"/>
                  <a:gd name="T66" fmla="*/ 66 w 180"/>
                  <a:gd name="T67" fmla="*/ 14 h 219"/>
                  <a:gd name="T68" fmla="*/ 157 w 180"/>
                  <a:gd name="T69" fmla="*/ 14 h 219"/>
                  <a:gd name="T70" fmla="*/ 157 w 180"/>
                  <a:gd name="T71" fmla="*/ 14 h 219"/>
                  <a:gd name="T72" fmla="*/ 159 w 180"/>
                  <a:gd name="T73" fmla="*/ 14 h 219"/>
                  <a:gd name="T74" fmla="*/ 162 w 180"/>
                  <a:gd name="T75" fmla="*/ 16 h 219"/>
                  <a:gd name="T76" fmla="*/ 166 w 180"/>
                  <a:gd name="T77" fmla="*/ 21 h 219"/>
                  <a:gd name="T78" fmla="*/ 166 w 180"/>
                  <a:gd name="T79" fmla="*/ 26 h 219"/>
                  <a:gd name="T80" fmla="*/ 166 w 180"/>
                  <a:gd name="T81" fmla="*/ 204 h 219"/>
                  <a:gd name="T82" fmla="*/ 166 w 180"/>
                  <a:gd name="T83" fmla="*/ 204 h 219"/>
                  <a:gd name="T84" fmla="*/ 166 w 180"/>
                  <a:gd name="T85" fmla="*/ 2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219">
                    <a:moveTo>
                      <a:pt x="162" y="0"/>
                    </a:moveTo>
                    <a:lnTo>
                      <a:pt x="59" y="0"/>
                    </a:lnTo>
                    <a:lnTo>
                      <a:pt x="0" y="54"/>
                    </a:lnTo>
                    <a:lnTo>
                      <a:pt x="0" y="201"/>
                    </a:lnTo>
                    <a:lnTo>
                      <a:pt x="0" y="201"/>
                    </a:lnTo>
                    <a:lnTo>
                      <a:pt x="3" y="208"/>
                    </a:lnTo>
                    <a:lnTo>
                      <a:pt x="5" y="214"/>
                    </a:lnTo>
                    <a:lnTo>
                      <a:pt x="11" y="218"/>
                    </a:lnTo>
                    <a:lnTo>
                      <a:pt x="18" y="219"/>
                    </a:lnTo>
                    <a:lnTo>
                      <a:pt x="180" y="219"/>
                    </a:lnTo>
                    <a:lnTo>
                      <a:pt x="180" y="18"/>
                    </a:lnTo>
                    <a:lnTo>
                      <a:pt x="180" y="18"/>
                    </a:lnTo>
                    <a:lnTo>
                      <a:pt x="179" y="11"/>
                    </a:lnTo>
                    <a:lnTo>
                      <a:pt x="175" y="5"/>
                    </a:lnTo>
                    <a:lnTo>
                      <a:pt x="169" y="1"/>
                    </a:lnTo>
                    <a:lnTo>
                      <a:pt x="162" y="0"/>
                    </a:lnTo>
                    <a:lnTo>
                      <a:pt x="162" y="0"/>
                    </a:lnTo>
                    <a:lnTo>
                      <a:pt x="162" y="0"/>
                    </a:lnTo>
                    <a:lnTo>
                      <a:pt x="162" y="0"/>
                    </a:lnTo>
                    <a:close/>
                    <a:moveTo>
                      <a:pt x="166" y="204"/>
                    </a:moveTo>
                    <a:lnTo>
                      <a:pt x="25" y="204"/>
                    </a:lnTo>
                    <a:lnTo>
                      <a:pt x="25" y="204"/>
                    </a:lnTo>
                    <a:lnTo>
                      <a:pt x="21" y="204"/>
                    </a:lnTo>
                    <a:lnTo>
                      <a:pt x="18" y="203"/>
                    </a:lnTo>
                    <a:lnTo>
                      <a:pt x="15" y="197"/>
                    </a:lnTo>
                    <a:lnTo>
                      <a:pt x="15" y="193"/>
                    </a:lnTo>
                    <a:lnTo>
                      <a:pt x="15" y="63"/>
                    </a:lnTo>
                    <a:lnTo>
                      <a:pt x="49" y="63"/>
                    </a:lnTo>
                    <a:lnTo>
                      <a:pt x="49" y="63"/>
                    </a:lnTo>
                    <a:lnTo>
                      <a:pt x="54" y="63"/>
                    </a:lnTo>
                    <a:lnTo>
                      <a:pt x="60" y="60"/>
                    </a:lnTo>
                    <a:lnTo>
                      <a:pt x="63" y="54"/>
                    </a:lnTo>
                    <a:lnTo>
                      <a:pt x="66" y="46"/>
                    </a:lnTo>
                    <a:lnTo>
                      <a:pt x="66" y="14"/>
                    </a:lnTo>
                    <a:lnTo>
                      <a:pt x="157" y="14"/>
                    </a:lnTo>
                    <a:lnTo>
                      <a:pt x="157" y="14"/>
                    </a:lnTo>
                    <a:lnTo>
                      <a:pt x="159" y="14"/>
                    </a:lnTo>
                    <a:lnTo>
                      <a:pt x="162" y="16"/>
                    </a:lnTo>
                    <a:lnTo>
                      <a:pt x="166" y="21"/>
                    </a:lnTo>
                    <a:lnTo>
                      <a:pt x="166" y="26"/>
                    </a:lnTo>
                    <a:lnTo>
                      <a:pt x="166" y="204"/>
                    </a:lnTo>
                    <a:lnTo>
                      <a:pt x="166" y="204"/>
                    </a:lnTo>
                    <a:lnTo>
                      <a:pt x="166" y="2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spTree>
    <p:extLst>
      <p:ext uri="{BB962C8B-B14F-4D97-AF65-F5344CB8AC3E}">
        <p14:creationId xmlns:p14="http://schemas.microsoft.com/office/powerpoint/2010/main" val="2757179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fade">
                                      <p:cBhvr>
                                        <p:cTn id="11" dur="500"/>
                                        <p:tgtEl>
                                          <p:spTgt spid="60"/>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7030A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a:t>
            </a:r>
            <a:r>
              <a:rPr lang="en-US" b="1" dirty="0"/>
              <a:t>disaster</a:t>
            </a:r>
            <a:r>
              <a:rPr lang="en-US" dirty="0"/>
              <a:t>?</a:t>
            </a:r>
          </a:p>
        </p:txBody>
      </p:sp>
      <p:grpSp>
        <p:nvGrpSpPr>
          <p:cNvPr id="15" name="Group 14"/>
          <p:cNvGrpSpPr/>
          <p:nvPr/>
        </p:nvGrpSpPr>
        <p:grpSpPr>
          <a:xfrm>
            <a:off x="6218237" y="39066"/>
            <a:ext cx="5848017" cy="6963396"/>
            <a:chOff x="6218237" y="39066"/>
            <a:chExt cx="5848017" cy="6963396"/>
          </a:xfrm>
        </p:grpSpPr>
        <p:pic>
          <p:nvPicPr>
            <p:cNvPr id="7" name="Picture 6"/>
            <p:cNvPicPr>
              <a:picLocks noChangeAspect="1"/>
            </p:cNvPicPr>
            <p:nvPr/>
          </p:nvPicPr>
          <p:blipFill rotWithShape="1">
            <a:blip r:embed="rId2"/>
            <a:srcRect b="12454"/>
            <a:stretch/>
          </p:blipFill>
          <p:spPr>
            <a:xfrm>
              <a:off x="6218237" y="3870841"/>
              <a:ext cx="4547141" cy="3131621"/>
            </a:xfrm>
            <a:prstGeom prst="rect">
              <a:avLst/>
            </a:prstGeom>
          </p:spPr>
        </p:pic>
        <p:pic>
          <p:nvPicPr>
            <p:cNvPr id="6" name="Picture 5"/>
            <p:cNvPicPr>
              <a:picLocks noChangeAspect="1"/>
            </p:cNvPicPr>
            <p:nvPr/>
          </p:nvPicPr>
          <p:blipFill>
            <a:blip r:embed="rId3"/>
            <a:stretch>
              <a:fillRect/>
            </a:stretch>
          </p:blipFill>
          <p:spPr>
            <a:xfrm>
              <a:off x="10990825" y="39066"/>
              <a:ext cx="1075429" cy="6963396"/>
            </a:xfrm>
            <a:prstGeom prst="rect">
              <a:avLst/>
            </a:prstGeom>
          </p:spPr>
        </p:pic>
      </p:grpSp>
      <p:grpSp>
        <p:nvGrpSpPr>
          <p:cNvPr id="10" name="Group 9"/>
          <p:cNvGrpSpPr/>
          <p:nvPr/>
        </p:nvGrpSpPr>
        <p:grpSpPr>
          <a:xfrm>
            <a:off x="-3593032" y="2885884"/>
            <a:ext cx="3310176" cy="3931781"/>
            <a:chOff x="8577277" y="3072539"/>
            <a:chExt cx="3310176" cy="3931781"/>
          </a:xfrm>
        </p:grpSpPr>
        <p:pic>
          <p:nvPicPr>
            <p:cNvPr id="4" name="Picture 3"/>
            <p:cNvPicPr>
              <a:picLocks noChangeAspect="1"/>
            </p:cNvPicPr>
            <p:nvPr/>
          </p:nvPicPr>
          <p:blipFill>
            <a:blip r:embed="rId4"/>
            <a:stretch>
              <a:fillRect/>
            </a:stretch>
          </p:blipFill>
          <p:spPr>
            <a:xfrm>
              <a:off x="9141093" y="3480071"/>
              <a:ext cx="2057400" cy="3524249"/>
            </a:xfrm>
            <a:prstGeom prst="rect">
              <a:avLst/>
            </a:prstGeom>
          </p:spPr>
        </p:pic>
        <p:pic>
          <p:nvPicPr>
            <p:cNvPr id="5" name="Picture 4"/>
            <p:cNvPicPr>
              <a:picLocks noChangeAspect="1"/>
            </p:cNvPicPr>
            <p:nvPr/>
          </p:nvPicPr>
          <p:blipFill>
            <a:blip r:embed="rId5"/>
            <a:stretch>
              <a:fillRect/>
            </a:stretch>
          </p:blipFill>
          <p:spPr>
            <a:xfrm rot="300000">
              <a:off x="8577277" y="3072539"/>
              <a:ext cx="3310176" cy="1820596"/>
            </a:xfrm>
            <a:prstGeom prst="rect">
              <a:avLst/>
            </a:prstGeom>
          </p:spPr>
        </p:pic>
      </p:grpSp>
    </p:spTree>
    <p:extLst>
      <p:ext uri="{BB962C8B-B14F-4D97-AF65-F5344CB8AC3E}">
        <p14:creationId xmlns:p14="http://schemas.microsoft.com/office/powerpoint/2010/main" val="147544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2.36405E-6 -4.60735E-6 L 2.36405E-6 0.00023 C 0.00268 -0.00317 0.00536 -0.00658 0.00791 -0.00953 C 0.00881 -0.01021 0.00983 -0.01021 0.01072 -0.01089 C 0.01212 -0.01202 0.01353 -0.01407 0.01493 -0.01497 C 0.01672 -0.01588 0.01863 -0.01566 0.02017 -0.01634 C 0.02119 -0.01656 0.02208 -0.01702 0.02285 -0.0177 C 0.03382 -0.02383 0.02157 -0.01679 0.03076 -0.02315 C 0.03255 -0.02428 0.0351 -0.02496 0.03689 -0.02587 C 0.03816 -0.02723 0.03931 -0.02837 0.04033 -0.02995 C 0.04148 -0.03109 0.04225 -0.03291 0.04314 -0.03404 C 0.04621 -0.03744 0.05029 -0.03881 0.05272 -0.04357 C 0.05425 -0.0463 0.05552 -0.04902 0.05706 -0.05174 C 0.05795 -0.0531 0.05884 -0.05424 0.05961 -0.05583 C 0.0605 -0.05696 0.06063 -0.05855 0.0614 -0.05991 C 0.06242 -0.06105 0.06344 -0.0615 0.06408 -0.06264 C 0.06548 -0.06377 0.06663 -0.06513 0.06765 -0.06672 C 0.07033 -0.07013 0.06969 -0.07103 0.07289 -0.07353 C 0.07429 -0.07444 0.07582 -0.07489 0.0771 -0.07626 C 0.08488 -0.08238 0.08029 -0.08011 0.08667 -0.08715 C 0.08808 -0.08806 0.08922 -0.08874 0.09025 -0.08987 C 0.09624 -0.09555 0.09152 -0.0926 0.09816 -0.09804 C 0.09956 -0.09895 0.10122 -0.09963 0.1025 -0.10077 C 0.10837 -0.10508 0.10161 -0.10304 0.11118 -0.10758 C 0.11322 -0.10826 0.11526 -0.10848 0.11731 -0.10894 C 0.12777 -0.11416 0.11756 -0.10939 0.1288 -0.11302 C 0.13122 -0.1137 0.13339 -0.11484 0.13569 -0.11575 C 0.13913 -0.11665 0.14603 -0.11847 0.14603 -0.11824 C 0.15662 -0.12483 0.14335 -0.11756 0.16441 -0.12256 C 0.16569 -0.12278 0.16671 -0.12483 0.16786 -0.12528 C 0.17398 -0.12641 0.18024 -0.12596 0.18624 -0.12664 C 0.19275 -0.12732 0.19913 -0.12846 0.20551 -0.12936 C 0.21304 -0.12891 0.22083 -0.12868 0.22823 -0.128 C 0.2304 -0.12778 0.23245 -0.12732 0.23436 -0.12664 C 0.24547 -0.12233 0.24789 -0.12097 0.25542 -0.11711 C 0.26512 -0.1019 0.25249 -0.12346 0.26066 -0.10213 C 0.26155 -0.10009 0.26308 -0.09963 0.2641 -0.09804 C 0.26551 -0.09577 0.26653 -0.0935 0.26768 -0.09123 C 0.26819 -0.0876 0.2687 -0.08374 0.26934 -0.08034 C 0.26972 -0.07898 0.2701 -0.07762 0.27023 -0.07626 C 0.271 -0.07126 0.2724 -0.06014 0.27291 -0.05447 C 0.27329 -0.05084 0.27342 -0.0472 0.2738 -0.04357 C 0.27406 -0.03359 0.27342 -0.02337 0.2747 -0.01361 C 0.27495 -0.01202 0.27674 -0.01384 0.27725 -0.01497 C 0.27827 -0.01634 0.27827 -0.01861 0.27904 -0.02042 C 0.28146 -0.02519 0.28516 -0.02837 0.28772 -0.03268 C 0.28861 -0.03381 0.28899 -0.0354 0.2895 -0.03676 C 0.29308 -0.04221 0.29767 -0.0463 0.29997 -0.0531 C 0.31082 -0.08216 0.29716 -0.04607 0.30699 -0.06945 C 0.31312 -0.08352 0.31069 -0.07989 0.3158 -0.09123 C 0.31695 -0.0935 0.31823 -0.09555 0.31925 -0.09804 C 0.32091 -0.10099 0.32218 -0.1044 0.32371 -0.10758 C 0.32448 -0.10894 0.3255 -0.11007 0.32627 -0.11166 C 0.32793 -0.11416 0.3292 -0.11711 0.33074 -0.11983 C 0.34503 -0.14389 0.32729 -0.11302 0.3412 -0.13481 C 0.3532 -0.1532 0.33214 -0.12619 0.35256 -0.15115 L 0.35256 -0.15093 C 0.35461 -0.15388 0.35639 -0.15705 0.35869 -0.15932 C 0.36201 -0.16227 0.36584 -0.16341 0.36916 -0.16613 C 0.37094 -0.16749 0.37286 -0.16863 0.37439 -0.17022 C 0.37605 -0.17135 0.37733 -0.17317 0.37886 -0.1743 C 0.38396 -0.17725 0.38205 -0.17385 0.38588 -0.17703 C 0.3869 -0.17771 0.38754 -0.17907 0.38843 -0.17975 C 0.39022 -0.18089 0.39213 -0.18111 0.39367 -0.18247 C 0.39469 -0.18293 0.39533 -0.18474 0.39635 -0.1852 C 0.40158 -0.18701 0.40681 -0.18792 0.41205 -0.18928 C 0.42264 -0.18837 0.43324 -0.18815 0.44358 -0.18656 C 0.44779 -0.18588 0.45583 -0.18247 0.45583 -0.18225 C 0.45941 -0.17884 0.4626 -0.17408 0.4663 -0.17158 C 0.47038 -0.16886 0.47434 -0.16545 0.47855 -0.16341 C 0.47945 -0.16295 0.48047 -0.16273 0.48123 -0.16205 C 0.48545 -0.15819 0.4894 -0.15388 0.49349 -0.14979 C 0.49591 -0.14729 0.50306 -0.14026 0.50574 -0.13617 C 0.50676 -0.13436 0.50753 -0.13231 0.50842 -0.13073 C 0.51187 -0.12505 0.51532 -0.11983 0.51889 -0.11438 C 0.52693 -0.1019 0.51736 -0.11711 0.52936 -0.09532 C 0.53574 -0.08374 0.53063 -0.09509 0.53459 -0.08579 C 0.53497 -0.08397 0.5351 -0.08193 0.53548 -0.08034 C 0.53625 -0.07784 0.5374 -0.0758 0.53816 -0.07353 C 0.53919 -0.07081 0.54008 -0.06808 0.54072 -0.06536 C 0.54276 -0.0581 0.54557 -0.04448 0.54684 -0.03813 C 0.54799 -0.03268 0.54953 -0.02723 0.55042 -0.02178 C 0.55067 -0.01997 0.55055 -0.0177 0.55131 -0.01634 C 0.55182 -0.0152 0.55297 -0.01543 0.55387 -0.01497 C 0.55412 -0.01634 0.55463 -0.01747 0.55476 -0.01906 C 0.55552 -0.02246 0.55489 -0.02723 0.55655 -0.02995 L 0.5591 -0.03404 C 0.56114 -0.04312 0.55846 -0.03222 0.56357 -0.04493 C 0.56484 -0.04788 0.56459 -0.05265 0.56523 -0.05583 C 0.56586 -0.05787 0.56714 -0.05923 0.56791 -0.06128 C 0.56918 -0.06468 0.57046 -0.06831 0.57135 -0.07217 C 0.57225 -0.07512 0.57237 -0.07852 0.57314 -0.0817 C 0.57391 -0.08397 0.57506 -0.08601 0.57582 -0.08851 C 0.57646 -0.09055 0.57697 -0.09305 0.57748 -0.09532 C 0.57812 -0.09668 0.57888 -0.09782 0.57927 -0.09941 C 0.58029 -0.10236 0.58093 -0.10576 0.58195 -0.10894 C 0.58259 -0.11053 0.58399 -0.11121 0.5845 -0.11302 C 0.58603 -0.11643 0.58667 -0.12029 0.58808 -0.12392 C 0.59076 -0.1305 0.59344 -0.133 0.59676 -0.1389 C 0.6011 -0.14616 0.59931 -0.1448 0.60378 -0.15115 C 0.60492 -0.15251 0.6062 -0.15365 0.60722 -0.15524 C 0.60863 -0.15683 0.60952 -0.1591 0.6108 -0.16069 C 0.61629 -0.16727 0.62739 -0.17862 0.63352 -0.18111 C 0.63543 -0.18179 0.63786 -0.18247 0.63965 -0.18384 C 0.64092 -0.18452 0.64194 -0.18588 0.64322 -0.18656 C 0.64462 -0.18724 0.64603 -0.18724 0.64756 -0.18792 C 0.64871 -0.18815 0.64986 -0.18883 0.65101 -0.18928 C 0.65598 -0.18883 0.66096 -0.18837 0.66594 -0.18792 C 0.66798 -0.18747 0.67003 -0.18701 0.67207 -0.18656 C 0.67705 -0.1852 0.681 -0.18406 0.68611 -0.18247 C 0.68726 -0.18202 0.68841 -0.18157 0.68956 -0.18111 C 0.69109 -0.17975 0.69249 -0.17816 0.6939 -0.17703 C 0.69568 -0.17544 0.6976 -0.17453 0.69926 -0.17294 C 0.70768 -0.16409 0.69479 -0.17317 0.70615 -0.16613 C 0.70704 -0.16477 0.70781 -0.16318 0.70883 -0.16205 C 0.71228 -0.15796 0.71636 -0.15569 0.7193 -0.15115 C 0.72019 -0.14979 0.72109 -0.1482 0.72198 -0.14707 C 0.72377 -0.14502 0.72721 -0.14162 0.72721 -0.14139 C 0.73117 -0.133 0.73155 -0.13141 0.73602 -0.12392 C 0.73679 -0.12233 0.73781 -0.12119 0.73857 -0.11983 C 0.74457 -0.10939 0.74074 -0.11393 0.74559 -0.10894 C 0.74674 -0.10621 0.74789 -0.10326 0.74904 -0.10077 C 0.74993 -0.09872 0.75096 -0.09714 0.75172 -0.09532 C 0.7521 -0.09396 0.75236 -0.09237 0.75261 -0.09123 C 0.75721 -0.07444 0.75172 -0.09532 0.75606 -0.0817 C 0.75657 -0.08034 0.75657 -0.07875 0.75695 -0.07762 C 0.75798 -0.07512 0.75925 -0.07308 0.76053 -0.07081 C 0.76078 -0.06899 0.76168 -0.06309 0.76219 -0.06128 C 0.76576 -0.05061 0.7627 -0.06332 0.76487 -0.0531 C 0.76627 -0.05356 0.76832 -0.05265 0.76921 -0.05447 C 0.77074 -0.05674 0.77049 -0.06059 0.771 -0.064 C 0.77202 -0.06922 0.77291 -0.07467 0.77355 -0.08034 C 0.777 -0.10258 0.77342 -0.08533 0.77802 -0.10485 C 0.77827 -0.10599 0.77865 -0.10735 0.77891 -0.10894 C 0.77929 -0.11053 0.77917 -0.11257 0.77968 -0.11438 C 0.78146 -0.1187 0.78427 -0.1221 0.7858 -0.12664 C 0.7867 -0.12891 0.78746 -0.13118 0.78848 -0.13345 C 0.78976 -0.13617 0.79155 -0.13867 0.79282 -0.14162 C 0.7987 -0.15274 0.79167 -0.14094 0.80163 -0.1566 C 0.80253 -0.15796 0.80316 -0.15978 0.80418 -0.16069 C 0.80597 -0.16205 0.80789 -0.16295 0.80955 -0.16477 C 0.81057 -0.16568 0.81108 -0.16772 0.8121 -0.16886 C 0.81338 -0.16999 0.81516 -0.17044 0.81644 -0.17158 C 0.81746 -0.17226 0.81823 -0.1734 0.81912 -0.1743 C 0.82116 -0.17566 0.82333 -0.1768 0.82525 -0.17839 C 0.82627 -0.17907 0.82703 -0.1802 0.82793 -0.18111 C 0.82997 -0.18247 0.83201 -0.18361 0.83405 -0.1852 C 0.83571 -0.18633 0.8375 -0.18792 0.83929 -0.18928 C 0.84018 -0.18974 0.8412 -0.18996 0.84184 -0.19064 C 0.84439 -0.19223 0.84644 -0.19541 0.84886 -0.19609 C 0.85895 -0.19791 0.85358 -0.19655 0.86469 -0.19995 C 0.87516 -0.19972 0.88562 -0.1995 0.89609 -0.19882 C 0.89992 -0.19836 0.90209 -0.19609 0.90579 -0.19473 C 0.90758 -0.19405 0.90924 -0.19382 0.91103 -0.19337 C 0.91218 -0.19291 0.91332 -0.19223 0.91447 -0.19201 C 0.916 -0.19133 0.91741 -0.1911 0.91894 -0.19064 C 0.92124 -0.18883 0.92366 -0.18724 0.92596 -0.1852 C 0.9303 -0.18111 0.93222 -0.17952 0.93643 -0.1743 C 0.94358 -0.16522 0.93515 -0.17476 0.94077 -0.16613 C 0.94153 -0.16477 0.94268 -0.16432 0.94345 -0.16341 C 0.94562 -0.16023 0.94779 -0.15728 0.94958 -0.15388 C 0.95047 -0.15229 0.9506 -0.15002 0.95124 -0.14843 C 0.95277 -0.14525 0.9557 -0.1423 0.95736 -0.14026 C 0.95966 -0.13458 0.96068 -0.13277 0.96183 -0.12664 C 0.96221 -0.12437 0.96234 -0.12187 0.96272 -0.11983 C 0.96311 -0.11688 0.96489 -0.11098 0.96528 -0.10894 C 0.96732 -0.08329 0.96451 -0.10826 0.96796 -0.0926 C 0.9686 -0.08919 0.96936 -0.07852 0.96962 -0.07626 C 0.97026 -0.07103 0.97089 -0.06627 0.9714 -0.06128 C 0.97166 -0.05492 0.97191 -0.04834 0.9723 -0.04221 C 0.97243 -0.04017 0.97306 -0.03858 0.97319 -0.03676 C 0.97396 -0.03041 0.97434 -0.02405 0.97498 -0.0177 C 0.97523 -0.00317 0.97536 0.01158 0.97574 0.02588 C 0.97613 0.03201 0.97677 0.02996 0.97932 0.0286 C 0.9806 0.02293 0.98174 0.01771 0.982 0.0109 C 0.98225 0.00091 0.98149 -0.00907 0.98111 -0.01906 C 0.98085 -0.02405 0.9806 -0.02905 0.98021 -0.03404 C 0.97945 -0.04516 0.98008 -0.04176 0.97843 -0.04902 C 0.97817 -0.0522 0.97779 -0.05537 0.97753 -0.05855 C 0.97728 -0.06218 0.97728 -0.06581 0.97664 -0.06945 C 0.97498 -0.08216 0.97523 -0.07285 0.97408 -0.08306 C 0.9737 -0.08647 0.9737 -0.09033 0.97319 -0.09396 C 0.97294 -0.09668 0.97191 -0.09918 0.9714 -0.10213 L 0.97051 -0.10758 C 0.96809 -0.08806 0.97153 -0.11212 0.96796 -0.09532 C 0.96745 -0.09305 0.96745 -0.09055 0.96706 -0.08851 C 0.96655 -0.08556 0.96579 -0.08306 0.96528 -0.08034 C 0.96502 -0.07852 0.96477 -0.07671 0.96438 -0.07489 C 0.96413 -0.07217 0.96413 -0.06922 0.96349 -0.06672 C 0.96323 -0.06468 0.96234 -0.06309 0.96183 -0.06128 C 0.96145 -0.05855 0.96132 -0.0556 0.96094 -0.0531 C 0.96043 -0.04925 0.95941 -0.04584 0.95915 -0.04221 C 0.95813 -0.02973 0.95902 -0.03472 0.95736 -0.02723 C 0.95532 0.01498 0.9557 -0.00272 0.9557 0.02588 " pathEditMode="relative" rAng="0" ptsTypes="AAAAAAAAAAAAAAAAAAAAAAAAAAAAAAAAAAAAAAAAAAAAAAAAAAAAAAAAAAAAAAAAAAAAAAAAAAAAAAAAAAAAAAAAAAAAAAAAAAAAAAAAAAAAAAAAAAAAAAAAAAAAAAAAAAAAAAAAAAAAAAAAAAAAAAAAAAAAAAAAAAAAAAAAAAAAAAAAAAAAAAAAAAAAAAAAAA">
                                      <p:cBhvr>
                                        <p:cTn id="11" dur="4000" fill="hold"/>
                                        <p:tgtEl>
                                          <p:spTgt spid="10"/>
                                        </p:tgtEl>
                                        <p:attrNameLst>
                                          <p:attrName>ppt_x</p:attrName>
                                          <p:attrName>ppt_y</p:attrName>
                                        </p:attrNameLst>
                                      </p:cBhvr>
                                      <p:rCtr x="49094" y="-851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5156182" y="1212848"/>
            <a:ext cx="7167580" cy="5713413"/>
          </a:xfrm>
          <a:prstGeom prst="rect">
            <a:avLst/>
          </a:prstGeom>
        </p:spPr>
      </p:pic>
      <p:sp>
        <p:nvSpPr>
          <p:cNvPr id="2" name="Title 1"/>
          <p:cNvSpPr>
            <a:spLocks noGrp="1"/>
          </p:cNvSpPr>
          <p:nvPr>
            <p:ph type="title"/>
          </p:nvPr>
        </p:nvSpPr>
        <p:spPr/>
        <p:txBody>
          <a:bodyPr/>
          <a:lstStyle/>
          <a:p>
            <a:r>
              <a:rPr lang="en-US" dirty="0" smtClean="0"/>
              <a:t>Replication metadata</a:t>
            </a:r>
            <a:endParaRPr lang="en-US" dirty="0"/>
          </a:p>
        </p:txBody>
      </p:sp>
      <p:sp>
        <p:nvSpPr>
          <p:cNvPr id="3" name="Text Placeholder 2"/>
          <p:cNvSpPr>
            <a:spLocks noGrp="1"/>
          </p:cNvSpPr>
          <p:nvPr>
            <p:ph type="body" sz="quarter" idx="11"/>
          </p:nvPr>
        </p:nvSpPr>
        <p:spPr>
          <a:xfrm>
            <a:off x="274639" y="1212849"/>
            <a:ext cx="11889564" cy="3108543"/>
          </a:xfrm>
        </p:spPr>
        <p:txBody>
          <a:bodyPr/>
          <a:lstStyle/>
          <a:p>
            <a:r>
              <a:rPr lang="en-US" dirty="0" smtClean="0"/>
              <a:t>Hidden disk partition</a:t>
            </a:r>
          </a:p>
          <a:p>
            <a:r>
              <a:rPr lang="en-US" dirty="0" smtClean="0"/>
              <a:t>Hidden logs</a:t>
            </a:r>
          </a:p>
          <a:p>
            <a:pPr lvl="1"/>
            <a:r>
              <a:rPr lang="en-US" dirty="0" smtClean="0"/>
              <a:t>Always write through to disk</a:t>
            </a:r>
          </a:p>
          <a:p>
            <a:r>
              <a:rPr lang="en-US" smtClean="0"/>
              <a:t>Registry (“real” </a:t>
            </a:r>
            <a:r>
              <a:rPr lang="en-US" dirty="0" smtClean="0"/>
              <a:t>and cluster hive)</a:t>
            </a:r>
          </a:p>
          <a:p>
            <a:pPr lvl="1"/>
            <a:r>
              <a:rPr lang="en-US" dirty="0" smtClean="0"/>
              <a:t>HKEY_LOCAL_MACHINE\SOFTWARE\Microsoft\WVR</a:t>
            </a:r>
          </a:p>
          <a:p>
            <a:pPr lvl="1"/>
            <a:r>
              <a:rPr lang="en-US" dirty="0" smtClean="0"/>
              <a:t>HKEY_LOCAL_MACHINE\Cluster\WVR</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3637" y="1481994"/>
            <a:ext cx="4152900" cy="4105274"/>
          </a:xfrm>
          <a:prstGeom prst="rect">
            <a:avLst/>
          </a:prstGeom>
        </p:spPr>
      </p:pic>
    </p:spTree>
    <p:extLst>
      <p:ext uri="{BB962C8B-B14F-4D97-AF65-F5344CB8AC3E}">
        <p14:creationId xmlns:p14="http://schemas.microsoft.com/office/powerpoint/2010/main" val="264250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par>
                                <p:cTn id="18" presetID="2" presetClass="entr" presetSubtype="8" fill="hold" nodeType="with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ppt_y"/>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nodeType="clickEffect">
                                  <p:stCondLst>
                                    <p:cond delay="0"/>
                                  </p:stCondLst>
                                  <p:childTnLst>
                                    <p:animEffect transition="out" filter="fade">
                                      <p:cBhvr>
                                        <p:cTn id="33" dur="500"/>
                                        <p:tgtEl>
                                          <p:spTgt spid="8"/>
                                        </p:tgtEl>
                                      </p:cBhvr>
                                    </p:animEffect>
                                    <p:set>
                                      <p:cBhvr>
                                        <p:cTn id="34" dur="1" fill="hold">
                                          <p:stCondLst>
                                            <p:cond delay="499"/>
                                          </p:stCondLst>
                                        </p:cTn>
                                        <p:tgtEl>
                                          <p:spTgt spid="8"/>
                                        </p:tgtEl>
                                        <p:attrNameLst>
                                          <p:attrName>style.visibility</p:attrName>
                                        </p:attrNameLst>
                                      </p:cBhvr>
                                      <p:to>
                                        <p:strVal val="hidden"/>
                                      </p:to>
                                    </p:set>
                                  </p:childTnLst>
                                </p:cTn>
                              </p:par>
                              <p:par>
                                <p:cTn id="35" presetID="2" presetClass="entr" presetSubtype="8" fill="hold" nodeType="with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ppt_y"/>
                                          </p:val>
                                        </p:tav>
                                        <p:tav tm="100000">
                                          <p:val>
                                            <p:strVal val="#ppt_y"/>
                                          </p:val>
                                        </p:tav>
                                      </p:tavLst>
                                    </p:anim>
                                  </p:childTnLst>
                                </p:cTn>
                              </p:par>
                              <p:par>
                                <p:cTn id="39" presetID="2" presetClass="entr" presetSubtype="8" fill="hold"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additive="base">
                                        <p:cTn id="4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4" end="4"/>
                                            </p:txEl>
                                          </p:spTgt>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 calcmode="lin" valueType="num">
                                      <p:cBhvr additive="base">
                                        <p:cTn id="45"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46"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Supportability</a:t>
            </a:r>
            <a:endParaRPr lang="en-US" dirty="0"/>
          </a:p>
        </p:txBody>
      </p:sp>
      <p:sp>
        <p:nvSpPr>
          <p:cNvPr id="3" name="Text Placeholder 2"/>
          <p:cNvSpPr>
            <a:spLocks noGrp="1"/>
          </p:cNvSpPr>
          <p:nvPr>
            <p:ph type="body" sz="quarter" idx="11"/>
          </p:nvPr>
        </p:nvSpPr>
        <p:spPr>
          <a:xfrm>
            <a:off x="274639" y="1212849"/>
            <a:ext cx="11889564" cy="4124206"/>
          </a:xfrm>
        </p:spPr>
        <p:txBody>
          <a:bodyPr/>
          <a:lstStyle/>
          <a:p>
            <a:r>
              <a:rPr lang="en-US" dirty="0" smtClean="0"/>
              <a:t>Performance Counters</a:t>
            </a:r>
          </a:p>
          <a:p>
            <a:pPr lvl="1"/>
            <a:r>
              <a:rPr lang="en-US" dirty="0" smtClean="0"/>
              <a:t>Dozens of useful counters</a:t>
            </a:r>
          </a:p>
          <a:p>
            <a:pPr lvl="1"/>
            <a:r>
              <a:rPr lang="en-US" dirty="0"/>
              <a:t>Made many improvements since Technical Preview</a:t>
            </a:r>
          </a:p>
          <a:p>
            <a:r>
              <a:rPr lang="en-US" dirty="0" smtClean="0"/>
              <a:t>Event Logs</a:t>
            </a:r>
          </a:p>
          <a:p>
            <a:pPr lvl="1"/>
            <a:r>
              <a:rPr lang="en-US" dirty="0" smtClean="0"/>
              <a:t>Hundreds of clear, guided, low-noise events</a:t>
            </a:r>
          </a:p>
          <a:p>
            <a:pPr lvl="1"/>
            <a:r>
              <a:rPr lang="en-US" dirty="0" smtClean="0"/>
              <a:t>Made many improvements since Technical Preview</a:t>
            </a:r>
          </a:p>
          <a:p>
            <a:r>
              <a:rPr lang="en-US" dirty="0" smtClean="0"/>
              <a:t>WPP Tracing </a:t>
            </a:r>
          </a:p>
          <a:p>
            <a:pPr lvl="1"/>
            <a:r>
              <a:rPr lang="en-US" dirty="0" err="1" smtClean="0"/>
              <a:t>Booo</a:t>
            </a:r>
            <a:r>
              <a:rPr lang="en-US" dirty="0" smtClean="0"/>
              <a:t>! Requires calling MS.</a:t>
            </a:r>
          </a:p>
          <a:p>
            <a:pPr lvl="1"/>
            <a:r>
              <a:rPr lang="en-US" dirty="0" smtClean="0"/>
              <a:t>If we do our events right, you will never need it</a:t>
            </a:r>
            <a:endParaRPr lang="en-US" dirty="0"/>
          </a:p>
        </p:txBody>
      </p:sp>
      <p:pic>
        <p:nvPicPr>
          <p:cNvPr id="6" name="Picture 5"/>
          <p:cNvPicPr>
            <a:picLocks noChangeAspect="1"/>
          </p:cNvPicPr>
          <p:nvPr/>
        </p:nvPicPr>
        <p:blipFill>
          <a:blip r:embed="rId2"/>
          <a:stretch>
            <a:fillRect/>
          </a:stretch>
        </p:blipFill>
        <p:spPr>
          <a:xfrm>
            <a:off x="6542086" y="2354262"/>
            <a:ext cx="4924425" cy="3971925"/>
          </a:xfrm>
          <a:prstGeom prst="rect">
            <a:avLst/>
          </a:prstGeom>
        </p:spPr>
      </p:pic>
      <p:pic>
        <p:nvPicPr>
          <p:cNvPr id="4" name="Picture 3"/>
          <p:cNvPicPr>
            <a:picLocks noChangeAspect="1"/>
          </p:cNvPicPr>
          <p:nvPr/>
        </p:nvPicPr>
        <p:blipFill>
          <a:blip r:embed="rId3"/>
          <a:stretch>
            <a:fillRect/>
          </a:stretch>
        </p:blipFill>
        <p:spPr>
          <a:xfrm>
            <a:off x="6065837" y="2659062"/>
            <a:ext cx="5876925" cy="3829050"/>
          </a:xfrm>
          <a:prstGeom prst="rect">
            <a:avLst/>
          </a:prstGeom>
        </p:spPr>
      </p:pic>
    </p:spTree>
    <p:extLst>
      <p:ext uri="{BB962C8B-B14F-4D97-AF65-F5344CB8AC3E}">
        <p14:creationId xmlns:p14="http://schemas.microsoft.com/office/powerpoint/2010/main" val="2699295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ppt_y"/>
                                          </p:val>
                                        </p:tav>
                                        <p:tav tm="100000">
                                          <p:val>
                                            <p:strVal val="#ppt_y"/>
                                          </p:val>
                                        </p:tav>
                                      </p:tavLst>
                                    </p:anim>
                                  </p:childTnLst>
                                </p:cTn>
                              </p:par>
                              <p:par>
                                <p:cTn id="35" presetID="10" presetClass="exit" presetSubtype="0" fill="hold" nodeType="withEffect">
                                  <p:stCondLst>
                                    <p:cond delay="0"/>
                                  </p:stCondLst>
                                  <p:childTnLst>
                                    <p:animEffect transition="out" filter="fade">
                                      <p:cBhvr>
                                        <p:cTn id="36" dur="500"/>
                                        <p:tgtEl>
                                          <p:spTgt spid="4"/>
                                        </p:tgtEl>
                                      </p:cBhvr>
                                    </p:animEffect>
                                    <p:set>
                                      <p:cBhvr>
                                        <p:cTn id="37" dur="1" fill="hold">
                                          <p:stCondLst>
                                            <p:cond delay="499"/>
                                          </p:stCondLst>
                                        </p:cTn>
                                        <p:tgtEl>
                                          <p:spTgt spid="4"/>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fade">
                                      <p:cBhvr>
                                        <p:cTn id="41" dur="500"/>
                                        <p:tgtEl>
                                          <p:spTgt spid="6"/>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ppt_y"/>
                                          </p:val>
                                        </p:tav>
                                        <p:tav tm="100000">
                                          <p:val>
                                            <p:strVal val="#ppt_y"/>
                                          </p:val>
                                        </p:tav>
                                      </p:tavLst>
                                    </p:anim>
                                  </p:childTnLst>
                                </p:cTn>
                              </p:par>
                              <p:par>
                                <p:cTn id="48" presetID="2" presetClass="entr" presetSubtype="8" fill="hold" nodeType="with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 calcmode="lin" valueType="num">
                                      <p:cBhvr additive="base">
                                        <p:cTn id="50"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1" dur="500" fill="hold"/>
                                        <p:tgtEl>
                                          <p:spTgt spid="3">
                                            <p:txEl>
                                              <p:pRg st="7" end="7"/>
                                            </p:txEl>
                                          </p:spTgt>
                                        </p:tgtEl>
                                        <p:attrNameLst>
                                          <p:attrName>ppt_y</p:attrName>
                                        </p:attrNameLst>
                                      </p:cBhvr>
                                      <p:tavLst>
                                        <p:tav tm="0">
                                          <p:val>
                                            <p:strVal val="#ppt_y"/>
                                          </p:val>
                                        </p:tav>
                                        <p:tav tm="100000">
                                          <p:val>
                                            <p:strVal val="#ppt_y"/>
                                          </p:val>
                                        </p:tav>
                                      </p:tavLst>
                                    </p:anim>
                                  </p:childTnLst>
                                </p:cTn>
                              </p:par>
                              <p:par>
                                <p:cTn id="52" presetID="2" presetClass="entr" presetSubtype="8" fill="hold" nodeType="withEffect">
                                  <p:stCondLst>
                                    <p:cond delay="0"/>
                                  </p:stCondLst>
                                  <p:childTnLst>
                                    <p:set>
                                      <p:cBhvr>
                                        <p:cTn id="53" dur="1" fill="hold">
                                          <p:stCondLst>
                                            <p:cond delay="0"/>
                                          </p:stCondLst>
                                        </p:cTn>
                                        <p:tgtEl>
                                          <p:spTgt spid="3">
                                            <p:txEl>
                                              <p:pRg st="8" end="8"/>
                                            </p:txEl>
                                          </p:spTgt>
                                        </p:tgtEl>
                                        <p:attrNameLst>
                                          <p:attrName>style.visibility</p:attrName>
                                        </p:attrNameLst>
                                      </p:cBhvr>
                                      <p:to>
                                        <p:strVal val="visible"/>
                                      </p:to>
                                    </p:set>
                                    <p:anim calcmode="lin" valueType="num">
                                      <p:cBhvr additive="base">
                                        <p:cTn id="54"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5"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Known issues with Technical Preview</a:t>
            </a:r>
            <a:endParaRPr lang="en-US" dirty="0"/>
          </a:p>
        </p:txBody>
      </p:sp>
      <p:sp>
        <p:nvSpPr>
          <p:cNvPr id="3" name="Text Placeholder 2"/>
          <p:cNvSpPr>
            <a:spLocks noGrp="1"/>
          </p:cNvSpPr>
          <p:nvPr>
            <p:ph type="body" sz="quarter" idx="11"/>
          </p:nvPr>
        </p:nvSpPr>
        <p:spPr>
          <a:xfrm>
            <a:off x="274639" y="1212849"/>
            <a:ext cx="11889564" cy="4801314"/>
          </a:xfrm>
        </p:spPr>
        <p:txBody>
          <a:bodyPr/>
          <a:lstStyle/>
          <a:p>
            <a:r>
              <a:rPr lang="en-US" dirty="0" smtClean="0"/>
              <a:t>Removal of replication</a:t>
            </a:r>
          </a:p>
          <a:p>
            <a:r>
              <a:rPr lang="en-US" dirty="0" smtClean="0"/>
              <a:t>PowerShell remoting</a:t>
            </a:r>
          </a:p>
          <a:p>
            <a:r>
              <a:rPr lang="en-US" dirty="0" smtClean="0"/>
              <a:t>Performance</a:t>
            </a:r>
          </a:p>
          <a:p>
            <a:r>
              <a:rPr lang="en-US" dirty="0" smtClean="0"/>
              <a:t>Finicky FCM </a:t>
            </a:r>
          </a:p>
          <a:p>
            <a:r>
              <a:rPr lang="en-US" dirty="0" smtClean="0"/>
              <a:t>The ^%# name</a:t>
            </a:r>
          </a:p>
          <a:p>
            <a:endParaRPr lang="en-US" dirty="0"/>
          </a:p>
          <a:p>
            <a:endParaRPr lang="en-US" dirty="0"/>
          </a:p>
        </p:txBody>
      </p:sp>
      <p:grpSp>
        <p:nvGrpSpPr>
          <p:cNvPr id="7" name="Group 6"/>
          <p:cNvGrpSpPr/>
          <p:nvPr/>
        </p:nvGrpSpPr>
        <p:grpSpPr>
          <a:xfrm>
            <a:off x="8854027" y="3040719"/>
            <a:ext cx="3310176" cy="3931781"/>
            <a:chOff x="8854027" y="3040719"/>
            <a:chExt cx="3310176" cy="3931781"/>
          </a:xfrm>
        </p:grpSpPr>
        <p:pic>
          <p:nvPicPr>
            <p:cNvPr id="5" name="Picture 4"/>
            <p:cNvPicPr>
              <a:picLocks noChangeAspect="1"/>
            </p:cNvPicPr>
            <p:nvPr/>
          </p:nvPicPr>
          <p:blipFill>
            <a:blip r:embed="rId2"/>
            <a:stretch>
              <a:fillRect/>
            </a:stretch>
          </p:blipFill>
          <p:spPr>
            <a:xfrm>
              <a:off x="9417843" y="3448251"/>
              <a:ext cx="2057400" cy="3524249"/>
            </a:xfrm>
            <a:prstGeom prst="rect">
              <a:avLst/>
            </a:prstGeom>
          </p:spPr>
        </p:pic>
        <p:pic>
          <p:nvPicPr>
            <p:cNvPr id="6" name="Picture 5"/>
            <p:cNvPicPr>
              <a:picLocks noChangeAspect="1"/>
            </p:cNvPicPr>
            <p:nvPr/>
          </p:nvPicPr>
          <p:blipFill>
            <a:blip r:embed="rId3"/>
            <a:stretch>
              <a:fillRect/>
            </a:stretch>
          </p:blipFill>
          <p:spPr>
            <a:xfrm rot="300000">
              <a:off x="8854027" y="3040719"/>
              <a:ext cx="3310176" cy="1820596"/>
            </a:xfrm>
            <a:prstGeom prst="rect">
              <a:avLst/>
            </a:prstGeom>
          </p:spPr>
        </p:pic>
      </p:grpSp>
      <p:sp>
        <p:nvSpPr>
          <p:cNvPr id="8" name="Rectangle 7"/>
          <p:cNvSpPr/>
          <p:nvPr/>
        </p:nvSpPr>
        <p:spPr bwMode="auto">
          <a:xfrm>
            <a:off x="260747" y="6014163"/>
            <a:ext cx="5943600" cy="7639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400" dirty="0">
                <a:solidFill>
                  <a:srgbClr val="FFFFFF"/>
                </a:solidFill>
              </a:rPr>
              <a:t>The Step-By-Step guide covers all of this!</a:t>
            </a:r>
          </a:p>
        </p:txBody>
      </p:sp>
    </p:spTree>
    <p:extLst>
      <p:ext uri="{BB962C8B-B14F-4D97-AF65-F5344CB8AC3E}">
        <p14:creationId xmlns:p14="http://schemas.microsoft.com/office/powerpoint/2010/main" val="2978257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withEffect">
                                  <p:stCondLst>
                                    <p:cond delay="0"/>
                                  </p:stCondLst>
                                  <p:childTnLst>
                                    <p:animMotion origin="layout" path="M -0.00536 0.00136 L -0.00689 -0.07218 L -0.01149 0.00408 L -0.00919 -0.07763 L 1.88154E-6 4.19428E-6 " pathEditMode="relative" rAng="0" ptsTypes="AAAAA">
                                      <p:cBhvr>
                                        <p:cTn id="6" dur="1000" fill="hold"/>
                                        <p:tgtEl>
                                          <p:spTgt spid="7"/>
                                        </p:tgtEl>
                                        <p:attrNameLst>
                                          <p:attrName>ppt_x</p:attrName>
                                          <p:attrName>ppt_y</p:attrName>
                                        </p:attrNameLst>
                                      </p:cBhvr>
                                      <p:rCtr x="-38" y="-3813"/>
                                    </p:animMotion>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8"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big finish</a:t>
            </a:r>
            <a:endParaRPr lang="en-US" dirty="0"/>
          </a:p>
        </p:txBody>
      </p:sp>
    </p:spTree>
    <p:extLst>
      <p:ext uri="{BB962C8B-B14F-4D97-AF65-F5344CB8AC3E}">
        <p14:creationId xmlns:p14="http://schemas.microsoft.com/office/powerpoint/2010/main" val="103483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Coming</a:t>
            </a:r>
            <a:endParaRPr lang="en-US" dirty="0"/>
          </a:p>
        </p:txBody>
      </p:sp>
      <p:sp>
        <p:nvSpPr>
          <p:cNvPr id="3" name="Text Placeholder 2"/>
          <p:cNvSpPr>
            <a:spLocks noGrp="1"/>
          </p:cNvSpPr>
          <p:nvPr>
            <p:ph type="body" sz="quarter" idx="11"/>
          </p:nvPr>
        </p:nvSpPr>
        <p:spPr>
          <a:xfrm>
            <a:off x="274639" y="1212849"/>
            <a:ext cx="11889564" cy="4801314"/>
          </a:xfrm>
        </p:spPr>
        <p:txBody>
          <a:bodyPr/>
          <a:lstStyle/>
          <a:p>
            <a:r>
              <a:rPr lang="en-US" dirty="0" smtClean="0"/>
              <a:t>Microsoft Azure Site Recovery orchestration</a:t>
            </a:r>
          </a:p>
          <a:p>
            <a:r>
              <a:rPr lang="en-US" dirty="0" smtClean="0"/>
              <a:t>Cluster-to-cluster</a:t>
            </a:r>
          </a:p>
          <a:p>
            <a:r>
              <a:rPr lang="en-US" dirty="0" smtClean="0"/>
              <a:t>Performance</a:t>
            </a:r>
          </a:p>
          <a:p>
            <a:r>
              <a:rPr lang="en-US" dirty="0" smtClean="0"/>
              <a:t>Ease of management</a:t>
            </a:r>
          </a:p>
          <a:p>
            <a:r>
              <a:rPr lang="en-US" dirty="0" smtClean="0"/>
              <a:t>Migration</a:t>
            </a:r>
          </a:p>
          <a:p>
            <a:r>
              <a:rPr lang="en-US" dirty="0" smtClean="0"/>
              <a:t>Inventory</a:t>
            </a:r>
          </a:p>
          <a:p>
            <a:endParaRPr lang="en-US" dirty="0"/>
          </a:p>
        </p:txBody>
      </p:sp>
      <p:pic>
        <p:nvPicPr>
          <p:cNvPr id="4" name="Picture 3"/>
          <p:cNvPicPr>
            <a:picLocks noChangeAspect="1"/>
          </p:cNvPicPr>
          <p:nvPr/>
        </p:nvPicPr>
        <p:blipFill>
          <a:blip r:embed="rId2"/>
          <a:stretch>
            <a:fillRect/>
          </a:stretch>
        </p:blipFill>
        <p:spPr>
          <a:xfrm>
            <a:off x="9494837" y="3344862"/>
            <a:ext cx="2819400" cy="3554491"/>
          </a:xfrm>
          <a:prstGeom prst="rect">
            <a:avLst/>
          </a:prstGeom>
        </p:spPr>
      </p:pic>
      <p:sp>
        <p:nvSpPr>
          <p:cNvPr id="5" name="Rectangle 4"/>
          <p:cNvSpPr/>
          <p:nvPr/>
        </p:nvSpPr>
        <p:spPr bwMode="auto">
          <a:xfrm>
            <a:off x="260747" y="6014163"/>
            <a:ext cx="5271690" cy="76390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r>
              <a:rPr lang="en-US" sz="2400" dirty="0" smtClean="0">
                <a:solidFill>
                  <a:srgbClr val="FFFFFF"/>
                </a:solidFill>
              </a:rPr>
              <a:t>As always: believe it when you see it</a:t>
            </a:r>
            <a:endParaRPr lang="en-US" sz="2400" dirty="0">
              <a:solidFill>
                <a:srgbClr val="FFFFFF"/>
              </a:solidFill>
            </a:endParaRPr>
          </a:p>
        </p:txBody>
      </p:sp>
    </p:spTree>
    <p:extLst>
      <p:ext uri="{BB962C8B-B14F-4D97-AF65-F5344CB8AC3E}">
        <p14:creationId xmlns:p14="http://schemas.microsoft.com/office/powerpoint/2010/main" val="1548931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 calcmode="lin" valueType="num">
                                      <p:cBhvr additive="base">
                                        <p:cTn id="16"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7"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the guide!</a:t>
            </a:r>
            <a:endParaRPr lang="en-US" dirty="0"/>
          </a:p>
        </p:txBody>
      </p:sp>
      <p:sp>
        <p:nvSpPr>
          <p:cNvPr id="3" name="Text Placeholder 2"/>
          <p:cNvSpPr>
            <a:spLocks noGrp="1"/>
          </p:cNvSpPr>
          <p:nvPr>
            <p:ph type="body" sz="quarter" idx="11"/>
          </p:nvPr>
        </p:nvSpPr>
        <p:spPr>
          <a:xfrm>
            <a:off x="274639" y="1212849"/>
            <a:ext cx="11889564" cy="3447098"/>
          </a:xfrm>
        </p:spPr>
        <p:txBody>
          <a:bodyPr/>
          <a:lstStyle/>
          <a:p>
            <a:r>
              <a:rPr lang="en-US" dirty="0"/>
              <a:t>Technical Preview Step-by-Step Guide: </a:t>
            </a:r>
          </a:p>
          <a:p>
            <a:r>
              <a:rPr lang="en-US" dirty="0"/>
              <a:t>Storage Replica</a:t>
            </a:r>
          </a:p>
          <a:p>
            <a:r>
              <a:rPr lang="en-US" dirty="0" smtClean="0">
                <a:hlinkClick r:id="rId2" tooltip="http://go.microsoft.com/fwlink/?LinkID=514902"/>
              </a:rPr>
              <a:t>http://</a:t>
            </a:r>
            <a:r>
              <a:rPr lang="en-US" dirty="0">
                <a:hlinkClick r:id="rId2" tooltip="http://go.microsoft.com/fwlink/?LinkID=514902"/>
              </a:rPr>
              <a:t>go.microsoft.com/fwlink/?</a:t>
            </a:r>
            <a:r>
              <a:rPr lang="en-US" dirty="0" smtClean="0">
                <a:hlinkClick r:id="rId2" tooltip="http://go.microsoft.com/fwlink/?LinkID=514902"/>
              </a:rPr>
              <a:t>LinkID=514902</a:t>
            </a:r>
            <a:endParaRPr lang="en-US" dirty="0" smtClean="0"/>
          </a:p>
          <a:p>
            <a:endParaRPr lang="en-US" dirty="0" smtClean="0"/>
          </a:p>
          <a:p>
            <a:r>
              <a:rPr lang="en-US" dirty="0" smtClean="0"/>
              <a:t>Or search: </a:t>
            </a:r>
            <a:r>
              <a:rPr lang="en-US" b="1" dirty="0" err="1" smtClean="0"/>
              <a:t>filecab</a:t>
            </a:r>
            <a:r>
              <a:rPr lang="en-US" b="1" dirty="0" smtClean="0"/>
              <a:t> </a:t>
            </a:r>
            <a:r>
              <a:rPr lang="en-US" b="1" dirty="0"/>
              <a:t>blog storage replica</a:t>
            </a:r>
          </a:p>
        </p:txBody>
      </p:sp>
      <p:pic>
        <p:nvPicPr>
          <p:cNvPr id="4" name="Picture 3"/>
          <p:cNvPicPr>
            <a:picLocks noChangeAspect="1"/>
          </p:cNvPicPr>
          <p:nvPr/>
        </p:nvPicPr>
        <p:blipFill>
          <a:blip r:embed="rId3"/>
          <a:stretch>
            <a:fillRect/>
          </a:stretch>
        </p:blipFill>
        <p:spPr>
          <a:xfrm>
            <a:off x="8504237" y="3862300"/>
            <a:ext cx="3932238" cy="3932238"/>
          </a:xfrm>
          <a:prstGeom prst="rect">
            <a:avLst/>
          </a:prstGeom>
        </p:spPr>
      </p:pic>
    </p:spTree>
    <p:extLst>
      <p:ext uri="{BB962C8B-B14F-4D97-AF65-F5344CB8AC3E}">
        <p14:creationId xmlns:p14="http://schemas.microsoft.com/office/powerpoint/2010/main" val="54875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5579989"/>
          </a:xfrm>
        </p:spPr>
        <p:txBody>
          <a:bodyPr/>
          <a:lstStyle/>
          <a:p>
            <a:pPr lvl="0">
              <a:spcBef>
                <a:spcPts val="2400"/>
              </a:spcBef>
            </a:pPr>
            <a:r>
              <a:rPr lang="en-US" sz="3200" dirty="0" smtClean="0">
                <a:gradFill>
                  <a:gsLst>
                    <a:gs pos="1250">
                      <a:schemeClr val="tx1"/>
                    </a:gs>
                    <a:gs pos="100000">
                      <a:schemeClr val="tx1"/>
                    </a:gs>
                  </a:gsLst>
                  <a:lin ang="5400000" scaled="0"/>
                </a:gradFill>
              </a:rPr>
              <a:t>Storage Sessions in chronological order  </a:t>
            </a:r>
          </a:p>
          <a:p>
            <a:pPr lvl="1">
              <a:spcBef>
                <a:spcPts val="2400"/>
              </a:spcBef>
            </a:pPr>
            <a:r>
              <a:rPr lang="en-US" sz="2000" dirty="0" smtClean="0">
                <a:latin typeface="+mj-lt"/>
              </a:rPr>
              <a:t>CDP-B323: </a:t>
            </a:r>
            <a:r>
              <a:rPr lang="en-US" sz="2000" dirty="0">
                <a:latin typeface="+mj-lt"/>
              </a:rPr>
              <a:t>Delivering Predictable Storage Performance with Storage Quality of Service in Windows Server vNext (</a:t>
            </a:r>
            <a:r>
              <a:rPr lang="en-US" sz="2000" dirty="0" smtClean="0">
                <a:latin typeface="+mj-lt"/>
              </a:rPr>
              <a:t>Wednesday  Oct </a:t>
            </a:r>
            <a:r>
              <a:rPr lang="en-US" sz="2000" dirty="0">
                <a:latin typeface="+mj-lt"/>
              </a:rPr>
              <a:t>29 8:30 AM</a:t>
            </a:r>
            <a:r>
              <a:rPr lang="en-US" sz="2000" dirty="0" smtClean="0">
                <a:latin typeface="+mj-lt"/>
              </a:rPr>
              <a:t>)</a:t>
            </a:r>
            <a:endParaRPr lang="en-US" sz="2000" dirty="0">
              <a:latin typeface="+mj-lt"/>
            </a:endParaRPr>
          </a:p>
          <a:p>
            <a:pPr lvl="1">
              <a:spcBef>
                <a:spcPts val="2400"/>
              </a:spcBef>
            </a:pPr>
            <a:r>
              <a:rPr lang="en-US" sz="2000" dirty="0">
                <a:latin typeface="+mj-lt"/>
              </a:rPr>
              <a:t>CDP-B339: Leveraging SAN Replication for Enterprise-Grade Disaster Recovery with Microsoft Azure Site Recovery and System Center 2012 R2 (Wednesday Oct 29 </a:t>
            </a:r>
            <a:r>
              <a:rPr lang="en-US" sz="2000" dirty="0" smtClean="0">
                <a:latin typeface="+mj-lt"/>
              </a:rPr>
              <a:t>3.15 </a:t>
            </a:r>
            <a:r>
              <a:rPr lang="en-US" sz="2000" dirty="0">
                <a:latin typeface="+mj-lt"/>
              </a:rPr>
              <a:t>PM)</a:t>
            </a:r>
          </a:p>
          <a:p>
            <a:pPr lvl="1">
              <a:spcBef>
                <a:spcPts val="2400"/>
              </a:spcBef>
            </a:pPr>
            <a:r>
              <a:rPr lang="en-US" sz="2000" dirty="0" smtClean="0">
                <a:latin typeface="+mj-lt"/>
              </a:rPr>
              <a:t>CDP-B349</a:t>
            </a:r>
            <a:r>
              <a:rPr lang="en-US" sz="2000" dirty="0">
                <a:latin typeface="+mj-lt"/>
              </a:rPr>
              <a:t>: Storage Management in a Hybrid Cloud Environment with Windows Server and System Center (Thursday Oct 30 </a:t>
            </a:r>
            <a:r>
              <a:rPr lang="en-US" sz="2000" dirty="0" smtClean="0">
                <a:latin typeface="+mj-lt"/>
              </a:rPr>
              <a:t>3.15 </a:t>
            </a:r>
            <a:r>
              <a:rPr lang="en-US" sz="2000" dirty="0">
                <a:latin typeface="+mj-lt"/>
              </a:rPr>
              <a:t>PM)</a:t>
            </a:r>
          </a:p>
          <a:p>
            <a:pPr lvl="1">
              <a:spcBef>
                <a:spcPts val="2400"/>
              </a:spcBef>
            </a:pPr>
            <a:r>
              <a:rPr lang="en-US" sz="2000" dirty="0" smtClean="0">
                <a:latin typeface="+mj-lt"/>
              </a:rPr>
              <a:t>CDP-B325</a:t>
            </a:r>
            <a:r>
              <a:rPr lang="en-US" sz="2000" dirty="0">
                <a:latin typeface="+mj-lt"/>
              </a:rPr>
              <a:t>: </a:t>
            </a:r>
            <a:r>
              <a:rPr lang="en-US" sz="2000" dirty="0" smtClean="0">
                <a:latin typeface="+mj-lt"/>
              </a:rPr>
              <a:t>Designing </a:t>
            </a:r>
            <a:r>
              <a:rPr lang="en-US" sz="2000" dirty="0">
                <a:latin typeface="+mj-lt"/>
              </a:rPr>
              <a:t>Scale-Out File Server with DAS Storage in Windows </a:t>
            </a:r>
            <a:r>
              <a:rPr lang="en-US" sz="2000" dirty="0" smtClean="0">
                <a:latin typeface="+mj-lt"/>
              </a:rPr>
              <a:t>(Friday Oct 31 8.30 am)</a:t>
            </a:r>
            <a:endParaRPr lang="en-US" sz="2000" dirty="0"/>
          </a:p>
          <a:p>
            <a:pPr lvl="1">
              <a:spcBef>
                <a:spcPts val="2400"/>
              </a:spcBef>
            </a:pPr>
            <a:endParaRPr lang="en-US" sz="2000" dirty="0"/>
          </a:p>
          <a:p>
            <a:pPr lvl="1">
              <a:spcBef>
                <a:spcPts val="2400"/>
              </a:spcBef>
            </a:pPr>
            <a:endParaRPr lang="en-US" sz="2000" dirty="0"/>
          </a:p>
          <a:p>
            <a:pPr lvl="1">
              <a:spcBef>
                <a:spcPts val="2400"/>
              </a:spcBef>
            </a:pPr>
            <a:endParaRPr lang="en-US" sz="2200" dirty="0">
              <a:gradFill>
                <a:gsLst>
                  <a:gs pos="1250">
                    <a:schemeClr val="tx1"/>
                  </a:gs>
                  <a:gs pos="100000">
                    <a:schemeClr val="tx1"/>
                  </a:gs>
                </a:gsLst>
                <a:lin ang="5400000" scaled="0"/>
              </a:gradFill>
            </a:endParaRPr>
          </a:p>
        </p:txBody>
      </p:sp>
      <p:sp>
        <p:nvSpPr>
          <p:cNvPr id="2" name="Title 1"/>
          <p:cNvSpPr>
            <a:spLocks noGrp="1"/>
          </p:cNvSpPr>
          <p:nvPr>
            <p:ph type="title"/>
          </p:nvPr>
        </p:nvSpPr>
        <p:spPr/>
        <p:txBody>
          <a:bodyPr/>
          <a:lstStyle/>
          <a:p>
            <a:r>
              <a:rPr lang="en-US" dirty="0" smtClean="0"/>
              <a:t>Related content</a:t>
            </a:r>
            <a:endParaRPr lang="en-US" dirty="0"/>
          </a:p>
        </p:txBody>
      </p:sp>
      <p:sp>
        <p:nvSpPr>
          <p:cNvPr id="13" name="Text Placeholder 7"/>
          <p:cNvSpPr txBox="1">
            <a:spLocks/>
          </p:cNvSpPr>
          <p:nvPr/>
        </p:nvSpPr>
        <p:spPr>
          <a:xfrm>
            <a:off x="274639" y="5097462"/>
            <a:ext cx="12070012" cy="627864"/>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3"/>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2400"/>
              </a:spcBef>
              <a:buClr>
                <a:srgbClr val="68217A"/>
              </a:buClr>
            </a:pPr>
            <a:r>
              <a:rPr lang="en-US" sz="3200">
                <a:gradFill>
                  <a:gsLst>
                    <a:gs pos="1250">
                      <a:srgbClr val="FFFFFF"/>
                    </a:gs>
                    <a:gs pos="100000">
                      <a:srgbClr val="FFFFFF"/>
                    </a:gs>
                  </a:gsLst>
                  <a:lin ang="5400000" scaled="0"/>
                </a:gradFill>
              </a:rPr>
              <a:t>Find </a:t>
            </a:r>
            <a:r>
              <a:rPr lang="en-US" sz="3200" smtClean="0">
                <a:gradFill>
                  <a:gsLst>
                    <a:gs pos="1250">
                      <a:srgbClr val="FFFFFF"/>
                    </a:gs>
                    <a:gs pos="100000">
                      <a:srgbClr val="FFFFFF"/>
                    </a:gs>
                  </a:gsLst>
                  <a:lin ang="5400000" scaled="0"/>
                </a:gradFill>
              </a:rPr>
              <a:t>me at </a:t>
            </a:r>
            <a:r>
              <a:rPr lang="en-US" sz="3200" dirty="0" smtClean="0">
                <a:gradFill>
                  <a:gsLst>
                    <a:gs pos="1250">
                      <a:srgbClr val="FFFFFF"/>
                    </a:gs>
                    <a:gs pos="100000">
                      <a:srgbClr val="FFFFFF"/>
                    </a:gs>
                  </a:gsLst>
                  <a:lin ang="5400000" scaled="0"/>
                </a:gradFill>
              </a:rPr>
              <a:t>the </a:t>
            </a:r>
            <a:r>
              <a:rPr lang="en-US" sz="3200" smtClean="0">
                <a:gradFill>
                  <a:gsLst>
                    <a:gs pos="1250">
                      <a:srgbClr val="FFFFFF"/>
                    </a:gs>
                    <a:gs pos="100000">
                      <a:srgbClr val="FFFFFF"/>
                    </a:gs>
                  </a:gsLst>
                  <a:lin ang="5400000" scaled="0"/>
                </a:gradFill>
              </a:rPr>
              <a:t>Storage booth!</a:t>
            </a:r>
            <a:endParaRPr lang="en-US" sz="3200" dirty="0">
              <a:gradFill>
                <a:gsLst>
                  <a:gs pos="1250">
                    <a:srgbClr val="FFFFFF"/>
                  </a:gs>
                  <a:gs pos="100000">
                    <a:srgbClr val="FFFFFF"/>
                  </a:gs>
                </a:gsLst>
                <a:lin ang="5400000" scaled="0"/>
              </a:gradFill>
            </a:endParaRPr>
          </a:p>
        </p:txBody>
      </p:sp>
    </p:spTree>
    <p:extLst>
      <p:ext uri="{BB962C8B-B14F-4D97-AF65-F5344CB8AC3E}">
        <p14:creationId xmlns:p14="http://schemas.microsoft.com/office/powerpoint/2010/main" val="140473677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4.30776E-6 L 2.26704E-6 -4.30776E-6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3">
                                            <p:txEl>
                                              <p:pRg st="0" end="0"/>
                                            </p:txEl>
                                          </p:spTgt>
                                        </p:tgtEl>
                                        <p:attrNameLst>
                                          <p:attrName>style.visibility</p:attrName>
                                        </p:attrNameLst>
                                      </p:cBhvr>
                                      <p:to>
                                        <p:strVal val="visible"/>
                                      </p:to>
                                    </p:set>
                                    <p:animEffect transition="in" filter="fade">
                                      <p:cBhvr>
                                        <p:cTn id="17" dur="500"/>
                                        <p:tgtEl>
                                          <p:spTgt spid="13">
                                            <p:txEl>
                                              <p:pRg st="0" end="0"/>
                                            </p:txEl>
                                          </p:spTgt>
                                        </p:tgtEl>
                                      </p:cBhvr>
                                    </p:animEffect>
                                  </p:childTnLst>
                                </p:cTn>
                              </p:par>
                            </p:childTnLst>
                          </p:cTn>
                        </p:par>
                        <p:par>
                          <p:cTn id="18" fill="hold">
                            <p:stCondLst>
                              <p:cond delay="500"/>
                            </p:stCondLst>
                            <p:childTnLst>
                              <p:par>
                                <p:cTn id="19" presetID="26" presetClass="emph" presetSubtype="0" fill="hold" nodeType="afterEffect">
                                  <p:stCondLst>
                                    <p:cond delay="0"/>
                                  </p:stCondLst>
                                  <p:childTnLst>
                                    <p:animEffect transition="out" filter="fade">
                                      <p:cBhvr>
                                        <p:cTn id="20" dur="500" tmFilter="0, 0; .2, .5; .8, .5; 1, 0"/>
                                        <p:tgtEl>
                                          <p:spTgt spid="13">
                                            <p:txEl>
                                              <p:pRg st="0" end="0"/>
                                            </p:txEl>
                                          </p:spTgt>
                                        </p:tgtEl>
                                      </p:cBhvr>
                                    </p:animEffect>
                                    <p:animScale>
                                      <p:cBhvr>
                                        <p:cTn id="21" dur="250" autoRev="1" fill="hold"/>
                                        <p:tgtEl>
                                          <p:spTgt spid="13">
                                            <p:txEl>
                                              <p:pRg st="0" end="0"/>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0"/>
          </p:nvPr>
        </p:nvSpPr>
        <p:spPr>
          <a:xfrm>
            <a:off x="267028" y="1212850"/>
            <a:ext cx="12070012" cy="911019"/>
          </a:xfrm>
        </p:spPr>
        <p:txBody>
          <a:bodyPr/>
          <a:lstStyle/>
          <a:p>
            <a:pPr lvl="0">
              <a:buSzPct val="105000"/>
            </a:pPr>
            <a:r>
              <a:rPr lang="en-US" sz="2800" dirty="0">
                <a:solidFill>
                  <a:schemeClr val="tx1"/>
                </a:solidFill>
              </a:rPr>
              <a:t>Microsoft </a:t>
            </a:r>
            <a:r>
              <a:rPr lang="en-US" sz="2800" dirty="0" smtClean="0">
                <a:solidFill>
                  <a:schemeClr val="tx1"/>
                </a:solidFill>
              </a:rPr>
              <a:t>Storage</a:t>
            </a:r>
          </a:p>
          <a:p>
            <a:pPr lvl="1">
              <a:buSzPct val="105000"/>
            </a:pPr>
            <a:r>
              <a:rPr lang="en-US" sz="2000" dirty="0" smtClean="0">
                <a:solidFill>
                  <a:schemeClr val="tx1"/>
                </a:solidFill>
                <a:latin typeface="+mj-lt"/>
                <a:hlinkClick r:id="rId3"/>
              </a:rPr>
              <a:t>http</a:t>
            </a:r>
            <a:r>
              <a:rPr lang="en-US" sz="2000" dirty="0">
                <a:solidFill>
                  <a:schemeClr val="tx1"/>
                </a:solidFill>
                <a:latin typeface="+mj-lt"/>
                <a:hlinkClick r:id="rId3"/>
              </a:rPr>
              <a:t>://</a:t>
            </a:r>
            <a:r>
              <a:rPr lang="en-US" sz="2000" dirty="0" smtClean="0">
                <a:solidFill>
                  <a:schemeClr val="tx1"/>
                </a:solidFill>
                <a:latin typeface="+mj-lt"/>
                <a:hlinkClick r:id="rId3"/>
              </a:rPr>
              <a:t>Microsoft.com/storage</a:t>
            </a:r>
            <a:endParaRPr lang="en-US" sz="2000" dirty="0" smtClean="0">
              <a:solidFill>
                <a:schemeClr val="tx1"/>
              </a:solidFill>
              <a:latin typeface="+mj-lt"/>
            </a:endParaRPr>
          </a:p>
        </p:txBody>
      </p:sp>
      <p:sp>
        <p:nvSpPr>
          <p:cNvPr id="2" name="Title 1"/>
          <p:cNvSpPr>
            <a:spLocks noGrp="1"/>
          </p:cNvSpPr>
          <p:nvPr>
            <p:ph type="title"/>
          </p:nvPr>
        </p:nvSpPr>
        <p:spPr/>
        <p:txBody>
          <a:bodyPr/>
          <a:lstStyle/>
          <a:p>
            <a:r>
              <a:rPr lang="en-US" dirty="0" smtClean="0"/>
              <a:t>Track resources</a:t>
            </a:r>
            <a:endParaRPr lang="en-US" dirty="0"/>
          </a:p>
        </p:txBody>
      </p:sp>
      <p:sp>
        <p:nvSpPr>
          <p:cNvPr id="13" name="Text Placeholder 7"/>
          <p:cNvSpPr txBox="1">
            <a:spLocks/>
          </p:cNvSpPr>
          <p:nvPr/>
        </p:nvSpPr>
        <p:spPr>
          <a:xfrm>
            <a:off x="274639" y="3497262"/>
            <a:ext cx="12070012" cy="1988237"/>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4"/>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68217A"/>
              </a:buClr>
              <a:buSzPct val="105000"/>
            </a:pPr>
            <a:r>
              <a:rPr lang="en-US" sz="3200" dirty="0" smtClean="0">
                <a:solidFill>
                  <a:srgbClr val="FFFFFF"/>
                </a:solidFill>
              </a:rPr>
              <a:t>Storage Replica  </a:t>
            </a:r>
          </a:p>
          <a:p>
            <a:pPr lvl="1">
              <a:buClr>
                <a:srgbClr val="FFFFFF"/>
              </a:buClr>
              <a:buSzPct val="105000"/>
            </a:pPr>
            <a:r>
              <a:rPr lang="en-US" sz="3200" dirty="0" smtClean="0">
                <a:solidFill>
                  <a:srgbClr val="FFFFFF"/>
                </a:solidFill>
                <a:latin typeface="Segoe UI Light"/>
              </a:rPr>
              <a:t> </a:t>
            </a:r>
            <a:r>
              <a:rPr lang="en-US" sz="2000" dirty="0" smtClean="0">
                <a:solidFill>
                  <a:srgbClr val="FFFFFF"/>
                </a:solidFill>
                <a:latin typeface="Segoe UI Light"/>
              </a:rPr>
              <a:t>Intro </a:t>
            </a:r>
            <a:r>
              <a:rPr lang="en-US" sz="2000" dirty="0">
                <a:solidFill>
                  <a:srgbClr val="FFFFFF"/>
                </a:solidFill>
                <a:latin typeface="Segoe UI Light"/>
              </a:rPr>
              <a:t>- </a:t>
            </a:r>
            <a:r>
              <a:rPr lang="en-US" sz="2000" dirty="0">
                <a:solidFill>
                  <a:srgbClr val="FFFFFF"/>
                </a:solidFill>
                <a:latin typeface="Segoe UI Light"/>
                <a:hlinkClick r:id="rId5"/>
              </a:rPr>
              <a:t>http://</a:t>
            </a:r>
            <a:r>
              <a:rPr lang="en-US" sz="2000" dirty="0" smtClean="0">
                <a:solidFill>
                  <a:srgbClr val="FFFFFF"/>
                </a:solidFill>
                <a:latin typeface="Segoe UI Light"/>
                <a:hlinkClick r:id="rId5"/>
              </a:rPr>
              <a:t>blogs.technet.com/b/filecab/archive/2014/10/07/storage-replica-guide-released-for-windows-server-technical-preview.aspx</a:t>
            </a:r>
            <a:endParaRPr lang="en-US" sz="2000" dirty="0" smtClean="0">
              <a:solidFill>
                <a:srgbClr val="FFFFFF"/>
              </a:solidFill>
              <a:latin typeface="Segoe UI Light"/>
            </a:endParaRPr>
          </a:p>
          <a:p>
            <a:pPr lvl="1">
              <a:buClr>
                <a:srgbClr val="FFFFFF"/>
              </a:buClr>
              <a:buSzPct val="105000"/>
            </a:pPr>
            <a:r>
              <a:rPr lang="en-US" sz="3200" dirty="0" smtClean="0">
                <a:solidFill>
                  <a:srgbClr val="FFFFFF"/>
                </a:solidFill>
                <a:latin typeface="Segoe UI Light"/>
              </a:rPr>
              <a:t> </a:t>
            </a:r>
            <a:r>
              <a:rPr lang="en-US" sz="2000" dirty="0" smtClean="0">
                <a:solidFill>
                  <a:srgbClr val="FFFFFF"/>
                </a:solidFill>
                <a:latin typeface="Segoe UI Light"/>
              </a:rPr>
              <a:t>Experience guide - </a:t>
            </a:r>
            <a:r>
              <a:rPr lang="en-US" sz="2000" dirty="0" smtClean="0">
                <a:solidFill>
                  <a:srgbClr val="FFFFFF"/>
                </a:solidFill>
                <a:latin typeface="Segoe UI Light"/>
                <a:hlinkClick r:id="rId6"/>
              </a:rPr>
              <a:t>http</a:t>
            </a:r>
            <a:r>
              <a:rPr lang="en-US" sz="2000" dirty="0">
                <a:solidFill>
                  <a:srgbClr val="FFFFFF"/>
                </a:solidFill>
                <a:latin typeface="Segoe UI Light"/>
                <a:hlinkClick r:id="rId6"/>
              </a:rPr>
              <a:t>://go.microsoft.com/fwlink/?</a:t>
            </a:r>
            <a:r>
              <a:rPr lang="en-US" sz="2000" dirty="0" smtClean="0">
                <a:solidFill>
                  <a:srgbClr val="FFFFFF"/>
                </a:solidFill>
                <a:latin typeface="Segoe UI Light"/>
                <a:hlinkClick r:id="rId6"/>
              </a:rPr>
              <a:t>LinkID=514902</a:t>
            </a:r>
            <a:endParaRPr lang="en-US" sz="2000" dirty="0" smtClean="0">
              <a:solidFill>
                <a:srgbClr val="FFFFFF"/>
              </a:solidFill>
              <a:latin typeface="Segoe UI Light"/>
            </a:endParaRPr>
          </a:p>
        </p:txBody>
      </p:sp>
      <p:sp>
        <p:nvSpPr>
          <p:cNvPr id="6" name="Text Placeholder 7"/>
          <p:cNvSpPr txBox="1">
            <a:spLocks/>
          </p:cNvSpPr>
          <p:nvPr/>
        </p:nvSpPr>
        <p:spPr>
          <a:xfrm>
            <a:off x="267028" y="2354262"/>
            <a:ext cx="12070012" cy="1237262"/>
          </a:xfrm>
          <a:prstGeom prst="rect">
            <a:avLst/>
          </a:prstGeom>
        </p:spPr>
        <p:txBody>
          <a:bodyPr vert="horz" wrap="square" lIns="146304" tIns="91440" rIns="146304" bIns="91440" rtlCol="0">
            <a:spAutoFit/>
          </a:bodyPr>
          <a:lstStyle>
            <a:lvl1pPr marL="342900" marR="0" indent="-342900" algn="l" defTabSz="932742" rtl="0" eaLnBrk="1" fontAlgn="auto" latinLnBrk="0" hangingPunct="1">
              <a:lnSpc>
                <a:spcPct val="90000"/>
              </a:lnSpc>
              <a:spcBef>
                <a:spcPct val="20000"/>
              </a:spcBef>
              <a:spcAft>
                <a:spcPts val="0"/>
              </a:spcAft>
              <a:buClr>
                <a:schemeClr val="tx2"/>
              </a:buClr>
              <a:buSzPct val="100000"/>
              <a:buFontTx/>
              <a:buBlip>
                <a:blip r:embed="rId4"/>
              </a:buBlip>
              <a:tabLst/>
              <a:defRPr sz="4000" kern="1200" spc="0" baseline="0">
                <a:gradFill>
                  <a:gsLst>
                    <a:gs pos="13869">
                      <a:schemeClr val="tx2"/>
                    </a:gs>
                    <a:gs pos="42000">
                      <a:schemeClr val="tx2"/>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4"/>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68217A"/>
              </a:buClr>
              <a:buSzPct val="105000"/>
            </a:pPr>
            <a:r>
              <a:rPr lang="en-US" sz="3200" dirty="0" smtClean="0">
                <a:solidFill>
                  <a:srgbClr val="FFFFFF"/>
                </a:solidFill>
                <a:latin typeface="Segoe UI"/>
              </a:rPr>
              <a:t> Windows Server Technical Preview (Storage)</a:t>
            </a:r>
          </a:p>
          <a:p>
            <a:pPr lvl="1">
              <a:buClr>
                <a:srgbClr val="FFFFFF"/>
              </a:buClr>
              <a:buSzPct val="105000"/>
            </a:pPr>
            <a:r>
              <a:rPr lang="en-US" sz="1600" u="sng" dirty="0" smtClean="0">
                <a:gradFill>
                  <a:gsLst>
                    <a:gs pos="1250">
                      <a:srgbClr val="FFFFFF"/>
                    </a:gs>
                    <a:gs pos="100000">
                      <a:srgbClr val="FFFFFF"/>
                    </a:gs>
                  </a:gsLst>
                  <a:lin ang="5400000" scaled="0"/>
                </a:gradFill>
                <a:hlinkClick r:id="rId7"/>
              </a:rPr>
              <a:t>http</a:t>
            </a:r>
            <a:r>
              <a:rPr lang="en-US" sz="1600" u="sng" dirty="0">
                <a:gradFill>
                  <a:gsLst>
                    <a:gs pos="1250">
                      <a:srgbClr val="FFFFFF"/>
                    </a:gs>
                    <a:gs pos="100000">
                      <a:srgbClr val="FFFFFF"/>
                    </a:gs>
                  </a:gsLst>
                  <a:lin ang="5400000" scaled="0"/>
                </a:gradFill>
                <a:hlinkClick r:id="rId7"/>
              </a:rPr>
              <a:t>://blogs.technet.com/b/josebda/archive/2014/10/03/windows-server-technical-preview-storage-survival-guide.aspx</a:t>
            </a:r>
            <a:endParaRPr lang="en-US" sz="1600" dirty="0" smtClean="0">
              <a:solidFill>
                <a:srgbClr val="FFFFFF"/>
              </a:solidFill>
            </a:endParaRPr>
          </a:p>
          <a:p>
            <a:pPr lvl="1">
              <a:buClr>
                <a:srgbClr val="FFFFFF"/>
              </a:buClr>
              <a:buSzPct val="105000"/>
            </a:pPr>
            <a:endParaRPr lang="en-US" sz="2000" dirty="0">
              <a:solidFill>
                <a:srgbClr val="FFFFFF"/>
              </a:solidFill>
            </a:endParaRPr>
          </a:p>
        </p:txBody>
      </p:sp>
    </p:spTree>
    <p:extLst>
      <p:ext uri="{BB962C8B-B14F-4D97-AF65-F5344CB8AC3E}">
        <p14:creationId xmlns:p14="http://schemas.microsoft.com/office/powerpoint/2010/main" val="17718656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decel="100000" fill="hold" grpId="1" nodeType="withEffect">
                                  <p:stCondLst>
                                    <p:cond delay="0"/>
                                  </p:stCondLst>
                                  <p:childTnLst>
                                    <p:animMotion origin="layout" path="M -0.02413 3.26827E-7 L 2.26704E-6 3.26827E-7 " pathEditMode="relative" rAng="0" ptsTypes="AA">
                                      <p:cBhvr>
                                        <p:cTn id="9" dur="500" fill="hold"/>
                                        <p:tgtEl>
                                          <p:spTgt spid="8"/>
                                        </p:tgtEl>
                                        <p:attrNameLst>
                                          <p:attrName>ppt_x</p:attrName>
                                          <p:attrName>ppt_y</p:attrName>
                                        </p:attrNameLst>
                                      </p:cBhvr>
                                      <p:rCtr x="1200" y="0"/>
                                    </p:animMotion>
                                  </p:childTnLst>
                                </p:cTn>
                              </p:par>
                              <p:par>
                                <p:cTn id="10" presetID="10" presetClass="entr" presetSubtype="0" fill="hold" grpId="0" nodeType="withEffect">
                                  <p:stCondLst>
                                    <p:cond delay="25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63" presetClass="path" presetSubtype="0" decel="100000" fill="hold" grpId="1" nodeType="withEffect">
                                  <p:stCondLst>
                                    <p:cond delay="250"/>
                                  </p:stCondLst>
                                  <p:childTnLst>
                                    <p:animMotion origin="layout" path="M -0.02413 1.0168E-6 L 4.02349E-6 1.0168E-6 " pathEditMode="relative" rAng="0" ptsTypes="AA">
                                      <p:cBhvr>
                                        <p:cTn id="14" dur="500" fill="hold"/>
                                        <p:tgtEl>
                                          <p:spTgt spid="13"/>
                                        </p:tgtEl>
                                        <p:attrNameLst>
                                          <p:attrName>ppt_x</p:attrName>
                                          <p:attrName>ppt_y</p:attrName>
                                        </p:attrNameLst>
                                      </p:cBhvr>
                                      <p:rCtr x="1200" y="0"/>
                                    </p:animMotion>
                                  </p:childTnLst>
                                </p:cTn>
                              </p:par>
                              <p:par>
                                <p:cTn id="15" presetID="10" presetClass="entr" presetSubtype="0" fill="hold" grpId="0" nodeType="withEffect">
                                  <p:stCondLst>
                                    <p:cond delay="25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par>
                                <p:cTn id="18" presetID="63" presetClass="path" presetSubtype="0" decel="100000" fill="hold" grpId="1" nodeType="withEffect">
                                  <p:stCondLst>
                                    <p:cond delay="250"/>
                                  </p:stCondLst>
                                  <p:childTnLst>
                                    <p:animMotion origin="layout" path="M -0.02413 4.82978E-6 L 2.26704E-6 4.82978E-6 " pathEditMode="relative" rAng="0" ptsTypes="AA">
                                      <p:cBhvr>
                                        <p:cTn id="19" dur="500" fill="hold"/>
                                        <p:tgtEl>
                                          <p:spTgt spid="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3" grpId="0"/>
      <p:bldP spid="13" grpId="1"/>
      <p:bldP spid="6" grpId="0"/>
      <p:bldP spid="6"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274638" y="5605099"/>
            <a:ext cx="10058400" cy="109256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spAutoFit/>
          </a:bodyPr>
          <a:lstStyle/>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chemeClr val="tx1"/>
                    </a:gs>
                    <a:gs pos="100000">
                      <a:schemeClr val="tx1"/>
                    </a:gs>
                  </a:gsLst>
                  <a:lin ang="5400000" scaled="0"/>
                </a:gradFill>
                <a:latin typeface="+mj-lt"/>
              </a:rPr>
              <a:t>Come </a:t>
            </a:r>
            <a:r>
              <a:rPr lang="en-US" sz="2600" spc="-51" dirty="0" smtClean="0">
                <a:gradFill>
                  <a:gsLst>
                    <a:gs pos="0">
                      <a:schemeClr val="tx1"/>
                    </a:gs>
                    <a:gs pos="100000">
                      <a:schemeClr val="tx1"/>
                    </a:gs>
                  </a:gsLst>
                  <a:lin ang="5400000" scaled="0"/>
                </a:gradFill>
                <a:latin typeface="+mj-lt"/>
              </a:rPr>
              <a:t>visit us </a:t>
            </a:r>
            <a:r>
              <a:rPr lang="en-US" sz="2600" spc="-51" dirty="0">
                <a:gradFill>
                  <a:gsLst>
                    <a:gs pos="0">
                      <a:schemeClr val="tx1"/>
                    </a:gs>
                    <a:gs pos="100000">
                      <a:schemeClr val="tx1"/>
                    </a:gs>
                  </a:gsLst>
                  <a:lin ang="5400000" scaled="0"/>
                </a:gradFill>
                <a:latin typeface="+mj-lt"/>
              </a:rPr>
              <a:t>in the Microsoft Solutions Experience (MSE)!</a:t>
            </a:r>
          </a:p>
          <a:p>
            <a:pPr marL="0" lvl="1" defTabSz="932418" fontAlgn="base">
              <a:lnSpc>
                <a:spcPct val="90000"/>
              </a:lnSpc>
              <a:spcBef>
                <a:spcPts val="600"/>
              </a:spcBef>
              <a:buClr>
                <a:srgbClr val="000000">
                  <a:lumMod val="75000"/>
                  <a:lumOff val="25000"/>
                </a:srgbClr>
              </a:buClr>
              <a:buSzPct val="90000"/>
              <a:tabLst>
                <a:tab pos="642659" algn="l"/>
              </a:tabLst>
            </a:pPr>
            <a:r>
              <a:rPr lang="en-US" sz="2600" spc="-51" dirty="0">
                <a:gradFill>
                  <a:gsLst>
                    <a:gs pos="0">
                      <a:schemeClr val="tx1"/>
                    </a:gs>
                    <a:gs pos="100000">
                      <a:schemeClr val="tx1"/>
                    </a:gs>
                  </a:gsLst>
                  <a:lin ang="5400000" scaled="0"/>
                </a:gradFill>
                <a:latin typeface="+mj-lt"/>
              </a:rPr>
              <a:t>Look for the </a:t>
            </a:r>
            <a:r>
              <a:rPr lang="en-US" sz="2600" b="1" spc="-51" dirty="0">
                <a:gradFill>
                  <a:gsLst>
                    <a:gs pos="0">
                      <a:schemeClr val="tx1"/>
                    </a:gs>
                    <a:gs pos="100000">
                      <a:schemeClr val="tx1"/>
                    </a:gs>
                  </a:gsLst>
                  <a:lin ang="5400000" scaled="0"/>
                </a:gradFill>
              </a:rPr>
              <a:t>Cloud and Datacenter Platform</a:t>
            </a:r>
            <a:r>
              <a:rPr lang="en-US" sz="2600" spc="-51" dirty="0">
                <a:gradFill>
                  <a:gsLst>
                    <a:gs pos="0">
                      <a:schemeClr val="tx1"/>
                    </a:gs>
                    <a:gs pos="100000">
                      <a:schemeClr val="tx1"/>
                    </a:gs>
                  </a:gsLst>
                  <a:lin ang="5400000" scaled="0"/>
                </a:gradFill>
              </a:rPr>
              <a:t> </a:t>
            </a:r>
            <a:r>
              <a:rPr lang="en-US" sz="2600" spc="-51" dirty="0" smtClean="0">
                <a:gradFill>
                  <a:gsLst>
                    <a:gs pos="0">
                      <a:schemeClr val="tx1"/>
                    </a:gs>
                    <a:gs pos="100000">
                      <a:schemeClr val="tx1"/>
                    </a:gs>
                  </a:gsLst>
                  <a:lin ang="5400000" scaled="0"/>
                </a:gradFill>
                <a:latin typeface="+mj-lt"/>
              </a:rPr>
              <a:t>area </a:t>
            </a:r>
            <a:r>
              <a:rPr lang="en-US" sz="2600" spc="-51" dirty="0" err="1" smtClean="0">
                <a:gradFill>
                  <a:gsLst>
                    <a:gs pos="0">
                      <a:schemeClr val="tx1"/>
                    </a:gs>
                    <a:gs pos="100000">
                      <a:schemeClr val="tx1"/>
                    </a:gs>
                  </a:gsLst>
                  <a:lin ang="5400000" scaled="0"/>
                </a:gradFill>
                <a:latin typeface="+mj-lt"/>
              </a:rPr>
              <a:t>TechExpo</a:t>
            </a:r>
            <a:r>
              <a:rPr lang="en-US" sz="2600" spc="-51" dirty="0" smtClean="0">
                <a:gradFill>
                  <a:gsLst>
                    <a:gs pos="0">
                      <a:schemeClr val="tx1"/>
                    </a:gs>
                    <a:gs pos="100000">
                      <a:schemeClr val="tx1"/>
                    </a:gs>
                  </a:gsLst>
                  <a:lin ang="5400000" scaled="0"/>
                </a:gradFill>
                <a:latin typeface="+mj-lt"/>
              </a:rPr>
              <a:t> </a:t>
            </a:r>
            <a:r>
              <a:rPr lang="en-US" sz="2600" spc="-51" dirty="0">
                <a:gradFill>
                  <a:gsLst>
                    <a:gs pos="0">
                      <a:schemeClr val="tx1"/>
                    </a:gs>
                    <a:gs pos="100000">
                      <a:schemeClr val="tx1"/>
                    </a:gs>
                  </a:gsLst>
                  <a:lin ang="5400000" scaled="0"/>
                </a:gradFill>
                <a:latin typeface="+mj-lt"/>
              </a:rPr>
              <a:t>Hall 7</a:t>
            </a:r>
          </a:p>
        </p:txBody>
      </p:sp>
      <p:sp>
        <p:nvSpPr>
          <p:cNvPr id="6" name="Title 5"/>
          <p:cNvSpPr>
            <a:spLocks noGrp="1"/>
          </p:cNvSpPr>
          <p:nvPr>
            <p:ph type="title"/>
          </p:nvPr>
        </p:nvSpPr>
        <p:spPr>
          <a:xfrm>
            <a:off x="274639" y="295274"/>
            <a:ext cx="11889564" cy="917575"/>
          </a:xfrm>
        </p:spPr>
        <p:txBody>
          <a:bodyPr/>
          <a:lstStyle/>
          <a:p>
            <a:r>
              <a:rPr lang="en-US" dirty="0"/>
              <a:t>For </a:t>
            </a:r>
            <a:r>
              <a:rPr lang="en-US" dirty="0" smtClean="0"/>
              <a:t>more information</a:t>
            </a:r>
            <a:endParaRPr lang="en-US" dirty="0"/>
          </a:p>
        </p:txBody>
      </p:sp>
      <p:pic>
        <p:nvPicPr>
          <p:cNvPr id="15" name="Picture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invGray">
          <a:xfrm>
            <a:off x="10788545" y="6268019"/>
            <a:ext cx="1190730" cy="255073"/>
          </a:xfrm>
          <a:prstGeom prst="rect">
            <a:avLst/>
          </a:prstGeom>
        </p:spPr>
      </p:pic>
      <p:grpSp>
        <p:nvGrpSpPr>
          <p:cNvPr id="27" name="Group 26"/>
          <p:cNvGrpSpPr/>
          <p:nvPr/>
        </p:nvGrpSpPr>
        <p:grpSpPr>
          <a:xfrm>
            <a:off x="274639" y="1223909"/>
            <a:ext cx="10338819" cy="821763"/>
            <a:chOff x="274639" y="1545485"/>
            <a:chExt cx="10338819" cy="821763"/>
          </a:xfrm>
        </p:grpSpPr>
        <p:sp>
          <p:nvSpPr>
            <p:cNvPr id="2" name="Rectangle 1"/>
            <p:cNvSpPr/>
            <p:nvPr/>
          </p:nvSpPr>
          <p:spPr>
            <a:xfrm>
              <a:off x="4981168" y="154548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Windows Server Technical Preview</a:t>
              </a:r>
            </a:p>
            <a:p>
              <a:pPr defTabSz="932418">
                <a:lnSpc>
                  <a:spcPct val="90000"/>
                </a:lnSpc>
              </a:pPr>
              <a:r>
                <a:rPr lang="en-US" dirty="0">
                  <a:gradFill>
                    <a:gsLst>
                      <a:gs pos="0">
                        <a:schemeClr val="tx1"/>
                      </a:gs>
                      <a:gs pos="100000">
                        <a:schemeClr val="tx1"/>
                      </a:gs>
                    </a:gsLst>
                    <a:lin ang="5400000" scaled="0"/>
                  </a:gradFill>
                  <a:hlinkClick r:id="rId4"/>
                </a:rPr>
                <a:t>http://technet.microsoft.com/library/dn765472.aspx</a:t>
              </a:r>
              <a:endParaRPr lang="en-US" dirty="0">
                <a:gradFill>
                  <a:gsLst>
                    <a:gs pos="0">
                      <a:schemeClr val="tx1"/>
                    </a:gs>
                    <a:gs pos="100000">
                      <a:schemeClr val="tx1"/>
                    </a:gs>
                  </a:gsLst>
                  <a:lin ang="5400000" scaled="0"/>
                </a:gradFill>
              </a:endParaRPr>
            </a:p>
          </p:txBody>
        </p:sp>
        <p:sp>
          <p:nvSpPr>
            <p:cNvPr id="11" name="Freeform 9"/>
            <p:cNvSpPr>
              <a:spLocks noEditPoints="1"/>
            </p:cNvSpPr>
            <p:nvPr/>
          </p:nvSpPr>
          <p:spPr bwMode="black">
            <a:xfrm>
              <a:off x="4107231" y="167937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9" name="TextBox 18"/>
            <p:cNvSpPr txBox="1"/>
            <p:nvPr/>
          </p:nvSpPr>
          <p:spPr>
            <a:xfrm>
              <a:off x="274639" y="154548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Windows Server</a:t>
              </a:r>
            </a:p>
          </p:txBody>
        </p:sp>
      </p:grpSp>
      <p:grpSp>
        <p:nvGrpSpPr>
          <p:cNvPr id="7" name="Group 6"/>
          <p:cNvGrpSpPr/>
          <p:nvPr/>
        </p:nvGrpSpPr>
        <p:grpSpPr>
          <a:xfrm>
            <a:off x="274639" y="4115269"/>
            <a:ext cx="10338819" cy="821763"/>
            <a:chOff x="274639" y="4906595"/>
            <a:chExt cx="10338819" cy="821763"/>
          </a:xfrm>
        </p:grpSpPr>
        <p:sp>
          <p:nvSpPr>
            <p:cNvPr id="20" name="Freeform 9"/>
            <p:cNvSpPr>
              <a:spLocks noEditPoints="1"/>
            </p:cNvSpPr>
            <p:nvPr/>
          </p:nvSpPr>
          <p:spPr bwMode="black">
            <a:xfrm>
              <a:off x="4107231" y="504048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21" name="TextBox 20"/>
            <p:cNvSpPr txBox="1"/>
            <p:nvPr/>
          </p:nvSpPr>
          <p:spPr>
            <a:xfrm>
              <a:off x="274639" y="490659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Microsoft Azure</a:t>
              </a:r>
            </a:p>
          </p:txBody>
        </p:sp>
        <p:sp>
          <p:nvSpPr>
            <p:cNvPr id="22" name="Rectangle 21"/>
            <p:cNvSpPr/>
            <p:nvPr/>
          </p:nvSpPr>
          <p:spPr>
            <a:xfrm>
              <a:off x="4981168" y="4906595"/>
              <a:ext cx="563229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Microsoft Azure</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dirty="0">
                  <a:gradFill>
                    <a:gsLst>
                      <a:gs pos="0">
                        <a:schemeClr val="tx1"/>
                      </a:gs>
                      <a:gs pos="100000">
                        <a:schemeClr val="tx1"/>
                      </a:gs>
                    </a:gsLst>
                    <a:lin ang="5400000" scaled="0"/>
                  </a:gradFill>
                  <a:hlinkClick r:id="rId5"/>
                </a:rPr>
                <a:t>http://azure.microsoft.com/en-us/</a:t>
              </a:r>
              <a:r>
                <a:rPr lang="en-US" dirty="0">
                  <a:gradFill>
                    <a:gsLst>
                      <a:gs pos="0">
                        <a:schemeClr val="tx1"/>
                      </a:gs>
                      <a:gs pos="100000">
                        <a:schemeClr val="tx1"/>
                      </a:gs>
                    </a:gsLst>
                    <a:lin ang="5400000" scaled="0"/>
                  </a:gradFill>
                </a:rPr>
                <a:t> </a:t>
              </a:r>
            </a:p>
          </p:txBody>
        </p:sp>
      </p:grpSp>
      <p:grpSp>
        <p:nvGrpSpPr>
          <p:cNvPr id="23" name="Group 22"/>
          <p:cNvGrpSpPr/>
          <p:nvPr/>
        </p:nvGrpSpPr>
        <p:grpSpPr>
          <a:xfrm>
            <a:off x="274639" y="2104596"/>
            <a:ext cx="11646039" cy="821763"/>
            <a:chOff x="274639" y="2582755"/>
            <a:chExt cx="11646039" cy="821763"/>
          </a:xfrm>
        </p:grpSpPr>
        <p:sp>
          <p:nvSpPr>
            <p:cNvPr id="12" name="Freeform 9"/>
            <p:cNvSpPr>
              <a:spLocks noEditPoints="1"/>
            </p:cNvSpPr>
            <p:nvPr/>
          </p:nvSpPr>
          <p:spPr bwMode="black">
            <a:xfrm>
              <a:off x="4107231" y="271664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3" name="TextBox 2"/>
            <p:cNvSpPr txBox="1"/>
            <p:nvPr/>
          </p:nvSpPr>
          <p:spPr>
            <a:xfrm>
              <a:off x="274639" y="258275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System Center</a:t>
              </a:r>
            </a:p>
          </p:txBody>
        </p:sp>
        <p:sp>
          <p:nvSpPr>
            <p:cNvPr id="24" name="Rectangle 23"/>
            <p:cNvSpPr/>
            <p:nvPr/>
          </p:nvSpPr>
          <p:spPr>
            <a:xfrm>
              <a:off x="4981168" y="2582755"/>
              <a:ext cx="6939510" cy="821763"/>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System Center Technical Preview</a:t>
              </a:r>
            </a:p>
            <a:p>
              <a:pPr defTabSz="932418">
                <a:lnSpc>
                  <a:spcPct val="90000"/>
                </a:lnSpc>
              </a:pPr>
              <a:r>
                <a:rPr lang="en-US" dirty="0">
                  <a:gradFill>
                    <a:gsLst>
                      <a:gs pos="0">
                        <a:schemeClr val="tx1"/>
                      </a:gs>
                      <a:gs pos="100000">
                        <a:schemeClr val="tx1"/>
                      </a:gs>
                    </a:gsLst>
                    <a:lin ang="5400000" scaled="0"/>
                  </a:gradFill>
                  <a:hlinkClick r:id="rId6"/>
                </a:rPr>
                <a:t>http://</a:t>
              </a:r>
              <a:r>
                <a:rPr lang="en-US" dirty="0" smtClean="0">
                  <a:gradFill>
                    <a:gsLst>
                      <a:gs pos="0">
                        <a:schemeClr val="tx1"/>
                      </a:gs>
                      <a:gs pos="100000">
                        <a:schemeClr val="tx1"/>
                      </a:gs>
                    </a:gsLst>
                    <a:lin ang="5400000" scaled="0"/>
                  </a:gradFill>
                  <a:hlinkClick r:id="rId6"/>
                </a:rPr>
                <a:t>technet.microsoft.com/en-us/library/hh546785.aspx</a:t>
              </a:r>
              <a:endParaRPr lang="en-US" dirty="0">
                <a:gradFill>
                  <a:gsLst>
                    <a:gs pos="0">
                      <a:schemeClr val="tx1"/>
                    </a:gs>
                    <a:gs pos="100000">
                      <a:schemeClr val="tx1"/>
                    </a:gs>
                  </a:gsLst>
                  <a:lin ang="5400000" scaled="0"/>
                </a:gradFill>
              </a:endParaRPr>
            </a:p>
          </p:txBody>
        </p:sp>
      </p:grpSp>
      <p:grpSp>
        <p:nvGrpSpPr>
          <p:cNvPr id="17" name="Group 16"/>
          <p:cNvGrpSpPr/>
          <p:nvPr/>
        </p:nvGrpSpPr>
        <p:grpSpPr>
          <a:xfrm>
            <a:off x="274639" y="2985283"/>
            <a:ext cx="11648403" cy="1071062"/>
            <a:chOff x="274639" y="3620025"/>
            <a:chExt cx="11648403" cy="1071062"/>
          </a:xfrm>
        </p:grpSpPr>
        <p:sp>
          <p:nvSpPr>
            <p:cNvPr id="13" name="Freeform 9"/>
            <p:cNvSpPr>
              <a:spLocks noEditPoints="1"/>
            </p:cNvSpPr>
            <p:nvPr/>
          </p:nvSpPr>
          <p:spPr bwMode="black">
            <a:xfrm>
              <a:off x="4107231" y="3753916"/>
              <a:ext cx="526492" cy="526283"/>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tx1"/>
            </a:solidFill>
            <a:ln>
              <a:noFill/>
            </a:ln>
            <a:extLst/>
          </p:spPr>
          <p:txBody>
            <a:bodyPr vert="horz" wrap="square" lIns="91400" tIns="45700" rIns="91400" bIns="45700" numCol="1" anchor="t" anchorCtr="0" compatLnSpc="1">
              <a:prstTxWarp prst="textNoShape">
                <a:avLst/>
              </a:prstTxWarp>
            </a:bodyPr>
            <a:lstStyle/>
            <a:p>
              <a:pPr defTabSz="932418">
                <a:lnSpc>
                  <a:spcPct val="90000"/>
                </a:lnSpc>
              </a:pPr>
              <a:endParaRPr lang="en-US">
                <a:solidFill>
                  <a:prstClr val="black"/>
                </a:solidFill>
              </a:endParaRPr>
            </a:p>
          </p:txBody>
        </p:sp>
        <p:sp>
          <p:nvSpPr>
            <p:cNvPr id="18" name="TextBox 17"/>
            <p:cNvSpPr txBox="1"/>
            <p:nvPr/>
          </p:nvSpPr>
          <p:spPr>
            <a:xfrm>
              <a:off x="274639" y="3620025"/>
              <a:ext cx="3657600" cy="794064"/>
            </a:xfrm>
            <a:prstGeom prst="rect">
              <a:avLst/>
            </a:prstGeom>
            <a:noFill/>
          </p:spPr>
          <p:txBody>
            <a:bodyPr wrap="square" lIns="182880" tIns="146304" rIns="182880" bIns="146304" rtlCol="0">
              <a:spAutoFit/>
            </a:bodyPr>
            <a:lstStyle/>
            <a:p>
              <a:pPr defTabSz="932418">
                <a:lnSpc>
                  <a:spcPct val="90000"/>
                </a:lnSpc>
                <a:spcAft>
                  <a:spcPts val="612"/>
                </a:spcAft>
              </a:pPr>
              <a:r>
                <a:rPr lang="en-US" sz="3600" dirty="0">
                  <a:gradFill>
                    <a:gsLst>
                      <a:gs pos="0">
                        <a:schemeClr val="tx1"/>
                      </a:gs>
                      <a:gs pos="100000">
                        <a:schemeClr val="tx1"/>
                      </a:gs>
                    </a:gsLst>
                    <a:lin ang="5400000" scaled="0"/>
                  </a:gradFill>
                  <a:latin typeface="+mj-lt"/>
                </a:rPr>
                <a:t>Azure Pack</a:t>
              </a:r>
            </a:p>
          </p:txBody>
        </p:sp>
        <p:sp>
          <p:nvSpPr>
            <p:cNvPr id="25" name="Rectangle 24"/>
            <p:cNvSpPr/>
            <p:nvPr/>
          </p:nvSpPr>
          <p:spPr>
            <a:xfrm>
              <a:off x="4981168" y="3620025"/>
              <a:ext cx="6941874" cy="1071062"/>
            </a:xfrm>
            <a:prstGeom prst="rect">
              <a:avLst/>
            </a:prstGeom>
          </p:spPr>
          <p:txBody>
            <a:bodyPr wrap="square" lIns="182880" tIns="146304" rIns="182880" bIns="146304">
              <a:spAutoFit/>
            </a:bodyPr>
            <a:lstStyle/>
            <a:p>
              <a:pPr defTabSz="932418">
                <a:lnSpc>
                  <a:spcPct val="90000"/>
                </a:lnSpc>
                <a:spcBef>
                  <a:spcPts val="612"/>
                </a:spcBef>
              </a:pPr>
              <a:r>
                <a:rPr lang="en-US" sz="2000" dirty="0">
                  <a:gradFill>
                    <a:gsLst>
                      <a:gs pos="0">
                        <a:schemeClr val="tx1"/>
                      </a:gs>
                      <a:gs pos="100000">
                        <a:schemeClr val="tx1"/>
                      </a:gs>
                    </a:gsLst>
                    <a:lin ang="5400000" scaled="0"/>
                  </a:gradFill>
                </a:rPr>
                <a:t>Azure Pack</a:t>
              </a:r>
            </a:p>
            <a:p>
              <a:pPr marL="0" lvl="1" defTabSz="932418" fontAlgn="base">
                <a:lnSpc>
                  <a:spcPct val="90000"/>
                </a:lnSpc>
                <a:spcAft>
                  <a:spcPts val="1247"/>
                </a:spcAft>
                <a:buClr>
                  <a:srgbClr val="FFFFFF">
                    <a:lumMod val="75000"/>
                    <a:lumOff val="25000"/>
                  </a:srgbClr>
                </a:buClr>
                <a:buSzPct val="90000"/>
                <a:tabLst>
                  <a:tab pos="655574" algn="l"/>
                  <a:tab pos="1842870" algn="l"/>
                </a:tabLst>
              </a:pPr>
              <a:r>
                <a:rPr lang="en-US" u="sng" dirty="0">
                  <a:gradFill>
                    <a:gsLst>
                      <a:gs pos="0">
                        <a:schemeClr val="tx1"/>
                      </a:gs>
                      <a:gs pos="100000">
                        <a:schemeClr val="tx1"/>
                      </a:gs>
                    </a:gsLst>
                    <a:lin ang="5400000" scaled="0"/>
                  </a:gradFill>
                  <a:hlinkClick r:id="rId7"/>
                </a:rPr>
                <a:t>http://</a:t>
              </a:r>
              <a:r>
                <a:rPr lang="en-US" u="sng" dirty="0" smtClean="0">
                  <a:gradFill>
                    <a:gsLst>
                      <a:gs pos="0">
                        <a:schemeClr val="tx1"/>
                      </a:gs>
                      <a:gs pos="100000">
                        <a:schemeClr val="tx1"/>
                      </a:gs>
                    </a:gsLst>
                    <a:lin ang="5400000" scaled="0"/>
                  </a:gradFill>
                  <a:hlinkClick r:id="rId7"/>
                </a:rPr>
                <a:t>www.microsoft.com/en-us/server-cloud/products/</a:t>
              </a:r>
              <a:br>
                <a:rPr lang="en-US" u="sng" dirty="0" smtClean="0">
                  <a:gradFill>
                    <a:gsLst>
                      <a:gs pos="0">
                        <a:schemeClr val="tx1"/>
                      </a:gs>
                      <a:gs pos="100000">
                        <a:schemeClr val="tx1"/>
                      </a:gs>
                    </a:gsLst>
                    <a:lin ang="5400000" scaled="0"/>
                  </a:gradFill>
                  <a:hlinkClick r:id="rId7"/>
                </a:rPr>
              </a:br>
              <a:r>
                <a:rPr lang="en-US" u="sng" dirty="0" smtClean="0">
                  <a:gradFill>
                    <a:gsLst>
                      <a:gs pos="0">
                        <a:schemeClr val="tx1"/>
                      </a:gs>
                      <a:gs pos="100000">
                        <a:schemeClr val="tx1"/>
                      </a:gs>
                    </a:gsLst>
                    <a:lin ang="5400000" scaled="0"/>
                  </a:gradFill>
                  <a:hlinkClick r:id="rId7"/>
                </a:rPr>
                <a:t>windows-azure-pack</a:t>
              </a:r>
              <a:endParaRPr lang="en-US" dirty="0">
                <a:gradFill>
                  <a:gsLst>
                    <a:gs pos="0">
                      <a:schemeClr val="tx1"/>
                    </a:gs>
                    <a:gs pos="100000">
                      <a:schemeClr val="tx1"/>
                    </a:gs>
                  </a:gsLst>
                  <a:lin ang="5400000" scaled="0"/>
                </a:gradFill>
              </a:endParaRPr>
            </a:p>
          </p:txBody>
        </p:sp>
      </p:grpSp>
    </p:spTree>
    <p:extLst>
      <p:ext uri="{BB962C8B-B14F-4D97-AF65-F5344CB8AC3E}">
        <p14:creationId xmlns:p14="http://schemas.microsoft.com/office/powerpoint/2010/main" val="1807760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600"/>
                                        <p:tgtEl>
                                          <p:spTgt spid="27"/>
                                        </p:tgtEl>
                                      </p:cBhvr>
                                    </p:animEffect>
                                  </p:childTnLst>
                                </p:cTn>
                              </p:par>
                              <p:par>
                                <p:cTn id="8" presetID="63" presetClass="path" presetSubtype="0" decel="100000" fill="hold" nodeType="withEffect">
                                  <p:stCondLst>
                                    <p:cond delay="0"/>
                                  </p:stCondLst>
                                  <p:childTnLst>
                                    <p:animMotion origin="layout" path="M -0.02413 -2.12892E-6 L 2.57085E-6 -2.12892E-6 " pathEditMode="relative" rAng="0" ptsTypes="AA">
                                      <p:cBhvr>
                                        <p:cTn id="9" dur="1000" fill="hold"/>
                                        <p:tgtEl>
                                          <p:spTgt spid="27"/>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600"/>
                                        <p:tgtEl>
                                          <p:spTgt spid="23"/>
                                        </p:tgtEl>
                                      </p:cBhvr>
                                    </p:animEffect>
                                  </p:childTnLst>
                                </p:cTn>
                              </p:par>
                              <p:par>
                                <p:cTn id="13" presetID="63" presetClass="path" presetSubtype="0" decel="100000" fill="hold" nodeType="withEffect">
                                  <p:stCondLst>
                                    <p:cond delay="100"/>
                                  </p:stCondLst>
                                  <p:childTnLst>
                                    <p:animMotion origin="layout" path="M -0.02413 2.40581E-7 L 1.30202E-6 2.40581E-7 " pathEditMode="relative" rAng="0" ptsTypes="AA">
                                      <p:cBhvr>
                                        <p:cTn id="14" dur="1000" fill="hold"/>
                                        <p:tgtEl>
                                          <p:spTgt spid="2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600"/>
                                        <p:tgtEl>
                                          <p:spTgt spid="17"/>
                                        </p:tgtEl>
                                      </p:cBhvr>
                                    </p:animEffect>
                                  </p:childTnLst>
                                </p:cTn>
                              </p:par>
                              <p:par>
                                <p:cTn id="18" presetID="63" presetClass="path" presetSubtype="0" decel="100000" fill="hold" nodeType="withEffect">
                                  <p:stCondLst>
                                    <p:cond delay="200"/>
                                  </p:stCondLst>
                                  <p:childTnLst>
                                    <p:animMotion origin="layout" path="M -0.02413 2.51475E-6 L 3.65331E-6 2.51475E-6 " pathEditMode="relative" rAng="0" ptsTypes="AA">
                                      <p:cBhvr>
                                        <p:cTn id="19" dur="1000" fill="hold"/>
                                        <p:tgtEl>
                                          <p:spTgt spid="17"/>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600"/>
                                        <p:tgtEl>
                                          <p:spTgt spid="7"/>
                                        </p:tgtEl>
                                      </p:cBhvr>
                                    </p:animEffect>
                                  </p:childTnLst>
                                </p:cTn>
                              </p:par>
                              <p:par>
                                <p:cTn id="23" presetID="63" presetClass="path" presetSubtype="0" decel="100000" fill="hold" nodeType="withEffect">
                                  <p:stCondLst>
                                    <p:cond delay="300"/>
                                  </p:stCondLst>
                                  <p:childTnLst>
                                    <p:animMotion origin="layout" path="M -0.02413 -2.17431E-6 L 2.57085E-6 -2.17431E-6 " pathEditMode="relative" rAng="0" ptsTypes="AA">
                                      <p:cBhvr>
                                        <p:cTn id="24" dur="1000" fill="hold"/>
                                        <p:tgtEl>
                                          <p:spTgt spid="7"/>
                                        </p:tgtEl>
                                        <p:attrNameLst>
                                          <p:attrName>ppt_x</p:attrName>
                                          <p:attrName>ppt_y</p:attrName>
                                        </p:attrNameLst>
                                      </p:cBhvr>
                                      <p:rCtr x="1200" y="0"/>
                                    </p:animMotion>
                                  </p:childTnLst>
                                </p:cTn>
                              </p:par>
                              <p:par>
                                <p:cTn id="25" presetID="10" presetClass="entr" presetSubtype="0" fill="hold" grpId="0" nodeType="withEffect">
                                  <p:stCondLst>
                                    <p:cond delay="40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600"/>
                                        <p:tgtEl>
                                          <p:spTgt spid="16"/>
                                        </p:tgtEl>
                                      </p:cBhvr>
                                    </p:animEffect>
                                  </p:childTnLst>
                                </p:cTn>
                              </p:par>
                              <p:par>
                                <p:cTn id="28" presetID="63" presetClass="path" presetSubtype="0" decel="100000" fill="hold" grpId="1" nodeType="withEffect">
                                  <p:stCondLst>
                                    <p:cond delay="400"/>
                                  </p:stCondLst>
                                  <p:childTnLst>
                                    <p:animMotion origin="layout" path="M -0.02413 -2.17431E-6 L 2.57085E-6 -2.17431E-6 " pathEditMode="relative" rAng="0" ptsTypes="AA">
                                      <p:cBhvr>
                                        <p:cTn id="29" dur="1000" fill="hold"/>
                                        <p:tgtEl>
                                          <p:spTgt spid="16"/>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4639" y="295275"/>
            <a:ext cx="11889564" cy="917575"/>
          </a:xfrm>
        </p:spPr>
        <p:txBody>
          <a:bodyPr/>
          <a:lstStyle/>
          <a:p>
            <a:r>
              <a:rPr lang="en-US" dirty="0" smtClean="0"/>
              <a:t>Azure</a:t>
            </a:r>
            <a:endParaRPr lang="en-US" dirty="0"/>
          </a:p>
        </p:txBody>
      </p:sp>
      <p:sp>
        <p:nvSpPr>
          <p:cNvPr id="20" name="Rectangle 19">
            <a:hlinkClick r:id="rId3"/>
          </p:cNvPr>
          <p:cNvSpPr>
            <a:spLocks/>
          </p:cNvSpPr>
          <p:nvPr/>
        </p:nvSpPr>
        <p:spPr bwMode="auto">
          <a:xfrm>
            <a:off x="5769511"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85" name="Rectangle 84">
            <a:hlinkClick r:id="rId4"/>
          </p:cNvPr>
          <p:cNvSpPr>
            <a:spLocks/>
          </p:cNvSpPr>
          <p:nvPr/>
        </p:nvSpPr>
        <p:spPr bwMode="auto">
          <a:xfrm>
            <a:off x="274639" y="2767826"/>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Classroom</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pic>
        <p:nvPicPr>
          <p:cNvPr id="86" name="Picture 85"/>
          <p:cNvPicPr>
            <a:picLocks noChangeAspect="1"/>
          </p:cNvPicPr>
          <p:nvPr/>
        </p:nvPicPr>
        <p:blipFill>
          <a:blip r:embed="rId5" cstate="print">
            <a:clrChange>
              <a:clrFrom>
                <a:srgbClr val="000000">
                  <a:alpha val="0"/>
                </a:srgbClr>
              </a:clrFrom>
              <a:clrTo>
                <a:srgbClr val="000000">
                  <a:alpha val="0"/>
                </a:srgbClr>
              </a:clrTo>
            </a:clrChange>
            <a:extLst>
              <a:ext uri="{28A0092B-C50C-407E-A947-70E740481C1C}">
                <a14:useLocalDpi xmlns:a14="http://schemas.microsoft.com/office/drawing/2010/main" val="0"/>
              </a:ext>
            </a:extLst>
          </a:blip>
          <a:stretch>
            <a:fillRect/>
          </a:stretch>
        </p:blipFill>
        <p:spPr>
          <a:xfrm>
            <a:off x="479381" y="3637609"/>
            <a:ext cx="404898" cy="519929"/>
          </a:xfrm>
          <a:prstGeom prst="rect">
            <a:avLst/>
          </a:prstGeom>
          <a:noFill/>
        </p:spPr>
      </p:pic>
      <p:sp>
        <p:nvSpPr>
          <p:cNvPr id="83" name="Rectangle 82"/>
          <p:cNvSpPr>
            <a:spLocks/>
          </p:cNvSpPr>
          <p:nvPr/>
        </p:nvSpPr>
        <p:spPr bwMode="auto">
          <a:xfrm>
            <a:off x="274639" y="1212850"/>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Exams</a:t>
            </a:r>
          </a:p>
        </p:txBody>
      </p:sp>
      <p:pic>
        <p:nvPicPr>
          <p:cNvPr id="84" name="Picture 2" descr="\\MAGNUM\Projects\Microsoft\Cloud Power FY12\Design\ICONS_PNG\Devices.png"/>
          <p:cNvPicPr>
            <a:picLocks noChangeAspect="1" noChangeArrowheads="1"/>
          </p:cNvPicPr>
          <p:nvPr/>
        </p:nvPicPr>
        <p:blipFill>
          <a:blip r:embed="rId6" cstate="screen">
            <a:lum bright="100000" contrast="100000"/>
            <a:extLst>
              <a:ext uri="{28A0092B-C50C-407E-A947-70E740481C1C}">
                <a14:useLocalDpi xmlns:a14="http://schemas.microsoft.com/office/drawing/2010/main"/>
              </a:ext>
            </a:extLst>
          </a:blip>
          <a:stretch>
            <a:fillRect/>
          </a:stretch>
        </p:blipFill>
        <p:spPr bwMode="auto">
          <a:xfrm>
            <a:off x="276041" y="1891122"/>
            <a:ext cx="731254" cy="757656"/>
          </a:xfrm>
          <a:prstGeom prst="rect">
            <a:avLst/>
          </a:prstGeom>
          <a:noFill/>
          <a:ln>
            <a:noFill/>
          </a:ln>
        </p:spPr>
      </p:pic>
      <p:sp>
        <p:nvSpPr>
          <p:cNvPr id="100" name="TextBox 99"/>
          <p:cNvSpPr txBox="1"/>
          <p:nvPr/>
        </p:nvSpPr>
        <p:spPr>
          <a:xfrm>
            <a:off x="4567682" y="1821719"/>
            <a:ext cx="443918" cy="677943"/>
          </a:xfrm>
          <a:prstGeom prst="rect">
            <a:avLst/>
          </a:prstGeom>
          <a:noFill/>
        </p:spPr>
        <p:txBody>
          <a:bodyPr wrap="square" lIns="0" tIns="0" rIns="0" bIns="0" rtlCol="0">
            <a:spAutoFit/>
          </a:bodyPr>
          <a:lstStyle/>
          <a:p>
            <a:pPr defTabSz="932358">
              <a:lnSpc>
                <a:spcPct val="90000"/>
              </a:lnSpc>
            </a:pPr>
            <a:r>
              <a:rPr lang="en-US" sz="4895"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a:t>
            </a:r>
          </a:p>
        </p:txBody>
      </p:sp>
      <p:sp>
        <p:nvSpPr>
          <p:cNvPr id="46" name="Rectangle 45">
            <a:hlinkClick r:id="rId7"/>
          </p:cNvPr>
          <p:cNvSpPr>
            <a:spLocks/>
          </p:cNvSpPr>
          <p:nvPr/>
        </p:nvSpPr>
        <p:spPr bwMode="auto">
          <a:xfrm>
            <a:off x="2106263"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62" name="Rectangle 61">
            <a:hlinkClick r:id="rId3"/>
          </p:cNvPr>
          <p:cNvSpPr>
            <a:spLocks/>
          </p:cNvSpPr>
          <p:nvPr/>
        </p:nvSpPr>
        <p:spPr bwMode="auto">
          <a:xfrm>
            <a:off x="3937887"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97" name="TextBox 96"/>
          <p:cNvSpPr txBox="1"/>
          <p:nvPr/>
        </p:nvSpPr>
        <p:spPr>
          <a:xfrm>
            <a:off x="2106263"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10979</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104" name="Rectangle 103">
            <a:hlinkClick r:id="rId8"/>
          </p:cNvPr>
          <p:cNvSpPr>
            <a:spLocks/>
          </p:cNvSpPr>
          <p:nvPr/>
        </p:nvSpPr>
        <p:spPr bwMode="auto">
          <a:xfrm>
            <a:off x="5769511"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Implementing </a:t>
            </a:r>
            <a:br>
              <a:rPr lang="en-US" sz="1200" spc="-30" dirty="0">
                <a:gradFill>
                  <a:gsLst>
                    <a:gs pos="0">
                      <a:srgbClr val="FFFFFF">
                        <a:lumMod val="75000"/>
                        <a:lumOff val="25000"/>
                      </a:srgbClr>
                    </a:gs>
                    <a:gs pos="80000">
                      <a:srgbClr val="FFFFFF">
                        <a:lumMod val="65000"/>
                        <a:lumOff val="35000"/>
                      </a:srgbClr>
                    </a:gs>
                  </a:gsLst>
                  <a:lin ang="16200000" scaled="0"/>
                </a:gradFill>
              </a:rPr>
            </a:br>
            <a:r>
              <a:rPr lang="en-US" sz="1200" spc="-30" dirty="0">
                <a:gradFill>
                  <a:gsLst>
                    <a:gs pos="0">
                      <a:srgbClr val="FFFFFF">
                        <a:lumMod val="75000"/>
                        <a:lumOff val="25000"/>
                      </a:srgbClr>
                    </a:gs>
                    <a:gs pos="80000">
                      <a:srgbClr val="FFFFFF">
                        <a:lumMod val="65000"/>
                        <a:lumOff val="35000"/>
                      </a:srgbClr>
                    </a:gs>
                  </a:gsLst>
                  <a:lin ang="16200000" scaled="0"/>
                </a:gradFill>
              </a:rPr>
              <a:t>Microsoft Azure Infrastructure Solutions</a:t>
            </a:r>
          </a:p>
        </p:txBody>
      </p:sp>
      <p:sp>
        <p:nvSpPr>
          <p:cNvPr id="45" name="Rectangle 44">
            <a:hlinkClick r:id="rId4"/>
          </p:cNvPr>
          <p:cNvSpPr>
            <a:spLocks/>
          </p:cNvSpPr>
          <p:nvPr/>
        </p:nvSpPr>
        <p:spPr bwMode="auto">
          <a:xfrm>
            <a:off x="274639" y="4322802"/>
            <a:ext cx="1783080" cy="150876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Online</a:t>
            </a:r>
          </a:p>
          <a:p>
            <a:pPr defTabSz="932559">
              <a:lnSpc>
                <a:spcPct val="90000"/>
              </a:lnSpc>
            </a:pPr>
            <a:r>
              <a:rPr lang="en-US" sz="2400" spc="-3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training</a:t>
            </a:r>
          </a:p>
        </p:txBody>
      </p:sp>
      <p:sp>
        <p:nvSpPr>
          <p:cNvPr id="42" name="Rectangle 41">
            <a:hlinkClick r:id="rId3"/>
          </p:cNvPr>
          <p:cNvSpPr>
            <a:spLocks/>
          </p:cNvSpPr>
          <p:nvPr/>
        </p:nvSpPr>
        <p:spPr bwMode="auto">
          <a:xfrm>
            <a:off x="7601134" y="1212850"/>
            <a:ext cx="1783080" cy="1508760"/>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sp>
        <p:nvSpPr>
          <p:cNvPr id="53" name="Rectangle 52">
            <a:hlinkClick r:id="rId8"/>
          </p:cNvPr>
          <p:cNvSpPr>
            <a:spLocks/>
          </p:cNvSpPr>
          <p:nvPr/>
        </p:nvSpPr>
        <p:spPr bwMode="auto">
          <a:xfrm>
            <a:off x="5769511"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Architecting Microsoft Azure Solutions</a:t>
            </a:r>
          </a:p>
        </p:txBody>
      </p:sp>
      <p:pic>
        <p:nvPicPr>
          <p:cNvPr id="2" name="Picture 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40" y="5309350"/>
            <a:ext cx="628650" cy="392771"/>
          </a:xfrm>
          <a:prstGeom prst="rect">
            <a:avLst/>
          </a:prstGeom>
        </p:spPr>
      </p:pic>
      <p:sp>
        <p:nvSpPr>
          <p:cNvPr id="66" name="Rectangle 65">
            <a:hlinkClick r:id="rId8"/>
          </p:cNvPr>
          <p:cNvSpPr>
            <a:spLocks/>
          </p:cNvSpPr>
          <p:nvPr/>
        </p:nvSpPr>
        <p:spPr bwMode="auto">
          <a:xfrm>
            <a:off x="3937887" y="2767826"/>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Developing Microsoft Azure Solutions</a:t>
            </a:r>
          </a:p>
        </p:txBody>
      </p:sp>
      <p:sp>
        <p:nvSpPr>
          <p:cNvPr id="72" name="Rectangle 71">
            <a:hlinkClick r:id="rId7"/>
          </p:cNvPr>
          <p:cNvSpPr>
            <a:spLocks/>
          </p:cNvSpPr>
          <p:nvPr/>
        </p:nvSpPr>
        <p:spPr bwMode="auto">
          <a:xfrm>
            <a:off x="2106263" y="4322802"/>
            <a:ext cx="1783080" cy="150876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0" bIns="146304" numCol="1" spcCol="0" rtlCol="0" fromWordArt="0" anchor="b" anchorCtr="0" forceAA="0" compatLnSpc="1">
            <a:prstTxWarp prst="textNoShape">
              <a:avLst/>
            </a:prstTxWarp>
            <a:noAutofit/>
          </a:bodyPr>
          <a:lstStyle/>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(Coming soon)</a:t>
            </a:r>
          </a:p>
          <a:p>
            <a:pPr defTabSz="932358">
              <a:lnSpc>
                <a:spcPct val="90000"/>
              </a:lnSpc>
            </a:pPr>
            <a:r>
              <a:rPr lang="en-US" sz="1200" spc="-30" dirty="0">
                <a:gradFill>
                  <a:gsLst>
                    <a:gs pos="0">
                      <a:srgbClr val="FFFFFF">
                        <a:lumMod val="75000"/>
                        <a:lumOff val="25000"/>
                      </a:srgbClr>
                    </a:gs>
                    <a:gs pos="80000">
                      <a:srgbClr val="FFFFFF">
                        <a:lumMod val="65000"/>
                        <a:lumOff val="35000"/>
                      </a:srgbClr>
                    </a:gs>
                  </a:gsLst>
                  <a:lin ang="16200000" scaled="0"/>
                </a:gradFill>
              </a:rPr>
              <a:t>Microsoft Azure Fundamentals</a:t>
            </a:r>
          </a:p>
        </p:txBody>
      </p:sp>
      <p:sp>
        <p:nvSpPr>
          <p:cNvPr id="3" name="TextBox 2"/>
          <p:cNvSpPr txBox="1"/>
          <p:nvPr/>
        </p:nvSpPr>
        <p:spPr>
          <a:xfrm>
            <a:off x="9611402" y="1597898"/>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Azure-Cert</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 name="TextBox 4"/>
          <p:cNvSpPr txBox="1"/>
          <p:nvPr/>
        </p:nvSpPr>
        <p:spPr>
          <a:xfrm>
            <a:off x="9611402" y="4707850"/>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Azure-MVA</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6" name="TextBox 5"/>
          <p:cNvSpPr txBox="1"/>
          <p:nvPr/>
        </p:nvSpPr>
        <p:spPr>
          <a:xfrm>
            <a:off x="9611402" y="3152874"/>
            <a:ext cx="2103120" cy="738664"/>
          </a:xfrm>
          <a:prstGeom prst="rect">
            <a:avLst/>
          </a:prstGeom>
          <a:noFill/>
        </p:spPr>
        <p:txBody>
          <a:bodyPr wrap="square" lIns="182880" tIns="146304" rIns="182880" bIns="146304" rtlCol="0">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Azure-Train</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54" name="Rectangle 53"/>
          <p:cNvSpPr/>
          <p:nvPr/>
        </p:nvSpPr>
        <p:spPr>
          <a:xfrm>
            <a:off x="274639" y="5958898"/>
            <a:ext cx="9105826" cy="738664"/>
          </a:xfrm>
          <a:prstGeom prst="rect">
            <a:avLst/>
          </a:prstGeom>
        </p:spPr>
        <p:txBody>
          <a:bodyPr wrap="none" lIns="182880" tIns="146304" rIns="182880" bIns="146304">
            <a:spAutoFit/>
          </a:bodyPr>
          <a:lstStyle/>
          <a:p>
            <a:pPr>
              <a:lnSpc>
                <a:spcPct val="90000"/>
              </a:lnSpc>
            </a:pPr>
            <a:r>
              <a:rPr lang="en-US" sz="3200" spc="-40" dirty="0">
                <a:gradFill>
                  <a:gsLst>
                    <a:gs pos="11864">
                      <a:schemeClr val="tx1"/>
                    </a:gs>
                    <a:gs pos="25424">
                      <a:schemeClr val="tx1"/>
                    </a:gs>
                  </a:gsLst>
                  <a:lin ang="5400000" scaled="0"/>
                </a:gradFill>
                <a:latin typeface="+mj-lt"/>
              </a:rPr>
              <a:t>Get </a:t>
            </a:r>
            <a:r>
              <a:rPr lang="en-US" sz="3200" spc="-40" dirty="0" smtClean="0">
                <a:gradFill>
                  <a:gsLst>
                    <a:gs pos="11864">
                      <a:schemeClr val="tx1"/>
                    </a:gs>
                    <a:gs pos="25424">
                      <a:schemeClr val="tx1"/>
                    </a:gs>
                  </a:gsLst>
                  <a:lin ang="5400000" scaled="0"/>
                </a:gradFill>
                <a:latin typeface="+mj-lt"/>
              </a:rPr>
              <a:t>certified for </a:t>
            </a:r>
            <a:r>
              <a:rPr lang="en-US" sz="3200" spc="-40" dirty="0">
                <a:gradFill>
                  <a:gsLst>
                    <a:gs pos="11864">
                      <a:schemeClr val="tx1"/>
                    </a:gs>
                    <a:gs pos="25424">
                      <a:schemeClr val="tx1"/>
                    </a:gs>
                  </a:gsLst>
                  <a:lin ang="5400000" scaled="0"/>
                </a:gradFill>
                <a:latin typeface="+mj-lt"/>
              </a:rPr>
              <a:t>1/2 the price at TechEd Europe 2014!</a:t>
            </a:r>
          </a:p>
        </p:txBody>
      </p:sp>
      <p:sp>
        <p:nvSpPr>
          <p:cNvPr id="57" name="Rectangle 56"/>
          <p:cNvSpPr/>
          <p:nvPr/>
        </p:nvSpPr>
        <p:spPr>
          <a:xfrm>
            <a:off x="9611402" y="5958898"/>
            <a:ext cx="1865704" cy="738664"/>
          </a:xfrm>
          <a:prstGeom prst="rect">
            <a:avLst/>
          </a:prstGeom>
        </p:spPr>
        <p:txBody>
          <a:bodyPr wrap="none" lIns="182880" tIns="146304" rIns="182880" bIns="146304">
            <a:spAutoFit/>
          </a:bodyPr>
          <a:lstStyle/>
          <a:p>
            <a:pPr>
              <a:lnSpc>
                <a:spcPct val="90000"/>
              </a:lnSpc>
            </a:pPr>
            <a:r>
              <a:rPr lang="en-US" sz="1600" dirty="0">
                <a:gradFill>
                  <a:gsLst>
                    <a:gs pos="0">
                      <a:srgbClr val="FFFFFF">
                        <a:lumMod val="75000"/>
                        <a:lumOff val="25000"/>
                      </a:srgbClr>
                    </a:gs>
                    <a:gs pos="80000">
                      <a:srgbClr val="FFFFFF">
                        <a:lumMod val="65000"/>
                        <a:lumOff val="35000"/>
                      </a:srgbClr>
                    </a:gs>
                  </a:gsLst>
                  <a:lin ang="16200000" scaled="0"/>
                </a:gradFill>
              </a:rPr>
              <a:t>http://bit.ly</a:t>
            </a:r>
            <a:r>
              <a:rPr lang="en-US" sz="1600" dirty="0" smtClean="0">
                <a:gradFill>
                  <a:gsLst>
                    <a:gs pos="0">
                      <a:srgbClr val="FFFFFF">
                        <a:lumMod val="75000"/>
                        <a:lumOff val="25000"/>
                      </a:srgbClr>
                    </a:gs>
                    <a:gs pos="80000">
                      <a:srgbClr val="FFFFFF">
                        <a:lumMod val="65000"/>
                        <a:lumOff val="35000"/>
                      </a:srgbClr>
                    </a:gs>
                  </a:gsLst>
                  <a:lin ang="16200000" scaled="0"/>
                </a:gradFill>
              </a:rPr>
              <a:t>/</a:t>
            </a:r>
            <a:br>
              <a:rPr lang="en-US" sz="1600" dirty="0" smtClean="0">
                <a:gradFill>
                  <a:gsLst>
                    <a:gs pos="0">
                      <a:srgbClr val="FFFFFF">
                        <a:lumMod val="75000"/>
                        <a:lumOff val="25000"/>
                      </a:srgbClr>
                    </a:gs>
                    <a:gs pos="80000">
                      <a:srgbClr val="FFFFFF">
                        <a:lumMod val="65000"/>
                        <a:lumOff val="35000"/>
                      </a:srgbClr>
                    </a:gs>
                  </a:gsLst>
                  <a:lin ang="16200000" scaled="0"/>
                </a:gradFill>
              </a:rPr>
            </a:br>
            <a:r>
              <a:rPr lang="en-US" sz="1600" dirty="0" smtClean="0">
                <a:gradFill>
                  <a:gsLst>
                    <a:gs pos="0">
                      <a:srgbClr val="FFFFFF">
                        <a:lumMod val="75000"/>
                        <a:lumOff val="25000"/>
                      </a:srgbClr>
                    </a:gs>
                    <a:gs pos="80000">
                      <a:srgbClr val="FFFFFF">
                        <a:lumMod val="65000"/>
                        <a:lumOff val="35000"/>
                      </a:srgbClr>
                    </a:gs>
                  </a:gsLst>
                  <a:lin ang="16200000" scaled="0"/>
                </a:gradFill>
              </a:rPr>
              <a:t>TechEd-</a:t>
            </a:r>
            <a:r>
              <a:rPr lang="en-US" sz="1600" dirty="0" err="1" smtClean="0">
                <a:gradFill>
                  <a:gsLst>
                    <a:gs pos="0">
                      <a:srgbClr val="FFFFFF">
                        <a:lumMod val="75000"/>
                        <a:lumOff val="25000"/>
                      </a:srgbClr>
                    </a:gs>
                    <a:gs pos="80000">
                      <a:srgbClr val="FFFFFF">
                        <a:lumMod val="65000"/>
                        <a:lumOff val="35000"/>
                      </a:srgbClr>
                    </a:gs>
                  </a:gsLst>
                  <a:lin ang="16200000" scaled="0"/>
                </a:gradFill>
              </a:rPr>
              <a:t>CertDeal</a:t>
            </a:r>
            <a:endParaRPr lang="en-US" sz="1600" dirty="0">
              <a:gradFill>
                <a:gsLst>
                  <a:gs pos="0">
                    <a:srgbClr val="FFFFFF">
                      <a:lumMod val="75000"/>
                      <a:lumOff val="25000"/>
                    </a:srgbClr>
                  </a:gs>
                  <a:gs pos="80000">
                    <a:srgbClr val="FFFFFF">
                      <a:lumMod val="65000"/>
                      <a:lumOff val="35000"/>
                    </a:srgbClr>
                  </a:gs>
                </a:gsLst>
                <a:lin ang="16200000" scaled="0"/>
              </a:gradFill>
            </a:endParaRPr>
          </a:p>
        </p:txBody>
      </p:sp>
      <p:sp>
        <p:nvSpPr>
          <p:cNvPr id="12" name="Freeform 5"/>
          <p:cNvSpPr>
            <a:spLocks noChangeAspect="1" noEditPoints="1"/>
          </p:cNvSpPr>
          <p:nvPr/>
        </p:nvSpPr>
        <p:spPr bwMode="auto">
          <a:xfrm>
            <a:off x="3423211"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2</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64" name="Freeform 5"/>
          <p:cNvSpPr>
            <a:spLocks noChangeAspect="1" noEditPoints="1"/>
          </p:cNvSpPr>
          <p:nvPr/>
        </p:nvSpPr>
        <p:spPr bwMode="auto">
          <a:xfrm>
            <a:off x="5254835"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3" name="Freeform 5"/>
          <p:cNvSpPr>
            <a:spLocks noChangeAspect="1" noEditPoints="1"/>
          </p:cNvSpPr>
          <p:nvPr/>
        </p:nvSpPr>
        <p:spPr bwMode="auto">
          <a:xfrm>
            <a:off x="7086459" y="2891163"/>
            <a:ext cx="331756" cy="267723"/>
          </a:xfrm>
          <a:custGeom>
            <a:avLst/>
            <a:gdLst>
              <a:gd name="T0" fmla="*/ 470 w 530"/>
              <a:gd name="T1" fmla="*/ 125 h 427"/>
              <a:gd name="T2" fmla="*/ 60 w 530"/>
              <a:gd name="T3" fmla="*/ 125 h 427"/>
              <a:gd name="T4" fmla="*/ 60 w 530"/>
              <a:gd name="T5" fmla="*/ 368 h 427"/>
              <a:gd name="T6" fmla="*/ 60 w 530"/>
              <a:gd name="T7" fmla="*/ 374 h 427"/>
              <a:gd name="T8" fmla="*/ 463 w 530"/>
              <a:gd name="T9" fmla="*/ 374 h 427"/>
              <a:gd name="T10" fmla="*/ 470 w 530"/>
              <a:gd name="T11" fmla="*/ 368 h 427"/>
              <a:gd name="T12" fmla="*/ 470 w 530"/>
              <a:gd name="T13" fmla="*/ 125 h 427"/>
              <a:gd name="T14" fmla="*/ 470 w 530"/>
              <a:gd name="T15" fmla="*/ 125 h 427"/>
              <a:gd name="T16" fmla="*/ 503 w 530"/>
              <a:gd name="T17" fmla="*/ 0 h 427"/>
              <a:gd name="T18" fmla="*/ 530 w 530"/>
              <a:gd name="T19" fmla="*/ 27 h 427"/>
              <a:gd name="T20" fmla="*/ 530 w 530"/>
              <a:gd name="T21" fmla="*/ 407 h 427"/>
              <a:gd name="T22" fmla="*/ 503 w 530"/>
              <a:gd name="T23" fmla="*/ 427 h 427"/>
              <a:gd name="T24" fmla="*/ 27 w 530"/>
              <a:gd name="T25" fmla="*/ 427 h 427"/>
              <a:gd name="T26" fmla="*/ 0 w 530"/>
              <a:gd name="T27" fmla="*/ 407 h 427"/>
              <a:gd name="T28" fmla="*/ 0 w 530"/>
              <a:gd name="T29" fmla="*/ 27 h 427"/>
              <a:gd name="T30" fmla="*/ 27 w 530"/>
              <a:gd name="T31" fmla="*/ 0 h 427"/>
              <a:gd name="T32" fmla="*/ 503 w 530"/>
              <a:gd name="T33" fmla="*/ 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0" h="427">
                <a:moveTo>
                  <a:pt x="470" y="125"/>
                </a:moveTo>
                <a:cubicBezTo>
                  <a:pt x="60" y="125"/>
                  <a:pt x="60" y="125"/>
                  <a:pt x="60" y="125"/>
                </a:cubicBezTo>
                <a:cubicBezTo>
                  <a:pt x="60" y="368"/>
                  <a:pt x="60" y="368"/>
                  <a:pt x="60" y="368"/>
                </a:cubicBezTo>
                <a:cubicBezTo>
                  <a:pt x="60" y="374"/>
                  <a:pt x="60" y="374"/>
                  <a:pt x="60" y="374"/>
                </a:cubicBezTo>
                <a:cubicBezTo>
                  <a:pt x="463" y="374"/>
                  <a:pt x="463" y="374"/>
                  <a:pt x="463" y="374"/>
                </a:cubicBezTo>
                <a:cubicBezTo>
                  <a:pt x="470" y="374"/>
                  <a:pt x="470" y="374"/>
                  <a:pt x="470" y="368"/>
                </a:cubicBezTo>
                <a:cubicBezTo>
                  <a:pt x="470" y="125"/>
                  <a:pt x="470" y="125"/>
                  <a:pt x="470" y="125"/>
                </a:cubicBezTo>
                <a:cubicBezTo>
                  <a:pt x="470" y="125"/>
                  <a:pt x="470" y="125"/>
                  <a:pt x="470" y="125"/>
                </a:cubicBezTo>
                <a:close/>
                <a:moveTo>
                  <a:pt x="503" y="0"/>
                </a:moveTo>
                <a:cubicBezTo>
                  <a:pt x="516" y="0"/>
                  <a:pt x="530" y="7"/>
                  <a:pt x="530" y="27"/>
                </a:cubicBezTo>
                <a:cubicBezTo>
                  <a:pt x="530" y="407"/>
                  <a:pt x="530" y="407"/>
                  <a:pt x="530" y="407"/>
                </a:cubicBezTo>
                <a:cubicBezTo>
                  <a:pt x="530" y="420"/>
                  <a:pt x="516" y="427"/>
                  <a:pt x="503" y="427"/>
                </a:cubicBezTo>
                <a:cubicBezTo>
                  <a:pt x="27" y="427"/>
                  <a:pt x="27" y="427"/>
                  <a:pt x="27" y="427"/>
                </a:cubicBezTo>
                <a:cubicBezTo>
                  <a:pt x="14" y="427"/>
                  <a:pt x="0" y="420"/>
                  <a:pt x="0" y="407"/>
                </a:cubicBezTo>
                <a:cubicBezTo>
                  <a:pt x="0" y="27"/>
                  <a:pt x="0" y="27"/>
                  <a:pt x="0" y="27"/>
                </a:cubicBezTo>
                <a:cubicBezTo>
                  <a:pt x="0" y="7"/>
                  <a:pt x="14" y="0"/>
                  <a:pt x="27" y="0"/>
                </a:cubicBezTo>
                <a:cubicBezTo>
                  <a:pt x="503" y="0"/>
                  <a:pt x="503" y="0"/>
                  <a:pt x="50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27432" numCol="1" anchor="b" anchorCtr="0" compatLnSpc="1">
            <a:prstTxWarp prst="textNoShape">
              <a:avLst/>
            </a:prstTxWarp>
          </a:bodyPr>
          <a:lstStyle/>
          <a:p>
            <a:pPr algn="ctr"/>
            <a:r>
              <a:rPr lang="en-US" sz="1100" b="1" dirty="0" smtClean="0">
                <a:gradFill>
                  <a:gsLst>
                    <a:gs pos="0">
                      <a:srgbClr val="FFFFFF">
                        <a:lumMod val="75000"/>
                        <a:lumOff val="25000"/>
                      </a:srgbClr>
                    </a:gs>
                    <a:gs pos="80000">
                      <a:srgbClr val="FFFFFF">
                        <a:lumMod val="65000"/>
                        <a:lumOff val="35000"/>
                      </a:srgbClr>
                    </a:gs>
                  </a:gsLst>
                  <a:lin ang="16200000" scaled="0"/>
                </a:gradFill>
              </a:rPr>
              <a:t>5</a:t>
            </a:r>
            <a:endParaRPr lang="en-US" sz="1100" b="1" dirty="0">
              <a:gradFill>
                <a:gsLst>
                  <a:gs pos="0">
                    <a:srgbClr val="FFFFFF">
                      <a:lumMod val="75000"/>
                      <a:lumOff val="25000"/>
                    </a:srgbClr>
                  </a:gs>
                  <a:gs pos="80000">
                    <a:srgbClr val="FFFFFF">
                      <a:lumMod val="65000"/>
                      <a:lumOff val="35000"/>
                    </a:srgbClr>
                  </a:gs>
                </a:gsLst>
                <a:lin ang="16200000" scaled="0"/>
              </a:gradFill>
            </a:endParaRPr>
          </a:p>
        </p:txBody>
      </p:sp>
      <p:sp>
        <p:nvSpPr>
          <p:cNvPr id="74" name="TextBox 73"/>
          <p:cNvSpPr txBox="1"/>
          <p:nvPr/>
        </p:nvSpPr>
        <p:spPr>
          <a:xfrm>
            <a:off x="3937887"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20532</a:t>
            </a:r>
          </a:p>
        </p:txBody>
      </p:sp>
      <p:sp>
        <p:nvSpPr>
          <p:cNvPr id="75" name="TextBox 74"/>
          <p:cNvSpPr txBox="1"/>
          <p:nvPr/>
        </p:nvSpPr>
        <p:spPr>
          <a:xfrm>
            <a:off x="5769511" y="2767826"/>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MOC</a:t>
            </a:r>
          </a:p>
          <a:p>
            <a:pPr defTabSz="932358">
              <a:lnSpc>
                <a:spcPct val="90000"/>
              </a:lnSpc>
            </a:pPr>
            <a:r>
              <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20533</a:t>
            </a:r>
          </a:p>
        </p:txBody>
      </p:sp>
      <p:sp>
        <p:nvSpPr>
          <p:cNvPr id="76" name="TextBox 75"/>
          <p:cNvSpPr txBox="1"/>
          <p:nvPr/>
        </p:nvSpPr>
        <p:spPr>
          <a:xfrm>
            <a:off x="3937887"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532</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78" name="TextBox 77"/>
          <p:cNvSpPr txBox="1"/>
          <p:nvPr/>
        </p:nvSpPr>
        <p:spPr>
          <a:xfrm>
            <a:off x="5769511"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533</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0" name="TextBox 79"/>
          <p:cNvSpPr txBox="1"/>
          <p:nvPr/>
        </p:nvSpPr>
        <p:spPr>
          <a:xfrm>
            <a:off x="7601134" y="1212850"/>
            <a:ext cx="1626600" cy="1015663"/>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EXAM</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a:p>
            <a:pPr defTabSz="932358">
              <a:lnSpc>
                <a:spcPct val="90000"/>
              </a:lnSpc>
            </a:pPr>
            <a:r>
              <a:rPr lang="en-US" sz="3600" spc="-150" dirty="0" smtClean="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rPr>
              <a:t>534</a:t>
            </a:r>
            <a:endParaRPr lang="en-US" sz="3600" spc="-150" dirty="0">
              <a:gradFill>
                <a:gsLst>
                  <a:gs pos="0">
                    <a:srgbClr val="FFFFFF">
                      <a:lumMod val="75000"/>
                      <a:lumOff val="25000"/>
                    </a:srgbClr>
                  </a:gs>
                  <a:gs pos="80000">
                    <a:srgbClr val="FFFFFF">
                      <a:lumMod val="65000"/>
                      <a:lumOff val="35000"/>
                    </a:srgbClr>
                  </a:gs>
                </a:gsLst>
                <a:lin ang="16200000" scaled="0"/>
              </a:gradFill>
              <a:latin typeface="+mj-lt"/>
              <a:ea typeface="Segoe UI" pitchFamily="34" charset="0"/>
              <a:cs typeface="Segoe UI" pitchFamily="34" charset="0"/>
            </a:endParaRPr>
          </a:p>
        </p:txBody>
      </p:sp>
      <p:sp>
        <p:nvSpPr>
          <p:cNvPr id="81" name="TextBox 80"/>
          <p:cNvSpPr txBox="1"/>
          <p:nvPr/>
        </p:nvSpPr>
        <p:spPr>
          <a:xfrm>
            <a:off x="2106263" y="4322802"/>
            <a:ext cx="1437037"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
        <p:nvSpPr>
          <p:cNvPr id="87" name="TextBox 86"/>
          <p:cNvSpPr txBox="1"/>
          <p:nvPr/>
        </p:nvSpPr>
        <p:spPr>
          <a:xfrm>
            <a:off x="5769511" y="4322802"/>
            <a:ext cx="1626600" cy="517065"/>
          </a:xfrm>
          <a:prstGeom prst="rect">
            <a:avLst/>
          </a:prstGeom>
          <a:noFill/>
        </p:spPr>
        <p:txBody>
          <a:bodyPr wrap="square" lIns="182880" tIns="146304" rIns="182880" bIns="146304" rtlCol="0">
            <a:spAutoFit/>
          </a:bodyPr>
          <a:lstStyle/>
          <a:p>
            <a:pPr defTabSz="932358">
              <a:lnSpc>
                <a:spcPct val="90000"/>
              </a:lnSpc>
            </a:pPr>
            <a:r>
              <a:rPr lang="en-US" sz="1600" b="1" dirty="0" smtClean="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rPr>
              <a:t>MVA</a:t>
            </a:r>
            <a:endParaRPr lang="en-US" sz="1600" b="1" dirty="0">
              <a:gradFill>
                <a:gsLst>
                  <a:gs pos="0">
                    <a:srgbClr val="FFFFFF">
                      <a:lumMod val="75000"/>
                      <a:lumOff val="25000"/>
                    </a:srgbClr>
                  </a:gs>
                  <a:gs pos="80000">
                    <a:srgbClr val="FFFFFF">
                      <a:lumMod val="65000"/>
                      <a:lumOff val="35000"/>
                    </a:srgbClr>
                  </a:gs>
                </a:gsLst>
                <a:lin ang="16200000" scaled="0"/>
              </a:gradFill>
              <a:ea typeface="Segoe UI" pitchFamily="34" charset="0"/>
              <a:cs typeface="Segoe UI" pitchFamily="34" charset="0"/>
            </a:endParaRPr>
          </a:p>
        </p:txBody>
      </p:sp>
    </p:spTree>
    <p:extLst>
      <p:ext uri="{BB962C8B-B14F-4D97-AF65-F5344CB8AC3E}">
        <p14:creationId xmlns:p14="http://schemas.microsoft.com/office/powerpoint/2010/main" val="3880410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Sometimes you need more than </a:t>
            </a:r>
            <a:r>
              <a:rPr lang="en-US" dirty="0" smtClean="0"/>
              <a:t>a rack</a:t>
            </a:r>
            <a:endParaRPr lang="en-US" dirty="0"/>
          </a:p>
        </p:txBody>
      </p:sp>
      <p:pic>
        <p:nvPicPr>
          <p:cNvPr id="6" name="Picture 5"/>
          <p:cNvPicPr>
            <a:picLocks noChangeAspect="1"/>
          </p:cNvPicPr>
          <p:nvPr/>
        </p:nvPicPr>
        <p:blipFill>
          <a:blip r:embed="rId3"/>
          <a:stretch>
            <a:fillRect/>
          </a:stretch>
        </p:blipFill>
        <p:spPr>
          <a:xfrm>
            <a:off x="1036637" y="1743646"/>
            <a:ext cx="5907280" cy="442061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6274" y="1743646"/>
            <a:ext cx="4414441" cy="4420616"/>
          </a:xfrm>
          <a:prstGeom prst="rect">
            <a:avLst/>
          </a:prstGeom>
        </p:spPr>
      </p:pic>
    </p:spTree>
    <p:extLst>
      <p:ext uri="{BB962C8B-B14F-4D97-AF65-F5344CB8AC3E}">
        <p14:creationId xmlns:p14="http://schemas.microsoft.com/office/powerpoint/2010/main" val="2060077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Please Complete An Evaluation Form</a:t>
            </a:r>
            <a:br>
              <a:rPr lang="en-US" dirty="0"/>
            </a:br>
            <a:r>
              <a:rPr lang="en-US" sz="4400" dirty="0"/>
              <a:t>Your input is important</a:t>
            </a:r>
            <a:r>
              <a:rPr lang="en-US" sz="4400" dirty="0" smtClean="0"/>
              <a:t>!</a:t>
            </a:r>
            <a:endParaRPr lang="en-US" dirty="0"/>
          </a:p>
        </p:txBody>
      </p:sp>
      <p:sp>
        <p:nvSpPr>
          <p:cNvPr id="9" name="Text Placeholder 2"/>
          <p:cNvSpPr txBox="1">
            <a:spLocks/>
          </p:cNvSpPr>
          <p:nvPr/>
        </p:nvSpPr>
        <p:spPr>
          <a:xfrm>
            <a:off x="207934" y="2568267"/>
            <a:ext cx="4023956" cy="12937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spcBef>
                <a:spcPts val="0"/>
              </a:spcBef>
              <a:buClr>
                <a:srgbClr val="FFFFFF"/>
              </a:buClr>
              <a:buFontTx/>
              <a:buNone/>
            </a:pPr>
            <a:r>
              <a:rPr lang="en-US" sz="2800" u="sng" dirty="0">
                <a:gradFill>
                  <a:gsLst>
                    <a:gs pos="1250">
                      <a:srgbClr val="FFFFFF"/>
                    </a:gs>
                    <a:gs pos="100000">
                      <a:srgbClr val="FFFFFF"/>
                    </a:gs>
                  </a:gsLst>
                  <a:lin ang="5400000" scaled="0"/>
                </a:gradFill>
              </a:rPr>
              <a:t>TechEd Schedule Builder </a:t>
            </a:r>
            <a:endParaRPr lang="en-US" sz="2800" u="sng" dirty="0" smtClean="0">
              <a:gradFill>
                <a:gsLst>
                  <a:gs pos="1250">
                    <a:srgbClr val="FFFFFF"/>
                  </a:gs>
                  <a:gs pos="100000">
                    <a:srgbClr val="FFFFFF"/>
                  </a:gs>
                </a:gsLst>
                <a:lin ang="5400000" scaled="0"/>
              </a:gradFill>
            </a:endParaRPr>
          </a:p>
          <a:p>
            <a:pPr marL="101600" indent="0" algn="ctr">
              <a:spcBef>
                <a:spcPts val="0"/>
              </a:spcBef>
              <a:buClr>
                <a:srgbClr val="FFFFFF"/>
              </a:buClr>
              <a:buFontTx/>
              <a:buNone/>
            </a:pPr>
            <a:r>
              <a:rPr lang="en-US" sz="2400" dirty="0" smtClean="0">
                <a:gradFill>
                  <a:gsLst>
                    <a:gs pos="1250">
                      <a:srgbClr val="FFFFFF"/>
                    </a:gs>
                    <a:gs pos="100000">
                      <a:srgbClr val="FFFFFF"/>
                    </a:gs>
                  </a:gsLst>
                  <a:lin ang="5400000" scaled="0"/>
                </a:gradFill>
              </a:rPr>
              <a:t>CommNet </a:t>
            </a:r>
            <a:r>
              <a:rPr lang="en-US" sz="2400" dirty="0">
                <a:gradFill>
                  <a:gsLst>
                    <a:gs pos="1250">
                      <a:srgbClr val="FFFFFF"/>
                    </a:gs>
                    <a:gs pos="100000">
                      <a:srgbClr val="FFFFFF"/>
                    </a:gs>
                  </a:gsLst>
                  <a:lin ang="5400000" scaled="0"/>
                </a:gradFill>
              </a:rPr>
              <a:t>station </a:t>
            </a:r>
            <a:r>
              <a:rPr lang="en-US" sz="2400" dirty="0" smtClean="0">
                <a:gradFill>
                  <a:gsLst>
                    <a:gs pos="1250">
                      <a:srgbClr val="FFFFFF"/>
                    </a:gs>
                    <a:gs pos="100000">
                      <a:srgbClr val="FFFFFF"/>
                    </a:gs>
                  </a:gsLst>
                  <a:lin ang="5400000" scaled="0"/>
                </a:gradFill>
              </a:rPr>
              <a:t>or PC</a:t>
            </a:r>
          </a:p>
        </p:txBody>
      </p:sp>
      <p:pic>
        <p:nvPicPr>
          <p:cNvPr id="14" name="Picture 13"/>
          <p:cNvPicPr>
            <a:picLocks noChangeAspect="1"/>
          </p:cNvPicPr>
          <p:nvPr/>
        </p:nvPicPr>
        <p:blipFill rotWithShape="1">
          <a:blip r:embed="rId4">
            <a:extLst>
              <a:ext uri="{28A0092B-C50C-407E-A947-70E740481C1C}">
                <a14:useLocalDpi xmlns:a14="http://schemas.microsoft.com/office/drawing/2010/main" val="0"/>
              </a:ext>
            </a:extLst>
          </a:blip>
          <a:srcRect b="48042"/>
          <a:stretch/>
        </p:blipFill>
        <p:spPr>
          <a:xfrm>
            <a:off x="4954934" y="3581319"/>
            <a:ext cx="3390998" cy="3421143"/>
          </a:xfrm>
          <a:prstGeom prst="rect">
            <a:avLst/>
          </a:prstGeom>
        </p:spPr>
      </p:pic>
      <p:pic>
        <p:nvPicPr>
          <p:cNvPr id="13"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986982" y="3581318"/>
            <a:ext cx="3119115" cy="3119115"/>
          </a:xfrm>
          <a:prstGeom prst="rect">
            <a:avLst/>
          </a:prstGeom>
          <a:noFill/>
          <a:extLst>
            <a:ext uri="{909E8E84-426E-40DD-AFC4-6F175D3DCCD1}">
              <a14:hiddenFill xmlns:a14="http://schemas.microsoft.com/office/drawing/2010/main">
                <a:solidFill>
                  <a:srgbClr val="FFFFFF"/>
                </a:solidFill>
              </a14:hiddenFill>
            </a:ext>
          </a:extLst>
        </p:spPr>
      </p:pic>
      <p:sp>
        <p:nvSpPr>
          <p:cNvPr id="17" name="Text Placeholder 2"/>
          <p:cNvSpPr txBox="1">
            <a:spLocks/>
          </p:cNvSpPr>
          <p:nvPr/>
        </p:nvSpPr>
        <p:spPr>
          <a:xfrm>
            <a:off x="4769627" y="2496990"/>
            <a:ext cx="3588183" cy="1548427"/>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lnSpc>
                <a:spcPct val="100000"/>
              </a:lnSpc>
              <a:spcBef>
                <a:spcPts val="0"/>
              </a:spcBef>
              <a:buClr>
                <a:srgbClr val="FFFFFF"/>
              </a:buClr>
              <a:buFontTx/>
              <a:buNone/>
            </a:pPr>
            <a:r>
              <a:rPr lang="en-US" sz="2800" u="sng" dirty="0">
                <a:gradFill>
                  <a:gsLst>
                    <a:gs pos="1250">
                      <a:srgbClr val="FFFFFF"/>
                    </a:gs>
                    <a:gs pos="100000">
                      <a:srgbClr val="FFFFFF"/>
                    </a:gs>
                  </a:gsLst>
                  <a:lin ang="5400000" scaled="0"/>
                </a:gradFill>
              </a:rPr>
              <a:t>TechEd Mobile </a:t>
            </a:r>
            <a:r>
              <a:rPr lang="en-US" sz="2800" u="sng" dirty="0" smtClean="0">
                <a:gradFill>
                  <a:gsLst>
                    <a:gs pos="1250">
                      <a:srgbClr val="FFFFFF"/>
                    </a:gs>
                    <a:gs pos="100000">
                      <a:srgbClr val="FFFFFF"/>
                    </a:gs>
                  </a:gsLst>
                  <a:lin ang="5400000" scaled="0"/>
                </a:gradFill>
              </a:rPr>
              <a:t>app</a:t>
            </a:r>
          </a:p>
          <a:p>
            <a:pPr marL="101600" indent="0" algn="ctr">
              <a:lnSpc>
                <a:spcPct val="100000"/>
              </a:lnSpc>
              <a:spcBef>
                <a:spcPts val="0"/>
              </a:spcBef>
              <a:buClr>
                <a:srgbClr val="FFFFFF"/>
              </a:buClr>
              <a:buFontTx/>
              <a:buNone/>
            </a:pPr>
            <a:r>
              <a:rPr lang="en-US" sz="2400" dirty="0" smtClean="0">
                <a:gradFill>
                  <a:gsLst>
                    <a:gs pos="1250">
                      <a:srgbClr val="FFFFFF"/>
                    </a:gs>
                    <a:gs pos="100000">
                      <a:srgbClr val="FFFFFF"/>
                    </a:gs>
                  </a:gsLst>
                  <a:lin ang="5400000" scaled="0"/>
                </a:gradFill>
              </a:rPr>
              <a:t>Phone or Tablet</a:t>
            </a:r>
            <a:r>
              <a:rPr lang="en-US" sz="2800" u="sng" dirty="0" smtClean="0">
                <a:gradFill>
                  <a:gsLst>
                    <a:gs pos="1250">
                      <a:srgbClr val="FFFFFF"/>
                    </a:gs>
                    <a:gs pos="100000">
                      <a:srgbClr val="FFFFFF"/>
                    </a:gs>
                  </a:gsLst>
                  <a:lin ang="5400000" scaled="0"/>
                </a:gradFill>
              </a:rPr>
              <a:t> </a:t>
            </a:r>
          </a:p>
        </p:txBody>
      </p:sp>
      <p:sp>
        <p:nvSpPr>
          <p:cNvPr id="18" name="Text Placeholder 2"/>
          <p:cNvSpPr txBox="1">
            <a:spLocks/>
          </p:cNvSpPr>
          <p:nvPr/>
        </p:nvSpPr>
        <p:spPr>
          <a:xfrm>
            <a:off x="9036053" y="2495478"/>
            <a:ext cx="3150539" cy="62897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01600" indent="0" algn="ctr">
              <a:spcAft>
                <a:spcPts val="600"/>
              </a:spcAft>
              <a:buClr>
                <a:srgbClr val="FFFFFF"/>
              </a:buClr>
              <a:buFontTx/>
              <a:buNone/>
            </a:pPr>
            <a:r>
              <a:rPr lang="en-US" sz="2800" u="sng" dirty="0" smtClean="0">
                <a:gradFill>
                  <a:gsLst>
                    <a:gs pos="1250">
                      <a:srgbClr val="FFFFFF"/>
                    </a:gs>
                    <a:gs pos="100000">
                      <a:srgbClr val="FFFFFF"/>
                    </a:gs>
                  </a:gsLst>
                  <a:lin ang="5400000" scaled="0"/>
                </a:gradFill>
              </a:rPr>
              <a:t>QR code</a:t>
            </a:r>
          </a:p>
        </p:txBody>
      </p:sp>
      <p:grpSp>
        <p:nvGrpSpPr>
          <p:cNvPr id="5" name="Group 4"/>
          <p:cNvGrpSpPr/>
          <p:nvPr/>
        </p:nvGrpSpPr>
        <p:grpSpPr>
          <a:xfrm>
            <a:off x="387213" y="3526770"/>
            <a:ext cx="4060839" cy="3475692"/>
            <a:chOff x="328598" y="3526770"/>
            <a:chExt cx="4060839" cy="3475692"/>
          </a:xfrm>
        </p:grpSpPr>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28598" y="3526870"/>
              <a:ext cx="4060839" cy="3475492"/>
            </a:xfrm>
            <a:prstGeom prst="rect">
              <a:avLst/>
            </a:prstGeom>
          </p:spPr>
        </p:pic>
        <p:sp>
          <p:nvSpPr>
            <p:cNvPr id="4" name="Rectangle 3"/>
            <p:cNvSpPr/>
            <p:nvPr/>
          </p:nvSpPr>
          <p:spPr bwMode="auto">
            <a:xfrm>
              <a:off x="328598" y="3526770"/>
              <a:ext cx="4060839" cy="3475692"/>
            </a:xfrm>
            <a:prstGeom prst="rect">
              <a:avLst/>
            </a:prstGeom>
            <a:gradFill flip="none" rotWithShape="1">
              <a:gsLst>
                <a:gs pos="18000">
                  <a:schemeClr val="bg2">
                    <a:alpha val="0"/>
                  </a:schemeClr>
                </a:gs>
                <a:gs pos="59000">
                  <a:srgbClr val="442359">
                    <a:alpha val="50000"/>
                  </a:srgbClr>
                </a:gs>
                <a:gs pos="92000">
                  <a:schemeClr val="bg2"/>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138419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Evaluate this session</a:t>
            </a:r>
            <a:endParaRPr lang="en-US" dirty="0"/>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75830" y="1212849"/>
            <a:ext cx="5484814" cy="5484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23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grpSp>
        <p:nvGrpSpPr>
          <p:cNvPr id="13" name="Group 12"/>
          <p:cNvGrpSpPr/>
          <p:nvPr/>
        </p:nvGrpSpPr>
        <p:grpSpPr>
          <a:xfrm>
            <a:off x="5997643" y="1214472"/>
            <a:ext cx="5486404" cy="2748820"/>
            <a:chOff x="5997643" y="1214472"/>
            <a:chExt cx="5486404" cy="2748820"/>
          </a:xfrm>
        </p:grpSpPr>
        <p:sp>
          <p:nvSpPr>
            <p:cNvPr id="14" name="Arrow Bar"/>
            <p:cNvSpPr/>
            <p:nvPr/>
          </p:nvSpPr>
          <p:spPr bwMode="gray">
            <a:xfrm>
              <a:off x="5997647" y="1214472"/>
              <a:ext cx="5486400" cy="1841377"/>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a:gradFill>
                    <a:gsLst>
                      <a:gs pos="2917">
                        <a:srgbClr val="FFFFFF">
                          <a:alpha val="9804"/>
                        </a:srgbClr>
                      </a:gs>
                      <a:gs pos="30000">
                        <a:srgbClr val="FFFFFF"/>
                      </a:gs>
                    </a:gsLst>
                    <a:lin ang="5400000" scaled="0"/>
                  </a:gradFill>
                  <a:ea typeface="Segoe UI" pitchFamily="34" charset="0"/>
                  <a:cs typeface="Segoe UI" pitchFamily="34" charset="0"/>
                </a:rPr>
                <a:t>Learning</a:t>
              </a:r>
            </a:p>
          </p:txBody>
        </p:sp>
        <p:sp>
          <p:nvSpPr>
            <p:cNvPr id="15" name="Rectangle 14"/>
            <p:cNvSpPr/>
            <p:nvPr/>
          </p:nvSpPr>
          <p:spPr bwMode="auto">
            <a:xfrm>
              <a:off x="5997643" y="3046651"/>
              <a:ext cx="5481391" cy="916641"/>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16" name="Rectangle 15"/>
            <p:cNvSpPr/>
            <p:nvPr/>
          </p:nvSpPr>
          <p:spPr>
            <a:xfrm>
              <a:off x="6570121" y="3108285"/>
              <a:ext cx="4242253"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Microsoft Certification &amp; Training Resources</a:t>
              </a:r>
            </a:p>
          </p:txBody>
        </p:sp>
        <p:sp>
          <p:nvSpPr>
            <p:cNvPr id="17" name="Rectangle 16"/>
            <p:cNvSpPr/>
            <p:nvPr/>
          </p:nvSpPr>
          <p:spPr bwMode="white">
            <a:xfrm>
              <a:off x="6591784" y="3459509"/>
              <a:ext cx="4620541" cy="369332"/>
            </a:xfrm>
            <a:prstGeom prst="rect">
              <a:avLst/>
            </a:prstGeom>
          </p:spPr>
          <p:txBody>
            <a:bodyPr wrap="square" lIns="182880">
              <a:spAutoFit/>
            </a:bodyPr>
            <a:lstStyle/>
            <a:p>
              <a:r>
                <a:rPr lang="en-US" dirty="0">
                  <a:solidFill>
                    <a:srgbClr val="FFFFFF"/>
                  </a:solidFill>
                  <a:hlinkClick r:id="rId3"/>
                </a:rPr>
                <a:t>www.microsoft.com/learning </a:t>
              </a:r>
              <a:endParaRPr lang="en-US" sz="1600" dirty="0">
                <a:solidFill>
                  <a:srgbClr val="FFFFFF"/>
                </a:solidFill>
              </a:endParaRPr>
            </a:p>
          </p:txBody>
        </p:sp>
        <p:sp>
          <p:nvSpPr>
            <p:cNvPr id="18" name="Freeform 19"/>
            <p:cNvSpPr>
              <a:spLocks noEditPoints="1"/>
            </p:cNvSpPr>
            <p:nvPr/>
          </p:nvSpPr>
          <p:spPr bwMode="black">
            <a:xfrm>
              <a:off x="6168926" y="3307327"/>
              <a:ext cx="393700" cy="395287"/>
            </a:xfrm>
            <a:custGeom>
              <a:avLst/>
              <a:gdLst>
                <a:gd name="T0" fmla="*/ 82 w 150"/>
                <a:gd name="T1" fmla="*/ 43 h 150"/>
                <a:gd name="T2" fmla="*/ 80 w 150"/>
                <a:gd name="T3" fmla="*/ 47 h 150"/>
                <a:gd name="T4" fmla="*/ 75 w 150"/>
                <a:gd name="T5" fmla="*/ 49 h 150"/>
                <a:gd name="T6" fmla="*/ 69 w 150"/>
                <a:gd name="T7" fmla="*/ 47 h 150"/>
                <a:gd name="T8" fmla="*/ 67 w 150"/>
                <a:gd name="T9" fmla="*/ 43 h 150"/>
                <a:gd name="T10" fmla="*/ 69 w 150"/>
                <a:gd name="T11" fmla="*/ 38 h 150"/>
                <a:gd name="T12" fmla="*/ 75 w 150"/>
                <a:gd name="T13" fmla="*/ 36 h 150"/>
                <a:gd name="T14" fmla="*/ 80 w 150"/>
                <a:gd name="T15" fmla="*/ 38 h 150"/>
                <a:gd name="T16" fmla="*/ 82 w 150"/>
                <a:gd name="T17" fmla="*/ 43 h 150"/>
                <a:gd name="T18" fmla="*/ 68 w 150"/>
                <a:gd name="T19" fmla="*/ 114 h 150"/>
                <a:gd name="T20" fmla="*/ 81 w 150"/>
                <a:gd name="T21" fmla="*/ 114 h 150"/>
                <a:gd name="T22" fmla="*/ 81 w 150"/>
                <a:gd name="T23" fmla="*/ 60 h 150"/>
                <a:gd name="T24" fmla="*/ 68 w 150"/>
                <a:gd name="T25" fmla="*/ 60 h 150"/>
                <a:gd name="T26" fmla="*/ 68 w 150"/>
                <a:gd name="T27" fmla="*/ 114 h 150"/>
                <a:gd name="T28" fmla="*/ 150 w 150"/>
                <a:gd name="T29" fmla="*/ 75 h 150"/>
                <a:gd name="T30" fmla="*/ 75 w 150"/>
                <a:gd name="T31" fmla="*/ 0 h 150"/>
                <a:gd name="T32" fmla="*/ 0 w 150"/>
                <a:gd name="T33" fmla="*/ 75 h 150"/>
                <a:gd name="T34" fmla="*/ 75 w 150"/>
                <a:gd name="T35" fmla="*/ 150 h 150"/>
                <a:gd name="T36" fmla="*/ 150 w 150"/>
                <a:gd name="T37" fmla="*/ 75 h 150"/>
                <a:gd name="T38" fmla="*/ 140 w 150"/>
                <a:gd name="T39" fmla="*/ 75 h 150"/>
                <a:gd name="T40" fmla="*/ 75 w 150"/>
                <a:gd name="T41" fmla="*/ 140 h 150"/>
                <a:gd name="T42" fmla="*/ 9 w 150"/>
                <a:gd name="T43" fmla="*/ 75 h 150"/>
                <a:gd name="T44" fmla="*/ 75 w 150"/>
                <a:gd name="T45" fmla="*/ 10 h 150"/>
                <a:gd name="T46" fmla="*/ 140 w 150"/>
                <a:gd name="T47" fmla="*/ 7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0" h="150">
                  <a:moveTo>
                    <a:pt x="82" y="43"/>
                  </a:moveTo>
                  <a:cubicBezTo>
                    <a:pt x="82" y="44"/>
                    <a:pt x="81" y="46"/>
                    <a:pt x="80" y="47"/>
                  </a:cubicBezTo>
                  <a:cubicBezTo>
                    <a:pt x="79" y="48"/>
                    <a:pt x="77" y="49"/>
                    <a:pt x="75" y="49"/>
                  </a:cubicBezTo>
                  <a:cubicBezTo>
                    <a:pt x="73" y="49"/>
                    <a:pt x="71" y="48"/>
                    <a:pt x="69" y="47"/>
                  </a:cubicBezTo>
                  <a:cubicBezTo>
                    <a:pt x="68" y="46"/>
                    <a:pt x="67" y="44"/>
                    <a:pt x="67" y="43"/>
                  </a:cubicBezTo>
                  <a:cubicBezTo>
                    <a:pt x="67" y="41"/>
                    <a:pt x="68" y="39"/>
                    <a:pt x="69" y="38"/>
                  </a:cubicBezTo>
                  <a:cubicBezTo>
                    <a:pt x="71" y="37"/>
                    <a:pt x="73" y="36"/>
                    <a:pt x="75" y="36"/>
                  </a:cubicBezTo>
                  <a:cubicBezTo>
                    <a:pt x="77" y="36"/>
                    <a:pt x="79" y="37"/>
                    <a:pt x="80" y="38"/>
                  </a:cubicBezTo>
                  <a:cubicBezTo>
                    <a:pt x="81" y="39"/>
                    <a:pt x="82" y="41"/>
                    <a:pt x="82" y="43"/>
                  </a:cubicBezTo>
                  <a:moveTo>
                    <a:pt x="68" y="114"/>
                  </a:moveTo>
                  <a:cubicBezTo>
                    <a:pt x="81" y="114"/>
                    <a:pt x="81" y="114"/>
                    <a:pt x="81" y="114"/>
                  </a:cubicBezTo>
                  <a:cubicBezTo>
                    <a:pt x="81" y="60"/>
                    <a:pt x="81" y="60"/>
                    <a:pt x="81" y="60"/>
                  </a:cubicBezTo>
                  <a:cubicBezTo>
                    <a:pt x="68" y="60"/>
                    <a:pt x="68" y="60"/>
                    <a:pt x="68" y="60"/>
                  </a:cubicBezTo>
                  <a:lnTo>
                    <a:pt x="68" y="114"/>
                  </a:lnTo>
                  <a:close/>
                  <a:moveTo>
                    <a:pt x="150" y="75"/>
                  </a:moveTo>
                  <a:cubicBezTo>
                    <a:pt x="150" y="34"/>
                    <a:pt x="116" y="0"/>
                    <a:pt x="75" y="0"/>
                  </a:cubicBezTo>
                  <a:cubicBezTo>
                    <a:pt x="33" y="0"/>
                    <a:pt x="0" y="34"/>
                    <a:pt x="0" y="75"/>
                  </a:cubicBezTo>
                  <a:cubicBezTo>
                    <a:pt x="0" y="116"/>
                    <a:pt x="33" y="150"/>
                    <a:pt x="75" y="150"/>
                  </a:cubicBezTo>
                  <a:cubicBezTo>
                    <a:pt x="116" y="150"/>
                    <a:pt x="150" y="116"/>
                    <a:pt x="150" y="75"/>
                  </a:cubicBezTo>
                  <a:close/>
                  <a:moveTo>
                    <a:pt x="140" y="75"/>
                  </a:moveTo>
                  <a:cubicBezTo>
                    <a:pt x="140" y="111"/>
                    <a:pt x="111" y="140"/>
                    <a:pt x="75" y="140"/>
                  </a:cubicBezTo>
                  <a:cubicBezTo>
                    <a:pt x="39" y="140"/>
                    <a:pt x="9" y="111"/>
                    <a:pt x="9" y="75"/>
                  </a:cubicBezTo>
                  <a:cubicBezTo>
                    <a:pt x="9" y="39"/>
                    <a:pt x="39" y="10"/>
                    <a:pt x="75" y="10"/>
                  </a:cubicBezTo>
                  <a:cubicBezTo>
                    <a:pt x="111" y="10"/>
                    <a:pt x="140" y="39"/>
                    <a:pt x="140" y="75"/>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19" name="Group 18"/>
          <p:cNvGrpSpPr/>
          <p:nvPr/>
        </p:nvGrpSpPr>
        <p:grpSpPr>
          <a:xfrm>
            <a:off x="5987589" y="3946350"/>
            <a:ext cx="5491447" cy="2734059"/>
            <a:chOff x="5987589" y="3946350"/>
            <a:chExt cx="5491447" cy="2734059"/>
          </a:xfrm>
        </p:grpSpPr>
        <p:sp>
          <p:nvSpPr>
            <p:cNvPr id="20" name="Title Tile"/>
            <p:cNvSpPr/>
            <p:nvPr/>
          </p:nvSpPr>
          <p:spPr bwMode="gray">
            <a:xfrm>
              <a:off x="5997647" y="3946350"/>
              <a:ext cx="5481387" cy="1835295"/>
            </a:xfrm>
            <a:prstGeom prst="rect">
              <a:avLst/>
            </a:prstGeom>
            <a:solidFill>
              <a:schemeClr val="accent6"/>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Developer Network</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1" name="Rectangle 20"/>
            <p:cNvSpPr/>
            <p:nvPr/>
          </p:nvSpPr>
          <p:spPr bwMode="auto">
            <a:xfrm>
              <a:off x="5987589" y="5766010"/>
              <a:ext cx="5491447"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3" name="Rectangle 22"/>
            <p:cNvSpPr/>
            <p:nvPr/>
          </p:nvSpPr>
          <p:spPr bwMode="white">
            <a:xfrm>
              <a:off x="6569972" y="6177859"/>
              <a:ext cx="4642353" cy="369332"/>
            </a:xfrm>
            <a:prstGeom prst="rect">
              <a:avLst/>
            </a:prstGeom>
          </p:spPr>
          <p:txBody>
            <a:bodyPr wrap="square" lIns="182880">
              <a:spAutoFit/>
            </a:bodyPr>
            <a:lstStyle/>
            <a:p>
              <a:r>
                <a:rPr lang="en-US" dirty="0">
                  <a:solidFill>
                    <a:srgbClr val="FFFFFF"/>
                  </a:solidFill>
                  <a:hlinkClick r:id="rId4"/>
                </a:rPr>
                <a:t>http</a:t>
              </a:r>
              <a:r>
                <a:rPr lang="en-US" dirty="0" smtClean="0">
                  <a:solidFill>
                    <a:srgbClr val="FFFFFF"/>
                  </a:solidFill>
                  <a:hlinkClick r:id="rId4"/>
                </a:rPr>
                <a:t>://developer.microsoft.com </a:t>
              </a:r>
              <a:endParaRPr lang="en-US" dirty="0">
                <a:solidFill>
                  <a:srgbClr val="FFFFFF"/>
                </a:solidFill>
              </a:endParaRPr>
            </a:p>
          </p:txBody>
        </p:sp>
      </p:grpSp>
      <p:grpSp>
        <p:nvGrpSpPr>
          <p:cNvPr id="25" name="Group 24"/>
          <p:cNvGrpSpPr/>
          <p:nvPr/>
        </p:nvGrpSpPr>
        <p:grpSpPr>
          <a:xfrm>
            <a:off x="274639" y="3947146"/>
            <a:ext cx="5476342" cy="2733263"/>
            <a:chOff x="274639" y="3947146"/>
            <a:chExt cx="5476342" cy="2733263"/>
          </a:xfrm>
        </p:grpSpPr>
        <p:sp>
          <p:nvSpPr>
            <p:cNvPr id="26" name="TechEd Tile"/>
            <p:cNvSpPr/>
            <p:nvPr/>
          </p:nvSpPr>
          <p:spPr bwMode="gray">
            <a:xfrm>
              <a:off x="274639" y="3947146"/>
              <a:ext cx="5476339" cy="1834500"/>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274320" tIns="45718" rIns="91436" bIns="45718" numCol="1" rtlCol="0" anchor="ctr" anchorCtr="0" compatLnSpc="1">
              <a:prstTxWarp prst="textNoShape">
                <a:avLst/>
              </a:prstTxWarp>
            </a:bodyPr>
            <a:lstStyle/>
            <a:p>
              <a:pPr defTabSz="914099"/>
              <a:r>
                <a:rPr lang="en-US" sz="4000" dirty="0" smtClean="0">
                  <a:gradFill>
                    <a:gsLst>
                      <a:gs pos="2917">
                        <a:srgbClr val="FFFFFF">
                          <a:alpha val="9804"/>
                        </a:srgbClr>
                      </a:gs>
                      <a:gs pos="30000">
                        <a:srgbClr val="FFFFFF"/>
                      </a:gs>
                    </a:gsLst>
                    <a:lin ang="5400000" scaled="0"/>
                  </a:gradFill>
                  <a:ea typeface="Segoe UI" pitchFamily="34" charset="0"/>
                  <a:cs typeface="Segoe UI" pitchFamily="34" charset="0"/>
                </a:rPr>
                <a:t>TechNet</a:t>
              </a:r>
              <a:endParaRPr lang="en-US" sz="4000" dirty="0">
                <a:gradFill>
                  <a:gsLst>
                    <a:gs pos="2917">
                      <a:srgbClr val="FFFFFF">
                        <a:alpha val="9804"/>
                      </a:srgbClr>
                    </a:gs>
                    <a:gs pos="30000">
                      <a:srgbClr val="FFFFFF"/>
                    </a:gs>
                  </a:gsLst>
                  <a:lin ang="5400000" scaled="0"/>
                </a:gradFill>
                <a:ea typeface="Segoe UI" pitchFamily="34" charset="0"/>
                <a:cs typeface="Segoe UI" pitchFamily="34" charset="0"/>
              </a:endParaRPr>
            </a:p>
          </p:txBody>
        </p:sp>
        <p:sp>
          <p:nvSpPr>
            <p:cNvPr id="27" name="Rectangle 26"/>
            <p:cNvSpPr/>
            <p:nvPr/>
          </p:nvSpPr>
          <p:spPr bwMode="auto">
            <a:xfrm>
              <a:off x="274639" y="5766010"/>
              <a:ext cx="5476342" cy="914399"/>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28" name="Rectangle 27"/>
            <p:cNvSpPr/>
            <p:nvPr/>
          </p:nvSpPr>
          <p:spPr>
            <a:xfrm>
              <a:off x="862109" y="5827493"/>
              <a:ext cx="2940805" cy="338554"/>
            </a:xfrm>
            <a:prstGeom prst="rect">
              <a:avLst/>
            </a:prstGeom>
          </p:spPr>
          <p:txBody>
            <a:bodyPr wrap="none" lIns="182880">
              <a:spAutoFit/>
            </a:bodyPr>
            <a:lstStyle/>
            <a:p>
              <a:pPr marL="0" lvl="1">
                <a:tabLst>
                  <a:tab pos="1828800" algn="l"/>
                </a:tabLst>
              </a:pPr>
              <a:r>
                <a:rPr lang="en-US" sz="1600" dirty="0">
                  <a:gradFill>
                    <a:gsLst>
                      <a:gs pos="1250">
                        <a:srgbClr val="505050"/>
                      </a:gs>
                      <a:gs pos="100000">
                        <a:srgbClr val="505050"/>
                      </a:gs>
                    </a:gsLst>
                    <a:lin ang="5400000" scaled="0"/>
                  </a:gradFill>
                  <a:ea typeface="Segoe UI" pitchFamily="34" charset="0"/>
                  <a:cs typeface="Segoe UI" pitchFamily="34" charset="0"/>
                </a:rPr>
                <a:t>Resources for IT Professionals</a:t>
              </a:r>
            </a:p>
          </p:txBody>
        </p:sp>
        <p:sp>
          <p:nvSpPr>
            <p:cNvPr id="29" name="Rectangle 28"/>
            <p:cNvSpPr/>
            <p:nvPr/>
          </p:nvSpPr>
          <p:spPr bwMode="white">
            <a:xfrm>
              <a:off x="860289" y="6177859"/>
              <a:ext cx="4169859" cy="369332"/>
            </a:xfrm>
            <a:prstGeom prst="rect">
              <a:avLst/>
            </a:prstGeom>
          </p:spPr>
          <p:txBody>
            <a:bodyPr wrap="square" lIns="182880">
              <a:spAutoFit/>
            </a:bodyPr>
            <a:lstStyle/>
            <a:p>
              <a:pPr>
                <a:spcBef>
                  <a:spcPts val="600"/>
                </a:spcBef>
                <a:buSzPct val="120000"/>
                <a:tabLst>
                  <a:tab pos="1828800" algn="l"/>
                </a:tabLst>
                <a:defRPr/>
              </a:pPr>
              <a:r>
                <a:rPr lang="en-US" dirty="0">
                  <a:solidFill>
                    <a:srgbClr val="FFFFFF"/>
                  </a:solidFill>
                  <a:hlinkClick r:id="rId5"/>
                </a:rPr>
                <a:t>http://microsoft.com/technet  </a:t>
              </a:r>
              <a:endParaRPr lang="en-US" dirty="0">
                <a:solidFill>
                  <a:srgbClr val="FFFFFF"/>
                </a:solidFill>
              </a:endParaRPr>
            </a:p>
          </p:txBody>
        </p:sp>
        <p:sp>
          <p:nvSpPr>
            <p:cNvPr id="30" name="Freeform 54"/>
            <p:cNvSpPr>
              <a:spLocks noEditPoints="1"/>
            </p:cNvSpPr>
            <p:nvPr/>
          </p:nvSpPr>
          <p:spPr bwMode="black">
            <a:xfrm>
              <a:off x="444595" y="6020803"/>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grpSp>
      <p:grpSp>
        <p:nvGrpSpPr>
          <p:cNvPr id="31" name="Group 30"/>
          <p:cNvGrpSpPr/>
          <p:nvPr/>
        </p:nvGrpSpPr>
        <p:grpSpPr>
          <a:xfrm>
            <a:off x="274639" y="1214472"/>
            <a:ext cx="5476342" cy="2742476"/>
            <a:chOff x="274639" y="1214472"/>
            <a:chExt cx="5476342" cy="2742476"/>
          </a:xfrm>
        </p:grpSpPr>
        <p:sp>
          <p:nvSpPr>
            <p:cNvPr id="32" name="Rectangle 31"/>
            <p:cNvSpPr/>
            <p:nvPr/>
          </p:nvSpPr>
          <p:spPr bwMode="auto">
            <a:xfrm>
              <a:off x="274639" y="3040063"/>
              <a:ext cx="5476342" cy="916885"/>
            </a:xfrm>
            <a:prstGeom prst="rect">
              <a:avLst/>
            </a:prstGeom>
            <a:solidFill>
              <a:srgbClr val="FFFFFF"/>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182880" tIns="45718" rIns="91436" bIns="45718" numCol="1" rtlCol="0" anchor="ctr" anchorCtr="0" compatLnSpc="1">
              <a:prstTxWarp prst="textNoShape">
                <a:avLst/>
              </a:prstTxWarp>
            </a:bodyPr>
            <a:lstStyle/>
            <a:p>
              <a:pPr defTabSz="914099"/>
              <a:endParaRPr lang="en-US" sz="2200" dirty="0">
                <a:solidFill>
                  <a:srgbClr val="FFFFFF">
                    <a:lumMod val="20000"/>
                    <a:lumOff val="80000"/>
                    <a:alpha val="99000"/>
                  </a:srgbClr>
                </a:solidFill>
                <a:ea typeface="Segoe UI" pitchFamily="34" charset="0"/>
                <a:cs typeface="Segoe UI" pitchFamily="34" charset="0"/>
              </a:endParaRPr>
            </a:p>
          </p:txBody>
        </p:sp>
        <p:sp>
          <p:nvSpPr>
            <p:cNvPr id="33" name="Rectangle 32"/>
            <p:cNvSpPr/>
            <p:nvPr/>
          </p:nvSpPr>
          <p:spPr>
            <a:xfrm>
              <a:off x="860289" y="3101713"/>
              <a:ext cx="2154116" cy="338554"/>
            </a:xfrm>
            <a:prstGeom prst="rect">
              <a:avLst/>
            </a:prstGeom>
          </p:spPr>
          <p:txBody>
            <a:bodyPr wrap="none" lIns="182880">
              <a:spAutoFit/>
            </a:bodyPr>
            <a:lstStyle/>
            <a:p>
              <a:pPr marL="0" lvl="1">
                <a:tabLst>
                  <a:tab pos="1828800" algn="l"/>
                </a:tabLst>
              </a:pPr>
              <a:r>
                <a:rPr lang="en-US" sz="1600" dirty="0" smtClean="0">
                  <a:gradFill>
                    <a:gsLst>
                      <a:gs pos="1250">
                        <a:srgbClr val="505050"/>
                      </a:gs>
                      <a:gs pos="100000">
                        <a:srgbClr val="505050"/>
                      </a:gs>
                    </a:gsLst>
                    <a:lin ang="5400000" scaled="0"/>
                  </a:gradFill>
                  <a:ea typeface="Segoe UI" pitchFamily="34" charset="0"/>
                  <a:cs typeface="Segoe UI" pitchFamily="34" charset="0"/>
                </a:rPr>
                <a:t>Sessions on Demand</a:t>
              </a:r>
              <a:endParaRPr lang="en-US" sz="1600" dirty="0">
                <a:gradFill>
                  <a:gsLst>
                    <a:gs pos="1250">
                      <a:srgbClr val="505050"/>
                    </a:gs>
                    <a:gs pos="100000">
                      <a:srgbClr val="505050"/>
                    </a:gs>
                  </a:gsLst>
                  <a:lin ang="5400000" scaled="0"/>
                </a:gradFill>
                <a:ea typeface="Segoe UI" pitchFamily="34" charset="0"/>
                <a:cs typeface="Segoe UI" pitchFamily="34" charset="0"/>
              </a:endParaRPr>
            </a:p>
          </p:txBody>
        </p:sp>
        <p:sp>
          <p:nvSpPr>
            <p:cNvPr id="34" name="Rectangle 33"/>
            <p:cNvSpPr/>
            <p:nvPr/>
          </p:nvSpPr>
          <p:spPr bwMode="white">
            <a:xfrm>
              <a:off x="862108" y="3453031"/>
              <a:ext cx="4642203" cy="369332"/>
            </a:xfrm>
            <a:prstGeom prst="rect">
              <a:avLst/>
            </a:prstGeom>
          </p:spPr>
          <p:txBody>
            <a:bodyPr wrap="square" lIns="182880">
              <a:spAutoFit/>
            </a:bodyPr>
            <a:lstStyle/>
            <a:p>
              <a:r>
                <a:rPr lang="en-US" u="sng" dirty="0">
                  <a:solidFill>
                    <a:srgbClr val="FFFFFF"/>
                  </a:solidFill>
                  <a:hlinkClick r:id="rId6"/>
                </a:rPr>
                <a:t>http://channel9.msdn.com/Events/TechEd</a:t>
              </a:r>
              <a:endParaRPr lang="en-US" dirty="0">
                <a:solidFill>
                  <a:srgbClr val="FFFFFF"/>
                </a:solidFill>
              </a:endParaRPr>
            </a:p>
          </p:txBody>
        </p:sp>
        <p:sp>
          <p:nvSpPr>
            <p:cNvPr id="35" name="Freeform 25"/>
            <p:cNvSpPr>
              <a:spLocks noEditPoints="1"/>
            </p:cNvSpPr>
            <p:nvPr/>
          </p:nvSpPr>
          <p:spPr bwMode="black">
            <a:xfrm flipH="1">
              <a:off x="468408" y="3294205"/>
              <a:ext cx="393700" cy="393700"/>
            </a:xfrm>
            <a:custGeom>
              <a:avLst/>
              <a:gdLst>
                <a:gd name="T0" fmla="*/ 50 w 150"/>
                <a:gd name="T1" fmla="*/ 75 h 150"/>
                <a:gd name="T2" fmla="*/ 90 w 150"/>
                <a:gd name="T3" fmla="*/ 45 h 150"/>
                <a:gd name="T4" fmla="*/ 90 w 150"/>
                <a:gd name="T5" fmla="*/ 105 h 150"/>
                <a:gd name="T6" fmla="*/ 50 w 150"/>
                <a:gd name="T7" fmla="*/ 75 h 150"/>
                <a:gd name="T8" fmla="*/ 75 w 150"/>
                <a:gd name="T9" fmla="*/ 140 h 150"/>
                <a:gd name="T10" fmla="*/ 10 w 150"/>
                <a:gd name="T11" fmla="*/ 75 h 150"/>
                <a:gd name="T12" fmla="*/ 75 w 150"/>
                <a:gd name="T13" fmla="*/ 10 h 150"/>
                <a:gd name="T14" fmla="*/ 140 w 150"/>
                <a:gd name="T15" fmla="*/ 75 h 150"/>
                <a:gd name="T16" fmla="*/ 75 w 150"/>
                <a:gd name="T17" fmla="*/ 140 h 150"/>
                <a:gd name="T18" fmla="*/ 75 w 150"/>
                <a:gd name="T19" fmla="*/ 150 h 150"/>
                <a:gd name="T20" fmla="*/ 150 w 150"/>
                <a:gd name="T21" fmla="*/ 75 h 150"/>
                <a:gd name="T22" fmla="*/ 75 w 150"/>
                <a:gd name="T23" fmla="*/ 0 h 150"/>
                <a:gd name="T24" fmla="*/ 0 w 150"/>
                <a:gd name="T25" fmla="*/ 75 h 150"/>
                <a:gd name="T26" fmla="*/ 75 w 150"/>
                <a:gd name="T27"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150">
                  <a:moveTo>
                    <a:pt x="50" y="75"/>
                  </a:moveTo>
                  <a:cubicBezTo>
                    <a:pt x="90" y="45"/>
                    <a:pt x="90" y="45"/>
                    <a:pt x="90" y="45"/>
                  </a:cubicBezTo>
                  <a:cubicBezTo>
                    <a:pt x="90" y="105"/>
                    <a:pt x="90" y="105"/>
                    <a:pt x="90" y="105"/>
                  </a:cubicBezTo>
                  <a:lnTo>
                    <a:pt x="50" y="75"/>
                  </a:lnTo>
                  <a:close/>
                  <a:moveTo>
                    <a:pt x="75" y="140"/>
                  </a:moveTo>
                  <a:cubicBezTo>
                    <a:pt x="39" y="140"/>
                    <a:pt x="10" y="111"/>
                    <a:pt x="10" y="75"/>
                  </a:cubicBezTo>
                  <a:cubicBezTo>
                    <a:pt x="10" y="39"/>
                    <a:pt x="39" y="10"/>
                    <a:pt x="75" y="10"/>
                  </a:cubicBezTo>
                  <a:cubicBezTo>
                    <a:pt x="111" y="10"/>
                    <a:pt x="140" y="39"/>
                    <a:pt x="140" y="75"/>
                  </a:cubicBezTo>
                  <a:cubicBezTo>
                    <a:pt x="140" y="111"/>
                    <a:pt x="111" y="140"/>
                    <a:pt x="75" y="140"/>
                  </a:cubicBezTo>
                  <a:moveTo>
                    <a:pt x="75" y="150"/>
                  </a:moveTo>
                  <a:cubicBezTo>
                    <a:pt x="116" y="150"/>
                    <a:pt x="150" y="116"/>
                    <a:pt x="150" y="75"/>
                  </a:cubicBezTo>
                  <a:cubicBezTo>
                    <a:pt x="150" y="34"/>
                    <a:pt x="116" y="0"/>
                    <a:pt x="75" y="0"/>
                  </a:cubicBezTo>
                  <a:cubicBezTo>
                    <a:pt x="34" y="0"/>
                    <a:pt x="0" y="34"/>
                    <a:pt x="0" y="75"/>
                  </a:cubicBezTo>
                  <a:cubicBezTo>
                    <a:pt x="0" y="116"/>
                    <a:pt x="34" y="150"/>
                    <a:pt x="75" y="150"/>
                  </a:cubicBezTo>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pic>
          <p:nvPicPr>
            <p:cNvPr id="36" name="Picture 35"/>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274639" y="1214472"/>
              <a:ext cx="5474682" cy="1841152"/>
            </a:xfrm>
            <a:prstGeom prst="rect">
              <a:avLst/>
            </a:prstGeom>
          </p:spPr>
        </p:pic>
      </p:grpSp>
      <p:sp>
        <p:nvSpPr>
          <p:cNvPr id="37" name="Freeform 54"/>
          <p:cNvSpPr>
            <a:spLocks noEditPoints="1"/>
          </p:cNvSpPr>
          <p:nvPr/>
        </p:nvSpPr>
        <p:spPr bwMode="black">
          <a:xfrm>
            <a:off x="6121301" y="6038298"/>
            <a:ext cx="441325" cy="404812"/>
          </a:xfrm>
          <a:custGeom>
            <a:avLst/>
            <a:gdLst>
              <a:gd name="T0" fmla="*/ 84 w 168"/>
              <a:gd name="T1" fmla="*/ 0 h 154"/>
              <a:gd name="T2" fmla="*/ 30 w 168"/>
              <a:gd name="T3" fmla="*/ 22 h 154"/>
              <a:gd name="T4" fmla="*/ 30 w 168"/>
              <a:gd name="T5" fmla="*/ 131 h 154"/>
              <a:gd name="T6" fmla="*/ 84 w 168"/>
              <a:gd name="T7" fmla="*/ 154 h 154"/>
              <a:gd name="T8" fmla="*/ 138 w 168"/>
              <a:gd name="T9" fmla="*/ 131 h 154"/>
              <a:gd name="T10" fmla="*/ 138 w 168"/>
              <a:gd name="T11" fmla="*/ 22 h 154"/>
              <a:gd name="T12" fmla="*/ 84 w 168"/>
              <a:gd name="T13" fmla="*/ 0 h 154"/>
              <a:gd name="T14" fmla="*/ 84 w 168"/>
              <a:gd name="T15" fmla="*/ 10 h 154"/>
              <a:gd name="T16" fmla="*/ 84 w 168"/>
              <a:gd name="T17" fmla="*/ 10 h 154"/>
              <a:gd name="T18" fmla="*/ 131 w 168"/>
              <a:gd name="T19" fmla="*/ 30 h 154"/>
              <a:gd name="T20" fmla="*/ 131 w 168"/>
              <a:gd name="T21" fmla="*/ 124 h 154"/>
              <a:gd name="T22" fmla="*/ 84 w 168"/>
              <a:gd name="T23" fmla="*/ 143 h 154"/>
              <a:gd name="T24" fmla="*/ 37 w 168"/>
              <a:gd name="T25" fmla="*/ 124 h 154"/>
              <a:gd name="T26" fmla="*/ 18 w 168"/>
              <a:gd name="T27" fmla="*/ 77 h 154"/>
              <a:gd name="T28" fmla="*/ 37 w 168"/>
              <a:gd name="T29" fmla="*/ 30 h 154"/>
              <a:gd name="T30" fmla="*/ 84 w 168"/>
              <a:gd name="T31" fmla="*/ 10 h 154"/>
              <a:gd name="T32" fmla="*/ 114 w 168"/>
              <a:gd name="T33" fmla="*/ 64 h 154"/>
              <a:gd name="T34" fmla="*/ 95 w 168"/>
              <a:gd name="T35" fmla="*/ 83 h 154"/>
              <a:gd name="T36" fmla="*/ 91 w 168"/>
              <a:gd name="T37" fmla="*/ 103 h 154"/>
              <a:gd name="T38" fmla="*/ 77 w 168"/>
              <a:gd name="T39" fmla="*/ 89 h 154"/>
              <a:gd name="T40" fmla="*/ 51 w 168"/>
              <a:gd name="T41" fmla="*/ 109 h 154"/>
              <a:gd name="T42" fmla="*/ 51 w 168"/>
              <a:gd name="T43" fmla="*/ 109 h 154"/>
              <a:gd name="T44" fmla="*/ 51 w 168"/>
              <a:gd name="T45" fmla="*/ 109 h 154"/>
              <a:gd name="T46" fmla="*/ 51 w 168"/>
              <a:gd name="T47" fmla="*/ 109 h 154"/>
              <a:gd name="T48" fmla="*/ 51 w 168"/>
              <a:gd name="T49" fmla="*/ 109 h 154"/>
              <a:gd name="T50" fmla="*/ 71 w 168"/>
              <a:gd name="T51" fmla="*/ 84 h 154"/>
              <a:gd name="T52" fmla="*/ 57 w 168"/>
              <a:gd name="T53" fmla="*/ 70 h 154"/>
              <a:gd name="T54" fmla="*/ 78 w 168"/>
              <a:gd name="T55" fmla="*/ 66 h 154"/>
              <a:gd name="T56" fmla="*/ 97 w 168"/>
              <a:gd name="T57" fmla="*/ 46 h 154"/>
              <a:gd name="T58" fmla="*/ 101 w 168"/>
              <a:gd name="T59" fmla="*/ 35 h 154"/>
              <a:gd name="T60" fmla="*/ 126 w 168"/>
              <a:gd name="T61" fmla="*/ 60 h 154"/>
              <a:gd name="T62" fmla="*/ 114 w 168"/>
              <a:gd name="T63" fmla="*/ 6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 h="154">
                <a:moveTo>
                  <a:pt x="84" y="0"/>
                </a:moveTo>
                <a:cubicBezTo>
                  <a:pt x="64" y="0"/>
                  <a:pt x="45" y="7"/>
                  <a:pt x="30" y="22"/>
                </a:cubicBezTo>
                <a:cubicBezTo>
                  <a:pt x="0" y="52"/>
                  <a:pt x="0" y="101"/>
                  <a:pt x="30" y="131"/>
                </a:cubicBezTo>
                <a:cubicBezTo>
                  <a:pt x="45" y="146"/>
                  <a:pt x="64" y="154"/>
                  <a:pt x="84" y="154"/>
                </a:cubicBezTo>
                <a:cubicBezTo>
                  <a:pt x="104" y="154"/>
                  <a:pt x="123" y="146"/>
                  <a:pt x="138" y="131"/>
                </a:cubicBezTo>
                <a:cubicBezTo>
                  <a:pt x="168" y="101"/>
                  <a:pt x="168" y="52"/>
                  <a:pt x="138" y="22"/>
                </a:cubicBezTo>
                <a:cubicBezTo>
                  <a:pt x="123" y="7"/>
                  <a:pt x="104" y="0"/>
                  <a:pt x="84" y="0"/>
                </a:cubicBezTo>
                <a:moveTo>
                  <a:pt x="84" y="10"/>
                </a:moveTo>
                <a:cubicBezTo>
                  <a:pt x="84" y="10"/>
                  <a:pt x="84" y="10"/>
                  <a:pt x="84" y="10"/>
                </a:cubicBezTo>
                <a:cubicBezTo>
                  <a:pt x="102" y="10"/>
                  <a:pt x="118" y="17"/>
                  <a:pt x="131" y="30"/>
                </a:cubicBezTo>
                <a:cubicBezTo>
                  <a:pt x="157" y="56"/>
                  <a:pt x="157" y="98"/>
                  <a:pt x="131" y="124"/>
                </a:cubicBezTo>
                <a:cubicBezTo>
                  <a:pt x="118" y="136"/>
                  <a:pt x="102" y="143"/>
                  <a:pt x="84" y="143"/>
                </a:cubicBezTo>
                <a:cubicBezTo>
                  <a:pt x="66" y="143"/>
                  <a:pt x="50" y="136"/>
                  <a:pt x="37" y="124"/>
                </a:cubicBezTo>
                <a:cubicBezTo>
                  <a:pt x="25" y="111"/>
                  <a:pt x="18" y="94"/>
                  <a:pt x="18" y="77"/>
                </a:cubicBezTo>
                <a:cubicBezTo>
                  <a:pt x="18" y="59"/>
                  <a:pt x="25" y="42"/>
                  <a:pt x="37" y="30"/>
                </a:cubicBezTo>
                <a:cubicBezTo>
                  <a:pt x="50" y="17"/>
                  <a:pt x="66" y="10"/>
                  <a:pt x="84" y="10"/>
                </a:cubicBezTo>
                <a:moveTo>
                  <a:pt x="114" y="64"/>
                </a:moveTo>
                <a:cubicBezTo>
                  <a:pt x="95" y="83"/>
                  <a:pt x="95" y="83"/>
                  <a:pt x="95" y="83"/>
                </a:cubicBezTo>
                <a:cubicBezTo>
                  <a:pt x="98" y="90"/>
                  <a:pt x="97" y="98"/>
                  <a:pt x="91" y="103"/>
                </a:cubicBezTo>
                <a:cubicBezTo>
                  <a:pt x="77" y="89"/>
                  <a:pt x="77" y="89"/>
                  <a:pt x="77" y="89"/>
                </a:cubicBezTo>
                <a:cubicBezTo>
                  <a:pt x="62" y="102"/>
                  <a:pt x="53" y="110"/>
                  <a:pt x="51" y="109"/>
                </a:cubicBezTo>
                <a:cubicBezTo>
                  <a:pt x="51" y="109"/>
                  <a:pt x="51" y="109"/>
                  <a:pt x="51" y="109"/>
                </a:cubicBezTo>
                <a:cubicBezTo>
                  <a:pt x="51" y="109"/>
                  <a:pt x="51" y="109"/>
                  <a:pt x="51" y="109"/>
                </a:cubicBezTo>
                <a:cubicBezTo>
                  <a:pt x="51" y="109"/>
                  <a:pt x="51" y="109"/>
                  <a:pt x="51" y="109"/>
                </a:cubicBezTo>
                <a:cubicBezTo>
                  <a:pt x="51" y="109"/>
                  <a:pt x="51" y="109"/>
                  <a:pt x="51" y="109"/>
                </a:cubicBezTo>
                <a:cubicBezTo>
                  <a:pt x="51" y="108"/>
                  <a:pt x="58" y="98"/>
                  <a:pt x="71" y="84"/>
                </a:cubicBezTo>
                <a:cubicBezTo>
                  <a:pt x="57" y="70"/>
                  <a:pt x="57" y="70"/>
                  <a:pt x="57" y="70"/>
                </a:cubicBezTo>
                <a:cubicBezTo>
                  <a:pt x="63" y="64"/>
                  <a:pt x="71" y="63"/>
                  <a:pt x="78" y="66"/>
                </a:cubicBezTo>
                <a:cubicBezTo>
                  <a:pt x="97" y="46"/>
                  <a:pt x="97" y="46"/>
                  <a:pt x="97" y="46"/>
                </a:cubicBezTo>
                <a:cubicBezTo>
                  <a:pt x="96" y="42"/>
                  <a:pt x="97" y="38"/>
                  <a:pt x="101" y="35"/>
                </a:cubicBezTo>
                <a:cubicBezTo>
                  <a:pt x="126" y="60"/>
                  <a:pt x="126" y="60"/>
                  <a:pt x="126" y="60"/>
                </a:cubicBezTo>
                <a:cubicBezTo>
                  <a:pt x="123" y="63"/>
                  <a:pt x="118" y="65"/>
                  <a:pt x="114" y="64"/>
                </a:cubicBezTo>
                <a:close/>
              </a:path>
            </a:pathLst>
          </a:custGeom>
          <a:solidFill>
            <a:srgbClr val="0072C6"/>
          </a:solidFill>
          <a:ln>
            <a:noFill/>
          </a:ln>
          <a:extLst/>
        </p:spPr>
        <p:txBody>
          <a:bodyPr vert="horz" wrap="square" lIns="91440" tIns="45720" rIns="91440" bIns="45720" numCol="1" anchor="t" anchorCtr="0" compatLnSpc="1">
            <a:prstTxWarp prst="textNoShape">
              <a:avLst/>
            </a:prstTxWarp>
          </a:bodyPr>
          <a:lstStyle/>
          <a:p>
            <a:endParaRPr lang="en-US">
              <a:solidFill>
                <a:srgbClr val="FFFFFF"/>
              </a:solidFill>
            </a:endParaRPr>
          </a:p>
        </p:txBody>
      </p:sp>
    </p:spTree>
    <p:extLst>
      <p:ext uri="{BB962C8B-B14F-4D97-AF65-F5344CB8AC3E}">
        <p14:creationId xmlns:p14="http://schemas.microsoft.com/office/powerpoint/2010/main" val="1659768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750"/>
                                        <p:tgtEl>
                                          <p:spTgt spid="31"/>
                                        </p:tgtEl>
                                      </p:cBhvr>
                                    </p:animEffect>
                                  </p:childTnLst>
                                </p:cTn>
                              </p:par>
                              <p:par>
                                <p:cTn id="8" presetID="63" presetClass="path" presetSubtype="0" decel="100000" fill="hold" nodeType="withEffect">
                                  <p:stCondLst>
                                    <p:cond delay="0"/>
                                  </p:stCondLst>
                                  <p:childTnLst>
                                    <p:animMotion origin="layout" path="M -0.02413 3.26827E-6 L 0 3.26827E-6 " pathEditMode="relative" rAng="0" ptsTypes="AA">
                                      <p:cBhvr>
                                        <p:cTn id="9" dur="750" fill="hold"/>
                                        <p:tgtEl>
                                          <p:spTgt spid="31"/>
                                        </p:tgtEl>
                                        <p:attrNameLst>
                                          <p:attrName>ppt_x</p:attrName>
                                          <p:attrName>ppt_y</p:attrName>
                                        </p:attrNameLst>
                                      </p:cBhvr>
                                      <p:rCtr x="1200" y="0"/>
                                    </p:animMotion>
                                  </p:childTnLst>
                                </p:cTn>
                              </p:par>
                              <p:par>
                                <p:cTn id="10" presetID="10" presetClass="entr" presetSubtype="0" fill="hold" nodeType="withEffect">
                                  <p:stCondLst>
                                    <p:cond delay="1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childTnLst>
                                </p:cTn>
                              </p:par>
                              <p:par>
                                <p:cTn id="13" presetID="63" presetClass="path" presetSubtype="0" decel="100000" fill="hold" nodeType="withEffect">
                                  <p:stCondLst>
                                    <p:cond delay="100"/>
                                  </p:stCondLst>
                                  <p:childTnLst>
                                    <p:animMotion origin="layout" path="M -0.02413 3.26827E-6 L 0 3.26827E-6 " pathEditMode="relative" rAng="0" ptsTypes="AA">
                                      <p:cBhvr>
                                        <p:cTn id="14" dur="750" fill="hold"/>
                                        <p:tgtEl>
                                          <p:spTgt spid="13"/>
                                        </p:tgtEl>
                                        <p:attrNameLst>
                                          <p:attrName>ppt_x</p:attrName>
                                          <p:attrName>ppt_y</p:attrName>
                                        </p:attrNameLst>
                                      </p:cBhvr>
                                      <p:rCtr x="1200" y="0"/>
                                    </p:animMotion>
                                  </p:childTnLst>
                                </p:cTn>
                              </p:par>
                              <p:par>
                                <p:cTn id="15" presetID="10" presetClass="entr" presetSubtype="0" fill="hold" nodeType="withEffect">
                                  <p:stCondLst>
                                    <p:cond delay="2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750"/>
                                        <p:tgtEl>
                                          <p:spTgt spid="25"/>
                                        </p:tgtEl>
                                      </p:cBhvr>
                                    </p:animEffect>
                                  </p:childTnLst>
                                </p:cTn>
                              </p:par>
                              <p:par>
                                <p:cTn id="18" presetID="63" presetClass="path" presetSubtype="0" decel="100000" fill="hold" nodeType="withEffect">
                                  <p:stCondLst>
                                    <p:cond delay="200"/>
                                  </p:stCondLst>
                                  <p:childTnLst>
                                    <p:animMotion origin="layout" path="M -0.02413 3.26827E-6 L 0 3.26827E-6 " pathEditMode="relative" rAng="0" ptsTypes="AA">
                                      <p:cBhvr>
                                        <p:cTn id="19" dur="750" fill="hold"/>
                                        <p:tgtEl>
                                          <p:spTgt spid="25"/>
                                        </p:tgtEl>
                                        <p:attrNameLst>
                                          <p:attrName>ppt_x</p:attrName>
                                          <p:attrName>ppt_y</p:attrName>
                                        </p:attrNameLst>
                                      </p:cBhvr>
                                      <p:rCtr x="1200" y="0"/>
                                    </p:animMotion>
                                  </p:childTnLst>
                                </p:cTn>
                              </p:par>
                              <p:par>
                                <p:cTn id="20" presetID="10" presetClass="entr" presetSubtype="0" fill="hold" nodeType="withEffect">
                                  <p:stCondLst>
                                    <p:cond delay="3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750"/>
                                        <p:tgtEl>
                                          <p:spTgt spid="19"/>
                                        </p:tgtEl>
                                      </p:cBhvr>
                                    </p:animEffect>
                                  </p:childTnLst>
                                </p:cTn>
                              </p:par>
                              <p:par>
                                <p:cTn id="23" presetID="63" presetClass="path" presetSubtype="0" decel="100000" fill="hold" nodeType="withEffect">
                                  <p:stCondLst>
                                    <p:cond delay="300"/>
                                  </p:stCondLst>
                                  <p:childTnLst>
                                    <p:animMotion origin="layout" path="M -0.02413 3.26827E-6 L 0 3.26827E-6 " pathEditMode="relative" rAng="0" ptsTypes="AA">
                                      <p:cBhvr>
                                        <p:cTn id="24" dur="750" fill="hold"/>
                                        <p:tgtEl>
                                          <p:spTgt spid="1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invGray">
          <a:xfrm>
            <a:off x="459230" y="2792817"/>
            <a:ext cx="3288506" cy="704445"/>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2014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180789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Storage Replica </a:t>
            </a:r>
            <a:r>
              <a:rPr lang="en-US" dirty="0" smtClean="0"/>
              <a:t>is here</a:t>
            </a:r>
            <a:endParaRPr lang="en-US" dirty="0"/>
          </a:p>
        </p:txBody>
      </p:sp>
      <p:pic>
        <p:nvPicPr>
          <p:cNvPr id="3" name="Picture 2"/>
          <p:cNvPicPr>
            <a:picLocks noChangeAspect="1"/>
          </p:cNvPicPr>
          <p:nvPr/>
        </p:nvPicPr>
        <p:blipFill>
          <a:blip r:embed="rId2"/>
          <a:stretch>
            <a:fillRect/>
          </a:stretch>
        </p:blipFill>
        <p:spPr>
          <a:xfrm>
            <a:off x="8885237" y="3427428"/>
            <a:ext cx="3567097" cy="3567097"/>
          </a:xfrm>
          <a:prstGeom prst="rect">
            <a:avLst/>
          </a:prstGeom>
        </p:spPr>
      </p:pic>
    </p:spTree>
    <p:extLst>
      <p:ext uri="{BB962C8B-B14F-4D97-AF65-F5344CB8AC3E}">
        <p14:creationId xmlns:p14="http://schemas.microsoft.com/office/powerpoint/2010/main" val="166048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Storage Replica</a:t>
            </a:r>
            <a:endParaRPr lang="en-US" dirty="0"/>
          </a:p>
        </p:txBody>
      </p:sp>
      <p:sp>
        <p:nvSpPr>
          <p:cNvPr id="6" name="Rectangle 5"/>
          <p:cNvSpPr/>
          <p:nvPr/>
        </p:nvSpPr>
        <p:spPr bwMode="auto">
          <a:xfrm>
            <a:off x="273049" y="2125663"/>
            <a:ext cx="3811588" cy="2362200"/>
          </a:xfrm>
          <a:prstGeom prst="rect">
            <a:avLst/>
          </a:prstGeom>
          <a:solidFill>
            <a:srgbClr val="002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800" dirty="0" smtClean="0">
                <a:solidFill>
                  <a:srgbClr val="FFFFFF"/>
                </a:solidFill>
                <a:latin typeface="Segoe UI Light"/>
              </a:rPr>
              <a:t>Replication</a:t>
            </a:r>
            <a:r>
              <a:rPr lang="en-US" sz="2000" dirty="0">
                <a:solidFill>
                  <a:srgbClr val="FFFFFF"/>
                </a:solidFill>
              </a:rPr>
              <a:t/>
            </a:r>
            <a:br>
              <a:rPr lang="en-US" sz="2000" dirty="0">
                <a:solidFill>
                  <a:srgbClr val="FFFFFF"/>
                </a:solidFill>
              </a:rPr>
            </a:br>
            <a:r>
              <a:rPr lang="en-US" sz="2000" kern="0" dirty="0" smtClean="0">
                <a:solidFill>
                  <a:srgbClr val="FFFFFF"/>
                </a:solidFill>
              </a:rPr>
              <a:t>Block-level, v</a:t>
            </a:r>
            <a:r>
              <a:rPr lang="en-US" sz="2000" kern="0" dirty="0" smtClean="0">
                <a:solidFill>
                  <a:srgbClr val="FFFFFF"/>
                </a:solidFill>
                <a:ea typeface="Segoe UI" pitchFamily="34" charset="0"/>
                <a:cs typeface="Segoe UI" pitchFamily="34" charset="0"/>
              </a:rPr>
              <a:t>olume-based</a:t>
            </a:r>
          </a:p>
          <a:p>
            <a:pPr defTabSz="932472" fontAlgn="base">
              <a:spcBef>
                <a:spcPct val="0"/>
              </a:spcBef>
              <a:spcAft>
                <a:spcPct val="0"/>
              </a:spcAft>
            </a:pPr>
            <a:r>
              <a:rPr lang="en-US" sz="2000" kern="0" dirty="0" smtClean="0">
                <a:solidFill>
                  <a:srgbClr val="FFFFFF"/>
                </a:solidFill>
                <a:ea typeface="Segoe UI" pitchFamily="34" charset="0"/>
                <a:cs typeface="Segoe UI" pitchFamily="34" charset="0"/>
              </a:rPr>
              <a:t>Synchronous &amp; Asynchronous </a:t>
            </a:r>
          </a:p>
          <a:p>
            <a:pPr defTabSz="932472" fontAlgn="base">
              <a:spcBef>
                <a:spcPct val="0"/>
              </a:spcBef>
              <a:spcAft>
                <a:spcPct val="0"/>
              </a:spcAft>
            </a:pPr>
            <a:r>
              <a:rPr lang="en-US" sz="2000" kern="0" dirty="0" smtClean="0">
                <a:solidFill>
                  <a:srgbClr val="FFFFFF"/>
                </a:solidFill>
                <a:ea typeface="Segoe UI" pitchFamily="34" charset="0"/>
                <a:cs typeface="Segoe UI" pitchFamily="34" charset="0"/>
              </a:rPr>
              <a:t>SMB3 transport</a:t>
            </a:r>
            <a:endParaRPr lang="en-US" sz="2000" dirty="0">
              <a:solidFill>
                <a:srgbClr val="FFFFFF"/>
              </a:solidFill>
              <a:ea typeface="Segoe UI" pitchFamily="34" charset="0"/>
              <a:cs typeface="Segoe UI" pitchFamily="34" charset="0"/>
            </a:endParaRPr>
          </a:p>
        </p:txBody>
      </p:sp>
      <p:sp>
        <p:nvSpPr>
          <p:cNvPr id="7" name="Rectangle 6"/>
          <p:cNvSpPr/>
          <p:nvPr/>
        </p:nvSpPr>
        <p:spPr bwMode="auto">
          <a:xfrm>
            <a:off x="3932237" y="2125663"/>
            <a:ext cx="3587749" cy="237331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800" dirty="0" smtClean="0">
                <a:solidFill>
                  <a:srgbClr val="FFFFFF"/>
                </a:solidFill>
                <a:latin typeface="Segoe UI Light"/>
                <a:cs typeface="Segoe UI Light"/>
              </a:rPr>
              <a:t>Flexibility</a:t>
            </a:r>
            <a:endParaRPr lang="en-US" sz="5500" dirty="0" smtClean="0">
              <a:solidFill>
                <a:srgbClr val="FFFFFF"/>
              </a:solidFill>
              <a:latin typeface="Segoe UI Light"/>
              <a:cs typeface="Segoe UI Light"/>
            </a:endParaRPr>
          </a:p>
          <a:p>
            <a:pPr defTabSz="932472" fontAlgn="base">
              <a:spcBef>
                <a:spcPct val="0"/>
              </a:spcBef>
              <a:spcAft>
                <a:spcPct val="0"/>
              </a:spcAft>
            </a:pPr>
            <a:r>
              <a:rPr lang="en-US" sz="2000" kern="0" dirty="0" smtClean="0">
                <a:solidFill>
                  <a:srgbClr val="FFFFFF"/>
                </a:solidFill>
              </a:rPr>
              <a:t>Any Windows volume</a:t>
            </a:r>
          </a:p>
          <a:p>
            <a:pPr defTabSz="932472" fontAlgn="base">
              <a:spcBef>
                <a:spcPct val="0"/>
              </a:spcBef>
              <a:spcAft>
                <a:spcPct val="0"/>
              </a:spcAft>
            </a:pPr>
            <a:r>
              <a:rPr lang="en-US" sz="2000" kern="0" dirty="0" smtClean="0">
                <a:solidFill>
                  <a:srgbClr val="FFFFFF"/>
                </a:solidFill>
              </a:rPr>
              <a:t>Any fixed disk storage</a:t>
            </a:r>
          </a:p>
          <a:p>
            <a:pPr defTabSz="932472" fontAlgn="base">
              <a:spcBef>
                <a:spcPct val="0"/>
              </a:spcBef>
              <a:spcAft>
                <a:spcPct val="0"/>
              </a:spcAft>
            </a:pPr>
            <a:r>
              <a:rPr lang="en-US" sz="2000" kern="0" dirty="0" smtClean="0">
                <a:solidFill>
                  <a:srgbClr val="FFFFFF"/>
                </a:solidFill>
              </a:rPr>
              <a:t>Any storage fabric</a:t>
            </a:r>
          </a:p>
        </p:txBody>
      </p:sp>
      <p:sp>
        <p:nvSpPr>
          <p:cNvPr id="8" name="Rectangle 7"/>
          <p:cNvSpPr/>
          <p:nvPr/>
        </p:nvSpPr>
        <p:spPr bwMode="auto">
          <a:xfrm>
            <a:off x="7285037" y="2125662"/>
            <a:ext cx="3803651" cy="2373313"/>
          </a:xfrm>
          <a:prstGeom prst="rect">
            <a:avLst/>
          </a:prstGeom>
          <a:solidFill>
            <a:srgbClr val="00BCF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sz="4800" dirty="0" smtClean="0">
                <a:solidFill>
                  <a:srgbClr val="FFFFFF"/>
                </a:solidFill>
                <a:latin typeface="Segoe UI Light"/>
                <a:cs typeface="Segoe UI Light"/>
              </a:rPr>
              <a:t>Management</a:t>
            </a:r>
            <a:endParaRPr lang="en-US" sz="5500" dirty="0" smtClean="0">
              <a:solidFill>
                <a:srgbClr val="FFFFFF"/>
              </a:solidFill>
              <a:latin typeface="Segoe UI Light"/>
              <a:cs typeface="Segoe UI Light"/>
            </a:endParaRPr>
          </a:p>
          <a:p>
            <a:pPr defTabSz="932472" fontAlgn="base">
              <a:spcBef>
                <a:spcPct val="0"/>
              </a:spcBef>
              <a:spcAft>
                <a:spcPct val="0"/>
              </a:spcAft>
            </a:pPr>
            <a:r>
              <a:rPr lang="en-US" sz="2000" kern="0" dirty="0" smtClean="0">
                <a:solidFill>
                  <a:srgbClr val="FFFFFF"/>
                </a:solidFill>
              </a:rPr>
              <a:t>Failover Cluster Manager</a:t>
            </a:r>
          </a:p>
          <a:p>
            <a:pPr defTabSz="932472" fontAlgn="base">
              <a:spcBef>
                <a:spcPct val="0"/>
              </a:spcBef>
              <a:spcAft>
                <a:spcPct val="0"/>
              </a:spcAft>
            </a:pPr>
            <a:r>
              <a:rPr lang="en-US" sz="2000" kern="0" dirty="0" smtClean="0">
                <a:solidFill>
                  <a:srgbClr val="FFFFFF"/>
                </a:solidFill>
              </a:rPr>
              <a:t>Windows PowerShell</a:t>
            </a:r>
          </a:p>
          <a:p>
            <a:pPr defTabSz="932472" fontAlgn="base">
              <a:spcBef>
                <a:spcPct val="0"/>
              </a:spcBef>
              <a:spcAft>
                <a:spcPct val="0"/>
              </a:spcAft>
            </a:pPr>
            <a:r>
              <a:rPr lang="en-US" sz="2000" kern="0" dirty="0" smtClean="0">
                <a:solidFill>
                  <a:srgbClr val="FFFFFF"/>
                </a:solidFill>
              </a:rPr>
              <a:t>WMI</a:t>
            </a:r>
          </a:p>
          <a:p>
            <a:pPr defTabSz="932472" fontAlgn="base">
              <a:spcBef>
                <a:spcPct val="0"/>
              </a:spcBef>
              <a:spcAft>
                <a:spcPct val="0"/>
              </a:spcAft>
            </a:pPr>
            <a:r>
              <a:rPr lang="en-US" sz="2000" kern="0" dirty="0" smtClean="0">
                <a:solidFill>
                  <a:srgbClr val="FFFFFF"/>
                </a:solidFill>
              </a:rPr>
              <a:t>End to end MS Storage Stack</a:t>
            </a:r>
            <a:endParaRPr lang="en-US" sz="2000" kern="0" dirty="0">
              <a:solidFill>
                <a:srgbClr val="FFFFFF"/>
              </a:solidFill>
            </a:endParaRPr>
          </a:p>
        </p:txBody>
      </p:sp>
    </p:spTree>
    <p:extLst>
      <p:ext uri="{BB962C8B-B14F-4D97-AF65-F5344CB8AC3E}">
        <p14:creationId xmlns:p14="http://schemas.microsoft.com/office/powerpoint/2010/main" val="119531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a:t>
            </a:r>
            <a:endParaRPr lang="en-US" dirty="0"/>
          </a:p>
        </p:txBody>
      </p:sp>
      <p:sp>
        <p:nvSpPr>
          <p:cNvPr id="3" name="Text Placeholder 2"/>
          <p:cNvSpPr>
            <a:spLocks noGrp="1"/>
          </p:cNvSpPr>
          <p:nvPr>
            <p:ph type="body" sz="quarter" idx="12"/>
          </p:nvPr>
        </p:nvSpPr>
        <p:spPr/>
        <p:txBody>
          <a:bodyPr/>
          <a:lstStyle/>
          <a:p>
            <a:r>
              <a:rPr lang="en-US" dirty="0" smtClean="0"/>
              <a:t>Proof that this is not vapor</a:t>
            </a:r>
            <a:endParaRPr lang="en-US" dirty="0"/>
          </a:p>
        </p:txBody>
      </p:sp>
    </p:spTree>
    <p:extLst>
      <p:ext uri="{BB962C8B-B14F-4D97-AF65-F5344CB8AC3E}">
        <p14:creationId xmlns:p14="http://schemas.microsoft.com/office/powerpoint/2010/main" val="3427452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Technical Preview Scenarios</a:t>
            </a:r>
            <a:endParaRPr lang="en-US" dirty="0"/>
          </a:p>
        </p:txBody>
      </p:sp>
      <p:pic>
        <p:nvPicPr>
          <p:cNvPr id="6" name="Picture 5"/>
          <p:cNvPicPr>
            <a:picLocks noChangeAspect="1"/>
          </p:cNvPicPr>
          <p:nvPr/>
        </p:nvPicPr>
        <p:blipFill>
          <a:blip r:embed="rId2"/>
          <a:stretch>
            <a:fillRect/>
          </a:stretch>
        </p:blipFill>
        <p:spPr>
          <a:xfrm>
            <a:off x="2636837" y="1439862"/>
            <a:ext cx="6969125" cy="2743200"/>
          </a:xfrm>
          <a:prstGeom prst="rect">
            <a:avLst/>
          </a:prstGeom>
        </p:spPr>
      </p:pic>
      <p:pic>
        <p:nvPicPr>
          <p:cNvPr id="3" name="Picture 2"/>
          <p:cNvPicPr>
            <a:picLocks noChangeAspect="1"/>
          </p:cNvPicPr>
          <p:nvPr/>
        </p:nvPicPr>
        <p:blipFill>
          <a:blip r:embed="rId3"/>
          <a:stretch>
            <a:fillRect/>
          </a:stretch>
        </p:blipFill>
        <p:spPr>
          <a:xfrm>
            <a:off x="2678112" y="4287145"/>
            <a:ext cx="6892925" cy="1772210"/>
          </a:xfrm>
          <a:prstGeom prst="rect">
            <a:avLst/>
          </a:prstGeom>
        </p:spPr>
      </p:pic>
    </p:spTree>
    <p:extLst>
      <p:ext uri="{BB962C8B-B14F-4D97-AF65-F5344CB8AC3E}">
        <p14:creationId xmlns:p14="http://schemas.microsoft.com/office/powerpoint/2010/main" val="2348536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2.xml><?xml version="1.0" encoding="utf-8"?>
<a:theme xmlns:a="http://schemas.openxmlformats.org/drawingml/2006/main" name="1_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E14 Speaker PPT Template.potx" id="{23EEE148-7E89-4F4B-A523-5FBB8DAB6300}" vid="{F5B0E964-E6A1-4391-905A-7646F6A3D0D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30e9df3-be65-4c73-a93b-d1236ebd677e">
      <Value>404</Value>
      <Value>403</Value>
      <Value>9</Value>
    </TaxCatchAll>
    <Event_x0020_End_x0020_Date xmlns="e36bfbf9-5e42-489c-a259-4c54eb22cb57">2014-10-31T07:00:00+00:00</Event_x0020_End_x0020_Date>
    <Event_x0020_Start_x0020_Date xmlns="e36bfbf9-5e42-489c-a259-4c54eb22cb57">2014-10-27T07:00:00+00:00</Event_x0020_Start_x0020_Date>
    <MS_x0020_Speaker xmlns="e36bfbf9-5e42-489c-a259-4c54eb22cb57">
      <UserInfo>
        <DisplayName/>
        <AccountId xsi:nil="true"/>
        <AccountType/>
      </UserInfo>
    </MS_x0020_Speaker>
    <External_x0020_Speaker xmlns="e36bfbf9-5e42-489c-a259-4c54eb22cb57"> Ned Pyle</External_x0020_Speaker>
    <Session_x0020_Code xmlns="e36bfbf9-5e42-489c-a259-4c54eb22cb57"> CDP-B352</Session_x0020_Code>
    <Presentation_x0020_Date xmlns="e36bfbf9-5e42-489c-a259-4c54eb22cb57">2014-10-29T00:00:00+01:00</Presentation_x0020_Date>
    <MS_x0020_Content_x0020_Owner xmlns="e36bfbf9-5e42-489c-a259-4c54eb22cb57">
      <UserInfo>
        <DisplayName/>
        <AccountId xsi:nil="true"/>
        <AccountType/>
      </UserInfo>
    </MS_x0020_Content_x0020_Owner>
    <o359a72c0e394a2bbc3ef6c803acc180 xmlns="e36bfbf9-5e42-489c-a259-4c54eb22cb57">
      <Terms xmlns="http://schemas.microsoft.com/office/infopath/2007/PartnerControls"/>
    </o359a72c0e394a2bbc3ef6c803acc180>
    <o05f84fa51b8493184c53e88c1048d4a xmlns="e36bfbf9-5e42-489c-a259-4c54eb22cb57">
      <Terms xmlns="http://schemas.microsoft.com/office/infopath/2007/PartnerControls"/>
    </o05f84fa51b8493184c53e88c1048d4a>
    <g9dd8d57dc62470db6c80d9bb76f6f98 xmlns="e36bfbf9-5e42-489c-a259-4c54eb22cb57">
      <Terms xmlns="http://schemas.microsoft.com/office/infopath/2007/PartnerControls"/>
    </g9dd8d57dc62470db6c80d9bb76f6f98>
    <ha6fe286c6b34f98b7bef39f1ccb86a0 xmlns="e36bfbf9-5e42-489c-a259-4c54eb22cb57">
      <Terms xmlns="http://schemas.microsoft.com/office/infopath/2007/PartnerControls"/>
    </ha6fe286c6b34f98b7bef39f1ccb86a0>
    <o915802bd8fb417bbe5f6f423fd076a0 xmlns="e36bfbf9-5e42-489c-a259-4c54eb22cb57">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8e4a08dc-5d95-4156-ab65-f22579a1592a</TermId>
        </TermInfo>
      </Terms>
    </o915802bd8fb417bbe5f6f423fd076a0>
    <i23d7ba649194ae1bace8707520bbe5b xmlns="e36bfbf9-5e42-489c-a259-4c54eb22cb57">
      <Terms xmlns="http://schemas.microsoft.com/office/infopath/2007/PartnerControls">
        <TermInfo xmlns="http://schemas.microsoft.com/office/infopath/2007/PartnerControls">
          <TermName xmlns="http://schemas.microsoft.com/office/infopath/2007/PartnerControls">Microsoft Tech Ed Europe</TermName>
          <TermId xmlns="http://schemas.microsoft.com/office/infopath/2007/PartnerControls">2ad4cbe5-cbd8-4c11-b9ea-b3b61d12fe53</TermId>
        </TermInfo>
      </Terms>
    </i23d7ba649194ae1bace8707520bbe5b>
    <l3c4e8b902d24cac82560b32d42c7cb4 xmlns="e36bfbf9-5e42-489c-a259-4c54eb22cb57">
      <Terms xmlns="http://schemas.microsoft.com/office/infopath/2007/PartnerControls">
        <TermInfo xmlns="http://schemas.microsoft.com/office/infopath/2007/PartnerControls">
          <TermName xmlns="http://schemas.microsoft.com/office/infopath/2007/PartnerControls">Barcelona (city)</TermName>
          <TermId xmlns="http://schemas.microsoft.com/office/infopath/2007/PartnerControls">213d5e7e-dd18-4cc5-88dd-2ae8743b9c93</TermId>
        </TermInfo>
      </Terms>
    </l3c4e8b902d24cac82560b32d42c7cb4>
    <LikesCount xmlns="http://schemas.microsoft.com/sharepoint/v3" xsi:nil="true"/>
    <Ratings xmlns="http://schemas.microsoft.com/sharepoint/v3" xsi:nil="true"/>
    <LikedBy xmlns="http://schemas.microsoft.com/sharepoint/v3">
      <UserInfo>
        <DisplayName/>
        <AccountId xsi:nil="true"/>
        <AccountType/>
      </UserInfo>
    </LikedBy>
    <TaxKeywordTaxHTField xmlns="230e9df3-be65-4c73-a93b-d1236ebd677e">
      <Terms xmlns="http://schemas.microsoft.com/office/infopath/2007/PartnerControls"/>
    </TaxKeywordTaxHTField>
    <RatedBy xmlns="http://schemas.microsoft.com/sharepoint/v3">
      <UserInfo>
        <DisplayName/>
        <AccountId xsi:nil="true"/>
        <AccountType/>
      </UserInfo>
    </RatedBy>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CBE8A0D253ED1A4AAAE93FF9B973EB7E0027C1F5D9CEFE6046B3BCA4D310D11AA7" ma:contentTypeVersion="25" ma:contentTypeDescription="" ma:contentTypeScope="" ma:versionID="811ef41e954035cd29ce0c884bac93e3">
  <xsd:schema xmlns:xsd="http://www.w3.org/2001/XMLSchema" xmlns:xs="http://www.w3.org/2001/XMLSchema" xmlns:p="http://schemas.microsoft.com/office/2006/metadata/properties" xmlns:ns1="http://schemas.microsoft.com/sharepoint/v3" xmlns:ns2="e36bfbf9-5e42-489c-a259-4c54eb22cb57" xmlns:ns3="230e9df3-be65-4c73-a93b-d1236ebd677e" targetNamespace="http://schemas.microsoft.com/office/2006/metadata/properties" ma:root="true" ma:fieldsID="9c578a67b7ebda485b9f38997ab9a609" ns1:_="" ns2:_="" ns3:_="">
    <xsd:import namespace="http://schemas.microsoft.com/sharepoint/v3"/>
    <xsd:import namespace="e36bfbf9-5e42-489c-a259-4c54eb22cb57"/>
    <xsd:import namespace="230e9df3-be65-4c73-a93b-d1236ebd677e"/>
    <xsd:element name="properties">
      <xsd:complexType>
        <xsd:sequence>
          <xsd:element name="documentManagement">
            <xsd:complexType>
              <xsd:all>
                <xsd:element ref="ns2:i23d7ba649194ae1bace8707520bbe5b" minOccurs="0"/>
                <xsd:element ref="ns3:TaxCatchAll" minOccurs="0"/>
                <xsd:element ref="ns3:TaxCatchAllLabel" minOccurs="0"/>
                <xsd:element ref="ns2:l3c4e8b902d24cac82560b32d42c7cb4" minOccurs="0"/>
                <xsd:element ref="ns2:o359a72c0e394a2bbc3ef6c803acc180" minOccurs="0"/>
                <xsd:element ref="ns2:Event_x0020_Start_x0020_Date" minOccurs="0"/>
                <xsd:element ref="ns2:Event_x0020_End_x0020_Date" minOccurs="0"/>
                <xsd:element ref="ns2:Presentation_x0020_Date" minOccurs="0"/>
                <xsd:element ref="ns2:MS_x0020_Speaker" minOccurs="0"/>
                <xsd:element ref="ns2:External_x0020_Speaker" minOccurs="0"/>
                <xsd:element ref="ns2:o915802bd8fb417bbe5f6f423fd076a0" minOccurs="0"/>
                <xsd:element ref="ns2:g9dd8d57dc62470db6c80d9bb76f6f98" minOccurs="0"/>
                <xsd:element ref="ns2:ha6fe286c6b34f98b7bef39f1ccb86a0" minOccurs="0"/>
                <xsd:element ref="ns2:Session_x0020_Code" minOccurs="0"/>
                <xsd:element ref="ns2:MS_x0020_Content_x0020_Owner" minOccurs="0"/>
                <xsd:element ref="ns2:o05f84fa51b8493184c53e88c1048d4a" minOccurs="0"/>
                <xsd:element ref="ns2:SharedWithUsers" minOccurs="0"/>
                <xsd:element ref="ns3:TaxKeywordTaxHTField" minOccurs="0"/>
                <xsd:element ref="ns1:AverageRating" minOccurs="0"/>
                <xsd:element ref="ns1:RatingCount" minOccurs="0"/>
                <xsd:element ref="ns1:RatedBy" minOccurs="0"/>
                <xsd:element ref="ns1:Ratings" minOccurs="0"/>
                <xsd:element ref="ns1:LikesCount" minOccurs="0"/>
                <xsd:element ref="ns1:LikedB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34" nillable="true" ma:displayName="Rating (0-5)" ma:decimals="2" ma:description="Average value of all the ratings that have been submitted" ma:internalName="AverageRating" ma:readOnly="true">
      <xsd:simpleType>
        <xsd:restriction base="dms:Number"/>
      </xsd:simpleType>
    </xsd:element>
    <xsd:element name="RatingCount" ma:index="35" nillable="true" ma:displayName="Number of Ratings" ma:decimals="0" ma:description="Number of ratings submitted" ma:internalName="RatingCount" ma:readOnly="true">
      <xsd:simpleType>
        <xsd:restriction base="dms:Number"/>
      </xsd:simpleType>
    </xsd:element>
    <xsd:element name="RatedBy" ma:index="36" nillable="true" ma:displayName="Rated By" ma:description="Users rated the item." ma:hidden="true" ma:list="UserInfo" ma:internalName="Rat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Ratings" ma:index="37" nillable="true" ma:displayName="User ratings" ma:description="User ratings for the item" ma:hidden="true" ma:internalName="Ratings">
      <xsd:simpleType>
        <xsd:restriction base="dms:Note"/>
      </xsd:simpleType>
    </xsd:element>
    <xsd:element name="LikesCount" ma:index="38" nillable="true" ma:displayName="Number of Likes" ma:internalName="LikesCount">
      <xsd:simpleType>
        <xsd:restriction base="dms:Unknown"/>
      </xsd:simpleType>
    </xsd:element>
    <xsd:element name="LikedBy" ma:index="39" nillable="true" ma:displayName="Liked By" ma:hidden="true" ma:list="UserInfo" ma:internalName="LikedBy">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e36bfbf9-5e42-489c-a259-4c54eb22cb57" elementFormDefault="qualified">
    <xsd:import namespace="http://schemas.microsoft.com/office/2006/documentManagement/types"/>
    <xsd:import namespace="http://schemas.microsoft.com/office/infopath/2007/PartnerControls"/>
    <xsd:element name="i23d7ba649194ae1bace8707520bbe5b" ma:index="8" nillable="true" ma:taxonomy="true" ma:internalName="i23d7ba649194ae1bace8707520bbe5b" ma:taxonomyFieldName="Event_x0020_Name" ma:displayName="Event Name" ma:default="" ma:fieldId="{223d7ba6-4919-4ae1-bace-8707520bbe5b}" ma:sspId="e385fb40-52d4-4fae-9c5b-3e8ff8a5878e" ma:termSetId="32cfb7b5-aebe-4989-95ed-0d5619f5d6c0" ma:anchorId="eaa4d92a-3824-4a49-92be-7ef169e4e325" ma:open="false" ma:isKeyword="false">
      <xsd:complexType>
        <xsd:sequence>
          <xsd:element ref="pc:Terms" minOccurs="0" maxOccurs="1"/>
        </xsd:sequence>
      </xsd:complexType>
    </xsd:element>
    <xsd:element name="l3c4e8b902d24cac82560b32d42c7cb4" ma:index="12" nillable="true" ma:taxonomy="true" ma:internalName="l3c4e8b902d24cac82560b32d42c7cb4" ma:taxonomyFieldName="Event_x0020_Location" ma:displayName="Event Location" ma:default="" ma:fieldId="{53c4e8b9-02d2-4cac-8256-0b32d42c7cb4}" ma:sspId="e385fb40-52d4-4fae-9c5b-3e8ff8a5878e" ma:termSetId="ff02addd-433e-4baa-a831-22be402789db" ma:anchorId="00000000-0000-0000-0000-000000000000" ma:open="false" ma:isKeyword="false">
      <xsd:complexType>
        <xsd:sequence>
          <xsd:element ref="pc:Terms" minOccurs="0" maxOccurs="1"/>
        </xsd:sequence>
      </xsd:complexType>
    </xsd:element>
    <xsd:element name="o359a72c0e394a2bbc3ef6c803acc180" ma:index="14" nillable="true" ma:taxonomy="true" ma:internalName="o359a72c0e394a2bbc3ef6c803acc180" ma:taxonomyFieldName="Event_x0020_Venue" ma:displayName="Event Venue" ma:default="" ma:fieldId="{8359a72c-0e39-4a2b-bc3e-f6c803acc180}" ma:sspId="e385fb40-52d4-4fae-9c5b-3e8ff8a5878e" ma:termSetId="ff02addd-433e-4baa-a831-22be402789db" ma:anchorId="d989be80-0593-11e1-be50-0800200c9a66" ma:open="false" ma:isKeyword="false">
      <xsd:complexType>
        <xsd:sequence>
          <xsd:element ref="pc:Terms" minOccurs="0" maxOccurs="1"/>
        </xsd:sequence>
      </xsd:complexType>
    </xsd:element>
    <xsd:element name="Event_x0020_Start_x0020_Date" ma:index="16" nillable="true" ma:displayName="Event Start Date" ma:format="DateOnly" ma:internalName="Event_x0020_Start_x0020_Date">
      <xsd:simpleType>
        <xsd:restriction base="dms:DateTime"/>
      </xsd:simpleType>
    </xsd:element>
    <xsd:element name="Event_x0020_End_x0020_Date" ma:index="17" nillable="true" ma:displayName="Event End Date" ma:format="DateOnly" ma:internalName="Event_x0020_End_x0020_Date">
      <xsd:simpleType>
        <xsd:restriction base="dms:DateTime"/>
      </xsd:simpleType>
    </xsd:element>
    <xsd:element name="Presentation_x0020_Date" ma:index="18" nillable="true" ma:displayName="Presentation Date" ma:format="DateOnly" ma:internalName="Presentation_x0020_Date">
      <xsd:simpleType>
        <xsd:restriction base="dms:DateTime"/>
      </xsd:simpleType>
    </xsd:element>
    <xsd:element name="MS_x0020_Speaker" ma:index="19" nillable="true" ma:displayName="MS Speaker" ma:list="UserInfo" ma:SharePointGroup="0" ma:internalName="MS_x0020_Speaker"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20" nillable="true" ma:displayName="External Speaker" ma:internalName="External_x0020_Speaker">
      <xsd:simpleType>
        <xsd:restriction base="dms:Text">
          <xsd:maxLength value="255"/>
        </xsd:restriction>
      </xsd:simpleType>
    </xsd:element>
    <xsd:element name="o915802bd8fb417bbe5f6f423fd076a0" ma:index="21" nillable="true" ma:taxonomy="true" ma:internalName="o915802bd8fb417bbe5f6f423fd076a0" ma:taxonomyFieldName="Audience1" ma:displayName="Audience" ma:default="" ma:fieldId="{8915802b-d8fb-417b-be5f-6f423fd076a0}" ma:taxonomyMulti="true" ma:sspId="e385fb40-52d4-4fae-9c5b-3e8ff8a5878e" ma:termSetId="02c0b350-7782-44ed-b079-a5ef0c1b9fe9" ma:anchorId="00000000-0000-0000-0000-000000000000" ma:open="false" ma:isKeyword="false">
      <xsd:complexType>
        <xsd:sequence>
          <xsd:element ref="pc:Terms" minOccurs="0" maxOccurs="1"/>
        </xsd:sequence>
      </xsd:complexType>
    </xsd:element>
    <xsd:element name="g9dd8d57dc62470db6c80d9bb76f6f98" ma:index="23" nillable="true" ma:taxonomy="true" ma:internalName="g9dd8d57dc62470db6c80d9bb76f6f98" ma:taxonomyFieldName="Product" ma:displayName="Product" ma:default="" ma:fieldId="{09dd8d57-dc62-470d-b6c8-0d9bb76f6f98}" ma:taxonomyMulti="true" ma:sspId="e385fb40-52d4-4fae-9c5b-3e8ff8a5878e" ma:termSetId="9bb0a48c-16c3-4e7a-9e9e-0bc708463e1a" ma:anchorId="00000000-0000-0000-0000-000000000000" ma:open="false" ma:isKeyword="false">
      <xsd:complexType>
        <xsd:sequence>
          <xsd:element ref="pc:Terms" minOccurs="0" maxOccurs="1"/>
        </xsd:sequence>
      </xsd:complexType>
    </xsd:element>
    <xsd:element name="ha6fe286c6b34f98b7bef39f1ccb86a0" ma:index="25" nillable="true" ma:taxonomy="true" ma:internalName="ha6fe286c6b34f98b7bef39f1ccb86a0" ma:taxonomyFieldName="Campaign" ma:displayName="Campaign" ma:default="" ma:fieldId="{1a6fe286-c6b3-4f98-b7be-f39f1ccb86a0}" ma:sspId="e385fb40-52d4-4fae-9c5b-3e8ff8a5878e" ma:termSetId="eb6054b1-3a98-4c79-97b4-d20150dd266e" ma:anchorId="00000000-0000-0000-0000-000000000000" ma:open="false" ma:isKeyword="false">
      <xsd:complexType>
        <xsd:sequence>
          <xsd:element ref="pc:Terms" minOccurs="0" maxOccurs="1"/>
        </xsd:sequence>
      </xsd:complexType>
    </xsd:element>
    <xsd:element name="Session_x0020_Code" ma:index="27" nillable="true" ma:displayName="Session Code" ma:internalName="Session_x0020_Code">
      <xsd:simpleType>
        <xsd:restriction base="dms:Text">
          <xsd:maxLength value="255"/>
        </xsd:restriction>
      </xsd:simpleType>
    </xsd:element>
    <xsd:element name="MS_x0020_Content_x0020_Owner" ma:index="28"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o05f84fa51b8493184c53e88c1048d4a" ma:index="29" nillable="true" ma:taxonomy="true" ma:internalName="o05f84fa51b8493184c53e88c1048d4a" ma:taxonomyFieldName="Track" ma:displayName="Track" ma:default="" ma:fieldId="{805f84fa-51b8-4931-84c5-3e88c1048d4a}" ma:sspId="e385fb40-52d4-4fae-9c5b-3e8ff8a5878e" ma:termSetId="da6d8183-76e5-42e9-8164-851f077ee475" ma:anchorId="00000000-0000-0000-0000-000000000000" ma:open="true" ma:isKeyword="false">
      <xsd:complexType>
        <xsd:sequence>
          <xsd:element ref="pc:Terms" minOccurs="0" maxOccurs="1"/>
        </xsd:sequence>
      </xsd:complexType>
    </xsd:element>
    <xsd:element name="SharedWithUsers" ma:index="3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9" nillable="true" ma:displayName="Taxonomy Catch All Column" ma:hidden="true" ma:list="{7c5dec5b-b2d6-455d-9cd7-2e081f89458c}" ma:internalName="TaxCatchAll" ma:showField="CatchAllData"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CatchAllLabel" ma:index="10" nillable="true" ma:displayName="Taxonomy Catch All Column1" ma:hidden="true" ma:list="{7c5dec5b-b2d6-455d-9cd7-2e081f89458c}" ma:internalName="TaxCatchAllLabel" ma:readOnly="true" ma:showField="CatchAllDataLabel" ma:web="e36bfbf9-5e42-489c-a259-4c54eb22cb57">
      <xsd:complexType>
        <xsd:complexContent>
          <xsd:extension base="dms:MultiChoiceLookup">
            <xsd:sequence>
              <xsd:element name="Value" type="dms:Lookup" maxOccurs="unbounded" minOccurs="0" nillable="true"/>
            </xsd:sequence>
          </xsd:extension>
        </xsd:complexContent>
      </xsd:complexType>
    </xsd:element>
    <xsd:element name="TaxKeywordTaxHTField" ma:index="33" nillable="true" ma:taxonomy="true" ma:internalName="TaxKeywordTaxHTField" ma:taxonomyFieldName="TaxKeyword" ma:displayName="Enterprise Keywords"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infopath/2007/PartnerControls"/>
    <ds:schemaRef ds:uri="http://schemas.microsoft.com/sharepoint/v3"/>
    <ds:schemaRef ds:uri="http://schemas.microsoft.com/office/2006/documentManagement/types"/>
    <ds:schemaRef ds:uri="http://schemas.microsoft.com/office/2006/metadata/properties"/>
    <ds:schemaRef ds:uri="http://www.w3.org/XML/1998/namespace"/>
    <ds:schemaRef ds:uri="230e9df3-be65-4c73-a93b-d1236ebd677e"/>
    <ds:schemaRef ds:uri="http://purl.org/dc/terms/"/>
    <ds:schemaRef ds:uri="http://purl.org/dc/elements/1.1/"/>
    <ds:schemaRef ds:uri="http://schemas.openxmlformats.org/package/2006/metadata/core-properties"/>
    <ds:schemaRef ds:uri="e36bfbf9-5e42-489c-a259-4c54eb22cb57"/>
    <ds:schemaRef ds:uri="http://purl.org/dc/dcmitype/"/>
  </ds:schemaRefs>
</ds:datastoreItem>
</file>

<file path=customXml/itemProps2.xml><?xml version="1.0" encoding="utf-8"?>
<ds:datastoreItem xmlns:ds="http://schemas.openxmlformats.org/officeDocument/2006/customXml" ds:itemID="{EB2BAF43-38DA-445C-8D99-C946FB2BF1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e36bfbf9-5e42-489c-a259-4c54eb22cb57"/>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TEE14 Speaker PPT Template_v02</Template>
  <TotalTime>1</TotalTime>
  <Words>2970</Words>
  <Application>Microsoft Office PowerPoint</Application>
  <PresentationFormat>Custom</PresentationFormat>
  <Paragraphs>469</Paragraphs>
  <Slides>53</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53</vt:i4>
      </vt:variant>
    </vt:vector>
  </HeadingPairs>
  <TitlesOfParts>
    <vt:vector size="61" baseType="lpstr">
      <vt:lpstr>Arial</vt:lpstr>
      <vt:lpstr>Calibri</vt:lpstr>
      <vt:lpstr>Consolas</vt:lpstr>
      <vt:lpstr>Segoe UI</vt:lpstr>
      <vt:lpstr>Segoe UI Light</vt:lpstr>
      <vt:lpstr>Wingdings</vt:lpstr>
      <vt:lpstr>TEE14 Speaker PPT Template</vt:lpstr>
      <vt:lpstr>1_TEE14 Speaker PPT Template</vt:lpstr>
      <vt:lpstr>PowerPoint Presentation</vt:lpstr>
      <vt:lpstr>Stretching Failover Clusters and Using Storage Replica for Disaster Recovery in Windows Server vNext </vt:lpstr>
      <vt:lpstr>Me me me meeeee</vt:lpstr>
      <vt:lpstr>What is a disaster?</vt:lpstr>
      <vt:lpstr>Sometimes you need more than a rack</vt:lpstr>
      <vt:lpstr>Storage Replica is here</vt:lpstr>
      <vt:lpstr>Storage Replica</vt:lpstr>
      <vt:lpstr>Demo</vt:lpstr>
      <vt:lpstr>Technical Preview Scenarios</vt:lpstr>
      <vt:lpstr>What is block replication?</vt:lpstr>
      <vt:lpstr>Blocks, not files</vt:lpstr>
      <vt:lpstr>Driver layering</vt:lpstr>
      <vt:lpstr>Synchronous workflow</vt:lpstr>
      <vt:lpstr>Asynchronous workflow</vt:lpstr>
      <vt:lpstr>Requirements &amp;  Recommendations</vt:lpstr>
      <vt:lpstr>Requirements</vt:lpstr>
      <vt:lpstr>Recommendations for Synchronous</vt:lpstr>
      <vt:lpstr>Recommendations for Asynchronous</vt:lpstr>
      <vt:lpstr>Philosophy</vt:lpstr>
      <vt:lpstr>Good ideas for anyone</vt:lpstr>
      <vt:lpstr>What are the options?</vt:lpstr>
      <vt:lpstr>What Storage Replica is not</vt:lpstr>
      <vt:lpstr>While we’re on the subject of offices and users…</vt:lpstr>
      <vt:lpstr>Marketing view</vt:lpstr>
      <vt:lpstr>Your view</vt:lpstr>
      <vt:lpstr>Topology</vt:lpstr>
      <vt:lpstr>Stretch Clusters</vt:lpstr>
      <vt:lpstr>Stretch Clusters</vt:lpstr>
      <vt:lpstr>Familiar Failover Cluster Manager GUI</vt:lpstr>
      <vt:lpstr>Configure and manage</vt:lpstr>
      <vt:lpstr>Demo</vt:lpstr>
      <vt:lpstr>Server to Server</vt:lpstr>
      <vt:lpstr>Server to Server</vt:lpstr>
      <vt:lpstr>Windows PowerShell</vt:lpstr>
      <vt:lpstr>Demo</vt:lpstr>
      <vt:lpstr>A deeper look</vt:lpstr>
      <vt:lpstr>Non-clustered Architecture</vt:lpstr>
      <vt:lpstr>Clustered Architecture</vt:lpstr>
      <vt:lpstr>SMB 3.1 transport</vt:lpstr>
      <vt:lpstr>Replication metadata</vt:lpstr>
      <vt:lpstr>Supportability</vt:lpstr>
      <vt:lpstr>Known issues with Technical Preview</vt:lpstr>
      <vt:lpstr>The big finish</vt:lpstr>
      <vt:lpstr>Coming</vt:lpstr>
      <vt:lpstr>Get the guide!</vt:lpstr>
      <vt:lpstr>Related content</vt:lpstr>
      <vt:lpstr>Track resources</vt:lpstr>
      <vt:lpstr>For more information</vt:lpstr>
      <vt:lpstr>Azure</vt:lpstr>
      <vt:lpstr>Please Complete An Evaluation Form Your input is important!</vt:lpstr>
      <vt:lpstr>Evaluate this session</vt:lpstr>
      <vt:lpstr>Resources</vt:lpstr>
      <vt:lpstr>PowerPoint Presentation</vt:lpstr>
    </vt:vector>
  </TitlesOfParts>
  <Manager>&lt;Speech writer name goes here&gt;</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Stretching Failover Clusters and Using Storage Replica for Disaster Recovery in Windows Server vNext</dc:title>
  <dc:subject>TechEd 2014</dc:subject>
  <dc:creator>Sylvia Tedjo</dc:creator>
  <cp:keywords/>
  <dc:description>Template: Jordan Cayabyab, Artitudes Design
Formatting: 
Audience Type:</dc:description>
  <cp:lastModifiedBy>Shows</cp:lastModifiedBy>
  <cp:revision>4</cp:revision>
  <dcterms:created xsi:type="dcterms:W3CDTF">2014-10-26T08:47:48Z</dcterms:created>
  <dcterms:modified xsi:type="dcterms:W3CDTF">2014-10-29T16:49:27Z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0x010100CBE8A0D253ED1A4AAAE93FF9B973EB7E0027C1F5D9CEFE6046B3BCA4D310D11AA7</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404;#Barcelona (city)|213d5e7e-dd18-4cc5-88dd-2ae8743b9c93</vt:lpwstr>
  </property>
  <property fmtid="{D5CDD505-2E9C-101B-9397-08002B2CF9AE}" pid="9" name="Campaign">
    <vt:lpwstr/>
  </property>
  <property fmtid="{D5CDD505-2E9C-101B-9397-08002B2CF9AE}" pid="10" name="Audience1">
    <vt:lpwstr>9;#developers|8e4a08dc-5d95-4156-ab65-f22579a1592a</vt:lpwstr>
  </property>
  <property fmtid="{D5CDD505-2E9C-101B-9397-08002B2CF9AE}" pid="11" name="Event Name">
    <vt:lpwstr>403;#Microsoft Tech Ed Europe|2ad4cbe5-cbd8-4c11-b9ea-b3b61d12fe53</vt:lpwstr>
  </property>
  <property fmtid="{D5CDD505-2E9C-101B-9397-08002B2CF9AE}" pid="12" name="TaxKeyword">
    <vt:lpwstr/>
  </property>
</Properties>
</file>