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9" r:id="rId5"/>
  </p:sldMasterIdLst>
  <p:notesMasterIdLst>
    <p:notesMasterId r:id="rId91"/>
  </p:notesMasterIdLst>
  <p:handoutMasterIdLst>
    <p:handoutMasterId r:id="rId92"/>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39" r:id="rId72"/>
    <p:sldId id="340"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AC42D9-DBE9-4BA7-AE43-EEB0A5939A2C}">
          <p14:sldIdLst>
            <p14:sldId id="256"/>
            <p14:sldId id="257"/>
          </p14:sldIdLst>
        </p14:section>
        <p14:section name="Intro to Upgrading your Private Cloud Scenario" id="{5B3EB4D4-A661-4772-8139-71FBB5B87055}">
          <p14:sldIdLst>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Lst>
        </p14:section>
        <p14:section name="Required" id="{2DEF4CCD-ED4E-40AA-B12E-D902520B17F3}">
          <p14:sldIdLst>
            <p14:sldId id="320"/>
            <p14:sldId id="321"/>
            <p14:sldId id="339"/>
            <p14:sldId id="340"/>
            <p14:sldId id="322"/>
            <p14:sldId id="323"/>
            <p14:sldId id="324"/>
            <p14:sldId id="325"/>
          </p14:sldIdLst>
        </p14:section>
        <p14:section name="Appendix" id="{9AF82534-0D6A-421B-9043-5B147F546A21}">
          <p14:sldIdLst>
            <p14:sldId id="326"/>
          </p14:sldIdLst>
        </p14:section>
        <p14:section name="FAQ" id="{16266EBB-7E3C-45C6-8522-DFAE3D40BBD0}">
          <p14:sldIdLst>
            <p14:sldId id="327"/>
            <p14:sldId id="328"/>
            <p14:sldId id="329"/>
            <p14:sldId id="330"/>
            <p14:sldId id="331"/>
          </p14:sldIdLst>
        </p14:section>
        <p14:section name="Understanding Cluster Version Numbers" id="{B7D70DDD-D5D3-447F-A61E-8BA96214B1D2}">
          <p14:sldIdLst>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673" autoAdjust="0"/>
  </p:normalViewPr>
  <p:slideViewPr>
    <p:cSldViewPr snapToObjects="1">
      <p:cViewPr varScale="1">
        <p:scale>
          <a:sx n="76" d="100"/>
          <a:sy n="76" d="100"/>
        </p:scale>
        <p:origin x="666" y="9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33" d="100"/>
        <a:sy n="33"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06504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68944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4797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963972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88015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57288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29844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157503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1422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061417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05290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68948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109675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568098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545792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879950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2:17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454965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275324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183677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649630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343491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2:17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406236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2:17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597580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2:17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90918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2:17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642663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F778C-5EEC-4E32-AA07-C2620CD1D5EB}"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780873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045752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2933854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42457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680303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187596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48243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347089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2:17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43871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185895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3297257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4031210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587024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23313660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143031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6071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8112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2:17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594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2:17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2986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92699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jp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55008" y="6482891"/>
            <a:ext cx="2798207" cy="372394"/>
          </a:xfrm>
          <a:prstGeom prst="rect">
            <a:avLst/>
          </a:prstGeom>
        </p:spPr>
        <p:txBody>
          <a:bodyPr/>
          <a:lstStyle/>
          <a:p>
            <a:fld id="{AC778088-AEDC-4E38-8564-149A4070233A}" type="datetimeFigureOut">
              <a:rPr lang="en-US" smtClean="0">
                <a:solidFill>
                  <a:srgbClr val="FFFFFF"/>
                </a:solidFill>
              </a:rPr>
              <a:pPr/>
              <a:t>10/29/2014</a:t>
            </a:fld>
            <a:endParaRPr lang="en-US">
              <a:solidFill>
                <a:srgbClr val="FFFFFF"/>
              </a:solidFill>
            </a:endParaRPr>
          </a:p>
        </p:txBody>
      </p:sp>
      <p:sp>
        <p:nvSpPr>
          <p:cNvPr id="5" name="Footer Placeholder 4"/>
          <p:cNvSpPr>
            <a:spLocks noGrp="1"/>
          </p:cNvSpPr>
          <p:nvPr>
            <p:ph type="ftr" sz="quarter" idx="11"/>
          </p:nvPr>
        </p:nvSpPr>
        <p:spPr>
          <a:xfrm>
            <a:off x="3109119" y="6606832"/>
            <a:ext cx="8550077" cy="387694"/>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11676811" y="6557368"/>
            <a:ext cx="233245" cy="141256"/>
          </a:xfrm>
          <a:prstGeom prst="rect">
            <a:avLst/>
          </a:prstGeom>
        </p:spPr>
        <p:txBody>
          <a:bodyPr/>
          <a:lstStyle/>
          <a:p>
            <a:fld id="{40DD74FB-2700-4BDD-9E6A-562EC986683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36183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85023"/>
            <a:ext cx="12436475" cy="380490"/>
          </a:xfrm>
          <a:prstGeom prst="rect">
            <a:avLst/>
          </a:prstGeom>
        </p:spPr>
        <p:txBody>
          <a:bodyPr lIns="320040" tIns="53325" rIns="53325" bIns="53325">
            <a:noAutofit/>
          </a:bodyPr>
          <a:lstStyle>
            <a:lvl1pPr marL="0" indent="0">
              <a:buNone/>
              <a:defRPr sz="2856">
                <a:solidFill>
                  <a:schemeClr val="tx1"/>
                </a:solidFill>
                <a:latin typeface="Segoe UI Light" pitchFamily="34" charset="0"/>
              </a:defRPr>
            </a:lvl1pPr>
            <a:lvl2pPr marL="287279" indent="0">
              <a:buNone/>
              <a:defRPr/>
            </a:lvl2pPr>
            <a:lvl3pPr marL="600187" indent="0">
              <a:buNone/>
              <a:defRPr/>
            </a:lvl3pPr>
            <a:lvl4pPr marL="887466" indent="0">
              <a:buNone/>
              <a:defRPr/>
            </a:lvl4pPr>
            <a:lvl5pPr marL="1127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3877" y="1632056"/>
            <a:ext cx="12128722"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1659197" y="6606832"/>
            <a:ext cx="777278" cy="387693"/>
          </a:xfrm>
          <a:prstGeom prst="rect">
            <a:avLst/>
          </a:prstGeom>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3109119" y="6606831"/>
            <a:ext cx="8550076" cy="387694"/>
          </a:xfrm>
          <a:prstGeom prst="rect">
            <a:avLst/>
          </a:prstGeom>
        </p:spPr>
        <p:txBody>
          <a:bodyPr/>
          <a:lstStyle/>
          <a:p>
            <a:endParaRPr lang="en-US" dirty="0">
              <a:solidFill>
                <a:srgbClr val="505050"/>
              </a:solidFill>
            </a:endParaRPr>
          </a:p>
        </p:txBody>
      </p:sp>
    </p:spTree>
    <p:extLst>
      <p:ext uri="{BB962C8B-B14F-4D97-AF65-F5344CB8AC3E}">
        <p14:creationId xmlns:p14="http://schemas.microsoft.com/office/powerpoint/2010/main" val="179670448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85023"/>
            <a:ext cx="12436475" cy="380490"/>
          </a:xfrm>
          <a:prstGeom prst="rect">
            <a:avLst/>
          </a:prstGeom>
        </p:spPr>
        <p:txBody>
          <a:bodyPr lIns="320040" tIns="53325" rIns="53325" bIns="53325">
            <a:noAutofit/>
          </a:bodyPr>
          <a:lstStyle>
            <a:lvl1pPr marL="0" indent="0">
              <a:buNone/>
              <a:defRPr sz="2856">
                <a:solidFill>
                  <a:schemeClr val="tx1"/>
                </a:solidFill>
                <a:latin typeface="Segoe UI Light" pitchFamily="34" charset="0"/>
              </a:defRPr>
            </a:lvl1pPr>
            <a:lvl2pPr marL="287279" indent="0">
              <a:buNone/>
              <a:defRPr/>
            </a:lvl2pPr>
            <a:lvl3pPr marL="600187" indent="0">
              <a:buNone/>
              <a:defRPr/>
            </a:lvl3pPr>
            <a:lvl4pPr marL="887466" indent="0">
              <a:buNone/>
              <a:defRPr/>
            </a:lvl4pPr>
            <a:lvl5pPr marL="1127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3877" y="1632056"/>
            <a:ext cx="12128722"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1659197" y="6606832"/>
            <a:ext cx="777278" cy="387693"/>
          </a:xfrm>
          <a:prstGeom prst="rect">
            <a:avLst/>
          </a:prstGeom>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3109119" y="6606831"/>
            <a:ext cx="8550076" cy="387694"/>
          </a:xfrm>
          <a:prstGeom prst="rect">
            <a:avLst/>
          </a:prstGeom>
        </p:spPr>
        <p:txBody>
          <a:bodyPr/>
          <a:lstStyle/>
          <a:p>
            <a:endParaRPr lang="en-US" dirty="0">
              <a:solidFill>
                <a:srgbClr val="505050"/>
              </a:solidFill>
            </a:endParaRPr>
          </a:p>
        </p:txBody>
      </p:sp>
    </p:spTree>
    <p:extLst>
      <p:ext uri="{BB962C8B-B14F-4D97-AF65-F5344CB8AC3E}">
        <p14:creationId xmlns:p14="http://schemas.microsoft.com/office/powerpoint/2010/main" val="311115974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85023"/>
            <a:ext cx="12436475" cy="380490"/>
          </a:xfrm>
          <a:prstGeom prst="rect">
            <a:avLst/>
          </a:prstGeom>
        </p:spPr>
        <p:txBody>
          <a:bodyPr lIns="320040" tIns="53325" rIns="53325" bIns="53325">
            <a:noAutofit/>
          </a:bodyPr>
          <a:lstStyle>
            <a:lvl1pPr marL="0" indent="0">
              <a:buNone/>
              <a:defRPr sz="2856">
                <a:solidFill>
                  <a:schemeClr val="tx1"/>
                </a:solidFill>
                <a:latin typeface="Segoe UI Light" pitchFamily="34" charset="0"/>
              </a:defRPr>
            </a:lvl1pPr>
            <a:lvl2pPr marL="287279" indent="0">
              <a:buNone/>
              <a:defRPr/>
            </a:lvl2pPr>
            <a:lvl3pPr marL="600187" indent="0">
              <a:buNone/>
              <a:defRPr/>
            </a:lvl3pPr>
            <a:lvl4pPr marL="887466" indent="0">
              <a:buNone/>
              <a:defRPr/>
            </a:lvl4pPr>
            <a:lvl5pPr marL="1127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3877" y="1632056"/>
            <a:ext cx="12128722"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1659197" y="6606832"/>
            <a:ext cx="777278" cy="387693"/>
          </a:xfrm>
          <a:prstGeom prst="rect">
            <a:avLst/>
          </a:prstGeom>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3109119" y="6606831"/>
            <a:ext cx="8550076" cy="387694"/>
          </a:xfrm>
          <a:prstGeom prst="rect">
            <a:avLst/>
          </a:prstGeom>
        </p:spPr>
        <p:txBody>
          <a:bodyPr/>
          <a:lstStyle/>
          <a:p>
            <a:endParaRPr lang="en-US" dirty="0">
              <a:solidFill>
                <a:srgbClr val="505050"/>
              </a:solidFill>
            </a:endParaRPr>
          </a:p>
        </p:txBody>
      </p:sp>
    </p:spTree>
    <p:extLst>
      <p:ext uri="{BB962C8B-B14F-4D97-AF65-F5344CB8AC3E}">
        <p14:creationId xmlns:p14="http://schemas.microsoft.com/office/powerpoint/2010/main" val="218741973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675898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41485520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1" y="-7938"/>
            <a:ext cx="12466637" cy="7010400"/>
          </a:xfrm>
          <a:prstGeom prst="rect">
            <a:avLst/>
          </a:prstGeom>
        </p:spPr>
      </p:pic>
      <p:sp>
        <p:nvSpPr>
          <p:cNvPr id="19" name="Dark gradation top"/>
          <p:cNvSpPr/>
          <p:nvPr userDrawn="1"/>
        </p:nvSpPr>
        <p:spPr bwMode="gray">
          <a:xfrm>
            <a:off x="1"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9"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5662"/>
            <a:ext cx="6021387"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9" y="4228783"/>
            <a:ext cx="6019799"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3061881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4266952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spTree>
    <p:extLst>
      <p:ext uri="{BB962C8B-B14F-4D97-AF65-F5344CB8AC3E}">
        <p14:creationId xmlns:p14="http://schemas.microsoft.com/office/powerpoint/2010/main" val="3132789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76002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92572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4709499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685191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33161594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36546798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924089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1"/>
                    </a:gs>
                    <a:gs pos="100000">
                      <a:schemeClr val="tx1"/>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761623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299920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029654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090711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571760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299767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094706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909503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335824775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161465150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195059174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38228929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93891967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46793920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spTree>
    <p:extLst>
      <p:ext uri="{BB962C8B-B14F-4D97-AF65-F5344CB8AC3E}">
        <p14:creationId xmlns:p14="http://schemas.microsoft.com/office/powerpoint/2010/main" val="151756184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930117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2"/>
            <a:ext cx="6172201" cy="6994524"/>
          </a:xfrm>
          <a:prstGeom prst="rect">
            <a:avLst/>
          </a:prstGeom>
        </p:spPr>
      </p:pic>
    </p:spTree>
    <p:extLst>
      <p:ext uri="{BB962C8B-B14F-4D97-AF65-F5344CB8AC3E}">
        <p14:creationId xmlns:p14="http://schemas.microsoft.com/office/powerpoint/2010/main" val="266870568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62098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0551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02299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492735"/>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defRPr/>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611743"/>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36605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360247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275548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Text, Indents &amp; Bulleted">
    <p:spTree>
      <p:nvGrpSpPr>
        <p:cNvPr id="1" name=""/>
        <p:cNvGrpSpPr/>
        <p:nvPr/>
      </p:nvGrpSpPr>
      <p:grpSpPr>
        <a:xfrm>
          <a:off x="0" y="0"/>
          <a:ext cx="0" cy="0"/>
          <a:chOff x="0" y="0"/>
          <a:chExt cx="0" cy="0"/>
        </a:xfrm>
      </p:grpSpPr>
      <p:sp>
        <p:nvSpPr>
          <p:cNvPr id="2" name="Title 1"/>
          <p:cNvSpPr>
            <a:spLocks noGrp="1"/>
          </p:cNvSpPr>
          <p:nvPr>
            <p:ph type="title"/>
          </p:nvPr>
        </p:nvSpPr>
        <p:spPr>
          <a:xfrm>
            <a:off x="223858" y="233153"/>
            <a:ext cx="11375536" cy="772204"/>
          </a:xfrm>
        </p:spPr>
        <p:txBody>
          <a:bodyPr/>
          <a:lstStyle>
            <a:lvl1pPr>
              <a:defRPr spc="-109" baseline="0"/>
            </a:lvl1pPr>
          </a:lstStyle>
          <a:p>
            <a:r>
              <a:rPr lang="en-US" dirty="0" smtClean="0"/>
              <a:t>Click to edit Master title style</a:t>
            </a:r>
            <a:endParaRPr lang="en-US" dirty="0"/>
          </a:p>
        </p:txBody>
      </p:sp>
      <p:sp>
        <p:nvSpPr>
          <p:cNvPr id="4" name="Text Placeholder 2"/>
          <p:cNvSpPr>
            <a:spLocks noGrp="1"/>
          </p:cNvSpPr>
          <p:nvPr>
            <p:ph idx="1"/>
          </p:nvPr>
        </p:nvSpPr>
        <p:spPr>
          <a:xfrm>
            <a:off x="223856" y="1476624"/>
            <a:ext cx="7522958" cy="2027818"/>
          </a:xfrm>
          <a:prstGeom prst="rect">
            <a:avLst/>
          </a:prstGeom>
        </p:spPr>
        <p:txBody>
          <a:bodyPr vert="horz" wrap="square" lIns="0" tIns="0" rIns="0" bIns="0" rtlCol="0">
            <a:spAutoFit/>
          </a:bodyPr>
          <a:lstStyle>
            <a:lvl1pPr marL="0" indent="0">
              <a:buNone/>
              <a:defRPr baseline="0">
                <a:solidFill>
                  <a:srgbClr val="FF8C00"/>
                </a:solidFill>
              </a:defRPr>
            </a:lvl1pPr>
            <a:lvl2pPr marL="392831" indent="-155405">
              <a:tabLst>
                <a:tab pos="392831" algn="l"/>
              </a:tabLst>
              <a:defRPr>
                <a:solidFill>
                  <a:srgbClr val="004185"/>
                </a:solidFill>
              </a:defRPr>
            </a:lvl2pPr>
            <a:lvl3pPr marL="703642" indent="-155405">
              <a:defRPr>
                <a:solidFill>
                  <a:schemeClr val="bg2">
                    <a:lumMod val="75000"/>
                  </a:schemeClr>
                </a:solidFill>
              </a:defRPr>
            </a:lvl3pPr>
            <a:lvl4pPr marL="859047" indent="-155405">
              <a:defRPr>
                <a:solidFill>
                  <a:schemeClr val="bg2">
                    <a:lumMod val="75000"/>
                  </a:schemeClr>
                </a:solidFill>
              </a:defRPr>
            </a:lvl4pPr>
            <a:lvl5pPr marL="1014453" indent="-82019">
              <a:defRPr>
                <a:solidFill>
                  <a:schemeClr val="bg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555696951"/>
      </p:ext>
    </p:extLst>
  </p:cSld>
  <p:clrMapOvr>
    <a:masterClrMapping/>
  </p:clrMapOvr>
  <p:transition spd="slow">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image" Target="../media/image1.png"/><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image" Target="../media/image2.png"/><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0"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284" r:id="rId34"/>
    <p:sldLayoutId id="2147484285" r:id="rId35"/>
    <p:sldLayoutId id="2147484286" r:id="rId36"/>
    <p:sldLayoutId id="2147484287" r:id="rId37"/>
    <p:sldLayoutId id="2147484288" r:id="rId3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1261734882"/>
      </p:ext>
    </p:extLst>
  </p:cSld>
  <p:clrMap bg1="dk1" tx1="lt1" bg2="dk2" tx2="lt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 id="2147484302" r:id="rId13"/>
    <p:sldLayoutId id="2147484303" r:id="rId14"/>
    <p:sldLayoutId id="2147484304" r:id="rId15"/>
    <p:sldLayoutId id="2147484305" r:id="rId16"/>
    <p:sldLayoutId id="2147484306" r:id="rId17"/>
    <p:sldLayoutId id="2147484307" r:id="rId18"/>
    <p:sldLayoutId id="2147484308" r:id="rId19"/>
    <p:sldLayoutId id="2147484309" r:id="rId20"/>
    <p:sldLayoutId id="2147484310" r:id="rId21"/>
    <p:sldLayoutId id="2147484311" r:id="rId22"/>
    <p:sldLayoutId id="2147484312" r:id="rId23"/>
    <p:sldLayoutId id="2147484313" r:id="rId24"/>
    <p:sldLayoutId id="2147484314" r:id="rId25"/>
    <p:sldLayoutId id="2147484315" r:id="rId26"/>
    <p:sldLayoutId id="2147484316" r:id="rId27"/>
    <p:sldLayoutId id="2147484317" r:id="rId28"/>
    <p:sldLayoutId id="2147484318" r:id="rId29"/>
    <p:sldLayoutId id="2147484319" r:id="rId30"/>
    <p:sldLayoutId id="2147484320" r:id="rId31"/>
    <p:sldLayoutId id="2147484321" r:id="rId32"/>
    <p:sldLayoutId id="2147484322" r:id="rId33"/>
    <p:sldLayoutId id="2147484323" r:id="rId34"/>
    <p:sldLayoutId id="2147484324" r:id="rId35"/>
    <p:sldLayoutId id="2147484325" r:id="rId36"/>
    <p:sldLayoutId id="2147484326" r:id="rId37"/>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4.xml"/><Relationship Id="rId5" Type="http://schemas.microsoft.com/office/2007/relationships/hdphoto" Target="../media/hdphoto1.wdp"/><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4.xml"/><Relationship Id="rId5" Type="http://schemas.microsoft.com/office/2007/relationships/hdphoto" Target="../media/hdphoto1.wdp"/><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4.xml"/><Relationship Id="rId5" Type="http://schemas.microsoft.com/office/2007/relationships/hdphoto" Target="../media/hdphoto1.wdp"/><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channel9.msdn.com/Events/TechEd/Europe/2013/MDC-B331#fbid=http://channel9.msdn.com/Events/TechEd/Europe/2013/MDC-B331"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hyperlink" Target="http://channel9.msdn.com/Events/TechEd/NorthAmerica/2013/MDC-B331#fbid=http://channel9.msdn.com/Events/TechEd/NorthAmerica/2013/MDC-B331" TargetMode="Externa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hyperlink" Target="http://microsoft.com/storage"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hyperlink" Target="http://blogs.technet.com/b/josebda/archive/2014/10/03/windows-server-technical-preview-storage-survival-guide.aspx" TargetMode="Externa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hyperlink" Target="http://technet.microsoft.com/en-us/library/hh546785.aspx"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library/dn765472.aspx"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www.microsoft.com/learning/en/us/Course.aspx?ID=10751AB&amp;Locale=en-us" TargetMode="External"/><Relationship Id="rId3" Type="http://schemas.openxmlformats.org/officeDocument/2006/relationships/hyperlink" Target="http://www.microsoft.com/learning/en/us/Exam.aspx?ID=70-247&amp;Locale=en-us" TargetMode="External"/><Relationship Id="rId7" Type="http://schemas.openxmlformats.org/officeDocument/2006/relationships/hyperlink" Target="http://www.microsoft.com/learning/en/us/Course.aspx?ID=10750AB&amp;Locale=en-us" TargetMode="External"/><Relationship Id="rId2" Type="http://schemas.openxmlformats.org/officeDocument/2006/relationships/notesSlide" Target="../notesSlides/notesSlide36.xml"/><Relationship Id="rId1" Type="http://schemas.openxmlformats.org/officeDocument/2006/relationships/slideLayout" Target="../slideLayouts/slideLayout5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microsoft.com/learning/en/us/classlocator.aspx" TargetMode="External"/><Relationship Id="rId9" Type="http://schemas.openxmlformats.org/officeDocument/2006/relationships/image" Target="../media/image26.wmf"/></Relationships>
</file>

<file path=ppt/slides/_rels/slide6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hyperlink" Target="mailto:taylorb@Microsoft.com" TargetMode="External"/><Relationship Id="rId2" Type="http://schemas.openxmlformats.org/officeDocument/2006/relationships/hyperlink" Target="mailto:robhind@Microsoft.com" TargetMode="Externa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52515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74638" y="2125662"/>
            <a:ext cx="11887200" cy="18319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spcAft>
                <a:spcPts val="1200"/>
              </a:spcAft>
            </a:pPr>
            <a:r>
              <a:rPr i="1">
                <a:gradFill>
                  <a:gsLst>
                    <a:gs pos="1250">
                      <a:srgbClr val="FFFFFF"/>
                    </a:gs>
                    <a:gs pos="100000">
                      <a:srgbClr val="FFFFFF"/>
                    </a:gs>
                  </a:gsLst>
                  <a:lin ang="5400000" scaled="0"/>
                </a:gradFill>
              </a:rPr>
              <a:t>Assumptions…</a:t>
            </a:r>
          </a:p>
          <a:p>
            <a:pPr marL="457200">
              <a:spcAft>
                <a:spcPts val="1200"/>
              </a:spcAft>
            </a:pPr>
            <a:r>
              <a:rPr sz="3600">
                <a:gradFill>
                  <a:gsLst>
                    <a:gs pos="1250">
                      <a:srgbClr val="FFFFFF"/>
                    </a:gs>
                    <a:gs pos="100000">
                      <a:srgbClr val="FFFFFF"/>
                    </a:gs>
                  </a:gsLst>
                  <a:lin ang="5400000" scaled="0"/>
                </a:gradFill>
              </a:rPr>
              <a:t>Maintaining high-availability…</a:t>
            </a:r>
            <a:br>
              <a:rPr sz="3600">
                <a:gradFill>
                  <a:gsLst>
                    <a:gs pos="1250">
                      <a:srgbClr val="FFFFFF"/>
                    </a:gs>
                    <a:gs pos="100000">
                      <a:srgbClr val="FFFFFF"/>
                    </a:gs>
                  </a:gsLst>
                  <a:lin ang="5400000" scaled="0"/>
                </a:gradFill>
              </a:rPr>
            </a:br>
            <a:r>
              <a:rPr sz="3600">
                <a:gradFill>
                  <a:gsLst>
                    <a:gs pos="1250">
                      <a:srgbClr val="FFFFFF"/>
                    </a:gs>
                    <a:gs pos="100000">
                      <a:srgbClr val="FFFFFF"/>
                    </a:gs>
                  </a:gsLst>
                  <a:lin ang="5400000" scaled="0"/>
                </a:gradFill>
              </a:rPr>
              <a:t>    throughout the upgrade process is important</a:t>
            </a:r>
          </a:p>
        </p:txBody>
      </p:sp>
    </p:spTree>
    <p:extLst>
      <p:ext uri="{BB962C8B-B14F-4D97-AF65-F5344CB8AC3E}">
        <p14:creationId xmlns:p14="http://schemas.microsoft.com/office/powerpoint/2010/main" val="151032438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74638" y="2125662"/>
            <a:ext cx="11887200" cy="18319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spcAft>
                <a:spcPts val="1200"/>
              </a:spcAft>
            </a:pPr>
            <a:r>
              <a:rPr i="1">
                <a:gradFill>
                  <a:gsLst>
                    <a:gs pos="1250">
                      <a:srgbClr val="FFFFFF"/>
                    </a:gs>
                    <a:gs pos="100000">
                      <a:srgbClr val="FFFFFF"/>
                    </a:gs>
                  </a:gsLst>
                  <a:lin ang="5400000" scaled="0"/>
                </a:gradFill>
              </a:rPr>
              <a:t>Assumptions…</a:t>
            </a:r>
          </a:p>
          <a:p>
            <a:pPr marL="457200">
              <a:spcAft>
                <a:spcPts val="1200"/>
              </a:spcAft>
            </a:pPr>
            <a:r>
              <a:rPr sz="3600">
                <a:gradFill>
                  <a:gsLst>
                    <a:gs pos="1250">
                      <a:srgbClr val="FFFFFF"/>
                    </a:gs>
                    <a:gs pos="100000">
                      <a:srgbClr val="FFFFFF"/>
                    </a:gs>
                  </a:gsLst>
                  <a:lin ang="5400000" scaled="0"/>
                </a:gradFill>
              </a:rPr>
              <a:t>Guest operating systems are upgraded…</a:t>
            </a:r>
            <a:br>
              <a:rPr sz="3600">
                <a:gradFill>
                  <a:gsLst>
                    <a:gs pos="1250">
                      <a:srgbClr val="FFFFFF"/>
                    </a:gs>
                    <a:gs pos="100000">
                      <a:srgbClr val="FFFFFF"/>
                    </a:gs>
                  </a:gsLst>
                  <a:lin ang="5400000" scaled="0"/>
                </a:gradFill>
              </a:rPr>
            </a:br>
            <a:r>
              <a:rPr sz="3600">
                <a:gradFill>
                  <a:gsLst>
                    <a:gs pos="1250">
                      <a:srgbClr val="FFFFFF"/>
                    </a:gs>
                    <a:gs pos="100000">
                      <a:srgbClr val="FFFFFF"/>
                    </a:gs>
                  </a:gsLst>
                  <a:lin ang="5400000" scaled="0"/>
                </a:gradFill>
              </a:rPr>
              <a:t>    with a different cadence / process</a:t>
            </a:r>
            <a:br>
              <a:rPr sz="3600">
                <a:gradFill>
                  <a:gsLst>
                    <a:gs pos="1250">
                      <a:srgbClr val="FFFFFF"/>
                    </a:gs>
                    <a:gs pos="100000">
                      <a:srgbClr val="FFFFFF"/>
                    </a:gs>
                  </a:gsLst>
                  <a:lin ang="5400000" scaled="0"/>
                </a:gradFill>
              </a:rPr>
            </a:br>
            <a:r>
              <a:rPr sz="3600">
                <a:gradFill>
                  <a:gsLst>
                    <a:gs pos="1250">
                      <a:srgbClr val="FFFFFF"/>
                    </a:gs>
                    <a:gs pos="100000">
                      <a:srgbClr val="FFFFFF"/>
                    </a:gs>
                  </a:gsLst>
                  <a:lin ang="5400000" scaled="0"/>
                </a:gradFill>
              </a:rPr>
              <a:t>          to that of virtual infrastructure</a:t>
            </a:r>
          </a:p>
        </p:txBody>
      </p:sp>
    </p:spTree>
    <p:extLst>
      <p:ext uri="{BB962C8B-B14F-4D97-AF65-F5344CB8AC3E}">
        <p14:creationId xmlns:p14="http://schemas.microsoft.com/office/powerpoint/2010/main" val="182091295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 Basic Model for Private Cloud”</a:t>
            </a:r>
            <a:endParaRPr lang="en-US" dirty="0"/>
          </a:p>
        </p:txBody>
      </p:sp>
      <p:sp>
        <p:nvSpPr>
          <p:cNvPr id="7" name="Rectangle 6"/>
          <p:cNvSpPr/>
          <p:nvPr/>
        </p:nvSpPr>
        <p:spPr bwMode="auto">
          <a:xfrm>
            <a:off x="5456237" y="4963021"/>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12" name="Rectangle 11"/>
          <p:cNvSpPr/>
          <p:nvPr/>
        </p:nvSpPr>
        <p:spPr bwMode="auto">
          <a:xfrm>
            <a:off x="5456237" y="3047079"/>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14" name="Rectangle 13"/>
          <p:cNvSpPr/>
          <p:nvPr/>
        </p:nvSpPr>
        <p:spPr bwMode="auto">
          <a:xfrm>
            <a:off x="5815961" y="377454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15" name="Rectangle 14"/>
          <p:cNvSpPr/>
          <p:nvPr/>
        </p:nvSpPr>
        <p:spPr bwMode="auto">
          <a:xfrm>
            <a:off x="5456237" y="1177067"/>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20" name="Rectangle 19"/>
          <p:cNvSpPr/>
          <p:nvPr/>
        </p:nvSpPr>
        <p:spPr bwMode="auto">
          <a:xfrm>
            <a:off x="5920206" y="1944493"/>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System Center Components</a:t>
            </a:r>
          </a:p>
        </p:txBody>
      </p:sp>
      <p:sp>
        <p:nvSpPr>
          <p:cNvPr id="21" name="Right Arrow 20"/>
          <p:cNvSpPr/>
          <p:nvPr/>
        </p:nvSpPr>
        <p:spPr bwMode="auto">
          <a:xfrm>
            <a:off x="3781588" y="1707442"/>
            <a:ext cx="152400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p:cNvSpPr txBox="1"/>
          <p:nvPr/>
        </p:nvSpPr>
        <p:spPr>
          <a:xfrm>
            <a:off x="891286" y="1669188"/>
            <a:ext cx="2785058"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rgbClr val="FFFFFF"/>
                    </a:gs>
                    <a:gs pos="30000">
                      <a:srgbClr val="FFFFFF"/>
                    </a:gs>
                  </a:gsLst>
                  <a:lin ang="5400000" scaled="0"/>
                </a:gradFill>
              </a:rPr>
              <a:t>Management</a:t>
            </a:r>
          </a:p>
        </p:txBody>
      </p:sp>
      <p:sp>
        <p:nvSpPr>
          <p:cNvPr id="25" name="TextBox 24"/>
          <p:cNvSpPr txBox="1"/>
          <p:nvPr/>
        </p:nvSpPr>
        <p:spPr>
          <a:xfrm>
            <a:off x="1536131" y="3497137"/>
            <a:ext cx="2044470"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rgbClr val="FFFFFF"/>
                    </a:gs>
                    <a:gs pos="30000">
                      <a:srgbClr val="FFFFFF"/>
                    </a:gs>
                  </a:gsLst>
                  <a:lin ang="5400000" scaled="0"/>
                </a:gradFill>
              </a:rPr>
              <a:t>Compute</a:t>
            </a:r>
          </a:p>
        </p:txBody>
      </p:sp>
      <p:sp>
        <p:nvSpPr>
          <p:cNvPr id="26" name="TextBox 25"/>
          <p:cNvSpPr txBox="1"/>
          <p:nvPr/>
        </p:nvSpPr>
        <p:spPr>
          <a:xfrm>
            <a:off x="1861903" y="5395828"/>
            <a:ext cx="1758751"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rgbClr val="FFFFFF"/>
                    </a:gs>
                    <a:gs pos="30000">
                      <a:srgbClr val="FFFFFF"/>
                    </a:gs>
                  </a:gsLst>
                  <a:lin ang="5400000" scaled="0"/>
                </a:gradFill>
              </a:rPr>
              <a:t>Storage</a:t>
            </a:r>
            <a:endParaRPr lang="en-US" sz="3600" dirty="0" smtClean="0">
              <a:gradFill>
                <a:gsLst>
                  <a:gs pos="2917">
                    <a:srgbClr val="FFFFFF"/>
                  </a:gs>
                  <a:gs pos="30000">
                    <a:srgbClr val="FFFFFF"/>
                  </a:gs>
                </a:gsLst>
                <a:lin ang="5400000" scaled="0"/>
              </a:gradFill>
            </a:endParaRPr>
          </a:p>
        </p:txBody>
      </p:sp>
      <p:sp>
        <p:nvSpPr>
          <p:cNvPr id="27" name="Right Arrow 26"/>
          <p:cNvSpPr/>
          <p:nvPr/>
        </p:nvSpPr>
        <p:spPr bwMode="auto">
          <a:xfrm>
            <a:off x="3781588" y="3559886"/>
            <a:ext cx="152400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ight Arrow 27"/>
          <p:cNvSpPr/>
          <p:nvPr/>
        </p:nvSpPr>
        <p:spPr bwMode="auto">
          <a:xfrm>
            <a:off x="3781588" y="5464886"/>
            <a:ext cx="152400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5920206" y="1373590"/>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23" name="Rectangle 22"/>
          <p:cNvSpPr/>
          <p:nvPr/>
        </p:nvSpPr>
        <p:spPr bwMode="auto">
          <a:xfrm>
            <a:off x="7533245" y="377454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29" name="Rectangle 28"/>
          <p:cNvSpPr/>
          <p:nvPr/>
        </p:nvSpPr>
        <p:spPr bwMode="auto">
          <a:xfrm>
            <a:off x="5815961" y="318940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30" name="Rectangle 29"/>
          <p:cNvSpPr/>
          <p:nvPr/>
        </p:nvSpPr>
        <p:spPr bwMode="auto">
          <a:xfrm>
            <a:off x="7533245" y="318940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31" name="Rectangle 30"/>
          <p:cNvSpPr/>
          <p:nvPr/>
        </p:nvSpPr>
        <p:spPr bwMode="auto">
          <a:xfrm>
            <a:off x="5920206" y="5176502"/>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32" name="Rectangle 31"/>
          <p:cNvSpPr/>
          <p:nvPr/>
        </p:nvSpPr>
        <p:spPr bwMode="auto">
          <a:xfrm>
            <a:off x="5920750" y="5736412"/>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Tree>
    <p:extLst>
      <p:ext uri="{BB962C8B-B14F-4D97-AF65-F5344CB8AC3E}">
        <p14:creationId xmlns:p14="http://schemas.microsoft.com/office/powerpoint/2010/main" val="1806321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592026"/>
          </a:xfrm>
        </p:spPr>
        <p:txBody>
          <a:bodyPr/>
          <a:lstStyle/>
          <a:p>
            <a:r>
              <a:rPr lang="en-US" dirty="0" smtClean="0"/>
              <a:t>Start with management</a:t>
            </a:r>
          </a:p>
          <a:p>
            <a:pPr lvl="1"/>
            <a:r>
              <a:rPr lang="en-US" dirty="0" smtClean="0"/>
              <a:t>Operating systems and clusters</a:t>
            </a:r>
          </a:p>
          <a:p>
            <a:pPr lvl="1"/>
            <a:r>
              <a:rPr lang="en-US" dirty="0" smtClean="0"/>
              <a:t>System Center Components</a:t>
            </a:r>
            <a:endParaRPr lang="en-US" dirty="0"/>
          </a:p>
          <a:p>
            <a:pPr lvl="1"/>
            <a:r>
              <a:rPr lang="en-US" dirty="0" smtClean="0"/>
              <a:t>Management can drive the rest of the upgrade</a:t>
            </a:r>
          </a:p>
          <a:p>
            <a:pPr marL="342900" lvl="1" indent="0">
              <a:buNone/>
            </a:pPr>
            <a:endParaRPr lang="en-US" dirty="0" smtClean="0"/>
          </a:p>
          <a:p>
            <a:r>
              <a:rPr lang="en-US" dirty="0" smtClean="0"/>
              <a:t>Next - Compute or Storage?</a:t>
            </a:r>
          </a:p>
          <a:p>
            <a:pPr lvl="1"/>
            <a:r>
              <a:rPr lang="en-US" dirty="0" smtClean="0"/>
              <a:t>Really doesn’t matter...</a:t>
            </a:r>
          </a:p>
          <a:p>
            <a:pPr lvl="1"/>
            <a:r>
              <a:rPr lang="en-US" dirty="0" smtClean="0"/>
              <a:t>Complete the upgrade of each layer before </a:t>
            </a:r>
            <a:br>
              <a:rPr lang="en-US" dirty="0" smtClean="0"/>
            </a:br>
            <a:r>
              <a:rPr lang="en-US" dirty="0" smtClean="0"/>
              <a:t>starting the upgrade of subsequent layers</a:t>
            </a:r>
          </a:p>
          <a:p>
            <a:pPr lvl="1"/>
            <a:endParaRPr lang="en-US" dirty="0" smtClean="0"/>
          </a:p>
        </p:txBody>
      </p:sp>
      <p:sp>
        <p:nvSpPr>
          <p:cNvPr id="3" name="Title 2"/>
          <p:cNvSpPr>
            <a:spLocks noGrp="1"/>
          </p:cNvSpPr>
          <p:nvPr>
            <p:ph type="title"/>
          </p:nvPr>
        </p:nvSpPr>
        <p:spPr/>
        <p:txBody>
          <a:bodyPr/>
          <a:lstStyle/>
          <a:p>
            <a:r>
              <a:rPr lang="en-US" dirty="0" smtClean="0"/>
              <a:t>Order Of Operations…</a:t>
            </a:r>
            <a:endParaRPr lang="en-US" dirty="0"/>
          </a:p>
        </p:txBody>
      </p:sp>
      <p:pic>
        <p:nvPicPr>
          <p:cNvPr id="21" name="Picture 20"/>
          <p:cNvPicPr>
            <a:picLocks noChangeAspect="1"/>
          </p:cNvPicPr>
          <p:nvPr/>
        </p:nvPicPr>
        <p:blipFill>
          <a:blip r:embed="rId2"/>
          <a:stretch>
            <a:fillRect/>
          </a:stretch>
        </p:blipFill>
        <p:spPr>
          <a:xfrm>
            <a:off x="7437437" y="1946763"/>
            <a:ext cx="4829863" cy="3124200"/>
          </a:xfrm>
          <a:prstGeom prst="rect">
            <a:avLst/>
          </a:prstGeom>
        </p:spPr>
      </p:pic>
    </p:spTree>
    <p:extLst>
      <p:ext uri="{BB962C8B-B14F-4D97-AF65-F5344CB8AC3E}">
        <p14:creationId xmlns:p14="http://schemas.microsoft.com/office/powerpoint/2010/main" val="5124153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Feedback</a:t>
            </a:r>
            <a:endParaRPr lang="en-US" dirty="0"/>
          </a:p>
        </p:txBody>
      </p:sp>
    </p:spTree>
    <p:extLst>
      <p:ext uri="{BB962C8B-B14F-4D97-AF65-F5344CB8AC3E}">
        <p14:creationId xmlns:p14="http://schemas.microsoft.com/office/powerpoint/2010/main" val="331358470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7" y="1439863"/>
            <a:ext cx="11887200" cy="5410200"/>
          </a:xfrm>
        </p:spPr>
        <p:txBody>
          <a:bodyPr>
            <a:normAutofit fontScale="92500" lnSpcReduction="10000"/>
          </a:bodyPr>
          <a:lstStyle/>
          <a:p>
            <a:r>
              <a:rPr lang="en-US" dirty="0" smtClean="0"/>
              <a:t>Great value</a:t>
            </a:r>
          </a:p>
          <a:p>
            <a:r>
              <a:rPr lang="en-US" dirty="0"/>
              <a:t>Useful </a:t>
            </a:r>
            <a:r>
              <a:rPr lang="en-US" dirty="0" smtClean="0"/>
              <a:t>innovations</a:t>
            </a:r>
          </a:p>
          <a:p>
            <a:r>
              <a:rPr lang="en-US" dirty="0" smtClean="0"/>
              <a:t>Faster pace of release cycles</a:t>
            </a:r>
          </a:p>
          <a:p>
            <a:r>
              <a:rPr lang="en-US" dirty="0" smtClean="0"/>
              <a:t>Flexibility of deploying on diverse hardware</a:t>
            </a:r>
          </a:p>
          <a:p>
            <a:pPr lvl="1"/>
            <a:r>
              <a:rPr lang="en-US" dirty="0" smtClean="0"/>
              <a:t>Several storage topologies supported: SAN, JBOD, etc.</a:t>
            </a:r>
          </a:p>
          <a:p>
            <a:r>
              <a:rPr lang="en-US" dirty="0" smtClean="0"/>
              <a:t>Scalability of the Scale-out File Server</a:t>
            </a:r>
          </a:p>
          <a:p>
            <a:pPr lvl="1"/>
            <a:r>
              <a:rPr lang="en-US" dirty="0" smtClean="0"/>
              <a:t>SMB3 Continuously Available (CA) File handles</a:t>
            </a:r>
          </a:p>
          <a:p>
            <a:pPr lvl="1"/>
            <a:r>
              <a:rPr lang="en-US" dirty="0" smtClean="0"/>
              <a:t>Add nodes to scale</a:t>
            </a:r>
          </a:p>
          <a:p>
            <a:r>
              <a:rPr lang="en-US" dirty="0" smtClean="0"/>
              <a:t>Hyper-V improvements</a:t>
            </a:r>
          </a:p>
          <a:p>
            <a:pPr lvl="1"/>
            <a:r>
              <a:rPr lang="en-US" dirty="0" smtClean="0"/>
              <a:t>Generation 2 VMs</a:t>
            </a:r>
          </a:p>
          <a:p>
            <a:pPr lvl="1"/>
            <a:r>
              <a:rPr lang="en-US" dirty="0" smtClean="0"/>
              <a:t>Guest Clusters with Shared VHDx</a:t>
            </a:r>
          </a:p>
        </p:txBody>
      </p:sp>
      <p:sp>
        <p:nvSpPr>
          <p:cNvPr id="7" name="Title 6"/>
          <p:cNvSpPr>
            <a:spLocks noGrp="1"/>
          </p:cNvSpPr>
          <p:nvPr>
            <p:ph type="title"/>
          </p:nvPr>
        </p:nvSpPr>
        <p:spPr/>
        <p:txBody>
          <a:bodyPr/>
          <a:lstStyle/>
          <a:p>
            <a:r>
              <a:rPr lang="en-US" sz="4800" dirty="0" smtClean="0"/>
              <a:t>We Listened to Your Feedback – The Positive…</a:t>
            </a:r>
            <a:endParaRPr lang="en-US" sz="4800" dirty="0"/>
          </a:p>
        </p:txBody>
      </p:sp>
    </p:spTree>
    <p:extLst>
      <p:ext uri="{BB962C8B-B14F-4D97-AF65-F5344CB8AC3E}">
        <p14:creationId xmlns:p14="http://schemas.microsoft.com/office/powerpoint/2010/main" val="11908073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87462"/>
            <a:ext cx="11887200" cy="4799012"/>
          </a:xfrm>
        </p:spPr>
        <p:txBody>
          <a:bodyPr>
            <a:normAutofit lnSpcReduction="10000"/>
          </a:bodyPr>
          <a:lstStyle/>
          <a:p>
            <a:r>
              <a:rPr lang="en-US" sz="3600" dirty="0" smtClean="0"/>
              <a:t>New </a:t>
            </a:r>
            <a:r>
              <a:rPr lang="en-US" sz="3600" dirty="0"/>
              <a:t>F</a:t>
            </a:r>
            <a:r>
              <a:rPr lang="en-US" sz="3600" dirty="0" smtClean="0"/>
              <a:t>eatures Require OS Upgrade and…</a:t>
            </a:r>
          </a:p>
          <a:p>
            <a:pPr lvl="1"/>
            <a:r>
              <a:rPr lang="en-US" dirty="0" smtClean="0"/>
              <a:t>Upgrading the OS is difficult</a:t>
            </a:r>
            <a:endParaRPr lang="en-US" dirty="0"/>
          </a:p>
          <a:p>
            <a:pPr lvl="1"/>
            <a:r>
              <a:rPr lang="en-US" dirty="0" smtClean="0"/>
              <a:t>Large scale and increased release cadence results in sticking with older versions</a:t>
            </a:r>
            <a:endParaRPr lang="en-US" dirty="0"/>
          </a:p>
          <a:p>
            <a:pPr lvl="1"/>
            <a:r>
              <a:rPr lang="en-US" dirty="0"/>
              <a:t>A</a:t>
            </a:r>
            <a:r>
              <a:rPr lang="en-US" dirty="0" smtClean="0"/>
              <a:t>dditional hardware/capacity required for OS Upgrade</a:t>
            </a:r>
          </a:p>
          <a:p>
            <a:pPr lvl="1"/>
            <a:endParaRPr lang="en-US" dirty="0"/>
          </a:p>
          <a:p>
            <a:r>
              <a:rPr lang="en-US" sz="3600" dirty="0" smtClean="0"/>
              <a:t>Specific Requests…</a:t>
            </a:r>
          </a:p>
          <a:p>
            <a:pPr lvl="1"/>
            <a:r>
              <a:rPr lang="en-US" dirty="0" smtClean="0"/>
              <a:t>Don’t </a:t>
            </a:r>
            <a:r>
              <a:rPr lang="en-US" dirty="0"/>
              <a:t>require new clusters to be created</a:t>
            </a:r>
          </a:p>
          <a:p>
            <a:pPr lvl="1"/>
            <a:r>
              <a:rPr lang="en-US" dirty="0"/>
              <a:t>Don’t require the cluster to be stopped</a:t>
            </a:r>
          </a:p>
          <a:p>
            <a:pPr lvl="1"/>
            <a:r>
              <a:rPr lang="en-US" dirty="0"/>
              <a:t>Don’t require </a:t>
            </a:r>
            <a:r>
              <a:rPr lang="en-US" dirty="0" smtClean="0"/>
              <a:t>any Hyper-V </a:t>
            </a:r>
            <a:r>
              <a:rPr lang="en-US" dirty="0"/>
              <a:t>or Scale-out File Server </a:t>
            </a:r>
            <a:r>
              <a:rPr lang="en-US" dirty="0" smtClean="0"/>
              <a:t>down-time</a:t>
            </a:r>
          </a:p>
          <a:p>
            <a:pPr lvl="1"/>
            <a:endParaRPr lang="en-US" dirty="0"/>
          </a:p>
          <a:p>
            <a:r>
              <a:rPr lang="en-US" sz="3600" dirty="0"/>
              <a:t>Make it easy, </a:t>
            </a:r>
            <a:r>
              <a:rPr lang="en-US" sz="3600" b="1" i="1" dirty="0">
                <a:solidFill>
                  <a:srgbClr val="FFFF00"/>
                </a:solidFill>
              </a:rPr>
              <a:t>make it “just work”</a:t>
            </a:r>
          </a:p>
          <a:p>
            <a:endParaRPr lang="en-US" dirty="0"/>
          </a:p>
        </p:txBody>
      </p:sp>
      <p:sp>
        <p:nvSpPr>
          <p:cNvPr id="7" name="Title 6"/>
          <p:cNvSpPr>
            <a:spLocks noGrp="1"/>
          </p:cNvSpPr>
          <p:nvPr>
            <p:ph type="title"/>
          </p:nvPr>
        </p:nvSpPr>
        <p:spPr/>
        <p:txBody>
          <a:bodyPr/>
          <a:lstStyle/>
          <a:p>
            <a:r>
              <a:rPr lang="en-US" sz="4800" dirty="0" smtClean="0"/>
              <a:t>We Listened to Your Feedback – To Improve…</a:t>
            </a:r>
            <a:endParaRPr lang="en-US" sz="4800" dirty="0"/>
          </a:p>
        </p:txBody>
      </p:sp>
    </p:spTree>
    <p:extLst>
      <p:ext uri="{BB962C8B-B14F-4D97-AF65-F5344CB8AC3E}">
        <p14:creationId xmlns:p14="http://schemas.microsoft.com/office/powerpoint/2010/main" val="16448834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Foundation</a:t>
            </a:r>
            <a:br>
              <a:rPr lang="en-US" dirty="0" smtClean="0"/>
            </a:br>
            <a:r>
              <a:rPr lang="en-US" sz="4000" dirty="0" smtClean="0"/>
              <a:t>      </a:t>
            </a:r>
            <a:r>
              <a:rPr lang="en-US" sz="4400" dirty="0" smtClean="0"/>
              <a:t>Windows Failover Clustering</a:t>
            </a:r>
            <a:r>
              <a:rPr lang="en-US" dirty="0" smtClean="0"/>
              <a:t/>
            </a:r>
            <a:br>
              <a:rPr lang="en-US" dirty="0" smtClean="0"/>
            </a:br>
            <a:endParaRPr lang="en-US" dirty="0"/>
          </a:p>
        </p:txBody>
      </p:sp>
      <p:sp>
        <p:nvSpPr>
          <p:cNvPr id="3" name="Text Placeholder 3"/>
          <p:cNvSpPr txBox="1">
            <a:spLocks/>
          </p:cNvSpPr>
          <p:nvPr/>
        </p:nvSpPr>
        <p:spPr>
          <a:xfrm>
            <a:off x="274638" y="6079728"/>
            <a:ext cx="8229589" cy="182959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dirty="0" smtClean="0">
                <a:gradFill>
                  <a:gsLst>
                    <a:gs pos="1250">
                      <a:srgbClr val="FFFFFF"/>
                    </a:gs>
                    <a:gs pos="100000">
                      <a:srgbClr val="FFFFFF"/>
                    </a:gs>
                  </a:gsLst>
                  <a:lin ang="5400000" scaled="0"/>
                </a:gradFill>
              </a:rPr>
              <a:t>Rob Hindman</a:t>
            </a: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11148906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 Basic Model for Private Cloud”</a:t>
            </a:r>
            <a:endParaRPr lang="en-US" dirty="0"/>
          </a:p>
        </p:txBody>
      </p:sp>
      <p:sp>
        <p:nvSpPr>
          <p:cNvPr id="22" name="Rectangle 21"/>
          <p:cNvSpPr/>
          <p:nvPr/>
        </p:nvSpPr>
        <p:spPr bwMode="auto">
          <a:xfrm>
            <a:off x="5456237" y="4963021"/>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23" name="Rectangle 22"/>
          <p:cNvSpPr/>
          <p:nvPr/>
        </p:nvSpPr>
        <p:spPr bwMode="auto">
          <a:xfrm>
            <a:off x="5456237" y="3047079"/>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29" name="Rectangle 28"/>
          <p:cNvSpPr/>
          <p:nvPr/>
        </p:nvSpPr>
        <p:spPr bwMode="auto">
          <a:xfrm>
            <a:off x="5815961" y="377454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30" name="Rectangle 29"/>
          <p:cNvSpPr/>
          <p:nvPr/>
        </p:nvSpPr>
        <p:spPr bwMode="auto">
          <a:xfrm>
            <a:off x="5456237" y="1177067"/>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31" name="Rectangle 30"/>
          <p:cNvSpPr/>
          <p:nvPr/>
        </p:nvSpPr>
        <p:spPr bwMode="auto">
          <a:xfrm>
            <a:off x="5920206" y="1944493"/>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System Center Components</a:t>
            </a:r>
          </a:p>
        </p:txBody>
      </p:sp>
      <p:sp>
        <p:nvSpPr>
          <p:cNvPr id="32" name="Right Arrow 31"/>
          <p:cNvSpPr/>
          <p:nvPr/>
        </p:nvSpPr>
        <p:spPr bwMode="auto">
          <a:xfrm>
            <a:off x="3781588" y="1707442"/>
            <a:ext cx="152400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p:cNvSpPr txBox="1"/>
          <p:nvPr/>
        </p:nvSpPr>
        <p:spPr>
          <a:xfrm>
            <a:off x="891286" y="1669188"/>
            <a:ext cx="2785058"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rgbClr val="FFFFFF"/>
                    </a:gs>
                    <a:gs pos="30000">
                      <a:srgbClr val="FFFFFF"/>
                    </a:gs>
                  </a:gsLst>
                  <a:lin ang="5400000" scaled="0"/>
                </a:gradFill>
              </a:rPr>
              <a:t>Management</a:t>
            </a:r>
          </a:p>
        </p:txBody>
      </p:sp>
      <p:sp>
        <p:nvSpPr>
          <p:cNvPr id="34" name="TextBox 33"/>
          <p:cNvSpPr txBox="1"/>
          <p:nvPr/>
        </p:nvSpPr>
        <p:spPr>
          <a:xfrm>
            <a:off x="1536131" y="3497137"/>
            <a:ext cx="2044470"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rgbClr val="FFFFFF"/>
                    </a:gs>
                    <a:gs pos="30000">
                      <a:srgbClr val="FFFFFF"/>
                    </a:gs>
                  </a:gsLst>
                  <a:lin ang="5400000" scaled="0"/>
                </a:gradFill>
              </a:rPr>
              <a:t>Compute</a:t>
            </a:r>
          </a:p>
        </p:txBody>
      </p:sp>
      <p:sp>
        <p:nvSpPr>
          <p:cNvPr id="35" name="TextBox 34"/>
          <p:cNvSpPr txBox="1"/>
          <p:nvPr/>
        </p:nvSpPr>
        <p:spPr>
          <a:xfrm>
            <a:off x="1861903" y="5395828"/>
            <a:ext cx="1758751"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rgbClr val="FFFFFF"/>
                    </a:gs>
                    <a:gs pos="30000">
                      <a:srgbClr val="FFFFFF"/>
                    </a:gs>
                  </a:gsLst>
                  <a:lin ang="5400000" scaled="0"/>
                </a:gradFill>
              </a:rPr>
              <a:t>Storage</a:t>
            </a:r>
            <a:endParaRPr lang="en-US" sz="3600" dirty="0" smtClean="0">
              <a:gradFill>
                <a:gsLst>
                  <a:gs pos="2917">
                    <a:srgbClr val="FFFFFF"/>
                  </a:gs>
                  <a:gs pos="30000">
                    <a:srgbClr val="FFFFFF"/>
                  </a:gs>
                </a:gsLst>
                <a:lin ang="5400000" scaled="0"/>
              </a:gradFill>
            </a:endParaRPr>
          </a:p>
        </p:txBody>
      </p:sp>
      <p:sp>
        <p:nvSpPr>
          <p:cNvPr id="36" name="Right Arrow 35"/>
          <p:cNvSpPr/>
          <p:nvPr/>
        </p:nvSpPr>
        <p:spPr bwMode="auto">
          <a:xfrm>
            <a:off x="3781588" y="3559886"/>
            <a:ext cx="152400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ight Arrow 36"/>
          <p:cNvSpPr/>
          <p:nvPr/>
        </p:nvSpPr>
        <p:spPr bwMode="auto">
          <a:xfrm>
            <a:off x="3781588" y="5464886"/>
            <a:ext cx="152400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5920206" y="1373590"/>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39" name="Rectangle 38"/>
          <p:cNvSpPr/>
          <p:nvPr/>
        </p:nvSpPr>
        <p:spPr bwMode="auto">
          <a:xfrm>
            <a:off x="7533245" y="377454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40" name="Rectangle 39"/>
          <p:cNvSpPr/>
          <p:nvPr/>
        </p:nvSpPr>
        <p:spPr bwMode="auto">
          <a:xfrm>
            <a:off x="5815961" y="318940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41" name="Rectangle 40"/>
          <p:cNvSpPr/>
          <p:nvPr/>
        </p:nvSpPr>
        <p:spPr bwMode="auto">
          <a:xfrm>
            <a:off x="7533245" y="318940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42" name="Rectangle 41"/>
          <p:cNvSpPr/>
          <p:nvPr/>
        </p:nvSpPr>
        <p:spPr bwMode="auto">
          <a:xfrm>
            <a:off x="5920206" y="5176502"/>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43" name="Rectangle 42"/>
          <p:cNvSpPr/>
          <p:nvPr/>
        </p:nvSpPr>
        <p:spPr bwMode="auto">
          <a:xfrm>
            <a:off x="5920750" y="5736412"/>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Tree>
    <p:extLst>
      <p:ext uri="{BB962C8B-B14F-4D97-AF65-F5344CB8AC3E}">
        <p14:creationId xmlns:p14="http://schemas.microsoft.com/office/powerpoint/2010/main" val="729638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300" y="146472"/>
            <a:ext cx="11889564" cy="917575"/>
          </a:xfrm>
        </p:spPr>
        <p:txBody>
          <a:bodyPr/>
          <a:lstStyle/>
          <a:p>
            <a:r>
              <a:rPr lang="en-US" dirty="0" smtClean="0"/>
              <a:t>Foundation For High Availability</a:t>
            </a:r>
            <a:endParaRPr lang="en-US" dirty="0"/>
          </a:p>
        </p:txBody>
      </p:sp>
      <p:sp>
        <p:nvSpPr>
          <p:cNvPr id="30" name="Rectangle 29"/>
          <p:cNvSpPr/>
          <p:nvPr/>
        </p:nvSpPr>
        <p:spPr bwMode="auto">
          <a:xfrm>
            <a:off x="5456237" y="4963021"/>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31" name="Rectangle 30"/>
          <p:cNvSpPr/>
          <p:nvPr/>
        </p:nvSpPr>
        <p:spPr bwMode="auto">
          <a:xfrm>
            <a:off x="5456237" y="3047079"/>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32" name="Rectangle 31"/>
          <p:cNvSpPr/>
          <p:nvPr/>
        </p:nvSpPr>
        <p:spPr bwMode="auto">
          <a:xfrm>
            <a:off x="5815961" y="377454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33" name="Rectangle 32"/>
          <p:cNvSpPr/>
          <p:nvPr/>
        </p:nvSpPr>
        <p:spPr bwMode="auto">
          <a:xfrm>
            <a:off x="5456237" y="1177067"/>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34" name="Rectangle 33"/>
          <p:cNvSpPr/>
          <p:nvPr/>
        </p:nvSpPr>
        <p:spPr bwMode="auto">
          <a:xfrm>
            <a:off x="5920206" y="1944493"/>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System Center Components</a:t>
            </a:r>
          </a:p>
        </p:txBody>
      </p:sp>
      <p:sp>
        <p:nvSpPr>
          <p:cNvPr id="35" name="Right Arrow 34"/>
          <p:cNvSpPr/>
          <p:nvPr/>
        </p:nvSpPr>
        <p:spPr bwMode="auto">
          <a:xfrm>
            <a:off x="3781588" y="1707442"/>
            <a:ext cx="152400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TextBox 35"/>
          <p:cNvSpPr txBox="1"/>
          <p:nvPr/>
        </p:nvSpPr>
        <p:spPr>
          <a:xfrm>
            <a:off x="891286" y="1669188"/>
            <a:ext cx="2785058"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rgbClr val="FFFFFF"/>
                    </a:gs>
                    <a:gs pos="30000">
                      <a:srgbClr val="FFFFFF"/>
                    </a:gs>
                  </a:gsLst>
                  <a:lin ang="5400000" scaled="0"/>
                </a:gradFill>
              </a:rPr>
              <a:t>Management</a:t>
            </a:r>
          </a:p>
        </p:txBody>
      </p:sp>
      <p:sp>
        <p:nvSpPr>
          <p:cNvPr id="37" name="TextBox 36"/>
          <p:cNvSpPr txBox="1"/>
          <p:nvPr/>
        </p:nvSpPr>
        <p:spPr>
          <a:xfrm>
            <a:off x="1536131" y="3497137"/>
            <a:ext cx="2044470"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rgbClr val="FFFFFF"/>
                    </a:gs>
                    <a:gs pos="30000">
                      <a:srgbClr val="FFFFFF"/>
                    </a:gs>
                  </a:gsLst>
                  <a:lin ang="5400000" scaled="0"/>
                </a:gradFill>
              </a:rPr>
              <a:t>Compute</a:t>
            </a:r>
          </a:p>
        </p:txBody>
      </p:sp>
      <p:sp>
        <p:nvSpPr>
          <p:cNvPr id="38" name="TextBox 37"/>
          <p:cNvSpPr txBox="1"/>
          <p:nvPr/>
        </p:nvSpPr>
        <p:spPr>
          <a:xfrm>
            <a:off x="1861903" y="5395828"/>
            <a:ext cx="1758751"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rgbClr val="FFFFFF"/>
                    </a:gs>
                    <a:gs pos="30000">
                      <a:srgbClr val="FFFFFF"/>
                    </a:gs>
                  </a:gsLst>
                  <a:lin ang="5400000" scaled="0"/>
                </a:gradFill>
              </a:rPr>
              <a:t>Storage</a:t>
            </a:r>
            <a:endParaRPr lang="en-US" sz="3600" dirty="0" smtClean="0">
              <a:gradFill>
                <a:gsLst>
                  <a:gs pos="2917">
                    <a:srgbClr val="FFFFFF"/>
                  </a:gs>
                  <a:gs pos="30000">
                    <a:srgbClr val="FFFFFF"/>
                  </a:gs>
                </a:gsLst>
                <a:lin ang="5400000" scaled="0"/>
              </a:gradFill>
            </a:endParaRPr>
          </a:p>
        </p:txBody>
      </p:sp>
      <p:sp>
        <p:nvSpPr>
          <p:cNvPr id="39" name="Right Arrow 38"/>
          <p:cNvSpPr/>
          <p:nvPr/>
        </p:nvSpPr>
        <p:spPr bwMode="auto">
          <a:xfrm>
            <a:off x="3781588" y="3559886"/>
            <a:ext cx="152400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ight Arrow 39"/>
          <p:cNvSpPr/>
          <p:nvPr/>
        </p:nvSpPr>
        <p:spPr bwMode="auto">
          <a:xfrm>
            <a:off x="3781588" y="5464886"/>
            <a:ext cx="152400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5920206" y="1373590"/>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42" name="Rectangle 41"/>
          <p:cNvSpPr/>
          <p:nvPr/>
        </p:nvSpPr>
        <p:spPr bwMode="auto">
          <a:xfrm>
            <a:off x="7533245" y="377454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43" name="Rectangle 42"/>
          <p:cNvSpPr/>
          <p:nvPr/>
        </p:nvSpPr>
        <p:spPr bwMode="auto">
          <a:xfrm>
            <a:off x="5815961" y="318940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44" name="Rectangle 43"/>
          <p:cNvSpPr/>
          <p:nvPr/>
        </p:nvSpPr>
        <p:spPr bwMode="auto">
          <a:xfrm>
            <a:off x="7533245" y="318940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45" name="Rectangle 44"/>
          <p:cNvSpPr/>
          <p:nvPr/>
        </p:nvSpPr>
        <p:spPr bwMode="auto">
          <a:xfrm>
            <a:off x="5920206" y="5176502"/>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46" name="Rectangle 45"/>
          <p:cNvSpPr/>
          <p:nvPr/>
        </p:nvSpPr>
        <p:spPr bwMode="auto">
          <a:xfrm>
            <a:off x="5920750" y="5736412"/>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5" name="Rectangle 4"/>
          <p:cNvSpPr/>
          <p:nvPr/>
        </p:nvSpPr>
        <p:spPr bwMode="auto">
          <a:xfrm>
            <a:off x="5608637" y="2473175"/>
            <a:ext cx="3756777" cy="409487"/>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5608637" y="4333410"/>
            <a:ext cx="3756777" cy="409487"/>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5608637" y="6275336"/>
            <a:ext cx="3756777" cy="409487"/>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75954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New Capabilities in Windows Server </a:t>
            </a:r>
            <a:r>
              <a:rPr lang="en-US" sz="3200" dirty="0" err="1"/>
              <a:t>vNext</a:t>
            </a:r>
            <a:r>
              <a:rPr lang="en-US" sz="3200" dirty="0"/>
              <a:t> when Upgrading your </a:t>
            </a:r>
            <a:r>
              <a:rPr lang="en-US" sz="3200" dirty="0" smtClean="0"/>
              <a:t/>
            </a:r>
            <a:br>
              <a:rPr lang="en-US" sz="3200" dirty="0" smtClean="0"/>
            </a:br>
            <a:r>
              <a:rPr lang="en-US" sz="3200" dirty="0" smtClean="0"/>
              <a:t>Private </a:t>
            </a:r>
            <a:r>
              <a:rPr lang="en-US" sz="3200" dirty="0"/>
              <a:t>Cloud Infrastructure</a:t>
            </a:r>
          </a:p>
        </p:txBody>
      </p:sp>
      <p:sp>
        <p:nvSpPr>
          <p:cNvPr id="3" name="Text Placeholder 2"/>
          <p:cNvSpPr>
            <a:spLocks noGrp="1"/>
          </p:cNvSpPr>
          <p:nvPr>
            <p:ph type="body" sz="quarter" idx="14"/>
          </p:nvPr>
        </p:nvSpPr>
        <p:spPr/>
        <p:txBody>
          <a:bodyPr/>
          <a:lstStyle/>
          <a:p>
            <a:r>
              <a:rPr lang="en-US" dirty="0" smtClean="0"/>
              <a:t>Rob Hindman</a:t>
            </a:r>
          </a:p>
          <a:p>
            <a:r>
              <a:rPr lang="en-US" dirty="0" smtClean="0"/>
              <a:t>Taylor Brown</a:t>
            </a:r>
            <a:endParaRPr lang="en-US" dirty="0"/>
          </a:p>
        </p:txBody>
      </p:sp>
      <p:sp>
        <p:nvSpPr>
          <p:cNvPr id="4" name="Text Placeholder 2"/>
          <p:cNvSpPr txBox="1">
            <a:spLocks/>
          </p:cNvSpPr>
          <p:nvPr/>
        </p:nvSpPr>
        <p:spPr bwMode="ltGray">
          <a:xfrm>
            <a:off x="273050" y="3649662"/>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2400" dirty="0" smtClean="0"/>
              <a:t>CDP-B354</a:t>
            </a:r>
            <a:endParaRPr lang="en-US" dirty="0"/>
          </a:p>
        </p:txBody>
      </p:sp>
    </p:spTree>
    <p:extLst>
      <p:ext uri="{BB962C8B-B14F-4D97-AF65-F5344CB8AC3E}">
        <p14:creationId xmlns:p14="http://schemas.microsoft.com/office/powerpoint/2010/main" val="149957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437" y="1135062"/>
            <a:ext cx="11125200" cy="2971799"/>
          </a:xfrm>
        </p:spPr>
        <p:txBody>
          <a:bodyPr/>
          <a:lstStyle/>
          <a:p>
            <a:r>
              <a:rPr lang="en-US" dirty="0" smtClean="0"/>
              <a:t>Introducing:</a:t>
            </a:r>
            <a:br>
              <a:rPr lang="en-US" dirty="0" smtClean="0"/>
            </a:br>
            <a:r>
              <a:rPr lang="en-US" dirty="0" smtClean="0"/>
              <a:t/>
            </a:r>
            <a:br>
              <a:rPr lang="en-US" dirty="0" smtClean="0"/>
            </a:br>
            <a:r>
              <a:rPr lang="en-US" b="1" dirty="0" smtClean="0"/>
              <a:t>Cluster OS Rolling Upgrade</a:t>
            </a:r>
            <a:endParaRPr lang="en-US" b="1" dirty="0"/>
          </a:p>
        </p:txBody>
      </p:sp>
    </p:spTree>
    <p:extLst>
      <p:ext uri="{BB962C8B-B14F-4D97-AF65-F5344CB8AC3E}">
        <p14:creationId xmlns:p14="http://schemas.microsoft.com/office/powerpoint/2010/main" val="69907359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Cluster OS Rolling Upgrade</a:t>
            </a:r>
            <a:endParaRPr lang="en-US" dirty="0"/>
          </a:p>
        </p:txBody>
      </p:sp>
      <p:sp>
        <p:nvSpPr>
          <p:cNvPr id="2" name="Oval 1"/>
          <p:cNvSpPr/>
          <p:nvPr/>
        </p:nvSpPr>
        <p:spPr bwMode="auto">
          <a:xfrm>
            <a:off x="8351837" y="3665506"/>
            <a:ext cx="2743200" cy="2727356"/>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Server</a:t>
            </a:r>
          </a:p>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vNext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Cluster</a:t>
            </a:r>
          </a:p>
        </p:txBody>
      </p:sp>
      <p:sp>
        <p:nvSpPr>
          <p:cNvPr id="6" name="Oval 5"/>
          <p:cNvSpPr/>
          <p:nvPr/>
        </p:nvSpPr>
        <p:spPr bwMode="auto">
          <a:xfrm>
            <a:off x="655637" y="3665505"/>
            <a:ext cx="2667000" cy="2727357"/>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Server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2012 R2</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Cluster</a:t>
            </a:r>
          </a:p>
        </p:txBody>
      </p:sp>
      <p:cxnSp>
        <p:nvCxnSpPr>
          <p:cNvPr id="8" name="Curved Connector 7"/>
          <p:cNvCxnSpPr>
            <a:stCxn id="6" idx="6"/>
            <a:endCxn id="2" idx="2"/>
          </p:cNvCxnSpPr>
          <p:nvPr/>
        </p:nvCxnSpPr>
        <p:spPr>
          <a:xfrm>
            <a:off x="3322637" y="5029184"/>
            <a:ext cx="5029200" cy="12700"/>
          </a:xfrm>
          <a:prstGeom prst="curvedConnector3">
            <a:avLst>
              <a:gd name="adj1" fmla="val 50000"/>
            </a:avLst>
          </a:prstGeom>
          <a:ln w="508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14727" y="4128742"/>
            <a:ext cx="1692620" cy="79406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solidFill>
                  <a:srgbClr val="FFFFFF"/>
                </a:solidFill>
              </a:rPr>
              <a:t>How?</a:t>
            </a:r>
          </a:p>
        </p:txBody>
      </p:sp>
    </p:spTree>
    <p:extLst>
      <p:ext uri="{BB962C8B-B14F-4D97-AF65-F5344CB8AC3E}">
        <p14:creationId xmlns:p14="http://schemas.microsoft.com/office/powerpoint/2010/main" val="185683829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Cluster OS Rolling Upgrade</a:t>
            </a:r>
            <a:endParaRPr lang="en-US" dirty="0"/>
          </a:p>
        </p:txBody>
      </p:sp>
      <p:sp>
        <p:nvSpPr>
          <p:cNvPr id="3" name="Text Placeholder 2"/>
          <p:cNvSpPr>
            <a:spLocks noGrp="1"/>
          </p:cNvSpPr>
          <p:nvPr>
            <p:ph type="body" sz="quarter" idx="11"/>
          </p:nvPr>
        </p:nvSpPr>
        <p:spPr>
          <a:xfrm>
            <a:off x="274639" y="1212849"/>
            <a:ext cx="11889564" cy="2523768"/>
          </a:xfrm>
        </p:spPr>
        <p:txBody>
          <a:bodyPr/>
          <a:lstStyle/>
          <a:p>
            <a:r>
              <a:rPr lang="en-US" dirty="0" smtClean="0"/>
              <a:t>“Mixed-OS Mode” is a new state that allows Windows Server 2012 R2 and Windows Server </a:t>
            </a:r>
            <a:r>
              <a:rPr lang="en-US" dirty="0" err="1" smtClean="0"/>
              <a:t>vNext</a:t>
            </a:r>
            <a:r>
              <a:rPr lang="en-US" dirty="0" smtClean="0"/>
              <a:t> nodes in the same cluster</a:t>
            </a:r>
          </a:p>
          <a:p>
            <a:endParaRPr lang="en-US" dirty="0"/>
          </a:p>
        </p:txBody>
      </p:sp>
      <p:sp>
        <p:nvSpPr>
          <p:cNvPr id="2" name="Oval 1"/>
          <p:cNvSpPr/>
          <p:nvPr/>
        </p:nvSpPr>
        <p:spPr bwMode="auto">
          <a:xfrm>
            <a:off x="8351837" y="3665506"/>
            <a:ext cx="2743200" cy="2727356"/>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Server</a:t>
            </a:r>
          </a:p>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vNext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Cluster</a:t>
            </a:r>
          </a:p>
        </p:txBody>
      </p:sp>
      <p:sp>
        <p:nvSpPr>
          <p:cNvPr id="6" name="Oval 5"/>
          <p:cNvSpPr/>
          <p:nvPr/>
        </p:nvSpPr>
        <p:spPr bwMode="auto">
          <a:xfrm>
            <a:off x="655637" y="3665505"/>
            <a:ext cx="2667000" cy="2727357"/>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Server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2012 R2</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Cluster</a:t>
            </a:r>
          </a:p>
        </p:txBody>
      </p:sp>
      <p:cxnSp>
        <p:nvCxnSpPr>
          <p:cNvPr id="8" name="Curved Connector 7"/>
          <p:cNvCxnSpPr>
            <a:stCxn id="6" idx="7"/>
            <a:endCxn id="9" idx="1"/>
          </p:cNvCxnSpPr>
          <p:nvPr/>
        </p:nvCxnSpPr>
        <p:spPr>
          <a:xfrm rot="16200000" flipH="1">
            <a:off x="3910396" y="3086584"/>
            <a:ext cx="1" cy="1956666"/>
          </a:xfrm>
          <a:prstGeom prst="curvedConnector3">
            <a:avLst>
              <a:gd name="adj1" fmla="val -62801200000"/>
            </a:avLst>
          </a:prstGeom>
          <a:ln w="508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4503737" y="3665506"/>
            <a:ext cx="2628900" cy="272735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Mixed OS Mode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2012 R2 &amp; </a:t>
            </a:r>
            <a:r>
              <a:rPr lang="en-US" sz="1400" dirty="0" err="1" smtClean="0">
                <a:gradFill>
                  <a:gsLst>
                    <a:gs pos="0">
                      <a:srgbClr val="FFFFFF"/>
                    </a:gs>
                    <a:gs pos="100000">
                      <a:srgbClr val="FFFFFF"/>
                    </a:gs>
                  </a:gsLst>
                  <a:lin ang="5400000" scaled="0"/>
                </a:gradFill>
                <a:ea typeface="Segoe UI" pitchFamily="34" charset="0"/>
                <a:cs typeface="Segoe UI" pitchFamily="34" charset="0"/>
              </a:rPr>
              <a:t>v.Next</a:t>
            </a:r>
            <a:endParaRPr lang="en-US"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Cluster</a:t>
            </a:r>
          </a:p>
        </p:txBody>
      </p:sp>
      <p:cxnSp>
        <p:nvCxnSpPr>
          <p:cNvPr id="13" name="Curved Connector 12"/>
          <p:cNvCxnSpPr>
            <a:stCxn id="9" idx="7"/>
            <a:endCxn id="2" idx="1"/>
          </p:cNvCxnSpPr>
          <p:nvPr/>
        </p:nvCxnSpPr>
        <p:spPr>
          <a:xfrm rot="5400000" flipH="1" flipV="1">
            <a:off x="7750606" y="3061956"/>
            <a:ext cx="12700" cy="2005925"/>
          </a:xfrm>
          <a:prstGeom prst="curvedConnector3">
            <a:avLst>
              <a:gd name="adj1" fmla="val 4944976"/>
            </a:avLst>
          </a:prstGeom>
          <a:ln w="508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51646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Cluster OS Rolling Upgrade</a:t>
            </a:r>
            <a:endParaRPr lang="en-US" dirty="0"/>
          </a:p>
        </p:txBody>
      </p:sp>
      <p:sp>
        <p:nvSpPr>
          <p:cNvPr id="11" name="Text Placeholder 10"/>
          <p:cNvSpPr>
            <a:spLocks noGrp="1"/>
          </p:cNvSpPr>
          <p:nvPr>
            <p:ph type="body" sz="quarter" idx="11"/>
          </p:nvPr>
        </p:nvSpPr>
        <p:spPr>
          <a:xfrm>
            <a:off x="274639" y="1212849"/>
            <a:ext cx="11889564" cy="1415772"/>
          </a:xfrm>
        </p:spPr>
        <p:txBody>
          <a:bodyPr/>
          <a:lstStyle/>
          <a:p>
            <a:r>
              <a:rPr lang="en-US" dirty="0" smtClean="0"/>
              <a:t>A Mixed-OS Mode cluster can be reverted back to</a:t>
            </a:r>
          </a:p>
          <a:p>
            <a:r>
              <a:rPr lang="en-US" dirty="0" smtClean="0"/>
              <a:t>Windows Server 2012 R2</a:t>
            </a:r>
            <a:endParaRPr lang="en-US" dirty="0"/>
          </a:p>
        </p:txBody>
      </p:sp>
      <p:sp>
        <p:nvSpPr>
          <p:cNvPr id="2" name="Oval 1"/>
          <p:cNvSpPr/>
          <p:nvPr/>
        </p:nvSpPr>
        <p:spPr bwMode="auto">
          <a:xfrm>
            <a:off x="8351837" y="3665506"/>
            <a:ext cx="2743200" cy="2727356"/>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Server</a:t>
            </a:r>
          </a:p>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vNext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Cluster</a:t>
            </a:r>
          </a:p>
        </p:txBody>
      </p:sp>
      <p:sp>
        <p:nvSpPr>
          <p:cNvPr id="6" name="Oval 5"/>
          <p:cNvSpPr/>
          <p:nvPr/>
        </p:nvSpPr>
        <p:spPr bwMode="auto">
          <a:xfrm>
            <a:off x="655637" y="3665505"/>
            <a:ext cx="2667000" cy="2727357"/>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Server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2012 R2</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Cluster</a:t>
            </a:r>
          </a:p>
        </p:txBody>
      </p:sp>
      <p:cxnSp>
        <p:nvCxnSpPr>
          <p:cNvPr id="8" name="Curved Connector 7"/>
          <p:cNvCxnSpPr>
            <a:stCxn id="6" idx="7"/>
            <a:endCxn id="9" idx="1"/>
          </p:cNvCxnSpPr>
          <p:nvPr/>
        </p:nvCxnSpPr>
        <p:spPr>
          <a:xfrm rot="16200000" flipH="1">
            <a:off x="3910396" y="3086584"/>
            <a:ext cx="1" cy="1956666"/>
          </a:xfrm>
          <a:prstGeom prst="curvedConnector3">
            <a:avLst>
              <a:gd name="adj1" fmla="val -62801200000"/>
            </a:avLst>
          </a:prstGeom>
          <a:ln w="508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4503737" y="3665506"/>
            <a:ext cx="2628900" cy="272735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Mixed OS Mode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2012 R2 &amp; </a:t>
            </a:r>
            <a:r>
              <a:rPr lang="en-US" sz="1400" dirty="0" err="1" smtClean="0">
                <a:gradFill>
                  <a:gsLst>
                    <a:gs pos="0">
                      <a:srgbClr val="FFFFFF"/>
                    </a:gs>
                    <a:gs pos="100000">
                      <a:srgbClr val="FFFFFF"/>
                    </a:gs>
                  </a:gsLst>
                  <a:lin ang="5400000" scaled="0"/>
                </a:gradFill>
                <a:ea typeface="Segoe UI" pitchFamily="34" charset="0"/>
                <a:cs typeface="Segoe UI" pitchFamily="34" charset="0"/>
              </a:rPr>
              <a:t>v.Next</a:t>
            </a:r>
            <a:endParaRPr lang="en-US"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Cluster</a:t>
            </a:r>
          </a:p>
        </p:txBody>
      </p:sp>
      <p:cxnSp>
        <p:nvCxnSpPr>
          <p:cNvPr id="13" name="Curved Connector 12"/>
          <p:cNvCxnSpPr>
            <a:stCxn id="9" idx="7"/>
            <a:endCxn id="2" idx="1"/>
          </p:cNvCxnSpPr>
          <p:nvPr/>
        </p:nvCxnSpPr>
        <p:spPr>
          <a:xfrm rot="5400000" flipH="1" flipV="1">
            <a:off x="7750606" y="3061956"/>
            <a:ext cx="12700" cy="2005925"/>
          </a:xfrm>
          <a:prstGeom prst="curvedConnector3">
            <a:avLst>
              <a:gd name="adj1" fmla="val 4944976"/>
            </a:avLst>
          </a:prstGeom>
          <a:ln w="508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9" idx="3"/>
            <a:endCxn id="6" idx="5"/>
          </p:cNvCxnSpPr>
          <p:nvPr/>
        </p:nvCxnSpPr>
        <p:spPr>
          <a:xfrm rot="5400000">
            <a:off x="3910397" y="5015117"/>
            <a:ext cx="12700" cy="1956666"/>
          </a:xfrm>
          <a:prstGeom prst="curvedConnector3">
            <a:avLst>
              <a:gd name="adj1" fmla="val 4944976"/>
            </a:avLst>
          </a:prstGeom>
          <a:ln w="508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90308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Cluster OS Rolling Upgrade</a:t>
            </a:r>
            <a:endParaRPr lang="en-US" dirty="0"/>
          </a:p>
        </p:txBody>
      </p:sp>
      <p:sp>
        <p:nvSpPr>
          <p:cNvPr id="2" name="Oval 1"/>
          <p:cNvSpPr/>
          <p:nvPr/>
        </p:nvSpPr>
        <p:spPr bwMode="auto">
          <a:xfrm>
            <a:off x="8351837" y="3665506"/>
            <a:ext cx="2743200" cy="2727356"/>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Server</a:t>
            </a:r>
          </a:p>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vNext</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Cluster</a:t>
            </a:r>
          </a:p>
        </p:txBody>
      </p:sp>
      <p:sp>
        <p:nvSpPr>
          <p:cNvPr id="6" name="Oval 5"/>
          <p:cNvSpPr/>
          <p:nvPr/>
        </p:nvSpPr>
        <p:spPr bwMode="auto">
          <a:xfrm>
            <a:off x="655637" y="3665505"/>
            <a:ext cx="2667000" cy="2727357"/>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Server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2012 R2</a:t>
            </a:r>
          </a:p>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Cluster</a:t>
            </a:r>
          </a:p>
        </p:txBody>
      </p:sp>
      <p:cxnSp>
        <p:nvCxnSpPr>
          <p:cNvPr id="8" name="Curved Connector 7"/>
          <p:cNvCxnSpPr>
            <a:stCxn id="6" idx="7"/>
            <a:endCxn id="9" idx="1"/>
          </p:cNvCxnSpPr>
          <p:nvPr/>
        </p:nvCxnSpPr>
        <p:spPr>
          <a:xfrm rot="16200000" flipH="1">
            <a:off x="3910396" y="3086584"/>
            <a:ext cx="1" cy="1956666"/>
          </a:xfrm>
          <a:prstGeom prst="curvedConnector3">
            <a:avLst>
              <a:gd name="adj1" fmla="val -62801200000"/>
            </a:avLst>
          </a:prstGeom>
          <a:ln w="508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4503737" y="3665506"/>
            <a:ext cx="2628900" cy="2727356"/>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Mixed OS Mode</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2012 R2 &amp; </a:t>
            </a:r>
            <a:r>
              <a:rPr lang="en-US" sz="1400" dirty="0" err="1" smtClean="0">
                <a:gradFill>
                  <a:gsLst>
                    <a:gs pos="0">
                      <a:srgbClr val="FFFFFF"/>
                    </a:gs>
                    <a:gs pos="100000">
                      <a:srgbClr val="FFFFFF"/>
                    </a:gs>
                  </a:gsLst>
                  <a:lin ang="5400000" scaled="0"/>
                </a:gradFill>
                <a:ea typeface="Segoe UI" pitchFamily="34" charset="0"/>
                <a:cs typeface="Segoe UI" pitchFamily="34" charset="0"/>
              </a:rPr>
              <a:t>v.Next</a:t>
            </a:r>
            <a:endParaRPr lang="en-US" sz="14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Cluster</a:t>
            </a:r>
          </a:p>
        </p:txBody>
      </p:sp>
      <p:cxnSp>
        <p:nvCxnSpPr>
          <p:cNvPr id="13" name="Curved Connector 12"/>
          <p:cNvCxnSpPr>
            <a:stCxn id="9" idx="7"/>
            <a:endCxn id="2" idx="1"/>
          </p:cNvCxnSpPr>
          <p:nvPr/>
        </p:nvCxnSpPr>
        <p:spPr>
          <a:xfrm rot="5400000" flipH="1" flipV="1">
            <a:off x="7750606" y="3061956"/>
            <a:ext cx="12700" cy="2005925"/>
          </a:xfrm>
          <a:prstGeom prst="curvedConnector3">
            <a:avLst>
              <a:gd name="adj1" fmla="val 4944976"/>
            </a:avLst>
          </a:prstGeom>
          <a:ln w="508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9" idx="3"/>
            <a:endCxn id="6" idx="5"/>
          </p:cNvCxnSpPr>
          <p:nvPr/>
        </p:nvCxnSpPr>
        <p:spPr>
          <a:xfrm rot="5400000">
            <a:off x="3910397" y="5015117"/>
            <a:ext cx="12700" cy="1956666"/>
          </a:xfrm>
          <a:prstGeom prst="curvedConnector3">
            <a:avLst>
              <a:gd name="adj1" fmla="val 4944976"/>
            </a:avLst>
          </a:prstGeom>
          <a:ln w="508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ext Placeholder 7"/>
          <p:cNvSpPr txBox="1">
            <a:spLocks/>
          </p:cNvSpPr>
          <p:nvPr/>
        </p:nvSpPr>
        <p:spPr>
          <a:xfrm>
            <a:off x="274637" y="1439862"/>
            <a:ext cx="11887200" cy="222564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rgbClr val="FFFFFF"/>
              </a:buClr>
            </a:pPr>
            <a:r>
              <a:rPr lang="en-US" dirty="0" smtClean="0">
                <a:gradFill>
                  <a:gsLst>
                    <a:gs pos="1250">
                      <a:srgbClr val="FFFFFF"/>
                    </a:gs>
                    <a:gs pos="100000">
                      <a:srgbClr val="FFFFFF"/>
                    </a:gs>
                  </a:gsLst>
                  <a:lin ang="5400000" scaled="0"/>
                </a:gradFill>
              </a:rPr>
              <a:t>Mixed </a:t>
            </a:r>
            <a:r>
              <a:rPr lang="en-US" dirty="0">
                <a:gradFill>
                  <a:gsLst>
                    <a:gs pos="1250">
                      <a:srgbClr val="FFFFFF"/>
                    </a:gs>
                    <a:gs pos="100000">
                      <a:srgbClr val="FFFFFF"/>
                    </a:gs>
                  </a:gsLst>
                  <a:lin ang="5400000" scaled="0"/>
                </a:gradFill>
              </a:rPr>
              <a:t>OS mode is a transition </a:t>
            </a:r>
            <a:r>
              <a:rPr lang="en-US" dirty="0" smtClean="0">
                <a:gradFill>
                  <a:gsLst>
                    <a:gs pos="1250">
                      <a:srgbClr val="FFFFFF"/>
                    </a:gs>
                    <a:gs pos="100000">
                      <a:srgbClr val="FFFFFF"/>
                    </a:gs>
                  </a:gsLst>
                  <a:lin ang="5400000" scaled="0"/>
                </a:gradFill>
              </a:rPr>
              <a:t>state</a:t>
            </a:r>
          </a:p>
          <a:p>
            <a:pPr lvl="2">
              <a:buClr>
                <a:srgbClr val="FFFFFF"/>
              </a:buClr>
            </a:pPr>
            <a:r>
              <a:rPr lang="en-US" dirty="0" smtClean="0">
                <a:gradFill>
                  <a:gsLst>
                    <a:gs pos="1250">
                      <a:srgbClr val="FFFFFF"/>
                    </a:gs>
                    <a:gs pos="100000">
                      <a:srgbClr val="FFFFFF"/>
                    </a:gs>
                  </a:gsLst>
                  <a:lin ang="5400000" scaled="0"/>
                </a:gradFill>
              </a:rPr>
              <a:t>Optimizations don’t run</a:t>
            </a:r>
          </a:p>
          <a:p>
            <a:pPr lvl="2">
              <a:buClr>
                <a:srgbClr val="FFFFFF"/>
              </a:buClr>
            </a:pPr>
            <a:r>
              <a:rPr lang="en-US" dirty="0" smtClean="0">
                <a:gradFill>
                  <a:gsLst>
                    <a:gs pos="1250">
                      <a:srgbClr val="FFFFFF"/>
                    </a:gs>
                    <a:gs pos="100000">
                      <a:srgbClr val="FFFFFF"/>
                    </a:gs>
                  </a:gsLst>
                  <a:lin ang="5400000" scaled="0"/>
                </a:gradFill>
              </a:rPr>
              <a:t>New </a:t>
            </a:r>
            <a:r>
              <a:rPr lang="en-US" dirty="0">
                <a:gradFill>
                  <a:gsLst>
                    <a:gs pos="1250">
                      <a:srgbClr val="FFFFFF"/>
                    </a:gs>
                    <a:gs pos="100000">
                      <a:srgbClr val="FFFFFF"/>
                    </a:gs>
                  </a:gsLst>
                  <a:lin ang="5400000" scaled="0"/>
                </a:gradFill>
              </a:rPr>
              <a:t>features are not </a:t>
            </a:r>
            <a:r>
              <a:rPr lang="en-US" dirty="0" smtClean="0">
                <a:gradFill>
                  <a:gsLst>
                    <a:gs pos="1250">
                      <a:srgbClr val="FFFFFF"/>
                    </a:gs>
                    <a:gs pos="100000">
                      <a:srgbClr val="FFFFFF"/>
                    </a:gs>
                  </a:gsLst>
                  <a:lin ang="5400000" scaled="0"/>
                </a:gradFill>
              </a:rPr>
              <a:t>available</a:t>
            </a:r>
          </a:p>
          <a:p>
            <a:pPr lvl="2">
              <a:buClr>
                <a:srgbClr val="FFFFFF"/>
              </a:buClr>
            </a:pPr>
            <a:r>
              <a:rPr lang="en-US" dirty="0" smtClean="0">
                <a:gradFill>
                  <a:gsLst>
                    <a:gs pos="1250">
                      <a:srgbClr val="FFFFFF"/>
                    </a:gs>
                    <a:gs pos="100000">
                      <a:srgbClr val="FFFFFF"/>
                    </a:gs>
                  </a:gsLst>
                  <a:lin ang="5400000" scaled="0"/>
                </a:gradFill>
              </a:rPr>
              <a:t>Do </a:t>
            </a:r>
            <a:r>
              <a:rPr lang="en-US" dirty="0">
                <a:gradFill>
                  <a:gsLst>
                    <a:gs pos="1250">
                      <a:srgbClr val="FFFFFF"/>
                    </a:gs>
                    <a:gs pos="100000">
                      <a:srgbClr val="FFFFFF"/>
                    </a:gs>
                  </a:gsLst>
                  <a:lin ang="5400000" scaled="0"/>
                </a:gradFill>
              </a:rPr>
              <a:t>not plan on running your cluster in Mixed OS Mode for longer than one </a:t>
            </a:r>
            <a:r>
              <a:rPr lang="en-US" dirty="0" smtClean="0">
                <a:gradFill>
                  <a:gsLst>
                    <a:gs pos="1250">
                      <a:srgbClr val="FFFFFF"/>
                    </a:gs>
                    <a:gs pos="100000">
                      <a:srgbClr val="FFFFFF"/>
                    </a:gs>
                  </a:gsLst>
                  <a:lin ang="5400000" scaled="0"/>
                </a:gradFill>
              </a:rPr>
              <a:t>month</a:t>
            </a: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30027552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1"/>
            <a:ext cx="11887200" cy="5561012"/>
          </a:xfrm>
        </p:spPr>
        <p:txBody>
          <a:bodyPr>
            <a:normAutofit/>
          </a:bodyPr>
          <a:lstStyle/>
          <a:p>
            <a:pPr marL="0" indent="0">
              <a:buNone/>
            </a:pPr>
            <a:endParaRPr lang="en-US" sz="4400" b="1" dirty="0" smtClean="0"/>
          </a:p>
          <a:p>
            <a:r>
              <a:rPr lang="en-US" sz="3200" dirty="0"/>
              <a:t>C</a:t>
            </a:r>
            <a:r>
              <a:rPr lang="en-US" sz="3200" dirty="0" smtClean="0"/>
              <a:t>luster components are versioned:</a:t>
            </a:r>
          </a:p>
          <a:p>
            <a:pPr marL="0" indent="0">
              <a:buNone/>
            </a:pPr>
            <a:r>
              <a:rPr lang="en-US" sz="3200" dirty="0" smtClean="0"/>
              <a:t>		</a:t>
            </a:r>
            <a:r>
              <a:rPr lang="en-US" sz="3200" b="1" dirty="0" err="1" smtClean="0"/>
              <a:t>ClusterFunctionalLevel</a:t>
            </a:r>
            <a:r>
              <a:rPr lang="en-US" sz="3200" b="1" dirty="0" smtClean="0"/>
              <a:t> </a:t>
            </a:r>
            <a:r>
              <a:rPr lang="en-US" sz="3200" dirty="0" smtClean="0"/>
              <a:t>property</a:t>
            </a:r>
          </a:p>
          <a:p>
            <a:pPr marL="0" indent="0">
              <a:buNone/>
            </a:pPr>
            <a:endParaRPr lang="en-US" sz="1200" b="1" dirty="0"/>
          </a:p>
          <a:p>
            <a:r>
              <a:rPr lang="en-US" sz="3200" dirty="0" err="1" smtClean="0"/>
              <a:t>vNext</a:t>
            </a:r>
            <a:r>
              <a:rPr lang="en-US" sz="3200" dirty="0" smtClean="0"/>
              <a:t> nodes can </a:t>
            </a:r>
            <a:r>
              <a:rPr lang="en-US" sz="3200" dirty="0"/>
              <a:t>join a Windows Server 2012 R2 </a:t>
            </a:r>
            <a:r>
              <a:rPr lang="en-US" sz="3200" dirty="0" smtClean="0"/>
              <a:t>Cluster</a:t>
            </a:r>
          </a:p>
          <a:p>
            <a:pPr marL="0" indent="0">
              <a:buNone/>
            </a:pPr>
            <a:endParaRPr lang="en-US" sz="1200" dirty="0" smtClean="0"/>
          </a:p>
          <a:p>
            <a:pPr marL="0" indent="0">
              <a:buNone/>
            </a:pPr>
            <a:endParaRPr lang="en-US" sz="1200" dirty="0" smtClean="0"/>
          </a:p>
          <a:p>
            <a:r>
              <a:rPr lang="en-US" sz="3200" dirty="0" smtClean="0"/>
              <a:t>User-driven PowerShell </a:t>
            </a:r>
            <a:r>
              <a:rPr lang="en-US" sz="3200" dirty="0" err="1" smtClean="0"/>
              <a:t>cmdlet</a:t>
            </a:r>
            <a:r>
              <a:rPr lang="en-US" sz="3200" dirty="0" smtClean="0"/>
              <a:t> to upgrade the cluster:</a:t>
            </a:r>
          </a:p>
          <a:p>
            <a:pPr marL="0" indent="0">
              <a:buNone/>
            </a:pPr>
            <a:r>
              <a:rPr lang="en-US" sz="3200" dirty="0" smtClean="0"/>
              <a:t>		</a:t>
            </a:r>
            <a:r>
              <a:rPr lang="en-US" sz="3200" b="1" dirty="0" smtClean="0"/>
              <a:t>Update-</a:t>
            </a:r>
            <a:r>
              <a:rPr lang="en-US" sz="3200" b="1" dirty="0" err="1" smtClean="0"/>
              <a:t>ClusterFunctionalLevel</a:t>
            </a:r>
            <a:endParaRPr lang="en-US" sz="3200" b="1" dirty="0" smtClean="0"/>
          </a:p>
          <a:p>
            <a:pPr marL="0" indent="0">
              <a:buNone/>
            </a:pPr>
            <a:endParaRPr lang="en-US" sz="3200" dirty="0"/>
          </a:p>
          <a:p>
            <a:r>
              <a:rPr lang="en-US" sz="3200" dirty="0" smtClean="0"/>
              <a:t>All cluster resources receive upgrade notifications</a:t>
            </a:r>
          </a:p>
        </p:txBody>
      </p:sp>
      <p:sp>
        <p:nvSpPr>
          <p:cNvPr id="2" name="Title 1"/>
          <p:cNvSpPr>
            <a:spLocks noGrp="1"/>
          </p:cNvSpPr>
          <p:nvPr>
            <p:ph type="title"/>
          </p:nvPr>
        </p:nvSpPr>
        <p:spPr/>
        <p:txBody>
          <a:bodyPr/>
          <a:lstStyle/>
          <a:p>
            <a:r>
              <a:rPr lang="en-US" dirty="0" smtClean="0"/>
              <a:t>Cluster OS Rolling Upgrade:  </a:t>
            </a:r>
            <a:r>
              <a:rPr lang="en-US" sz="4400" b="1" dirty="0" smtClean="0"/>
              <a:t>Implementation</a:t>
            </a:r>
            <a:endParaRPr lang="en-US" b="1" dirty="0"/>
          </a:p>
        </p:txBody>
      </p:sp>
    </p:spTree>
    <p:extLst>
      <p:ext uri="{BB962C8B-B14F-4D97-AF65-F5344CB8AC3E}">
        <p14:creationId xmlns:p14="http://schemas.microsoft.com/office/powerpoint/2010/main" val="185461853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OS Rolling Upgrade Process</a:t>
            </a:r>
            <a:endParaRPr lang="en-US" dirty="0"/>
          </a:p>
        </p:txBody>
      </p:sp>
      <p:sp>
        <p:nvSpPr>
          <p:cNvPr id="3" name="Content Placeholder 2"/>
          <p:cNvSpPr>
            <a:spLocks noGrp="1"/>
          </p:cNvSpPr>
          <p:nvPr>
            <p:ph idx="1"/>
          </p:nvPr>
        </p:nvSpPr>
        <p:spPr>
          <a:xfrm>
            <a:off x="274639" y="1110607"/>
            <a:ext cx="12161835" cy="1551194"/>
          </a:xfrm>
        </p:spPr>
        <p:txBody>
          <a:bodyPr/>
          <a:lstStyle/>
          <a:p>
            <a:r>
              <a:rPr lang="en-US" dirty="0" smtClean="0"/>
              <a:t>Start with a Windows Server 2012 R2 cluster</a:t>
            </a:r>
          </a:p>
          <a:p>
            <a:pPr lvl="1"/>
            <a:r>
              <a:rPr lang="en-US" dirty="0"/>
              <a:t>A</a:t>
            </a:r>
            <a:r>
              <a:rPr lang="en-US" dirty="0" smtClean="0"/>
              <a:t>ll nodes running Windows Server 2012 R2</a:t>
            </a:r>
          </a:p>
          <a:p>
            <a:pPr lvl="1"/>
            <a:r>
              <a:rPr lang="en-US" dirty="0" smtClean="0"/>
              <a:t>The workload supports Cluster OS Rolling Upgrade process</a:t>
            </a:r>
          </a:p>
        </p:txBody>
      </p:sp>
      <p:sp>
        <p:nvSpPr>
          <p:cNvPr id="10" name="Rectangle 9"/>
          <p:cNvSpPr/>
          <p:nvPr/>
        </p:nvSpPr>
        <p:spPr>
          <a:xfrm>
            <a:off x="1658299" y="441940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55" name="TextBox 54"/>
          <p:cNvSpPr txBox="1"/>
          <p:nvPr/>
        </p:nvSpPr>
        <p:spPr>
          <a:xfrm>
            <a:off x="3504559" y="6268159"/>
            <a:ext cx="5456878" cy="369332"/>
          </a:xfrm>
          <a:prstGeom prst="rect">
            <a:avLst/>
          </a:prstGeom>
          <a:noFill/>
          <a:ln w="28575"/>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r>
              <a:rPr lang="en-US" dirty="0">
                <a:solidFill>
                  <a:srgbClr val="FFFFFF"/>
                </a:solidFill>
              </a:rPr>
              <a:t>Cluster Functional Level = Windows Server 2012 R2 </a:t>
            </a:r>
          </a:p>
        </p:txBody>
      </p:sp>
      <p:sp>
        <p:nvSpPr>
          <p:cNvPr id="72" name="Rectangle 71"/>
          <p:cNvSpPr/>
          <p:nvPr/>
        </p:nvSpPr>
        <p:spPr>
          <a:xfrm>
            <a:off x="3602574"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85" name="Rectangle 84"/>
          <p:cNvSpPr/>
          <p:nvPr/>
        </p:nvSpPr>
        <p:spPr>
          <a:xfrm>
            <a:off x="5546849"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98" name="Rectangle 97"/>
          <p:cNvSpPr/>
          <p:nvPr/>
        </p:nvSpPr>
        <p:spPr>
          <a:xfrm>
            <a:off x="7491124"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111" name="Rectangle 110"/>
          <p:cNvSpPr/>
          <p:nvPr/>
        </p:nvSpPr>
        <p:spPr>
          <a:xfrm>
            <a:off x="9435399"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11" name="Rectangle 10"/>
          <p:cNvSpPr/>
          <p:nvPr/>
        </p:nvSpPr>
        <p:spPr bwMode="auto">
          <a:xfrm>
            <a:off x="1338981" y="3725862"/>
            <a:ext cx="9756056" cy="3048000"/>
          </a:xfrm>
          <a:prstGeom prst="rect">
            <a:avLst/>
          </a:prstGeom>
          <a:noFill/>
          <a:ln w="50800">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299" y="4454525"/>
            <a:ext cx="719137" cy="719137"/>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8700" y="4454525"/>
            <a:ext cx="719137" cy="719137"/>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1524" y="4901842"/>
            <a:ext cx="719137" cy="719137"/>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2" y="4378325"/>
            <a:ext cx="719137" cy="719137"/>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423" y="4378325"/>
            <a:ext cx="719137" cy="719137"/>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927247" y="4831805"/>
            <a:ext cx="719137" cy="719137"/>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59993" y="4378325"/>
            <a:ext cx="719137" cy="719137"/>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4" y="4378325"/>
            <a:ext cx="719137" cy="719137"/>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873218" y="4845694"/>
            <a:ext cx="719137" cy="719137"/>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315" y="4368156"/>
            <a:ext cx="719137" cy="719137"/>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6" y="4368156"/>
            <a:ext cx="719137" cy="719137"/>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801540" y="4835525"/>
            <a:ext cx="719137" cy="719137"/>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438659" y="4392849"/>
            <a:ext cx="719137" cy="719137"/>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0079060" y="4392849"/>
            <a:ext cx="719137" cy="719137"/>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751884" y="4860218"/>
            <a:ext cx="719137" cy="719137"/>
          </a:xfrm>
          <a:prstGeom prst="rect">
            <a:avLst/>
          </a:prstGeom>
          <a:noFill/>
        </p:spPr>
      </p:pic>
    </p:spTree>
    <p:extLst>
      <p:ext uri="{BB962C8B-B14F-4D97-AF65-F5344CB8AC3E}">
        <p14:creationId xmlns:p14="http://schemas.microsoft.com/office/powerpoint/2010/main" val="3218014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Arrow 32"/>
          <p:cNvSpPr/>
          <p:nvPr/>
        </p:nvSpPr>
        <p:spPr bwMode="auto">
          <a:xfrm rot="10800000">
            <a:off x="4985007" y="4853713"/>
            <a:ext cx="4477129" cy="729306"/>
          </a:xfrm>
          <a:prstGeom prst="rightArrow">
            <a:avLst/>
          </a:prstGeom>
          <a:solidFill>
            <a:schemeClr val="lt1"/>
          </a:solidFill>
          <a:ln w="25400">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ight Arrow 31"/>
          <p:cNvSpPr/>
          <p:nvPr/>
        </p:nvSpPr>
        <p:spPr bwMode="auto">
          <a:xfrm rot="10800000">
            <a:off x="6919531" y="4849742"/>
            <a:ext cx="2539796" cy="729306"/>
          </a:xfrm>
          <a:prstGeom prst="rightArrow">
            <a:avLst/>
          </a:prstGeom>
          <a:solidFill>
            <a:schemeClr val="lt1"/>
          </a:solidFill>
          <a:ln w="25400">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Cluster OS Rolling Upgrade Process</a:t>
            </a:r>
            <a:endParaRPr lang="en-US" dirty="0"/>
          </a:p>
        </p:txBody>
      </p:sp>
      <p:sp>
        <p:nvSpPr>
          <p:cNvPr id="3" name="Content Placeholder 2"/>
          <p:cNvSpPr>
            <a:spLocks noGrp="1"/>
          </p:cNvSpPr>
          <p:nvPr>
            <p:ph idx="1"/>
          </p:nvPr>
        </p:nvSpPr>
        <p:spPr>
          <a:xfrm>
            <a:off x="274640" y="1212851"/>
            <a:ext cx="11887198" cy="1144929"/>
          </a:xfrm>
        </p:spPr>
        <p:txBody>
          <a:bodyPr/>
          <a:lstStyle/>
          <a:p>
            <a:r>
              <a:rPr lang="en-US" dirty="0" smtClean="0"/>
              <a:t>Migrate Workloads Off Cluster Node</a:t>
            </a:r>
          </a:p>
          <a:p>
            <a:pPr lvl="1"/>
            <a:r>
              <a:rPr lang="en-US" dirty="0" smtClean="0"/>
              <a:t>Pause | Drain the node</a:t>
            </a:r>
          </a:p>
        </p:txBody>
      </p:sp>
      <p:sp>
        <p:nvSpPr>
          <p:cNvPr id="10" name="Rectangle 9"/>
          <p:cNvSpPr/>
          <p:nvPr/>
        </p:nvSpPr>
        <p:spPr>
          <a:xfrm>
            <a:off x="1658299" y="441940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55" name="TextBox 54"/>
          <p:cNvSpPr txBox="1"/>
          <p:nvPr/>
        </p:nvSpPr>
        <p:spPr>
          <a:xfrm>
            <a:off x="3504559" y="6268159"/>
            <a:ext cx="5456878" cy="369332"/>
          </a:xfrm>
          <a:prstGeom prst="rect">
            <a:avLst/>
          </a:prstGeom>
          <a:noFill/>
          <a:ln w="28575"/>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r>
              <a:rPr lang="en-US" dirty="0">
                <a:solidFill>
                  <a:srgbClr val="FFFFFF"/>
                </a:solidFill>
              </a:rPr>
              <a:t>Cluster Functional Level = Windows Server 2012 R2 </a:t>
            </a:r>
          </a:p>
        </p:txBody>
      </p:sp>
      <p:sp>
        <p:nvSpPr>
          <p:cNvPr id="72" name="Rectangle 71"/>
          <p:cNvSpPr/>
          <p:nvPr/>
        </p:nvSpPr>
        <p:spPr>
          <a:xfrm>
            <a:off x="3602574"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85" name="Rectangle 84"/>
          <p:cNvSpPr/>
          <p:nvPr/>
        </p:nvSpPr>
        <p:spPr>
          <a:xfrm>
            <a:off x="5546849"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98" name="Rectangle 97"/>
          <p:cNvSpPr/>
          <p:nvPr/>
        </p:nvSpPr>
        <p:spPr>
          <a:xfrm>
            <a:off x="7491124"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111" name="Rectangle 110"/>
          <p:cNvSpPr/>
          <p:nvPr/>
        </p:nvSpPr>
        <p:spPr>
          <a:xfrm>
            <a:off x="9435399"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11" name="Rectangle 10"/>
          <p:cNvSpPr/>
          <p:nvPr/>
        </p:nvSpPr>
        <p:spPr bwMode="auto">
          <a:xfrm>
            <a:off x="1338981" y="3725862"/>
            <a:ext cx="9756056" cy="3048000"/>
          </a:xfrm>
          <a:prstGeom prst="rect">
            <a:avLst/>
          </a:prstGeom>
          <a:noFill/>
          <a:ln w="50800">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299" y="4454525"/>
            <a:ext cx="719137" cy="719137"/>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8700" y="4454525"/>
            <a:ext cx="719137" cy="719137"/>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1524" y="4901842"/>
            <a:ext cx="719137" cy="719137"/>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2" y="4378325"/>
            <a:ext cx="719137" cy="719137"/>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423" y="4378325"/>
            <a:ext cx="719137" cy="719137"/>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1" y="4831805"/>
            <a:ext cx="719137" cy="719137"/>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59993" y="4378325"/>
            <a:ext cx="719137" cy="719137"/>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4" y="4378325"/>
            <a:ext cx="719137" cy="719137"/>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72687" y="4845694"/>
            <a:ext cx="719137" cy="719137"/>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315" y="4368156"/>
            <a:ext cx="719137" cy="719137"/>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6" y="4368156"/>
            <a:ext cx="719137" cy="719137"/>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502572" y="4835525"/>
            <a:ext cx="719137" cy="719137"/>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5" y="4831307"/>
            <a:ext cx="719137" cy="719137"/>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3203" y="4845693"/>
            <a:ext cx="719137" cy="719137"/>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65871" y="4845694"/>
            <a:ext cx="719137" cy="719137"/>
          </a:xfrm>
          <a:prstGeom prst="rect">
            <a:avLst/>
          </a:prstGeom>
          <a:noFill/>
        </p:spPr>
      </p:pic>
      <p:sp>
        <p:nvSpPr>
          <p:cNvPr id="27" name="Freeform 37"/>
          <p:cNvSpPr>
            <a:spLocks noEditPoints="1"/>
          </p:cNvSpPr>
          <p:nvPr/>
        </p:nvSpPr>
        <p:spPr bwMode="black">
          <a:xfrm>
            <a:off x="9762236" y="4570996"/>
            <a:ext cx="748564" cy="748564"/>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 name="Right Arrow 4"/>
          <p:cNvSpPr/>
          <p:nvPr/>
        </p:nvSpPr>
        <p:spPr bwMode="auto">
          <a:xfrm rot="10800000">
            <a:off x="8845060" y="4849663"/>
            <a:ext cx="598251" cy="729306"/>
          </a:xfrm>
          <a:prstGeom prst="rightArrow">
            <a:avLst/>
          </a:prstGeom>
          <a:solidFill>
            <a:schemeClr val="lt1"/>
          </a:solidFill>
          <a:ln w="25400">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4" name="Picture 33" descr="\\MAGNUM\Projects\Microsoft\Cloud Power FY12\Design\ICONS_PNG\Application.png"/>
          <p:cNvPicPr>
            <a:picLocks noChangeAspect="1" noChangeArrowheads="1"/>
          </p:cNvPicPr>
          <p:nvPr/>
        </p:nvPicPr>
        <p:blipFill>
          <a:blip r:embed="rId4" cstate="print">
            <a:duotone>
              <a:prstClr val="black"/>
              <a:schemeClr val="accent4">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9000465" y="5013554"/>
            <a:ext cx="375522" cy="375522"/>
          </a:xfrm>
          <a:prstGeom prst="rect">
            <a:avLst/>
          </a:prstGeom>
          <a:noFill/>
        </p:spPr>
      </p:pic>
      <p:pic>
        <p:nvPicPr>
          <p:cNvPr id="35" name="Picture 34" descr="\\MAGNUM\Projects\Microsoft\Cloud Power FY12\Design\ICONS_PNG\Application.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7076225" y="5013554"/>
            <a:ext cx="375522" cy="375522"/>
          </a:xfrm>
          <a:prstGeom prst="rect">
            <a:avLst/>
          </a:prstGeom>
          <a:noFill/>
        </p:spPr>
      </p:pic>
      <p:pic>
        <p:nvPicPr>
          <p:cNvPr id="36" name="Picture 35" descr="\\MAGNUM\Projects\Microsoft\Cloud Power FY12\Design\ICONS_PNG\Application.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5143085" y="5026555"/>
            <a:ext cx="375522" cy="375522"/>
          </a:xfrm>
          <a:prstGeom prst="rect">
            <a:avLst/>
          </a:prstGeom>
          <a:noFill/>
        </p:spPr>
      </p:pic>
    </p:spTree>
    <p:extLst>
      <p:ext uri="{BB962C8B-B14F-4D97-AF65-F5344CB8AC3E}">
        <p14:creationId xmlns:p14="http://schemas.microsoft.com/office/powerpoint/2010/main" val="2257495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OS Rolling Upgrade Process</a:t>
            </a:r>
            <a:endParaRPr lang="en-US" dirty="0"/>
          </a:p>
        </p:txBody>
      </p:sp>
      <p:sp>
        <p:nvSpPr>
          <p:cNvPr id="3" name="Content Placeholder 2"/>
          <p:cNvSpPr>
            <a:spLocks noGrp="1"/>
          </p:cNvSpPr>
          <p:nvPr>
            <p:ph idx="1"/>
          </p:nvPr>
        </p:nvSpPr>
        <p:spPr>
          <a:xfrm>
            <a:off x="274640" y="1212851"/>
            <a:ext cx="11887198" cy="738664"/>
          </a:xfrm>
        </p:spPr>
        <p:txBody>
          <a:bodyPr/>
          <a:lstStyle/>
          <a:p>
            <a:r>
              <a:rPr lang="en-US" dirty="0" smtClean="0"/>
              <a:t>Evict Idle Cluster Node</a:t>
            </a:r>
          </a:p>
        </p:txBody>
      </p:sp>
      <p:sp>
        <p:nvSpPr>
          <p:cNvPr id="10" name="Rectangle 9"/>
          <p:cNvSpPr/>
          <p:nvPr/>
        </p:nvSpPr>
        <p:spPr>
          <a:xfrm>
            <a:off x="1658299" y="441940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55" name="TextBox 54"/>
          <p:cNvSpPr txBox="1"/>
          <p:nvPr/>
        </p:nvSpPr>
        <p:spPr>
          <a:xfrm>
            <a:off x="2560637" y="6268159"/>
            <a:ext cx="5456878" cy="369332"/>
          </a:xfrm>
          <a:prstGeom prst="rect">
            <a:avLst/>
          </a:prstGeom>
          <a:noFill/>
          <a:ln w="28575"/>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r>
              <a:rPr lang="en-US" dirty="0">
                <a:solidFill>
                  <a:srgbClr val="FFFFFF"/>
                </a:solidFill>
              </a:rPr>
              <a:t>Cluster Functional Level = Windows Server 2012 R2 </a:t>
            </a:r>
          </a:p>
        </p:txBody>
      </p:sp>
      <p:sp>
        <p:nvSpPr>
          <p:cNvPr id="72" name="Rectangle 71"/>
          <p:cNvSpPr/>
          <p:nvPr/>
        </p:nvSpPr>
        <p:spPr>
          <a:xfrm>
            <a:off x="3602574"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85" name="Rectangle 84"/>
          <p:cNvSpPr/>
          <p:nvPr/>
        </p:nvSpPr>
        <p:spPr>
          <a:xfrm>
            <a:off x="5546849"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98" name="Rectangle 97"/>
          <p:cNvSpPr/>
          <p:nvPr/>
        </p:nvSpPr>
        <p:spPr>
          <a:xfrm>
            <a:off x="7491124"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111" name="Rectangle 110"/>
          <p:cNvSpPr/>
          <p:nvPr/>
        </p:nvSpPr>
        <p:spPr>
          <a:xfrm>
            <a:off x="9435399"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11" name="Rectangle 10"/>
          <p:cNvSpPr/>
          <p:nvPr/>
        </p:nvSpPr>
        <p:spPr bwMode="auto">
          <a:xfrm>
            <a:off x="1338981" y="3725862"/>
            <a:ext cx="7815090" cy="3048000"/>
          </a:xfrm>
          <a:prstGeom prst="rect">
            <a:avLst/>
          </a:prstGeom>
          <a:noFill/>
          <a:ln w="50800">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299" y="4454525"/>
            <a:ext cx="719137" cy="719137"/>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8700" y="4454525"/>
            <a:ext cx="719137" cy="719137"/>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1524" y="4901842"/>
            <a:ext cx="719137" cy="719137"/>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2" y="4378325"/>
            <a:ext cx="719137" cy="719137"/>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423" y="4378325"/>
            <a:ext cx="719137" cy="719137"/>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1" y="4831805"/>
            <a:ext cx="719137" cy="719137"/>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59993" y="4378325"/>
            <a:ext cx="719137" cy="719137"/>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4" y="4378325"/>
            <a:ext cx="719137" cy="719137"/>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72687" y="4845694"/>
            <a:ext cx="719137" cy="719137"/>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315" y="4368156"/>
            <a:ext cx="719137" cy="719137"/>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6" y="4368156"/>
            <a:ext cx="719137" cy="719137"/>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502572" y="4835525"/>
            <a:ext cx="719137" cy="719137"/>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5" y="4831307"/>
            <a:ext cx="719137" cy="719137"/>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3203" y="4845693"/>
            <a:ext cx="719137" cy="719137"/>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65871" y="4845694"/>
            <a:ext cx="719137" cy="719137"/>
          </a:xfrm>
          <a:prstGeom prst="rect">
            <a:avLst/>
          </a:prstGeom>
          <a:noFill/>
        </p:spPr>
      </p:pic>
      <p:sp>
        <p:nvSpPr>
          <p:cNvPr id="27" name="Freeform 37"/>
          <p:cNvSpPr>
            <a:spLocks noEditPoints="1"/>
          </p:cNvSpPr>
          <p:nvPr/>
        </p:nvSpPr>
        <p:spPr bwMode="black">
          <a:xfrm>
            <a:off x="9762236" y="4570996"/>
            <a:ext cx="748564" cy="748564"/>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88589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OS Rolling Upgrade Process</a:t>
            </a:r>
            <a:endParaRPr lang="en-US" dirty="0"/>
          </a:p>
        </p:txBody>
      </p:sp>
      <p:sp>
        <p:nvSpPr>
          <p:cNvPr id="3" name="Content Placeholder 2"/>
          <p:cNvSpPr>
            <a:spLocks noGrp="1"/>
          </p:cNvSpPr>
          <p:nvPr>
            <p:ph idx="1"/>
          </p:nvPr>
        </p:nvSpPr>
        <p:spPr>
          <a:xfrm>
            <a:off x="274640" y="1212851"/>
            <a:ext cx="11887198" cy="1551194"/>
          </a:xfrm>
        </p:spPr>
        <p:txBody>
          <a:bodyPr/>
          <a:lstStyle/>
          <a:p>
            <a:r>
              <a:rPr lang="en-US" dirty="0" smtClean="0"/>
              <a:t>Re-Provision Node</a:t>
            </a:r>
          </a:p>
          <a:p>
            <a:pPr lvl="1"/>
            <a:r>
              <a:rPr lang="en-US" dirty="0" smtClean="0"/>
              <a:t>Install New OS</a:t>
            </a:r>
          </a:p>
          <a:p>
            <a:pPr lvl="1"/>
            <a:r>
              <a:rPr lang="en-US" dirty="0" smtClean="0"/>
              <a:t>Install and Configure any Workload Requirements</a:t>
            </a:r>
          </a:p>
        </p:txBody>
      </p:sp>
      <p:sp>
        <p:nvSpPr>
          <p:cNvPr id="10" name="Rectangle 9"/>
          <p:cNvSpPr/>
          <p:nvPr/>
        </p:nvSpPr>
        <p:spPr>
          <a:xfrm>
            <a:off x="1658299" y="441940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55" name="TextBox 54"/>
          <p:cNvSpPr txBox="1"/>
          <p:nvPr/>
        </p:nvSpPr>
        <p:spPr>
          <a:xfrm>
            <a:off x="2560637" y="6268159"/>
            <a:ext cx="5456878" cy="369332"/>
          </a:xfrm>
          <a:prstGeom prst="rect">
            <a:avLst/>
          </a:prstGeom>
          <a:noFill/>
          <a:ln w="28575"/>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r>
              <a:rPr lang="en-US" dirty="0">
                <a:solidFill>
                  <a:srgbClr val="FFFFFF"/>
                </a:solidFill>
              </a:rPr>
              <a:t>Cluster Functional Level = Windows Server 2012 R2 </a:t>
            </a:r>
          </a:p>
        </p:txBody>
      </p:sp>
      <p:sp>
        <p:nvSpPr>
          <p:cNvPr id="72" name="Rectangle 71"/>
          <p:cNvSpPr/>
          <p:nvPr/>
        </p:nvSpPr>
        <p:spPr>
          <a:xfrm>
            <a:off x="3602574"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85" name="Rectangle 84"/>
          <p:cNvSpPr/>
          <p:nvPr/>
        </p:nvSpPr>
        <p:spPr>
          <a:xfrm>
            <a:off x="5546849"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98" name="Rectangle 97"/>
          <p:cNvSpPr/>
          <p:nvPr/>
        </p:nvSpPr>
        <p:spPr>
          <a:xfrm>
            <a:off x="7491124"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111" name="Rectangle 110"/>
          <p:cNvSpPr/>
          <p:nvPr/>
        </p:nvSpPr>
        <p:spPr>
          <a:xfrm>
            <a:off x="9435399"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a:t>
            </a:r>
            <a:r>
              <a:rPr lang="en-US" sz="1428" dirty="0" err="1" smtClean="0">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11" name="Rectangle 10"/>
          <p:cNvSpPr/>
          <p:nvPr/>
        </p:nvSpPr>
        <p:spPr bwMode="auto">
          <a:xfrm>
            <a:off x="1338981" y="3725862"/>
            <a:ext cx="7815090" cy="3048000"/>
          </a:xfrm>
          <a:prstGeom prst="rect">
            <a:avLst/>
          </a:prstGeom>
          <a:noFill/>
          <a:ln w="50800">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299" y="4454525"/>
            <a:ext cx="719137" cy="719137"/>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8700" y="4454525"/>
            <a:ext cx="719137" cy="719137"/>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1524" y="4901842"/>
            <a:ext cx="719137" cy="719137"/>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2" y="4378325"/>
            <a:ext cx="719137" cy="719137"/>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423" y="4378325"/>
            <a:ext cx="719137" cy="719137"/>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1" y="4831805"/>
            <a:ext cx="719137" cy="719137"/>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59993" y="4378325"/>
            <a:ext cx="719137" cy="719137"/>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4" y="4378325"/>
            <a:ext cx="719137" cy="719137"/>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72687" y="4845694"/>
            <a:ext cx="719137" cy="719137"/>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315" y="4368156"/>
            <a:ext cx="719137" cy="719137"/>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6" y="4368156"/>
            <a:ext cx="719137" cy="719137"/>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502572" y="4835525"/>
            <a:ext cx="719137" cy="719137"/>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5" y="4831307"/>
            <a:ext cx="719137" cy="719137"/>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3203" y="4845693"/>
            <a:ext cx="719137" cy="719137"/>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65871" y="4845694"/>
            <a:ext cx="719137" cy="719137"/>
          </a:xfrm>
          <a:prstGeom prst="rect">
            <a:avLst/>
          </a:prstGeom>
          <a:noFill/>
        </p:spPr>
      </p:pic>
      <p:sp>
        <p:nvSpPr>
          <p:cNvPr id="27" name="Freeform 37"/>
          <p:cNvSpPr>
            <a:spLocks noEditPoints="1"/>
          </p:cNvSpPr>
          <p:nvPr/>
        </p:nvSpPr>
        <p:spPr bwMode="black">
          <a:xfrm>
            <a:off x="9762236" y="4570996"/>
            <a:ext cx="748564" cy="748564"/>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633710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01314"/>
          </a:xfrm>
        </p:spPr>
        <p:txBody>
          <a:bodyPr/>
          <a:lstStyle/>
          <a:p>
            <a:r>
              <a:rPr lang="en-US" dirty="0" smtClean="0"/>
              <a:t>Introduction</a:t>
            </a:r>
          </a:p>
          <a:p>
            <a:pPr lvl="1"/>
            <a:r>
              <a:rPr lang="en-US" dirty="0" smtClean="0"/>
              <a:t>Assumptions</a:t>
            </a:r>
          </a:p>
          <a:p>
            <a:pPr lvl="1"/>
            <a:r>
              <a:rPr lang="en-US" dirty="0" smtClean="0"/>
              <a:t>Your feedback</a:t>
            </a:r>
          </a:p>
          <a:p>
            <a:r>
              <a:rPr lang="en-US" dirty="0" smtClean="0"/>
              <a:t>Enhancements in Windows </a:t>
            </a:r>
            <a:r>
              <a:rPr lang="en-US" dirty="0" err="1" smtClean="0"/>
              <a:t>vNext</a:t>
            </a:r>
            <a:endParaRPr lang="en-US" dirty="0" smtClean="0"/>
          </a:p>
          <a:p>
            <a:pPr lvl="1"/>
            <a:r>
              <a:rPr lang="en-US" dirty="0" smtClean="0"/>
              <a:t>Clustering</a:t>
            </a:r>
          </a:p>
          <a:p>
            <a:pPr lvl="1"/>
            <a:r>
              <a:rPr lang="en-US" dirty="0" smtClean="0"/>
              <a:t>Scale-Out File Server</a:t>
            </a:r>
          </a:p>
          <a:p>
            <a:pPr lvl="1"/>
            <a:r>
              <a:rPr lang="en-US" dirty="0" smtClean="0"/>
              <a:t>Hyper-V</a:t>
            </a:r>
          </a:p>
          <a:p>
            <a:r>
              <a:rPr lang="en-US" dirty="0" smtClean="0"/>
              <a:t>Conclusion</a:t>
            </a:r>
          </a:p>
          <a:p>
            <a:r>
              <a:rPr lang="en-US" dirty="0" smtClean="0"/>
              <a:t>Q/A</a:t>
            </a:r>
            <a:endParaRPr lang="en-US" dirty="0"/>
          </a:p>
        </p:txBody>
      </p:sp>
      <p:sp>
        <p:nvSpPr>
          <p:cNvPr id="3" name="Title 2"/>
          <p:cNvSpPr>
            <a:spLocks noGrp="1"/>
          </p:cNvSpPr>
          <p:nvPr>
            <p:ph type="title"/>
          </p:nvPr>
        </p:nvSpPr>
        <p:spPr/>
        <p:txBody>
          <a:bodyPr/>
          <a:lstStyle/>
          <a:p>
            <a:r>
              <a:rPr lang="en-US" dirty="0" smtClean="0"/>
              <a:t>Agenda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237" y="0"/>
            <a:ext cx="4659429" cy="6994525"/>
          </a:xfrm>
          <a:prstGeom prst="rect">
            <a:avLst/>
          </a:prstGeom>
        </p:spPr>
      </p:pic>
    </p:spTree>
    <p:extLst>
      <p:ext uri="{BB962C8B-B14F-4D97-AF65-F5344CB8AC3E}">
        <p14:creationId xmlns:p14="http://schemas.microsoft.com/office/powerpoint/2010/main" val="7122930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OS Rolling Upgrade Process</a:t>
            </a:r>
            <a:endParaRPr lang="en-US" dirty="0"/>
          </a:p>
        </p:txBody>
      </p:sp>
      <p:sp>
        <p:nvSpPr>
          <p:cNvPr id="3" name="Content Placeholder 2"/>
          <p:cNvSpPr>
            <a:spLocks noGrp="1"/>
          </p:cNvSpPr>
          <p:nvPr>
            <p:ph idx="1"/>
          </p:nvPr>
        </p:nvSpPr>
        <p:spPr>
          <a:xfrm>
            <a:off x="274640" y="1212851"/>
            <a:ext cx="11887198" cy="2228302"/>
          </a:xfrm>
        </p:spPr>
        <p:txBody>
          <a:bodyPr/>
          <a:lstStyle/>
          <a:p>
            <a:r>
              <a:rPr lang="en-US" dirty="0" smtClean="0"/>
              <a:t>Re-Add Node To Cluster</a:t>
            </a:r>
          </a:p>
          <a:p>
            <a:pPr lvl="1"/>
            <a:r>
              <a:rPr lang="en-US" dirty="0" smtClean="0"/>
              <a:t>Using Cluster UI or PowerShell</a:t>
            </a:r>
          </a:p>
          <a:p>
            <a:pPr lvl="1"/>
            <a:r>
              <a:rPr lang="en-US" dirty="0" smtClean="0"/>
              <a:t>Cluster Functional Level Remains Windows Server 2012 R2</a:t>
            </a:r>
          </a:p>
          <a:p>
            <a:endParaRPr lang="en-US" dirty="0" smtClean="0"/>
          </a:p>
        </p:txBody>
      </p:sp>
      <p:sp>
        <p:nvSpPr>
          <p:cNvPr id="10" name="Rectangle 9"/>
          <p:cNvSpPr/>
          <p:nvPr/>
        </p:nvSpPr>
        <p:spPr>
          <a:xfrm>
            <a:off x="1658299" y="441940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55" name="TextBox 54"/>
          <p:cNvSpPr txBox="1"/>
          <p:nvPr/>
        </p:nvSpPr>
        <p:spPr>
          <a:xfrm>
            <a:off x="3496774" y="6278374"/>
            <a:ext cx="5456878" cy="369332"/>
          </a:xfrm>
          <a:prstGeom prst="rect">
            <a:avLst/>
          </a:prstGeom>
          <a:noFill/>
          <a:ln w="28575"/>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r>
              <a:rPr lang="en-US" dirty="0">
                <a:solidFill>
                  <a:srgbClr val="FFFFFF"/>
                </a:solidFill>
              </a:rPr>
              <a:t>Cluster Functional Level = Windows Server 2012 R2 </a:t>
            </a:r>
          </a:p>
        </p:txBody>
      </p:sp>
      <p:sp>
        <p:nvSpPr>
          <p:cNvPr id="72" name="Rectangle 71"/>
          <p:cNvSpPr/>
          <p:nvPr/>
        </p:nvSpPr>
        <p:spPr>
          <a:xfrm>
            <a:off x="3602574"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85" name="Rectangle 84"/>
          <p:cNvSpPr/>
          <p:nvPr/>
        </p:nvSpPr>
        <p:spPr>
          <a:xfrm>
            <a:off x="5546849"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98" name="Rectangle 97"/>
          <p:cNvSpPr/>
          <p:nvPr/>
        </p:nvSpPr>
        <p:spPr>
          <a:xfrm>
            <a:off x="7491124"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111" name="Rectangle 110"/>
          <p:cNvSpPr/>
          <p:nvPr/>
        </p:nvSpPr>
        <p:spPr>
          <a:xfrm>
            <a:off x="9435399"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a:t>
            </a:r>
            <a:r>
              <a:rPr lang="en-US" sz="1428" dirty="0" err="1" smtClean="0">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11" name="Rectangle 10"/>
          <p:cNvSpPr/>
          <p:nvPr/>
        </p:nvSpPr>
        <p:spPr bwMode="auto">
          <a:xfrm>
            <a:off x="1338981" y="3725862"/>
            <a:ext cx="9756056" cy="3048000"/>
          </a:xfrm>
          <a:prstGeom prst="rect">
            <a:avLst/>
          </a:prstGeom>
          <a:noFill/>
          <a:ln w="50800">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299" y="4454525"/>
            <a:ext cx="719137" cy="719137"/>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8700" y="4454525"/>
            <a:ext cx="719137" cy="719137"/>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1524" y="4901842"/>
            <a:ext cx="719137" cy="719137"/>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2" y="4378325"/>
            <a:ext cx="719137" cy="719137"/>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423" y="4378325"/>
            <a:ext cx="719137" cy="719137"/>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1" y="4831805"/>
            <a:ext cx="719137" cy="719137"/>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59993" y="4378325"/>
            <a:ext cx="719137" cy="719137"/>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4" y="4378325"/>
            <a:ext cx="719137" cy="719137"/>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72687" y="4845694"/>
            <a:ext cx="719137" cy="719137"/>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315" y="4368156"/>
            <a:ext cx="719137" cy="719137"/>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6" y="4368156"/>
            <a:ext cx="719137" cy="719137"/>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502572" y="4835525"/>
            <a:ext cx="719137" cy="719137"/>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5" y="4831307"/>
            <a:ext cx="719137" cy="719137"/>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3203" y="4845693"/>
            <a:ext cx="719137" cy="719137"/>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65871" y="4845694"/>
            <a:ext cx="719137" cy="719137"/>
          </a:xfrm>
          <a:prstGeom prst="rect">
            <a:avLst/>
          </a:prstGeom>
          <a:noFill/>
        </p:spPr>
      </p:pic>
      <p:sp>
        <p:nvSpPr>
          <p:cNvPr id="27" name="Freeform 37"/>
          <p:cNvSpPr>
            <a:spLocks noEditPoints="1"/>
          </p:cNvSpPr>
          <p:nvPr/>
        </p:nvSpPr>
        <p:spPr bwMode="black">
          <a:xfrm>
            <a:off x="9762236" y="4570996"/>
            <a:ext cx="748564" cy="748564"/>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341392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OS Rolling Upgrade Process</a:t>
            </a:r>
            <a:endParaRPr lang="en-US" dirty="0"/>
          </a:p>
        </p:txBody>
      </p:sp>
      <p:sp>
        <p:nvSpPr>
          <p:cNvPr id="3" name="Content Placeholder 2"/>
          <p:cNvSpPr>
            <a:spLocks noGrp="1"/>
          </p:cNvSpPr>
          <p:nvPr>
            <p:ph idx="1"/>
          </p:nvPr>
        </p:nvSpPr>
        <p:spPr>
          <a:xfrm>
            <a:off x="274640" y="1212851"/>
            <a:ext cx="11887198" cy="2634567"/>
          </a:xfrm>
        </p:spPr>
        <p:txBody>
          <a:bodyPr/>
          <a:lstStyle/>
          <a:p>
            <a:r>
              <a:rPr lang="en-US" dirty="0" smtClean="0"/>
              <a:t>Ready To Migrate Workloads Back</a:t>
            </a:r>
          </a:p>
          <a:p>
            <a:pPr lvl="1"/>
            <a:r>
              <a:rPr lang="en-US" dirty="0" smtClean="0"/>
              <a:t>Migrate workloads to Windows Server </a:t>
            </a:r>
            <a:r>
              <a:rPr lang="en-US" dirty="0" err="1" smtClean="0"/>
              <a:t>vNext</a:t>
            </a:r>
            <a:r>
              <a:rPr lang="en-US" dirty="0" smtClean="0"/>
              <a:t> Node</a:t>
            </a:r>
          </a:p>
          <a:p>
            <a:pPr lvl="1"/>
            <a:r>
              <a:rPr lang="en-US" dirty="0" smtClean="0"/>
              <a:t>Validate functionality</a:t>
            </a:r>
          </a:p>
          <a:p>
            <a:pPr lvl="1"/>
            <a:endParaRPr lang="en-US" dirty="0" smtClean="0"/>
          </a:p>
          <a:p>
            <a:endParaRPr lang="en-US" dirty="0" smtClean="0"/>
          </a:p>
        </p:txBody>
      </p:sp>
      <p:sp>
        <p:nvSpPr>
          <p:cNvPr id="10" name="Rectangle 9"/>
          <p:cNvSpPr/>
          <p:nvPr/>
        </p:nvSpPr>
        <p:spPr>
          <a:xfrm>
            <a:off x="1658299" y="441940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55" name="TextBox 54"/>
          <p:cNvSpPr txBox="1"/>
          <p:nvPr/>
        </p:nvSpPr>
        <p:spPr>
          <a:xfrm>
            <a:off x="3496774" y="6278374"/>
            <a:ext cx="5456878" cy="369332"/>
          </a:xfrm>
          <a:prstGeom prst="rect">
            <a:avLst/>
          </a:prstGeom>
          <a:noFill/>
          <a:ln w="28575"/>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r>
              <a:rPr lang="en-US" dirty="0">
                <a:solidFill>
                  <a:srgbClr val="FFFFFF"/>
                </a:solidFill>
              </a:rPr>
              <a:t>Cluster Functional Level = Windows Server 2012 R2 </a:t>
            </a:r>
          </a:p>
        </p:txBody>
      </p:sp>
      <p:sp>
        <p:nvSpPr>
          <p:cNvPr id="72" name="Rectangle 71"/>
          <p:cNvSpPr/>
          <p:nvPr/>
        </p:nvSpPr>
        <p:spPr>
          <a:xfrm>
            <a:off x="3602574"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85" name="Rectangle 84"/>
          <p:cNvSpPr/>
          <p:nvPr/>
        </p:nvSpPr>
        <p:spPr>
          <a:xfrm>
            <a:off x="5546849"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98" name="Rectangle 97"/>
          <p:cNvSpPr/>
          <p:nvPr/>
        </p:nvSpPr>
        <p:spPr>
          <a:xfrm>
            <a:off x="7491124" y="4372374"/>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sp>
        <p:nvSpPr>
          <p:cNvPr id="111" name="Rectangle 110"/>
          <p:cNvSpPr/>
          <p:nvPr/>
        </p:nvSpPr>
        <p:spPr>
          <a:xfrm>
            <a:off x="9435399"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a:t>
            </a:r>
            <a:r>
              <a:rPr lang="en-US" sz="1428" dirty="0" err="1" smtClean="0">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11" name="Rectangle 10"/>
          <p:cNvSpPr/>
          <p:nvPr/>
        </p:nvSpPr>
        <p:spPr bwMode="auto">
          <a:xfrm>
            <a:off x="1338981" y="3725862"/>
            <a:ext cx="9756056" cy="3048000"/>
          </a:xfrm>
          <a:prstGeom prst="rect">
            <a:avLst/>
          </a:prstGeom>
          <a:noFill/>
          <a:ln w="50800">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299" y="4454525"/>
            <a:ext cx="719137" cy="719137"/>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8700" y="4454525"/>
            <a:ext cx="719137" cy="719137"/>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1524" y="4901842"/>
            <a:ext cx="719137" cy="719137"/>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2" y="4378325"/>
            <a:ext cx="719137" cy="719137"/>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423" y="4378325"/>
            <a:ext cx="719137" cy="719137"/>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1" y="4831805"/>
            <a:ext cx="719137" cy="719137"/>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59993" y="4378325"/>
            <a:ext cx="719137" cy="719137"/>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4" y="4378325"/>
            <a:ext cx="719137" cy="719137"/>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72687" y="4845694"/>
            <a:ext cx="719137" cy="719137"/>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315" y="4368156"/>
            <a:ext cx="719137" cy="719137"/>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6" y="4368156"/>
            <a:ext cx="719137" cy="719137"/>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807633" y="4848361"/>
            <a:ext cx="719137" cy="719137"/>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754194" y="4591502"/>
            <a:ext cx="719137" cy="719137"/>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3203" y="4845693"/>
            <a:ext cx="719137" cy="719137"/>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65871" y="4845694"/>
            <a:ext cx="719137" cy="719137"/>
          </a:xfrm>
          <a:prstGeom prst="rect">
            <a:avLst/>
          </a:prstGeom>
          <a:noFill/>
        </p:spPr>
      </p:pic>
      <p:sp>
        <p:nvSpPr>
          <p:cNvPr id="28" name="Right Arrow 27"/>
          <p:cNvSpPr/>
          <p:nvPr/>
        </p:nvSpPr>
        <p:spPr bwMode="auto">
          <a:xfrm>
            <a:off x="8845060" y="4849663"/>
            <a:ext cx="598251" cy="729306"/>
          </a:xfrm>
          <a:prstGeom prst="rightArrow">
            <a:avLst/>
          </a:prstGeom>
          <a:solidFill>
            <a:schemeClr val="lt1"/>
          </a:solidFill>
          <a:ln w="25400">
            <a:solidFill>
              <a:schemeClr val="accent6"/>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descr="\\MAGNUM\Projects\Microsoft\Cloud Power FY12\Design\ICONS_PNG\Application.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8961437" y="5013554"/>
            <a:ext cx="375522" cy="375522"/>
          </a:xfrm>
          <a:prstGeom prst="rect">
            <a:avLst/>
          </a:prstGeom>
          <a:noFill/>
        </p:spPr>
      </p:pic>
    </p:spTree>
    <p:extLst>
      <p:ext uri="{BB962C8B-B14F-4D97-AF65-F5344CB8AC3E}">
        <p14:creationId xmlns:p14="http://schemas.microsoft.com/office/powerpoint/2010/main" val="751451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p:cNvSpPr/>
          <p:nvPr/>
        </p:nvSpPr>
        <p:spPr bwMode="auto">
          <a:xfrm>
            <a:off x="3030024" y="4898603"/>
            <a:ext cx="6389454" cy="729306"/>
          </a:xfrm>
          <a:prstGeom prst="rightArrow">
            <a:avLst/>
          </a:prstGeom>
          <a:solidFill>
            <a:schemeClr val="lt1"/>
          </a:solidFill>
          <a:ln w="25400">
            <a:solidFill>
              <a:schemeClr val="accent6"/>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ight Arrow 36"/>
          <p:cNvSpPr/>
          <p:nvPr/>
        </p:nvSpPr>
        <p:spPr bwMode="auto">
          <a:xfrm>
            <a:off x="3001818" y="4912230"/>
            <a:ext cx="4481082" cy="729306"/>
          </a:xfrm>
          <a:prstGeom prst="rightArrow">
            <a:avLst/>
          </a:prstGeom>
          <a:solidFill>
            <a:schemeClr val="lt1"/>
          </a:solidFill>
          <a:ln w="25400">
            <a:solidFill>
              <a:schemeClr val="accent6"/>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ight Arrow 33"/>
          <p:cNvSpPr/>
          <p:nvPr/>
        </p:nvSpPr>
        <p:spPr bwMode="auto">
          <a:xfrm>
            <a:off x="2999989" y="4898603"/>
            <a:ext cx="2555682" cy="729306"/>
          </a:xfrm>
          <a:prstGeom prst="rightArrow">
            <a:avLst/>
          </a:prstGeom>
          <a:solidFill>
            <a:schemeClr val="lt1"/>
          </a:solidFill>
          <a:ln w="25400">
            <a:solidFill>
              <a:schemeClr val="accent6"/>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Cluster OS Rolling Upgrade Process</a:t>
            </a:r>
            <a:endParaRPr lang="en-US" dirty="0"/>
          </a:p>
        </p:txBody>
      </p:sp>
      <p:sp>
        <p:nvSpPr>
          <p:cNvPr id="3" name="Content Placeholder 2"/>
          <p:cNvSpPr>
            <a:spLocks noGrp="1"/>
          </p:cNvSpPr>
          <p:nvPr>
            <p:ph idx="1"/>
          </p:nvPr>
        </p:nvSpPr>
        <p:spPr>
          <a:xfrm>
            <a:off x="274640" y="1212851"/>
            <a:ext cx="11887198" cy="1822037"/>
          </a:xfrm>
        </p:spPr>
        <p:txBody>
          <a:bodyPr/>
          <a:lstStyle/>
          <a:p>
            <a:r>
              <a:rPr lang="en-US" dirty="0" smtClean="0"/>
              <a:t>Repeat For Remaining Nodes</a:t>
            </a:r>
          </a:p>
          <a:p>
            <a:pPr lvl="1"/>
            <a:endParaRPr lang="en-US" dirty="0" smtClean="0"/>
          </a:p>
          <a:p>
            <a:endParaRPr lang="en-US" dirty="0" smtClean="0"/>
          </a:p>
        </p:txBody>
      </p:sp>
      <p:sp>
        <p:nvSpPr>
          <p:cNvPr id="55" name="TextBox 54"/>
          <p:cNvSpPr txBox="1"/>
          <p:nvPr/>
        </p:nvSpPr>
        <p:spPr>
          <a:xfrm>
            <a:off x="3496774" y="6278374"/>
            <a:ext cx="5456878" cy="369332"/>
          </a:xfrm>
          <a:prstGeom prst="rect">
            <a:avLst/>
          </a:prstGeom>
          <a:noFill/>
          <a:ln w="28575"/>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r>
              <a:rPr lang="en-US" dirty="0">
                <a:solidFill>
                  <a:srgbClr val="FFFFFF"/>
                </a:solidFill>
              </a:rPr>
              <a:t>Cluster Functional Level = Windows Server 2012 R2 </a:t>
            </a:r>
          </a:p>
        </p:txBody>
      </p:sp>
      <p:sp>
        <p:nvSpPr>
          <p:cNvPr id="72" name="Rectangle 71"/>
          <p:cNvSpPr/>
          <p:nvPr/>
        </p:nvSpPr>
        <p:spPr>
          <a:xfrm>
            <a:off x="3602574"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85" name="Rectangle 84"/>
          <p:cNvSpPr/>
          <p:nvPr/>
        </p:nvSpPr>
        <p:spPr>
          <a:xfrm>
            <a:off x="5546849"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98" name="Rectangle 97"/>
          <p:cNvSpPr/>
          <p:nvPr/>
        </p:nvSpPr>
        <p:spPr>
          <a:xfrm>
            <a:off x="7491124"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111" name="Rectangle 110"/>
          <p:cNvSpPr/>
          <p:nvPr/>
        </p:nvSpPr>
        <p:spPr>
          <a:xfrm>
            <a:off x="9435399"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a:t>
            </a:r>
            <a:r>
              <a:rPr lang="en-US" sz="1428" dirty="0" err="1" smtClean="0">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11" name="Rectangle 10"/>
          <p:cNvSpPr/>
          <p:nvPr/>
        </p:nvSpPr>
        <p:spPr bwMode="auto">
          <a:xfrm>
            <a:off x="1338981" y="3725862"/>
            <a:ext cx="9756056" cy="3048000"/>
          </a:xfrm>
          <a:prstGeom prst="rect">
            <a:avLst/>
          </a:prstGeom>
          <a:noFill/>
          <a:ln w="50800">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 Cluster</a:t>
            </a:r>
          </a:p>
        </p:txBody>
      </p:sp>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98821" y="4874331"/>
            <a:ext cx="719137" cy="719137"/>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2" y="4378325"/>
            <a:ext cx="719137" cy="719137"/>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423" y="4378325"/>
            <a:ext cx="719137" cy="719137"/>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1" y="4831805"/>
            <a:ext cx="719137" cy="719137"/>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59993" y="4378325"/>
            <a:ext cx="719137" cy="719137"/>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4" y="4378325"/>
            <a:ext cx="719137" cy="719137"/>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72687" y="4845694"/>
            <a:ext cx="719137" cy="719137"/>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315" y="4368156"/>
            <a:ext cx="719137" cy="719137"/>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6" y="4368156"/>
            <a:ext cx="719137" cy="719137"/>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3384" y="4848361"/>
            <a:ext cx="719137" cy="719137"/>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3203" y="4845693"/>
            <a:ext cx="719137" cy="719137"/>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65871" y="4845694"/>
            <a:ext cx="719137" cy="719137"/>
          </a:xfrm>
          <a:prstGeom prst="rect">
            <a:avLst/>
          </a:prstGeom>
          <a:noFill/>
        </p:spPr>
      </p:pic>
      <p:sp>
        <p:nvSpPr>
          <p:cNvPr id="28" name="Right Arrow 27"/>
          <p:cNvSpPr/>
          <p:nvPr/>
        </p:nvSpPr>
        <p:spPr bwMode="auto">
          <a:xfrm>
            <a:off x="3017837" y="4898603"/>
            <a:ext cx="598251" cy="729306"/>
          </a:xfrm>
          <a:prstGeom prst="rightArrow">
            <a:avLst/>
          </a:prstGeom>
          <a:solidFill>
            <a:schemeClr val="lt1"/>
          </a:solidFill>
          <a:ln w="25400">
            <a:solidFill>
              <a:schemeClr val="accent6"/>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descr="\\MAGNUM\Projects\Microsoft\Cloud Power FY12\Design\ICONS_PNG\Application.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3170237" y="5062494"/>
            <a:ext cx="375522" cy="375522"/>
          </a:xfrm>
          <a:prstGeom prst="rect">
            <a:avLst/>
          </a:prstGeom>
          <a:noFill/>
        </p:spPr>
      </p:pic>
      <p:pic>
        <p:nvPicPr>
          <p:cNvPr id="30" name="Picture 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445702" y="4368156"/>
            <a:ext cx="719137" cy="719137"/>
          </a:xfrm>
          <a:prstGeom prst="rect">
            <a:avLst/>
          </a:prstGeom>
          <a:noFill/>
        </p:spPr>
      </p:pic>
      <p:pic>
        <p:nvPicPr>
          <p:cNvPr id="31" name="Picture 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0086103" y="4368156"/>
            <a:ext cx="719137" cy="719137"/>
          </a:xfrm>
          <a:prstGeom prst="rect">
            <a:avLst/>
          </a:prstGeom>
          <a:noFill/>
        </p:spPr>
      </p:pic>
      <p:pic>
        <p:nvPicPr>
          <p:cNvPr id="32" name="Picture 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458396" y="4835525"/>
            <a:ext cx="719137" cy="719137"/>
          </a:xfrm>
          <a:prstGeom prst="rect">
            <a:avLst/>
          </a:prstGeom>
          <a:noFill/>
        </p:spPr>
      </p:pic>
      <p:pic>
        <p:nvPicPr>
          <p:cNvPr id="33" name="Picture 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0088912" y="4835524"/>
            <a:ext cx="719137" cy="719137"/>
          </a:xfrm>
          <a:prstGeom prst="rect">
            <a:avLst/>
          </a:prstGeom>
          <a:noFill/>
        </p:spPr>
      </p:pic>
      <p:sp>
        <p:nvSpPr>
          <p:cNvPr id="10" name="Rectangle 9"/>
          <p:cNvSpPr/>
          <p:nvPr/>
        </p:nvSpPr>
        <p:spPr>
          <a:xfrm>
            <a:off x="1658299" y="441940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Windows Server 2012 R2</a:t>
            </a:r>
            <a:endParaRPr lang="en-US" sz="1428" dirty="0">
              <a:solidFill>
                <a:srgbClr val="FFFFFF"/>
              </a:solidFill>
              <a:latin typeface="Calibri" panose="020F0502020204030204" pitchFamily="34" charset="0"/>
            </a:endParaRPr>
          </a:p>
        </p:txBody>
      </p:sp>
      <p:pic>
        <p:nvPicPr>
          <p:cNvPr id="39" name="Picture 38" descr="\\MAGNUM\Projects\Microsoft\Cloud Power FY12\Design\ICONS_PNG\Application.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5032519" y="5075495"/>
            <a:ext cx="375522" cy="375522"/>
          </a:xfrm>
          <a:prstGeom prst="rect">
            <a:avLst/>
          </a:prstGeom>
          <a:noFill/>
        </p:spPr>
      </p:pic>
      <p:pic>
        <p:nvPicPr>
          <p:cNvPr id="40" name="Picture 39" descr="\\MAGNUM\Projects\Microsoft\Cloud Power FY12\Design\ICONS_PNG\Application.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6980354" y="5089122"/>
            <a:ext cx="375522" cy="375522"/>
          </a:xfrm>
          <a:prstGeom prst="rect">
            <a:avLst/>
          </a:prstGeom>
          <a:noFill/>
        </p:spPr>
      </p:pic>
      <p:pic>
        <p:nvPicPr>
          <p:cNvPr id="41" name="Picture 40" descr="\\MAGNUM\Projects\Microsoft\Cloud Power FY12\Design\ICONS_PNG\Application.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8918906" y="5075495"/>
            <a:ext cx="375522" cy="375522"/>
          </a:xfrm>
          <a:prstGeom prst="rect">
            <a:avLst/>
          </a:prstGeom>
          <a:noFill/>
        </p:spPr>
      </p:pic>
      <p:sp>
        <p:nvSpPr>
          <p:cNvPr id="42" name="Freeform 37"/>
          <p:cNvSpPr>
            <a:spLocks noEditPoints="1"/>
          </p:cNvSpPr>
          <p:nvPr/>
        </p:nvSpPr>
        <p:spPr bwMode="black">
          <a:xfrm>
            <a:off x="1969558" y="4668336"/>
            <a:ext cx="748564" cy="748564"/>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971064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OS Rolling Upgrade Process</a:t>
            </a:r>
            <a:endParaRPr lang="en-US" dirty="0"/>
          </a:p>
        </p:txBody>
      </p:sp>
      <p:sp>
        <p:nvSpPr>
          <p:cNvPr id="3" name="Content Placeholder 2"/>
          <p:cNvSpPr>
            <a:spLocks noGrp="1"/>
          </p:cNvSpPr>
          <p:nvPr>
            <p:ph idx="1"/>
          </p:nvPr>
        </p:nvSpPr>
        <p:spPr>
          <a:xfrm>
            <a:off x="274640" y="1212851"/>
            <a:ext cx="11887198" cy="1957459"/>
          </a:xfrm>
        </p:spPr>
        <p:txBody>
          <a:bodyPr/>
          <a:lstStyle/>
          <a:p>
            <a:r>
              <a:rPr lang="en-US" dirty="0" smtClean="0"/>
              <a:t>All Nodes Are Upgraded</a:t>
            </a:r>
          </a:p>
          <a:p>
            <a:pPr lvl="1"/>
            <a:r>
              <a:rPr lang="en-US" dirty="0" smtClean="0"/>
              <a:t>Cluster Functional Level remains Windows Server 2012 R2</a:t>
            </a:r>
          </a:p>
          <a:p>
            <a:pPr lvl="1"/>
            <a:r>
              <a:rPr lang="en-US" dirty="0"/>
              <a:t>Functionality </a:t>
            </a:r>
            <a:r>
              <a:rPr lang="en-US" dirty="0" smtClean="0"/>
              <a:t>is </a:t>
            </a:r>
            <a:r>
              <a:rPr lang="en-US" dirty="0"/>
              <a:t>l</a:t>
            </a:r>
            <a:r>
              <a:rPr lang="en-US" dirty="0" smtClean="0"/>
              <a:t>imited </a:t>
            </a:r>
            <a:r>
              <a:rPr lang="en-US" dirty="0"/>
              <a:t>t</a:t>
            </a:r>
            <a:r>
              <a:rPr lang="en-US" dirty="0" smtClean="0"/>
              <a:t>o </a:t>
            </a:r>
            <a:r>
              <a:rPr lang="en-US" dirty="0"/>
              <a:t>Windows Server 2012 R2 l</a:t>
            </a:r>
            <a:r>
              <a:rPr lang="en-US" dirty="0" smtClean="0"/>
              <a:t>evels</a:t>
            </a:r>
          </a:p>
          <a:p>
            <a:pPr lvl="1"/>
            <a:r>
              <a:rPr lang="en-US" dirty="0" smtClean="0"/>
              <a:t>Still </a:t>
            </a:r>
            <a:r>
              <a:rPr lang="en-US" dirty="0"/>
              <a:t>p</a:t>
            </a:r>
            <a:r>
              <a:rPr lang="en-US" dirty="0" smtClean="0"/>
              <a:t>ossible </a:t>
            </a:r>
            <a:r>
              <a:rPr lang="en-US" dirty="0"/>
              <a:t>t</a:t>
            </a:r>
            <a:r>
              <a:rPr lang="en-US" dirty="0" smtClean="0"/>
              <a:t>o add a Windows Server 2012 R2 </a:t>
            </a:r>
            <a:r>
              <a:rPr lang="en-US" dirty="0"/>
              <a:t>n</a:t>
            </a:r>
            <a:r>
              <a:rPr lang="en-US" dirty="0" smtClean="0"/>
              <a:t>ode </a:t>
            </a:r>
            <a:r>
              <a:rPr lang="en-US" dirty="0"/>
              <a:t>t</a:t>
            </a:r>
            <a:r>
              <a:rPr lang="en-US" dirty="0" smtClean="0"/>
              <a:t>o </a:t>
            </a:r>
            <a:r>
              <a:rPr lang="en-US" dirty="0"/>
              <a:t>t</a:t>
            </a:r>
            <a:r>
              <a:rPr lang="en-US" dirty="0" smtClean="0"/>
              <a:t>he cluster</a:t>
            </a:r>
          </a:p>
        </p:txBody>
      </p:sp>
      <p:sp>
        <p:nvSpPr>
          <p:cNvPr id="10" name="Rectangle 9"/>
          <p:cNvSpPr/>
          <p:nvPr/>
        </p:nvSpPr>
        <p:spPr>
          <a:xfrm>
            <a:off x="1658299" y="441940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55" name="TextBox 54"/>
          <p:cNvSpPr txBox="1"/>
          <p:nvPr/>
        </p:nvSpPr>
        <p:spPr>
          <a:xfrm>
            <a:off x="3504559" y="6268159"/>
            <a:ext cx="5456878" cy="369332"/>
          </a:xfrm>
          <a:prstGeom prst="rect">
            <a:avLst/>
          </a:prstGeom>
          <a:noFill/>
          <a:ln w="28575"/>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r>
              <a:rPr lang="en-US" dirty="0">
                <a:solidFill>
                  <a:srgbClr val="FFFFFF"/>
                </a:solidFill>
              </a:rPr>
              <a:t>Cluster Functional Level = Windows Server 2012 R2 </a:t>
            </a:r>
          </a:p>
        </p:txBody>
      </p:sp>
      <p:sp>
        <p:nvSpPr>
          <p:cNvPr id="72" name="Rectangle 71"/>
          <p:cNvSpPr/>
          <p:nvPr/>
        </p:nvSpPr>
        <p:spPr>
          <a:xfrm>
            <a:off x="3602574"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85" name="Rectangle 84"/>
          <p:cNvSpPr/>
          <p:nvPr/>
        </p:nvSpPr>
        <p:spPr>
          <a:xfrm>
            <a:off x="5546849"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98" name="Rectangle 97"/>
          <p:cNvSpPr/>
          <p:nvPr/>
        </p:nvSpPr>
        <p:spPr>
          <a:xfrm>
            <a:off x="7491124"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111" name="Rectangle 110"/>
          <p:cNvSpPr/>
          <p:nvPr/>
        </p:nvSpPr>
        <p:spPr>
          <a:xfrm>
            <a:off x="9435399"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11" name="Rectangle 10"/>
          <p:cNvSpPr/>
          <p:nvPr/>
        </p:nvSpPr>
        <p:spPr bwMode="auto">
          <a:xfrm>
            <a:off x="1338981" y="3725862"/>
            <a:ext cx="9756056" cy="3048000"/>
          </a:xfrm>
          <a:prstGeom prst="rect">
            <a:avLst/>
          </a:prstGeom>
          <a:noFill/>
          <a:ln w="50800">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299" y="4454525"/>
            <a:ext cx="719137" cy="719137"/>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8700" y="4454525"/>
            <a:ext cx="719137" cy="719137"/>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1524" y="4901842"/>
            <a:ext cx="719137" cy="719137"/>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2" y="4378325"/>
            <a:ext cx="719137" cy="719137"/>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423" y="4378325"/>
            <a:ext cx="719137" cy="719137"/>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927247" y="4831805"/>
            <a:ext cx="719137" cy="719137"/>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59993" y="4378325"/>
            <a:ext cx="719137" cy="719137"/>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4" y="4378325"/>
            <a:ext cx="719137" cy="719137"/>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873218" y="4845694"/>
            <a:ext cx="719137" cy="719137"/>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315" y="4368156"/>
            <a:ext cx="719137" cy="719137"/>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6" y="4368156"/>
            <a:ext cx="719137" cy="719137"/>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801540" y="4835525"/>
            <a:ext cx="719137" cy="719137"/>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438659" y="4392849"/>
            <a:ext cx="719137" cy="719137"/>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0079060" y="4392849"/>
            <a:ext cx="719137" cy="719137"/>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751884" y="4860218"/>
            <a:ext cx="719137" cy="719137"/>
          </a:xfrm>
          <a:prstGeom prst="rect">
            <a:avLst/>
          </a:prstGeom>
          <a:noFill/>
        </p:spPr>
      </p:pic>
    </p:spTree>
    <p:extLst>
      <p:ext uri="{BB962C8B-B14F-4D97-AF65-F5344CB8AC3E}">
        <p14:creationId xmlns:p14="http://schemas.microsoft.com/office/powerpoint/2010/main" val="1338420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OS Rolling Upgrade Process</a:t>
            </a:r>
            <a:endParaRPr lang="en-US" dirty="0"/>
          </a:p>
        </p:txBody>
      </p:sp>
      <p:sp>
        <p:nvSpPr>
          <p:cNvPr id="3" name="Content Placeholder 2"/>
          <p:cNvSpPr>
            <a:spLocks noGrp="1"/>
          </p:cNvSpPr>
          <p:nvPr>
            <p:ph idx="1"/>
          </p:nvPr>
        </p:nvSpPr>
        <p:spPr>
          <a:xfrm>
            <a:off x="274640" y="1212851"/>
            <a:ext cx="11887198" cy="2363724"/>
          </a:xfrm>
        </p:spPr>
        <p:txBody>
          <a:bodyPr/>
          <a:lstStyle/>
          <a:p>
            <a:r>
              <a:rPr lang="en-US" dirty="0" smtClean="0"/>
              <a:t>Upgrade Functional Level</a:t>
            </a:r>
          </a:p>
          <a:p>
            <a:pPr lvl="1"/>
            <a:r>
              <a:rPr lang="en-US" dirty="0" smtClean="0"/>
              <a:t>Cluster Functional Level upgraded To Windows Server </a:t>
            </a:r>
            <a:r>
              <a:rPr lang="en-US" dirty="0" err="1" smtClean="0"/>
              <a:t>vNext</a:t>
            </a:r>
            <a:r>
              <a:rPr lang="en-US" dirty="0" smtClean="0"/>
              <a:t>:</a:t>
            </a:r>
          </a:p>
          <a:p>
            <a:pPr lvl="2"/>
            <a:r>
              <a:rPr lang="en-US" b="1" dirty="0" smtClean="0"/>
              <a:t>Update-</a:t>
            </a:r>
            <a:r>
              <a:rPr lang="en-US" b="1" dirty="0" err="1" smtClean="0"/>
              <a:t>ClusterFunctionalLevel</a:t>
            </a:r>
            <a:r>
              <a:rPr lang="en-US" dirty="0" smtClean="0"/>
              <a:t> </a:t>
            </a:r>
            <a:r>
              <a:rPr lang="en-US" dirty="0" err="1" smtClean="0"/>
              <a:t>cmdlet</a:t>
            </a:r>
            <a:endParaRPr lang="en-US" dirty="0" smtClean="0"/>
          </a:p>
          <a:p>
            <a:pPr lvl="1"/>
            <a:r>
              <a:rPr lang="en-US" dirty="0" smtClean="0"/>
              <a:t>New functionality </a:t>
            </a:r>
            <a:r>
              <a:rPr lang="en-US" dirty="0"/>
              <a:t>a</a:t>
            </a:r>
            <a:r>
              <a:rPr lang="en-US" dirty="0" smtClean="0"/>
              <a:t>dded </a:t>
            </a:r>
            <a:r>
              <a:rPr lang="en-US" dirty="0"/>
              <a:t>i</a:t>
            </a:r>
            <a:r>
              <a:rPr lang="en-US" dirty="0" smtClean="0"/>
              <a:t>n Windows Server </a:t>
            </a:r>
            <a:r>
              <a:rPr lang="en-US" dirty="0" err="1" smtClean="0"/>
              <a:t>vNext</a:t>
            </a:r>
            <a:r>
              <a:rPr lang="en-US" dirty="0" smtClean="0"/>
              <a:t> enabled</a:t>
            </a:r>
          </a:p>
          <a:p>
            <a:pPr lvl="1"/>
            <a:r>
              <a:rPr lang="en-US" dirty="0" smtClean="0"/>
              <a:t>No longer </a:t>
            </a:r>
            <a:r>
              <a:rPr lang="en-US" dirty="0"/>
              <a:t>p</a:t>
            </a:r>
            <a:r>
              <a:rPr lang="en-US" dirty="0" smtClean="0"/>
              <a:t>ossible </a:t>
            </a:r>
            <a:r>
              <a:rPr lang="en-US" dirty="0"/>
              <a:t>t</a:t>
            </a:r>
            <a:r>
              <a:rPr lang="en-US" dirty="0" smtClean="0"/>
              <a:t>o </a:t>
            </a:r>
            <a:r>
              <a:rPr lang="en-US" dirty="0"/>
              <a:t>a</a:t>
            </a:r>
            <a:r>
              <a:rPr lang="en-US" dirty="0" smtClean="0"/>
              <a:t>dd a Windows Server 2012 R2 node </a:t>
            </a:r>
            <a:r>
              <a:rPr lang="en-US" dirty="0"/>
              <a:t>t</a:t>
            </a:r>
            <a:r>
              <a:rPr lang="en-US" dirty="0" smtClean="0"/>
              <a:t>o </a:t>
            </a:r>
            <a:r>
              <a:rPr lang="en-US" dirty="0"/>
              <a:t>t</a:t>
            </a:r>
            <a:r>
              <a:rPr lang="en-US" dirty="0" smtClean="0"/>
              <a:t>he </a:t>
            </a:r>
            <a:r>
              <a:rPr lang="en-US" dirty="0"/>
              <a:t>c</a:t>
            </a:r>
            <a:r>
              <a:rPr lang="en-US" dirty="0" smtClean="0"/>
              <a:t>luster</a:t>
            </a:r>
          </a:p>
        </p:txBody>
      </p:sp>
      <p:sp>
        <p:nvSpPr>
          <p:cNvPr id="10" name="Rectangle 9"/>
          <p:cNvSpPr/>
          <p:nvPr/>
        </p:nvSpPr>
        <p:spPr>
          <a:xfrm>
            <a:off x="1658299" y="441940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55" name="TextBox 54"/>
          <p:cNvSpPr txBox="1"/>
          <p:nvPr/>
        </p:nvSpPr>
        <p:spPr>
          <a:xfrm>
            <a:off x="3504559" y="6268159"/>
            <a:ext cx="5343771" cy="369332"/>
          </a:xfrm>
          <a:prstGeom prst="rect">
            <a:avLst/>
          </a:prstGeom>
          <a:noFill/>
          <a:ln w="28575">
            <a:solidFill>
              <a:schemeClr val="accent6"/>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solidFill>
                  <a:srgbClr val="FFFFFF"/>
                </a:solidFill>
              </a:rPr>
              <a:t>Cluster Functional Level = </a:t>
            </a:r>
            <a:r>
              <a:rPr lang="en-US" b="1" dirty="0">
                <a:solidFill>
                  <a:srgbClr val="FFFFFF"/>
                </a:solidFill>
              </a:rPr>
              <a:t>Windows Server </a:t>
            </a:r>
            <a:r>
              <a:rPr lang="en-US" b="1" dirty="0" err="1" smtClean="0">
                <a:solidFill>
                  <a:srgbClr val="FFFFFF"/>
                </a:solidFill>
              </a:rPr>
              <a:t>vNext</a:t>
            </a:r>
            <a:endParaRPr lang="en-US" b="1" dirty="0">
              <a:solidFill>
                <a:srgbClr val="FFFFFF"/>
              </a:solidFill>
            </a:endParaRPr>
          </a:p>
        </p:txBody>
      </p:sp>
      <p:sp>
        <p:nvSpPr>
          <p:cNvPr id="72" name="Rectangle 71"/>
          <p:cNvSpPr/>
          <p:nvPr/>
        </p:nvSpPr>
        <p:spPr>
          <a:xfrm>
            <a:off x="3602574"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85" name="Rectangle 84"/>
          <p:cNvSpPr/>
          <p:nvPr/>
        </p:nvSpPr>
        <p:spPr>
          <a:xfrm>
            <a:off x="5546849"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98" name="Rectangle 97"/>
          <p:cNvSpPr/>
          <p:nvPr/>
        </p:nvSpPr>
        <p:spPr>
          <a:xfrm>
            <a:off x="7491124"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111" name="Rectangle 110"/>
          <p:cNvSpPr/>
          <p:nvPr/>
        </p:nvSpPr>
        <p:spPr>
          <a:xfrm>
            <a:off x="9435399"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11" name="Rectangle 10"/>
          <p:cNvSpPr/>
          <p:nvPr/>
        </p:nvSpPr>
        <p:spPr bwMode="auto">
          <a:xfrm>
            <a:off x="1338981" y="3725862"/>
            <a:ext cx="9756056" cy="3048000"/>
          </a:xfrm>
          <a:prstGeom prst="rect">
            <a:avLst/>
          </a:prstGeom>
          <a:noFill/>
          <a:ln w="50800">
            <a:solidFill>
              <a:schemeClr val="accent6"/>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299" y="4454525"/>
            <a:ext cx="719137" cy="719137"/>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8700" y="4454525"/>
            <a:ext cx="719137" cy="719137"/>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1524" y="4901842"/>
            <a:ext cx="719137" cy="719137"/>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2" y="4378325"/>
            <a:ext cx="719137" cy="719137"/>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423" y="4378325"/>
            <a:ext cx="719137" cy="719137"/>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927247" y="4831805"/>
            <a:ext cx="719137" cy="719137"/>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59993" y="4378325"/>
            <a:ext cx="719137" cy="719137"/>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4" y="4378325"/>
            <a:ext cx="719137" cy="719137"/>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873218" y="4845694"/>
            <a:ext cx="719137" cy="719137"/>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315" y="4368156"/>
            <a:ext cx="719137" cy="719137"/>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6" y="4368156"/>
            <a:ext cx="719137" cy="719137"/>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801540" y="4835525"/>
            <a:ext cx="719137" cy="719137"/>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438659" y="4392849"/>
            <a:ext cx="719137" cy="719137"/>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0079060" y="4392849"/>
            <a:ext cx="719137" cy="719137"/>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751884" y="4860218"/>
            <a:ext cx="719137" cy="719137"/>
          </a:xfrm>
          <a:prstGeom prst="rect">
            <a:avLst/>
          </a:prstGeom>
          <a:noFill/>
        </p:spPr>
      </p:pic>
    </p:spTree>
    <p:extLst>
      <p:ext uri="{BB962C8B-B14F-4D97-AF65-F5344CB8AC3E}">
        <p14:creationId xmlns:p14="http://schemas.microsoft.com/office/powerpoint/2010/main" val="281408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OS Rolling Upgrade Process</a:t>
            </a:r>
            <a:endParaRPr lang="en-US" dirty="0"/>
          </a:p>
        </p:txBody>
      </p:sp>
      <p:sp>
        <p:nvSpPr>
          <p:cNvPr id="3" name="Content Placeholder 2"/>
          <p:cNvSpPr>
            <a:spLocks noGrp="1"/>
          </p:cNvSpPr>
          <p:nvPr>
            <p:ph idx="1"/>
          </p:nvPr>
        </p:nvSpPr>
        <p:spPr>
          <a:xfrm>
            <a:off x="274640" y="1212851"/>
            <a:ext cx="11887198" cy="1415772"/>
          </a:xfrm>
        </p:spPr>
        <p:txBody>
          <a:bodyPr/>
          <a:lstStyle/>
          <a:p>
            <a:r>
              <a:rPr lang="en-US" dirty="0" smtClean="0"/>
              <a:t>Upgrade is completed</a:t>
            </a:r>
          </a:p>
          <a:p>
            <a:endParaRPr lang="en-US" dirty="0" smtClean="0"/>
          </a:p>
        </p:txBody>
      </p:sp>
      <p:sp>
        <p:nvSpPr>
          <p:cNvPr id="10" name="Rectangle 9"/>
          <p:cNvSpPr/>
          <p:nvPr/>
        </p:nvSpPr>
        <p:spPr>
          <a:xfrm>
            <a:off x="1658299" y="441940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55" name="TextBox 54"/>
          <p:cNvSpPr txBox="1"/>
          <p:nvPr/>
        </p:nvSpPr>
        <p:spPr>
          <a:xfrm>
            <a:off x="3504559" y="6268159"/>
            <a:ext cx="5157117" cy="369332"/>
          </a:xfrm>
          <a:prstGeom prst="rect">
            <a:avLst/>
          </a:prstGeom>
          <a:noFill/>
          <a:ln w="28575">
            <a:solidFill>
              <a:schemeClr val="accent6"/>
            </a:solidFill>
          </a:ln>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r>
              <a:rPr lang="en-US" dirty="0">
                <a:solidFill>
                  <a:srgbClr val="FFFFFF"/>
                </a:solidFill>
              </a:rPr>
              <a:t>Cluster Functional Level = Windows Server </a:t>
            </a:r>
            <a:r>
              <a:rPr lang="en-US" dirty="0" err="1">
                <a:solidFill>
                  <a:srgbClr val="FFFFFF"/>
                </a:solidFill>
              </a:rPr>
              <a:t>vNext</a:t>
            </a:r>
            <a:endParaRPr lang="en-US" dirty="0">
              <a:solidFill>
                <a:srgbClr val="FFFFFF"/>
              </a:solidFill>
            </a:endParaRPr>
          </a:p>
        </p:txBody>
      </p:sp>
      <p:sp>
        <p:nvSpPr>
          <p:cNvPr id="72" name="Rectangle 71"/>
          <p:cNvSpPr/>
          <p:nvPr/>
        </p:nvSpPr>
        <p:spPr>
          <a:xfrm>
            <a:off x="3602574"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85" name="Rectangle 84"/>
          <p:cNvSpPr/>
          <p:nvPr/>
        </p:nvSpPr>
        <p:spPr>
          <a:xfrm>
            <a:off x="5546849"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98" name="Rectangle 97"/>
          <p:cNvSpPr/>
          <p:nvPr/>
        </p:nvSpPr>
        <p:spPr>
          <a:xfrm>
            <a:off x="7491124"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111" name="Rectangle 110"/>
          <p:cNvSpPr/>
          <p:nvPr/>
        </p:nvSpPr>
        <p:spPr>
          <a:xfrm>
            <a:off x="9435399" y="43723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11" name="Rectangle 10"/>
          <p:cNvSpPr/>
          <p:nvPr/>
        </p:nvSpPr>
        <p:spPr bwMode="auto">
          <a:xfrm>
            <a:off x="1338981" y="3725862"/>
            <a:ext cx="9756056" cy="3048000"/>
          </a:xfrm>
          <a:prstGeom prst="rect">
            <a:avLst/>
          </a:prstGeom>
          <a:noFill/>
          <a:ln w="50800">
            <a:solidFill>
              <a:schemeClr val="accent6"/>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 Cluster</a:t>
            </a:r>
          </a:p>
        </p:txBody>
      </p:sp>
      <p:pic>
        <p:nvPicPr>
          <p:cNvPr id="124" name="Picture 1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58299" y="4454525"/>
            <a:ext cx="719137" cy="719137"/>
          </a:xfrm>
          <a:prstGeom prst="rect">
            <a:avLst/>
          </a:prstGeom>
          <a:noFill/>
        </p:spPr>
      </p:pic>
      <p:pic>
        <p:nvPicPr>
          <p:cNvPr id="125" name="Picture 1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298700" y="4454525"/>
            <a:ext cx="719137" cy="719137"/>
          </a:xfrm>
          <a:prstGeom prst="rect">
            <a:avLst/>
          </a:prstGeom>
          <a:noFill/>
        </p:spPr>
      </p:pic>
      <p:pic>
        <p:nvPicPr>
          <p:cNvPr id="126" name="Picture 12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971524" y="4901842"/>
            <a:ext cx="719137" cy="719137"/>
          </a:xfrm>
          <a:prstGeom prst="rect">
            <a:avLst/>
          </a:prstGeom>
          <a:noFill/>
        </p:spPr>
      </p:pic>
      <p:pic>
        <p:nvPicPr>
          <p:cNvPr id="127" name="Picture 1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14022" y="4378325"/>
            <a:ext cx="719137" cy="719137"/>
          </a:xfrm>
          <a:prstGeom prst="rect">
            <a:avLst/>
          </a:prstGeom>
          <a:noFill/>
        </p:spPr>
      </p:pic>
      <p:pic>
        <p:nvPicPr>
          <p:cNvPr id="128" name="Picture 12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54423" y="4378325"/>
            <a:ext cx="719137" cy="719137"/>
          </a:xfrm>
          <a:prstGeom prst="rect">
            <a:avLst/>
          </a:prstGeom>
          <a:noFill/>
        </p:spPr>
      </p:pic>
      <p:pic>
        <p:nvPicPr>
          <p:cNvPr id="129" name="Picture 1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927247" y="4831805"/>
            <a:ext cx="719137" cy="719137"/>
          </a:xfrm>
          <a:prstGeom prst="rect">
            <a:avLst/>
          </a:prstGeom>
          <a:noFill/>
        </p:spPr>
      </p:pic>
      <p:pic>
        <p:nvPicPr>
          <p:cNvPr id="130" name="Picture 12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59993" y="4378325"/>
            <a:ext cx="719137" cy="719137"/>
          </a:xfrm>
          <a:prstGeom prst="rect">
            <a:avLst/>
          </a:prstGeom>
          <a:noFill/>
        </p:spPr>
      </p:pic>
      <p:pic>
        <p:nvPicPr>
          <p:cNvPr id="131" name="Picture 13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00394" y="4378325"/>
            <a:ext cx="719137" cy="719137"/>
          </a:xfrm>
          <a:prstGeom prst="rect">
            <a:avLst/>
          </a:prstGeom>
          <a:noFill/>
        </p:spPr>
      </p:pic>
      <p:pic>
        <p:nvPicPr>
          <p:cNvPr id="132" name="Picture 13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873218" y="4845694"/>
            <a:ext cx="719137" cy="719137"/>
          </a:xfrm>
          <a:prstGeom prst="rect">
            <a:avLst/>
          </a:prstGeom>
          <a:noFill/>
        </p:spPr>
      </p:pic>
      <p:pic>
        <p:nvPicPr>
          <p:cNvPr id="133" name="Picture 13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488315" y="4368156"/>
            <a:ext cx="719137" cy="719137"/>
          </a:xfrm>
          <a:prstGeom prst="rect">
            <a:avLst/>
          </a:prstGeom>
          <a:noFill/>
        </p:spPr>
      </p:pic>
      <p:pic>
        <p:nvPicPr>
          <p:cNvPr id="134" name="Picture 1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8716" y="4368156"/>
            <a:ext cx="719137" cy="719137"/>
          </a:xfrm>
          <a:prstGeom prst="rect">
            <a:avLst/>
          </a:prstGeom>
          <a:noFill/>
        </p:spPr>
      </p:pic>
      <p:pic>
        <p:nvPicPr>
          <p:cNvPr id="135" name="Picture 1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801540" y="4835525"/>
            <a:ext cx="719137" cy="719137"/>
          </a:xfrm>
          <a:prstGeom prst="rect">
            <a:avLst/>
          </a:prstGeom>
          <a:noFill/>
        </p:spPr>
      </p:pic>
      <p:pic>
        <p:nvPicPr>
          <p:cNvPr id="136" name="Picture 13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438659" y="4392849"/>
            <a:ext cx="719137" cy="719137"/>
          </a:xfrm>
          <a:prstGeom prst="rect">
            <a:avLst/>
          </a:prstGeom>
          <a:noFill/>
        </p:spPr>
      </p:pic>
      <p:pic>
        <p:nvPicPr>
          <p:cNvPr id="137" name="Picture 1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0079060" y="4392849"/>
            <a:ext cx="719137" cy="719137"/>
          </a:xfrm>
          <a:prstGeom prst="rect">
            <a:avLst/>
          </a:prstGeom>
          <a:noFill/>
        </p:spPr>
      </p:pic>
      <p:pic>
        <p:nvPicPr>
          <p:cNvPr id="138" name="Picture 1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751884" y="4860218"/>
            <a:ext cx="719137" cy="719137"/>
          </a:xfrm>
          <a:prstGeom prst="rect">
            <a:avLst/>
          </a:prstGeom>
          <a:noFill/>
        </p:spPr>
      </p:pic>
    </p:spTree>
    <p:extLst>
      <p:ext uri="{BB962C8B-B14F-4D97-AF65-F5344CB8AC3E}">
        <p14:creationId xmlns:p14="http://schemas.microsoft.com/office/powerpoint/2010/main" val="3215729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Foundation of Private Cloud Upgrade</a:t>
            </a:r>
            <a:endParaRPr lang="en-US" dirty="0"/>
          </a:p>
        </p:txBody>
      </p:sp>
      <p:sp>
        <p:nvSpPr>
          <p:cNvPr id="30" name="Rectangle 29"/>
          <p:cNvSpPr/>
          <p:nvPr/>
        </p:nvSpPr>
        <p:spPr bwMode="auto">
          <a:xfrm>
            <a:off x="742921" y="5159785"/>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31" name="Rectangle 30"/>
          <p:cNvSpPr/>
          <p:nvPr/>
        </p:nvSpPr>
        <p:spPr bwMode="auto">
          <a:xfrm>
            <a:off x="742921" y="3243843"/>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32" name="Rectangle 31"/>
          <p:cNvSpPr/>
          <p:nvPr/>
        </p:nvSpPr>
        <p:spPr bwMode="auto">
          <a:xfrm>
            <a:off x="1102645" y="3971304"/>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33" name="Rectangle 32"/>
          <p:cNvSpPr/>
          <p:nvPr/>
        </p:nvSpPr>
        <p:spPr bwMode="auto">
          <a:xfrm>
            <a:off x="742921" y="1373831"/>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34" name="Rectangle 33"/>
          <p:cNvSpPr/>
          <p:nvPr/>
        </p:nvSpPr>
        <p:spPr bwMode="auto">
          <a:xfrm>
            <a:off x="1206890" y="2141257"/>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System Center Components</a:t>
            </a:r>
          </a:p>
        </p:txBody>
      </p:sp>
      <p:sp>
        <p:nvSpPr>
          <p:cNvPr id="35" name="Right Arrow 34"/>
          <p:cNvSpPr/>
          <p:nvPr/>
        </p:nvSpPr>
        <p:spPr bwMode="auto">
          <a:xfrm>
            <a:off x="4813924" y="1985951"/>
            <a:ext cx="285036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0" rIns="18288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Management</a:t>
            </a:r>
          </a:p>
        </p:txBody>
      </p:sp>
      <p:sp>
        <p:nvSpPr>
          <p:cNvPr id="39" name="Right Arrow 38"/>
          <p:cNvSpPr/>
          <p:nvPr/>
        </p:nvSpPr>
        <p:spPr bwMode="auto">
          <a:xfrm>
            <a:off x="4813924" y="3713378"/>
            <a:ext cx="2850362"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0" rIns="18288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Compute</a:t>
            </a:r>
          </a:p>
        </p:txBody>
      </p:sp>
      <p:sp>
        <p:nvSpPr>
          <p:cNvPr id="40" name="Right Arrow 39"/>
          <p:cNvSpPr/>
          <p:nvPr/>
        </p:nvSpPr>
        <p:spPr bwMode="auto">
          <a:xfrm>
            <a:off x="4813924" y="5886475"/>
            <a:ext cx="285036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0" rIns="18288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Storage</a:t>
            </a:r>
          </a:p>
        </p:txBody>
      </p:sp>
      <p:sp>
        <p:nvSpPr>
          <p:cNvPr id="41" name="Rectangle 40"/>
          <p:cNvSpPr/>
          <p:nvPr/>
        </p:nvSpPr>
        <p:spPr bwMode="auto">
          <a:xfrm>
            <a:off x="1206890" y="1570354"/>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42" name="Rectangle 41"/>
          <p:cNvSpPr/>
          <p:nvPr/>
        </p:nvSpPr>
        <p:spPr bwMode="auto">
          <a:xfrm>
            <a:off x="2819929" y="3971304"/>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43" name="Rectangle 42"/>
          <p:cNvSpPr/>
          <p:nvPr/>
        </p:nvSpPr>
        <p:spPr bwMode="auto">
          <a:xfrm>
            <a:off x="1102645" y="3386164"/>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44" name="Rectangle 43"/>
          <p:cNvSpPr/>
          <p:nvPr/>
        </p:nvSpPr>
        <p:spPr bwMode="auto">
          <a:xfrm>
            <a:off x="2819929" y="3386164"/>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45" name="Rectangle 44"/>
          <p:cNvSpPr/>
          <p:nvPr/>
        </p:nvSpPr>
        <p:spPr bwMode="auto">
          <a:xfrm>
            <a:off x="1206890" y="5373266"/>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46" name="Rectangle 45"/>
          <p:cNvSpPr/>
          <p:nvPr/>
        </p:nvSpPr>
        <p:spPr bwMode="auto">
          <a:xfrm>
            <a:off x="1207434" y="5933176"/>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47" name="Rectangle 46"/>
          <p:cNvSpPr/>
          <p:nvPr/>
        </p:nvSpPr>
        <p:spPr bwMode="auto">
          <a:xfrm>
            <a:off x="895321" y="2669939"/>
            <a:ext cx="3756777" cy="409487"/>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895321" y="4530174"/>
            <a:ext cx="3756777" cy="409487"/>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895321" y="6472100"/>
            <a:ext cx="3756777" cy="409487"/>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7664286" y="5159785"/>
            <a:ext cx="4040351" cy="177362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a:t>
            </a:r>
            <a:r>
              <a:rPr lang="en-US" dirty="0" err="1" smtClean="0">
                <a:gradFill>
                  <a:gsLst>
                    <a:gs pos="0">
                      <a:srgbClr val="FFFFFF"/>
                    </a:gs>
                    <a:gs pos="100000">
                      <a:srgbClr val="FFFFFF"/>
                    </a:gs>
                  </a:gsLst>
                  <a:lin ang="5400000" scaled="0"/>
                </a:gradFill>
                <a:ea typeface="Segoe UI" pitchFamily="34" charset="0"/>
                <a:cs typeface="Segoe UI" pitchFamily="34" charset="0"/>
              </a:rPr>
              <a:t>vNext</a:t>
            </a:r>
            <a:r>
              <a:rPr lang="en-US" dirty="0" smtClean="0">
                <a:gradFill>
                  <a:gsLst>
                    <a:gs pos="0">
                      <a:srgbClr val="FFFFFF"/>
                    </a:gs>
                    <a:gs pos="100000">
                      <a:srgbClr val="FFFFFF"/>
                    </a:gs>
                  </a:gsLst>
                  <a:lin ang="5400000" scaled="0"/>
                </a:gradFill>
                <a:ea typeface="Segoe UI" pitchFamily="34" charset="0"/>
                <a:cs typeface="Segoe UI" pitchFamily="34" charset="0"/>
              </a:rPr>
              <a:t> Cluster(s)</a:t>
            </a:r>
          </a:p>
        </p:txBody>
      </p:sp>
      <p:sp>
        <p:nvSpPr>
          <p:cNvPr id="51" name="Rectangle 50"/>
          <p:cNvSpPr/>
          <p:nvPr/>
        </p:nvSpPr>
        <p:spPr bwMode="auto">
          <a:xfrm>
            <a:off x="7664286" y="3243843"/>
            <a:ext cx="4040351" cy="177362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a:t>
            </a:r>
            <a:r>
              <a:rPr lang="en-US" dirty="0" err="1" smtClean="0">
                <a:gradFill>
                  <a:gsLst>
                    <a:gs pos="0">
                      <a:srgbClr val="FFFFFF"/>
                    </a:gs>
                    <a:gs pos="100000">
                      <a:srgbClr val="FFFFFF"/>
                    </a:gs>
                  </a:gsLst>
                  <a:lin ang="5400000" scaled="0"/>
                </a:gradFill>
                <a:ea typeface="Segoe UI" pitchFamily="34" charset="0"/>
                <a:cs typeface="Segoe UI" pitchFamily="34" charset="0"/>
              </a:rPr>
              <a:t>vNext</a:t>
            </a:r>
            <a:r>
              <a:rPr lang="en-US" dirty="0" smtClean="0">
                <a:gradFill>
                  <a:gsLst>
                    <a:gs pos="0">
                      <a:srgbClr val="FFFFFF"/>
                    </a:gs>
                    <a:gs pos="100000">
                      <a:srgbClr val="FFFFFF"/>
                    </a:gs>
                  </a:gsLst>
                  <a:lin ang="5400000" scaled="0"/>
                </a:gradFill>
                <a:ea typeface="Segoe UI" pitchFamily="34" charset="0"/>
                <a:cs typeface="Segoe UI" pitchFamily="34" charset="0"/>
              </a:rPr>
              <a:t> Cluster(s)</a:t>
            </a:r>
          </a:p>
        </p:txBody>
      </p:sp>
      <p:sp>
        <p:nvSpPr>
          <p:cNvPr id="52" name="Rectangle 51"/>
          <p:cNvSpPr/>
          <p:nvPr/>
        </p:nvSpPr>
        <p:spPr bwMode="auto">
          <a:xfrm>
            <a:off x="8024010" y="3971304"/>
            <a:ext cx="1596798"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53" name="Rectangle 52"/>
          <p:cNvSpPr/>
          <p:nvPr/>
        </p:nvSpPr>
        <p:spPr bwMode="auto">
          <a:xfrm>
            <a:off x="7664286" y="1373831"/>
            <a:ext cx="4040351" cy="177362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a:t>
            </a:r>
            <a:r>
              <a:rPr lang="en-US" dirty="0" err="1" smtClean="0">
                <a:gradFill>
                  <a:gsLst>
                    <a:gs pos="0">
                      <a:srgbClr val="FFFFFF"/>
                    </a:gs>
                    <a:gs pos="100000">
                      <a:srgbClr val="FFFFFF"/>
                    </a:gs>
                  </a:gsLst>
                  <a:lin ang="5400000" scaled="0"/>
                </a:gradFill>
                <a:ea typeface="Segoe UI" pitchFamily="34" charset="0"/>
                <a:cs typeface="Segoe UI" pitchFamily="34" charset="0"/>
              </a:rPr>
              <a:t>vNext</a:t>
            </a:r>
            <a:r>
              <a:rPr lang="en-US" dirty="0" smtClean="0">
                <a:gradFill>
                  <a:gsLst>
                    <a:gs pos="0">
                      <a:srgbClr val="FFFFFF"/>
                    </a:gs>
                    <a:gs pos="100000">
                      <a:srgbClr val="FFFFFF"/>
                    </a:gs>
                  </a:gsLst>
                  <a:lin ang="5400000" scaled="0"/>
                </a:gradFill>
                <a:ea typeface="Segoe UI" pitchFamily="34" charset="0"/>
                <a:cs typeface="Segoe UI" pitchFamily="34" charset="0"/>
              </a:rPr>
              <a:t> Cluster(s)</a:t>
            </a:r>
          </a:p>
        </p:txBody>
      </p:sp>
      <p:sp>
        <p:nvSpPr>
          <p:cNvPr id="54" name="Rectangle 53"/>
          <p:cNvSpPr/>
          <p:nvPr/>
        </p:nvSpPr>
        <p:spPr bwMode="auto">
          <a:xfrm>
            <a:off x="8128255" y="2141257"/>
            <a:ext cx="3112411"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System Center Components</a:t>
            </a:r>
          </a:p>
        </p:txBody>
      </p:sp>
      <p:sp>
        <p:nvSpPr>
          <p:cNvPr id="55" name="Rectangle 54"/>
          <p:cNvSpPr/>
          <p:nvPr/>
        </p:nvSpPr>
        <p:spPr bwMode="auto">
          <a:xfrm>
            <a:off x="8128255" y="1570354"/>
            <a:ext cx="3112411"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56" name="Rectangle 55"/>
          <p:cNvSpPr/>
          <p:nvPr/>
        </p:nvSpPr>
        <p:spPr bwMode="auto">
          <a:xfrm>
            <a:off x="9741294" y="3971304"/>
            <a:ext cx="1596798"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57" name="Rectangle 56"/>
          <p:cNvSpPr/>
          <p:nvPr/>
        </p:nvSpPr>
        <p:spPr bwMode="auto">
          <a:xfrm>
            <a:off x="8024010" y="3386164"/>
            <a:ext cx="1596798"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58" name="Rectangle 57"/>
          <p:cNvSpPr/>
          <p:nvPr/>
        </p:nvSpPr>
        <p:spPr bwMode="auto">
          <a:xfrm>
            <a:off x="9741294" y="3386164"/>
            <a:ext cx="1596798"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59" name="Rectangle 58"/>
          <p:cNvSpPr/>
          <p:nvPr/>
        </p:nvSpPr>
        <p:spPr bwMode="auto">
          <a:xfrm>
            <a:off x="8128255" y="5373266"/>
            <a:ext cx="3112411"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60" name="Rectangle 59"/>
          <p:cNvSpPr/>
          <p:nvPr/>
        </p:nvSpPr>
        <p:spPr bwMode="auto">
          <a:xfrm>
            <a:off x="8128799" y="5933176"/>
            <a:ext cx="3112411"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61" name="Rectangle 60"/>
          <p:cNvSpPr/>
          <p:nvPr/>
        </p:nvSpPr>
        <p:spPr bwMode="auto">
          <a:xfrm>
            <a:off x="7816686" y="2669939"/>
            <a:ext cx="3756777" cy="409487"/>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7816686" y="4530174"/>
            <a:ext cx="3756777" cy="409487"/>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7816686" y="6472100"/>
            <a:ext cx="3756777" cy="409487"/>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28494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914400"/>
            <a:r>
              <a:rPr lang="en-US" sz="4400" dirty="0" smtClean="0"/>
              <a:t>Cluster OS Rolling Upgrade Applied To:</a:t>
            </a:r>
            <a:r>
              <a:rPr lang="en-US" dirty="0" smtClean="0"/>
              <a:t/>
            </a:r>
            <a:br>
              <a:rPr lang="en-US" dirty="0" smtClean="0"/>
            </a:br>
            <a:r>
              <a:rPr lang="en-US" dirty="0" smtClean="0"/>
              <a:t>	</a:t>
            </a:r>
            <a:r>
              <a:rPr lang="en-US" b="1" dirty="0" smtClean="0"/>
              <a:t>Scale-out File Servers</a:t>
            </a:r>
            <a:r>
              <a:rPr lang="en-US" dirty="0" smtClean="0"/>
              <a:t/>
            </a:r>
            <a:br>
              <a:rPr lang="en-US" dirty="0" smtClean="0"/>
            </a:br>
            <a:endParaRPr lang="en-US" sz="4800" dirty="0"/>
          </a:p>
        </p:txBody>
      </p:sp>
      <p:sp>
        <p:nvSpPr>
          <p:cNvPr id="3" name="Text Placeholder 3"/>
          <p:cNvSpPr txBox="1">
            <a:spLocks/>
          </p:cNvSpPr>
          <p:nvPr/>
        </p:nvSpPr>
        <p:spPr>
          <a:xfrm>
            <a:off x="274638" y="6079728"/>
            <a:ext cx="8229589" cy="182959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dirty="0" smtClean="0">
                <a:gradFill>
                  <a:gsLst>
                    <a:gs pos="1250">
                      <a:srgbClr val="FFFFFF"/>
                    </a:gs>
                    <a:gs pos="100000">
                      <a:srgbClr val="FFFFFF"/>
                    </a:gs>
                  </a:gsLst>
                  <a:lin ang="5400000" scaled="0"/>
                </a:gradFill>
              </a:rPr>
              <a:t>Rob Hindman</a:t>
            </a: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97606734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1057" y="2000768"/>
            <a:ext cx="11887200" cy="4800600"/>
          </a:xfrm>
        </p:spPr>
        <p:txBody>
          <a:bodyPr>
            <a:normAutofit fontScale="77500" lnSpcReduction="20000"/>
          </a:bodyPr>
          <a:lstStyle/>
          <a:p>
            <a:r>
              <a:rPr lang="en-US" dirty="0"/>
              <a:t>Back-up important data before Cluster OS Rolling Update</a:t>
            </a:r>
          </a:p>
          <a:p>
            <a:pPr lvl="1"/>
            <a:r>
              <a:rPr lang="en-US" dirty="0" smtClean="0"/>
              <a:t>Backup cluster</a:t>
            </a:r>
            <a:endParaRPr lang="en-US" dirty="0"/>
          </a:p>
          <a:p>
            <a:pPr lvl="1"/>
            <a:r>
              <a:rPr lang="en-US" dirty="0"/>
              <a:t>Backup workload data</a:t>
            </a:r>
          </a:p>
          <a:p>
            <a:endParaRPr lang="en-US" dirty="0"/>
          </a:p>
          <a:p>
            <a:r>
              <a:rPr lang="en-US" dirty="0"/>
              <a:t>Check your uptime commitments and “Failover Capacity”</a:t>
            </a:r>
          </a:p>
          <a:p>
            <a:pPr lvl="1"/>
            <a:r>
              <a:rPr lang="en-US" dirty="0"/>
              <a:t>Optionally add capacity to maintain (or increase) availability during upgrade</a:t>
            </a:r>
          </a:p>
          <a:p>
            <a:pPr lvl="2"/>
            <a:r>
              <a:rPr lang="en-US" dirty="0"/>
              <a:t>Two-node Scale-out File Server clusters will not be able to Failover while one node has been evicted</a:t>
            </a:r>
          </a:p>
          <a:p>
            <a:pPr lvl="1"/>
            <a:endParaRPr lang="en-US" dirty="0"/>
          </a:p>
          <a:p>
            <a:r>
              <a:rPr lang="en-US" dirty="0"/>
              <a:t>Some Operations will </a:t>
            </a:r>
            <a:r>
              <a:rPr lang="en-US"/>
              <a:t>not </a:t>
            </a:r>
            <a:r>
              <a:rPr lang="en-US" smtClean="0"/>
              <a:t>be supported </a:t>
            </a:r>
            <a:r>
              <a:rPr lang="en-US" dirty="0"/>
              <a:t>in Mixed-Mode</a:t>
            </a:r>
          </a:p>
          <a:p>
            <a:pPr lvl="1"/>
            <a:r>
              <a:rPr lang="en-US" dirty="0"/>
              <a:t>Provisioning new storage</a:t>
            </a:r>
          </a:p>
          <a:p>
            <a:pPr lvl="1"/>
            <a:r>
              <a:rPr lang="en-US" dirty="0"/>
              <a:t>Changing storage formats before Cluster OS  Rolling Upgrade is complete</a:t>
            </a:r>
          </a:p>
          <a:p>
            <a:pPr lvl="1"/>
            <a:endParaRPr lang="en-US" dirty="0"/>
          </a:p>
          <a:p>
            <a:r>
              <a:rPr lang="en-US" dirty="0"/>
              <a:t>Storage Pool can be upgraded after Cluster OS Rolling Upgrade </a:t>
            </a:r>
            <a:r>
              <a:rPr lang="en-US" dirty="0" smtClean="0"/>
              <a:t>using Update-</a:t>
            </a:r>
            <a:r>
              <a:rPr lang="en-US" dirty="0" err="1" smtClean="0"/>
              <a:t>StoragePool</a:t>
            </a:r>
            <a:r>
              <a:rPr lang="en-US" dirty="0" smtClean="0"/>
              <a:t> </a:t>
            </a:r>
            <a:r>
              <a:rPr lang="en-US" dirty="0"/>
              <a:t>cmdlet.</a:t>
            </a:r>
          </a:p>
          <a:p>
            <a:endParaRPr lang="en-US" dirty="0"/>
          </a:p>
        </p:txBody>
      </p:sp>
      <p:sp>
        <p:nvSpPr>
          <p:cNvPr id="3" name="Title 2"/>
          <p:cNvSpPr>
            <a:spLocks noGrp="1"/>
          </p:cNvSpPr>
          <p:nvPr>
            <p:ph type="title"/>
          </p:nvPr>
        </p:nvSpPr>
        <p:spPr/>
        <p:txBody>
          <a:bodyPr/>
          <a:lstStyle/>
          <a:p>
            <a:r>
              <a:rPr lang="en-US" dirty="0" smtClean="0"/>
              <a:t>Best Practices With Cluster OS Rolling Upgrade with Scale-out </a:t>
            </a:r>
            <a:r>
              <a:rPr lang="en-US" dirty="0"/>
              <a:t>File Server </a:t>
            </a:r>
          </a:p>
        </p:txBody>
      </p:sp>
    </p:spTree>
    <p:extLst>
      <p:ext uri="{BB962C8B-B14F-4D97-AF65-F5344CB8AC3E}">
        <p14:creationId xmlns:p14="http://schemas.microsoft.com/office/powerpoint/2010/main" val="158312139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smtClean="0"/>
              <a:t>Starting point…</a:t>
            </a:r>
            <a:endParaRPr lang="en-US" dirty="0"/>
          </a:p>
        </p:txBody>
      </p:sp>
      <p:sp>
        <p:nvSpPr>
          <p:cNvPr id="3" name="Title 2"/>
          <p:cNvSpPr>
            <a:spLocks noGrp="1"/>
          </p:cNvSpPr>
          <p:nvPr>
            <p:ph type="title"/>
          </p:nvPr>
        </p:nvSpPr>
        <p:spPr/>
        <p:txBody>
          <a:bodyPr/>
          <a:lstStyle/>
          <a:p>
            <a:r>
              <a:rPr lang="en-US" sz="4400" dirty="0" smtClean="0"/>
              <a:t>Cluster OS Rolling Upgrade :: Scale Out File Server</a:t>
            </a:r>
            <a:endParaRPr lang="en-US" sz="4400" dirty="0"/>
          </a:p>
        </p:txBody>
      </p:sp>
      <p:sp>
        <p:nvSpPr>
          <p:cNvPr id="4" name="Rectangle 3"/>
          <p:cNvSpPr/>
          <p:nvPr/>
        </p:nvSpPr>
        <p:spPr>
          <a:xfrm>
            <a:off x="2595212" y="4520198"/>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5" name="TextBox 4"/>
          <p:cNvSpPr txBox="1"/>
          <p:nvPr/>
        </p:nvSpPr>
        <p:spPr>
          <a:xfrm>
            <a:off x="3536318" y="6344359"/>
            <a:ext cx="5394362" cy="369332"/>
          </a:xfrm>
          <a:prstGeom prst="rect">
            <a:avLst/>
          </a:prstGeom>
          <a:noFill/>
          <a:ln w="28575"/>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r>
              <a:rPr lang="en-US" dirty="0">
                <a:solidFill>
                  <a:srgbClr val="FFFFFF"/>
                </a:solidFill>
              </a:rPr>
              <a:t>Cluster Functional Level = Windows Server 2012 R2</a:t>
            </a:r>
          </a:p>
        </p:txBody>
      </p:sp>
      <p:sp>
        <p:nvSpPr>
          <p:cNvPr id="6" name="Rectangle 5"/>
          <p:cNvSpPr/>
          <p:nvPr/>
        </p:nvSpPr>
        <p:spPr>
          <a:xfrm>
            <a:off x="4539487" y="447316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7" name="Rectangle 6"/>
          <p:cNvSpPr/>
          <p:nvPr/>
        </p:nvSpPr>
        <p:spPr>
          <a:xfrm>
            <a:off x="6483762" y="447316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8" name="Rectangle 7"/>
          <p:cNvSpPr/>
          <p:nvPr/>
        </p:nvSpPr>
        <p:spPr>
          <a:xfrm>
            <a:off x="8428037" y="447316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smtClean="0">
                <a:solidFill>
                  <a:srgbClr val="FFFFFF"/>
                </a:solidFill>
                <a:latin typeface="Calibri" panose="020F0502020204030204" pitchFamily="34" charset="0"/>
              </a:rPr>
              <a:t>2012 R2</a:t>
            </a:r>
            <a:endParaRPr lang="en-US" sz="1428" dirty="0">
              <a:solidFill>
                <a:srgbClr val="FFFFFF"/>
              </a:solidFill>
              <a:latin typeface="Calibri" panose="020F0502020204030204" pitchFamily="34" charset="0"/>
            </a:endParaRPr>
          </a:p>
        </p:txBody>
      </p:sp>
      <p:pic>
        <p:nvPicPr>
          <p:cNvPr id="28" name="Picture 5" descr="C:\Users\mitchellg\Desktop\Folder.png"/>
          <p:cNvPicPr>
            <a:picLocks noChangeAspect="1" noChangeArrowheads="1"/>
          </p:cNvPicPr>
          <p:nvPr/>
        </p:nvPicPr>
        <p:blipFill>
          <a:blip r:embed="rId2" cstate="print">
            <a:lum bright="100000"/>
          </a:blip>
          <a:srcRect/>
          <a:stretch>
            <a:fillRect/>
          </a:stretch>
        </p:blipFill>
        <p:spPr bwMode="auto">
          <a:xfrm>
            <a:off x="2928292" y="4571510"/>
            <a:ext cx="690568" cy="690568"/>
          </a:xfrm>
          <a:prstGeom prst="rect">
            <a:avLst/>
          </a:prstGeom>
          <a:noFill/>
        </p:spPr>
      </p:pic>
      <p:pic>
        <p:nvPicPr>
          <p:cNvPr id="30" name="Picture 5" descr="C:\Users\mitchellg\Desktop\Folder.png"/>
          <p:cNvPicPr>
            <a:picLocks noChangeAspect="1" noChangeArrowheads="1"/>
          </p:cNvPicPr>
          <p:nvPr/>
        </p:nvPicPr>
        <p:blipFill>
          <a:blip r:embed="rId2" cstate="print">
            <a:lum bright="100000"/>
          </a:blip>
          <a:srcRect/>
          <a:stretch>
            <a:fillRect/>
          </a:stretch>
        </p:blipFill>
        <p:spPr bwMode="auto">
          <a:xfrm>
            <a:off x="4872567" y="4571510"/>
            <a:ext cx="690568" cy="690568"/>
          </a:xfrm>
          <a:prstGeom prst="rect">
            <a:avLst/>
          </a:prstGeom>
          <a:noFill/>
        </p:spPr>
      </p:pic>
      <p:pic>
        <p:nvPicPr>
          <p:cNvPr id="31" name="Picture 5" descr="C:\Users\mitchellg\Desktop\Folder.png"/>
          <p:cNvPicPr>
            <a:picLocks noChangeAspect="1" noChangeArrowheads="1"/>
          </p:cNvPicPr>
          <p:nvPr/>
        </p:nvPicPr>
        <p:blipFill>
          <a:blip r:embed="rId2" cstate="print">
            <a:lum bright="100000"/>
          </a:blip>
          <a:srcRect/>
          <a:stretch>
            <a:fillRect/>
          </a:stretch>
        </p:blipFill>
        <p:spPr bwMode="auto">
          <a:xfrm>
            <a:off x="6816842" y="4571510"/>
            <a:ext cx="690568" cy="690568"/>
          </a:xfrm>
          <a:prstGeom prst="rect">
            <a:avLst/>
          </a:prstGeom>
          <a:noFill/>
        </p:spPr>
      </p:pic>
      <p:pic>
        <p:nvPicPr>
          <p:cNvPr id="32" name="Picture 5" descr="C:\Users\mitchellg\Desktop\Folder.png"/>
          <p:cNvPicPr>
            <a:picLocks noChangeAspect="1" noChangeArrowheads="1"/>
          </p:cNvPicPr>
          <p:nvPr/>
        </p:nvPicPr>
        <p:blipFill>
          <a:blip r:embed="rId2" cstate="print">
            <a:lum bright="100000"/>
          </a:blip>
          <a:srcRect/>
          <a:stretch>
            <a:fillRect/>
          </a:stretch>
        </p:blipFill>
        <p:spPr bwMode="auto">
          <a:xfrm>
            <a:off x="8761117" y="4571510"/>
            <a:ext cx="690568" cy="690568"/>
          </a:xfrm>
          <a:prstGeom prst="rect">
            <a:avLst/>
          </a:prstGeom>
          <a:noFill/>
        </p:spPr>
      </p:pic>
      <p:sp>
        <p:nvSpPr>
          <p:cNvPr id="16" name="Rectangle 15"/>
          <p:cNvSpPr/>
          <p:nvPr/>
        </p:nvSpPr>
        <p:spPr>
          <a:xfrm>
            <a:off x="479147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17" name="Picture 1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110269" y="2150564"/>
            <a:ext cx="719137" cy="719137"/>
          </a:xfrm>
          <a:prstGeom prst="rect">
            <a:avLst/>
          </a:prstGeom>
          <a:noFill/>
        </p:spPr>
      </p:pic>
      <p:sp>
        <p:nvSpPr>
          <p:cNvPr id="20" name="Rectangle 19"/>
          <p:cNvSpPr/>
          <p:nvPr/>
        </p:nvSpPr>
        <p:spPr>
          <a:xfrm>
            <a:off x="629640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21" name="Picture 2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615199" y="2150564"/>
            <a:ext cx="719137" cy="719137"/>
          </a:xfrm>
          <a:prstGeom prst="rect">
            <a:avLst/>
          </a:prstGeom>
          <a:noFill/>
        </p:spPr>
      </p:pic>
      <p:sp>
        <p:nvSpPr>
          <p:cNvPr id="23" name="Rectangle 22"/>
          <p:cNvSpPr/>
          <p:nvPr/>
        </p:nvSpPr>
        <p:spPr>
          <a:xfrm>
            <a:off x="780133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24" name="Picture 2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0129" y="2150564"/>
            <a:ext cx="719137" cy="719137"/>
          </a:xfrm>
          <a:prstGeom prst="rect">
            <a:avLst/>
          </a:prstGeom>
          <a:noFill/>
        </p:spPr>
      </p:pic>
      <p:sp>
        <p:nvSpPr>
          <p:cNvPr id="26" name="Rectangle 25"/>
          <p:cNvSpPr/>
          <p:nvPr/>
        </p:nvSpPr>
        <p:spPr>
          <a:xfrm>
            <a:off x="930626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27" name="Picture 2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625059" y="2150564"/>
            <a:ext cx="719137" cy="719137"/>
          </a:xfrm>
          <a:prstGeom prst="rect">
            <a:avLst/>
          </a:prstGeom>
          <a:noFill/>
        </p:spPr>
      </p:pic>
      <p:sp>
        <p:nvSpPr>
          <p:cNvPr id="33" name="Rectangle 32"/>
          <p:cNvSpPr/>
          <p:nvPr/>
        </p:nvSpPr>
        <p:spPr>
          <a:xfrm>
            <a:off x="328654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34" name="Picture 3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05339" y="2150564"/>
            <a:ext cx="719137" cy="719137"/>
          </a:xfrm>
          <a:prstGeom prst="rect">
            <a:avLst/>
          </a:prstGeom>
          <a:noFill/>
        </p:spPr>
      </p:pic>
      <p:sp>
        <p:nvSpPr>
          <p:cNvPr id="36" name="Rectangle 35"/>
          <p:cNvSpPr/>
          <p:nvPr/>
        </p:nvSpPr>
        <p:spPr>
          <a:xfrm>
            <a:off x="178161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smtClean="0">
                <a:solidFill>
                  <a:srgbClr val="FFFFFF"/>
                </a:solidFill>
                <a:latin typeface="Calibri" panose="020F0502020204030204" pitchFamily="34" charset="0"/>
              </a:rPr>
              <a:t>SMB3 Client</a:t>
            </a:r>
            <a:endParaRPr lang="en-US" sz="1428" dirty="0">
              <a:solidFill>
                <a:srgbClr val="FFFFFF"/>
              </a:solidFill>
              <a:latin typeface="Calibri" panose="020F0502020204030204" pitchFamily="34" charset="0"/>
            </a:endParaRPr>
          </a:p>
        </p:txBody>
      </p:sp>
      <p:pic>
        <p:nvPicPr>
          <p:cNvPr id="37" name="Picture 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100409" y="2150564"/>
            <a:ext cx="719137" cy="719137"/>
          </a:xfrm>
          <a:prstGeom prst="rect">
            <a:avLst/>
          </a:prstGeom>
          <a:noFill/>
        </p:spPr>
      </p:pic>
      <p:cxnSp>
        <p:nvCxnSpPr>
          <p:cNvPr id="38" name="Straight Arrow Connector 37"/>
          <p:cNvCxnSpPr>
            <a:stCxn id="36" idx="2"/>
            <a:endCxn id="4" idx="0"/>
          </p:cNvCxnSpPr>
          <p:nvPr/>
        </p:nvCxnSpPr>
        <p:spPr>
          <a:xfrm>
            <a:off x="2459979" y="3060745"/>
            <a:ext cx="813598" cy="1459453"/>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39" name="Straight Arrow Connector 38"/>
          <p:cNvCxnSpPr>
            <a:stCxn id="33" idx="2"/>
            <a:endCxn id="4" idx="0"/>
          </p:cNvCxnSpPr>
          <p:nvPr/>
        </p:nvCxnSpPr>
        <p:spPr>
          <a:xfrm flipH="1">
            <a:off x="3273577" y="3060745"/>
            <a:ext cx="691332" cy="1459453"/>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41" name="Straight Arrow Connector 40"/>
          <p:cNvCxnSpPr>
            <a:stCxn id="16" idx="2"/>
            <a:endCxn id="6" idx="0"/>
          </p:cNvCxnSpPr>
          <p:nvPr/>
        </p:nvCxnSpPr>
        <p:spPr>
          <a:xfrm flipH="1">
            <a:off x="5217852" y="3060745"/>
            <a:ext cx="251987"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44" name="Straight Arrow Connector 43"/>
          <p:cNvCxnSpPr>
            <a:stCxn id="20" idx="2"/>
            <a:endCxn id="7" idx="0"/>
          </p:cNvCxnSpPr>
          <p:nvPr/>
        </p:nvCxnSpPr>
        <p:spPr>
          <a:xfrm>
            <a:off x="6974769" y="3060745"/>
            <a:ext cx="187358"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47" name="Straight Arrow Connector 46"/>
          <p:cNvCxnSpPr>
            <a:stCxn id="23" idx="2"/>
            <a:endCxn id="7" idx="0"/>
          </p:cNvCxnSpPr>
          <p:nvPr/>
        </p:nvCxnSpPr>
        <p:spPr>
          <a:xfrm flipH="1">
            <a:off x="7162127" y="3060745"/>
            <a:ext cx="1317572"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50" name="Straight Arrow Connector 49"/>
          <p:cNvCxnSpPr>
            <a:stCxn id="26" idx="2"/>
            <a:endCxn id="7" idx="0"/>
          </p:cNvCxnSpPr>
          <p:nvPr/>
        </p:nvCxnSpPr>
        <p:spPr>
          <a:xfrm flipH="1">
            <a:off x="7162127" y="3060745"/>
            <a:ext cx="2822502"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sp>
        <p:nvSpPr>
          <p:cNvPr id="10" name="Rectangle 9"/>
          <p:cNvSpPr/>
          <p:nvPr/>
        </p:nvSpPr>
        <p:spPr bwMode="auto">
          <a:xfrm>
            <a:off x="1370740" y="3802062"/>
            <a:ext cx="9756056" cy="3048000"/>
          </a:xfrm>
          <a:prstGeom prst="rect">
            <a:avLst/>
          </a:prstGeom>
          <a:noFill/>
          <a:ln w="50800">
            <a:solidFill>
              <a:schemeClr val="accent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Scale Out File Server</a:t>
            </a:r>
          </a:p>
        </p:txBody>
      </p:sp>
    </p:spTree>
    <p:extLst>
      <p:ext uri="{BB962C8B-B14F-4D97-AF65-F5344CB8AC3E}">
        <p14:creationId xmlns:p14="http://schemas.microsoft.com/office/powerpoint/2010/main" val="1332781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xit" presetSubtype="10" fill="hold" nodeType="withEffect">
                                  <p:stCondLst>
                                    <p:cond delay="0"/>
                                  </p:stCondLst>
                                  <p:childTnLst>
                                    <p:animEffect transition="out" filter="randombar(horizontal)">
                                      <p:cBhvr>
                                        <p:cTn id="9" dur="500"/>
                                        <p:tgtEl>
                                          <p:spTgt spid="38"/>
                                        </p:tgtEl>
                                      </p:cBhvr>
                                    </p:animEffect>
                                    <p:set>
                                      <p:cBhvr>
                                        <p:cTn id="10" dur="1" fill="hold">
                                          <p:stCondLst>
                                            <p:cond delay="499"/>
                                          </p:stCondLst>
                                        </p:cTn>
                                        <p:tgtEl>
                                          <p:spTgt spid="38"/>
                                        </p:tgtEl>
                                        <p:attrNameLst>
                                          <p:attrName>style.visibility</p:attrName>
                                        </p:attrNameLst>
                                      </p:cBhvr>
                                      <p:to>
                                        <p:strVal val="hidden"/>
                                      </p:to>
                                    </p:set>
                                  </p:childTnLst>
                                </p:cTn>
                              </p:par>
                              <p:par>
                                <p:cTn id="11" presetID="14" presetClass="entr" presetSubtype="1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randombar(horizontal)">
                                      <p:cBhvr>
                                        <p:cTn id="13" dur="500"/>
                                        <p:tgtEl>
                                          <p:spTgt spid="39"/>
                                        </p:tgtEl>
                                      </p:cBhvr>
                                    </p:animEffect>
                                  </p:childTnLst>
                                </p:cTn>
                              </p:par>
                              <p:par>
                                <p:cTn id="14" presetID="14" presetClass="exit" presetSubtype="10" fill="hold" nodeType="withEffect">
                                  <p:stCondLst>
                                    <p:cond delay="0"/>
                                  </p:stCondLst>
                                  <p:childTnLst>
                                    <p:animEffect transition="out" filter="randombar(horizontal)">
                                      <p:cBhvr>
                                        <p:cTn id="15" dur="500"/>
                                        <p:tgtEl>
                                          <p:spTgt spid="39"/>
                                        </p:tgtEl>
                                      </p:cBhvr>
                                    </p:animEffect>
                                    <p:set>
                                      <p:cBhvr>
                                        <p:cTn id="16" dur="1" fill="hold">
                                          <p:stCondLst>
                                            <p:cond delay="499"/>
                                          </p:stCondLst>
                                        </p:cTn>
                                        <p:tgtEl>
                                          <p:spTgt spid="39"/>
                                        </p:tgtEl>
                                        <p:attrNameLst>
                                          <p:attrName>style.visibility</p:attrName>
                                        </p:attrNameLst>
                                      </p:cBhvr>
                                      <p:to>
                                        <p:strVal val="hidden"/>
                                      </p:to>
                                    </p:set>
                                  </p:childTnLst>
                                </p:cTn>
                              </p:par>
                              <p:par>
                                <p:cTn id="17" presetID="14" presetClass="entr" presetSubtype="1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par>
                                <p:cTn id="20" presetID="14" presetClass="exit" presetSubtype="10" fill="hold" nodeType="withEffect">
                                  <p:stCondLst>
                                    <p:cond delay="0"/>
                                  </p:stCondLst>
                                  <p:childTnLst>
                                    <p:animEffect transition="out" filter="randombar(horizontal)">
                                      <p:cBhvr>
                                        <p:cTn id="21" dur="500"/>
                                        <p:tgtEl>
                                          <p:spTgt spid="41"/>
                                        </p:tgtEl>
                                      </p:cBhvr>
                                    </p:animEffect>
                                    <p:set>
                                      <p:cBhvr>
                                        <p:cTn id="22" dur="1" fill="hold">
                                          <p:stCondLst>
                                            <p:cond delay="499"/>
                                          </p:stCondLst>
                                        </p:cTn>
                                        <p:tgtEl>
                                          <p:spTgt spid="41"/>
                                        </p:tgtEl>
                                        <p:attrNameLst>
                                          <p:attrName>style.visibility</p:attrName>
                                        </p:attrNameLst>
                                      </p:cBhvr>
                                      <p:to>
                                        <p:strVal val="hidden"/>
                                      </p:to>
                                    </p:set>
                                  </p:childTnLst>
                                </p:cTn>
                              </p:par>
                              <p:par>
                                <p:cTn id="23" presetID="14" presetClass="entr" presetSubtype="1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randombar(horizontal)">
                                      <p:cBhvr>
                                        <p:cTn id="25" dur="500"/>
                                        <p:tgtEl>
                                          <p:spTgt spid="44"/>
                                        </p:tgtEl>
                                      </p:cBhvr>
                                    </p:animEffect>
                                  </p:childTnLst>
                                </p:cTn>
                              </p:par>
                              <p:par>
                                <p:cTn id="26" presetID="14" presetClass="exit" presetSubtype="10" fill="hold" nodeType="withEffect">
                                  <p:stCondLst>
                                    <p:cond delay="0"/>
                                  </p:stCondLst>
                                  <p:childTnLst>
                                    <p:animEffect transition="out" filter="randombar(horizontal)">
                                      <p:cBhvr>
                                        <p:cTn id="27" dur="500"/>
                                        <p:tgtEl>
                                          <p:spTgt spid="44"/>
                                        </p:tgtEl>
                                      </p:cBhvr>
                                    </p:animEffect>
                                    <p:set>
                                      <p:cBhvr>
                                        <p:cTn id="28" dur="1" fill="hold">
                                          <p:stCondLst>
                                            <p:cond delay="499"/>
                                          </p:stCondLst>
                                        </p:cTn>
                                        <p:tgtEl>
                                          <p:spTgt spid="44"/>
                                        </p:tgtEl>
                                        <p:attrNameLst>
                                          <p:attrName>style.visibility</p:attrName>
                                        </p:attrNameLst>
                                      </p:cBhvr>
                                      <p:to>
                                        <p:strVal val="hidden"/>
                                      </p:to>
                                    </p:set>
                                  </p:childTnLst>
                                </p:cTn>
                              </p:par>
                              <p:par>
                                <p:cTn id="29" presetID="14" presetClass="entr" presetSubtype="1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randombar(horizontal)">
                                      <p:cBhvr>
                                        <p:cTn id="31" dur="500"/>
                                        <p:tgtEl>
                                          <p:spTgt spid="47"/>
                                        </p:tgtEl>
                                      </p:cBhvr>
                                    </p:animEffect>
                                  </p:childTnLst>
                                </p:cTn>
                              </p:par>
                              <p:par>
                                <p:cTn id="32" presetID="14" presetClass="exit" presetSubtype="10" fill="hold" nodeType="withEffect">
                                  <p:stCondLst>
                                    <p:cond delay="0"/>
                                  </p:stCondLst>
                                  <p:childTnLst>
                                    <p:animEffect transition="out" filter="randombar(horizontal)">
                                      <p:cBhvr>
                                        <p:cTn id="33" dur="500"/>
                                        <p:tgtEl>
                                          <p:spTgt spid="47"/>
                                        </p:tgtEl>
                                      </p:cBhvr>
                                    </p:animEffect>
                                    <p:set>
                                      <p:cBhvr>
                                        <p:cTn id="34" dur="1" fill="hold">
                                          <p:stCondLst>
                                            <p:cond delay="499"/>
                                          </p:stCondLst>
                                        </p:cTn>
                                        <p:tgtEl>
                                          <p:spTgt spid="47"/>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randombar(horizontal)">
                                      <p:cBhvr>
                                        <p:cTn id="37" dur="500"/>
                                        <p:tgtEl>
                                          <p:spTgt spid="50"/>
                                        </p:tgtEl>
                                      </p:cBhvr>
                                    </p:animEffect>
                                  </p:childTnLst>
                                </p:cTn>
                              </p:par>
                              <p:par>
                                <p:cTn id="38" presetID="14" presetClass="exit" presetSubtype="10" fill="hold" nodeType="withEffect">
                                  <p:stCondLst>
                                    <p:cond delay="0"/>
                                  </p:stCondLst>
                                  <p:childTnLst>
                                    <p:animEffect transition="out" filter="randombar(horizontal)">
                                      <p:cBhvr>
                                        <p:cTn id="39" dur="500"/>
                                        <p:tgtEl>
                                          <p:spTgt spid="50"/>
                                        </p:tgtEl>
                                      </p:cBhvr>
                                    </p:animEffect>
                                    <p:set>
                                      <p:cBhvr>
                                        <p:cTn id="40"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Upgrading Your Private Cloud</a:t>
            </a:r>
            <a:endParaRPr lang="en-US" sz="4000" dirty="0"/>
          </a:p>
        </p:txBody>
      </p:sp>
      <p:sp>
        <p:nvSpPr>
          <p:cNvPr id="6" name="Text Placeholder 5"/>
          <p:cNvSpPr>
            <a:spLocks noGrp="1"/>
          </p:cNvSpPr>
          <p:nvPr>
            <p:ph type="body" sz="quarter" idx="10"/>
          </p:nvPr>
        </p:nvSpPr>
        <p:spPr/>
        <p:txBody>
          <a:bodyPr/>
          <a:lstStyle/>
          <a:p>
            <a:endParaRPr lang="en-US"/>
          </a:p>
        </p:txBody>
      </p:sp>
      <p:sp>
        <p:nvSpPr>
          <p:cNvPr id="10" name="Text Placeholder 9"/>
          <p:cNvSpPr>
            <a:spLocks noGrp="1"/>
          </p:cNvSpPr>
          <p:nvPr>
            <p:ph type="body" sz="quarter" idx="11"/>
          </p:nvPr>
        </p:nvSpPr>
        <p:spPr/>
        <p:txBody>
          <a:bodyPr/>
          <a:lstStyle/>
          <a:p>
            <a:endParaRPr lang="en-US"/>
          </a:p>
        </p:txBody>
      </p:sp>
      <p:pic>
        <p:nvPicPr>
          <p:cNvPr id="2" name="Picture 1">
            <a:hlinkClick r:id="rId3"/>
          </p:cNvPr>
          <p:cNvPicPr>
            <a:picLocks noChangeAspect="1"/>
          </p:cNvPicPr>
          <p:nvPr/>
        </p:nvPicPr>
        <p:blipFill>
          <a:blip r:embed="rId4"/>
          <a:stretch>
            <a:fillRect/>
          </a:stretch>
        </p:blipFill>
        <p:spPr>
          <a:xfrm>
            <a:off x="6677803" y="2152303"/>
            <a:ext cx="5486400" cy="3083475"/>
          </a:xfrm>
          <a:prstGeom prst="rect">
            <a:avLst/>
          </a:prstGeom>
        </p:spPr>
      </p:pic>
      <p:pic>
        <p:nvPicPr>
          <p:cNvPr id="4" name="Picture 3">
            <a:hlinkClick r:id="rId5"/>
          </p:cNvPr>
          <p:cNvPicPr>
            <a:picLocks noChangeAspect="1"/>
          </p:cNvPicPr>
          <p:nvPr/>
        </p:nvPicPr>
        <p:blipFill>
          <a:blip r:embed="rId6"/>
          <a:stretch>
            <a:fillRect/>
          </a:stretch>
        </p:blipFill>
        <p:spPr>
          <a:xfrm>
            <a:off x="274639" y="2130424"/>
            <a:ext cx="5486400" cy="3083475"/>
          </a:xfrm>
          <a:prstGeom prst="rect">
            <a:avLst/>
          </a:prstGeom>
        </p:spPr>
      </p:pic>
    </p:spTree>
    <p:extLst>
      <p:ext uri="{BB962C8B-B14F-4D97-AF65-F5344CB8AC3E}">
        <p14:creationId xmlns:p14="http://schemas.microsoft.com/office/powerpoint/2010/main" val="4070486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smtClean="0"/>
              <a:t>In Progress…</a:t>
            </a:r>
            <a:endParaRPr lang="en-US" dirty="0"/>
          </a:p>
        </p:txBody>
      </p:sp>
      <p:sp>
        <p:nvSpPr>
          <p:cNvPr id="3" name="Title 2"/>
          <p:cNvSpPr>
            <a:spLocks noGrp="1"/>
          </p:cNvSpPr>
          <p:nvPr>
            <p:ph type="title"/>
          </p:nvPr>
        </p:nvSpPr>
        <p:spPr/>
        <p:txBody>
          <a:bodyPr/>
          <a:lstStyle/>
          <a:p>
            <a:r>
              <a:rPr lang="en-US" sz="4400" dirty="0" smtClean="0"/>
              <a:t>Cluster OS Rolling Upgrade :: Scale Out File Server</a:t>
            </a:r>
            <a:endParaRPr lang="en-US" sz="4400" dirty="0"/>
          </a:p>
        </p:txBody>
      </p:sp>
      <p:sp>
        <p:nvSpPr>
          <p:cNvPr id="4" name="Rectangle 3"/>
          <p:cNvSpPr/>
          <p:nvPr/>
        </p:nvSpPr>
        <p:spPr>
          <a:xfrm>
            <a:off x="2595212" y="4520198"/>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5" name="TextBox 4"/>
          <p:cNvSpPr txBox="1"/>
          <p:nvPr/>
        </p:nvSpPr>
        <p:spPr>
          <a:xfrm>
            <a:off x="3536318" y="6344359"/>
            <a:ext cx="5394362" cy="369332"/>
          </a:xfrm>
          <a:prstGeom prst="rect">
            <a:avLst/>
          </a:prstGeom>
          <a:noFill/>
          <a:ln w="28575"/>
        </p:spPr>
        <p:style>
          <a:lnRef idx="2">
            <a:schemeClr val="accent4"/>
          </a:lnRef>
          <a:fillRef idx="1">
            <a:schemeClr val="lt1"/>
          </a:fillRef>
          <a:effectRef idx="0">
            <a:schemeClr val="accent4"/>
          </a:effectRef>
          <a:fontRef idx="minor">
            <a:schemeClr val="dk1"/>
          </a:fontRef>
        </p:style>
        <p:txBody>
          <a:bodyPr wrap="none" rtlCol="0">
            <a:spAutoFit/>
          </a:bodyPr>
          <a:lstStyle>
            <a:defPPr>
              <a:defRPr lang="en-US"/>
            </a:defPPr>
            <a:lvl1pPr>
              <a:defRPr>
                <a:solidFill>
                  <a:schemeClr val="tx1"/>
                </a:solidFill>
              </a:defRPr>
            </a:lvl1pPr>
          </a:lstStyle>
          <a:p>
            <a:r>
              <a:rPr lang="en-US" dirty="0">
                <a:solidFill>
                  <a:srgbClr val="FFFFFF"/>
                </a:solidFill>
              </a:rPr>
              <a:t>Cluster Functional Level = Windows Server 2012 R2</a:t>
            </a:r>
          </a:p>
        </p:txBody>
      </p:sp>
      <p:sp>
        <p:nvSpPr>
          <p:cNvPr id="6" name="Rectangle 5"/>
          <p:cNvSpPr/>
          <p:nvPr/>
        </p:nvSpPr>
        <p:spPr>
          <a:xfrm>
            <a:off x="4539487" y="447316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a:t>
            </a:r>
            <a:r>
              <a:rPr lang="en-US" sz="1428" dirty="0" smtClean="0">
                <a:solidFill>
                  <a:srgbClr val="FFFFFF"/>
                </a:solidFill>
                <a:latin typeface="Calibri" panose="020F0502020204030204" pitchFamily="34" charset="0"/>
              </a:rPr>
              <a:t>Server 2012 R2</a:t>
            </a:r>
            <a:endParaRPr lang="en-US" sz="1428" dirty="0">
              <a:solidFill>
                <a:srgbClr val="FFFFFF"/>
              </a:solidFill>
              <a:latin typeface="Calibri" panose="020F0502020204030204" pitchFamily="34" charset="0"/>
            </a:endParaRPr>
          </a:p>
        </p:txBody>
      </p:sp>
      <p:sp>
        <p:nvSpPr>
          <p:cNvPr id="7" name="Rectangle 6"/>
          <p:cNvSpPr/>
          <p:nvPr/>
        </p:nvSpPr>
        <p:spPr>
          <a:xfrm>
            <a:off x="6483762"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smtClean="0">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8" name="Rectangle 7"/>
          <p:cNvSpPr/>
          <p:nvPr/>
        </p:nvSpPr>
        <p:spPr>
          <a:xfrm>
            <a:off x="8428037"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smtClean="0">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pic>
        <p:nvPicPr>
          <p:cNvPr id="30" name="Picture 5" descr="C:\Users\mitchellg\Desktop\Folder.png"/>
          <p:cNvPicPr>
            <a:picLocks noChangeAspect="1" noChangeArrowheads="1"/>
          </p:cNvPicPr>
          <p:nvPr/>
        </p:nvPicPr>
        <p:blipFill>
          <a:blip r:embed="rId3" cstate="print">
            <a:lum bright="100000"/>
          </a:blip>
          <a:srcRect/>
          <a:stretch>
            <a:fillRect/>
          </a:stretch>
        </p:blipFill>
        <p:spPr bwMode="auto">
          <a:xfrm>
            <a:off x="4872567" y="4571510"/>
            <a:ext cx="690568" cy="690568"/>
          </a:xfrm>
          <a:prstGeom prst="rect">
            <a:avLst/>
          </a:prstGeom>
          <a:noFill/>
        </p:spPr>
      </p:pic>
      <p:pic>
        <p:nvPicPr>
          <p:cNvPr id="31" name="Picture 5" descr="C:\Users\mitchellg\Desktop\Folder.png"/>
          <p:cNvPicPr>
            <a:picLocks noChangeAspect="1" noChangeArrowheads="1"/>
          </p:cNvPicPr>
          <p:nvPr/>
        </p:nvPicPr>
        <p:blipFill>
          <a:blip r:embed="rId3" cstate="print">
            <a:lum bright="100000"/>
          </a:blip>
          <a:srcRect/>
          <a:stretch>
            <a:fillRect/>
          </a:stretch>
        </p:blipFill>
        <p:spPr bwMode="auto">
          <a:xfrm>
            <a:off x="6816842" y="4571510"/>
            <a:ext cx="690568" cy="690568"/>
          </a:xfrm>
          <a:prstGeom prst="rect">
            <a:avLst/>
          </a:prstGeom>
          <a:noFill/>
        </p:spPr>
      </p:pic>
      <p:pic>
        <p:nvPicPr>
          <p:cNvPr id="32" name="Picture 5" descr="C:\Users\mitchellg\Desktop\Folder.png"/>
          <p:cNvPicPr>
            <a:picLocks noChangeAspect="1" noChangeArrowheads="1"/>
          </p:cNvPicPr>
          <p:nvPr/>
        </p:nvPicPr>
        <p:blipFill>
          <a:blip r:embed="rId3" cstate="print">
            <a:lum bright="100000"/>
          </a:blip>
          <a:srcRect/>
          <a:stretch>
            <a:fillRect/>
          </a:stretch>
        </p:blipFill>
        <p:spPr bwMode="auto">
          <a:xfrm>
            <a:off x="8761117" y="4571510"/>
            <a:ext cx="690568" cy="690568"/>
          </a:xfrm>
          <a:prstGeom prst="rect">
            <a:avLst/>
          </a:prstGeom>
          <a:noFill/>
        </p:spPr>
      </p:pic>
      <p:sp>
        <p:nvSpPr>
          <p:cNvPr id="14" name="Freeform 37"/>
          <p:cNvSpPr>
            <a:spLocks noEditPoints="1"/>
          </p:cNvSpPr>
          <p:nvPr/>
        </p:nvSpPr>
        <p:spPr bwMode="black">
          <a:xfrm>
            <a:off x="2899294" y="4725110"/>
            <a:ext cx="748564" cy="748564"/>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Rectangle 15"/>
          <p:cNvSpPr/>
          <p:nvPr/>
        </p:nvSpPr>
        <p:spPr>
          <a:xfrm>
            <a:off x="479147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17" name="Picture 16" descr="\\MAGNUM\Projects\Microsoft\Cloud Power FY12\Design\ICONS_PNG\Application.png"/>
          <p:cNvPicPr>
            <a:picLocks noChangeAspect="1" noChangeArrowheads="1"/>
          </p:cNvPicPr>
          <p:nvPr/>
        </p:nvPicPr>
        <p:blipFill>
          <a:blip r:embed="rId4" cstate="print">
            <a:biLevel thresh="50000"/>
          </a:blip>
          <a:srcRect/>
          <a:stretch>
            <a:fillRect/>
          </a:stretch>
        </p:blipFill>
        <p:spPr bwMode="auto">
          <a:xfrm>
            <a:off x="5110269" y="2150564"/>
            <a:ext cx="719137" cy="719137"/>
          </a:xfrm>
          <a:prstGeom prst="rect">
            <a:avLst/>
          </a:prstGeom>
          <a:noFill/>
        </p:spPr>
      </p:pic>
      <p:sp>
        <p:nvSpPr>
          <p:cNvPr id="19" name="Rectangle 18"/>
          <p:cNvSpPr/>
          <p:nvPr/>
        </p:nvSpPr>
        <p:spPr>
          <a:xfrm>
            <a:off x="629640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20" name="Picture 19" descr="\\MAGNUM\Projects\Microsoft\Cloud Power FY12\Design\ICONS_PNG\Application.png"/>
          <p:cNvPicPr>
            <a:picLocks noChangeAspect="1" noChangeArrowheads="1"/>
          </p:cNvPicPr>
          <p:nvPr/>
        </p:nvPicPr>
        <p:blipFill>
          <a:blip r:embed="rId4" cstate="print">
            <a:biLevel thresh="50000"/>
          </a:blip>
          <a:srcRect/>
          <a:stretch>
            <a:fillRect/>
          </a:stretch>
        </p:blipFill>
        <p:spPr bwMode="auto">
          <a:xfrm>
            <a:off x="6615199" y="2150564"/>
            <a:ext cx="719137" cy="719137"/>
          </a:xfrm>
          <a:prstGeom prst="rect">
            <a:avLst/>
          </a:prstGeom>
          <a:noFill/>
        </p:spPr>
      </p:pic>
      <p:sp>
        <p:nvSpPr>
          <p:cNvPr id="22" name="Rectangle 21"/>
          <p:cNvSpPr/>
          <p:nvPr/>
        </p:nvSpPr>
        <p:spPr>
          <a:xfrm>
            <a:off x="780133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23" name="Picture 22" descr="\\MAGNUM\Projects\Microsoft\Cloud Power FY12\Design\ICONS_PNG\Application.png"/>
          <p:cNvPicPr>
            <a:picLocks noChangeAspect="1" noChangeArrowheads="1"/>
          </p:cNvPicPr>
          <p:nvPr/>
        </p:nvPicPr>
        <p:blipFill>
          <a:blip r:embed="rId4" cstate="print">
            <a:biLevel thresh="50000"/>
          </a:blip>
          <a:srcRect/>
          <a:stretch>
            <a:fillRect/>
          </a:stretch>
        </p:blipFill>
        <p:spPr bwMode="auto">
          <a:xfrm>
            <a:off x="8120129" y="2150564"/>
            <a:ext cx="719137" cy="719137"/>
          </a:xfrm>
          <a:prstGeom prst="rect">
            <a:avLst/>
          </a:prstGeom>
          <a:noFill/>
        </p:spPr>
      </p:pic>
      <p:sp>
        <p:nvSpPr>
          <p:cNvPr id="25" name="Rectangle 24"/>
          <p:cNvSpPr/>
          <p:nvPr/>
        </p:nvSpPr>
        <p:spPr>
          <a:xfrm>
            <a:off x="930626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26" name="Picture 25" descr="\\MAGNUM\Projects\Microsoft\Cloud Power FY12\Design\ICONS_PNG\Application.png"/>
          <p:cNvPicPr>
            <a:picLocks noChangeAspect="1" noChangeArrowheads="1"/>
          </p:cNvPicPr>
          <p:nvPr/>
        </p:nvPicPr>
        <p:blipFill>
          <a:blip r:embed="rId4" cstate="print">
            <a:biLevel thresh="50000"/>
          </a:blip>
          <a:srcRect/>
          <a:stretch>
            <a:fillRect/>
          </a:stretch>
        </p:blipFill>
        <p:spPr bwMode="auto">
          <a:xfrm>
            <a:off x="9625059" y="2150564"/>
            <a:ext cx="719137" cy="719137"/>
          </a:xfrm>
          <a:prstGeom prst="rect">
            <a:avLst/>
          </a:prstGeom>
          <a:noFill/>
        </p:spPr>
      </p:pic>
      <p:sp>
        <p:nvSpPr>
          <p:cNvPr id="28" name="Rectangle 27"/>
          <p:cNvSpPr/>
          <p:nvPr/>
        </p:nvSpPr>
        <p:spPr>
          <a:xfrm>
            <a:off x="328654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29" name="Picture 28" descr="\\MAGNUM\Projects\Microsoft\Cloud Power FY12\Design\ICONS_PNG\Application.png"/>
          <p:cNvPicPr>
            <a:picLocks noChangeAspect="1" noChangeArrowheads="1"/>
          </p:cNvPicPr>
          <p:nvPr/>
        </p:nvPicPr>
        <p:blipFill>
          <a:blip r:embed="rId4" cstate="print">
            <a:biLevel thresh="50000"/>
          </a:blip>
          <a:srcRect/>
          <a:stretch>
            <a:fillRect/>
          </a:stretch>
        </p:blipFill>
        <p:spPr bwMode="auto">
          <a:xfrm>
            <a:off x="3605339" y="2150564"/>
            <a:ext cx="719137" cy="719137"/>
          </a:xfrm>
          <a:prstGeom prst="rect">
            <a:avLst/>
          </a:prstGeom>
          <a:noFill/>
        </p:spPr>
      </p:pic>
      <p:sp>
        <p:nvSpPr>
          <p:cNvPr id="34" name="Rectangle 33"/>
          <p:cNvSpPr/>
          <p:nvPr/>
        </p:nvSpPr>
        <p:spPr>
          <a:xfrm>
            <a:off x="178161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35" name="Picture 34" descr="\\MAGNUM\Projects\Microsoft\Cloud Power FY12\Design\ICONS_PNG\Application.png"/>
          <p:cNvPicPr>
            <a:picLocks noChangeAspect="1" noChangeArrowheads="1"/>
          </p:cNvPicPr>
          <p:nvPr/>
        </p:nvPicPr>
        <p:blipFill>
          <a:blip r:embed="rId4" cstate="print">
            <a:biLevel thresh="50000"/>
          </a:blip>
          <a:srcRect/>
          <a:stretch>
            <a:fillRect/>
          </a:stretch>
        </p:blipFill>
        <p:spPr bwMode="auto">
          <a:xfrm>
            <a:off x="2100409" y="2150564"/>
            <a:ext cx="719137" cy="719137"/>
          </a:xfrm>
          <a:prstGeom prst="rect">
            <a:avLst/>
          </a:prstGeom>
          <a:noFill/>
        </p:spPr>
      </p:pic>
      <p:cxnSp>
        <p:nvCxnSpPr>
          <p:cNvPr id="36" name="Straight Arrow Connector 35"/>
          <p:cNvCxnSpPr>
            <a:stCxn id="34" idx="2"/>
            <a:endCxn id="8" idx="0"/>
          </p:cNvCxnSpPr>
          <p:nvPr/>
        </p:nvCxnSpPr>
        <p:spPr>
          <a:xfrm>
            <a:off x="2459979" y="3060745"/>
            <a:ext cx="6646423"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37" name="Straight Arrow Connector 36"/>
          <p:cNvCxnSpPr>
            <a:stCxn id="28" idx="2"/>
            <a:endCxn id="8" idx="0"/>
          </p:cNvCxnSpPr>
          <p:nvPr/>
        </p:nvCxnSpPr>
        <p:spPr>
          <a:xfrm>
            <a:off x="3964909" y="3060745"/>
            <a:ext cx="5141493"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38" name="Straight Arrow Connector 37"/>
          <p:cNvCxnSpPr>
            <a:stCxn id="16" idx="2"/>
          </p:cNvCxnSpPr>
          <p:nvPr/>
        </p:nvCxnSpPr>
        <p:spPr>
          <a:xfrm flipH="1">
            <a:off x="5217852" y="3060745"/>
            <a:ext cx="251987"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39" name="Straight Arrow Connector 38"/>
          <p:cNvCxnSpPr>
            <a:stCxn id="19" idx="2"/>
          </p:cNvCxnSpPr>
          <p:nvPr/>
        </p:nvCxnSpPr>
        <p:spPr>
          <a:xfrm>
            <a:off x="6974769" y="3060745"/>
            <a:ext cx="187358"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40" name="Straight Arrow Connector 39"/>
          <p:cNvCxnSpPr>
            <a:stCxn id="22" idx="2"/>
          </p:cNvCxnSpPr>
          <p:nvPr/>
        </p:nvCxnSpPr>
        <p:spPr>
          <a:xfrm flipH="1">
            <a:off x="7162127" y="3060745"/>
            <a:ext cx="1317572"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41" name="Straight Arrow Connector 40"/>
          <p:cNvCxnSpPr>
            <a:stCxn id="25" idx="2"/>
          </p:cNvCxnSpPr>
          <p:nvPr/>
        </p:nvCxnSpPr>
        <p:spPr>
          <a:xfrm flipH="1">
            <a:off x="7162127" y="3060745"/>
            <a:ext cx="2822502"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sp>
        <p:nvSpPr>
          <p:cNvPr id="10" name="Rectangle 9"/>
          <p:cNvSpPr/>
          <p:nvPr/>
        </p:nvSpPr>
        <p:spPr bwMode="auto">
          <a:xfrm>
            <a:off x="1370740" y="3802062"/>
            <a:ext cx="9756056" cy="3048000"/>
          </a:xfrm>
          <a:prstGeom prst="rect">
            <a:avLst/>
          </a:prstGeom>
          <a:noFill/>
          <a:ln w="50800">
            <a:solidFill>
              <a:schemeClr val="accent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Scale Out File Server</a:t>
            </a:r>
          </a:p>
        </p:txBody>
      </p:sp>
    </p:spTree>
    <p:extLst>
      <p:ext uri="{BB962C8B-B14F-4D97-AF65-F5344CB8AC3E}">
        <p14:creationId xmlns:p14="http://schemas.microsoft.com/office/powerpoint/2010/main" val="2552289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par>
                                <p:cTn id="8" presetID="14" presetClass="exit" presetSubtype="10" fill="hold" nodeType="withEffect">
                                  <p:stCondLst>
                                    <p:cond delay="0"/>
                                  </p:stCondLst>
                                  <p:childTnLst>
                                    <p:animEffect transition="out" filter="randombar(horizontal)">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par>
                                <p:cTn id="14" presetID="14" presetClass="exit" presetSubtype="10" fill="hold" nodeType="withEffect">
                                  <p:stCondLst>
                                    <p:cond delay="0"/>
                                  </p:stCondLst>
                                  <p:childTnLst>
                                    <p:animEffect transition="out" filter="randombar(horizontal)">
                                      <p:cBhvr>
                                        <p:cTn id="15" dur="500"/>
                                        <p:tgtEl>
                                          <p:spTgt spid="37"/>
                                        </p:tgtEl>
                                      </p:cBhvr>
                                    </p:animEffect>
                                    <p:set>
                                      <p:cBhvr>
                                        <p:cTn id="16" dur="1" fill="hold">
                                          <p:stCondLst>
                                            <p:cond delay="499"/>
                                          </p:stCondLst>
                                        </p:cTn>
                                        <p:tgtEl>
                                          <p:spTgt spid="37"/>
                                        </p:tgtEl>
                                        <p:attrNameLst>
                                          <p:attrName>style.visibility</p:attrName>
                                        </p:attrNameLst>
                                      </p:cBhvr>
                                      <p:to>
                                        <p:strVal val="hidden"/>
                                      </p:to>
                                    </p:set>
                                  </p:childTnLst>
                                </p:cTn>
                              </p:par>
                              <p:par>
                                <p:cTn id="17" presetID="14" presetClass="entr" presetSubtype="1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xit" presetSubtype="10" fill="hold" nodeType="withEffect">
                                  <p:stCondLst>
                                    <p:cond delay="0"/>
                                  </p:stCondLst>
                                  <p:childTnLst>
                                    <p:animEffect transition="out" filter="randombar(horizontal)">
                                      <p:cBhvr>
                                        <p:cTn id="21" dur="500"/>
                                        <p:tgtEl>
                                          <p:spTgt spid="38"/>
                                        </p:tgtEl>
                                      </p:cBhvr>
                                    </p:animEffect>
                                    <p:set>
                                      <p:cBhvr>
                                        <p:cTn id="22" dur="1" fill="hold">
                                          <p:stCondLst>
                                            <p:cond delay="499"/>
                                          </p:stCondLst>
                                        </p:cTn>
                                        <p:tgtEl>
                                          <p:spTgt spid="38"/>
                                        </p:tgtEl>
                                        <p:attrNameLst>
                                          <p:attrName>style.visibility</p:attrName>
                                        </p:attrNameLst>
                                      </p:cBhvr>
                                      <p:to>
                                        <p:strVal val="hidden"/>
                                      </p:to>
                                    </p:set>
                                  </p:childTnLst>
                                </p:cTn>
                              </p:par>
                              <p:par>
                                <p:cTn id="23" presetID="14" presetClass="entr" presetSubtype="1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randombar(horizontal)">
                                      <p:cBhvr>
                                        <p:cTn id="25" dur="500"/>
                                        <p:tgtEl>
                                          <p:spTgt spid="39"/>
                                        </p:tgtEl>
                                      </p:cBhvr>
                                    </p:animEffect>
                                  </p:childTnLst>
                                </p:cTn>
                              </p:par>
                              <p:par>
                                <p:cTn id="26" presetID="14" presetClass="exit" presetSubtype="10" fill="hold" nodeType="withEffect">
                                  <p:stCondLst>
                                    <p:cond delay="0"/>
                                  </p:stCondLst>
                                  <p:childTnLst>
                                    <p:animEffect transition="out" filter="randombar(horizontal)">
                                      <p:cBhvr>
                                        <p:cTn id="27" dur="500"/>
                                        <p:tgtEl>
                                          <p:spTgt spid="39"/>
                                        </p:tgtEl>
                                      </p:cBhvr>
                                    </p:animEffect>
                                    <p:set>
                                      <p:cBhvr>
                                        <p:cTn id="28" dur="1" fill="hold">
                                          <p:stCondLst>
                                            <p:cond delay="499"/>
                                          </p:stCondLst>
                                        </p:cTn>
                                        <p:tgtEl>
                                          <p:spTgt spid="39"/>
                                        </p:tgtEl>
                                        <p:attrNameLst>
                                          <p:attrName>style.visibility</p:attrName>
                                        </p:attrNameLst>
                                      </p:cBhvr>
                                      <p:to>
                                        <p:strVal val="hidden"/>
                                      </p:to>
                                    </p:set>
                                  </p:childTnLst>
                                </p:cTn>
                              </p:par>
                              <p:par>
                                <p:cTn id="29" presetID="14" presetClass="entr" presetSubtype="1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randombar(horizontal)">
                                      <p:cBhvr>
                                        <p:cTn id="31" dur="500"/>
                                        <p:tgtEl>
                                          <p:spTgt spid="40"/>
                                        </p:tgtEl>
                                      </p:cBhvr>
                                    </p:animEffect>
                                  </p:childTnLst>
                                </p:cTn>
                              </p:par>
                              <p:par>
                                <p:cTn id="32" presetID="14" presetClass="exit" presetSubtype="10" fill="hold" nodeType="withEffect">
                                  <p:stCondLst>
                                    <p:cond delay="0"/>
                                  </p:stCondLst>
                                  <p:childTnLst>
                                    <p:animEffect transition="out" filter="randombar(horizontal)">
                                      <p:cBhvr>
                                        <p:cTn id="33" dur="500"/>
                                        <p:tgtEl>
                                          <p:spTgt spid="40"/>
                                        </p:tgtEl>
                                      </p:cBhvr>
                                    </p:animEffect>
                                    <p:set>
                                      <p:cBhvr>
                                        <p:cTn id="34" dur="1" fill="hold">
                                          <p:stCondLst>
                                            <p:cond delay="499"/>
                                          </p:stCondLst>
                                        </p:cTn>
                                        <p:tgtEl>
                                          <p:spTgt spid="40"/>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par>
                                <p:cTn id="38" presetID="14" presetClass="exit" presetSubtype="10" fill="hold" nodeType="withEffect">
                                  <p:stCondLst>
                                    <p:cond delay="0"/>
                                  </p:stCondLst>
                                  <p:childTnLst>
                                    <p:animEffect transition="out" filter="randombar(horizontal)">
                                      <p:cBhvr>
                                        <p:cTn id="39" dur="500"/>
                                        <p:tgtEl>
                                          <p:spTgt spid="41"/>
                                        </p:tgtEl>
                                      </p:cBhvr>
                                    </p:animEffect>
                                    <p:set>
                                      <p:cBhvr>
                                        <p:cTn id="40"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smtClean="0"/>
              <a:t>Upgrade Completed…</a:t>
            </a:r>
            <a:endParaRPr lang="en-US" dirty="0"/>
          </a:p>
        </p:txBody>
      </p:sp>
      <p:sp>
        <p:nvSpPr>
          <p:cNvPr id="3" name="Title 2"/>
          <p:cNvSpPr>
            <a:spLocks noGrp="1"/>
          </p:cNvSpPr>
          <p:nvPr>
            <p:ph type="title"/>
          </p:nvPr>
        </p:nvSpPr>
        <p:spPr/>
        <p:txBody>
          <a:bodyPr/>
          <a:lstStyle/>
          <a:p>
            <a:r>
              <a:rPr lang="en-US" sz="4400" dirty="0" smtClean="0"/>
              <a:t>Cluster OS Rolling Upgrade :: Scale Out File Server</a:t>
            </a:r>
            <a:endParaRPr lang="en-US" sz="4400" dirty="0"/>
          </a:p>
        </p:txBody>
      </p:sp>
      <p:sp>
        <p:nvSpPr>
          <p:cNvPr id="4" name="Rectangle 3"/>
          <p:cNvSpPr/>
          <p:nvPr/>
        </p:nvSpPr>
        <p:spPr>
          <a:xfrm>
            <a:off x="2595212" y="4520198"/>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5" name="TextBox 4"/>
          <p:cNvSpPr txBox="1"/>
          <p:nvPr/>
        </p:nvSpPr>
        <p:spPr>
          <a:xfrm>
            <a:off x="3536318" y="6344359"/>
            <a:ext cx="5343771" cy="369332"/>
          </a:xfrm>
          <a:prstGeom prst="rect">
            <a:avLst/>
          </a:prstGeom>
          <a:noFill/>
          <a:ln w="28575">
            <a:solidFill>
              <a:schemeClr val="accent6"/>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solidFill>
                  <a:srgbClr val="FFFFFF"/>
                </a:solidFill>
              </a:rPr>
              <a:t>Cluster Functional Level = </a:t>
            </a:r>
            <a:r>
              <a:rPr lang="en-US" b="1" dirty="0">
                <a:solidFill>
                  <a:srgbClr val="FFFFFF"/>
                </a:solidFill>
              </a:rPr>
              <a:t>Windows Server </a:t>
            </a:r>
            <a:r>
              <a:rPr lang="en-US" b="1" dirty="0" err="1" smtClean="0">
                <a:solidFill>
                  <a:srgbClr val="FFFFFF"/>
                </a:solidFill>
              </a:rPr>
              <a:t>vNext</a:t>
            </a:r>
            <a:endParaRPr lang="en-US" b="1" dirty="0">
              <a:solidFill>
                <a:srgbClr val="FFFFFF"/>
              </a:solidFill>
            </a:endParaRPr>
          </a:p>
        </p:txBody>
      </p:sp>
      <p:sp>
        <p:nvSpPr>
          <p:cNvPr id="6" name="Rectangle 5"/>
          <p:cNvSpPr/>
          <p:nvPr/>
        </p:nvSpPr>
        <p:spPr>
          <a:xfrm>
            <a:off x="4539487"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7" name="Rectangle 6"/>
          <p:cNvSpPr/>
          <p:nvPr/>
        </p:nvSpPr>
        <p:spPr>
          <a:xfrm>
            <a:off x="6483762"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8" name="Rectangle 7"/>
          <p:cNvSpPr/>
          <p:nvPr/>
        </p:nvSpPr>
        <p:spPr>
          <a:xfrm>
            <a:off x="8428037"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pic>
        <p:nvPicPr>
          <p:cNvPr id="28" name="Picture 5" descr="C:\Users\mitchellg\Desktop\Folder.png"/>
          <p:cNvPicPr>
            <a:picLocks noChangeAspect="1" noChangeArrowheads="1"/>
          </p:cNvPicPr>
          <p:nvPr/>
        </p:nvPicPr>
        <p:blipFill>
          <a:blip r:embed="rId2" cstate="print">
            <a:lum bright="100000"/>
          </a:blip>
          <a:srcRect/>
          <a:stretch>
            <a:fillRect/>
          </a:stretch>
        </p:blipFill>
        <p:spPr bwMode="auto">
          <a:xfrm>
            <a:off x="2928292" y="4571510"/>
            <a:ext cx="690568" cy="690568"/>
          </a:xfrm>
          <a:prstGeom prst="rect">
            <a:avLst/>
          </a:prstGeom>
          <a:noFill/>
        </p:spPr>
      </p:pic>
      <p:pic>
        <p:nvPicPr>
          <p:cNvPr id="30" name="Picture 5" descr="C:\Users\mitchellg\Desktop\Folder.png"/>
          <p:cNvPicPr>
            <a:picLocks noChangeAspect="1" noChangeArrowheads="1"/>
          </p:cNvPicPr>
          <p:nvPr/>
        </p:nvPicPr>
        <p:blipFill>
          <a:blip r:embed="rId2" cstate="print">
            <a:lum bright="100000"/>
          </a:blip>
          <a:srcRect/>
          <a:stretch>
            <a:fillRect/>
          </a:stretch>
        </p:blipFill>
        <p:spPr bwMode="auto">
          <a:xfrm>
            <a:off x="4872567" y="4571510"/>
            <a:ext cx="690568" cy="690568"/>
          </a:xfrm>
          <a:prstGeom prst="rect">
            <a:avLst/>
          </a:prstGeom>
          <a:noFill/>
        </p:spPr>
      </p:pic>
      <p:pic>
        <p:nvPicPr>
          <p:cNvPr id="31" name="Picture 5" descr="C:\Users\mitchellg\Desktop\Folder.png"/>
          <p:cNvPicPr>
            <a:picLocks noChangeAspect="1" noChangeArrowheads="1"/>
          </p:cNvPicPr>
          <p:nvPr/>
        </p:nvPicPr>
        <p:blipFill>
          <a:blip r:embed="rId2" cstate="print">
            <a:lum bright="100000"/>
          </a:blip>
          <a:srcRect/>
          <a:stretch>
            <a:fillRect/>
          </a:stretch>
        </p:blipFill>
        <p:spPr bwMode="auto">
          <a:xfrm>
            <a:off x="6816842" y="4571510"/>
            <a:ext cx="690568" cy="690568"/>
          </a:xfrm>
          <a:prstGeom prst="rect">
            <a:avLst/>
          </a:prstGeom>
          <a:noFill/>
        </p:spPr>
      </p:pic>
      <p:pic>
        <p:nvPicPr>
          <p:cNvPr id="32" name="Picture 5" descr="C:\Users\mitchellg\Desktop\Folder.png"/>
          <p:cNvPicPr>
            <a:picLocks noChangeAspect="1" noChangeArrowheads="1"/>
          </p:cNvPicPr>
          <p:nvPr/>
        </p:nvPicPr>
        <p:blipFill>
          <a:blip r:embed="rId2" cstate="print">
            <a:lum bright="100000"/>
          </a:blip>
          <a:srcRect/>
          <a:stretch>
            <a:fillRect/>
          </a:stretch>
        </p:blipFill>
        <p:spPr bwMode="auto">
          <a:xfrm>
            <a:off x="8761117" y="4571510"/>
            <a:ext cx="690568" cy="690568"/>
          </a:xfrm>
          <a:prstGeom prst="rect">
            <a:avLst/>
          </a:prstGeom>
          <a:noFill/>
        </p:spPr>
      </p:pic>
      <p:sp>
        <p:nvSpPr>
          <p:cNvPr id="15" name="Rectangle 14"/>
          <p:cNvSpPr/>
          <p:nvPr/>
        </p:nvSpPr>
        <p:spPr>
          <a:xfrm>
            <a:off x="479147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16" name="Picture 1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110269" y="2150564"/>
            <a:ext cx="719137" cy="719137"/>
          </a:xfrm>
          <a:prstGeom prst="rect">
            <a:avLst/>
          </a:prstGeom>
          <a:noFill/>
        </p:spPr>
      </p:pic>
      <p:sp>
        <p:nvSpPr>
          <p:cNvPr id="18" name="Rectangle 17"/>
          <p:cNvSpPr/>
          <p:nvPr/>
        </p:nvSpPr>
        <p:spPr>
          <a:xfrm>
            <a:off x="629640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19" name="Picture 1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615199" y="2150564"/>
            <a:ext cx="719137" cy="719137"/>
          </a:xfrm>
          <a:prstGeom prst="rect">
            <a:avLst/>
          </a:prstGeom>
          <a:noFill/>
        </p:spPr>
      </p:pic>
      <p:sp>
        <p:nvSpPr>
          <p:cNvPr id="21" name="Rectangle 20"/>
          <p:cNvSpPr/>
          <p:nvPr/>
        </p:nvSpPr>
        <p:spPr>
          <a:xfrm>
            <a:off x="780133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22" name="Picture 2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20129" y="2150564"/>
            <a:ext cx="719137" cy="719137"/>
          </a:xfrm>
          <a:prstGeom prst="rect">
            <a:avLst/>
          </a:prstGeom>
          <a:noFill/>
        </p:spPr>
      </p:pic>
      <p:sp>
        <p:nvSpPr>
          <p:cNvPr id="24" name="Rectangle 23"/>
          <p:cNvSpPr/>
          <p:nvPr/>
        </p:nvSpPr>
        <p:spPr>
          <a:xfrm>
            <a:off x="930626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25" name="Picture 2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625059" y="2150564"/>
            <a:ext cx="719137" cy="719137"/>
          </a:xfrm>
          <a:prstGeom prst="rect">
            <a:avLst/>
          </a:prstGeom>
          <a:noFill/>
        </p:spPr>
      </p:pic>
      <p:sp>
        <p:nvSpPr>
          <p:cNvPr id="27" name="Rectangle 26"/>
          <p:cNvSpPr/>
          <p:nvPr/>
        </p:nvSpPr>
        <p:spPr>
          <a:xfrm>
            <a:off x="328654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29" name="Picture 2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05339" y="2150564"/>
            <a:ext cx="719137" cy="719137"/>
          </a:xfrm>
          <a:prstGeom prst="rect">
            <a:avLst/>
          </a:prstGeom>
          <a:noFill/>
        </p:spPr>
      </p:pic>
      <p:sp>
        <p:nvSpPr>
          <p:cNvPr id="34" name="Rectangle 33"/>
          <p:cNvSpPr/>
          <p:nvPr/>
        </p:nvSpPr>
        <p:spPr>
          <a:xfrm>
            <a:off x="1781614" y="2164901"/>
            <a:ext cx="1356729" cy="895844"/>
          </a:xfrm>
          <a:prstGeom prst="rect">
            <a:avLst/>
          </a:prstGeom>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SMB3 Client</a:t>
            </a:r>
          </a:p>
        </p:txBody>
      </p:sp>
      <p:pic>
        <p:nvPicPr>
          <p:cNvPr id="35" name="Picture 3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100409" y="2150564"/>
            <a:ext cx="719137" cy="719137"/>
          </a:xfrm>
          <a:prstGeom prst="rect">
            <a:avLst/>
          </a:prstGeom>
          <a:noFill/>
        </p:spPr>
      </p:pic>
      <p:cxnSp>
        <p:nvCxnSpPr>
          <p:cNvPr id="36" name="Straight Arrow Connector 35"/>
          <p:cNvCxnSpPr>
            <a:stCxn id="34" idx="2"/>
          </p:cNvCxnSpPr>
          <p:nvPr/>
        </p:nvCxnSpPr>
        <p:spPr>
          <a:xfrm>
            <a:off x="2459979" y="3060745"/>
            <a:ext cx="813598" cy="1459453"/>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37" name="Straight Arrow Connector 36"/>
          <p:cNvCxnSpPr>
            <a:stCxn id="27" idx="2"/>
          </p:cNvCxnSpPr>
          <p:nvPr/>
        </p:nvCxnSpPr>
        <p:spPr>
          <a:xfrm flipH="1">
            <a:off x="3273577" y="3060745"/>
            <a:ext cx="691332" cy="1459453"/>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38" name="Straight Arrow Connector 37"/>
          <p:cNvCxnSpPr>
            <a:stCxn id="15" idx="2"/>
          </p:cNvCxnSpPr>
          <p:nvPr/>
        </p:nvCxnSpPr>
        <p:spPr>
          <a:xfrm flipH="1">
            <a:off x="5217852" y="3060745"/>
            <a:ext cx="251987"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39" name="Straight Arrow Connector 38"/>
          <p:cNvCxnSpPr>
            <a:stCxn id="18" idx="2"/>
          </p:cNvCxnSpPr>
          <p:nvPr/>
        </p:nvCxnSpPr>
        <p:spPr>
          <a:xfrm>
            <a:off x="6974769" y="3060745"/>
            <a:ext cx="187358"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40" name="Straight Arrow Connector 39"/>
          <p:cNvCxnSpPr>
            <a:stCxn id="21" idx="2"/>
          </p:cNvCxnSpPr>
          <p:nvPr/>
        </p:nvCxnSpPr>
        <p:spPr>
          <a:xfrm flipH="1">
            <a:off x="7162127" y="3060745"/>
            <a:ext cx="1317572"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cxnSp>
        <p:nvCxnSpPr>
          <p:cNvPr id="41" name="Straight Arrow Connector 40"/>
          <p:cNvCxnSpPr>
            <a:stCxn id="24" idx="2"/>
          </p:cNvCxnSpPr>
          <p:nvPr/>
        </p:nvCxnSpPr>
        <p:spPr>
          <a:xfrm flipH="1">
            <a:off x="7162127" y="3060745"/>
            <a:ext cx="2822502" cy="1412421"/>
          </a:xfrm>
          <a:prstGeom prst="straightConnector1">
            <a:avLst/>
          </a:prstGeom>
          <a:ln w="38100">
            <a:tailEnd type="arrow"/>
          </a:ln>
        </p:spPr>
        <p:style>
          <a:lnRef idx="2">
            <a:schemeClr val="accent5"/>
          </a:lnRef>
          <a:fillRef idx="0">
            <a:schemeClr val="accent5"/>
          </a:fillRef>
          <a:effectRef idx="1">
            <a:schemeClr val="accent5"/>
          </a:effectRef>
          <a:fontRef idx="minor">
            <a:schemeClr val="tx1"/>
          </a:fontRef>
        </p:style>
      </p:cxnSp>
      <p:sp>
        <p:nvSpPr>
          <p:cNvPr id="10" name="Rectangle 9"/>
          <p:cNvSpPr/>
          <p:nvPr/>
        </p:nvSpPr>
        <p:spPr bwMode="auto">
          <a:xfrm>
            <a:off x="1370740" y="3802062"/>
            <a:ext cx="9756056" cy="3048000"/>
          </a:xfrm>
          <a:prstGeom prst="rect">
            <a:avLst/>
          </a:prstGeom>
          <a:noFill/>
          <a:ln w="50800">
            <a:solidFill>
              <a:schemeClr val="accent6"/>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Scale Out File Server</a:t>
            </a:r>
          </a:p>
        </p:txBody>
      </p:sp>
    </p:spTree>
    <p:extLst>
      <p:ext uri="{BB962C8B-B14F-4D97-AF65-F5344CB8AC3E}">
        <p14:creationId xmlns:p14="http://schemas.microsoft.com/office/powerpoint/2010/main" val="1183371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par>
                                <p:cTn id="8" presetID="14" presetClass="exit" presetSubtype="10" fill="hold" nodeType="withEffect">
                                  <p:stCondLst>
                                    <p:cond delay="0"/>
                                  </p:stCondLst>
                                  <p:childTnLst>
                                    <p:animEffect transition="out" filter="randombar(horizontal)">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par>
                                <p:cTn id="14" presetID="14" presetClass="exit" presetSubtype="10" fill="hold" nodeType="withEffect">
                                  <p:stCondLst>
                                    <p:cond delay="0"/>
                                  </p:stCondLst>
                                  <p:childTnLst>
                                    <p:animEffect transition="out" filter="randombar(horizontal)">
                                      <p:cBhvr>
                                        <p:cTn id="15" dur="500"/>
                                        <p:tgtEl>
                                          <p:spTgt spid="37"/>
                                        </p:tgtEl>
                                      </p:cBhvr>
                                    </p:animEffect>
                                    <p:set>
                                      <p:cBhvr>
                                        <p:cTn id="16" dur="1" fill="hold">
                                          <p:stCondLst>
                                            <p:cond delay="499"/>
                                          </p:stCondLst>
                                        </p:cTn>
                                        <p:tgtEl>
                                          <p:spTgt spid="37"/>
                                        </p:tgtEl>
                                        <p:attrNameLst>
                                          <p:attrName>style.visibility</p:attrName>
                                        </p:attrNameLst>
                                      </p:cBhvr>
                                      <p:to>
                                        <p:strVal val="hidden"/>
                                      </p:to>
                                    </p:set>
                                  </p:childTnLst>
                                </p:cTn>
                              </p:par>
                              <p:par>
                                <p:cTn id="17" presetID="14" presetClass="entr" presetSubtype="1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randombar(horizontal)">
                                      <p:cBhvr>
                                        <p:cTn id="19" dur="500"/>
                                        <p:tgtEl>
                                          <p:spTgt spid="38"/>
                                        </p:tgtEl>
                                      </p:cBhvr>
                                    </p:animEffect>
                                  </p:childTnLst>
                                </p:cTn>
                              </p:par>
                              <p:par>
                                <p:cTn id="20" presetID="14" presetClass="exit" presetSubtype="10" fill="hold" nodeType="withEffect">
                                  <p:stCondLst>
                                    <p:cond delay="0"/>
                                  </p:stCondLst>
                                  <p:childTnLst>
                                    <p:animEffect transition="out" filter="randombar(horizontal)">
                                      <p:cBhvr>
                                        <p:cTn id="21" dur="500"/>
                                        <p:tgtEl>
                                          <p:spTgt spid="38"/>
                                        </p:tgtEl>
                                      </p:cBhvr>
                                    </p:animEffect>
                                    <p:set>
                                      <p:cBhvr>
                                        <p:cTn id="22" dur="1" fill="hold">
                                          <p:stCondLst>
                                            <p:cond delay="499"/>
                                          </p:stCondLst>
                                        </p:cTn>
                                        <p:tgtEl>
                                          <p:spTgt spid="38"/>
                                        </p:tgtEl>
                                        <p:attrNameLst>
                                          <p:attrName>style.visibility</p:attrName>
                                        </p:attrNameLst>
                                      </p:cBhvr>
                                      <p:to>
                                        <p:strVal val="hidden"/>
                                      </p:to>
                                    </p:set>
                                  </p:childTnLst>
                                </p:cTn>
                              </p:par>
                              <p:par>
                                <p:cTn id="23" presetID="14" presetClass="entr" presetSubtype="1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randombar(horizontal)">
                                      <p:cBhvr>
                                        <p:cTn id="25" dur="500"/>
                                        <p:tgtEl>
                                          <p:spTgt spid="39"/>
                                        </p:tgtEl>
                                      </p:cBhvr>
                                    </p:animEffect>
                                  </p:childTnLst>
                                </p:cTn>
                              </p:par>
                              <p:par>
                                <p:cTn id="26" presetID="14" presetClass="exit" presetSubtype="10" fill="hold" nodeType="withEffect">
                                  <p:stCondLst>
                                    <p:cond delay="0"/>
                                  </p:stCondLst>
                                  <p:childTnLst>
                                    <p:animEffect transition="out" filter="randombar(horizontal)">
                                      <p:cBhvr>
                                        <p:cTn id="27" dur="500"/>
                                        <p:tgtEl>
                                          <p:spTgt spid="39"/>
                                        </p:tgtEl>
                                      </p:cBhvr>
                                    </p:animEffect>
                                    <p:set>
                                      <p:cBhvr>
                                        <p:cTn id="28" dur="1" fill="hold">
                                          <p:stCondLst>
                                            <p:cond delay="499"/>
                                          </p:stCondLst>
                                        </p:cTn>
                                        <p:tgtEl>
                                          <p:spTgt spid="39"/>
                                        </p:tgtEl>
                                        <p:attrNameLst>
                                          <p:attrName>style.visibility</p:attrName>
                                        </p:attrNameLst>
                                      </p:cBhvr>
                                      <p:to>
                                        <p:strVal val="hidden"/>
                                      </p:to>
                                    </p:set>
                                  </p:childTnLst>
                                </p:cTn>
                              </p:par>
                              <p:par>
                                <p:cTn id="29" presetID="14" presetClass="entr" presetSubtype="1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randombar(horizontal)">
                                      <p:cBhvr>
                                        <p:cTn id="31" dur="500"/>
                                        <p:tgtEl>
                                          <p:spTgt spid="40"/>
                                        </p:tgtEl>
                                      </p:cBhvr>
                                    </p:animEffect>
                                  </p:childTnLst>
                                </p:cTn>
                              </p:par>
                              <p:par>
                                <p:cTn id="32" presetID="14" presetClass="exit" presetSubtype="10" fill="hold" nodeType="withEffect">
                                  <p:stCondLst>
                                    <p:cond delay="0"/>
                                  </p:stCondLst>
                                  <p:childTnLst>
                                    <p:animEffect transition="out" filter="randombar(horizontal)">
                                      <p:cBhvr>
                                        <p:cTn id="33" dur="500"/>
                                        <p:tgtEl>
                                          <p:spTgt spid="40"/>
                                        </p:tgtEl>
                                      </p:cBhvr>
                                    </p:animEffect>
                                    <p:set>
                                      <p:cBhvr>
                                        <p:cTn id="34" dur="1" fill="hold">
                                          <p:stCondLst>
                                            <p:cond delay="499"/>
                                          </p:stCondLst>
                                        </p:cTn>
                                        <p:tgtEl>
                                          <p:spTgt spid="40"/>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par>
                                <p:cTn id="38" presetID="14" presetClass="exit" presetSubtype="10" fill="hold" nodeType="withEffect">
                                  <p:stCondLst>
                                    <p:cond delay="0"/>
                                  </p:stCondLst>
                                  <p:childTnLst>
                                    <p:animEffect transition="out" filter="randombar(horizontal)">
                                      <p:cBhvr>
                                        <p:cTn id="39" dur="500"/>
                                        <p:tgtEl>
                                          <p:spTgt spid="41"/>
                                        </p:tgtEl>
                                      </p:cBhvr>
                                    </p:animEffect>
                                    <p:set>
                                      <p:cBhvr>
                                        <p:cTn id="40"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1668462"/>
            <a:ext cx="10896598" cy="2751698"/>
          </a:xfrm>
        </p:spPr>
        <p:txBody>
          <a:bodyPr/>
          <a:lstStyle/>
          <a:p>
            <a:r>
              <a:rPr lang="en-US" dirty="0" smtClean="0"/>
              <a:t>Demo:</a:t>
            </a:r>
            <a:br>
              <a:rPr lang="en-US" dirty="0" smtClean="0"/>
            </a:br>
            <a:r>
              <a:rPr lang="en-US" i="1" dirty="0" smtClean="0"/>
              <a:t>	</a:t>
            </a:r>
            <a:r>
              <a:rPr lang="en-US" sz="5400" i="1" dirty="0" smtClean="0"/>
              <a:t>Cluster OS Rolling Upgrade</a:t>
            </a:r>
            <a:br>
              <a:rPr lang="en-US" sz="5400" i="1" dirty="0" smtClean="0"/>
            </a:br>
            <a:r>
              <a:rPr lang="en-US" sz="5400" i="1" dirty="0"/>
              <a:t>	</a:t>
            </a:r>
            <a:r>
              <a:rPr lang="en-US" sz="5400" i="1" dirty="0" smtClean="0"/>
              <a:t>	of Scale-out File Server</a:t>
            </a:r>
            <a:endParaRPr lang="en-US" i="1" dirty="0"/>
          </a:p>
        </p:txBody>
      </p:sp>
    </p:spTree>
    <p:extLst>
      <p:ext uri="{BB962C8B-B14F-4D97-AF65-F5344CB8AC3E}">
        <p14:creationId xmlns:p14="http://schemas.microsoft.com/office/powerpoint/2010/main" val="926942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Compute</a:t>
            </a:r>
            <a:br>
              <a:rPr lang="en-US" dirty="0" smtClean="0"/>
            </a:br>
            <a:r>
              <a:rPr lang="en-US" sz="4000" dirty="0" smtClean="0"/>
              <a:t>      </a:t>
            </a:r>
            <a:r>
              <a:rPr lang="en-US" sz="4400" dirty="0" smtClean="0"/>
              <a:t>Hyper-V</a:t>
            </a:r>
            <a:r>
              <a:rPr lang="en-US" dirty="0" smtClean="0"/>
              <a:t/>
            </a:r>
            <a:br>
              <a:rPr lang="en-US" dirty="0" smtClean="0"/>
            </a:br>
            <a:endParaRPr lang="en-US" dirty="0"/>
          </a:p>
        </p:txBody>
      </p:sp>
      <p:sp>
        <p:nvSpPr>
          <p:cNvPr id="3" name="Text Placeholder 3"/>
          <p:cNvSpPr txBox="1">
            <a:spLocks/>
          </p:cNvSpPr>
          <p:nvPr/>
        </p:nvSpPr>
        <p:spPr>
          <a:xfrm>
            <a:off x="274638" y="6079728"/>
            <a:ext cx="8229589" cy="182959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dirty="0" smtClean="0">
                <a:gradFill>
                  <a:gsLst>
                    <a:gs pos="1250">
                      <a:srgbClr val="FFFFFF"/>
                    </a:gs>
                    <a:gs pos="100000">
                      <a:srgbClr val="FFFFFF"/>
                    </a:gs>
                  </a:gsLst>
                  <a:lin ang="5400000" scaled="0"/>
                </a:gradFill>
              </a:rPr>
              <a:t>Taylor Brown</a:t>
            </a: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12194627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439862"/>
            <a:ext cx="11887200" cy="5072158"/>
          </a:xfrm>
        </p:spPr>
        <p:txBody>
          <a:bodyPr/>
          <a:lstStyle/>
          <a:p>
            <a:r>
              <a:rPr lang="en-US" dirty="0" smtClean="0"/>
              <a:t>Introduced Cross Version Live Migration</a:t>
            </a:r>
          </a:p>
          <a:p>
            <a:pPr marL="342900" lvl="1" indent="0">
              <a:buNone/>
            </a:pPr>
            <a:r>
              <a:rPr lang="en-US" dirty="0" smtClean="0"/>
              <a:t>Great Feature But…</a:t>
            </a:r>
          </a:p>
          <a:p>
            <a:pPr lvl="1"/>
            <a:r>
              <a:rPr lang="en-US" dirty="0" smtClean="0"/>
              <a:t>Only enabled migrations from Windows Server 2012 to Windows Server 2012 R2</a:t>
            </a:r>
          </a:p>
          <a:p>
            <a:pPr lvl="1"/>
            <a:r>
              <a:rPr lang="en-US" dirty="0" smtClean="0"/>
              <a:t>Private cloud upgrade required two clusters (2012 and 2012 R2 cluster)</a:t>
            </a:r>
          </a:p>
          <a:p>
            <a:pPr lvl="1"/>
            <a:r>
              <a:rPr lang="en-US" dirty="0" smtClean="0"/>
              <a:t>High availability gap during cross cluster migration</a:t>
            </a:r>
          </a:p>
          <a:p>
            <a:pPr lvl="2"/>
            <a:endParaRPr lang="en-US" dirty="0" smtClean="0"/>
          </a:p>
          <a:p>
            <a:r>
              <a:rPr lang="en-US" dirty="0" smtClean="0"/>
              <a:t>Cross Version Shared Nothing Migration</a:t>
            </a:r>
          </a:p>
          <a:p>
            <a:pPr marL="342900" lvl="1" indent="0">
              <a:buNone/>
            </a:pPr>
            <a:r>
              <a:rPr lang="en-US" dirty="0" smtClean="0"/>
              <a:t>Great feature but…</a:t>
            </a:r>
          </a:p>
          <a:p>
            <a:pPr lvl="1"/>
            <a:r>
              <a:rPr lang="en-US" dirty="0" smtClean="0"/>
              <a:t>Same challenges with cross version </a:t>
            </a:r>
            <a:r>
              <a:rPr lang="en-US" dirty="0"/>
              <a:t>l</a:t>
            </a:r>
            <a:r>
              <a:rPr lang="en-US" dirty="0" smtClean="0"/>
              <a:t>ive </a:t>
            </a:r>
            <a:r>
              <a:rPr lang="en-US" dirty="0"/>
              <a:t>m</a:t>
            </a:r>
            <a:r>
              <a:rPr lang="en-US" dirty="0" smtClean="0"/>
              <a:t>igration</a:t>
            </a:r>
          </a:p>
          <a:p>
            <a:pPr lvl="1"/>
            <a:r>
              <a:rPr lang="en-US" dirty="0" smtClean="0"/>
              <a:t>Required copying potentially large amounts of data</a:t>
            </a:r>
          </a:p>
          <a:p>
            <a:pPr lvl="1"/>
            <a:r>
              <a:rPr lang="en-US" dirty="0" smtClean="0"/>
              <a:t>Often required additional storage</a:t>
            </a:r>
          </a:p>
        </p:txBody>
      </p:sp>
      <p:sp>
        <p:nvSpPr>
          <p:cNvPr id="3" name="Title 2"/>
          <p:cNvSpPr>
            <a:spLocks noGrp="1"/>
          </p:cNvSpPr>
          <p:nvPr>
            <p:ph type="title"/>
          </p:nvPr>
        </p:nvSpPr>
        <p:spPr/>
        <p:txBody>
          <a:bodyPr/>
          <a:lstStyle/>
          <a:p>
            <a:r>
              <a:rPr lang="en-US" dirty="0" smtClean="0"/>
              <a:t>Hyper-V with Windows Server 2012 R2</a:t>
            </a:r>
            <a:endParaRPr lang="en-US" dirty="0"/>
          </a:p>
        </p:txBody>
      </p:sp>
    </p:spTree>
    <p:extLst>
      <p:ext uri="{BB962C8B-B14F-4D97-AF65-F5344CB8AC3E}">
        <p14:creationId xmlns:p14="http://schemas.microsoft.com/office/powerpoint/2010/main" val="355155818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Introducing</a:t>
            </a:r>
            <a:br>
              <a:rPr lang="en-US" dirty="0" smtClean="0"/>
            </a:br>
            <a:r>
              <a:rPr lang="en-US" i="1" dirty="0"/>
              <a:t> </a:t>
            </a:r>
            <a:r>
              <a:rPr lang="en-US" i="1" dirty="0" smtClean="0"/>
              <a:t>  Cross Version Mobility</a:t>
            </a:r>
            <a:endParaRPr lang="en-US" i="1" dirty="0"/>
          </a:p>
        </p:txBody>
      </p:sp>
    </p:spTree>
    <p:extLst>
      <p:ext uri="{BB962C8B-B14F-4D97-AF65-F5344CB8AC3E}">
        <p14:creationId xmlns:p14="http://schemas.microsoft.com/office/powerpoint/2010/main" val="64384464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626156"/>
          </a:xfrm>
        </p:spPr>
        <p:txBody>
          <a:bodyPr/>
          <a:lstStyle/>
          <a:p>
            <a:r>
              <a:rPr lang="en-US" dirty="0"/>
              <a:t>Full support for Cluster OS Rolling upgrades</a:t>
            </a:r>
          </a:p>
          <a:p>
            <a:r>
              <a:rPr lang="en-US" dirty="0"/>
              <a:t>Full support for non-clustered environments</a:t>
            </a:r>
          </a:p>
          <a:p>
            <a:endParaRPr lang="en-US" dirty="0" smtClean="0"/>
          </a:p>
          <a:p>
            <a:r>
              <a:rPr lang="en-US" dirty="0" smtClean="0"/>
              <a:t>Bidirectional live migration support between </a:t>
            </a:r>
            <a:br>
              <a:rPr lang="en-US" dirty="0" smtClean="0"/>
            </a:br>
            <a:r>
              <a:rPr lang="en-US" dirty="0" smtClean="0"/>
              <a:t>Windows Server 2012 R2 and Windows Server </a:t>
            </a:r>
            <a:r>
              <a:rPr lang="en-US" dirty="0" err="1" smtClean="0"/>
              <a:t>vNext</a:t>
            </a:r>
            <a:endParaRPr lang="en-US" dirty="0" smtClean="0"/>
          </a:p>
          <a:p>
            <a:pPr lvl="1"/>
            <a:r>
              <a:rPr lang="en-US" dirty="0"/>
              <a:t>and </a:t>
            </a:r>
            <a:r>
              <a:rPr lang="en-US" dirty="0" smtClean="0"/>
              <a:t>saved states</a:t>
            </a:r>
            <a:r>
              <a:rPr lang="en-US" dirty="0"/>
              <a:t>…</a:t>
            </a:r>
          </a:p>
          <a:p>
            <a:pPr lvl="1"/>
            <a:r>
              <a:rPr lang="en-US" dirty="0"/>
              <a:t>and </a:t>
            </a:r>
            <a:r>
              <a:rPr lang="en-US" dirty="0" smtClean="0"/>
              <a:t>shared nothing live migration…</a:t>
            </a:r>
          </a:p>
          <a:p>
            <a:pPr lvl="1"/>
            <a:r>
              <a:rPr lang="en-US" dirty="0" smtClean="0"/>
              <a:t>and Hyper-V replication…</a:t>
            </a:r>
            <a:endParaRPr lang="en-US" dirty="0"/>
          </a:p>
          <a:p>
            <a:pPr lvl="1"/>
            <a:endParaRPr lang="en-US" dirty="0" smtClean="0"/>
          </a:p>
          <a:p>
            <a:endParaRPr lang="en-US" dirty="0"/>
          </a:p>
        </p:txBody>
      </p:sp>
      <p:sp>
        <p:nvSpPr>
          <p:cNvPr id="3" name="Title 2"/>
          <p:cNvSpPr>
            <a:spLocks noGrp="1"/>
          </p:cNvSpPr>
          <p:nvPr>
            <p:ph type="title"/>
          </p:nvPr>
        </p:nvSpPr>
        <p:spPr/>
        <p:txBody>
          <a:bodyPr/>
          <a:lstStyle/>
          <a:p>
            <a:r>
              <a:rPr lang="en-US" dirty="0" smtClean="0"/>
              <a:t>Cross Version Mobility</a:t>
            </a:r>
            <a:endParaRPr lang="en-US" dirty="0"/>
          </a:p>
        </p:txBody>
      </p:sp>
    </p:spTree>
    <p:extLst>
      <p:ext uri="{BB962C8B-B14F-4D97-AF65-F5344CB8AC3E}">
        <p14:creationId xmlns:p14="http://schemas.microsoft.com/office/powerpoint/2010/main" val="354703415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and...</a:t>
            </a:r>
            <a:endParaRPr lang="en-US" i="1" dirty="0"/>
          </a:p>
        </p:txBody>
      </p:sp>
    </p:spTree>
    <p:extLst>
      <p:ext uri="{BB962C8B-B14F-4D97-AF65-F5344CB8AC3E}">
        <p14:creationId xmlns:p14="http://schemas.microsoft.com/office/powerpoint/2010/main" val="373378583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No More </a:t>
            </a:r>
            <a:br>
              <a:rPr lang="en-US" sz="5400" dirty="0" smtClean="0"/>
            </a:br>
            <a:r>
              <a:rPr lang="en-US" sz="5400" dirty="0"/>
              <a:t> </a:t>
            </a:r>
            <a:r>
              <a:rPr lang="en-US" sz="5400" dirty="0" smtClean="0"/>
              <a:t>   Integration Component</a:t>
            </a:r>
            <a:br>
              <a:rPr lang="en-US" sz="5400" dirty="0" smtClean="0"/>
            </a:br>
            <a:r>
              <a:rPr lang="en-US" sz="5400" dirty="0"/>
              <a:t> </a:t>
            </a:r>
            <a:r>
              <a:rPr lang="en-US" sz="5400" dirty="0" smtClean="0"/>
              <a:t>        Upgrades!</a:t>
            </a:r>
            <a:endParaRPr lang="en-US" sz="5400" dirty="0"/>
          </a:p>
        </p:txBody>
      </p:sp>
    </p:spTree>
    <p:extLst>
      <p:ext uri="{BB962C8B-B14F-4D97-AF65-F5344CB8AC3E}">
        <p14:creationId xmlns:p14="http://schemas.microsoft.com/office/powerpoint/2010/main" val="38756657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637212"/>
          </a:xfrm>
        </p:spPr>
        <p:txBody>
          <a:bodyPr>
            <a:normAutofit/>
          </a:bodyPr>
          <a:lstStyle/>
          <a:p>
            <a:r>
              <a:rPr lang="en-US" dirty="0" smtClean="0"/>
              <a:t>IC version no longer tied to Hyper-V host version</a:t>
            </a:r>
          </a:p>
          <a:p>
            <a:pPr lvl="1"/>
            <a:r>
              <a:rPr lang="en-US" dirty="0" smtClean="0"/>
              <a:t>Windows Server 2012 R2 IC’s will be the starting point</a:t>
            </a:r>
          </a:p>
          <a:p>
            <a:pPr lvl="1"/>
            <a:r>
              <a:rPr lang="en-US" dirty="0" smtClean="0"/>
              <a:t>Guests OS versions before 2012 R2 get updated to Windows Server 2012 R2 IC’s</a:t>
            </a:r>
            <a:endParaRPr lang="en-US" dirty="0"/>
          </a:p>
          <a:p>
            <a:r>
              <a:rPr lang="en-US" dirty="0" smtClean="0"/>
              <a:t>Updates To IC’s distributed through normal channels</a:t>
            </a:r>
          </a:p>
          <a:p>
            <a:pPr lvl="1"/>
            <a:r>
              <a:rPr lang="en-US" dirty="0" smtClean="0"/>
              <a:t>Windows Update</a:t>
            </a:r>
          </a:p>
          <a:p>
            <a:pPr lvl="1"/>
            <a:r>
              <a:rPr lang="en-US" dirty="0" smtClean="0"/>
              <a:t>Windows Download Center</a:t>
            </a:r>
          </a:p>
          <a:p>
            <a:pPr lvl="1"/>
            <a:r>
              <a:rPr lang="en-US" dirty="0" smtClean="0"/>
              <a:t>Linux package managers</a:t>
            </a:r>
          </a:p>
          <a:p>
            <a:r>
              <a:rPr lang="en-US" dirty="0"/>
              <a:t>Windows Server 2012 </a:t>
            </a:r>
            <a:r>
              <a:rPr lang="en-US" dirty="0" smtClean="0"/>
              <a:t>R2 IC’s coming to WU soon</a:t>
            </a:r>
          </a:p>
          <a:p>
            <a:pPr lvl="1"/>
            <a:r>
              <a:rPr lang="en-US" dirty="0" smtClean="0"/>
              <a:t>First for virtual machines running on Windows Server Technical Preview</a:t>
            </a:r>
          </a:p>
          <a:p>
            <a:pPr lvl="1"/>
            <a:r>
              <a:rPr lang="en-US" dirty="0" smtClean="0"/>
              <a:t>Next virtual machines running on Windows Server 2012 R2</a:t>
            </a:r>
          </a:p>
        </p:txBody>
      </p:sp>
      <p:sp>
        <p:nvSpPr>
          <p:cNvPr id="3" name="Title 2"/>
          <p:cNvSpPr>
            <a:spLocks noGrp="1"/>
          </p:cNvSpPr>
          <p:nvPr>
            <p:ph type="title"/>
          </p:nvPr>
        </p:nvSpPr>
        <p:spPr/>
        <p:txBody>
          <a:bodyPr/>
          <a:lstStyle/>
          <a:p>
            <a:r>
              <a:rPr lang="en-US" dirty="0" smtClean="0"/>
              <a:t>Integration Components</a:t>
            </a:r>
            <a:endParaRPr lang="en-US" dirty="0"/>
          </a:p>
        </p:txBody>
      </p:sp>
    </p:spTree>
    <p:extLst>
      <p:ext uri="{BB962C8B-B14F-4D97-AF65-F5344CB8AC3E}">
        <p14:creationId xmlns:p14="http://schemas.microsoft.com/office/powerpoint/2010/main" val="23631866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Assumptions</a:t>
            </a:r>
            <a:endParaRPr lang="en-US" dirty="0"/>
          </a:p>
        </p:txBody>
      </p:sp>
    </p:spTree>
    <p:extLst>
      <p:ext uri="{BB962C8B-B14F-4D97-AF65-F5344CB8AC3E}">
        <p14:creationId xmlns:p14="http://schemas.microsoft.com/office/powerpoint/2010/main" val="73125905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637212"/>
          </a:xfrm>
        </p:spPr>
        <p:txBody>
          <a:bodyPr>
            <a:normAutofit fontScale="92500" lnSpcReduction="10000"/>
          </a:bodyPr>
          <a:lstStyle/>
          <a:p>
            <a:r>
              <a:rPr lang="en-US" dirty="0" smtClean="0"/>
              <a:t>Replication from Windows Server 2012 R2 to </a:t>
            </a:r>
            <a:br>
              <a:rPr lang="en-US" dirty="0" smtClean="0"/>
            </a:br>
            <a:r>
              <a:rPr lang="en-US" dirty="0" smtClean="0"/>
              <a:t>Windows Server </a:t>
            </a:r>
            <a:r>
              <a:rPr lang="en-US" dirty="0" err="1" smtClean="0"/>
              <a:t>vNext</a:t>
            </a:r>
            <a:endParaRPr lang="en-US" dirty="0" smtClean="0"/>
          </a:p>
          <a:p>
            <a:endParaRPr lang="en-US" dirty="0" smtClean="0"/>
          </a:p>
          <a:p>
            <a:r>
              <a:rPr lang="en-US" dirty="0" smtClean="0"/>
              <a:t>Replication from </a:t>
            </a:r>
            <a:r>
              <a:rPr lang="en-US" dirty="0"/>
              <a:t>Windows Server </a:t>
            </a:r>
            <a:r>
              <a:rPr lang="en-US" dirty="0" err="1"/>
              <a:t>vNext</a:t>
            </a:r>
            <a:r>
              <a:rPr lang="en-US" dirty="0"/>
              <a:t> </a:t>
            </a:r>
            <a:r>
              <a:rPr lang="en-US" dirty="0" smtClean="0"/>
              <a:t>to </a:t>
            </a:r>
            <a:br>
              <a:rPr lang="en-US" dirty="0" smtClean="0"/>
            </a:br>
            <a:r>
              <a:rPr lang="en-US" dirty="0" smtClean="0"/>
              <a:t>Windows Server 2012 R2</a:t>
            </a:r>
            <a:r>
              <a:rPr lang="en-US" i="1" dirty="0" smtClean="0"/>
              <a:t> </a:t>
            </a:r>
            <a:r>
              <a:rPr lang="en-US" sz="2400" i="1" dirty="0"/>
              <a:t>(</a:t>
            </a:r>
            <a:r>
              <a:rPr lang="en-US" sz="2400" i="1" dirty="0" smtClean="0"/>
              <a:t>with compatible </a:t>
            </a:r>
            <a:r>
              <a:rPr lang="en-US" sz="2400" i="1" dirty="0" err="1" smtClean="0"/>
              <a:t>vm</a:t>
            </a:r>
            <a:r>
              <a:rPr lang="en-US" sz="2400" i="1" dirty="0" smtClean="0"/>
              <a:t> configuration version)</a:t>
            </a:r>
            <a:endParaRPr lang="en-US" sz="2400" dirty="0" smtClean="0"/>
          </a:p>
          <a:p>
            <a:endParaRPr lang="en-US" dirty="0" smtClean="0"/>
          </a:p>
          <a:p>
            <a:r>
              <a:rPr lang="en-US" b="1" dirty="0" smtClean="0"/>
              <a:t>Cluster OS Rolling Upgrade support</a:t>
            </a:r>
          </a:p>
          <a:p>
            <a:endParaRPr lang="en-US" b="1" dirty="0" smtClean="0"/>
          </a:p>
          <a:p>
            <a:r>
              <a:rPr lang="en-US" dirty="0" smtClean="0"/>
              <a:t>Support for upgrading VM configuration version</a:t>
            </a:r>
            <a:br>
              <a:rPr lang="en-US" dirty="0" smtClean="0"/>
            </a:br>
            <a:r>
              <a:rPr lang="en-US" sz="2600" i="1" dirty="0" smtClean="0"/>
              <a:t>(source and destination both must be upgraded)</a:t>
            </a:r>
            <a:endParaRPr lang="en-US" sz="2600" dirty="0"/>
          </a:p>
        </p:txBody>
      </p:sp>
      <p:sp>
        <p:nvSpPr>
          <p:cNvPr id="4" name="Title 3"/>
          <p:cNvSpPr>
            <a:spLocks noGrp="1"/>
          </p:cNvSpPr>
          <p:nvPr>
            <p:ph type="title"/>
          </p:nvPr>
        </p:nvSpPr>
        <p:spPr/>
        <p:txBody>
          <a:bodyPr/>
          <a:lstStyle/>
          <a:p>
            <a:r>
              <a:rPr lang="en-US" dirty="0" smtClean="0"/>
              <a:t>Hyper-V Replica</a:t>
            </a:r>
            <a:endParaRPr lang="en-US" dirty="0"/>
          </a:p>
        </p:txBody>
      </p:sp>
    </p:spTree>
    <p:extLst>
      <p:ext uri="{BB962C8B-B14F-4D97-AF65-F5344CB8AC3E}">
        <p14:creationId xmlns:p14="http://schemas.microsoft.com/office/powerpoint/2010/main" val="167559422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Hyper-V</a:t>
            </a:r>
            <a:br>
              <a:rPr lang="en-US" dirty="0" smtClean="0"/>
            </a:br>
            <a:r>
              <a:rPr lang="en-US" sz="4400" dirty="0"/>
              <a:t>	</a:t>
            </a:r>
            <a:r>
              <a:rPr lang="en-US" sz="4400" dirty="0" smtClean="0"/>
              <a:t>VM Configuration Version</a:t>
            </a:r>
            <a:endParaRPr lang="en-US" sz="4400" dirty="0"/>
          </a:p>
        </p:txBody>
      </p:sp>
      <p:sp>
        <p:nvSpPr>
          <p:cNvPr id="3" name="Text Placeholder 3"/>
          <p:cNvSpPr txBox="1">
            <a:spLocks/>
          </p:cNvSpPr>
          <p:nvPr/>
        </p:nvSpPr>
        <p:spPr>
          <a:xfrm>
            <a:off x="285115" y="6079728"/>
            <a:ext cx="8229589" cy="182959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dirty="0" smtClean="0">
                <a:gradFill>
                  <a:gsLst>
                    <a:gs pos="1250">
                      <a:srgbClr val="FFFFFF"/>
                    </a:gs>
                    <a:gs pos="100000">
                      <a:srgbClr val="FFFFFF"/>
                    </a:gs>
                  </a:gsLst>
                  <a:lin ang="5400000" scaled="0"/>
                </a:gradFill>
              </a:rPr>
              <a:t>Taylor Brown</a:t>
            </a: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72178039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quarter" idx="10"/>
          </p:nvPr>
        </p:nvSpPr>
        <p:spPr>
          <a:xfrm>
            <a:off x="274638" y="1212850"/>
            <a:ext cx="11887200" cy="2782300"/>
          </a:xfrm>
        </p:spPr>
        <p:txBody>
          <a:bodyPr/>
          <a:lstStyle/>
          <a:p>
            <a:r>
              <a:rPr lang="en-US" dirty="0" smtClean="0"/>
              <a:t>What is configuration version?</a:t>
            </a:r>
          </a:p>
          <a:p>
            <a:pPr lvl="1"/>
            <a:r>
              <a:rPr lang="en-US" dirty="0" smtClean="0"/>
              <a:t>Configuration files</a:t>
            </a:r>
          </a:p>
          <a:p>
            <a:pPr lvl="1"/>
            <a:r>
              <a:rPr lang="en-US" dirty="0" smtClean="0"/>
              <a:t>Saved State/Snapshot files</a:t>
            </a:r>
          </a:p>
          <a:p>
            <a:r>
              <a:rPr lang="en-US" dirty="0" smtClean="0"/>
              <a:t>What OS versions support </a:t>
            </a:r>
            <a:br>
              <a:rPr lang="en-US" dirty="0" smtClean="0"/>
            </a:br>
            <a:r>
              <a:rPr lang="en-US" dirty="0" smtClean="0"/>
              <a:t>what configuration versions?</a:t>
            </a:r>
            <a:endParaRPr lang="en-US" dirty="0"/>
          </a:p>
        </p:txBody>
      </p:sp>
      <p:sp>
        <p:nvSpPr>
          <p:cNvPr id="4" name="Title 3"/>
          <p:cNvSpPr>
            <a:spLocks noGrp="1"/>
          </p:cNvSpPr>
          <p:nvPr>
            <p:ph type="title"/>
          </p:nvPr>
        </p:nvSpPr>
        <p:spPr/>
        <p:txBody>
          <a:bodyPr/>
          <a:lstStyle/>
          <a:p>
            <a:r>
              <a:rPr lang="en-US" smtClean="0"/>
              <a:t>Hyper-V Configuration Versioning</a:t>
            </a:r>
            <a:endParaRPr lang="en-US" dirty="0"/>
          </a:p>
        </p:txBody>
      </p:sp>
      <p:pic>
        <p:nvPicPr>
          <p:cNvPr id="6" name="Picture 5"/>
          <p:cNvPicPr>
            <a:picLocks noChangeAspect="1"/>
          </p:cNvPicPr>
          <p:nvPr/>
        </p:nvPicPr>
        <p:blipFill rotWithShape="1">
          <a:blip r:embed="rId2"/>
          <a:srcRect l="145" r="57017" b="519"/>
          <a:stretch/>
        </p:blipFill>
        <p:spPr>
          <a:xfrm>
            <a:off x="8357886" y="2378463"/>
            <a:ext cx="3932715" cy="4503493"/>
          </a:xfrm>
          <a:prstGeom prst="rect">
            <a:avLst/>
          </a:prstGeom>
          <a:effectLst>
            <a:outerShdw blurRad="50800" dist="38100" dir="2700000" algn="tl" rotWithShape="0">
              <a:prstClr val="black">
                <a:alpha val="40000"/>
              </a:prstClr>
            </a:outerShdw>
          </a:effectLst>
        </p:spPr>
      </p:pic>
      <p:sp>
        <p:nvSpPr>
          <p:cNvPr id="7" name="Oval 6"/>
          <p:cNvSpPr/>
          <p:nvPr/>
        </p:nvSpPr>
        <p:spPr bwMode="auto">
          <a:xfrm>
            <a:off x="9459183" y="5887762"/>
            <a:ext cx="1033425" cy="260457"/>
          </a:xfrm>
          <a:prstGeom prst="ellipse">
            <a:avLst/>
          </a:prstGeom>
          <a:noFill/>
          <a:ln w="28575">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505050"/>
                  </a:gs>
                  <a:gs pos="100000">
                    <a:srgbClr val="505050"/>
                  </a:gs>
                </a:gsLst>
                <a:lin ang="5400000" scaled="0"/>
              </a:gradFill>
            </a:endParaRPr>
          </a:p>
        </p:txBody>
      </p:sp>
      <p:graphicFrame>
        <p:nvGraphicFramePr>
          <p:cNvPr id="9" name="Table 8"/>
          <p:cNvGraphicFramePr>
            <a:graphicFrameLocks noGrp="1"/>
          </p:cNvGraphicFramePr>
          <p:nvPr>
            <p:extLst/>
          </p:nvPr>
        </p:nvGraphicFramePr>
        <p:xfrm>
          <a:off x="274639" y="4183062"/>
          <a:ext cx="7995325" cy="2238246"/>
        </p:xfrm>
        <a:graphic>
          <a:graphicData uri="http://schemas.openxmlformats.org/drawingml/2006/table">
            <a:tbl>
              <a:tblPr firstRow="1" firstCol="1" bandRow="1">
                <a:tableStyleId>{9D7B26C5-4107-4FEC-AEDC-1716B250A1EF}</a:tableStyleId>
              </a:tblPr>
              <a:tblGrid>
                <a:gridCol w="3997021">
                  <a:extLst>
                    <a:ext uri="{9D8B030D-6E8A-4147-A177-3AD203B41FA5}">
                      <a16:colId xmlns="" xmlns:a16="http://schemas.microsoft.com/office/drawing/2014/main" val="2203845890"/>
                    </a:ext>
                  </a:extLst>
                </a:gridCol>
                <a:gridCol w="3998304">
                  <a:extLst>
                    <a:ext uri="{9D8B030D-6E8A-4147-A177-3AD203B41FA5}">
                      <a16:colId xmlns="" xmlns:a16="http://schemas.microsoft.com/office/drawing/2014/main" val="2755968240"/>
                    </a:ext>
                  </a:extLst>
                </a:gridCol>
              </a:tblGrid>
              <a:tr h="248694">
                <a:tc>
                  <a:txBody>
                    <a:bodyPr/>
                    <a:lstStyle/>
                    <a:p>
                      <a:pPr marL="0" marR="0">
                        <a:spcBef>
                          <a:spcPts val="0"/>
                        </a:spcBef>
                        <a:spcAft>
                          <a:spcPts val="0"/>
                        </a:spcAft>
                      </a:pPr>
                      <a:r>
                        <a:rPr lang="en-US" sz="1600" dirty="0" smtClean="0">
                          <a:effectLst/>
                        </a:rPr>
                        <a:t>OS Version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spcBef>
                          <a:spcPts val="0"/>
                        </a:spcBef>
                        <a:spcAft>
                          <a:spcPts val="0"/>
                        </a:spcAft>
                      </a:pPr>
                      <a:r>
                        <a:rPr lang="en-US" sz="1600" dirty="0" smtClean="0">
                          <a:effectLst/>
                        </a:rPr>
                        <a:t>Supporte</a:t>
                      </a:r>
                      <a:r>
                        <a:rPr lang="en-US" sz="1600" baseline="0" dirty="0" smtClean="0">
                          <a:effectLst/>
                        </a:rPr>
                        <a:t>d VM Versions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extLst>
                  <a:ext uri="{0D108BD9-81ED-4DB2-BD59-A6C34878D82A}">
                    <a16:rowId xmlns="" xmlns:a16="http://schemas.microsoft.com/office/drawing/2014/main" val="1411251076"/>
                  </a:ext>
                </a:extLst>
              </a:tr>
              <a:tr h="248694">
                <a:tc>
                  <a:txBody>
                    <a:bodyPr/>
                    <a:lstStyle/>
                    <a:p>
                      <a:pPr marL="0" marR="0">
                        <a:spcBef>
                          <a:spcPts val="0"/>
                        </a:spcBef>
                        <a:spcAft>
                          <a:spcPts val="0"/>
                        </a:spcAft>
                      </a:pPr>
                      <a:r>
                        <a:rPr lang="en-US" sz="1600" dirty="0">
                          <a:effectLst/>
                        </a:rPr>
                        <a:t>Windows Server 2008: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spcBef>
                          <a:spcPts val="0"/>
                        </a:spcBef>
                        <a:spcAft>
                          <a:spcPts val="0"/>
                        </a:spcAft>
                      </a:pPr>
                      <a:r>
                        <a:rPr lang="en-US" sz="1600" dirty="0">
                          <a:effectLst/>
                        </a:rPr>
                        <a:t>Version 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extLst>
                  <a:ext uri="{0D108BD9-81ED-4DB2-BD59-A6C34878D82A}">
                    <a16:rowId xmlns="" xmlns:a16="http://schemas.microsoft.com/office/drawing/2014/main" val="2953185113"/>
                  </a:ext>
                </a:extLst>
              </a:tr>
              <a:tr h="248694">
                <a:tc>
                  <a:txBody>
                    <a:bodyPr/>
                    <a:lstStyle/>
                    <a:p>
                      <a:pPr marL="0" marR="0">
                        <a:spcBef>
                          <a:spcPts val="0"/>
                        </a:spcBef>
                        <a:spcAft>
                          <a:spcPts val="0"/>
                        </a:spcAft>
                      </a:pPr>
                      <a:r>
                        <a:rPr lang="en-US" sz="1600" dirty="0">
                          <a:effectLst/>
                        </a:rPr>
                        <a:t>Windows Server 2008 SP1: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spcBef>
                          <a:spcPts val="0"/>
                        </a:spcBef>
                        <a:spcAft>
                          <a:spcPts val="0"/>
                        </a:spcAft>
                      </a:pPr>
                      <a:r>
                        <a:rPr lang="en-US" sz="1600" dirty="0">
                          <a:effectLst/>
                        </a:rPr>
                        <a:t>Version 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extLst>
                  <a:ext uri="{0D108BD9-81ED-4DB2-BD59-A6C34878D82A}">
                    <a16:rowId xmlns="" xmlns:a16="http://schemas.microsoft.com/office/drawing/2014/main" val="917266851"/>
                  </a:ext>
                </a:extLst>
              </a:tr>
              <a:tr h="248694">
                <a:tc>
                  <a:txBody>
                    <a:bodyPr/>
                    <a:lstStyle/>
                    <a:p>
                      <a:pPr marL="0" marR="0">
                        <a:spcBef>
                          <a:spcPts val="0"/>
                        </a:spcBef>
                        <a:spcAft>
                          <a:spcPts val="0"/>
                        </a:spcAft>
                      </a:pPr>
                      <a:r>
                        <a:rPr lang="en-US" sz="1600" dirty="0">
                          <a:effectLst/>
                        </a:rPr>
                        <a:t>Windows Server 2008 R2: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spcBef>
                          <a:spcPts val="0"/>
                        </a:spcBef>
                        <a:spcAft>
                          <a:spcPts val="0"/>
                        </a:spcAft>
                      </a:pPr>
                      <a:r>
                        <a:rPr lang="en-US" sz="1600" dirty="0">
                          <a:effectLst/>
                        </a:rPr>
                        <a:t>Version 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extLst>
                  <a:ext uri="{0D108BD9-81ED-4DB2-BD59-A6C34878D82A}">
                    <a16:rowId xmlns="" xmlns:a16="http://schemas.microsoft.com/office/drawing/2014/main" val="4160744972"/>
                  </a:ext>
                </a:extLst>
              </a:tr>
              <a:tr h="248694">
                <a:tc>
                  <a:txBody>
                    <a:bodyPr/>
                    <a:lstStyle/>
                    <a:p>
                      <a:pPr marL="0" marR="0">
                        <a:spcBef>
                          <a:spcPts val="0"/>
                        </a:spcBef>
                        <a:spcAft>
                          <a:spcPts val="0"/>
                        </a:spcAft>
                      </a:pPr>
                      <a:r>
                        <a:rPr lang="en-US" sz="1600" dirty="0">
                          <a:effectLst/>
                        </a:rPr>
                        <a:t>Windows Server 2012: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spcBef>
                          <a:spcPts val="0"/>
                        </a:spcBef>
                        <a:spcAft>
                          <a:spcPts val="0"/>
                        </a:spcAft>
                      </a:pPr>
                      <a:r>
                        <a:rPr lang="en-US" sz="1600" dirty="0">
                          <a:effectLst/>
                        </a:rPr>
                        <a:t>Version 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extLst>
                  <a:ext uri="{0D108BD9-81ED-4DB2-BD59-A6C34878D82A}">
                    <a16:rowId xmlns="" xmlns:a16="http://schemas.microsoft.com/office/drawing/2014/main" val="1031328258"/>
                  </a:ext>
                </a:extLst>
              </a:tr>
              <a:tr h="248694">
                <a:tc>
                  <a:txBody>
                    <a:bodyPr/>
                    <a:lstStyle/>
                    <a:p>
                      <a:pPr marL="0" marR="0">
                        <a:spcBef>
                          <a:spcPts val="0"/>
                        </a:spcBef>
                        <a:spcAft>
                          <a:spcPts val="0"/>
                        </a:spcAft>
                      </a:pPr>
                      <a:r>
                        <a:rPr lang="en-US" sz="1600" dirty="0">
                          <a:effectLst/>
                        </a:rPr>
                        <a:t>Windows Server 2012 R2: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spcBef>
                          <a:spcPts val="0"/>
                        </a:spcBef>
                        <a:spcAft>
                          <a:spcPts val="0"/>
                        </a:spcAft>
                      </a:pPr>
                      <a:r>
                        <a:rPr lang="en-US" sz="1600" dirty="0">
                          <a:effectLst/>
                        </a:rPr>
                        <a:t>Version 5.0, Version 4.0*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extLst>
                  <a:ext uri="{0D108BD9-81ED-4DB2-BD59-A6C34878D82A}">
                    <a16:rowId xmlns="" xmlns:a16="http://schemas.microsoft.com/office/drawing/2014/main" val="335844239"/>
                  </a:ext>
                </a:extLst>
              </a:tr>
              <a:tr h="248694">
                <a:tc>
                  <a:txBody>
                    <a:bodyPr/>
                    <a:lstStyle/>
                    <a:p>
                      <a:pPr marL="0" marR="0">
                        <a:spcBef>
                          <a:spcPts val="0"/>
                        </a:spcBef>
                        <a:spcAft>
                          <a:spcPts val="0"/>
                        </a:spcAft>
                      </a:pPr>
                      <a:r>
                        <a:rPr lang="en-US" sz="1600" dirty="0">
                          <a:effectLst/>
                        </a:rPr>
                        <a:t>Windows Server </a:t>
                      </a:r>
                      <a:r>
                        <a:rPr lang="en-US" sz="1600" dirty="0" err="1" smtClean="0">
                          <a:effectLst/>
                        </a:rPr>
                        <a:t>vNext</a:t>
                      </a:r>
                      <a:r>
                        <a:rPr lang="en-US" sz="1600" dirty="0" smtClean="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spcBef>
                          <a:spcPts val="0"/>
                        </a:spcBef>
                        <a:spcAft>
                          <a:spcPts val="0"/>
                        </a:spcAft>
                      </a:pPr>
                      <a:r>
                        <a:rPr lang="en-US" sz="1600" dirty="0">
                          <a:effectLst/>
                        </a:rPr>
                        <a:t>Version 6.0, Version 5.0**, Version 4.0*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extLst>
                  <a:ext uri="{0D108BD9-81ED-4DB2-BD59-A6C34878D82A}">
                    <a16:rowId xmlns="" xmlns:a16="http://schemas.microsoft.com/office/drawing/2014/main" val="4061942807"/>
                  </a:ext>
                </a:extLst>
              </a:tr>
              <a:tr h="248694">
                <a:tc gridSpan="2">
                  <a:txBody>
                    <a:bodyPr/>
                    <a:lstStyle/>
                    <a:p>
                      <a:pPr marL="0" marR="0">
                        <a:spcBef>
                          <a:spcPts val="0"/>
                        </a:spcBef>
                        <a:spcAft>
                          <a:spcPts val="0"/>
                        </a:spcAft>
                      </a:pPr>
                      <a:r>
                        <a:rPr lang="en-US" sz="1600" dirty="0">
                          <a:effectLst/>
                        </a:rPr>
                        <a:t>* </a:t>
                      </a:r>
                      <a:r>
                        <a:rPr lang="en-US" sz="1600" baseline="0" dirty="0" smtClean="0">
                          <a:effectLst/>
                        </a:rPr>
                        <a:t>  </a:t>
                      </a:r>
                      <a:r>
                        <a:rPr lang="en-US" sz="1600" b="0" dirty="0" smtClean="0">
                          <a:effectLst/>
                        </a:rPr>
                        <a:t>Configuration </a:t>
                      </a:r>
                      <a:r>
                        <a:rPr lang="en-US" sz="1600" b="0" dirty="0">
                          <a:effectLst/>
                        </a:rPr>
                        <a:t>version is automatically upgraded to </a:t>
                      </a:r>
                      <a:r>
                        <a:rPr lang="en-US" sz="1600" b="0" dirty="0" smtClean="0">
                          <a:effectLst/>
                        </a:rPr>
                        <a:t>minimum</a:t>
                      </a:r>
                      <a:r>
                        <a:rPr lang="en-US" sz="1600" b="0" baseline="0" dirty="0" smtClean="0">
                          <a:effectLst/>
                        </a:rPr>
                        <a:t> </a:t>
                      </a:r>
                      <a:r>
                        <a:rPr lang="en-US" sz="1600" b="0" dirty="0" smtClean="0">
                          <a:effectLst/>
                        </a:rPr>
                        <a:t>supported</a:t>
                      </a:r>
                      <a:r>
                        <a:rPr lang="en-US" sz="1600" b="0" baseline="0" dirty="0" smtClean="0">
                          <a:effectLst/>
                        </a:rPr>
                        <a:t> version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hMerge="1">
                  <a:txBody>
                    <a:bodyPr/>
                    <a:lstStyle/>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58512313"/>
                  </a:ext>
                </a:extLst>
              </a:tr>
              <a:tr h="248694">
                <a:tc gridSpan="2">
                  <a:txBody>
                    <a:bodyPr/>
                    <a:lstStyle/>
                    <a:p>
                      <a:pPr marL="0" marR="0">
                        <a:spcBef>
                          <a:spcPts val="0"/>
                        </a:spcBef>
                        <a:spcAft>
                          <a:spcPts val="0"/>
                        </a:spcAft>
                      </a:pPr>
                      <a:r>
                        <a:rPr lang="en-US" sz="1600" dirty="0">
                          <a:effectLst/>
                        </a:rPr>
                        <a:t>** </a:t>
                      </a:r>
                      <a:r>
                        <a:rPr lang="en-US" sz="1600" b="0" dirty="0">
                          <a:effectLst/>
                        </a:rPr>
                        <a:t>Supported in down-level mode</a:t>
                      </a:r>
                      <a:r>
                        <a:rPr lang="en-US" sz="1600" b="0" dirty="0" smtClean="0">
                          <a:effectLst/>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hMerge="1">
                  <a:txBody>
                    <a:bodyPr/>
                    <a:lstStyle/>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40065785"/>
                  </a:ext>
                </a:extLst>
              </a:tr>
            </a:tbl>
          </a:graphicData>
        </a:graphic>
      </p:graphicFrame>
    </p:spTree>
    <p:extLst>
      <p:ext uri="{BB962C8B-B14F-4D97-AF65-F5344CB8AC3E}">
        <p14:creationId xmlns:p14="http://schemas.microsoft.com/office/powerpoint/2010/main" val="318398863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0"/>
          </p:nvPr>
        </p:nvSpPr>
        <p:spPr>
          <a:xfrm>
            <a:off x="274638" y="1212850"/>
            <a:ext cx="11887200" cy="5484812"/>
          </a:xfrm>
        </p:spPr>
        <p:txBody>
          <a:bodyPr>
            <a:normAutofit lnSpcReduction="10000"/>
          </a:bodyPr>
          <a:lstStyle/>
          <a:p>
            <a:r>
              <a:rPr lang="en-US" dirty="0" smtClean="0"/>
              <a:t>PowerShell </a:t>
            </a:r>
            <a:r>
              <a:rPr lang="en-US" dirty="0" err="1" smtClean="0"/>
              <a:t>cmdlets</a:t>
            </a:r>
            <a:r>
              <a:rPr lang="en-US" dirty="0" smtClean="0"/>
              <a:t> </a:t>
            </a:r>
            <a:br>
              <a:rPr lang="en-US" dirty="0" smtClean="0"/>
            </a:br>
            <a:r>
              <a:rPr lang="en-US" dirty="0" smtClean="0"/>
              <a:t>	Get-VM </a:t>
            </a:r>
            <a:r>
              <a:rPr lang="en-US" sz="3000" i="1" dirty="0" smtClean="0"/>
              <a:t>(version property)</a:t>
            </a:r>
            <a:r>
              <a:rPr lang="en-US" dirty="0" smtClean="0"/>
              <a:t/>
            </a:r>
            <a:br>
              <a:rPr lang="en-US" dirty="0" smtClean="0"/>
            </a:br>
            <a:r>
              <a:rPr lang="en-US" dirty="0" smtClean="0"/>
              <a:t>	Update-</a:t>
            </a:r>
            <a:r>
              <a:rPr lang="en-US" dirty="0" err="1" smtClean="0"/>
              <a:t>VMConfigurationVersion</a:t>
            </a:r>
            <a:endParaRPr lang="en-US" dirty="0" smtClean="0"/>
          </a:p>
          <a:p>
            <a:endParaRPr lang="en-US" dirty="0" smtClean="0"/>
          </a:p>
          <a:p>
            <a:r>
              <a:rPr lang="en-US" dirty="0" smtClean="0"/>
              <a:t>Hyper-V Manager support coming…</a:t>
            </a:r>
          </a:p>
          <a:p>
            <a:endParaRPr lang="en-US" dirty="0" smtClean="0"/>
          </a:p>
          <a:p>
            <a:r>
              <a:rPr lang="en-US" dirty="0" smtClean="0"/>
              <a:t>Requirements to Upgrade Configuration Version</a:t>
            </a:r>
          </a:p>
          <a:p>
            <a:pPr lvl="1"/>
            <a:r>
              <a:rPr lang="en-US" dirty="0" smtClean="0"/>
              <a:t>Virtual machine must be off</a:t>
            </a:r>
          </a:p>
          <a:p>
            <a:pPr lvl="1"/>
            <a:r>
              <a:rPr lang="en-US" dirty="0" smtClean="0"/>
              <a:t>Saved state and online checkpoints must be discarded</a:t>
            </a:r>
          </a:p>
          <a:p>
            <a:pPr lvl="1"/>
            <a:r>
              <a:rPr lang="en-US" dirty="0" smtClean="0"/>
              <a:t>Cluster functional level must have been upgraded</a:t>
            </a:r>
          </a:p>
          <a:p>
            <a:endParaRPr lang="en-US" dirty="0" smtClean="0"/>
          </a:p>
        </p:txBody>
      </p:sp>
      <p:sp>
        <p:nvSpPr>
          <p:cNvPr id="2" name="Title 1"/>
          <p:cNvSpPr>
            <a:spLocks noGrp="1"/>
          </p:cNvSpPr>
          <p:nvPr>
            <p:ph type="title"/>
          </p:nvPr>
        </p:nvSpPr>
        <p:spPr/>
        <p:txBody>
          <a:bodyPr/>
          <a:lstStyle/>
          <a:p>
            <a:r>
              <a:rPr lang="en-US" sz="4800" dirty="0" smtClean="0"/>
              <a:t>Interacting with Hyper-V configuration version</a:t>
            </a:r>
            <a:endParaRPr lang="en-US" sz="4800" dirty="0"/>
          </a:p>
        </p:txBody>
      </p:sp>
    </p:spTree>
    <p:extLst>
      <p:ext uri="{BB962C8B-B14F-4D97-AF65-F5344CB8AC3E}">
        <p14:creationId xmlns:p14="http://schemas.microsoft.com/office/powerpoint/2010/main" val="322058522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914400"/>
            <a:r>
              <a:rPr lang="en-US" sz="4400" dirty="0"/>
              <a:t>Cluster OS Rolling </a:t>
            </a:r>
            <a:r>
              <a:rPr lang="en-US" sz="4400" dirty="0" smtClean="0"/>
              <a:t>Upgrade Applied </a:t>
            </a:r>
            <a:r>
              <a:rPr lang="en-US" sz="4400" dirty="0"/>
              <a:t>To:</a:t>
            </a:r>
            <a:r>
              <a:rPr lang="en-US" dirty="0"/>
              <a:t/>
            </a:r>
            <a:br>
              <a:rPr lang="en-US" dirty="0"/>
            </a:br>
            <a:r>
              <a:rPr lang="en-US" dirty="0"/>
              <a:t>	</a:t>
            </a:r>
            <a:r>
              <a:rPr lang="en-US" b="1" dirty="0" smtClean="0"/>
              <a:t>Hyper-V</a:t>
            </a:r>
            <a:r>
              <a:rPr lang="en-US" dirty="0"/>
              <a:t/>
            </a:r>
            <a:br>
              <a:rPr lang="en-US" dirty="0"/>
            </a:br>
            <a:endParaRPr lang="en-US" sz="4800" dirty="0"/>
          </a:p>
        </p:txBody>
      </p:sp>
      <p:sp>
        <p:nvSpPr>
          <p:cNvPr id="3" name="Text Placeholder 3"/>
          <p:cNvSpPr txBox="1">
            <a:spLocks/>
          </p:cNvSpPr>
          <p:nvPr/>
        </p:nvSpPr>
        <p:spPr>
          <a:xfrm>
            <a:off x="285115" y="6079728"/>
            <a:ext cx="8229589" cy="182959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2"/>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dirty="0" smtClean="0">
                <a:gradFill>
                  <a:gsLst>
                    <a:gs pos="1250">
                      <a:srgbClr val="FFFFFF"/>
                    </a:gs>
                    <a:gs pos="100000">
                      <a:srgbClr val="FFFFFF"/>
                    </a:gs>
                  </a:gsLst>
                  <a:lin ang="5400000" scaled="0"/>
                </a:gradFill>
              </a:rPr>
              <a:t>Taylor Brown</a:t>
            </a: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43876498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smtClean="0"/>
              <a:t>Initial state</a:t>
            </a:r>
            <a:endParaRPr lang="en-US" dirty="0"/>
          </a:p>
        </p:txBody>
      </p:sp>
      <p:sp>
        <p:nvSpPr>
          <p:cNvPr id="3" name="Title 2"/>
          <p:cNvSpPr>
            <a:spLocks noGrp="1"/>
          </p:cNvSpPr>
          <p:nvPr>
            <p:ph type="title"/>
          </p:nvPr>
        </p:nvSpPr>
        <p:spPr/>
        <p:txBody>
          <a:bodyPr/>
          <a:lstStyle/>
          <a:p>
            <a:r>
              <a:rPr lang="en-US" sz="4400" dirty="0" smtClean="0"/>
              <a:t>Cluster OS Rolling Upgrade :: Compute Cluster</a:t>
            </a:r>
            <a:endParaRPr lang="en-US" sz="4400" dirty="0"/>
          </a:p>
        </p:txBody>
      </p:sp>
      <p:sp>
        <p:nvSpPr>
          <p:cNvPr id="4" name="Rectangle 3"/>
          <p:cNvSpPr/>
          <p:nvPr/>
        </p:nvSpPr>
        <p:spPr>
          <a:xfrm>
            <a:off x="2595212" y="4520198"/>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5" name="TextBox 4"/>
          <p:cNvSpPr txBox="1"/>
          <p:nvPr/>
        </p:nvSpPr>
        <p:spPr>
          <a:xfrm>
            <a:off x="3536318" y="6344359"/>
            <a:ext cx="5394362" cy="369332"/>
          </a:xfrm>
          <a:prstGeom prst="rect">
            <a:avLst/>
          </a:prstGeom>
          <a:noFill/>
          <a:ln w="28575">
            <a:solidFill>
              <a:schemeClr val="accent4"/>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solidFill>
                  <a:srgbClr val="FFFFFF"/>
                </a:solidFill>
              </a:rPr>
              <a:t>Cluster Functional Level = Windows Server </a:t>
            </a:r>
            <a:r>
              <a:rPr lang="en-US" dirty="0" smtClean="0">
                <a:solidFill>
                  <a:srgbClr val="FFFFFF"/>
                </a:solidFill>
              </a:rPr>
              <a:t>2012 R2</a:t>
            </a:r>
            <a:endParaRPr lang="en-US" dirty="0">
              <a:solidFill>
                <a:srgbClr val="FFFFFF"/>
              </a:solidFill>
            </a:endParaRPr>
          </a:p>
        </p:txBody>
      </p:sp>
      <p:sp>
        <p:nvSpPr>
          <p:cNvPr id="6" name="Rectangle 5"/>
          <p:cNvSpPr/>
          <p:nvPr/>
        </p:nvSpPr>
        <p:spPr>
          <a:xfrm>
            <a:off x="4539487" y="447316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7" name="Rectangle 6"/>
          <p:cNvSpPr/>
          <p:nvPr/>
        </p:nvSpPr>
        <p:spPr>
          <a:xfrm>
            <a:off x="6483762" y="447316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8" name="Rectangle 7"/>
          <p:cNvSpPr/>
          <p:nvPr/>
        </p:nvSpPr>
        <p:spPr>
          <a:xfrm>
            <a:off x="8428037" y="4473166"/>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smtClean="0">
                <a:solidFill>
                  <a:srgbClr val="FFFFFF"/>
                </a:solidFill>
                <a:latin typeface="Calibri" panose="020F0502020204030204" pitchFamily="34" charset="0"/>
              </a:rPr>
              <a:t>2012 R2</a:t>
            </a:r>
            <a:endParaRPr lang="en-US" sz="1428" dirty="0">
              <a:solidFill>
                <a:srgbClr val="FFFFFF"/>
              </a:solidFill>
              <a:latin typeface="Calibri" panose="020F0502020204030204" pitchFamily="34" charset="0"/>
            </a:endParaRPr>
          </a:p>
        </p:txBody>
      </p:sp>
      <p:sp>
        <p:nvSpPr>
          <p:cNvPr id="10" name="Rectangle 9"/>
          <p:cNvSpPr/>
          <p:nvPr/>
        </p:nvSpPr>
        <p:spPr bwMode="auto">
          <a:xfrm>
            <a:off x="1370740" y="3802062"/>
            <a:ext cx="9756056" cy="3048000"/>
          </a:xfrm>
          <a:prstGeom prst="rect">
            <a:avLst/>
          </a:prstGeom>
          <a:noFill/>
          <a:ln w="50800">
            <a:solidFill>
              <a:schemeClr val="accent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Compute Cluster</a:t>
            </a:r>
          </a:p>
        </p:txBody>
      </p:sp>
      <p:pic>
        <p:nvPicPr>
          <p:cNvPr id="16"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2517792" y="4389915"/>
            <a:ext cx="874644" cy="874644"/>
          </a:xfrm>
          <a:prstGeom prst="rect">
            <a:avLst/>
          </a:prstGeom>
          <a:noFill/>
        </p:spPr>
      </p:pic>
      <p:pic>
        <p:nvPicPr>
          <p:cNvPr id="17"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3188807" y="4410560"/>
            <a:ext cx="874644" cy="874644"/>
          </a:xfrm>
          <a:prstGeom prst="rect">
            <a:avLst/>
          </a:prstGeom>
          <a:noFill/>
        </p:spPr>
      </p:pic>
      <p:pic>
        <p:nvPicPr>
          <p:cNvPr id="18"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2836254" y="4820734"/>
            <a:ext cx="874644" cy="874644"/>
          </a:xfrm>
          <a:prstGeom prst="rect">
            <a:avLst/>
          </a:prstGeom>
          <a:noFill/>
        </p:spPr>
      </p:pic>
      <p:pic>
        <p:nvPicPr>
          <p:cNvPr id="19"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4461994" y="4335462"/>
            <a:ext cx="874644" cy="874644"/>
          </a:xfrm>
          <a:prstGeom prst="rect">
            <a:avLst/>
          </a:prstGeom>
          <a:noFill/>
        </p:spPr>
      </p:pic>
      <p:pic>
        <p:nvPicPr>
          <p:cNvPr id="20"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5133009" y="4356107"/>
            <a:ext cx="874644" cy="874644"/>
          </a:xfrm>
          <a:prstGeom prst="rect">
            <a:avLst/>
          </a:prstGeom>
          <a:noFill/>
        </p:spPr>
      </p:pic>
      <p:pic>
        <p:nvPicPr>
          <p:cNvPr id="21"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4780456" y="4766281"/>
            <a:ext cx="874644" cy="874644"/>
          </a:xfrm>
          <a:prstGeom prst="rect">
            <a:avLst/>
          </a:prstGeom>
          <a:noFill/>
        </p:spPr>
      </p:pic>
      <p:pic>
        <p:nvPicPr>
          <p:cNvPr id="22"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6367596" y="4386220"/>
            <a:ext cx="874644" cy="874644"/>
          </a:xfrm>
          <a:prstGeom prst="rect">
            <a:avLst/>
          </a:prstGeom>
          <a:noFill/>
        </p:spPr>
      </p:pic>
      <p:pic>
        <p:nvPicPr>
          <p:cNvPr id="23"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7038611" y="4406865"/>
            <a:ext cx="874644" cy="874644"/>
          </a:xfrm>
          <a:prstGeom prst="rect">
            <a:avLst/>
          </a:prstGeom>
          <a:noFill/>
        </p:spPr>
      </p:pic>
      <p:pic>
        <p:nvPicPr>
          <p:cNvPr id="24"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6686058" y="4817039"/>
            <a:ext cx="874644" cy="874644"/>
          </a:xfrm>
          <a:prstGeom prst="rect">
            <a:avLst/>
          </a:prstGeom>
          <a:noFill/>
        </p:spPr>
      </p:pic>
      <p:pic>
        <p:nvPicPr>
          <p:cNvPr id="25"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8351837" y="4405099"/>
            <a:ext cx="874644" cy="874644"/>
          </a:xfrm>
          <a:prstGeom prst="rect">
            <a:avLst/>
          </a:prstGeom>
          <a:noFill/>
        </p:spPr>
      </p:pic>
      <p:pic>
        <p:nvPicPr>
          <p:cNvPr id="26"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9022852" y="4425744"/>
            <a:ext cx="874644" cy="874644"/>
          </a:xfrm>
          <a:prstGeom prst="rect">
            <a:avLst/>
          </a:prstGeom>
          <a:noFill/>
        </p:spPr>
      </p:pic>
      <p:pic>
        <p:nvPicPr>
          <p:cNvPr id="27"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8670299" y="4835918"/>
            <a:ext cx="874644" cy="874644"/>
          </a:xfrm>
          <a:prstGeom prst="rect">
            <a:avLst/>
          </a:prstGeom>
          <a:noFill/>
        </p:spPr>
      </p:pic>
    </p:spTree>
    <p:extLst>
      <p:ext uri="{BB962C8B-B14F-4D97-AF65-F5344CB8AC3E}">
        <p14:creationId xmlns:p14="http://schemas.microsoft.com/office/powerpoint/2010/main" val="276162532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smtClean="0"/>
              <a:t>In process….</a:t>
            </a:r>
          </a:p>
        </p:txBody>
      </p:sp>
      <p:sp>
        <p:nvSpPr>
          <p:cNvPr id="3" name="Title 2"/>
          <p:cNvSpPr>
            <a:spLocks noGrp="1"/>
          </p:cNvSpPr>
          <p:nvPr>
            <p:ph type="title"/>
          </p:nvPr>
        </p:nvSpPr>
        <p:spPr/>
        <p:txBody>
          <a:bodyPr/>
          <a:lstStyle/>
          <a:p>
            <a:r>
              <a:rPr lang="en-US" sz="4400" dirty="0" smtClean="0"/>
              <a:t>Cluster OS Rolling Upgrade :: Compute Cluster</a:t>
            </a:r>
            <a:endParaRPr lang="en-US" sz="4400" dirty="0"/>
          </a:p>
        </p:txBody>
      </p:sp>
      <p:sp>
        <p:nvSpPr>
          <p:cNvPr id="4" name="Rectangle 3"/>
          <p:cNvSpPr/>
          <p:nvPr/>
        </p:nvSpPr>
        <p:spPr>
          <a:xfrm>
            <a:off x="2595212" y="4520198"/>
            <a:ext cx="1356729" cy="161437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5" name="TextBox 4"/>
          <p:cNvSpPr txBox="1"/>
          <p:nvPr/>
        </p:nvSpPr>
        <p:spPr>
          <a:xfrm>
            <a:off x="3536318" y="6344359"/>
            <a:ext cx="5394362" cy="369332"/>
          </a:xfrm>
          <a:prstGeom prst="rect">
            <a:avLst/>
          </a:prstGeom>
          <a:noFill/>
          <a:ln w="28575">
            <a:solidFill>
              <a:schemeClr val="accent4"/>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solidFill>
                  <a:srgbClr val="FFFFFF"/>
                </a:solidFill>
              </a:rPr>
              <a:t>Cluster Functional Level = Windows Server </a:t>
            </a:r>
            <a:r>
              <a:rPr lang="en-US" dirty="0" smtClean="0">
                <a:solidFill>
                  <a:srgbClr val="FFFFFF"/>
                </a:solidFill>
              </a:rPr>
              <a:t>2012 R2</a:t>
            </a:r>
            <a:endParaRPr lang="en-US" dirty="0">
              <a:solidFill>
                <a:srgbClr val="FFFFFF"/>
              </a:solidFill>
            </a:endParaRPr>
          </a:p>
        </p:txBody>
      </p:sp>
      <p:sp>
        <p:nvSpPr>
          <p:cNvPr id="6" name="Rectangle 5"/>
          <p:cNvSpPr/>
          <p:nvPr/>
        </p:nvSpPr>
        <p:spPr>
          <a:xfrm>
            <a:off x="4539487"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smtClean="0">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7" name="Rectangle 6"/>
          <p:cNvSpPr/>
          <p:nvPr/>
        </p:nvSpPr>
        <p:spPr>
          <a:xfrm>
            <a:off x="6483762"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8" name="Rectangle 7"/>
          <p:cNvSpPr/>
          <p:nvPr/>
        </p:nvSpPr>
        <p:spPr>
          <a:xfrm>
            <a:off x="8428037"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10" name="Rectangle 9"/>
          <p:cNvSpPr/>
          <p:nvPr/>
        </p:nvSpPr>
        <p:spPr bwMode="auto">
          <a:xfrm>
            <a:off x="1370740" y="3802062"/>
            <a:ext cx="9756056" cy="3048000"/>
          </a:xfrm>
          <a:prstGeom prst="rect">
            <a:avLst/>
          </a:prstGeom>
          <a:noFill/>
          <a:ln w="50800">
            <a:solidFill>
              <a:schemeClr val="accent4"/>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Compute Cluster</a:t>
            </a:r>
          </a:p>
        </p:txBody>
      </p:sp>
      <p:pic>
        <p:nvPicPr>
          <p:cNvPr id="18"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4436574" y="4901192"/>
            <a:ext cx="874644" cy="874644"/>
          </a:xfrm>
          <a:prstGeom prst="rect">
            <a:avLst/>
          </a:prstGeom>
          <a:noFill/>
        </p:spPr>
      </p:pic>
      <p:pic>
        <p:nvPicPr>
          <p:cNvPr id="19"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4461994" y="4335462"/>
            <a:ext cx="874644" cy="874644"/>
          </a:xfrm>
          <a:prstGeom prst="rect">
            <a:avLst/>
          </a:prstGeom>
          <a:noFill/>
        </p:spPr>
      </p:pic>
      <p:pic>
        <p:nvPicPr>
          <p:cNvPr id="20"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5133009" y="4356107"/>
            <a:ext cx="874644" cy="874644"/>
          </a:xfrm>
          <a:prstGeom prst="rect">
            <a:avLst/>
          </a:prstGeom>
          <a:noFill/>
        </p:spPr>
      </p:pic>
      <p:pic>
        <p:nvPicPr>
          <p:cNvPr id="21"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5118970" y="4921837"/>
            <a:ext cx="874644" cy="874644"/>
          </a:xfrm>
          <a:prstGeom prst="rect">
            <a:avLst/>
          </a:prstGeom>
          <a:noFill/>
        </p:spPr>
      </p:pic>
      <p:pic>
        <p:nvPicPr>
          <p:cNvPr id="28"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6388815" y="4901192"/>
            <a:ext cx="874644" cy="874644"/>
          </a:xfrm>
          <a:prstGeom prst="rect">
            <a:avLst/>
          </a:prstGeom>
          <a:noFill/>
        </p:spPr>
      </p:pic>
      <p:pic>
        <p:nvPicPr>
          <p:cNvPr id="29"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6414235" y="4335462"/>
            <a:ext cx="874644" cy="874644"/>
          </a:xfrm>
          <a:prstGeom prst="rect">
            <a:avLst/>
          </a:prstGeom>
          <a:noFill/>
        </p:spPr>
      </p:pic>
      <p:pic>
        <p:nvPicPr>
          <p:cNvPr id="30"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7085250" y="4356107"/>
            <a:ext cx="874644" cy="874644"/>
          </a:xfrm>
          <a:prstGeom prst="rect">
            <a:avLst/>
          </a:prstGeom>
          <a:noFill/>
        </p:spPr>
      </p:pic>
      <p:pic>
        <p:nvPicPr>
          <p:cNvPr id="31"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7071211" y="4921837"/>
            <a:ext cx="874644" cy="874644"/>
          </a:xfrm>
          <a:prstGeom prst="rect">
            <a:avLst/>
          </a:prstGeom>
          <a:noFill/>
        </p:spPr>
      </p:pic>
      <p:pic>
        <p:nvPicPr>
          <p:cNvPr id="32"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8337017" y="4908220"/>
            <a:ext cx="874644" cy="874644"/>
          </a:xfrm>
          <a:prstGeom prst="rect">
            <a:avLst/>
          </a:prstGeom>
          <a:noFill/>
        </p:spPr>
      </p:pic>
      <p:pic>
        <p:nvPicPr>
          <p:cNvPr id="33"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8362437" y="4342490"/>
            <a:ext cx="874644" cy="874644"/>
          </a:xfrm>
          <a:prstGeom prst="rect">
            <a:avLst/>
          </a:prstGeom>
          <a:noFill/>
        </p:spPr>
      </p:pic>
      <p:pic>
        <p:nvPicPr>
          <p:cNvPr id="34"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9033452" y="4363135"/>
            <a:ext cx="874644" cy="874644"/>
          </a:xfrm>
          <a:prstGeom prst="rect">
            <a:avLst/>
          </a:prstGeom>
          <a:noFill/>
        </p:spPr>
      </p:pic>
      <p:pic>
        <p:nvPicPr>
          <p:cNvPr id="35"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9019413" y="4928865"/>
            <a:ext cx="874644" cy="874644"/>
          </a:xfrm>
          <a:prstGeom prst="rect">
            <a:avLst/>
          </a:prstGeom>
          <a:noFill/>
        </p:spPr>
      </p:pic>
      <p:sp>
        <p:nvSpPr>
          <p:cNvPr id="36" name="Freeform 37"/>
          <p:cNvSpPr>
            <a:spLocks noEditPoints="1"/>
          </p:cNvSpPr>
          <p:nvPr/>
        </p:nvSpPr>
        <p:spPr bwMode="black">
          <a:xfrm>
            <a:off x="2955073" y="4725110"/>
            <a:ext cx="748564" cy="748564"/>
          </a:xfrm>
          <a:custGeom>
            <a:avLst/>
            <a:gdLst>
              <a:gd name="T0" fmla="*/ 55 w 150"/>
              <a:gd name="T1" fmla="*/ 46 h 150"/>
              <a:gd name="T2" fmla="*/ 67 w 150"/>
              <a:gd name="T3" fmla="*/ 46 h 150"/>
              <a:gd name="T4" fmla="*/ 67 w 150"/>
              <a:gd name="T5" fmla="*/ 105 h 150"/>
              <a:gd name="T6" fmla="*/ 55 w 150"/>
              <a:gd name="T7" fmla="*/ 105 h 150"/>
              <a:gd name="T8" fmla="*/ 55 w 150"/>
              <a:gd name="T9" fmla="*/ 46 h 150"/>
              <a:gd name="T10" fmla="*/ 83 w 150"/>
              <a:gd name="T11" fmla="*/ 105 h 150"/>
              <a:gd name="T12" fmla="*/ 95 w 150"/>
              <a:gd name="T13" fmla="*/ 105 h 150"/>
              <a:gd name="T14" fmla="*/ 95 w 150"/>
              <a:gd name="T15" fmla="*/ 46 h 150"/>
              <a:gd name="T16" fmla="*/ 83 w 150"/>
              <a:gd name="T17" fmla="*/ 46 h 150"/>
              <a:gd name="T18" fmla="*/ 83 w 150"/>
              <a:gd name="T19" fmla="*/ 105 h 150"/>
              <a:gd name="T20" fmla="*/ 150 w 150"/>
              <a:gd name="T21" fmla="*/ 75 h 150"/>
              <a:gd name="T22" fmla="*/ 75 w 150"/>
              <a:gd name="T23" fmla="*/ 0 h 150"/>
              <a:gd name="T24" fmla="*/ 0 w 150"/>
              <a:gd name="T25" fmla="*/ 75 h 150"/>
              <a:gd name="T26" fmla="*/ 75 w 150"/>
              <a:gd name="T27" fmla="*/ 150 h 150"/>
              <a:gd name="T28" fmla="*/ 150 w 150"/>
              <a:gd name="T29" fmla="*/ 75 h 150"/>
              <a:gd name="T30" fmla="*/ 141 w 150"/>
              <a:gd name="T31" fmla="*/ 75 h 150"/>
              <a:gd name="T32" fmla="*/ 75 w 150"/>
              <a:gd name="T33" fmla="*/ 141 h 150"/>
              <a:gd name="T34" fmla="*/ 10 w 150"/>
              <a:gd name="T35" fmla="*/ 75 h 150"/>
              <a:gd name="T36" fmla="*/ 75 w 150"/>
              <a:gd name="T37" fmla="*/ 10 h 150"/>
              <a:gd name="T38" fmla="*/ 141 w 150"/>
              <a:gd name="T3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150">
                <a:moveTo>
                  <a:pt x="55" y="46"/>
                </a:moveTo>
                <a:cubicBezTo>
                  <a:pt x="67" y="46"/>
                  <a:pt x="67" y="46"/>
                  <a:pt x="67" y="46"/>
                </a:cubicBezTo>
                <a:cubicBezTo>
                  <a:pt x="67" y="105"/>
                  <a:pt x="67" y="105"/>
                  <a:pt x="67" y="105"/>
                </a:cubicBezTo>
                <a:cubicBezTo>
                  <a:pt x="55" y="105"/>
                  <a:pt x="55" y="105"/>
                  <a:pt x="55" y="105"/>
                </a:cubicBezTo>
                <a:lnTo>
                  <a:pt x="55" y="46"/>
                </a:lnTo>
                <a:close/>
                <a:moveTo>
                  <a:pt x="83" y="105"/>
                </a:moveTo>
                <a:cubicBezTo>
                  <a:pt x="95" y="105"/>
                  <a:pt x="95" y="105"/>
                  <a:pt x="95" y="105"/>
                </a:cubicBezTo>
                <a:cubicBezTo>
                  <a:pt x="95" y="46"/>
                  <a:pt x="95" y="46"/>
                  <a:pt x="95" y="46"/>
                </a:cubicBezTo>
                <a:cubicBezTo>
                  <a:pt x="83" y="46"/>
                  <a:pt x="83" y="46"/>
                  <a:pt x="83" y="46"/>
                </a:cubicBezTo>
                <a:lnTo>
                  <a:pt x="83" y="105"/>
                </a:lnTo>
                <a:close/>
                <a:moveTo>
                  <a:pt x="150" y="75"/>
                </a:moveTo>
                <a:cubicBezTo>
                  <a:pt x="150" y="34"/>
                  <a:pt x="116" y="0"/>
                  <a:pt x="75" y="0"/>
                </a:cubicBezTo>
                <a:cubicBezTo>
                  <a:pt x="34" y="0"/>
                  <a:pt x="0" y="34"/>
                  <a:pt x="0" y="75"/>
                </a:cubicBezTo>
                <a:cubicBezTo>
                  <a:pt x="0" y="117"/>
                  <a:pt x="34" y="150"/>
                  <a:pt x="75" y="150"/>
                </a:cubicBezTo>
                <a:cubicBezTo>
                  <a:pt x="116" y="150"/>
                  <a:pt x="150" y="117"/>
                  <a:pt x="150" y="75"/>
                </a:cubicBezTo>
                <a:close/>
                <a:moveTo>
                  <a:pt x="141" y="75"/>
                </a:moveTo>
                <a:cubicBezTo>
                  <a:pt x="141" y="112"/>
                  <a:pt x="111" y="141"/>
                  <a:pt x="75" y="141"/>
                </a:cubicBezTo>
                <a:cubicBezTo>
                  <a:pt x="39" y="141"/>
                  <a:pt x="10" y="112"/>
                  <a:pt x="10" y="75"/>
                </a:cubicBezTo>
                <a:cubicBezTo>
                  <a:pt x="10" y="39"/>
                  <a:pt x="39" y="10"/>
                  <a:pt x="75" y="10"/>
                </a:cubicBezTo>
                <a:cubicBezTo>
                  <a:pt x="111" y="10"/>
                  <a:pt x="141" y="39"/>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008172449"/>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smtClean="0"/>
              <a:t>Upgrade </a:t>
            </a:r>
            <a:r>
              <a:rPr lang="en-US" dirty="0" err="1" smtClean="0"/>
              <a:t>compleated</a:t>
            </a:r>
            <a:endParaRPr lang="en-US" dirty="0"/>
          </a:p>
        </p:txBody>
      </p:sp>
      <p:sp>
        <p:nvSpPr>
          <p:cNvPr id="3" name="Title 2"/>
          <p:cNvSpPr>
            <a:spLocks noGrp="1"/>
          </p:cNvSpPr>
          <p:nvPr>
            <p:ph type="title"/>
          </p:nvPr>
        </p:nvSpPr>
        <p:spPr/>
        <p:txBody>
          <a:bodyPr/>
          <a:lstStyle/>
          <a:p>
            <a:r>
              <a:rPr lang="en-US" sz="4400" dirty="0" smtClean="0"/>
              <a:t>Cluster OS Rolling Upgrade :: Compute Cluster</a:t>
            </a:r>
            <a:endParaRPr lang="en-US" sz="4400" dirty="0"/>
          </a:p>
        </p:txBody>
      </p:sp>
      <p:sp>
        <p:nvSpPr>
          <p:cNvPr id="5" name="TextBox 4"/>
          <p:cNvSpPr txBox="1"/>
          <p:nvPr/>
        </p:nvSpPr>
        <p:spPr>
          <a:xfrm>
            <a:off x="3536318" y="6344359"/>
            <a:ext cx="5343771" cy="369332"/>
          </a:xfrm>
          <a:prstGeom prst="rect">
            <a:avLst/>
          </a:prstGeom>
          <a:noFill/>
          <a:ln w="28575">
            <a:solidFill>
              <a:schemeClr val="accent6"/>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solidFill>
                  <a:srgbClr val="FFFFFF"/>
                </a:solidFill>
              </a:rPr>
              <a:t>Cluster Functional Level = </a:t>
            </a:r>
            <a:r>
              <a:rPr lang="en-US" b="1" dirty="0">
                <a:solidFill>
                  <a:srgbClr val="FFFFFF"/>
                </a:solidFill>
              </a:rPr>
              <a:t>Windows Server </a:t>
            </a:r>
            <a:r>
              <a:rPr lang="en-US" b="1" dirty="0" err="1" smtClean="0">
                <a:solidFill>
                  <a:srgbClr val="FFFFFF"/>
                </a:solidFill>
              </a:rPr>
              <a:t>vNext</a:t>
            </a:r>
            <a:endParaRPr lang="en-US" b="1" dirty="0">
              <a:solidFill>
                <a:srgbClr val="FFFFFF"/>
              </a:solidFill>
            </a:endParaRPr>
          </a:p>
        </p:txBody>
      </p:sp>
      <p:sp>
        <p:nvSpPr>
          <p:cNvPr id="10" name="Rectangle 9"/>
          <p:cNvSpPr/>
          <p:nvPr/>
        </p:nvSpPr>
        <p:spPr bwMode="auto">
          <a:xfrm>
            <a:off x="1370740" y="3802062"/>
            <a:ext cx="9756056" cy="3048000"/>
          </a:xfrm>
          <a:prstGeom prst="rect">
            <a:avLst/>
          </a:prstGeom>
          <a:noFill/>
          <a:ln w="50800">
            <a:solidFill>
              <a:schemeClr val="accent6"/>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Compute Cluster</a:t>
            </a:r>
          </a:p>
        </p:txBody>
      </p:sp>
      <p:sp>
        <p:nvSpPr>
          <p:cNvPr id="23" name="Rectangle 22"/>
          <p:cNvSpPr/>
          <p:nvPr/>
        </p:nvSpPr>
        <p:spPr>
          <a:xfrm>
            <a:off x="2595212" y="4520198"/>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24" name="Rectangle 23"/>
          <p:cNvSpPr/>
          <p:nvPr/>
        </p:nvSpPr>
        <p:spPr>
          <a:xfrm>
            <a:off x="4539487"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25" name="Rectangle 24"/>
          <p:cNvSpPr/>
          <p:nvPr/>
        </p:nvSpPr>
        <p:spPr>
          <a:xfrm>
            <a:off x="6483762"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26" name="Rectangle 25"/>
          <p:cNvSpPr/>
          <p:nvPr/>
        </p:nvSpPr>
        <p:spPr>
          <a:xfrm>
            <a:off x="8428037"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smtClean="0">
                <a:solidFill>
                  <a:srgbClr val="FFFFFF"/>
                </a:solidFill>
                <a:latin typeface="Calibri" panose="020F0502020204030204" pitchFamily="34" charset="0"/>
              </a:rPr>
              <a:t>2012 R2</a:t>
            </a:r>
            <a:endParaRPr lang="en-US" sz="1428" dirty="0">
              <a:solidFill>
                <a:srgbClr val="FFFFFF"/>
              </a:solidFill>
              <a:latin typeface="Calibri" panose="020F0502020204030204" pitchFamily="34" charset="0"/>
            </a:endParaRPr>
          </a:p>
        </p:txBody>
      </p:sp>
      <p:pic>
        <p:nvPicPr>
          <p:cNvPr id="27"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2517792" y="4389915"/>
            <a:ext cx="874644" cy="874644"/>
          </a:xfrm>
          <a:prstGeom prst="rect">
            <a:avLst/>
          </a:prstGeom>
          <a:noFill/>
        </p:spPr>
      </p:pic>
      <p:pic>
        <p:nvPicPr>
          <p:cNvPr id="37"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3188807" y="4410560"/>
            <a:ext cx="874644" cy="874644"/>
          </a:xfrm>
          <a:prstGeom prst="rect">
            <a:avLst/>
          </a:prstGeom>
          <a:noFill/>
        </p:spPr>
      </p:pic>
      <p:pic>
        <p:nvPicPr>
          <p:cNvPr id="38"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2836254" y="4820734"/>
            <a:ext cx="874644" cy="874644"/>
          </a:xfrm>
          <a:prstGeom prst="rect">
            <a:avLst/>
          </a:prstGeom>
          <a:noFill/>
        </p:spPr>
      </p:pic>
      <p:pic>
        <p:nvPicPr>
          <p:cNvPr id="39"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4461994" y="4335462"/>
            <a:ext cx="874644" cy="874644"/>
          </a:xfrm>
          <a:prstGeom prst="rect">
            <a:avLst/>
          </a:prstGeom>
          <a:noFill/>
        </p:spPr>
      </p:pic>
      <p:pic>
        <p:nvPicPr>
          <p:cNvPr id="40"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5133009" y="4356107"/>
            <a:ext cx="874644" cy="874644"/>
          </a:xfrm>
          <a:prstGeom prst="rect">
            <a:avLst/>
          </a:prstGeom>
          <a:noFill/>
        </p:spPr>
      </p:pic>
      <p:pic>
        <p:nvPicPr>
          <p:cNvPr id="41"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4780456" y="4766281"/>
            <a:ext cx="874644" cy="874644"/>
          </a:xfrm>
          <a:prstGeom prst="rect">
            <a:avLst/>
          </a:prstGeom>
          <a:noFill/>
        </p:spPr>
      </p:pic>
      <p:pic>
        <p:nvPicPr>
          <p:cNvPr id="42"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6367596" y="4386220"/>
            <a:ext cx="874644" cy="874644"/>
          </a:xfrm>
          <a:prstGeom prst="rect">
            <a:avLst/>
          </a:prstGeom>
          <a:noFill/>
        </p:spPr>
      </p:pic>
      <p:pic>
        <p:nvPicPr>
          <p:cNvPr id="43"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7038611" y="4406865"/>
            <a:ext cx="874644" cy="874644"/>
          </a:xfrm>
          <a:prstGeom prst="rect">
            <a:avLst/>
          </a:prstGeom>
          <a:noFill/>
        </p:spPr>
      </p:pic>
      <p:pic>
        <p:nvPicPr>
          <p:cNvPr id="44"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6686058" y="4817039"/>
            <a:ext cx="874644" cy="874644"/>
          </a:xfrm>
          <a:prstGeom prst="rect">
            <a:avLst/>
          </a:prstGeom>
          <a:noFill/>
        </p:spPr>
      </p:pic>
      <p:pic>
        <p:nvPicPr>
          <p:cNvPr id="45"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8351837" y="4405099"/>
            <a:ext cx="874644" cy="874644"/>
          </a:xfrm>
          <a:prstGeom prst="rect">
            <a:avLst/>
          </a:prstGeom>
          <a:noFill/>
        </p:spPr>
      </p:pic>
      <p:pic>
        <p:nvPicPr>
          <p:cNvPr id="46"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9022852" y="4425744"/>
            <a:ext cx="874644" cy="874644"/>
          </a:xfrm>
          <a:prstGeom prst="rect">
            <a:avLst/>
          </a:prstGeom>
          <a:noFill/>
        </p:spPr>
      </p:pic>
      <p:pic>
        <p:nvPicPr>
          <p:cNvPr id="47" name="Picture 9" descr="\\MAGNUM\Projects\Microsoft\Cloud Power FY12\Design\Icons\PNGs\Optimized.png"/>
          <p:cNvPicPr>
            <a:picLocks noChangeAspect="1" noChangeArrowheads="1"/>
          </p:cNvPicPr>
          <p:nvPr/>
        </p:nvPicPr>
        <p:blipFill>
          <a:blip r:embed="rId2" cstate="print">
            <a:lum bright="100000"/>
          </a:blip>
          <a:stretch>
            <a:fillRect/>
          </a:stretch>
        </p:blipFill>
        <p:spPr bwMode="auto">
          <a:xfrm>
            <a:off x="8670299" y="4835918"/>
            <a:ext cx="874644" cy="874644"/>
          </a:xfrm>
          <a:prstGeom prst="rect">
            <a:avLst/>
          </a:prstGeom>
          <a:noFill/>
        </p:spPr>
      </p:pic>
    </p:spTree>
    <p:extLst>
      <p:ext uri="{BB962C8B-B14F-4D97-AF65-F5344CB8AC3E}">
        <p14:creationId xmlns:p14="http://schemas.microsoft.com/office/powerpoint/2010/main" val="134973295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1668462"/>
            <a:ext cx="11582398" cy="2751698"/>
          </a:xfrm>
        </p:spPr>
        <p:txBody>
          <a:bodyPr/>
          <a:lstStyle/>
          <a:p>
            <a:r>
              <a:rPr lang="en-US" i="1" dirty="0" smtClean="0"/>
              <a:t>Demo: </a:t>
            </a:r>
            <a:r>
              <a:rPr lang="en-US" dirty="0" smtClean="0"/>
              <a:t/>
            </a:r>
            <a:br>
              <a:rPr lang="en-US" dirty="0" smtClean="0"/>
            </a:br>
            <a:r>
              <a:rPr lang="en-US" dirty="0" smtClean="0"/>
              <a:t>	Cross Version Mobility</a:t>
            </a:r>
            <a:br>
              <a:rPr lang="en-US" dirty="0" smtClean="0"/>
            </a:br>
            <a:r>
              <a:rPr lang="en-US" dirty="0" smtClean="0"/>
              <a:t>						</a:t>
            </a:r>
            <a:r>
              <a:rPr lang="en-US" i="1" dirty="0" smtClean="0"/>
              <a:t>and</a:t>
            </a:r>
            <a:r>
              <a:rPr lang="en-US" dirty="0" smtClean="0"/>
              <a:t/>
            </a:r>
            <a:br>
              <a:rPr lang="en-US" dirty="0" smtClean="0"/>
            </a:br>
            <a:r>
              <a:rPr lang="en-US" dirty="0" smtClean="0"/>
              <a:t>	VM Configuration Version</a:t>
            </a:r>
            <a:endParaRPr lang="en-US" dirty="0"/>
          </a:p>
        </p:txBody>
      </p:sp>
    </p:spTree>
    <p:extLst>
      <p:ext uri="{BB962C8B-B14F-4D97-AF65-F5344CB8AC3E}">
        <p14:creationId xmlns:p14="http://schemas.microsoft.com/office/powerpoint/2010/main" val="1236214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6426375"/>
          </a:xfrm>
        </p:spPr>
        <p:txBody>
          <a:bodyPr/>
          <a:lstStyle/>
          <a:p>
            <a:r>
              <a:rPr lang="en-US" dirty="0" smtClean="0"/>
              <a:t>Backup important VMs and data</a:t>
            </a:r>
          </a:p>
          <a:p>
            <a:pPr lvl="1"/>
            <a:r>
              <a:rPr lang="en-US" dirty="0" smtClean="0"/>
              <a:t>Infrastructure and workload VMs</a:t>
            </a:r>
          </a:p>
          <a:p>
            <a:pPr lvl="1"/>
            <a:r>
              <a:rPr lang="en-US" dirty="0" smtClean="0"/>
              <a:t>Make sure you test restore as well…</a:t>
            </a:r>
          </a:p>
          <a:p>
            <a:r>
              <a:rPr lang="en-US" dirty="0" smtClean="0"/>
              <a:t>Validate your infrastructure</a:t>
            </a:r>
          </a:p>
          <a:p>
            <a:pPr lvl="1"/>
            <a:r>
              <a:rPr lang="en-US" dirty="0" smtClean="0"/>
              <a:t>Capacity</a:t>
            </a:r>
          </a:p>
          <a:p>
            <a:pPr lvl="2"/>
            <a:r>
              <a:rPr lang="en-US" dirty="0" smtClean="0"/>
              <a:t>How much failover capacity do you have…</a:t>
            </a:r>
          </a:p>
          <a:p>
            <a:pPr lvl="2"/>
            <a:r>
              <a:rPr lang="en-US" dirty="0" smtClean="0"/>
              <a:t>What happens if a production node fails while your upgrading?</a:t>
            </a:r>
          </a:p>
          <a:p>
            <a:pPr lvl="1"/>
            <a:r>
              <a:rPr lang="en-US" dirty="0" smtClean="0"/>
              <a:t>Hardware</a:t>
            </a:r>
          </a:p>
          <a:p>
            <a:pPr lvl="2"/>
            <a:r>
              <a:rPr lang="en-US" dirty="0" smtClean="0"/>
              <a:t>Are compute nodes supported by Windows Server </a:t>
            </a:r>
            <a:r>
              <a:rPr lang="en-US" dirty="0" err="1" smtClean="0"/>
              <a:t>vNext</a:t>
            </a:r>
            <a:r>
              <a:rPr lang="en-US" dirty="0" smtClean="0"/>
              <a:t> (SLAT/EPT)?</a:t>
            </a:r>
          </a:p>
          <a:p>
            <a:pPr lvl="2"/>
            <a:r>
              <a:rPr lang="en-US" dirty="0" smtClean="0"/>
              <a:t>Do you have all the drivers required?</a:t>
            </a:r>
          </a:p>
          <a:p>
            <a:r>
              <a:rPr lang="en-US" dirty="0" smtClean="0"/>
              <a:t>Leverage a Test VM to validate upgraded nodes</a:t>
            </a:r>
          </a:p>
          <a:p>
            <a:endParaRPr lang="en-US" dirty="0" smtClean="0"/>
          </a:p>
          <a:p>
            <a:pPr lvl="1"/>
            <a:endParaRPr lang="en-US" dirty="0"/>
          </a:p>
        </p:txBody>
      </p:sp>
      <p:sp>
        <p:nvSpPr>
          <p:cNvPr id="4" name="Title 3"/>
          <p:cNvSpPr>
            <a:spLocks noGrp="1"/>
          </p:cNvSpPr>
          <p:nvPr>
            <p:ph type="title"/>
          </p:nvPr>
        </p:nvSpPr>
        <p:spPr/>
        <p:txBody>
          <a:bodyPr/>
          <a:lstStyle/>
          <a:p>
            <a:r>
              <a:rPr lang="en-US" dirty="0" smtClean="0"/>
              <a:t>Best Practices and Recommendations</a:t>
            </a:r>
            <a:endParaRPr lang="en-US" dirty="0"/>
          </a:p>
        </p:txBody>
      </p:sp>
    </p:spTree>
    <p:extLst>
      <p:ext uri="{BB962C8B-B14F-4D97-AF65-F5344CB8AC3E}">
        <p14:creationId xmlns:p14="http://schemas.microsoft.com/office/powerpoint/2010/main" val="1440334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74638" y="2125662"/>
            <a:ext cx="11887200" cy="18319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spcAft>
                <a:spcPts val="1200"/>
              </a:spcAft>
            </a:pPr>
            <a:r>
              <a:rPr i="1">
                <a:gradFill>
                  <a:gsLst>
                    <a:gs pos="1250">
                      <a:srgbClr val="FFFFFF"/>
                    </a:gs>
                    <a:gs pos="100000">
                      <a:srgbClr val="FFFFFF"/>
                    </a:gs>
                  </a:gsLst>
                  <a:lin ang="5400000" scaled="0"/>
                </a:gradFill>
              </a:rPr>
              <a:t>Assumptions…</a:t>
            </a:r>
          </a:p>
          <a:p>
            <a:pPr indent="457200">
              <a:spcAft>
                <a:spcPts val="1200"/>
              </a:spcAft>
            </a:pPr>
            <a:r>
              <a:rPr sz="3600">
                <a:gradFill>
                  <a:gsLst>
                    <a:gs pos="1250">
                      <a:srgbClr val="FFFFFF"/>
                    </a:gs>
                    <a:gs pos="100000">
                      <a:srgbClr val="FFFFFF"/>
                    </a:gs>
                  </a:gsLst>
                  <a:lin ang="5400000" scaled="0"/>
                </a:gradFill>
              </a:rPr>
              <a:t>You want to upgrade your Private Cloud infrastructure</a:t>
            </a:r>
          </a:p>
        </p:txBody>
      </p:sp>
    </p:spTree>
    <p:extLst>
      <p:ext uri="{BB962C8B-B14F-4D97-AF65-F5344CB8AC3E}">
        <p14:creationId xmlns:p14="http://schemas.microsoft.com/office/powerpoint/2010/main" val="178893927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1007391262"/>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 Basic Model for Private Cloud”</a:t>
            </a:r>
            <a:endParaRPr lang="en-US" dirty="0"/>
          </a:p>
        </p:txBody>
      </p:sp>
      <p:sp>
        <p:nvSpPr>
          <p:cNvPr id="22" name="Rectangle 21"/>
          <p:cNvSpPr/>
          <p:nvPr/>
        </p:nvSpPr>
        <p:spPr bwMode="auto">
          <a:xfrm>
            <a:off x="5456237" y="4963021"/>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23" name="Rectangle 22"/>
          <p:cNvSpPr/>
          <p:nvPr/>
        </p:nvSpPr>
        <p:spPr bwMode="auto">
          <a:xfrm>
            <a:off x="5456237" y="3047079"/>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29" name="Rectangle 28"/>
          <p:cNvSpPr/>
          <p:nvPr/>
        </p:nvSpPr>
        <p:spPr bwMode="auto">
          <a:xfrm>
            <a:off x="5815961" y="377454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30" name="Rectangle 29"/>
          <p:cNvSpPr/>
          <p:nvPr/>
        </p:nvSpPr>
        <p:spPr bwMode="auto">
          <a:xfrm>
            <a:off x="5456237" y="1177067"/>
            <a:ext cx="4040351" cy="177362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2012 R2 Cluster(s)</a:t>
            </a:r>
          </a:p>
        </p:txBody>
      </p:sp>
      <p:sp>
        <p:nvSpPr>
          <p:cNvPr id="31" name="Rectangle 30"/>
          <p:cNvSpPr/>
          <p:nvPr/>
        </p:nvSpPr>
        <p:spPr bwMode="auto">
          <a:xfrm>
            <a:off x="5920206" y="1944493"/>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System Center Components</a:t>
            </a:r>
          </a:p>
        </p:txBody>
      </p:sp>
      <p:sp>
        <p:nvSpPr>
          <p:cNvPr id="32" name="Right Arrow 31"/>
          <p:cNvSpPr/>
          <p:nvPr/>
        </p:nvSpPr>
        <p:spPr bwMode="auto">
          <a:xfrm>
            <a:off x="3781588" y="1707442"/>
            <a:ext cx="152400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p:cNvSpPr txBox="1"/>
          <p:nvPr/>
        </p:nvSpPr>
        <p:spPr>
          <a:xfrm>
            <a:off x="891286" y="1669188"/>
            <a:ext cx="2785058"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rgbClr val="FFFFFF"/>
                    </a:gs>
                    <a:gs pos="30000">
                      <a:srgbClr val="FFFFFF"/>
                    </a:gs>
                  </a:gsLst>
                  <a:lin ang="5400000" scaled="0"/>
                </a:gradFill>
              </a:rPr>
              <a:t>Management</a:t>
            </a:r>
          </a:p>
        </p:txBody>
      </p:sp>
      <p:sp>
        <p:nvSpPr>
          <p:cNvPr id="34" name="TextBox 33"/>
          <p:cNvSpPr txBox="1"/>
          <p:nvPr/>
        </p:nvSpPr>
        <p:spPr>
          <a:xfrm>
            <a:off x="1536131" y="3497137"/>
            <a:ext cx="2044470"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rgbClr val="FFFFFF"/>
                    </a:gs>
                    <a:gs pos="30000">
                      <a:srgbClr val="FFFFFF"/>
                    </a:gs>
                  </a:gsLst>
                  <a:lin ang="5400000" scaled="0"/>
                </a:gradFill>
              </a:rPr>
              <a:t>Compute</a:t>
            </a:r>
          </a:p>
        </p:txBody>
      </p:sp>
      <p:sp>
        <p:nvSpPr>
          <p:cNvPr id="35" name="TextBox 34"/>
          <p:cNvSpPr txBox="1"/>
          <p:nvPr/>
        </p:nvSpPr>
        <p:spPr>
          <a:xfrm>
            <a:off x="1861903" y="5395828"/>
            <a:ext cx="1758751"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rgbClr val="FFFFFF"/>
                    </a:gs>
                    <a:gs pos="30000">
                      <a:srgbClr val="FFFFFF"/>
                    </a:gs>
                  </a:gsLst>
                  <a:lin ang="5400000" scaled="0"/>
                </a:gradFill>
              </a:rPr>
              <a:t>Storage</a:t>
            </a:r>
            <a:endParaRPr lang="en-US" sz="3600" dirty="0" smtClean="0">
              <a:gradFill>
                <a:gsLst>
                  <a:gs pos="2917">
                    <a:srgbClr val="FFFFFF"/>
                  </a:gs>
                  <a:gs pos="30000">
                    <a:srgbClr val="FFFFFF"/>
                  </a:gs>
                </a:gsLst>
                <a:lin ang="5400000" scaled="0"/>
              </a:gradFill>
            </a:endParaRPr>
          </a:p>
        </p:txBody>
      </p:sp>
      <p:sp>
        <p:nvSpPr>
          <p:cNvPr id="36" name="Right Arrow 35"/>
          <p:cNvSpPr/>
          <p:nvPr/>
        </p:nvSpPr>
        <p:spPr bwMode="auto">
          <a:xfrm>
            <a:off x="3781588" y="3559886"/>
            <a:ext cx="152400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ight Arrow 36"/>
          <p:cNvSpPr/>
          <p:nvPr/>
        </p:nvSpPr>
        <p:spPr bwMode="auto">
          <a:xfrm>
            <a:off x="3781588" y="5464886"/>
            <a:ext cx="1524000" cy="662156"/>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5920206" y="1373590"/>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39" name="Rectangle 38"/>
          <p:cNvSpPr/>
          <p:nvPr/>
        </p:nvSpPr>
        <p:spPr bwMode="auto">
          <a:xfrm>
            <a:off x="7533245" y="377454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40" name="Rectangle 39"/>
          <p:cNvSpPr/>
          <p:nvPr/>
        </p:nvSpPr>
        <p:spPr bwMode="auto">
          <a:xfrm>
            <a:off x="5815961" y="318940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41" name="Rectangle 40"/>
          <p:cNvSpPr/>
          <p:nvPr/>
        </p:nvSpPr>
        <p:spPr bwMode="auto">
          <a:xfrm>
            <a:off x="7533245" y="3189400"/>
            <a:ext cx="1596798"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42" name="Rectangle 41"/>
          <p:cNvSpPr/>
          <p:nvPr/>
        </p:nvSpPr>
        <p:spPr bwMode="auto">
          <a:xfrm>
            <a:off x="5920206" y="5176502"/>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43" name="Rectangle 42"/>
          <p:cNvSpPr/>
          <p:nvPr/>
        </p:nvSpPr>
        <p:spPr bwMode="auto">
          <a:xfrm>
            <a:off x="5920750" y="5736412"/>
            <a:ext cx="3112411" cy="488749"/>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Tree>
    <p:extLst>
      <p:ext uri="{BB962C8B-B14F-4D97-AF65-F5344CB8AC3E}">
        <p14:creationId xmlns:p14="http://schemas.microsoft.com/office/powerpoint/2010/main" val="2694805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Enabled in the </a:t>
            </a:r>
            <a:r>
              <a:rPr lang="en-US" dirty="0"/>
              <a:t>f</a:t>
            </a:r>
            <a:r>
              <a:rPr lang="en-US" dirty="0" smtClean="0"/>
              <a:t>oundation</a:t>
            </a:r>
            <a:endParaRPr lang="en-US" dirty="0"/>
          </a:p>
        </p:txBody>
      </p:sp>
      <p:sp>
        <p:nvSpPr>
          <p:cNvPr id="24" name="TextBox 23"/>
          <p:cNvSpPr txBox="1"/>
          <p:nvPr/>
        </p:nvSpPr>
        <p:spPr>
          <a:xfrm>
            <a:off x="120487" y="1042337"/>
            <a:ext cx="4040350" cy="738664"/>
          </a:xfrm>
          <a:prstGeom prst="rect">
            <a:avLst/>
          </a:prstGeom>
          <a:noFill/>
        </p:spPr>
        <p:txBody>
          <a:bodyPr wrap="square" lIns="182880" tIns="146304" rIns="182880" bIns="146304" rtlCol="0">
            <a:spAutoFit/>
          </a:bodyPr>
          <a:lstStyle/>
          <a:p>
            <a:pPr algn="ctr">
              <a:lnSpc>
                <a:spcPct val="90000"/>
              </a:lnSpc>
              <a:spcAft>
                <a:spcPts val="600"/>
              </a:spcAft>
            </a:pPr>
            <a:r>
              <a:rPr lang="en-US" sz="3200" dirty="0" smtClean="0">
                <a:gradFill>
                  <a:gsLst>
                    <a:gs pos="2917">
                      <a:srgbClr val="FFFFFF"/>
                    </a:gs>
                    <a:gs pos="30000">
                      <a:srgbClr val="FFFFFF"/>
                    </a:gs>
                  </a:gsLst>
                  <a:lin ang="5400000" scaled="0"/>
                </a:gradFill>
              </a:rPr>
              <a:t>Management</a:t>
            </a:r>
          </a:p>
        </p:txBody>
      </p:sp>
      <p:sp>
        <p:nvSpPr>
          <p:cNvPr id="25" name="TextBox 24"/>
          <p:cNvSpPr txBox="1"/>
          <p:nvPr/>
        </p:nvSpPr>
        <p:spPr>
          <a:xfrm>
            <a:off x="4189287" y="1054054"/>
            <a:ext cx="4040351" cy="738664"/>
          </a:xfrm>
          <a:prstGeom prst="rect">
            <a:avLst/>
          </a:prstGeom>
          <a:noFill/>
        </p:spPr>
        <p:txBody>
          <a:bodyPr wrap="square" lIns="182880" tIns="146304" rIns="182880" bIns="146304" rtlCol="0">
            <a:spAutoFit/>
          </a:bodyPr>
          <a:lstStyle/>
          <a:p>
            <a:pPr algn="ctr">
              <a:lnSpc>
                <a:spcPct val="90000"/>
              </a:lnSpc>
              <a:spcAft>
                <a:spcPts val="600"/>
              </a:spcAft>
            </a:pPr>
            <a:r>
              <a:rPr lang="en-US" sz="3200" dirty="0" smtClean="0">
                <a:gradFill>
                  <a:gsLst>
                    <a:gs pos="2917">
                      <a:srgbClr val="FFFFFF"/>
                    </a:gs>
                    <a:gs pos="30000">
                      <a:srgbClr val="FFFFFF"/>
                    </a:gs>
                  </a:gsLst>
                  <a:lin ang="5400000" scaled="0"/>
                </a:gradFill>
              </a:rPr>
              <a:t>Compute</a:t>
            </a:r>
          </a:p>
        </p:txBody>
      </p:sp>
      <p:sp>
        <p:nvSpPr>
          <p:cNvPr id="26" name="TextBox 25"/>
          <p:cNvSpPr txBox="1"/>
          <p:nvPr/>
        </p:nvSpPr>
        <p:spPr>
          <a:xfrm>
            <a:off x="8243323" y="1056013"/>
            <a:ext cx="4040351" cy="738664"/>
          </a:xfrm>
          <a:prstGeom prst="rect">
            <a:avLst/>
          </a:prstGeom>
          <a:noFill/>
        </p:spPr>
        <p:txBody>
          <a:bodyPr wrap="square" lIns="182880" tIns="146304" rIns="182880" bIns="146304" rtlCol="0">
            <a:spAutoFit/>
          </a:bodyPr>
          <a:lstStyle/>
          <a:p>
            <a:pPr algn="ctr">
              <a:lnSpc>
                <a:spcPct val="90000"/>
              </a:lnSpc>
              <a:spcAft>
                <a:spcPts val="600"/>
              </a:spcAft>
            </a:pPr>
            <a:r>
              <a:rPr lang="en-US" sz="3200" dirty="0" smtClean="0">
                <a:gradFill>
                  <a:gsLst>
                    <a:gs pos="2917">
                      <a:srgbClr val="FFFFFF"/>
                    </a:gs>
                    <a:gs pos="30000">
                      <a:srgbClr val="FFFFFF"/>
                    </a:gs>
                  </a:gsLst>
                  <a:lin ang="5400000" scaled="0"/>
                </a:gradFill>
              </a:rPr>
              <a:t>Storage</a:t>
            </a:r>
            <a:endParaRPr lang="en-US" sz="3600" dirty="0" smtClean="0">
              <a:gradFill>
                <a:gsLst>
                  <a:gs pos="2917">
                    <a:srgbClr val="FFFFFF"/>
                  </a:gs>
                  <a:gs pos="30000">
                    <a:srgbClr val="FFFFFF"/>
                  </a:gs>
                </a:gsLst>
                <a:lin ang="5400000" scaled="0"/>
              </a:gradFill>
            </a:endParaRPr>
          </a:p>
        </p:txBody>
      </p:sp>
      <p:sp>
        <p:nvSpPr>
          <p:cNvPr id="30" name="Rectangle 29"/>
          <p:cNvSpPr/>
          <p:nvPr/>
        </p:nvSpPr>
        <p:spPr>
          <a:xfrm>
            <a:off x="1690058" y="449560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31" name="TextBox 30"/>
          <p:cNvSpPr txBox="1"/>
          <p:nvPr/>
        </p:nvSpPr>
        <p:spPr>
          <a:xfrm>
            <a:off x="3536318" y="6344359"/>
            <a:ext cx="5157117" cy="369332"/>
          </a:xfrm>
          <a:prstGeom prst="rect">
            <a:avLst/>
          </a:prstGeom>
          <a:noFill/>
          <a:ln w="50800">
            <a:solidFill>
              <a:schemeClr val="accent6"/>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solidFill>
                  <a:srgbClr val="FFFFFF"/>
                </a:solidFill>
              </a:rPr>
              <a:t>Cluster Functional Level = Windows Server </a:t>
            </a:r>
            <a:r>
              <a:rPr lang="en-US" dirty="0" err="1" smtClean="0">
                <a:solidFill>
                  <a:srgbClr val="FFFFFF"/>
                </a:solidFill>
              </a:rPr>
              <a:t>vNext</a:t>
            </a:r>
            <a:endParaRPr lang="en-US" dirty="0">
              <a:solidFill>
                <a:srgbClr val="FFFFFF"/>
              </a:solidFill>
            </a:endParaRPr>
          </a:p>
        </p:txBody>
      </p:sp>
      <p:sp>
        <p:nvSpPr>
          <p:cNvPr id="32" name="Rectangle 31"/>
          <p:cNvSpPr/>
          <p:nvPr/>
        </p:nvSpPr>
        <p:spPr>
          <a:xfrm>
            <a:off x="3634333" y="44485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33" name="Rectangle 32"/>
          <p:cNvSpPr/>
          <p:nvPr/>
        </p:nvSpPr>
        <p:spPr>
          <a:xfrm>
            <a:off x="5578608" y="44485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34" name="Rectangle 33"/>
          <p:cNvSpPr/>
          <p:nvPr/>
        </p:nvSpPr>
        <p:spPr>
          <a:xfrm>
            <a:off x="7522883" y="44485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35" name="Rectangle 34"/>
          <p:cNvSpPr/>
          <p:nvPr/>
        </p:nvSpPr>
        <p:spPr>
          <a:xfrm>
            <a:off x="9467158" y="4448574"/>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err="1">
                <a:solidFill>
                  <a:srgbClr val="FFFFFF"/>
                </a:solidFill>
                <a:latin typeface="Calibri" panose="020F0502020204030204" pitchFamily="34" charset="0"/>
              </a:rPr>
              <a:t>vNext</a:t>
            </a:r>
            <a:endParaRPr lang="en-US" sz="1428" dirty="0">
              <a:solidFill>
                <a:srgbClr val="FFFFFF"/>
              </a:solidFill>
              <a:latin typeface="Calibri" panose="020F0502020204030204" pitchFamily="34" charset="0"/>
            </a:endParaRPr>
          </a:p>
        </p:txBody>
      </p:sp>
      <p:sp>
        <p:nvSpPr>
          <p:cNvPr id="36" name="Rectangle 35"/>
          <p:cNvSpPr/>
          <p:nvPr/>
        </p:nvSpPr>
        <p:spPr bwMode="auto">
          <a:xfrm>
            <a:off x="1370740" y="3802062"/>
            <a:ext cx="9756056" cy="3048000"/>
          </a:xfrm>
          <a:prstGeom prst="rect">
            <a:avLst/>
          </a:prstGeom>
          <a:noFill/>
          <a:ln w="50800">
            <a:solidFill>
              <a:schemeClr val="accent6"/>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Failover Cluster</a:t>
            </a:r>
          </a:p>
        </p:txBody>
      </p:sp>
      <p:pic>
        <p:nvPicPr>
          <p:cNvPr id="37" name="Picture 3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690058" y="4530725"/>
            <a:ext cx="719137" cy="719137"/>
          </a:xfrm>
          <a:prstGeom prst="rect">
            <a:avLst/>
          </a:prstGeom>
          <a:noFill/>
        </p:spPr>
      </p:pic>
      <p:pic>
        <p:nvPicPr>
          <p:cNvPr id="38" name="Picture 3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330459" y="4530725"/>
            <a:ext cx="719137" cy="719137"/>
          </a:xfrm>
          <a:prstGeom prst="rect">
            <a:avLst/>
          </a:prstGeom>
          <a:noFill/>
        </p:spPr>
      </p:pic>
      <p:pic>
        <p:nvPicPr>
          <p:cNvPr id="39" name="Picture 3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2003283" y="4978042"/>
            <a:ext cx="719137" cy="719137"/>
          </a:xfrm>
          <a:prstGeom prst="rect">
            <a:avLst/>
          </a:prstGeom>
          <a:noFill/>
        </p:spPr>
      </p:pic>
      <p:pic>
        <p:nvPicPr>
          <p:cNvPr id="40" name="Picture 3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645781" y="4454525"/>
            <a:ext cx="719137" cy="719137"/>
          </a:xfrm>
          <a:prstGeom prst="rect">
            <a:avLst/>
          </a:prstGeom>
          <a:noFill/>
        </p:spPr>
      </p:pic>
      <p:pic>
        <p:nvPicPr>
          <p:cNvPr id="41" name="Picture 4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4286182" y="4454525"/>
            <a:ext cx="719137" cy="719137"/>
          </a:xfrm>
          <a:prstGeom prst="rect">
            <a:avLst/>
          </a:prstGeom>
          <a:noFill/>
        </p:spPr>
      </p:pic>
      <p:pic>
        <p:nvPicPr>
          <p:cNvPr id="42" name="Picture 41"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3959006" y="4908005"/>
            <a:ext cx="719137" cy="719137"/>
          </a:xfrm>
          <a:prstGeom prst="rect">
            <a:avLst/>
          </a:prstGeom>
          <a:noFill/>
        </p:spPr>
      </p:pic>
      <p:pic>
        <p:nvPicPr>
          <p:cNvPr id="43" name="Picture 42"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591752" y="4454525"/>
            <a:ext cx="719137" cy="719137"/>
          </a:xfrm>
          <a:prstGeom prst="rect">
            <a:avLst/>
          </a:prstGeom>
          <a:noFill/>
        </p:spPr>
      </p:pic>
      <p:pic>
        <p:nvPicPr>
          <p:cNvPr id="44" name="Picture 43"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6232153" y="4454525"/>
            <a:ext cx="719137" cy="719137"/>
          </a:xfrm>
          <a:prstGeom prst="rect">
            <a:avLst/>
          </a:prstGeom>
          <a:noFill/>
        </p:spPr>
      </p:pic>
      <p:pic>
        <p:nvPicPr>
          <p:cNvPr id="45" name="Picture 44"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5904977" y="4921894"/>
            <a:ext cx="719137" cy="719137"/>
          </a:xfrm>
          <a:prstGeom prst="rect">
            <a:avLst/>
          </a:prstGeom>
          <a:noFill/>
        </p:spPr>
      </p:pic>
      <p:pic>
        <p:nvPicPr>
          <p:cNvPr id="46" name="Picture 45"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520074" y="4444356"/>
            <a:ext cx="719137" cy="719137"/>
          </a:xfrm>
          <a:prstGeom prst="rect">
            <a:avLst/>
          </a:prstGeom>
          <a:noFill/>
        </p:spPr>
      </p:pic>
      <p:pic>
        <p:nvPicPr>
          <p:cNvPr id="47" name="Picture 46"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8160475" y="4444356"/>
            <a:ext cx="719137" cy="719137"/>
          </a:xfrm>
          <a:prstGeom prst="rect">
            <a:avLst/>
          </a:prstGeom>
          <a:noFill/>
        </p:spPr>
      </p:pic>
      <p:pic>
        <p:nvPicPr>
          <p:cNvPr id="48" name="Picture 47"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7833299" y="4911725"/>
            <a:ext cx="719137" cy="719137"/>
          </a:xfrm>
          <a:prstGeom prst="rect">
            <a:avLst/>
          </a:prstGeom>
          <a:noFill/>
        </p:spPr>
      </p:pic>
      <p:pic>
        <p:nvPicPr>
          <p:cNvPr id="49" name="Picture 48"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470418" y="4469049"/>
            <a:ext cx="719137" cy="719137"/>
          </a:xfrm>
          <a:prstGeom prst="rect">
            <a:avLst/>
          </a:prstGeom>
          <a:noFill/>
        </p:spPr>
      </p:pic>
      <p:pic>
        <p:nvPicPr>
          <p:cNvPr id="50" name="Picture 49"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10110819" y="4469049"/>
            <a:ext cx="719137" cy="719137"/>
          </a:xfrm>
          <a:prstGeom prst="rect">
            <a:avLst/>
          </a:prstGeom>
          <a:noFill/>
        </p:spPr>
      </p:pic>
      <p:pic>
        <p:nvPicPr>
          <p:cNvPr id="51" name="Picture 50" descr="\\MAGNUM\Projects\Microsoft\Cloud Power FY12\Design\ICONS_PNG\Application.png"/>
          <p:cNvPicPr>
            <a:picLocks noChangeAspect="1" noChangeArrowheads="1"/>
          </p:cNvPicPr>
          <p:nvPr/>
        </p:nvPicPr>
        <p:blipFill>
          <a:blip r:embed="rId3" cstate="print">
            <a:biLevel thresh="50000"/>
          </a:blip>
          <a:srcRect/>
          <a:stretch>
            <a:fillRect/>
          </a:stretch>
        </p:blipFill>
        <p:spPr bwMode="auto">
          <a:xfrm>
            <a:off x="9783643" y="4936418"/>
            <a:ext cx="719137" cy="719137"/>
          </a:xfrm>
          <a:prstGeom prst="rect">
            <a:avLst/>
          </a:prstGeom>
          <a:noFill/>
        </p:spPr>
      </p:pic>
      <p:sp>
        <p:nvSpPr>
          <p:cNvPr id="56" name="Rectangle 55"/>
          <p:cNvSpPr/>
          <p:nvPr/>
        </p:nvSpPr>
        <p:spPr bwMode="auto">
          <a:xfrm>
            <a:off x="8292525" y="1656622"/>
            <a:ext cx="4040351" cy="177362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a:t>
            </a:r>
            <a:r>
              <a:rPr lang="en-US" dirty="0" err="1" smtClean="0">
                <a:gradFill>
                  <a:gsLst>
                    <a:gs pos="0">
                      <a:srgbClr val="FFFFFF"/>
                    </a:gs>
                    <a:gs pos="100000">
                      <a:srgbClr val="FFFFFF"/>
                    </a:gs>
                  </a:gsLst>
                  <a:lin ang="5400000" scaled="0"/>
                </a:gradFill>
                <a:ea typeface="Segoe UI" pitchFamily="34" charset="0"/>
                <a:cs typeface="Segoe UI" pitchFamily="34" charset="0"/>
              </a:rPr>
              <a:t>vNext</a:t>
            </a:r>
            <a:r>
              <a:rPr lang="en-US" dirty="0" smtClean="0">
                <a:gradFill>
                  <a:gsLst>
                    <a:gs pos="0">
                      <a:srgbClr val="FFFFFF"/>
                    </a:gs>
                    <a:gs pos="100000">
                      <a:srgbClr val="FFFFFF"/>
                    </a:gs>
                  </a:gsLst>
                  <a:lin ang="5400000" scaled="0"/>
                </a:gradFill>
                <a:ea typeface="Segoe UI" pitchFamily="34" charset="0"/>
                <a:cs typeface="Segoe UI" pitchFamily="34" charset="0"/>
              </a:rPr>
              <a:t> Cluster(s)</a:t>
            </a:r>
          </a:p>
        </p:txBody>
      </p:sp>
      <p:sp>
        <p:nvSpPr>
          <p:cNvPr id="57" name="Rectangle 56"/>
          <p:cNvSpPr/>
          <p:nvPr/>
        </p:nvSpPr>
        <p:spPr bwMode="auto">
          <a:xfrm>
            <a:off x="4208893" y="1647527"/>
            <a:ext cx="4040351" cy="177362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a:t>
            </a:r>
            <a:r>
              <a:rPr lang="en-US" dirty="0" err="1" smtClean="0">
                <a:gradFill>
                  <a:gsLst>
                    <a:gs pos="0">
                      <a:srgbClr val="FFFFFF"/>
                    </a:gs>
                    <a:gs pos="100000">
                      <a:srgbClr val="FFFFFF"/>
                    </a:gs>
                  </a:gsLst>
                  <a:lin ang="5400000" scaled="0"/>
                </a:gradFill>
                <a:ea typeface="Segoe UI" pitchFamily="34" charset="0"/>
                <a:cs typeface="Segoe UI" pitchFamily="34" charset="0"/>
              </a:rPr>
              <a:t>vNext</a:t>
            </a:r>
            <a:r>
              <a:rPr lang="en-US" dirty="0" smtClean="0">
                <a:gradFill>
                  <a:gsLst>
                    <a:gs pos="0">
                      <a:srgbClr val="FFFFFF"/>
                    </a:gs>
                    <a:gs pos="100000">
                      <a:srgbClr val="FFFFFF"/>
                    </a:gs>
                  </a:gsLst>
                  <a:lin ang="5400000" scaled="0"/>
                </a:gradFill>
                <a:ea typeface="Segoe UI" pitchFamily="34" charset="0"/>
                <a:cs typeface="Segoe UI" pitchFamily="34" charset="0"/>
              </a:rPr>
              <a:t> Cluster(s)</a:t>
            </a:r>
          </a:p>
        </p:txBody>
      </p:sp>
      <p:sp>
        <p:nvSpPr>
          <p:cNvPr id="58" name="Rectangle 57"/>
          <p:cNvSpPr/>
          <p:nvPr/>
        </p:nvSpPr>
        <p:spPr bwMode="auto">
          <a:xfrm>
            <a:off x="4568617" y="2374988"/>
            <a:ext cx="1596798"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59" name="Rectangle 58"/>
          <p:cNvSpPr/>
          <p:nvPr/>
        </p:nvSpPr>
        <p:spPr bwMode="auto">
          <a:xfrm>
            <a:off x="115645" y="1661629"/>
            <a:ext cx="4040351" cy="177362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a:t>
            </a:r>
            <a:r>
              <a:rPr lang="en-US" dirty="0" err="1" smtClean="0">
                <a:gradFill>
                  <a:gsLst>
                    <a:gs pos="0">
                      <a:srgbClr val="FFFFFF"/>
                    </a:gs>
                    <a:gs pos="100000">
                      <a:srgbClr val="FFFFFF"/>
                    </a:gs>
                  </a:gsLst>
                  <a:lin ang="5400000" scaled="0"/>
                </a:gradFill>
                <a:ea typeface="Segoe UI" pitchFamily="34" charset="0"/>
                <a:cs typeface="Segoe UI" pitchFamily="34" charset="0"/>
              </a:rPr>
              <a:t>vNext</a:t>
            </a:r>
            <a:r>
              <a:rPr lang="en-US" dirty="0" smtClean="0">
                <a:gradFill>
                  <a:gsLst>
                    <a:gs pos="0">
                      <a:srgbClr val="FFFFFF"/>
                    </a:gs>
                    <a:gs pos="100000">
                      <a:srgbClr val="FFFFFF"/>
                    </a:gs>
                  </a:gsLst>
                  <a:lin ang="5400000" scaled="0"/>
                </a:gradFill>
                <a:ea typeface="Segoe UI" pitchFamily="34" charset="0"/>
                <a:cs typeface="Segoe UI" pitchFamily="34" charset="0"/>
              </a:rPr>
              <a:t> Cluster(s)</a:t>
            </a:r>
          </a:p>
        </p:txBody>
      </p:sp>
      <p:sp>
        <p:nvSpPr>
          <p:cNvPr id="60" name="Rectangle 59"/>
          <p:cNvSpPr/>
          <p:nvPr/>
        </p:nvSpPr>
        <p:spPr bwMode="auto">
          <a:xfrm>
            <a:off x="579614" y="2429055"/>
            <a:ext cx="3112411"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System Center Components</a:t>
            </a:r>
          </a:p>
        </p:txBody>
      </p:sp>
      <p:sp>
        <p:nvSpPr>
          <p:cNvPr id="61" name="Rectangle 60"/>
          <p:cNvSpPr/>
          <p:nvPr/>
        </p:nvSpPr>
        <p:spPr bwMode="auto">
          <a:xfrm>
            <a:off x="579614" y="1858152"/>
            <a:ext cx="3112411"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62" name="Rectangle 61"/>
          <p:cNvSpPr/>
          <p:nvPr/>
        </p:nvSpPr>
        <p:spPr bwMode="auto">
          <a:xfrm>
            <a:off x="6285901" y="2374988"/>
            <a:ext cx="1596798"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63" name="Rectangle 62"/>
          <p:cNvSpPr/>
          <p:nvPr/>
        </p:nvSpPr>
        <p:spPr bwMode="auto">
          <a:xfrm>
            <a:off x="4568617" y="1789848"/>
            <a:ext cx="1596798"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64" name="Rectangle 63"/>
          <p:cNvSpPr/>
          <p:nvPr/>
        </p:nvSpPr>
        <p:spPr bwMode="auto">
          <a:xfrm>
            <a:off x="6285901" y="1789848"/>
            <a:ext cx="1596798"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0" tIns="146304" rIns="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505050"/>
                </a:solidFill>
              </a:rPr>
              <a:t>Hyper-V</a:t>
            </a:r>
          </a:p>
        </p:txBody>
      </p:sp>
      <p:sp>
        <p:nvSpPr>
          <p:cNvPr id="65" name="Rectangle 64"/>
          <p:cNvSpPr/>
          <p:nvPr/>
        </p:nvSpPr>
        <p:spPr bwMode="auto">
          <a:xfrm>
            <a:off x="8756494" y="1870103"/>
            <a:ext cx="3112411"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66" name="Rectangle 65"/>
          <p:cNvSpPr/>
          <p:nvPr/>
        </p:nvSpPr>
        <p:spPr bwMode="auto">
          <a:xfrm>
            <a:off x="8757038" y="2430013"/>
            <a:ext cx="3112411" cy="48874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505050"/>
                </a:solidFill>
              </a:rPr>
              <a:t>Scale-Out </a:t>
            </a:r>
            <a:r>
              <a:rPr lang="en-US" dirty="0">
                <a:solidFill>
                  <a:srgbClr val="505050"/>
                </a:solidFill>
              </a:rPr>
              <a:t>File Server</a:t>
            </a:r>
          </a:p>
        </p:txBody>
      </p:sp>
      <p:sp>
        <p:nvSpPr>
          <p:cNvPr id="67" name="Rectangle 66"/>
          <p:cNvSpPr/>
          <p:nvPr/>
        </p:nvSpPr>
        <p:spPr bwMode="auto">
          <a:xfrm>
            <a:off x="268045" y="2957737"/>
            <a:ext cx="3756777" cy="409487"/>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4361293" y="2933858"/>
            <a:ext cx="3756777" cy="409487"/>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8444925" y="2968937"/>
            <a:ext cx="3756777" cy="409487"/>
          </a:xfrm>
          <a:prstGeom prst="rect">
            <a:avLst/>
          </a:prstGeom>
          <a:noFill/>
          <a:ln w="2540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28146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lstStyle/>
          <a:p>
            <a:r>
              <a:rPr lang="en-US" dirty="0" err="1" smtClean="0"/>
              <a:t>Managment</a:t>
            </a:r>
            <a:endParaRPr lang="en-US" dirty="0" smtClean="0"/>
          </a:p>
          <a:p>
            <a:r>
              <a:rPr lang="en-US" dirty="0" smtClean="0"/>
              <a:t>Storage</a:t>
            </a:r>
          </a:p>
          <a:p>
            <a:r>
              <a:rPr lang="en-US" dirty="0" smtClean="0"/>
              <a:t>Compute</a:t>
            </a:r>
            <a:endParaRPr lang="en-US" dirty="0"/>
          </a:p>
        </p:txBody>
      </p:sp>
      <p:sp>
        <p:nvSpPr>
          <p:cNvPr id="3" name="Title 2"/>
          <p:cNvSpPr>
            <a:spLocks noGrp="1"/>
          </p:cNvSpPr>
          <p:nvPr>
            <p:ph type="title"/>
          </p:nvPr>
        </p:nvSpPr>
        <p:spPr/>
        <p:txBody>
          <a:bodyPr/>
          <a:lstStyle/>
          <a:p>
            <a:r>
              <a:rPr lang="en-US" smtClean="0"/>
              <a:t>Carried into the workloads</a:t>
            </a:r>
            <a:endParaRPr lang="en-US" dirty="0"/>
          </a:p>
        </p:txBody>
      </p:sp>
      <p:sp>
        <p:nvSpPr>
          <p:cNvPr id="52" name="TextBox 51"/>
          <p:cNvSpPr txBox="1"/>
          <p:nvPr/>
        </p:nvSpPr>
        <p:spPr>
          <a:xfrm>
            <a:off x="3536318" y="6344359"/>
            <a:ext cx="5157117" cy="369332"/>
          </a:xfrm>
          <a:prstGeom prst="rect">
            <a:avLst/>
          </a:prstGeom>
          <a:noFill/>
          <a:ln w="50800">
            <a:solidFill>
              <a:schemeClr val="accent6"/>
            </a:solid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solidFill>
                  <a:srgbClr val="FFFFFF"/>
                </a:solidFill>
              </a:rPr>
              <a:t>Cluster Functional Level = Windows Server </a:t>
            </a:r>
            <a:r>
              <a:rPr lang="en-US" dirty="0" err="1" smtClean="0">
                <a:solidFill>
                  <a:srgbClr val="FFFFFF"/>
                </a:solidFill>
              </a:rPr>
              <a:t>vNext</a:t>
            </a:r>
            <a:endParaRPr lang="en-US" dirty="0">
              <a:solidFill>
                <a:srgbClr val="FFFFFF"/>
              </a:solidFill>
            </a:endParaRPr>
          </a:p>
        </p:txBody>
      </p:sp>
      <p:sp>
        <p:nvSpPr>
          <p:cNvPr id="53" name="Rectangle 52"/>
          <p:cNvSpPr/>
          <p:nvPr/>
        </p:nvSpPr>
        <p:spPr bwMode="auto">
          <a:xfrm>
            <a:off x="1370740" y="3802062"/>
            <a:ext cx="9756056" cy="3048000"/>
          </a:xfrm>
          <a:prstGeom prst="rect">
            <a:avLst/>
          </a:prstGeom>
          <a:noFill/>
          <a:ln w="50800">
            <a:solidFill>
              <a:schemeClr val="accent6"/>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Compute Cluster</a:t>
            </a:r>
          </a:p>
        </p:txBody>
      </p:sp>
      <p:sp>
        <p:nvSpPr>
          <p:cNvPr id="54" name="Rectangle 53"/>
          <p:cNvSpPr/>
          <p:nvPr/>
        </p:nvSpPr>
        <p:spPr>
          <a:xfrm>
            <a:off x="2595212" y="4520198"/>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55" name="Rectangle 54"/>
          <p:cNvSpPr/>
          <p:nvPr/>
        </p:nvSpPr>
        <p:spPr>
          <a:xfrm>
            <a:off x="4539487"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70" name="Rectangle 69"/>
          <p:cNvSpPr/>
          <p:nvPr/>
        </p:nvSpPr>
        <p:spPr>
          <a:xfrm>
            <a:off x="6483762"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2012 R2</a:t>
            </a:r>
          </a:p>
        </p:txBody>
      </p:sp>
      <p:sp>
        <p:nvSpPr>
          <p:cNvPr id="71" name="Rectangle 70"/>
          <p:cNvSpPr/>
          <p:nvPr/>
        </p:nvSpPr>
        <p:spPr>
          <a:xfrm>
            <a:off x="8428037" y="4473166"/>
            <a:ext cx="1356729" cy="16143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1428" dirty="0">
                <a:solidFill>
                  <a:srgbClr val="FFFFFF"/>
                </a:solidFill>
                <a:latin typeface="Calibri" panose="020F0502020204030204" pitchFamily="34" charset="0"/>
              </a:rPr>
              <a:t>Windows Server </a:t>
            </a:r>
            <a:r>
              <a:rPr lang="en-US" sz="1428" dirty="0" smtClean="0">
                <a:solidFill>
                  <a:srgbClr val="FFFFFF"/>
                </a:solidFill>
                <a:latin typeface="Calibri" panose="020F0502020204030204" pitchFamily="34" charset="0"/>
              </a:rPr>
              <a:t>2012 R2</a:t>
            </a:r>
            <a:endParaRPr lang="en-US" sz="1428" dirty="0">
              <a:solidFill>
                <a:srgbClr val="FFFFFF"/>
              </a:solidFill>
              <a:latin typeface="Calibri" panose="020F0502020204030204" pitchFamily="34" charset="0"/>
            </a:endParaRPr>
          </a:p>
        </p:txBody>
      </p:sp>
      <p:pic>
        <p:nvPicPr>
          <p:cNvPr id="72"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2517792" y="4389915"/>
            <a:ext cx="874644" cy="874644"/>
          </a:xfrm>
          <a:prstGeom prst="rect">
            <a:avLst/>
          </a:prstGeom>
          <a:noFill/>
        </p:spPr>
      </p:pic>
      <p:pic>
        <p:nvPicPr>
          <p:cNvPr id="73"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3188807" y="4410560"/>
            <a:ext cx="874644" cy="874644"/>
          </a:xfrm>
          <a:prstGeom prst="rect">
            <a:avLst/>
          </a:prstGeom>
          <a:noFill/>
        </p:spPr>
      </p:pic>
      <p:pic>
        <p:nvPicPr>
          <p:cNvPr id="74"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2836254" y="4820734"/>
            <a:ext cx="874644" cy="874644"/>
          </a:xfrm>
          <a:prstGeom prst="rect">
            <a:avLst/>
          </a:prstGeom>
          <a:noFill/>
        </p:spPr>
      </p:pic>
      <p:pic>
        <p:nvPicPr>
          <p:cNvPr id="75"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4461994" y="4335462"/>
            <a:ext cx="874644" cy="874644"/>
          </a:xfrm>
          <a:prstGeom prst="rect">
            <a:avLst/>
          </a:prstGeom>
          <a:noFill/>
        </p:spPr>
      </p:pic>
      <p:pic>
        <p:nvPicPr>
          <p:cNvPr id="76"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5133009" y="4356107"/>
            <a:ext cx="874644" cy="874644"/>
          </a:xfrm>
          <a:prstGeom prst="rect">
            <a:avLst/>
          </a:prstGeom>
          <a:noFill/>
        </p:spPr>
      </p:pic>
      <p:pic>
        <p:nvPicPr>
          <p:cNvPr id="77"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4780456" y="4766281"/>
            <a:ext cx="874644" cy="874644"/>
          </a:xfrm>
          <a:prstGeom prst="rect">
            <a:avLst/>
          </a:prstGeom>
          <a:noFill/>
        </p:spPr>
      </p:pic>
      <p:pic>
        <p:nvPicPr>
          <p:cNvPr id="78"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6367596" y="4386220"/>
            <a:ext cx="874644" cy="874644"/>
          </a:xfrm>
          <a:prstGeom prst="rect">
            <a:avLst/>
          </a:prstGeom>
          <a:noFill/>
        </p:spPr>
      </p:pic>
      <p:pic>
        <p:nvPicPr>
          <p:cNvPr id="79"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7038611" y="4406865"/>
            <a:ext cx="874644" cy="874644"/>
          </a:xfrm>
          <a:prstGeom prst="rect">
            <a:avLst/>
          </a:prstGeom>
          <a:noFill/>
        </p:spPr>
      </p:pic>
      <p:pic>
        <p:nvPicPr>
          <p:cNvPr id="80"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6686058" y="4817039"/>
            <a:ext cx="874644" cy="874644"/>
          </a:xfrm>
          <a:prstGeom prst="rect">
            <a:avLst/>
          </a:prstGeom>
          <a:noFill/>
        </p:spPr>
      </p:pic>
      <p:pic>
        <p:nvPicPr>
          <p:cNvPr id="81"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8351837" y="4405099"/>
            <a:ext cx="874644" cy="874644"/>
          </a:xfrm>
          <a:prstGeom prst="rect">
            <a:avLst/>
          </a:prstGeom>
          <a:noFill/>
        </p:spPr>
      </p:pic>
      <p:pic>
        <p:nvPicPr>
          <p:cNvPr id="82"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9022852" y="4425744"/>
            <a:ext cx="874644" cy="874644"/>
          </a:xfrm>
          <a:prstGeom prst="rect">
            <a:avLst/>
          </a:prstGeom>
          <a:noFill/>
        </p:spPr>
      </p:pic>
      <p:pic>
        <p:nvPicPr>
          <p:cNvPr id="83"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8670299" y="4835918"/>
            <a:ext cx="874644" cy="874644"/>
          </a:xfrm>
          <a:prstGeom prst="rect">
            <a:avLst/>
          </a:prstGeom>
          <a:noFill/>
        </p:spPr>
      </p:pic>
    </p:spTree>
    <p:extLst>
      <p:ext uri="{BB962C8B-B14F-4D97-AF65-F5344CB8AC3E}">
        <p14:creationId xmlns:p14="http://schemas.microsoft.com/office/powerpoint/2010/main" val="2224763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2" name="Rectangle 31"/>
          <p:cNvSpPr/>
          <p:nvPr/>
        </p:nvSpPr>
        <p:spPr bwMode="auto">
          <a:xfrm>
            <a:off x="7294674" y="2428683"/>
            <a:ext cx="4866320" cy="317773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91427"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2448" dirty="0" smtClean="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Cluster</a:t>
            </a:r>
            <a:endParaRPr lang="en-US" sz="2448"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sp>
        <p:nvSpPr>
          <p:cNvPr id="33" name="Rectangle 32"/>
          <p:cNvSpPr/>
          <p:nvPr/>
        </p:nvSpPr>
        <p:spPr bwMode="auto">
          <a:xfrm>
            <a:off x="9095712" y="3539784"/>
            <a:ext cx="1279979" cy="17207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91427" bIns="91427" numCol="1" spcCol="0" rtlCol="0" fromWordArt="0" anchor="b" anchorCtr="0" forceAA="0" compatLnSpc="1">
            <a:prstTxWarp prst="textNoShape">
              <a:avLst/>
            </a:prstTxWarp>
            <a:noAutofit/>
          </a:bodyPr>
          <a:lstStyle/>
          <a:p>
            <a:pPr algn="r" defTabSz="932293" fontAlgn="base">
              <a:lnSpc>
                <a:spcPct val="90000"/>
              </a:lnSpc>
              <a:spcBef>
                <a:spcPct val="0"/>
              </a:spcBef>
              <a:spcAft>
                <a:spcPct val="0"/>
              </a:spcAft>
            </a:pPr>
            <a:r>
              <a:rPr lang="en-US" sz="1399" dirty="0">
                <a:gradFill>
                  <a:gsLst>
                    <a:gs pos="0">
                      <a:srgbClr val="FFFFFF"/>
                    </a:gs>
                    <a:gs pos="100000">
                      <a:srgbClr val="FFFFFF"/>
                    </a:gs>
                  </a:gsLst>
                  <a:lin ang="5400000" scaled="0"/>
                </a:gradFill>
                <a:ea typeface="Segoe UI" pitchFamily="34" charset="0"/>
                <a:cs typeface="Segoe UI" pitchFamily="34" charset="0"/>
              </a:rPr>
              <a:t>Win2012 R2</a:t>
            </a:r>
          </a:p>
        </p:txBody>
      </p:sp>
      <p:sp>
        <p:nvSpPr>
          <p:cNvPr id="34" name="Rectangle 33"/>
          <p:cNvSpPr/>
          <p:nvPr/>
        </p:nvSpPr>
        <p:spPr bwMode="auto">
          <a:xfrm>
            <a:off x="10462908" y="3539785"/>
            <a:ext cx="1279979" cy="1720717"/>
          </a:xfrm>
          <a:prstGeom prst="rect">
            <a:avLst/>
          </a:prstGeom>
          <a:solidFill>
            <a:srgbClr val="80B94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91427" bIns="91427" numCol="1" spcCol="0" rtlCol="0" fromWordArt="0" anchor="b" anchorCtr="0" forceAA="0" compatLnSpc="1">
            <a:prstTxWarp prst="textNoShape">
              <a:avLst/>
            </a:prstTxWarp>
            <a:noAutofit/>
          </a:bodyPr>
          <a:lstStyle/>
          <a:p>
            <a:pPr algn="r" defTabSz="932293" fontAlgn="base">
              <a:lnSpc>
                <a:spcPct val="90000"/>
              </a:lnSpc>
              <a:spcBef>
                <a:spcPct val="0"/>
              </a:spcBef>
              <a:spcAft>
                <a:spcPct val="0"/>
              </a:spcAft>
            </a:pPr>
            <a:r>
              <a:rPr lang="en-US" sz="1399" dirty="0">
                <a:gradFill>
                  <a:gsLst>
                    <a:gs pos="0">
                      <a:srgbClr val="FFFFFF"/>
                    </a:gs>
                    <a:gs pos="100000">
                      <a:srgbClr val="FFFFFF"/>
                    </a:gs>
                  </a:gsLst>
                  <a:lin ang="5400000" scaled="0"/>
                </a:gradFill>
                <a:ea typeface="Segoe UI" pitchFamily="34" charset="0"/>
                <a:cs typeface="Segoe UI" pitchFamily="34" charset="0"/>
              </a:rPr>
              <a:t>vNext</a:t>
            </a:r>
          </a:p>
        </p:txBody>
      </p:sp>
      <p:sp>
        <p:nvSpPr>
          <p:cNvPr id="35" name="Rectangle 34"/>
          <p:cNvSpPr/>
          <p:nvPr/>
        </p:nvSpPr>
        <p:spPr bwMode="auto">
          <a:xfrm>
            <a:off x="7728516" y="3539785"/>
            <a:ext cx="1279979" cy="17207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91427" bIns="91427" numCol="1" spcCol="0" rtlCol="0" fromWordArt="0" anchor="b" anchorCtr="0" forceAA="0" compatLnSpc="1">
            <a:prstTxWarp prst="textNoShape">
              <a:avLst/>
            </a:prstTxWarp>
            <a:noAutofit/>
          </a:bodyPr>
          <a:lstStyle/>
          <a:p>
            <a:pPr algn="r" defTabSz="932293" fontAlgn="base">
              <a:lnSpc>
                <a:spcPct val="90000"/>
              </a:lnSpc>
              <a:spcBef>
                <a:spcPct val="0"/>
              </a:spcBef>
              <a:spcAft>
                <a:spcPct val="0"/>
              </a:spcAft>
            </a:pPr>
            <a:r>
              <a:rPr lang="en-US" sz="1399" dirty="0">
                <a:gradFill>
                  <a:gsLst>
                    <a:gs pos="0">
                      <a:srgbClr val="FFFFFF"/>
                    </a:gs>
                    <a:gs pos="100000">
                      <a:srgbClr val="FFFFFF"/>
                    </a:gs>
                  </a:gsLst>
                  <a:lin ang="5400000" scaled="0"/>
                </a:gradFill>
                <a:ea typeface="Segoe UI" pitchFamily="34" charset="0"/>
                <a:cs typeface="Segoe UI" pitchFamily="34" charset="0"/>
              </a:rPr>
              <a:t>Win2012 R2</a:t>
            </a:r>
          </a:p>
        </p:txBody>
      </p:sp>
      <p:pic>
        <p:nvPicPr>
          <p:cNvPr id="1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037204" y="3714319"/>
            <a:ext cx="657632" cy="112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406885" y="3714319"/>
            <a:ext cx="657632" cy="112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764858" y="3714319"/>
            <a:ext cx="657632" cy="112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450227" y="4052156"/>
            <a:ext cx="1554259" cy="155425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1" rIns="93243" bIns="46621" numCol="1" rtlCol="0" anchor="b" anchorCtr="0" compatLnSpc="1">
            <a:prstTxWarp prst="textNoShape">
              <a:avLst/>
            </a:prstTxWarp>
          </a:bodyPr>
          <a:lstStyle/>
          <a:p>
            <a:pPr algn="r" defTabSz="932111" fontAlgn="base">
              <a:lnSpc>
                <a:spcPct val="90000"/>
              </a:lnSpc>
              <a:spcBef>
                <a:spcPct val="0"/>
              </a:spcBef>
              <a:spcAft>
                <a:spcPct val="0"/>
              </a:spcAft>
            </a:pPr>
            <a:r>
              <a:rPr lang="en-US" sz="1836" dirty="0">
                <a:solidFill>
                  <a:srgbClr val="FFFFFF"/>
                </a:solidFill>
              </a:rPr>
              <a:t>Seamless</a:t>
            </a:r>
            <a:endParaRPr lang="en-US" sz="1836" spc="-51" dirty="0">
              <a:solidFill>
                <a:srgbClr val="FFFFFF"/>
              </a:solidFill>
            </a:endParaRPr>
          </a:p>
        </p:txBody>
      </p:sp>
      <p:sp>
        <p:nvSpPr>
          <p:cNvPr id="14" name="Rectangle 13"/>
          <p:cNvSpPr/>
          <p:nvPr/>
        </p:nvSpPr>
        <p:spPr bwMode="auto">
          <a:xfrm>
            <a:off x="2077113" y="4052156"/>
            <a:ext cx="4943648" cy="1554259"/>
          </a:xfrm>
          <a:prstGeom prst="rect">
            <a:avLst/>
          </a:prstGeom>
          <a:solidFill>
            <a:srgbClr val="1D438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21" rIns="93243" bIns="46621" numCol="1" rtlCol="0" anchor="ctr" anchorCtr="0" compatLnSpc="1">
            <a:prstTxWarp prst="textNoShape">
              <a:avLst/>
            </a:prstTxWarp>
          </a:bodyPr>
          <a:lstStyle/>
          <a:p>
            <a:pPr defTabSz="932563"/>
            <a:r>
              <a:rPr lang="en-US" sz="1836" dirty="0">
                <a:solidFill>
                  <a:srgbClr val="FFFFFF"/>
                </a:solidFill>
              </a:rPr>
              <a:t>Zero downtime cloud upgrades for </a:t>
            </a:r>
            <a:br>
              <a:rPr lang="en-US" sz="1836" dirty="0">
                <a:solidFill>
                  <a:srgbClr val="FFFFFF"/>
                </a:solidFill>
              </a:rPr>
            </a:br>
            <a:r>
              <a:rPr lang="en-US" sz="1836" dirty="0">
                <a:solidFill>
                  <a:srgbClr val="FFFFFF"/>
                </a:solidFill>
              </a:rPr>
              <a:t>Hyper-V and Scale-out File Server</a:t>
            </a:r>
          </a:p>
        </p:txBody>
      </p:sp>
      <p:sp>
        <p:nvSpPr>
          <p:cNvPr id="16" name="Rectangle 15"/>
          <p:cNvSpPr/>
          <p:nvPr/>
        </p:nvSpPr>
        <p:spPr bwMode="auto">
          <a:xfrm>
            <a:off x="450227" y="2428683"/>
            <a:ext cx="1554259" cy="155425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1" rIns="93243" bIns="46621" numCol="1" rtlCol="0" anchor="b" anchorCtr="0" compatLnSpc="1">
            <a:prstTxWarp prst="textNoShape">
              <a:avLst/>
            </a:prstTxWarp>
          </a:bodyPr>
          <a:lstStyle/>
          <a:p>
            <a:pPr algn="r" defTabSz="932111" fontAlgn="base">
              <a:lnSpc>
                <a:spcPct val="90000"/>
              </a:lnSpc>
              <a:spcBef>
                <a:spcPct val="0"/>
              </a:spcBef>
              <a:spcAft>
                <a:spcPct val="0"/>
              </a:spcAft>
            </a:pPr>
            <a:r>
              <a:rPr lang="en-US" sz="1836" spc="-51" dirty="0">
                <a:solidFill>
                  <a:srgbClr val="FFFFFF"/>
                </a:solidFill>
              </a:rPr>
              <a:t>Simple</a:t>
            </a:r>
          </a:p>
        </p:txBody>
      </p:sp>
      <p:sp>
        <p:nvSpPr>
          <p:cNvPr id="17" name="Rectangle 16"/>
          <p:cNvSpPr/>
          <p:nvPr/>
        </p:nvSpPr>
        <p:spPr bwMode="auto">
          <a:xfrm>
            <a:off x="2077113" y="2428683"/>
            <a:ext cx="4947586" cy="1554259"/>
          </a:xfrm>
          <a:prstGeom prst="rect">
            <a:avLst/>
          </a:prstGeom>
          <a:solidFill>
            <a:srgbClr val="1D438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21" rIns="93243" bIns="46621" numCol="1" rtlCol="0" anchor="ctr" anchorCtr="0" compatLnSpc="1">
            <a:prstTxWarp prst="textNoShape">
              <a:avLst/>
            </a:prstTxWarp>
          </a:bodyPr>
          <a:lstStyle/>
          <a:p>
            <a:pPr defTabSz="932563"/>
            <a:r>
              <a:rPr lang="en-US" sz="1836" dirty="0">
                <a:solidFill>
                  <a:srgbClr val="FFFFFF"/>
                </a:solidFill>
              </a:rPr>
              <a:t>Rolling Upgrades with Win2012 R2 and vNext nodes within the same cluster</a:t>
            </a:r>
          </a:p>
          <a:p>
            <a:pPr defTabSz="932563">
              <a:spcBef>
                <a:spcPts val="1224"/>
              </a:spcBef>
            </a:pPr>
            <a:r>
              <a:rPr lang="en-US" sz="1836" dirty="0">
                <a:solidFill>
                  <a:srgbClr val="FFFFFF"/>
                </a:solidFill>
              </a:rPr>
              <a:t>Easily roll in nodes with new OS version</a:t>
            </a:r>
          </a:p>
        </p:txBody>
      </p:sp>
      <p:pic>
        <p:nvPicPr>
          <p:cNvPr id="25" name="Picture 8" descr="\\MAGNUM\Projects\Microsoft\Cloud Power FY12\Design\Icons\PNGs\Cross Platform.png"/>
          <p:cNvPicPr>
            <a:picLocks noChangeAspect="1" noChangeArrowheads="1"/>
          </p:cNvPicPr>
          <p:nvPr/>
        </p:nvPicPr>
        <p:blipFill>
          <a:blip r:embed="rId4" cstate="print">
            <a:lum bright="100000"/>
          </a:blip>
          <a:srcRect/>
          <a:stretch>
            <a:fillRect/>
          </a:stretch>
        </p:blipFill>
        <p:spPr bwMode="auto">
          <a:xfrm>
            <a:off x="595787" y="3978103"/>
            <a:ext cx="1269006" cy="1268496"/>
          </a:xfrm>
          <a:prstGeom prst="rect">
            <a:avLst/>
          </a:prstGeom>
          <a:noFill/>
        </p:spPr>
      </p:pic>
      <p:sp>
        <p:nvSpPr>
          <p:cNvPr id="21" name="Freeform 18"/>
          <p:cNvSpPr>
            <a:spLocks noChangeAspect="1" noEditPoints="1"/>
          </p:cNvSpPr>
          <p:nvPr/>
        </p:nvSpPr>
        <p:spPr bwMode="black">
          <a:xfrm>
            <a:off x="949474" y="2683606"/>
            <a:ext cx="674032" cy="822315"/>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2293" tIns="41147" rIns="82293" bIns="41147" numCol="1" anchor="t" anchorCtr="0" compatLnSpc="1">
            <a:prstTxWarp prst="textNoShape">
              <a:avLst/>
            </a:prstTxWarp>
          </a:bodyPr>
          <a:lstStyle/>
          <a:p>
            <a:pPr>
              <a:defRPr/>
            </a:pPr>
            <a:endParaRPr lang="en-US" sz="1000" kern="0" dirty="0">
              <a:solidFill>
                <a:prstClr val="black"/>
              </a:solidFill>
              <a:ea typeface="Segoe UI" pitchFamily="34" charset="0"/>
              <a:cs typeface="Segoe UI" pitchFamily="34" charset="0"/>
            </a:endParaRPr>
          </a:p>
        </p:txBody>
      </p:sp>
      <p:sp>
        <p:nvSpPr>
          <p:cNvPr id="3" name="Circular Arrow 2"/>
          <p:cNvSpPr/>
          <p:nvPr/>
        </p:nvSpPr>
        <p:spPr bwMode="auto">
          <a:xfrm rot="20291070">
            <a:off x="9495117" y="2681649"/>
            <a:ext cx="1699555" cy="1747220"/>
          </a:xfrm>
          <a:prstGeom prst="circularArrow">
            <a:avLst>
              <a:gd name="adj1" fmla="val 12500"/>
              <a:gd name="adj2" fmla="val 1509123"/>
              <a:gd name="adj3" fmla="val 20457681"/>
              <a:gd name="adj4" fmla="val 12167109"/>
              <a:gd name="adj5" fmla="val 15886"/>
            </a:avLst>
          </a:prstGeom>
          <a:gradFill flip="none" rotWithShape="1">
            <a:gsLst>
              <a:gs pos="0">
                <a:srgbClr val="0171B0"/>
              </a:gs>
              <a:gs pos="74000">
                <a:srgbClr val="80B940"/>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9976228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5579989"/>
          </a:xfrm>
        </p:spPr>
        <p:txBody>
          <a:bodyPr/>
          <a:lstStyle/>
          <a:p>
            <a:pPr lvl="0">
              <a:spcBef>
                <a:spcPts val="2400"/>
              </a:spcBef>
            </a:pPr>
            <a:r>
              <a:rPr lang="en-US" sz="3200" dirty="0" smtClean="0">
                <a:gradFill>
                  <a:gsLst>
                    <a:gs pos="1250">
                      <a:schemeClr val="tx1"/>
                    </a:gs>
                    <a:gs pos="100000">
                      <a:schemeClr val="tx1"/>
                    </a:gs>
                  </a:gsLst>
                  <a:lin ang="5400000" scaled="0"/>
                </a:gradFill>
              </a:rPr>
              <a:t>Storage Sessions in chronological order  </a:t>
            </a:r>
          </a:p>
          <a:p>
            <a:pPr lvl="1">
              <a:spcBef>
                <a:spcPts val="2400"/>
              </a:spcBef>
            </a:pPr>
            <a:r>
              <a:rPr lang="en-US" sz="2000" dirty="0" smtClean="0">
                <a:latin typeface="+mj-lt"/>
              </a:rPr>
              <a:t>CDP-B232</a:t>
            </a:r>
            <a:r>
              <a:rPr lang="en-US" sz="2000" dirty="0">
                <a:latin typeface="+mj-lt"/>
              </a:rPr>
              <a:t>: Introducing the NEW Microsoft Cloud Platform System </a:t>
            </a:r>
            <a:r>
              <a:rPr lang="en-US" sz="2000" dirty="0" smtClean="0">
                <a:latin typeface="+mj-lt"/>
              </a:rPr>
              <a:t>(Tuesday  Oct 28 3:15 </a:t>
            </a:r>
            <a:r>
              <a:rPr lang="en-US" sz="2000" dirty="0">
                <a:latin typeface="+mj-lt"/>
              </a:rPr>
              <a:t>P</a:t>
            </a:r>
            <a:r>
              <a:rPr lang="en-US" sz="2000" dirty="0" smtClean="0">
                <a:latin typeface="+mj-lt"/>
              </a:rPr>
              <a:t>M)</a:t>
            </a:r>
            <a:endParaRPr lang="en-US" sz="2000" dirty="0">
              <a:latin typeface="+mj-lt"/>
            </a:endParaRPr>
          </a:p>
          <a:p>
            <a:pPr lvl="1">
              <a:spcBef>
                <a:spcPts val="2400"/>
              </a:spcBef>
            </a:pPr>
            <a:r>
              <a:rPr lang="en-US" sz="2000" dirty="0" smtClean="0">
                <a:latin typeface="+mj-lt"/>
              </a:rPr>
              <a:t>CDP-B225</a:t>
            </a:r>
            <a:r>
              <a:rPr lang="en-US" sz="2000" dirty="0">
                <a:latin typeface="+mj-lt"/>
              </a:rPr>
              <a:t>: Software Defined Compute in the Next Release of Windows Server Hyper-V </a:t>
            </a:r>
            <a:r>
              <a:rPr lang="en-US" sz="2000" dirty="0" smtClean="0">
                <a:latin typeface="+mj-lt"/>
              </a:rPr>
              <a:t>(Tuesday </a:t>
            </a:r>
            <a:r>
              <a:rPr lang="en-US" sz="2000" dirty="0">
                <a:latin typeface="+mj-lt"/>
              </a:rPr>
              <a:t>Oct </a:t>
            </a:r>
            <a:r>
              <a:rPr lang="en-US" sz="2000" dirty="0" smtClean="0">
                <a:latin typeface="+mj-lt"/>
              </a:rPr>
              <a:t>28 1:30 </a:t>
            </a:r>
            <a:r>
              <a:rPr lang="en-US" sz="2000" dirty="0">
                <a:latin typeface="+mj-lt"/>
              </a:rPr>
              <a:t>PM)</a:t>
            </a:r>
          </a:p>
          <a:p>
            <a:pPr lvl="1">
              <a:spcBef>
                <a:spcPts val="2400"/>
              </a:spcBef>
            </a:pPr>
            <a:r>
              <a:rPr lang="en-US" sz="2000" dirty="0" smtClean="0">
                <a:latin typeface="+mj-lt"/>
              </a:rPr>
              <a:t>CDP-B318: </a:t>
            </a:r>
            <a:r>
              <a:rPr lang="en-US" sz="2000" dirty="0">
                <a:latin typeface="+mj-lt"/>
              </a:rPr>
              <a:t>Building Scalable and Reliable Backup Solutions in the Next Release of Windows Server Hyper-V </a:t>
            </a:r>
            <a:r>
              <a:rPr lang="en-US" sz="2000" dirty="0" smtClean="0">
                <a:latin typeface="+mj-lt"/>
              </a:rPr>
              <a:t>(Tuesday </a:t>
            </a:r>
            <a:r>
              <a:rPr lang="en-US" sz="2000" dirty="0">
                <a:latin typeface="+mj-lt"/>
              </a:rPr>
              <a:t>Oct </a:t>
            </a:r>
            <a:r>
              <a:rPr lang="en-US" sz="2000" dirty="0" smtClean="0">
                <a:latin typeface="+mj-lt"/>
              </a:rPr>
              <a:t>28 1:30 </a:t>
            </a:r>
            <a:r>
              <a:rPr lang="en-US" sz="2000" dirty="0">
                <a:latin typeface="+mj-lt"/>
              </a:rPr>
              <a:t>PM)</a:t>
            </a:r>
          </a:p>
          <a:p>
            <a:pPr lvl="1">
              <a:spcBef>
                <a:spcPts val="2400"/>
              </a:spcBef>
            </a:pPr>
            <a:r>
              <a:rPr lang="en-US" sz="2000" dirty="0" smtClean="0">
                <a:latin typeface="+mj-lt"/>
              </a:rPr>
              <a:t>CDP-B325</a:t>
            </a:r>
            <a:r>
              <a:rPr lang="en-US" sz="2000" dirty="0">
                <a:latin typeface="+mj-lt"/>
              </a:rPr>
              <a:t>: </a:t>
            </a:r>
            <a:r>
              <a:rPr lang="en-US" sz="2000" dirty="0" smtClean="0">
                <a:latin typeface="+mj-lt"/>
              </a:rPr>
              <a:t>Designing </a:t>
            </a:r>
            <a:r>
              <a:rPr lang="en-US" sz="2000" dirty="0">
                <a:latin typeface="+mj-lt"/>
              </a:rPr>
              <a:t>Scale-Out File Server with DAS Storage in Windows </a:t>
            </a:r>
            <a:r>
              <a:rPr lang="en-US" sz="2000" dirty="0" smtClean="0">
                <a:latin typeface="+mj-lt"/>
              </a:rPr>
              <a:t>(Friday Oct 31 8.30 AM)</a:t>
            </a:r>
          </a:p>
          <a:p>
            <a:pPr lvl="1">
              <a:spcBef>
                <a:spcPts val="2400"/>
              </a:spcBef>
            </a:pPr>
            <a:r>
              <a:rPr lang="en-US" sz="2000" dirty="0">
                <a:latin typeface="+mj-lt"/>
              </a:rPr>
              <a:t>CDP-B323: Delivering Predictable Storage Performance with Storage Quality of Service in the Next Release of Windows </a:t>
            </a:r>
            <a:r>
              <a:rPr lang="en-US" sz="2000" dirty="0" smtClean="0">
                <a:latin typeface="+mj-lt"/>
              </a:rPr>
              <a:t>Server (Wednesday Oct 29 8:30 AM)</a:t>
            </a:r>
          </a:p>
          <a:p>
            <a:pPr marL="342900" lvl="1" indent="0">
              <a:spcBef>
                <a:spcPts val="2400"/>
              </a:spcBef>
              <a:buNone/>
            </a:pPr>
            <a:endParaRPr lang="en-US" sz="2000" dirty="0"/>
          </a:p>
          <a:p>
            <a:pPr lvl="1">
              <a:spcBef>
                <a:spcPts val="2400"/>
              </a:spcBef>
            </a:pPr>
            <a:r>
              <a:rPr lang="en-US" sz="2200" dirty="0" smtClean="0">
                <a:gradFill>
                  <a:gsLst>
                    <a:gs pos="1250">
                      <a:schemeClr val="tx1"/>
                    </a:gs>
                    <a:gs pos="100000">
                      <a:schemeClr val="tx1"/>
                    </a:gs>
                  </a:gsLst>
                  <a:lin ang="5400000" scaled="0"/>
                </a:gradFill>
              </a:rPr>
              <a:t>Find us later at Storage and Hyper-V Booths</a:t>
            </a: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2905500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4.30776E-6 L 2.26704E-6 -4.30776E-6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911019"/>
          </a:xfrm>
        </p:spPr>
        <p:txBody>
          <a:bodyPr/>
          <a:lstStyle/>
          <a:p>
            <a:pPr lvl="0">
              <a:buSzPct val="105000"/>
            </a:pPr>
            <a:r>
              <a:rPr lang="en-US" sz="2800" dirty="0">
                <a:solidFill>
                  <a:schemeClr val="tx1"/>
                </a:solidFill>
              </a:rPr>
              <a:t>Microsoft </a:t>
            </a:r>
            <a:r>
              <a:rPr lang="en-US" sz="2800" dirty="0" smtClean="0">
                <a:solidFill>
                  <a:schemeClr val="tx1"/>
                </a:solidFill>
              </a:rPr>
              <a:t>Storage</a:t>
            </a:r>
          </a:p>
          <a:p>
            <a:pPr lvl="1">
              <a:buSzPct val="105000"/>
            </a:pPr>
            <a:r>
              <a:rPr lang="en-US" sz="2000" dirty="0" smtClean="0">
                <a:solidFill>
                  <a:schemeClr val="tx1"/>
                </a:solidFill>
                <a:latin typeface="+mj-lt"/>
                <a:hlinkClick r:id="rId3"/>
              </a:rPr>
              <a:t>http</a:t>
            </a:r>
            <a:r>
              <a:rPr lang="en-US" sz="2000" dirty="0">
                <a:solidFill>
                  <a:schemeClr val="tx1"/>
                </a:solidFill>
                <a:latin typeface="+mj-lt"/>
                <a:hlinkClick r:id="rId3"/>
              </a:rPr>
              <a:t>://</a:t>
            </a:r>
            <a:r>
              <a:rPr lang="en-US" sz="2000" dirty="0" smtClean="0">
                <a:solidFill>
                  <a:schemeClr val="tx1"/>
                </a:solidFill>
                <a:latin typeface="+mj-lt"/>
                <a:hlinkClick r:id="rId3"/>
              </a:rPr>
              <a:t>Microsoft.com/storage</a:t>
            </a:r>
            <a:endParaRPr lang="en-US" sz="2000" dirty="0" smtClean="0">
              <a:solidFill>
                <a:schemeClr val="tx1"/>
              </a:solidFill>
              <a:latin typeface="+mj-lt"/>
            </a:endParaRPr>
          </a:p>
        </p:txBody>
      </p:sp>
      <p:sp>
        <p:nvSpPr>
          <p:cNvPr id="2" name="Title 1"/>
          <p:cNvSpPr>
            <a:spLocks noGrp="1"/>
          </p:cNvSpPr>
          <p:nvPr>
            <p:ph type="title"/>
          </p:nvPr>
        </p:nvSpPr>
        <p:spPr/>
        <p:txBody>
          <a:bodyPr/>
          <a:lstStyle/>
          <a:p>
            <a:r>
              <a:rPr lang="en-US" dirty="0" smtClean="0"/>
              <a:t>Track resources</a:t>
            </a:r>
            <a:endParaRPr lang="en-US" dirty="0"/>
          </a:p>
        </p:txBody>
      </p:sp>
      <p:sp>
        <p:nvSpPr>
          <p:cNvPr id="6" name="Text Placeholder 7"/>
          <p:cNvSpPr txBox="1">
            <a:spLocks/>
          </p:cNvSpPr>
          <p:nvPr/>
        </p:nvSpPr>
        <p:spPr>
          <a:xfrm>
            <a:off x="267028" y="2354262"/>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4"/>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8217A"/>
              </a:buClr>
              <a:buSzPct val="105000"/>
            </a:pPr>
            <a:r>
              <a:rPr lang="en-US" sz="3200" dirty="0" smtClean="0">
                <a:solidFill>
                  <a:srgbClr val="FFFFFF"/>
                </a:solidFill>
                <a:latin typeface="Segoe UI"/>
              </a:rPr>
              <a:t> Windows Server Technical Preview (Storage)</a:t>
            </a:r>
          </a:p>
          <a:p>
            <a:pPr lvl="1">
              <a:buClr>
                <a:srgbClr val="FFFFFF"/>
              </a:buClr>
              <a:buSzPct val="105000"/>
            </a:pPr>
            <a:r>
              <a:rPr lang="en-US" sz="1600" u="sng" dirty="0" smtClean="0">
                <a:gradFill>
                  <a:gsLst>
                    <a:gs pos="1250">
                      <a:srgbClr val="FFFFFF"/>
                    </a:gs>
                    <a:gs pos="100000">
                      <a:srgbClr val="FFFFFF"/>
                    </a:gs>
                  </a:gsLst>
                  <a:lin ang="5400000" scaled="0"/>
                </a:gradFill>
                <a:hlinkClick r:id="rId5"/>
              </a:rPr>
              <a:t>http</a:t>
            </a:r>
            <a:r>
              <a:rPr lang="en-US" sz="1600" u="sng" dirty="0">
                <a:gradFill>
                  <a:gsLst>
                    <a:gs pos="1250">
                      <a:srgbClr val="FFFFFF"/>
                    </a:gs>
                    <a:gs pos="100000">
                      <a:srgbClr val="FFFFFF"/>
                    </a:gs>
                  </a:gsLst>
                  <a:lin ang="5400000" scaled="0"/>
                </a:gradFill>
                <a:hlinkClick r:id="rId5"/>
              </a:rPr>
              <a:t>://blogs.technet.com/b/josebda/archive/2014/10/03/windows-server-technical-preview-storage-survival-guide.aspx</a:t>
            </a:r>
            <a:endParaRPr lang="en-US" sz="1600" dirty="0" smtClean="0">
              <a:solidFill>
                <a:srgbClr val="FFFFFF"/>
              </a:solidFill>
            </a:endParaRPr>
          </a:p>
          <a:p>
            <a:pPr lvl="1">
              <a:buClr>
                <a:srgbClr val="FFFFFF"/>
              </a:buClr>
              <a:buSzPct val="105000"/>
            </a:pPr>
            <a:endParaRPr lang="en-US" sz="2000" dirty="0">
              <a:solidFill>
                <a:srgbClr val="FFFFFF"/>
              </a:solidFill>
            </a:endParaRPr>
          </a:p>
        </p:txBody>
      </p:sp>
    </p:spTree>
    <p:extLst>
      <p:ext uri="{BB962C8B-B14F-4D97-AF65-F5344CB8AC3E}">
        <p14:creationId xmlns:p14="http://schemas.microsoft.com/office/powerpoint/2010/main" val="14831252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63" presetClass="path" presetSubtype="0" decel="100000" fill="hold" grpId="1" nodeType="withEffect">
                                  <p:stCondLst>
                                    <p:cond delay="250"/>
                                  </p:stCondLst>
                                  <p:childTnLst>
                                    <p:animMotion origin="layout" path="M -0.02413 4.82978E-6 L 2.26704E-6 4.82978E-6 " pathEditMode="relative" rAng="0" ptsTypes="AA">
                                      <p:cBhvr>
                                        <p:cTn id="14" dur="50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6" grpId="0"/>
      <p:bldP spid="6"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274638" y="5605099"/>
            <a:ext cx="10058400" cy="10925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rgbClr val="FFFFFF"/>
                    </a:gs>
                    <a:gs pos="100000">
                      <a:srgbClr val="FFFFFF"/>
                    </a:gs>
                  </a:gsLst>
                  <a:lin ang="5400000" scaled="0"/>
                </a:gradFill>
                <a:latin typeface="Segoe UI Light"/>
              </a:rPr>
              <a:t>Come </a:t>
            </a:r>
            <a:r>
              <a:rPr lang="en-US" sz="2600" spc="-51" dirty="0" smtClean="0">
                <a:gradFill>
                  <a:gsLst>
                    <a:gs pos="0">
                      <a:srgbClr val="FFFFFF"/>
                    </a:gs>
                    <a:gs pos="100000">
                      <a:srgbClr val="FFFFFF"/>
                    </a:gs>
                  </a:gsLst>
                  <a:lin ang="5400000" scaled="0"/>
                </a:gradFill>
                <a:latin typeface="Segoe UI Light"/>
              </a:rPr>
              <a:t>visit us </a:t>
            </a:r>
            <a:r>
              <a:rPr lang="en-US" sz="2600" spc="-51" dirty="0">
                <a:gradFill>
                  <a:gsLst>
                    <a:gs pos="0">
                      <a:srgbClr val="FFFFFF"/>
                    </a:gs>
                    <a:gs pos="100000">
                      <a:srgbClr val="FFFFFF"/>
                    </a:gs>
                  </a:gsLst>
                  <a:lin ang="5400000" scaled="0"/>
                </a:gradFill>
                <a:latin typeface="Segoe UI Light"/>
              </a:rPr>
              <a:t>in the Microsoft Solutions Experience (MSE)!</a:t>
            </a:r>
          </a:p>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rgbClr val="FFFFFF"/>
                    </a:gs>
                    <a:gs pos="100000">
                      <a:srgbClr val="FFFFFF"/>
                    </a:gs>
                  </a:gsLst>
                  <a:lin ang="5400000" scaled="0"/>
                </a:gradFill>
                <a:latin typeface="Segoe UI Light"/>
              </a:rPr>
              <a:t>Look for the </a:t>
            </a:r>
            <a:r>
              <a:rPr lang="en-US" sz="2600" b="1" spc="-51" dirty="0">
                <a:gradFill>
                  <a:gsLst>
                    <a:gs pos="0">
                      <a:srgbClr val="FFFFFF"/>
                    </a:gs>
                    <a:gs pos="100000">
                      <a:srgbClr val="FFFFFF"/>
                    </a:gs>
                  </a:gsLst>
                  <a:lin ang="5400000" scaled="0"/>
                </a:gradFill>
              </a:rPr>
              <a:t>Cloud and Datacenter Platform</a:t>
            </a:r>
            <a:r>
              <a:rPr lang="en-US" sz="2600" spc="-51" dirty="0">
                <a:gradFill>
                  <a:gsLst>
                    <a:gs pos="0">
                      <a:srgbClr val="FFFFFF"/>
                    </a:gs>
                    <a:gs pos="100000">
                      <a:srgbClr val="FFFFFF"/>
                    </a:gs>
                  </a:gsLst>
                  <a:lin ang="5400000" scaled="0"/>
                </a:gradFill>
              </a:rPr>
              <a:t> </a:t>
            </a:r>
            <a:r>
              <a:rPr lang="en-US" sz="2600" spc="-51" dirty="0" smtClean="0">
                <a:gradFill>
                  <a:gsLst>
                    <a:gs pos="0">
                      <a:srgbClr val="FFFFFF"/>
                    </a:gs>
                    <a:gs pos="100000">
                      <a:srgbClr val="FFFFFF"/>
                    </a:gs>
                  </a:gsLst>
                  <a:lin ang="5400000" scaled="0"/>
                </a:gradFill>
                <a:latin typeface="Segoe UI Light"/>
              </a:rPr>
              <a:t>area </a:t>
            </a:r>
            <a:r>
              <a:rPr lang="en-US" sz="2600" spc="-51" dirty="0" err="1" smtClean="0">
                <a:gradFill>
                  <a:gsLst>
                    <a:gs pos="0">
                      <a:srgbClr val="FFFFFF"/>
                    </a:gs>
                    <a:gs pos="100000">
                      <a:srgbClr val="FFFFFF"/>
                    </a:gs>
                  </a:gsLst>
                  <a:lin ang="5400000" scaled="0"/>
                </a:gradFill>
                <a:latin typeface="Segoe UI Light"/>
              </a:rPr>
              <a:t>TechExpo</a:t>
            </a:r>
            <a:r>
              <a:rPr lang="en-US" sz="2600" spc="-51" dirty="0" smtClean="0">
                <a:gradFill>
                  <a:gsLst>
                    <a:gs pos="0">
                      <a:srgbClr val="FFFFFF"/>
                    </a:gs>
                    <a:gs pos="100000">
                      <a:srgbClr val="FFFFFF"/>
                    </a:gs>
                  </a:gsLst>
                  <a:lin ang="5400000" scaled="0"/>
                </a:gradFill>
                <a:latin typeface="Segoe UI Light"/>
              </a:rPr>
              <a:t> </a:t>
            </a:r>
            <a:r>
              <a:rPr lang="en-US" sz="2600" spc="-51" dirty="0">
                <a:gradFill>
                  <a:gsLst>
                    <a:gs pos="0">
                      <a:srgbClr val="FFFFFF"/>
                    </a:gs>
                    <a:gs pos="100000">
                      <a:srgbClr val="FFFFFF"/>
                    </a:gs>
                  </a:gsLst>
                  <a:lin ang="5400000" scaled="0"/>
                </a:gradFill>
                <a:latin typeface="Segoe UI Light"/>
              </a:rPr>
              <a:t>Hall 7</a:t>
            </a:r>
          </a:p>
        </p:txBody>
      </p:sp>
      <p:sp>
        <p:nvSpPr>
          <p:cNvPr id="6" name="Title 5"/>
          <p:cNvSpPr>
            <a:spLocks noGrp="1"/>
          </p:cNvSpPr>
          <p:nvPr>
            <p:ph type="title"/>
          </p:nvPr>
        </p:nvSpPr>
        <p:spPr>
          <a:xfrm>
            <a:off x="274639" y="295274"/>
            <a:ext cx="11889564" cy="917575"/>
          </a:xfrm>
        </p:spPr>
        <p:txBody>
          <a:bodyPr/>
          <a:lstStyle/>
          <a:p>
            <a:r>
              <a:rPr lang="en-US" dirty="0"/>
              <a:t>For </a:t>
            </a:r>
            <a:r>
              <a:rPr lang="en-US" dirty="0" smtClean="0"/>
              <a:t>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grpSp>
        <p:nvGrpSpPr>
          <p:cNvPr id="27" name="Group 26"/>
          <p:cNvGrpSpPr/>
          <p:nvPr/>
        </p:nvGrpSpPr>
        <p:grpSpPr>
          <a:xfrm>
            <a:off x="274639" y="1223909"/>
            <a:ext cx="10338819" cy="821763"/>
            <a:chOff x="274639" y="1545485"/>
            <a:chExt cx="10338819" cy="821763"/>
          </a:xfrm>
        </p:grpSpPr>
        <p:sp>
          <p:nvSpPr>
            <p:cNvPr id="2" name="Rectangle 1"/>
            <p:cNvSpPr/>
            <p:nvPr/>
          </p:nvSpPr>
          <p:spPr>
            <a:xfrm>
              <a:off x="4981168" y="154548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rgbClr val="FFFFFF"/>
                      </a:gs>
                      <a:gs pos="100000">
                        <a:srgbClr val="FFFFFF"/>
                      </a:gs>
                    </a:gsLst>
                    <a:lin ang="5400000" scaled="0"/>
                  </a:gradFill>
                </a:rPr>
                <a:t>Windows Server Technical Preview</a:t>
              </a:r>
            </a:p>
            <a:p>
              <a:pPr defTabSz="932418">
                <a:lnSpc>
                  <a:spcPct val="90000"/>
                </a:lnSpc>
              </a:pPr>
              <a:r>
                <a:rPr lang="en-US" dirty="0">
                  <a:gradFill>
                    <a:gsLst>
                      <a:gs pos="0">
                        <a:srgbClr val="FFFFFF"/>
                      </a:gs>
                      <a:gs pos="100000">
                        <a:srgbClr val="FFFFFF"/>
                      </a:gs>
                    </a:gsLst>
                    <a:lin ang="5400000" scaled="0"/>
                  </a:gradFill>
                  <a:hlinkClick r:id="rId4"/>
                </a:rPr>
                <a:t>http://technet.microsoft.com/library/dn765472.aspx</a:t>
              </a:r>
              <a:endParaRPr lang="en-US" dirty="0">
                <a:gradFill>
                  <a:gsLst>
                    <a:gs pos="0">
                      <a:srgbClr val="FFFFFF"/>
                    </a:gs>
                    <a:gs pos="100000">
                      <a:srgbClr val="FFFFFF"/>
                    </a:gs>
                  </a:gsLst>
                  <a:lin ang="5400000" scaled="0"/>
                </a:gradFill>
              </a:endParaRPr>
            </a:p>
          </p:txBody>
        </p:sp>
        <p:sp>
          <p:nvSpPr>
            <p:cNvPr id="11" name="Freeform 9"/>
            <p:cNvSpPr>
              <a:spLocks noEditPoints="1"/>
            </p:cNvSpPr>
            <p:nvPr/>
          </p:nvSpPr>
          <p:spPr bwMode="black">
            <a:xfrm>
              <a:off x="4107231" y="167937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9" name="TextBox 18"/>
            <p:cNvSpPr txBox="1"/>
            <p:nvPr/>
          </p:nvSpPr>
          <p:spPr>
            <a:xfrm>
              <a:off x="274639" y="154548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rgbClr val="FFFFFF"/>
                      </a:gs>
                      <a:gs pos="100000">
                        <a:srgbClr val="FFFFFF"/>
                      </a:gs>
                    </a:gsLst>
                    <a:lin ang="5400000" scaled="0"/>
                  </a:gradFill>
                  <a:latin typeface="Segoe UI Light"/>
                </a:rPr>
                <a:t>Windows Server</a:t>
              </a:r>
            </a:p>
          </p:txBody>
        </p:sp>
      </p:grpSp>
      <p:grpSp>
        <p:nvGrpSpPr>
          <p:cNvPr id="7" name="Group 6"/>
          <p:cNvGrpSpPr/>
          <p:nvPr/>
        </p:nvGrpSpPr>
        <p:grpSpPr>
          <a:xfrm>
            <a:off x="274639" y="4115269"/>
            <a:ext cx="10338819" cy="821763"/>
            <a:chOff x="274639" y="4906595"/>
            <a:chExt cx="10338819" cy="821763"/>
          </a:xfrm>
        </p:grpSpPr>
        <p:sp>
          <p:nvSpPr>
            <p:cNvPr id="20" name="Freeform 9"/>
            <p:cNvSpPr>
              <a:spLocks noEditPoints="1"/>
            </p:cNvSpPr>
            <p:nvPr/>
          </p:nvSpPr>
          <p:spPr bwMode="black">
            <a:xfrm>
              <a:off x="4107231" y="504048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21" name="TextBox 20"/>
            <p:cNvSpPr txBox="1"/>
            <p:nvPr/>
          </p:nvSpPr>
          <p:spPr>
            <a:xfrm>
              <a:off x="274639" y="490659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rgbClr val="FFFFFF"/>
                      </a:gs>
                      <a:gs pos="100000">
                        <a:srgbClr val="FFFFFF"/>
                      </a:gs>
                    </a:gsLst>
                    <a:lin ang="5400000" scaled="0"/>
                  </a:gradFill>
                  <a:latin typeface="Segoe UI Light"/>
                </a:rPr>
                <a:t>Microsoft Azure</a:t>
              </a:r>
            </a:p>
          </p:txBody>
        </p:sp>
        <p:sp>
          <p:nvSpPr>
            <p:cNvPr id="22" name="Rectangle 21"/>
            <p:cNvSpPr/>
            <p:nvPr/>
          </p:nvSpPr>
          <p:spPr>
            <a:xfrm>
              <a:off x="4981168" y="490659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rgbClr val="FFFFFF"/>
                      </a:gs>
                      <a:gs pos="100000">
                        <a:srgbClr val="FFFFFF"/>
                      </a:gs>
                    </a:gsLst>
                    <a:lin ang="5400000" scaled="0"/>
                  </a:gra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dirty="0">
                  <a:gradFill>
                    <a:gsLst>
                      <a:gs pos="0">
                        <a:srgbClr val="FFFFFF"/>
                      </a:gs>
                      <a:gs pos="100000">
                        <a:srgbClr val="FFFFFF"/>
                      </a:gs>
                    </a:gsLst>
                    <a:lin ang="5400000" scaled="0"/>
                  </a:gradFill>
                  <a:hlinkClick r:id="rId5"/>
                </a:rPr>
                <a:t>http://azure.microsoft.com/en-us/</a:t>
              </a:r>
              <a:r>
                <a:rPr lang="en-US" dirty="0">
                  <a:gradFill>
                    <a:gsLst>
                      <a:gs pos="0">
                        <a:srgbClr val="FFFFFF"/>
                      </a:gs>
                      <a:gs pos="100000">
                        <a:srgbClr val="FFFFFF"/>
                      </a:gs>
                    </a:gsLst>
                    <a:lin ang="5400000" scaled="0"/>
                  </a:gradFill>
                </a:rPr>
                <a:t> </a:t>
              </a:r>
            </a:p>
          </p:txBody>
        </p:sp>
      </p:grpSp>
      <p:grpSp>
        <p:nvGrpSpPr>
          <p:cNvPr id="23" name="Group 22"/>
          <p:cNvGrpSpPr/>
          <p:nvPr/>
        </p:nvGrpSpPr>
        <p:grpSpPr>
          <a:xfrm>
            <a:off x="274639" y="2104596"/>
            <a:ext cx="11646039" cy="821763"/>
            <a:chOff x="274639" y="2582755"/>
            <a:chExt cx="11646039" cy="821763"/>
          </a:xfrm>
        </p:grpSpPr>
        <p:sp>
          <p:nvSpPr>
            <p:cNvPr id="12" name="Freeform 9"/>
            <p:cNvSpPr>
              <a:spLocks noEditPoints="1"/>
            </p:cNvSpPr>
            <p:nvPr/>
          </p:nvSpPr>
          <p:spPr bwMode="black">
            <a:xfrm>
              <a:off x="4107231" y="271664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3" name="TextBox 2"/>
            <p:cNvSpPr txBox="1"/>
            <p:nvPr/>
          </p:nvSpPr>
          <p:spPr>
            <a:xfrm>
              <a:off x="274639" y="258275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rgbClr val="FFFFFF"/>
                      </a:gs>
                      <a:gs pos="100000">
                        <a:srgbClr val="FFFFFF"/>
                      </a:gs>
                    </a:gsLst>
                    <a:lin ang="5400000" scaled="0"/>
                  </a:gradFill>
                  <a:latin typeface="Segoe UI Light"/>
                </a:rPr>
                <a:t>System Center</a:t>
              </a:r>
            </a:p>
          </p:txBody>
        </p:sp>
        <p:sp>
          <p:nvSpPr>
            <p:cNvPr id="24" name="Rectangle 23"/>
            <p:cNvSpPr/>
            <p:nvPr/>
          </p:nvSpPr>
          <p:spPr>
            <a:xfrm>
              <a:off x="4981168" y="2582755"/>
              <a:ext cx="693951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rgbClr val="FFFFFF"/>
                      </a:gs>
                      <a:gs pos="100000">
                        <a:srgbClr val="FFFFFF"/>
                      </a:gs>
                    </a:gsLst>
                    <a:lin ang="5400000" scaled="0"/>
                  </a:gradFill>
                </a:rPr>
                <a:t>System Center Technical Preview</a:t>
              </a:r>
            </a:p>
            <a:p>
              <a:pPr defTabSz="932418">
                <a:lnSpc>
                  <a:spcPct val="90000"/>
                </a:lnSpc>
              </a:pPr>
              <a:r>
                <a:rPr lang="en-US" dirty="0">
                  <a:gradFill>
                    <a:gsLst>
                      <a:gs pos="0">
                        <a:srgbClr val="FFFFFF"/>
                      </a:gs>
                      <a:gs pos="100000">
                        <a:srgbClr val="FFFFFF"/>
                      </a:gs>
                    </a:gsLst>
                    <a:lin ang="5400000" scaled="0"/>
                  </a:gradFill>
                  <a:hlinkClick r:id="rId6"/>
                </a:rPr>
                <a:t>http://</a:t>
              </a:r>
              <a:r>
                <a:rPr lang="en-US" dirty="0" smtClean="0">
                  <a:gradFill>
                    <a:gsLst>
                      <a:gs pos="0">
                        <a:srgbClr val="FFFFFF"/>
                      </a:gs>
                      <a:gs pos="100000">
                        <a:srgbClr val="FFFFFF"/>
                      </a:gs>
                    </a:gsLst>
                    <a:lin ang="5400000" scaled="0"/>
                  </a:gradFill>
                  <a:hlinkClick r:id="rId6"/>
                </a:rPr>
                <a:t>technet.microsoft.com/en-us/library/hh546785.aspx</a:t>
              </a:r>
              <a:endParaRPr lang="en-US" dirty="0">
                <a:gradFill>
                  <a:gsLst>
                    <a:gs pos="0">
                      <a:srgbClr val="FFFFFF"/>
                    </a:gs>
                    <a:gs pos="100000">
                      <a:srgbClr val="FFFFFF"/>
                    </a:gs>
                  </a:gsLst>
                  <a:lin ang="5400000" scaled="0"/>
                </a:gradFill>
              </a:endParaRPr>
            </a:p>
          </p:txBody>
        </p:sp>
      </p:grpSp>
      <p:grpSp>
        <p:nvGrpSpPr>
          <p:cNvPr id="17" name="Group 16"/>
          <p:cNvGrpSpPr/>
          <p:nvPr/>
        </p:nvGrpSpPr>
        <p:grpSpPr>
          <a:xfrm>
            <a:off x="274639" y="2985283"/>
            <a:ext cx="11648403" cy="1071062"/>
            <a:chOff x="274639" y="3620025"/>
            <a:chExt cx="11648403" cy="1071062"/>
          </a:xfrm>
        </p:grpSpPr>
        <p:sp>
          <p:nvSpPr>
            <p:cNvPr id="13" name="Freeform 9"/>
            <p:cNvSpPr>
              <a:spLocks noEditPoints="1"/>
            </p:cNvSpPr>
            <p:nvPr/>
          </p:nvSpPr>
          <p:spPr bwMode="black">
            <a:xfrm>
              <a:off x="4107231" y="375391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8" name="TextBox 17"/>
            <p:cNvSpPr txBox="1"/>
            <p:nvPr/>
          </p:nvSpPr>
          <p:spPr>
            <a:xfrm>
              <a:off x="274639" y="362002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rgbClr val="FFFFFF"/>
                      </a:gs>
                      <a:gs pos="100000">
                        <a:srgbClr val="FFFFFF"/>
                      </a:gs>
                    </a:gsLst>
                    <a:lin ang="5400000" scaled="0"/>
                  </a:gradFill>
                  <a:latin typeface="Segoe UI Light"/>
                </a:rPr>
                <a:t>Azure Pack</a:t>
              </a:r>
            </a:p>
          </p:txBody>
        </p:sp>
        <p:sp>
          <p:nvSpPr>
            <p:cNvPr id="25" name="Rectangle 24"/>
            <p:cNvSpPr/>
            <p:nvPr/>
          </p:nvSpPr>
          <p:spPr>
            <a:xfrm>
              <a:off x="4981168" y="3620025"/>
              <a:ext cx="6941874" cy="1071062"/>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rgbClr val="FFFFFF"/>
                      </a:gs>
                      <a:gs pos="100000">
                        <a:srgbClr val="FFFFFF"/>
                      </a:gs>
                    </a:gsLst>
                    <a:lin ang="5400000" scaled="0"/>
                  </a:gra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u="sng" dirty="0">
                  <a:gradFill>
                    <a:gsLst>
                      <a:gs pos="0">
                        <a:srgbClr val="FFFFFF"/>
                      </a:gs>
                      <a:gs pos="100000">
                        <a:srgbClr val="FFFFFF"/>
                      </a:gs>
                    </a:gsLst>
                    <a:lin ang="5400000" scaled="0"/>
                  </a:gradFill>
                  <a:hlinkClick r:id="rId7"/>
                </a:rPr>
                <a:t>http://</a:t>
              </a:r>
              <a:r>
                <a:rPr lang="en-US" u="sng" dirty="0" smtClean="0">
                  <a:gradFill>
                    <a:gsLst>
                      <a:gs pos="0">
                        <a:srgbClr val="FFFFFF"/>
                      </a:gs>
                      <a:gs pos="100000">
                        <a:srgbClr val="FFFFFF"/>
                      </a:gs>
                    </a:gsLst>
                    <a:lin ang="5400000" scaled="0"/>
                  </a:gradFill>
                  <a:hlinkClick r:id="rId7"/>
                </a:rPr>
                <a:t>www.microsoft.com/en-us/server-cloud/products/</a:t>
              </a:r>
              <a:br>
                <a:rPr lang="en-US" u="sng" dirty="0" smtClean="0">
                  <a:gradFill>
                    <a:gsLst>
                      <a:gs pos="0">
                        <a:srgbClr val="FFFFFF"/>
                      </a:gs>
                      <a:gs pos="100000">
                        <a:srgbClr val="FFFFFF"/>
                      </a:gs>
                    </a:gsLst>
                    <a:lin ang="5400000" scaled="0"/>
                  </a:gradFill>
                  <a:hlinkClick r:id="rId7"/>
                </a:rPr>
              </a:br>
              <a:r>
                <a:rPr lang="en-US" u="sng" dirty="0" smtClean="0">
                  <a:gradFill>
                    <a:gsLst>
                      <a:gs pos="0">
                        <a:srgbClr val="FFFFFF"/>
                      </a:gs>
                      <a:gs pos="100000">
                        <a:srgbClr val="FFFFFF"/>
                      </a:gs>
                    </a:gsLst>
                    <a:lin ang="5400000" scaled="0"/>
                  </a:gradFill>
                  <a:hlinkClick r:id="rId7"/>
                </a:rPr>
                <a:t>windows-azure-pack</a:t>
              </a:r>
              <a:endParaRPr lang="en-US"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118554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childTnLst>
                                </p:cTn>
                              </p:par>
                              <p:par>
                                <p:cTn id="8" presetID="63" presetClass="path" presetSubtype="0" decel="100000" fill="hold" nodeType="withEffect">
                                  <p:stCondLst>
                                    <p:cond delay="0"/>
                                  </p:stCondLst>
                                  <p:childTnLst>
                                    <p:animMotion origin="layout" path="M -0.02413 -2.12892E-6 L 2.57085E-6 -2.12892E-6 " pathEditMode="relative" rAng="0" ptsTypes="AA">
                                      <p:cBhvr>
                                        <p:cTn id="9" dur="1000" fill="hold"/>
                                        <p:tgtEl>
                                          <p:spTgt spid="27"/>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600"/>
                                        <p:tgtEl>
                                          <p:spTgt spid="23"/>
                                        </p:tgtEl>
                                      </p:cBhvr>
                                    </p:animEffect>
                                  </p:childTnLst>
                                </p:cTn>
                              </p:par>
                              <p:par>
                                <p:cTn id="13" presetID="63" presetClass="path" presetSubtype="0" decel="100000" fill="hold" nodeType="withEffect">
                                  <p:stCondLst>
                                    <p:cond delay="100"/>
                                  </p:stCondLst>
                                  <p:childTnLst>
                                    <p:animMotion origin="layout" path="M -0.02413 2.40581E-7 L 1.30202E-6 2.40581E-7 " pathEditMode="relative" rAng="0" ptsTypes="AA">
                                      <p:cBhvr>
                                        <p:cTn id="14" dur="1000" fill="hold"/>
                                        <p:tgtEl>
                                          <p:spTgt spid="2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600"/>
                                        <p:tgtEl>
                                          <p:spTgt spid="17"/>
                                        </p:tgtEl>
                                      </p:cBhvr>
                                    </p:animEffect>
                                  </p:childTnLst>
                                </p:cTn>
                              </p:par>
                              <p:par>
                                <p:cTn id="18" presetID="63" presetClass="path" presetSubtype="0" decel="100000" fill="hold" nodeType="withEffect">
                                  <p:stCondLst>
                                    <p:cond delay="200"/>
                                  </p:stCondLst>
                                  <p:childTnLst>
                                    <p:animMotion origin="layout" path="M -0.02413 2.51475E-6 L 3.65331E-6 2.51475E-6 " pathEditMode="relative" rAng="0" ptsTypes="AA">
                                      <p:cBhvr>
                                        <p:cTn id="19" dur="1000" fill="hold"/>
                                        <p:tgtEl>
                                          <p:spTgt spid="17"/>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600"/>
                                        <p:tgtEl>
                                          <p:spTgt spid="7"/>
                                        </p:tgtEl>
                                      </p:cBhvr>
                                    </p:animEffect>
                                  </p:childTnLst>
                                </p:cTn>
                              </p:par>
                              <p:par>
                                <p:cTn id="23" presetID="63" presetClass="path" presetSubtype="0" decel="100000" fill="hold" nodeType="withEffect">
                                  <p:stCondLst>
                                    <p:cond delay="300"/>
                                  </p:stCondLst>
                                  <p:childTnLst>
                                    <p:animMotion origin="layout" path="M -0.02413 -2.17431E-6 L 2.57085E-6 -2.17431E-6 " pathEditMode="relative" rAng="0" ptsTypes="AA">
                                      <p:cBhvr>
                                        <p:cTn id="24" dur="1000" fill="hold"/>
                                        <p:tgtEl>
                                          <p:spTgt spid="7"/>
                                        </p:tgtEl>
                                        <p:attrNameLst>
                                          <p:attrName>ppt_x</p:attrName>
                                          <p:attrName>ppt_y</p:attrName>
                                        </p:attrNameLst>
                                      </p:cBhvr>
                                      <p:rCtr x="1200" y="0"/>
                                    </p:animMotion>
                                  </p:childTnLst>
                                </p:cTn>
                              </p:par>
                              <p:par>
                                <p:cTn id="25" presetID="10" presetClass="entr" presetSubtype="0"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600"/>
                                        <p:tgtEl>
                                          <p:spTgt spid="16"/>
                                        </p:tgtEl>
                                      </p:cBhvr>
                                    </p:animEffect>
                                  </p:childTnLst>
                                </p:cTn>
                              </p:par>
                              <p:par>
                                <p:cTn id="28" presetID="63" presetClass="path" presetSubtype="0" decel="100000" fill="hold" grpId="1" nodeType="withEffect">
                                  <p:stCondLst>
                                    <p:cond delay="400"/>
                                  </p:stCondLst>
                                  <p:childTnLst>
                                    <p:animMotion origin="layout" path="M -0.02413 -2.17431E-6 L 2.57085E-6 -2.17431E-6 " pathEditMode="relative" rAng="0" ptsTypes="AA">
                                      <p:cBhvr>
                                        <p:cTn id="29"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5"/>
            <a:ext cx="11889564" cy="917575"/>
          </a:xfrm>
        </p:spPr>
        <p:txBody>
          <a:bodyPr/>
          <a:lstStyle/>
          <a:p>
            <a:r>
              <a:rPr lang="en-US" dirty="0" smtClean="0"/>
              <a:t>Azure</a:t>
            </a:r>
            <a:endParaRPr lang="en-US" dirty="0"/>
          </a:p>
        </p:txBody>
      </p:sp>
      <p:sp>
        <p:nvSpPr>
          <p:cNvPr id="20" name="Rectangle 19">
            <a:hlinkClick r:id="rId3"/>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85" name="Rectangle 84">
            <a:hlinkClick r:id="rId4"/>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training</a:t>
            </a:r>
          </a:p>
        </p:txBody>
      </p:sp>
      <p:pic>
        <p:nvPicPr>
          <p:cNvPr id="86" name="Picture 85"/>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6"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7"/>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62" name="Rectangle 61">
            <a:hlinkClick r:id="rId3"/>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10979</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sp>
        <p:nvSpPr>
          <p:cNvPr id="104" name="Rectangle 103">
            <a:hlinkClick r:id="rId8"/>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45" name="Rectangle 44">
            <a:hlinkClick r:id="rId4"/>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training</a:t>
            </a:r>
          </a:p>
        </p:txBody>
      </p:sp>
      <p:sp>
        <p:nvSpPr>
          <p:cNvPr id="42" name="Rectangle 41">
            <a:hlinkClick r:id="rId3"/>
          </p:cNvPr>
          <p:cNvSpPr>
            <a:spLocks/>
          </p:cNvSpPr>
          <p:nvPr/>
        </p:nvSpPr>
        <p:spPr bwMode="auto">
          <a:xfrm>
            <a:off x="7601134"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sp>
        <p:nvSpPr>
          <p:cNvPr id="53" name="Rectangle 52">
            <a:hlinkClick r:id="rId8"/>
          </p:cNvPr>
          <p:cNvSpPr>
            <a:spLocks/>
          </p:cNvSpPr>
          <p:nvPr/>
        </p:nvSpPr>
        <p:spPr bwMode="auto">
          <a:xfrm>
            <a:off x="5769511"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66" name="Rectangle 65">
            <a:hlinkClick r:id="rId8"/>
          </p:cNvPr>
          <p:cNvSpPr>
            <a:spLocks/>
          </p:cNvSpPr>
          <p:nvPr/>
        </p:nvSpPr>
        <p:spPr bwMode="auto">
          <a:xfrm>
            <a:off x="3937887"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72" name="Rectangle 71">
            <a:hlinkClick r:id="rId7"/>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Azure-Train</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rgbClr val="FFFFFF"/>
                    </a:gs>
                    <a:gs pos="25424">
                      <a:srgbClr val="FFFFFF"/>
                    </a:gs>
                  </a:gsLst>
                  <a:lin ang="5400000" scaled="0"/>
                </a:gradFill>
                <a:latin typeface="Segoe UI Light"/>
              </a:rPr>
              <a:t>Get </a:t>
            </a:r>
            <a:r>
              <a:rPr lang="en-US" sz="3200" spc="-40" dirty="0" smtClean="0">
                <a:gradFill>
                  <a:gsLst>
                    <a:gs pos="11864">
                      <a:srgbClr val="FFFFFF"/>
                    </a:gs>
                    <a:gs pos="25424">
                      <a:srgbClr val="FFFFFF"/>
                    </a:gs>
                  </a:gsLst>
                  <a:lin ang="5400000" scaled="0"/>
                </a:gradFill>
                <a:latin typeface="Segoe UI Light"/>
              </a:rPr>
              <a:t>certified for </a:t>
            </a:r>
            <a:r>
              <a:rPr lang="en-US" sz="3200" spc="-40" dirty="0">
                <a:gradFill>
                  <a:gsLst>
                    <a:gs pos="11864">
                      <a:srgbClr val="FFFFFF"/>
                    </a:gs>
                    <a:gs pos="25424">
                      <a:srgbClr val="FFFFFF"/>
                    </a:gs>
                  </a:gsLst>
                  <a:lin ang="5400000" scaled="0"/>
                </a:gradFill>
                <a:latin typeface="Segoe UI Ligh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12" name="Freeform 5"/>
          <p:cNvSpPr>
            <a:spLocks noChangeAspect="1" noEditPoints="1"/>
          </p:cNvSpPr>
          <p:nvPr/>
        </p:nvSpPr>
        <p:spPr bwMode="auto">
          <a:xfrm>
            <a:off x="3423211"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2</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64" name="Freeform 5"/>
          <p:cNvSpPr>
            <a:spLocks noChangeAspect="1" noEditPoints="1"/>
          </p:cNvSpPr>
          <p:nvPr/>
        </p:nvSpPr>
        <p:spPr bwMode="auto">
          <a:xfrm>
            <a:off x="5254835"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20532</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20533</a:t>
            </a:r>
          </a:p>
        </p:txBody>
      </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532</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533</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sp>
        <p:nvSpPr>
          <p:cNvPr id="80" name="TextBox 79"/>
          <p:cNvSpPr txBox="1"/>
          <p:nvPr/>
        </p:nvSpPr>
        <p:spPr>
          <a:xfrm>
            <a:off x="7601134"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rPr>
              <a:t>534</a:t>
            </a:r>
            <a:endParaRPr lang="en-US" sz="3600" spc="-150" dirty="0">
              <a:gradFill>
                <a:gsLst>
                  <a:gs pos="0">
                    <a:srgbClr val="FFFFFF">
                      <a:lumMod val="75000"/>
                      <a:lumOff val="25000"/>
                    </a:srgbClr>
                  </a:gs>
                  <a:gs pos="80000">
                    <a:srgbClr val="FFFFFF">
                      <a:lumMod val="65000"/>
                      <a:lumOff val="35000"/>
                    </a:srgbClr>
                  </a:gs>
                </a:gsLst>
                <a:lin ang="16200000" scaled="0"/>
              </a:gradFill>
              <a:latin typeface="Segoe UI Ligh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5769511"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198316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8081003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74638" y="2125662"/>
            <a:ext cx="11887200" cy="18319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spcAft>
                <a:spcPts val="1200"/>
              </a:spcAft>
            </a:pPr>
            <a:r>
              <a:rPr i="1">
                <a:gradFill>
                  <a:gsLst>
                    <a:gs pos="1250">
                      <a:srgbClr val="FFFFFF"/>
                    </a:gs>
                    <a:gs pos="100000">
                      <a:srgbClr val="FFFFFF"/>
                    </a:gs>
                  </a:gsLst>
                  <a:lin ang="5400000" scaled="0"/>
                </a:gradFill>
              </a:rPr>
              <a:t>Assumptions…</a:t>
            </a:r>
          </a:p>
          <a:p>
            <a:pPr marL="457200">
              <a:spcAft>
                <a:spcPts val="1200"/>
              </a:spcAft>
            </a:pPr>
            <a:r>
              <a:rPr sz="3600">
                <a:gradFill>
                  <a:gsLst>
                    <a:gs pos="1250">
                      <a:srgbClr val="FFFFFF"/>
                    </a:gs>
                    <a:gs pos="100000">
                      <a:srgbClr val="FFFFFF"/>
                    </a:gs>
                  </a:gsLst>
                  <a:lin ang="5400000" scaled="0"/>
                </a:gradFill>
              </a:rPr>
              <a:t>What you care about most is…</a:t>
            </a:r>
            <a:br>
              <a:rPr sz="3600">
                <a:gradFill>
                  <a:gsLst>
                    <a:gs pos="1250">
                      <a:srgbClr val="FFFFFF"/>
                    </a:gs>
                    <a:gs pos="100000">
                      <a:srgbClr val="FFFFFF"/>
                    </a:gs>
                  </a:gsLst>
                  <a:lin ang="5400000" scaled="0"/>
                </a:gradFill>
              </a:rPr>
            </a:br>
            <a:r>
              <a:rPr sz="3600">
                <a:gradFill>
                  <a:gsLst>
                    <a:gs pos="1250">
                      <a:srgbClr val="FFFFFF"/>
                    </a:gs>
                    <a:gs pos="100000">
                      <a:srgbClr val="FFFFFF"/>
                    </a:gs>
                  </a:gsLst>
                  <a:lin ang="5400000" scaled="0"/>
                </a:gradFill>
              </a:rPr>
              <a:t>    users of your Private Cloud infrastructure </a:t>
            </a:r>
            <a:br>
              <a:rPr sz="3600">
                <a:gradFill>
                  <a:gsLst>
                    <a:gs pos="1250">
                      <a:srgbClr val="FFFFFF"/>
                    </a:gs>
                    <a:gs pos="100000">
                      <a:srgbClr val="FFFFFF"/>
                    </a:gs>
                  </a:gsLst>
                  <a:lin ang="5400000" scaled="0"/>
                </a:gradFill>
              </a:rPr>
            </a:br>
            <a:r>
              <a:rPr sz="3600">
                <a:gradFill>
                  <a:gsLst>
                    <a:gs pos="1250">
                      <a:srgbClr val="FFFFFF"/>
                    </a:gs>
                    <a:gs pos="100000">
                      <a:srgbClr val="FFFFFF"/>
                    </a:gs>
                  </a:gsLst>
                  <a:lin ang="5400000" scaled="0"/>
                </a:gradFill>
              </a:rPr>
              <a:t>         do not notice that it is being upgraded</a:t>
            </a:r>
          </a:p>
          <a:p>
            <a:pPr>
              <a:spcAft>
                <a:spcPts val="1200"/>
              </a:spcAft>
            </a:pPr>
            <a:endParaRPr sz="360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848333062"/>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381498812"/>
      </p:ext>
    </p:extLst>
  </p:cSld>
  <p:clrMapOvr>
    <a:masterClrMapping/>
  </p:clrMapOvr>
  <p:transition spd="slow">
    <p:pu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76774"/>
      </p:ext>
    </p:extLst>
  </p:cSld>
  <p:clrMapOvr>
    <a:masterClrMapping/>
  </p:clrMapOvr>
  <p:transition spd="slow">
    <p:push/>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01558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Feedback</a:t>
            </a:r>
            <a:br>
              <a:rPr lang="en-US" dirty="0" smtClean="0"/>
            </a:br>
            <a:r>
              <a:rPr lang="en-US" sz="2800" dirty="0" smtClean="0"/>
              <a:t>Please send feedback on the Windows Server </a:t>
            </a:r>
            <a:r>
              <a:rPr lang="en-US" sz="2800" dirty="0" err="1" smtClean="0"/>
              <a:t>v.Next</a:t>
            </a:r>
            <a:r>
              <a:rPr lang="en-US" sz="2800" dirty="0" smtClean="0"/>
              <a:t> </a:t>
            </a:r>
            <a:r>
              <a:rPr lang="en-US" sz="2800" b="1" dirty="0" smtClean="0"/>
              <a:t>Cluster OS Rolling Upgrade</a:t>
            </a:r>
            <a:r>
              <a:rPr lang="en-US" sz="2800" dirty="0" smtClean="0"/>
              <a:t> feature directly to Program Managers:</a:t>
            </a:r>
            <a:br>
              <a:rPr lang="en-US" sz="2800" dirty="0" smtClean="0"/>
            </a:br>
            <a:r>
              <a:rPr lang="en-US" sz="2800" dirty="0" smtClean="0"/>
              <a:t/>
            </a:r>
            <a:br>
              <a:rPr lang="en-US" sz="2800" dirty="0" smtClean="0"/>
            </a:br>
            <a:r>
              <a:rPr lang="en-US" sz="2800" dirty="0" smtClean="0"/>
              <a:t>Rob Hindman: </a:t>
            </a:r>
            <a:r>
              <a:rPr lang="en-US" sz="2800" dirty="0" smtClean="0">
                <a:hlinkClick r:id="rId2"/>
              </a:rPr>
              <a:t>robhind@Microsoft.com</a:t>
            </a:r>
            <a:r>
              <a:rPr lang="en-US" sz="2800" dirty="0" smtClean="0"/>
              <a:t/>
            </a:r>
            <a:br>
              <a:rPr lang="en-US" sz="2800" dirty="0" smtClean="0"/>
            </a:br>
            <a:r>
              <a:rPr lang="en-US" sz="2800" dirty="0" smtClean="0"/>
              <a:t>Taylor Brown: </a:t>
            </a:r>
            <a:r>
              <a:rPr lang="en-US" sz="2800" dirty="0" smtClean="0">
                <a:solidFill>
                  <a:srgbClr val="002060"/>
                </a:solidFill>
                <a:hlinkClick r:id="rId3"/>
              </a:rPr>
              <a:t>taylorb@Microsoft.com</a:t>
            </a:r>
            <a:r>
              <a:rPr lang="en-US" sz="2800" dirty="0" smtClean="0">
                <a:solidFill>
                  <a:srgbClr val="002060"/>
                </a:solidFill>
              </a:rPr>
              <a:t> </a:t>
            </a:r>
            <a:endParaRPr lang="en-US" sz="8000" dirty="0">
              <a:solidFill>
                <a:srgbClr val="002060"/>
              </a:solidFill>
            </a:endParaRPr>
          </a:p>
        </p:txBody>
      </p:sp>
    </p:spTree>
    <p:extLst>
      <p:ext uri="{BB962C8B-B14F-4D97-AF65-F5344CB8AC3E}">
        <p14:creationId xmlns:p14="http://schemas.microsoft.com/office/powerpoint/2010/main" val="696120810"/>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Cluster OS Rolling Upgrade</a:t>
            </a:r>
            <a:br>
              <a:rPr lang="en-US" sz="6600" dirty="0" smtClean="0"/>
            </a:br>
            <a:r>
              <a:rPr lang="en-US" sz="6600" dirty="0" smtClean="0"/>
              <a:t>Frequently Asked Questions</a:t>
            </a:r>
            <a:endParaRPr lang="en-US" sz="6600" dirty="0"/>
          </a:p>
        </p:txBody>
      </p:sp>
    </p:spTree>
    <p:extLst>
      <p:ext uri="{BB962C8B-B14F-4D97-AF65-F5344CB8AC3E}">
        <p14:creationId xmlns:p14="http://schemas.microsoft.com/office/powerpoint/2010/main" val="3795972230"/>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 (FAQ)</a:t>
            </a:r>
            <a:endParaRPr lang="en-US" dirty="0"/>
          </a:p>
        </p:txBody>
      </p:sp>
      <p:sp>
        <p:nvSpPr>
          <p:cNvPr id="4" name="Text Placeholder 3"/>
          <p:cNvSpPr>
            <a:spLocks noGrp="1"/>
          </p:cNvSpPr>
          <p:nvPr>
            <p:ph type="body" sz="quarter" idx="14"/>
          </p:nvPr>
        </p:nvSpPr>
        <p:spPr>
          <a:xfrm>
            <a:off x="2502" y="1632055"/>
            <a:ext cx="12431473" cy="5362469"/>
          </a:xfrm>
        </p:spPr>
        <p:txBody>
          <a:bodyPr>
            <a:normAutofit/>
          </a:bodyPr>
          <a:lstStyle/>
          <a:p>
            <a:pPr marL="0" indent="0">
              <a:buNone/>
            </a:pPr>
            <a:r>
              <a:rPr lang="en-US" sz="3264" dirty="0" smtClean="0">
                <a:sym typeface="Wingdings" panose="05000000000000000000" pitchFamily="2" charset="2"/>
              </a:rPr>
              <a:t>(1)</a:t>
            </a:r>
            <a:r>
              <a:rPr lang="en-US" dirty="0" smtClean="0">
                <a:sym typeface="Wingdings" panose="05000000000000000000" pitchFamily="2" charset="2"/>
              </a:rPr>
              <a:t> How long can clusters run in Mixed-OS Mode?</a:t>
            </a:r>
          </a:p>
          <a:p>
            <a:pPr marL="571500" lvl="2" indent="0">
              <a:buNone/>
            </a:pPr>
            <a:r>
              <a:rPr lang="en-US" b="1" dirty="0" smtClean="0">
                <a:sym typeface="Wingdings" panose="05000000000000000000" pitchFamily="2" charset="2"/>
              </a:rPr>
              <a:t>Between two and four weeks. </a:t>
            </a:r>
            <a:r>
              <a:rPr lang="en-US" dirty="0" smtClean="0">
                <a:sym typeface="Wingdings" panose="05000000000000000000" pitchFamily="2" charset="2"/>
              </a:rPr>
              <a:t>Cluster OS Rolling Upgrade can be quick – it usually takes only a couple of hours - we will be providing guidance and documentation to customers that we will support a cluster running in mixed-</a:t>
            </a:r>
            <a:r>
              <a:rPr lang="en-US" dirty="0" err="1" smtClean="0">
                <a:sym typeface="Wingdings" panose="05000000000000000000" pitchFamily="2" charset="2"/>
              </a:rPr>
              <a:t>os</a:t>
            </a:r>
            <a:r>
              <a:rPr lang="en-US" dirty="0" smtClean="0">
                <a:sym typeface="Wingdings" panose="05000000000000000000" pitchFamily="2" charset="2"/>
              </a:rPr>
              <a:t> mode (WS.2012 R2 and </a:t>
            </a:r>
            <a:r>
              <a:rPr lang="en-US" dirty="0" err="1" smtClean="0">
                <a:sym typeface="Wingdings" panose="05000000000000000000" pitchFamily="2" charset="2"/>
              </a:rPr>
              <a:t>WS.Threshold</a:t>
            </a:r>
            <a:r>
              <a:rPr lang="en-US" dirty="0" smtClean="0">
                <a:sym typeface="Wingdings" panose="05000000000000000000" pitchFamily="2" charset="2"/>
              </a:rPr>
              <a:t> nodes) for between two weeks and four weeks</a:t>
            </a:r>
            <a:r>
              <a:rPr lang="en-US" b="1" dirty="0" smtClean="0">
                <a:sym typeface="Wingdings" panose="05000000000000000000" pitchFamily="2" charset="2"/>
              </a:rPr>
              <a:t>.</a:t>
            </a:r>
            <a:r>
              <a:rPr lang="en-US" dirty="0" smtClean="0">
                <a:sym typeface="Wingdings" panose="05000000000000000000" pitchFamily="2" charset="2"/>
              </a:rPr>
              <a:t> There are many improvements in </a:t>
            </a:r>
            <a:r>
              <a:rPr lang="en-US" dirty="0" err="1" smtClean="0">
                <a:sym typeface="Wingdings" panose="05000000000000000000" pitchFamily="2" charset="2"/>
              </a:rPr>
              <a:t>v.Next</a:t>
            </a:r>
            <a:r>
              <a:rPr lang="en-US" dirty="0" smtClean="0">
                <a:sym typeface="Wingdings" panose="05000000000000000000" pitchFamily="2" charset="2"/>
              </a:rPr>
              <a:t> clusters that customers will want to take advantage of as soon as possible.</a:t>
            </a:r>
          </a:p>
          <a:p>
            <a:pPr marL="0" indent="0">
              <a:buNone/>
            </a:pPr>
            <a:endParaRPr lang="en-US" dirty="0" smtClean="0">
              <a:sym typeface="Wingdings" panose="05000000000000000000" pitchFamily="2" charset="2"/>
            </a:endParaRPr>
          </a:p>
          <a:p>
            <a:pPr marL="0" indent="0">
              <a:buNone/>
            </a:pPr>
            <a:r>
              <a:rPr lang="en-US" sz="3264" dirty="0" smtClean="0">
                <a:sym typeface="Wingdings" panose="05000000000000000000" pitchFamily="2" charset="2"/>
              </a:rPr>
              <a:t>(2) </a:t>
            </a:r>
            <a:r>
              <a:rPr lang="en-US" dirty="0" smtClean="0">
                <a:sym typeface="Wingdings" panose="05000000000000000000" pitchFamily="2" charset="2"/>
              </a:rPr>
              <a:t>Will you have end-user documentation?</a:t>
            </a:r>
          </a:p>
          <a:p>
            <a:pPr marL="571500" lvl="2" indent="0">
              <a:lnSpc>
                <a:spcPct val="100000"/>
              </a:lnSpc>
              <a:buNone/>
            </a:pPr>
            <a:r>
              <a:rPr lang="en-US" b="1" dirty="0" smtClean="0">
                <a:sym typeface="Wingdings" panose="05000000000000000000" pitchFamily="2" charset="2"/>
              </a:rPr>
              <a:t>Yes.</a:t>
            </a:r>
            <a:r>
              <a:rPr lang="en-US" dirty="0" smtClean="0">
                <a:sym typeface="Wingdings" panose="05000000000000000000" pitchFamily="2" charset="2"/>
              </a:rPr>
              <a:t> TechNet documentation for Cluster OS Rolling Upgrade in </a:t>
            </a:r>
            <a:r>
              <a:rPr lang="en-US" dirty="0" err="1" smtClean="0">
                <a:sym typeface="Wingdings" panose="05000000000000000000" pitchFamily="2" charset="2"/>
              </a:rPr>
              <a:t>v.Next</a:t>
            </a:r>
            <a:r>
              <a:rPr lang="en-US" dirty="0" smtClean="0">
                <a:sym typeface="Wingdings" panose="05000000000000000000" pitchFamily="2" charset="2"/>
              </a:rPr>
              <a:t> Technical Preview has already been published.</a:t>
            </a:r>
            <a:endParaRPr lang="en-US" dirty="0"/>
          </a:p>
        </p:txBody>
      </p:sp>
      <p:sp>
        <p:nvSpPr>
          <p:cNvPr id="5" name="Slide Number Placeholder 4"/>
          <p:cNvSpPr>
            <a:spLocks noGrp="1"/>
          </p:cNvSpPr>
          <p:nvPr>
            <p:ph type="sldNum" sz="quarter" idx="15"/>
          </p:nvPr>
        </p:nvSpPr>
        <p:spPr/>
        <p:txBody>
          <a:bodyPr/>
          <a:lstStyle/>
          <a:p>
            <a:fld id="{FAADACFB-7C71-4E89-89D2-7BBA40B7BFA9}" type="slidenum">
              <a:rPr lang="en-US" smtClean="0">
                <a:solidFill>
                  <a:srgbClr val="505050"/>
                </a:solidFill>
              </a:rPr>
              <a:pPr/>
              <a:t>75</a:t>
            </a:fld>
            <a:endParaRPr lang="en-US" dirty="0">
              <a:solidFill>
                <a:srgbClr val="505050"/>
              </a:solidFill>
            </a:endParaRPr>
          </a:p>
        </p:txBody>
      </p:sp>
    </p:spTree>
    <p:extLst>
      <p:ext uri="{BB962C8B-B14F-4D97-AF65-F5344CB8AC3E}">
        <p14:creationId xmlns:p14="http://schemas.microsoft.com/office/powerpoint/2010/main" val="3591720994"/>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(FAQ)</a:t>
            </a:r>
          </a:p>
        </p:txBody>
      </p:sp>
      <p:sp>
        <p:nvSpPr>
          <p:cNvPr id="4" name="Text Placeholder 3"/>
          <p:cNvSpPr>
            <a:spLocks noGrp="1"/>
          </p:cNvSpPr>
          <p:nvPr>
            <p:ph type="body" sz="quarter" idx="14"/>
          </p:nvPr>
        </p:nvSpPr>
        <p:spPr>
          <a:xfrm>
            <a:off x="2502" y="1632055"/>
            <a:ext cx="12431473" cy="5362469"/>
          </a:xfrm>
        </p:spPr>
        <p:txBody>
          <a:bodyPr>
            <a:normAutofit fontScale="92500"/>
          </a:bodyPr>
          <a:lstStyle/>
          <a:p>
            <a:pPr marL="0" indent="0">
              <a:buNone/>
            </a:pPr>
            <a:r>
              <a:rPr lang="en-US" sz="4700" dirty="0" smtClean="0"/>
              <a:t>(3) Will </a:t>
            </a:r>
            <a:r>
              <a:rPr lang="en-US" sz="4700" dirty="0"/>
              <a:t>you back-port this feature to </a:t>
            </a:r>
            <a:r>
              <a:rPr lang="en-US" sz="4700" dirty="0" smtClean="0"/>
              <a:t>Windows Server 2012, </a:t>
            </a:r>
            <a:r>
              <a:rPr lang="en-US" sz="4700" dirty="0"/>
              <a:t>or </a:t>
            </a:r>
            <a:r>
              <a:rPr lang="en-US" sz="4700" dirty="0" smtClean="0"/>
              <a:t>Windows Server 2008 R2, </a:t>
            </a:r>
            <a:r>
              <a:rPr lang="en-US" sz="4700" dirty="0"/>
              <a:t>or </a:t>
            </a:r>
            <a:r>
              <a:rPr lang="en-US" sz="4700" dirty="0" smtClean="0"/>
              <a:t>Windows Server 2008?</a:t>
            </a:r>
            <a:endParaRPr lang="en-US" sz="4700" dirty="0"/>
          </a:p>
          <a:p>
            <a:pPr marL="0" indent="0">
              <a:buNone/>
            </a:pPr>
            <a:r>
              <a:rPr lang="en-US" sz="2600" b="1" dirty="0" smtClean="0">
                <a:latin typeface="+mn-lt"/>
              </a:rPr>
              <a:t>	No</a:t>
            </a:r>
            <a:r>
              <a:rPr lang="en-US" sz="2600" dirty="0" smtClean="0">
                <a:latin typeface="+mn-lt"/>
              </a:rPr>
              <a:t> – at this time, we do not plan on back-porting this feature.</a:t>
            </a:r>
            <a:endParaRPr lang="en-US" sz="2600" dirty="0">
              <a:latin typeface="+mn-lt"/>
            </a:endParaRPr>
          </a:p>
          <a:p>
            <a:pPr marL="0" indent="0">
              <a:buNone/>
            </a:pPr>
            <a:endParaRPr lang="en-US" dirty="0"/>
          </a:p>
          <a:p>
            <a:pPr marL="0" indent="0">
              <a:buNone/>
            </a:pPr>
            <a:r>
              <a:rPr lang="en-US" sz="4700" dirty="0" smtClean="0"/>
              <a:t>(4) Will </a:t>
            </a:r>
            <a:r>
              <a:rPr lang="en-US" sz="4700" dirty="0"/>
              <a:t>you support </a:t>
            </a:r>
            <a:r>
              <a:rPr lang="en-US" sz="4700" dirty="0" smtClean="0"/>
              <a:t>“in-place upgrade” </a:t>
            </a:r>
            <a:r>
              <a:rPr lang="en-US" sz="4700" dirty="0"/>
              <a:t>for the individual cluster </a:t>
            </a:r>
            <a:r>
              <a:rPr lang="en-US" sz="4700" dirty="0" smtClean="0"/>
              <a:t>node instead of “clean OS install?”</a:t>
            </a:r>
            <a:endParaRPr lang="en-US" sz="4700" dirty="0"/>
          </a:p>
          <a:p>
            <a:pPr marL="0" indent="0">
              <a:buNone/>
            </a:pPr>
            <a:r>
              <a:rPr lang="en-US" sz="2600" b="1" dirty="0" smtClean="0">
                <a:latin typeface="+mn-lt"/>
              </a:rPr>
              <a:t>	No </a:t>
            </a:r>
            <a:r>
              <a:rPr lang="en-US" sz="2600" dirty="0">
                <a:latin typeface="+mn-lt"/>
              </a:rPr>
              <a:t>– most customers have told us that they prefer a clean (fresh) install of Windows Server.</a:t>
            </a:r>
          </a:p>
        </p:txBody>
      </p:sp>
      <p:sp>
        <p:nvSpPr>
          <p:cNvPr id="5" name="Slide Number Placeholder 4"/>
          <p:cNvSpPr>
            <a:spLocks noGrp="1"/>
          </p:cNvSpPr>
          <p:nvPr>
            <p:ph type="sldNum" sz="quarter" idx="15"/>
          </p:nvPr>
        </p:nvSpPr>
        <p:spPr/>
        <p:txBody>
          <a:bodyPr/>
          <a:lstStyle/>
          <a:p>
            <a:fld id="{FAADACFB-7C71-4E89-89D2-7BBA40B7BFA9}" type="slidenum">
              <a:rPr lang="en-US" smtClean="0">
                <a:solidFill>
                  <a:srgbClr val="505050"/>
                </a:solidFill>
              </a:rPr>
              <a:pPr/>
              <a:t>76</a:t>
            </a:fld>
            <a:endParaRPr lang="en-US" dirty="0">
              <a:solidFill>
                <a:srgbClr val="505050"/>
              </a:solidFill>
            </a:endParaRPr>
          </a:p>
        </p:txBody>
      </p:sp>
    </p:spTree>
    <p:extLst>
      <p:ext uri="{BB962C8B-B14F-4D97-AF65-F5344CB8AC3E}">
        <p14:creationId xmlns:p14="http://schemas.microsoft.com/office/powerpoint/2010/main" val="2306449286"/>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 (FAQ)</a:t>
            </a:r>
            <a:endParaRPr lang="en-US" dirty="0"/>
          </a:p>
        </p:txBody>
      </p:sp>
      <p:sp>
        <p:nvSpPr>
          <p:cNvPr id="4" name="Text Placeholder 3"/>
          <p:cNvSpPr>
            <a:spLocks noGrp="1"/>
          </p:cNvSpPr>
          <p:nvPr>
            <p:ph type="body" sz="quarter" idx="14"/>
          </p:nvPr>
        </p:nvSpPr>
        <p:spPr>
          <a:xfrm>
            <a:off x="2502" y="1632055"/>
            <a:ext cx="12431473" cy="5362469"/>
          </a:xfrm>
        </p:spPr>
        <p:txBody>
          <a:bodyPr>
            <a:normAutofit/>
          </a:bodyPr>
          <a:lstStyle/>
          <a:p>
            <a:pPr marL="0" indent="0">
              <a:buNone/>
            </a:pPr>
            <a:r>
              <a:rPr lang="en-US" dirty="0" smtClean="0"/>
              <a:t>(5) Will you support </a:t>
            </a:r>
            <a:r>
              <a:rPr lang="en-US" b="1" dirty="0" smtClean="0"/>
              <a:t>Preview-to-RTM</a:t>
            </a:r>
            <a:r>
              <a:rPr lang="en-US" dirty="0" smtClean="0"/>
              <a:t> Cluster OS Rolling </a:t>
            </a:r>
            <a:r>
              <a:rPr lang="en-US" dirty="0" err="1" smtClean="0"/>
              <a:t>Ugrade</a:t>
            </a:r>
            <a:r>
              <a:rPr lang="en-US" dirty="0" smtClean="0"/>
              <a:t>?</a:t>
            </a:r>
            <a:endParaRPr lang="en-US" dirty="0"/>
          </a:p>
          <a:p>
            <a:pPr marL="0" indent="0">
              <a:buNone/>
            </a:pPr>
            <a:r>
              <a:rPr lang="en-US" sz="2400" b="1" dirty="0" smtClean="0"/>
              <a:t>	No</a:t>
            </a:r>
            <a:r>
              <a:rPr lang="en-US" sz="2400" dirty="0" smtClean="0"/>
              <a:t>. </a:t>
            </a:r>
            <a:r>
              <a:rPr lang="en-US" sz="2400" dirty="0"/>
              <a:t>O</a:t>
            </a:r>
            <a:r>
              <a:rPr lang="en-US" sz="2400" dirty="0" smtClean="0"/>
              <a:t>ur mission is to smoothly transition customers from RTM release to </a:t>
            </a:r>
            <a:r>
              <a:rPr lang="en-US" sz="2400" dirty="0" err="1" smtClean="0"/>
              <a:t>v.Next</a:t>
            </a:r>
            <a:r>
              <a:rPr lang="en-US" sz="2400" dirty="0" smtClean="0"/>
              <a:t> RTM release. Customers should not take the Preview release into production.</a:t>
            </a:r>
          </a:p>
          <a:p>
            <a:pPr marL="0" indent="0">
              <a:buNone/>
            </a:pPr>
            <a:endParaRPr lang="en-US" sz="2400" dirty="0"/>
          </a:p>
          <a:p>
            <a:pPr marL="0" indent="0">
              <a:buNone/>
            </a:pPr>
            <a:endParaRPr lang="en-US" sz="2400" dirty="0" smtClean="0"/>
          </a:p>
          <a:p>
            <a:pPr marL="0" indent="0">
              <a:buNone/>
            </a:pPr>
            <a:r>
              <a:rPr lang="en-US" dirty="0" smtClean="0"/>
              <a:t>(6) Does the Windows Server 2012 R2 cluster need to be fully patched before we can start with the Cluster OS Rolling Upgrade process?</a:t>
            </a:r>
            <a:endParaRPr lang="en-US" dirty="0"/>
          </a:p>
          <a:p>
            <a:pPr marL="0" indent="0">
              <a:buNone/>
            </a:pPr>
            <a:r>
              <a:rPr lang="en-US" sz="2400" b="1" dirty="0"/>
              <a:t>	</a:t>
            </a:r>
            <a:r>
              <a:rPr lang="en-US" sz="2400" b="1" dirty="0" smtClean="0"/>
              <a:t>Yes</a:t>
            </a:r>
            <a:r>
              <a:rPr lang="en-US" sz="2400" dirty="0" smtClean="0"/>
              <a:t>. The Windows Server 2012 R2 cluster must have all of the latest recommended patches installed prior to starting the Cluster OS Rolling Upgrade process.</a:t>
            </a:r>
            <a:endParaRPr lang="en-US" sz="2400" dirty="0"/>
          </a:p>
          <a:p>
            <a:pPr marL="0" indent="0">
              <a:buNone/>
            </a:pPr>
            <a:endParaRPr lang="en-US" sz="2400" dirty="0"/>
          </a:p>
        </p:txBody>
      </p:sp>
      <p:sp>
        <p:nvSpPr>
          <p:cNvPr id="5" name="Slide Number Placeholder 4"/>
          <p:cNvSpPr>
            <a:spLocks noGrp="1"/>
          </p:cNvSpPr>
          <p:nvPr>
            <p:ph type="sldNum" sz="quarter" idx="15"/>
          </p:nvPr>
        </p:nvSpPr>
        <p:spPr/>
        <p:txBody>
          <a:bodyPr/>
          <a:lstStyle/>
          <a:p>
            <a:fld id="{FAADACFB-7C71-4E89-89D2-7BBA40B7BFA9}" type="slidenum">
              <a:rPr lang="en-US" smtClean="0">
                <a:solidFill>
                  <a:srgbClr val="505050"/>
                </a:solidFill>
              </a:rPr>
              <a:pPr/>
              <a:t>77</a:t>
            </a:fld>
            <a:endParaRPr lang="en-US" dirty="0">
              <a:solidFill>
                <a:srgbClr val="505050"/>
              </a:solidFill>
            </a:endParaRPr>
          </a:p>
        </p:txBody>
      </p:sp>
    </p:spTree>
    <p:extLst>
      <p:ext uri="{BB962C8B-B14F-4D97-AF65-F5344CB8AC3E}">
        <p14:creationId xmlns:p14="http://schemas.microsoft.com/office/powerpoint/2010/main" val="3303236379"/>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 (FAQ)</a:t>
            </a:r>
            <a:endParaRPr lang="en-US" dirty="0"/>
          </a:p>
        </p:txBody>
      </p:sp>
      <p:sp>
        <p:nvSpPr>
          <p:cNvPr id="4" name="Text Placeholder 3"/>
          <p:cNvSpPr>
            <a:spLocks noGrp="1"/>
          </p:cNvSpPr>
          <p:nvPr>
            <p:ph type="body" sz="quarter" idx="14"/>
          </p:nvPr>
        </p:nvSpPr>
        <p:spPr>
          <a:xfrm>
            <a:off x="2502" y="1632055"/>
            <a:ext cx="12431473" cy="5362469"/>
          </a:xfrm>
        </p:spPr>
        <p:txBody>
          <a:bodyPr>
            <a:normAutofit lnSpcReduction="10000"/>
          </a:bodyPr>
          <a:lstStyle/>
          <a:p>
            <a:pPr marL="0" indent="0">
              <a:buNone/>
            </a:pPr>
            <a:r>
              <a:rPr lang="en-US" dirty="0" smtClean="0"/>
              <a:t>(7) Cluster Aware Updating (CAU) Work in Mixed-OS Mode?</a:t>
            </a:r>
            <a:endParaRPr lang="en-US" dirty="0"/>
          </a:p>
          <a:p>
            <a:pPr marL="0" indent="0">
              <a:buNone/>
            </a:pPr>
            <a:r>
              <a:rPr lang="en-US" sz="2400" b="1" dirty="0" smtClean="0"/>
              <a:t>	Yes</a:t>
            </a:r>
            <a:r>
              <a:rPr lang="en-US" sz="2400" dirty="0" smtClean="0"/>
              <a:t>. CAU will continue to work while the cluster in running in Mixed-OS Mode, appropriately patching Windows Server 2012 R2 and Windows Server </a:t>
            </a:r>
            <a:r>
              <a:rPr lang="en-US" sz="2400" dirty="0" err="1" smtClean="0"/>
              <a:t>vNext</a:t>
            </a:r>
            <a:r>
              <a:rPr lang="en-US" sz="2400" dirty="0" smtClean="0"/>
              <a:t> nodes as needed. Please be aware that CAU uses node drain, and may take nodes out of the cluster during Cluster OS Rolling Upgrade – some customers turn CAU off while upgrading their clusters with the Cluster OS Rolling Upgrade process. (see Stop-</a:t>
            </a:r>
            <a:r>
              <a:rPr lang="en-US" sz="2400" dirty="0" err="1" smtClean="0"/>
              <a:t>CauRun</a:t>
            </a:r>
            <a:r>
              <a:rPr lang="en-US" sz="2400" smtClean="0"/>
              <a:t> PowerShell cmdlet</a:t>
            </a:r>
            <a:r>
              <a:rPr lang="en-US" sz="2400" dirty="0" smtClean="0"/>
              <a:t>)</a:t>
            </a:r>
          </a:p>
          <a:p>
            <a:pPr marL="0" indent="0">
              <a:buNone/>
            </a:pPr>
            <a:endParaRPr lang="en-US" sz="2400" dirty="0"/>
          </a:p>
          <a:p>
            <a:pPr marL="0" indent="0">
              <a:buNone/>
            </a:pPr>
            <a:endParaRPr lang="en-US" sz="2400" dirty="0" smtClean="0"/>
          </a:p>
          <a:p>
            <a:pPr marL="0" indent="0">
              <a:buNone/>
            </a:pPr>
            <a:r>
              <a:rPr lang="en-US" dirty="0" smtClean="0"/>
              <a:t>(8) Can I run Update-</a:t>
            </a:r>
            <a:r>
              <a:rPr lang="en-US" dirty="0" err="1" smtClean="0"/>
              <a:t>ClusterFunctionalLevel</a:t>
            </a:r>
            <a:r>
              <a:rPr lang="en-US" dirty="0" smtClean="0"/>
              <a:t> while nodes are OFF or Paused?</a:t>
            </a:r>
            <a:endParaRPr lang="en-US" dirty="0"/>
          </a:p>
          <a:p>
            <a:pPr marL="0" indent="0">
              <a:buNone/>
            </a:pPr>
            <a:r>
              <a:rPr lang="en-US" sz="2400" b="1" dirty="0"/>
              <a:t>	</a:t>
            </a:r>
            <a:r>
              <a:rPr lang="en-US" sz="2400" b="1" dirty="0" smtClean="0"/>
              <a:t>No</a:t>
            </a:r>
            <a:r>
              <a:rPr lang="en-US" sz="2400" dirty="0" smtClean="0"/>
              <a:t>. All cluster nodes must be on (in active membership) for the Update-</a:t>
            </a:r>
            <a:r>
              <a:rPr lang="en-US" sz="2400" dirty="0" err="1" smtClean="0"/>
              <a:t>ClusterFunctionalLevel</a:t>
            </a:r>
            <a:r>
              <a:rPr lang="en-US" sz="2400" dirty="0" smtClean="0"/>
              <a:t> to work.</a:t>
            </a:r>
            <a:endParaRPr lang="en-US" sz="2400" dirty="0"/>
          </a:p>
          <a:p>
            <a:pPr marL="0" indent="0">
              <a:buNone/>
            </a:pPr>
            <a:endParaRPr lang="en-US" sz="2400" dirty="0"/>
          </a:p>
        </p:txBody>
      </p:sp>
      <p:sp>
        <p:nvSpPr>
          <p:cNvPr id="5" name="Slide Number Placeholder 4"/>
          <p:cNvSpPr>
            <a:spLocks noGrp="1"/>
          </p:cNvSpPr>
          <p:nvPr>
            <p:ph type="sldNum" sz="quarter" idx="15"/>
          </p:nvPr>
        </p:nvSpPr>
        <p:spPr/>
        <p:txBody>
          <a:bodyPr/>
          <a:lstStyle/>
          <a:p>
            <a:fld id="{FAADACFB-7C71-4E89-89D2-7BBA40B7BFA9}" type="slidenum">
              <a:rPr lang="en-US" smtClean="0">
                <a:solidFill>
                  <a:srgbClr val="505050"/>
                </a:solidFill>
              </a:rPr>
              <a:pPr/>
              <a:t>78</a:t>
            </a:fld>
            <a:endParaRPr lang="en-US" dirty="0">
              <a:solidFill>
                <a:srgbClr val="505050"/>
              </a:solidFill>
            </a:endParaRPr>
          </a:p>
        </p:txBody>
      </p:sp>
    </p:spTree>
    <p:extLst>
      <p:ext uri="{BB962C8B-B14F-4D97-AF65-F5344CB8AC3E}">
        <p14:creationId xmlns:p14="http://schemas.microsoft.com/office/powerpoint/2010/main" val="1101808902"/>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Understanding</a:t>
            </a:r>
            <a:br>
              <a:rPr lang="en-US" sz="6600" dirty="0" smtClean="0"/>
            </a:br>
            <a:r>
              <a:rPr lang="en-US" sz="6600" dirty="0" smtClean="0"/>
              <a:t>Cluster OS Rolling Upgrade</a:t>
            </a:r>
            <a:br>
              <a:rPr lang="en-US" sz="6600" dirty="0" smtClean="0"/>
            </a:br>
            <a:r>
              <a:rPr lang="en-US" sz="6600" dirty="0" smtClean="0"/>
              <a:t>Version Numbers</a:t>
            </a:r>
            <a:endParaRPr lang="en-US" sz="6600" dirty="0"/>
          </a:p>
        </p:txBody>
      </p:sp>
    </p:spTree>
    <p:extLst>
      <p:ext uri="{BB962C8B-B14F-4D97-AF65-F5344CB8AC3E}">
        <p14:creationId xmlns:p14="http://schemas.microsoft.com/office/powerpoint/2010/main" val="14124685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74638" y="2125662"/>
            <a:ext cx="11887200" cy="18319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spcAft>
                <a:spcPts val="1200"/>
              </a:spcAft>
            </a:pPr>
            <a:r>
              <a:rPr i="1">
                <a:gradFill>
                  <a:gsLst>
                    <a:gs pos="1250">
                      <a:srgbClr val="FFFFFF"/>
                    </a:gs>
                    <a:gs pos="100000">
                      <a:srgbClr val="FFFFFF"/>
                    </a:gs>
                  </a:gsLst>
                  <a:lin ang="5400000" scaled="0"/>
                </a:gradFill>
              </a:rPr>
              <a:t>Assumptions…</a:t>
            </a:r>
          </a:p>
          <a:p>
            <a:pPr marL="457200">
              <a:spcAft>
                <a:spcPts val="1200"/>
              </a:spcAft>
            </a:pPr>
            <a:r>
              <a:rPr sz="3600">
                <a:gradFill>
                  <a:gsLst>
                    <a:gs pos="1250">
                      <a:srgbClr val="FFFFFF"/>
                    </a:gs>
                    <a:gs pos="100000">
                      <a:srgbClr val="FFFFFF"/>
                    </a:gs>
                  </a:gsLst>
                  <a:lin ang="5400000" scaled="0"/>
                </a:gradFill>
              </a:rPr>
              <a:t>Buying new hardware in order to upgrade..</a:t>
            </a:r>
            <a:br>
              <a:rPr sz="3600">
                <a:gradFill>
                  <a:gsLst>
                    <a:gs pos="1250">
                      <a:srgbClr val="FFFFFF"/>
                    </a:gs>
                    <a:gs pos="100000">
                      <a:srgbClr val="FFFFFF"/>
                    </a:gs>
                  </a:gsLst>
                  <a:lin ang="5400000" scaled="0"/>
                </a:gradFill>
              </a:rPr>
            </a:br>
            <a:r>
              <a:rPr sz="3600">
                <a:gradFill>
                  <a:gsLst>
                    <a:gs pos="1250">
                      <a:srgbClr val="FFFFFF"/>
                    </a:gs>
                    <a:gs pos="100000">
                      <a:srgbClr val="FFFFFF"/>
                    </a:gs>
                  </a:gsLst>
                  <a:lin ang="5400000" scaled="0"/>
                </a:gradFill>
              </a:rPr>
              <a:t>    will really slow down the process</a:t>
            </a:r>
          </a:p>
        </p:txBody>
      </p:sp>
    </p:spTree>
    <p:extLst>
      <p:ext uri="{BB962C8B-B14F-4D97-AF65-F5344CB8AC3E}">
        <p14:creationId xmlns:p14="http://schemas.microsoft.com/office/powerpoint/2010/main" val="1801315958"/>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Server 2012 R2</a:t>
            </a:r>
            <a:endParaRPr lang="en-US" dirty="0"/>
          </a:p>
        </p:txBody>
      </p:sp>
      <p:sp>
        <p:nvSpPr>
          <p:cNvPr id="2" name="Text Placeholder 1"/>
          <p:cNvSpPr>
            <a:spLocks noGrp="1"/>
          </p:cNvSpPr>
          <p:nvPr>
            <p:ph type="body" sz="quarter" idx="10"/>
          </p:nvPr>
        </p:nvSpPr>
        <p:spPr>
          <a:xfrm>
            <a:off x="274638" y="1216152"/>
            <a:ext cx="11887199" cy="2397579"/>
          </a:xfrm>
        </p:spPr>
        <p:txBody>
          <a:bodyPr/>
          <a:lstStyle/>
          <a:p>
            <a:pPr marL="0" indent="0">
              <a:buNone/>
            </a:pPr>
            <a:endParaRPr lang="en-US" sz="1200" dirty="0"/>
          </a:p>
          <a:p>
            <a:pPr marL="0" indent="0">
              <a:buNone/>
            </a:pPr>
            <a:r>
              <a:rPr lang="en-US" sz="1400" dirty="0" smtClean="0"/>
              <a:t>Get-</a:t>
            </a:r>
            <a:r>
              <a:rPr lang="en-US" sz="1400" dirty="0" err="1" smtClean="0"/>
              <a:t>ClusterNode</a:t>
            </a:r>
            <a:r>
              <a:rPr lang="en-US" sz="1400" dirty="0" smtClean="0"/>
              <a:t> </a:t>
            </a:r>
            <a:r>
              <a:rPr lang="en-US" sz="1400" dirty="0"/>
              <a:t>| </a:t>
            </a:r>
            <a:r>
              <a:rPr lang="en-US" sz="1400" dirty="0" err="1"/>
              <a:t>ft</a:t>
            </a:r>
            <a:r>
              <a:rPr lang="en-US" sz="1400" dirty="0"/>
              <a:t> -auto </a:t>
            </a:r>
            <a:r>
              <a:rPr lang="en-US" sz="1400" dirty="0" err="1"/>
              <a:t>NodeName</a:t>
            </a:r>
            <a:r>
              <a:rPr lang="en-US" sz="1400" dirty="0"/>
              <a:t>, </a:t>
            </a:r>
            <a:r>
              <a:rPr lang="en-US" sz="1400" dirty="0" err="1"/>
              <a:t>MajorVersion</a:t>
            </a:r>
            <a:r>
              <a:rPr lang="en-US" sz="1400" dirty="0"/>
              <a:t>, </a:t>
            </a:r>
            <a:r>
              <a:rPr lang="en-US" sz="1400" dirty="0" err="1"/>
              <a:t>MinorVersion</a:t>
            </a:r>
            <a:r>
              <a:rPr lang="en-US" sz="1400" dirty="0"/>
              <a:t>, </a:t>
            </a:r>
            <a:r>
              <a:rPr lang="en-US" sz="1400" dirty="0" err="1"/>
              <a:t>BuildNumber</a:t>
            </a:r>
            <a:r>
              <a:rPr lang="en-US" sz="1400" dirty="0"/>
              <a:t>, </a:t>
            </a:r>
            <a:r>
              <a:rPr lang="en-US" sz="1400" dirty="0" err="1" smtClean="0"/>
              <a:t>NodeHighestVersion</a:t>
            </a:r>
            <a:r>
              <a:rPr lang="en-US" sz="1400" dirty="0" smtClean="0"/>
              <a:t>, </a:t>
            </a:r>
            <a:r>
              <a:rPr lang="en-US" sz="1400" dirty="0"/>
              <a:t>@{Expression={$_.</a:t>
            </a:r>
            <a:r>
              <a:rPr lang="en-US" sz="1400" dirty="0" err="1"/>
              <a:t>NodeHighestVersion</a:t>
            </a:r>
            <a:r>
              <a:rPr lang="en-US" sz="1400" dirty="0"/>
              <a:t> -</a:t>
            </a:r>
            <a:r>
              <a:rPr lang="en-US" sz="1400" dirty="0" err="1"/>
              <a:t>shr</a:t>
            </a:r>
            <a:r>
              <a:rPr lang="en-US" sz="1400" dirty="0"/>
              <a:t> 16}; Label=”Cluster Functional </a:t>
            </a:r>
            <a:r>
              <a:rPr lang="en-US" sz="1400" dirty="0" err="1"/>
              <a:t>Level”;width</a:t>
            </a:r>
            <a:r>
              <a:rPr lang="en-US" sz="1400" dirty="0"/>
              <a:t>=17}, @{Expression={$_.</a:t>
            </a:r>
            <a:r>
              <a:rPr lang="en-US" sz="1400" dirty="0" err="1" smtClean="0"/>
              <a:t>NodeHighestVersion</a:t>
            </a:r>
            <a:r>
              <a:rPr lang="en-US" sz="1400" dirty="0" smtClean="0"/>
              <a:t> </a:t>
            </a:r>
            <a:r>
              <a:rPr lang="en-US" sz="1400" dirty="0"/>
              <a:t>-band 0xffff};Label=”Build </a:t>
            </a:r>
            <a:r>
              <a:rPr lang="en-US" sz="1400" dirty="0" err="1"/>
              <a:t>Number”;width</a:t>
            </a:r>
            <a:r>
              <a:rPr lang="en-US" sz="1400" dirty="0"/>
              <a:t>=20}</a:t>
            </a:r>
          </a:p>
          <a:p>
            <a:pPr marL="0" indent="0">
              <a:buNone/>
            </a:pPr>
            <a:endParaRPr lang="en-US" sz="1200" dirty="0" smtClean="0"/>
          </a:p>
          <a:p>
            <a:pPr marL="0" indent="0">
              <a:buNone/>
            </a:pPr>
            <a:endParaRPr lang="en-US" sz="1200" dirty="0"/>
          </a:p>
          <a:p>
            <a:pPr marL="0" indent="0">
              <a:buNone/>
            </a:pPr>
            <a:r>
              <a:rPr lang="en-US" sz="1200" dirty="0" err="1"/>
              <a:t>NodeName</a:t>
            </a:r>
            <a:r>
              <a:rPr lang="en-US" sz="1200" dirty="0"/>
              <a:t>        </a:t>
            </a:r>
            <a:r>
              <a:rPr lang="en-US" sz="1200" dirty="0" err="1"/>
              <a:t>MajorVersion</a:t>
            </a:r>
            <a:r>
              <a:rPr lang="en-US" sz="1200" dirty="0"/>
              <a:t> </a:t>
            </a:r>
            <a:r>
              <a:rPr lang="en-US" sz="1200" dirty="0" err="1"/>
              <a:t>MinorVersion</a:t>
            </a:r>
            <a:r>
              <a:rPr lang="en-US" sz="1200" dirty="0"/>
              <a:t> </a:t>
            </a:r>
            <a:r>
              <a:rPr lang="en-US" sz="1200" dirty="0" err="1"/>
              <a:t>BuildNumber</a:t>
            </a:r>
            <a:r>
              <a:rPr lang="en-US" sz="1200" dirty="0"/>
              <a:t> </a:t>
            </a:r>
            <a:r>
              <a:rPr lang="en-US" sz="1200" dirty="0" err="1"/>
              <a:t>NodeHighestVersion</a:t>
            </a:r>
            <a:r>
              <a:rPr lang="en-US" sz="1200" dirty="0"/>
              <a:t> Cluster Functional Level Build Number</a:t>
            </a:r>
          </a:p>
          <a:p>
            <a:pPr marL="0" indent="0">
              <a:buNone/>
            </a:pPr>
            <a:r>
              <a:rPr lang="en-US" sz="1200" dirty="0"/>
              <a:t>--------        ------------ ------------ ----------- ------------------ ------------------------ ------------</a:t>
            </a:r>
          </a:p>
          <a:p>
            <a:pPr marL="0" indent="0">
              <a:buNone/>
            </a:pPr>
            <a:r>
              <a:rPr lang="en-US" sz="1200" dirty="0"/>
              <a:t>robhind-2012R2A            6            3        9600             533888                        8         9600</a:t>
            </a:r>
          </a:p>
          <a:p>
            <a:pPr marL="0" indent="0">
              <a:buNone/>
            </a:pPr>
            <a:r>
              <a:rPr lang="en-US" sz="1200" dirty="0"/>
              <a:t>robhind-2012R2B            6            3        9600             533888                        8         9600</a:t>
            </a:r>
          </a:p>
          <a:p>
            <a:pPr marL="0" indent="0">
              <a:buNone/>
            </a:pPr>
            <a:endParaRPr lang="en-US" sz="1200" dirty="0"/>
          </a:p>
        </p:txBody>
      </p:sp>
      <p:pic>
        <p:nvPicPr>
          <p:cNvPr id="5" name="Picture 4"/>
          <p:cNvPicPr>
            <a:picLocks noChangeAspect="1"/>
          </p:cNvPicPr>
          <p:nvPr/>
        </p:nvPicPr>
        <p:blipFill>
          <a:blip r:embed="rId3"/>
          <a:stretch>
            <a:fillRect/>
          </a:stretch>
        </p:blipFill>
        <p:spPr>
          <a:xfrm>
            <a:off x="509169" y="3985637"/>
            <a:ext cx="10972800" cy="8044206"/>
          </a:xfrm>
          <a:prstGeom prst="rect">
            <a:avLst/>
          </a:prstGeom>
        </p:spPr>
      </p:pic>
    </p:spTree>
    <p:extLst>
      <p:ext uri="{BB962C8B-B14F-4D97-AF65-F5344CB8AC3E}">
        <p14:creationId xmlns:p14="http://schemas.microsoft.com/office/powerpoint/2010/main" val="3254471097"/>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Mixed-OS Mode (from a </a:t>
            </a:r>
            <a:r>
              <a:rPr lang="en-US" dirty="0" err="1" smtClean="0"/>
              <a:t>v.Next</a:t>
            </a:r>
            <a:r>
              <a:rPr lang="en-US" dirty="0" smtClean="0"/>
              <a:t> node)</a:t>
            </a:r>
            <a:endParaRPr lang="en-US" dirty="0"/>
          </a:p>
        </p:txBody>
      </p:sp>
      <p:sp>
        <p:nvSpPr>
          <p:cNvPr id="2" name="Text Placeholder 1"/>
          <p:cNvSpPr>
            <a:spLocks noGrp="1"/>
          </p:cNvSpPr>
          <p:nvPr>
            <p:ph type="body" sz="quarter" idx="10"/>
          </p:nvPr>
        </p:nvSpPr>
        <p:spPr>
          <a:xfrm>
            <a:off x="274638" y="1216152"/>
            <a:ext cx="11887199" cy="2899255"/>
          </a:xfrm>
        </p:spPr>
        <p:txBody>
          <a:bodyPr/>
          <a:lstStyle/>
          <a:p>
            <a:pPr marL="0" indent="0">
              <a:buNone/>
            </a:pPr>
            <a:r>
              <a:rPr lang="en-US" sz="1400" dirty="0" smtClean="0"/>
              <a:t>Get-</a:t>
            </a:r>
            <a:r>
              <a:rPr lang="en-US" sz="1400" dirty="0" err="1" smtClean="0"/>
              <a:t>ClusterNode</a:t>
            </a:r>
            <a:r>
              <a:rPr lang="en-US" sz="1400" dirty="0" smtClean="0"/>
              <a:t> </a:t>
            </a:r>
            <a:r>
              <a:rPr lang="en-US" sz="1400" dirty="0"/>
              <a:t>| </a:t>
            </a:r>
            <a:r>
              <a:rPr lang="en-US" sz="1400" dirty="0" err="1"/>
              <a:t>ft</a:t>
            </a:r>
            <a:r>
              <a:rPr lang="en-US" sz="1400" dirty="0"/>
              <a:t> -auto </a:t>
            </a:r>
            <a:r>
              <a:rPr lang="en-US" sz="1400" dirty="0" err="1"/>
              <a:t>NodeName</a:t>
            </a:r>
            <a:r>
              <a:rPr lang="en-US" sz="1400" dirty="0"/>
              <a:t>, </a:t>
            </a:r>
            <a:r>
              <a:rPr lang="en-US" sz="1400" dirty="0" err="1"/>
              <a:t>MajorVersion</a:t>
            </a:r>
            <a:r>
              <a:rPr lang="en-US" sz="1400" dirty="0"/>
              <a:t>, </a:t>
            </a:r>
            <a:r>
              <a:rPr lang="en-US" sz="1400" dirty="0" err="1"/>
              <a:t>MinorVersion</a:t>
            </a:r>
            <a:r>
              <a:rPr lang="en-US" sz="1400" dirty="0"/>
              <a:t>, </a:t>
            </a:r>
            <a:r>
              <a:rPr lang="en-US" sz="1400" dirty="0" err="1"/>
              <a:t>BuildNumber</a:t>
            </a:r>
            <a:r>
              <a:rPr lang="en-US" sz="1400" dirty="0"/>
              <a:t>, </a:t>
            </a:r>
            <a:r>
              <a:rPr lang="en-US" sz="1400" dirty="0" err="1"/>
              <a:t>NodeHighestVersion</a:t>
            </a:r>
            <a:r>
              <a:rPr lang="en-US" sz="1400" dirty="0"/>
              <a:t>, </a:t>
            </a:r>
            <a:r>
              <a:rPr lang="en-US" sz="1400" dirty="0" smtClean="0"/>
              <a:t>  @{</a:t>
            </a:r>
            <a:r>
              <a:rPr lang="en-US" sz="1400" dirty="0"/>
              <a:t>Expression={$_.</a:t>
            </a:r>
            <a:r>
              <a:rPr lang="en-US" sz="1400" dirty="0" err="1"/>
              <a:t>NodeHighestVersion</a:t>
            </a:r>
            <a:r>
              <a:rPr lang="en-US" sz="1400" dirty="0"/>
              <a:t> -</a:t>
            </a:r>
            <a:r>
              <a:rPr lang="en-US" sz="1400" dirty="0" err="1"/>
              <a:t>shr</a:t>
            </a:r>
            <a:r>
              <a:rPr lang="en-US" sz="1400" dirty="0"/>
              <a:t> 16}; Label=”</a:t>
            </a:r>
            <a:r>
              <a:rPr lang="en-US" sz="1400" dirty="0" err="1"/>
              <a:t>NHV.Cluster</a:t>
            </a:r>
            <a:r>
              <a:rPr lang="en-US" sz="1400" dirty="0"/>
              <a:t> Functional </a:t>
            </a:r>
            <a:r>
              <a:rPr lang="en-US" sz="1400" dirty="0" err="1"/>
              <a:t>Level”;width</a:t>
            </a:r>
            <a:r>
              <a:rPr lang="en-US" sz="1400" dirty="0"/>
              <a:t>=21</a:t>
            </a:r>
            <a:r>
              <a:rPr lang="en-US" sz="1400" dirty="0" smtClean="0"/>
              <a:t>},</a:t>
            </a:r>
          </a:p>
          <a:p>
            <a:pPr marL="0" indent="0">
              <a:buNone/>
            </a:pPr>
            <a:r>
              <a:rPr lang="en-US" sz="1400" dirty="0" smtClean="0"/>
              <a:t>@{</a:t>
            </a:r>
            <a:r>
              <a:rPr lang="en-US" sz="1400" dirty="0"/>
              <a:t>Expression</a:t>
            </a:r>
            <a:r>
              <a:rPr lang="en-US" sz="1400" dirty="0" smtClean="0"/>
              <a:t>={$_.</a:t>
            </a:r>
            <a:r>
              <a:rPr lang="en-US" sz="1400" dirty="0" err="1"/>
              <a:t>NodeHighestVersion</a:t>
            </a:r>
            <a:r>
              <a:rPr lang="en-US" sz="1400" dirty="0"/>
              <a:t> -band 0xffff};Label=”</a:t>
            </a:r>
            <a:r>
              <a:rPr lang="en-US" sz="1400" dirty="0" err="1"/>
              <a:t>NHV.Cluster</a:t>
            </a:r>
            <a:r>
              <a:rPr lang="en-US" sz="1400" dirty="0"/>
              <a:t> Upgrade </a:t>
            </a:r>
            <a:r>
              <a:rPr lang="en-US" sz="1400" dirty="0" err="1"/>
              <a:t>Version”;width</a:t>
            </a:r>
            <a:r>
              <a:rPr lang="en-US" sz="1400" dirty="0"/>
              <a:t>=24</a:t>
            </a:r>
            <a:r>
              <a:rPr lang="en-US" sz="1400" dirty="0" smtClean="0"/>
              <a:t>},</a:t>
            </a:r>
          </a:p>
          <a:p>
            <a:pPr marL="0" indent="0">
              <a:buNone/>
            </a:pPr>
            <a:r>
              <a:rPr lang="en-US" sz="1400" dirty="0" err="1" smtClean="0"/>
              <a:t>NodeLowestVersion</a:t>
            </a:r>
            <a:r>
              <a:rPr lang="en-US" sz="1400" dirty="0" smtClean="0"/>
              <a:t>,</a:t>
            </a:r>
          </a:p>
          <a:p>
            <a:pPr marL="0" indent="0">
              <a:buNone/>
            </a:pPr>
            <a:r>
              <a:rPr lang="en-US" sz="1400" dirty="0" smtClean="0"/>
              <a:t>@{</a:t>
            </a:r>
            <a:r>
              <a:rPr lang="en-US" sz="1400" dirty="0"/>
              <a:t>Expression={$_.</a:t>
            </a:r>
            <a:r>
              <a:rPr lang="en-US" sz="1400" dirty="0" err="1"/>
              <a:t>NodeLowestVersion</a:t>
            </a:r>
            <a:r>
              <a:rPr lang="en-US" sz="1400" dirty="0"/>
              <a:t> -</a:t>
            </a:r>
            <a:r>
              <a:rPr lang="en-US" sz="1400" dirty="0" err="1"/>
              <a:t>shr</a:t>
            </a:r>
            <a:r>
              <a:rPr lang="en-US" sz="1400" dirty="0"/>
              <a:t> 16}; Label=”</a:t>
            </a:r>
            <a:r>
              <a:rPr lang="en-US" sz="1400" dirty="0" err="1"/>
              <a:t>NLV.Cluster</a:t>
            </a:r>
            <a:r>
              <a:rPr lang="en-US" sz="1400" dirty="0"/>
              <a:t> Functional </a:t>
            </a:r>
            <a:r>
              <a:rPr lang="en-US" sz="1400" dirty="0" err="1"/>
              <a:t>Level”;width</a:t>
            </a:r>
            <a:r>
              <a:rPr lang="en-US" sz="1400" dirty="0"/>
              <a:t>=21}, @{Expression={$_.</a:t>
            </a:r>
            <a:r>
              <a:rPr lang="en-US" sz="1400" dirty="0" err="1" smtClean="0"/>
              <a:t>NodeLowestVersion</a:t>
            </a:r>
            <a:r>
              <a:rPr lang="en-US" sz="1400" dirty="0" smtClean="0"/>
              <a:t> </a:t>
            </a:r>
            <a:r>
              <a:rPr lang="en-US" sz="1400" dirty="0"/>
              <a:t>-band 0xffff};Label=”</a:t>
            </a:r>
            <a:r>
              <a:rPr lang="en-US" sz="1400" dirty="0" err="1"/>
              <a:t>NLV.Cluster</a:t>
            </a:r>
            <a:r>
              <a:rPr lang="en-US" sz="1400" dirty="0"/>
              <a:t> Upgrade </a:t>
            </a:r>
            <a:r>
              <a:rPr lang="en-US" sz="1400" dirty="0" err="1"/>
              <a:t>Version”;width</a:t>
            </a:r>
            <a:r>
              <a:rPr lang="en-US" sz="1400" dirty="0"/>
              <a:t>=24}</a:t>
            </a:r>
          </a:p>
          <a:p>
            <a:pPr marL="0" indent="0">
              <a:buNone/>
            </a:pPr>
            <a:endParaRPr lang="en-US" sz="1200" dirty="0" smtClean="0"/>
          </a:p>
          <a:p>
            <a:pPr marL="0" indent="0">
              <a:buNone/>
            </a:pPr>
            <a:endParaRPr lang="en-US" sz="1200" dirty="0"/>
          </a:p>
          <a:p>
            <a:pPr marL="0" indent="0">
              <a:buNone/>
            </a:pPr>
            <a:endParaRPr lang="en-US" sz="1200" dirty="0"/>
          </a:p>
          <a:p>
            <a:pPr marL="0" indent="0">
              <a:buNone/>
            </a:pPr>
            <a:r>
              <a:rPr lang="en-US" sz="800" dirty="0" err="1"/>
              <a:t>NodeName</a:t>
            </a:r>
            <a:r>
              <a:rPr lang="en-US" sz="800" dirty="0"/>
              <a:t>        </a:t>
            </a:r>
            <a:r>
              <a:rPr lang="en-US" sz="800" dirty="0" err="1"/>
              <a:t>MajorVersion</a:t>
            </a:r>
            <a:r>
              <a:rPr lang="en-US" sz="800" dirty="0"/>
              <a:t> </a:t>
            </a:r>
            <a:r>
              <a:rPr lang="en-US" sz="800" dirty="0" err="1"/>
              <a:t>MinorVersion</a:t>
            </a:r>
            <a:r>
              <a:rPr lang="en-US" sz="800" dirty="0"/>
              <a:t> </a:t>
            </a:r>
            <a:r>
              <a:rPr lang="en-US" sz="800" dirty="0" err="1"/>
              <a:t>BuildNumber</a:t>
            </a:r>
            <a:r>
              <a:rPr lang="en-US" sz="800" dirty="0"/>
              <a:t> </a:t>
            </a:r>
            <a:r>
              <a:rPr lang="en-US" sz="800" dirty="0" err="1"/>
              <a:t>NodeHighestVersion</a:t>
            </a:r>
            <a:r>
              <a:rPr lang="en-US" sz="800" dirty="0"/>
              <a:t> </a:t>
            </a:r>
            <a:r>
              <a:rPr lang="en-US" sz="800" dirty="0" err="1"/>
              <a:t>NHV.Cluster</a:t>
            </a:r>
            <a:r>
              <a:rPr lang="en-US" sz="800" dirty="0"/>
              <a:t> Functional Level </a:t>
            </a:r>
            <a:r>
              <a:rPr lang="en-US" sz="800" dirty="0" err="1"/>
              <a:t>NHV.Cluster</a:t>
            </a:r>
            <a:r>
              <a:rPr lang="en-US" sz="800" dirty="0"/>
              <a:t> Upgrade Version </a:t>
            </a:r>
            <a:r>
              <a:rPr lang="en-US" sz="800" dirty="0" err="1"/>
              <a:t>NodeLowestVersion</a:t>
            </a:r>
            <a:r>
              <a:rPr lang="en-US" sz="800" dirty="0"/>
              <a:t> </a:t>
            </a:r>
            <a:r>
              <a:rPr lang="en-US" sz="800" dirty="0" err="1"/>
              <a:t>NLV.Cluster</a:t>
            </a:r>
            <a:r>
              <a:rPr lang="en-US" sz="800" dirty="0"/>
              <a:t> Functional Level </a:t>
            </a:r>
            <a:r>
              <a:rPr lang="en-US" sz="800" dirty="0" err="1"/>
              <a:t>NLV.Cluster</a:t>
            </a:r>
            <a:r>
              <a:rPr lang="en-US" sz="800" dirty="0"/>
              <a:t> Upgrade Version</a:t>
            </a:r>
          </a:p>
          <a:p>
            <a:pPr marL="0" indent="0">
              <a:buNone/>
            </a:pPr>
            <a:r>
              <a:rPr lang="en-US" sz="800" dirty="0"/>
              <a:t>--------        ------------ ------------ ----------- ------------------ ---------------------------- --------------------------- ----------------- ---------------------------- ---------------------------</a:t>
            </a:r>
          </a:p>
          <a:p>
            <a:pPr marL="0" indent="0">
              <a:buNone/>
            </a:pPr>
            <a:r>
              <a:rPr lang="en-US" sz="800" dirty="0"/>
              <a:t>robhind-2012R2A            6            3        9600             533888                            8                        9600            533888                            8                        9600</a:t>
            </a:r>
          </a:p>
          <a:p>
            <a:pPr marL="0" indent="0">
              <a:buNone/>
            </a:pPr>
            <a:r>
              <a:rPr lang="en-US" sz="800" dirty="0"/>
              <a:t>robhind-2012R2B            6            3        9600             533888                            8                        9600            533888                            8                        9600</a:t>
            </a:r>
          </a:p>
          <a:p>
            <a:pPr marL="0" indent="0">
              <a:buNone/>
            </a:pPr>
            <a:r>
              <a:rPr lang="en-US" sz="800" dirty="0"/>
              <a:t>robhind-vNext1             6            4        9841             589827                            9                           3            524291                            8                           3</a:t>
            </a:r>
          </a:p>
          <a:p>
            <a:pPr marL="0" indent="0">
              <a:buNone/>
            </a:pPr>
            <a:r>
              <a:rPr lang="en-US" sz="800" dirty="0"/>
              <a:t>robhind-vNext2             6            4        9841             589827                            9                           3            524291                            8                           3</a:t>
            </a:r>
          </a:p>
        </p:txBody>
      </p:sp>
      <p:pic>
        <p:nvPicPr>
          <p:cNvPr id="4" name="Picture 3"/>
          <p:cNvPicPr>
            <a:picLocks noChangeAspect="1"/>
          </p:cNvPicPr>
          <p:nvPr/>
        </p:nvPicPr>
        <p:blipFill>
          <a:blip r:embed="rId3"/>
          <a:stretch>
            <a:fillRect/>
          </a:stretch>
        </p:blipFill>
        <p:spPr>
          <a:xfrm>
            <a:off x="0" y="4792662"/>
            <a:ext cx="13319384" cy="1371600"/>
          </a:xfrm>
          <a:prstGeom prst="rect">
            <a:avLst/>
          </a:prstGeom>
        </p:spPr>
      </p:pic>
    </p:spTree>
    <p:extLst>
      <p:ext uri="{BB962C8B-B14F-4D97-AF65-F5344CB8AC3E}">
        <p14:creationId xmlns:p14="http://schemas.microsoft.com/office/powerpoint/2010/main" val="3782933042"/>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v.Next</a:t>
            </a:r>
            <a:r>
              <a:rPr lang="en-US" dirty="0" smtClean="0"/>
              <a:t>, but still </a:t>
            </a:r>
            <a:r>
              <a:rPr lang="en-US" dirty="0"/>
              <a:t>CFL=8 </a:t>
            </a:r>
            <a:r>
              <a:rPr lang="en-US" sz="4800" dirty="0"/>
              <a:t>(from a </a:t>
            </a:r>
            <a:r>
              <a:rPr lang="en-US" sz="4800" dirty="0" err="1"/>
              <a:t>v.Next</a:t>
            </a:r>
            <a:r>
              <a:rPr lang="en-US" sz="4800" dirty="0"/>
              <a:t> node)</a:t>
            </a:r>
            <a:endParaRPr lang="en-US" dirty="0"/>
          </a:p>
        </p:txBody>
      </p:sp>
      <p:sp>
        <p:nvSpPr>
          <p:cNvPr id="2" name="Text Placeholder 1"/>
          <p:cNvSpPr>
            <a:spLocks noGrp="1"/>
          </p:cNvSpPr>
          <p:nvPr>
            <p:ph type="body" sz="quarter" idx="10"/>
          </p:nvPr>
        </p:nvSpPr>
        <p:spPr>
          <a:xfrm>
            <a:off x="274638" y="1216152"/>
            <a:ext cx="11887199" cy="2628412"/>
          </a:xfrm>
        </p:spPr>
        <p:txBody>
          <a:bodyPr/>
          <a:lstStyle/>
          <a:p>
            <a:pPr marL="0" indent="0">
              <a:buNone/>
            </a:pPr>
            <a:r>
              <a:rPr lang="en-US" sz="1400" dirty="0" smtClean="0"/>
              <a:t>Get-</a:t>
            </a:r>
            <a:r>
              <a:rPr lang="en-US" sz="1400" dirty="0" err="1" smtClean="0"/>
              <a:t>ClusterNode</a:t>
            </a:r>
            <a:r>
              <a:rPr lang="en-US" sz="1400" dirty="0" smtClean="0"/>
              <a:t> </a:t>
            </a:r>
            <a:r>
              <a:rPr lang="en-US" sz="1400" dirty="0"/>
              <a:t>| </a:t>
            </a:r>
            <a:r>
              <a:rPr lang="en-US" sz="1400" dirty="0" err="1"/>
              <a:t>ft</a:t>
            </a:r>
            <a:r>
              <a:rPr lang="en-US" sz="1400" dirty="0"/>
              <a:t> -auto </a:t>
            </a:r>
            <a:r>
              <a:rPr lang="en-US" sz="1400" dirty="0" err="1"/>
              <a:t>NodeName</a:t>
            </a:r>
            <a:r>
              <a:rPr lang="en-US" sz="1400" dirty="0"/>
              <a:t>, </a:t>
            </a:r>
            <a:r>
              <a:rPr lang="en-US" sz="1400" dirty="0" err="1"/>
              <a:t>MajorVersion</a:t>
            </a:r>
            <a:r>
              <a:rPr lang="en-US" sz="1400" dirty="0"/>
              <a:t>, </a:t>
            </a:r>
            <a:r>
              <a:rPr lang="en-US" sz="1400" dirty="0" err="1"/>
              <a:t>MinorVersion</a:t>
            </a:r>
            <a:r>
              <a:rPr lang="en-US" sz="1400" dirty="0"/>
              <a:t>, </a:t>
            </a:r>
            <a:r>
              <a:rPr lang="en-US" sz="1400" dirty="0" err="1"/>
              <a:t>BuildNumber</a:t>
            </a:r>
            <a:r>
              <a:rPr lang="en-US" sz="1400" dirty="0"/>
              <a:t>, </a:t>
            </a:r>
            <a:r>
              <a:rPr lang="en-US" sz="1400" dirty="0" err="1"/>
              <a:t>NodeHighestVersion</a:t>
            </a:r>
            <a:r>
              <a:rPr lang="en-US" sz="1400" dirty="0"/>
              <a:t>, @{Expression={$_.</a:t>
            </a:r>
            <a:r>
              <a:rPr lang="en-US" sz="1400" dirty="0" err="1"/>
              <a:t>NodeHighestVersion</a:t>
            </a:r>
            <a:r>
              <a:rPr lang="en-US" sz="1400" dirty="0"/>
              <a:t> -</a:t>
            </a:r>
            <a:r>
              <a:rPr lang="en-US" sz="1400" dirty="0" err="1"/>
              <a:t>shr</a:t>
            </a:r>
            <a:r>
              <a:rPr lang="en-US" sz="1400" dirty="0"/>
              <a:t> 16}; Label=”</a:t>
            </a:r>
            <a:r>
              <a:rPr lang="en-US" sz="1400" dirty="0" err="1"/>
              <a:t>NHV.Cluster</a:t>
            </a:r>
            <a:r>
              <a:rPr lang="en-US" sz="1400" dirty="0"/>
              <a:t> Functional </a:t>
            </a:r>
            <a:r>
              <a:rPr lang="en-US" sz="1400" dirty="0" err="1"/>
              <a:t>Level”;width</a:t>
            </a:r>
            <a:r>
              <a:rPr lang="en-US" sz="1400" dirty="0"/>
              <a:t>=21</a:t>
            </a:r>
            <a:r>
              <a:rPr lang="en-US" sz="1400" dirty="0" smtClean="0"/>
              <a:t>},</a:t>
            </a:r>
          </a:p>
          <a:p>
            <a:pPr marL="0" indent="0">
              <a:buNone/>
            </a:pPr>
            <a:r>
              <a:rPr lang="en-US" sz="1400" dirty="0" smtClean="0"/>
              <a:t>@{</a:t>
            </a:r>
            <a:r>
              <a:rPr lang="en-US" sz="1400" dirty="0"/>
              <a:t>Expression</a:t>
            </a:r>
            <a:r>
              <a:rPr lang="en-US" sz="1400" dirty="0" smtClean="0"/>
              <a:t>={$_.</a:t>
            </a:r>
            <a:r>
              <a:rPr lang="en-US" sz="1400" dirty="0" err="1"/>
              <a:t>NodeHighestVersion</a:t>
            </a:r>
            <a:r>
              <a:rPr lang="en-US" sz="1400" dirty="0"/>
              <a:t> -band 0xffff};Label=”</a:t>
            </a:r>
            <a:r>
              <a:rPr lang="en-US" sz="1400" dirty="0" err="1"/>
              <a:t>NHV.Cluster</a:t>
            </a:r>
            <a:r>
              <a:rPr lang="en-US" sz="1400" dirty="0"/>
              <a:t> Upgrade </a:t>
            </a:r>
            <a:r>
              <a:rPr lang="en-US" sz="1400" dirty="0" err="1"/>
              <a:t>Version”;width</a:t>
            </a:r>
            <a:r>
              <a:rPr lang="en-US" sz="1400" dirty="0"/>
              <a:t>=24</a:t>
            </a:r>
            <a:r>
              <a:rPr lang="en-US" sz="1400" dirty="0" smtClean="0"/>
              <a:t>},</a:t>
            </a:r>
          </a:p>
          <a:p>
            <a:pPr marL="0" indent="0">
              <a:buNone/>
            </a:pPr>
            <a:r>
              <a:rPr lang="en-US" sz="1400" dirty="0" err="1" smtClean="0"/>
              <a:t>NodeLowestVersion</a:t>
            </a:r>
            <a:r>
              <a:rPr lang="en-US" sz="1400" dirty="0" smtClean="0"/>
              <a:t>,</a:t>
            </a:r>
          </a:p>
          <a:p>
            <a:pPr marL="0" indent="0">
              <a:buNone/>
            </a:pPr>
            <a:r>
              <a:rPr lang="en-US" sz="1400" dirty="0" smtClean="0"/>
              <a:t>@{</a:t>
            </a:r>
            <a:r>
              <a:rPr lang="en-US" sz="1400" dirty="0"/>
              <a:t>Expression={$_.</a:t>
            </a:r>
            <a:r>
              <a:rPr lang="en-US" sz="1400" dirty="0" err="1"/>
              <a:t>NodeLowestVersion</a:t>
            </a:r>
            <a:r>
              <a:rPr lang="en-US" sz="1400" dirty="0"/>
              <a:t> -</a:t>
            </a:r>
            <a:r>
              <a:rPr lang="en-US" sz="1400" dirty="0" err="1"/>
              <a:t>shr</a:t>
            </a:r>
            <a:r>
              <a:rPr lang="en-US" sz="1400" dirty="0"/>
              <a:t> 16}; Label=”</a:t>
            </a:r>
            <a:r>
              <a:rPr lang="en-US" sz="1400" dirty="0" err="1"/>
              <a:t>NLV.Cluster</a:t>
            </a:r>
            <a:r>
              <a:rPr lang="en-US" sz="1400" dirty="0"/>
              <a:t> Functional </a:t>
            </a:r>
            <a:r>
              <a:rPr lang="en-US" sz="1400" dirty="0" err="1"/>
              <a:t>Level”;width</a:t>
            </a:r>
            <a:r>
              <a:rPr lang="en-US" sz="1400" dirty="0"/>
              <a:t>=21}, @{Expression={$_.</a:t>
            </a:r>
            <a:r>
              <a:rPr lang="en-US" sz="1400" dirty="0" err="1" smtClean="0"/>
              <a:t>NodeLowestVersion</a:t>
            </a:r>
            <a:r>
              <a:rPr lang="en-US" sz="1400" dirty="0" smtClean="0"/>
              <a:t> </a:t>
            </a:r>
            <a:r>
              <a:rPr lang="en-US" sz="1400" dirty="0"/>
              <a:t>-band 0xffff};Label=”</a:t>
            </a:r>
            <a:r>
              <a:rPr lang="en-US" sz="1400" dirty="0" err="1"/>
              <a:t>NLV.Cluster</a:t>
            </a:r>
            <a:r>
              <a:rPr lang="en-US" sz="1400" dirty="0"/>
              <a:t> Upgrade </a:t>
            </a:r>
            <a:r>
              <a:rPr lang="en-US" sz="1400" dirty="0" err="1"/>
              <a:t>Version”;width</a:t>
            </a:r>
            <a:r>
              <a:rPr lang="en-US" sz="1400" dirty="0"/>
              <a:t>=24</a:t>
            </a:r>
            <a:r>
              <a:rPr lang="en-US" sz="1400" dirty="0" smtClean="0"/>
              <a:t>}</a:t>
            </a:r>
          </a:p>
          <a:p>
            <a:pPr marL="0" indent="0">
              <a:buNone/>
            </a:pPr>
            <a:endParaRPr lang="en-US" sz="1200" dirty="0"/>
          </a:p>
          <a:p>
            <a:pPr marL="0" indent="0">
              <a:buNone/>
            </a:pPr>
            <a:endParaRPr lang="en-US" sz="1200" dirty="0"/>
          </a:p>
          <a:p>
            <a:pPr marL="0" indent="0">
              <a:buNone/>
            </a:pPr>
            <a:endParaRPr lang="en-US" sz="1200" dirty="0"/>
          </a:p>
          <a:p>
            <a:pPr marL="0" indent="0">
              <a:buNone/>
            </a:pPr>
            <a:r>
              <a:rPr lang="en-US" sz="800" dirty="0" err="1"/>
              <a:t>NodeName</a:t>
            </a:r>
            <a:r>
              <a:rPr lang="en-US" sz="800" dirty="0"/>
              <a:t>       </a:t>
            </a:r>
            <a:r>
              <a:rPr lang="en-US" sz="800" dirty="0" err="1"/>
              <a:t>MajorVersion</a:t>
            </a:r>
            <a:r>
              <a:rPr lang="en-US" sz="800" dirty="0"/>
              <a:t> </a:t>
            </a:r>
            <a:r>
              <a:rPr lang="en-US" sz="800" dirty="0" err="1"/>
              <a:t>MinorVersion</a:t>
            </a:r>
            <a:r>
              <a:rPr lang="en-US" sz="800" dirty="0"/>
              <a:t> </a:t>
            </a:r>
            <a:r>
              <a:rPr lang="en-US" sz="800" dirty="0" err="1"/>
              <a:t>BuildNumber</a:t>
            </a:r>
            <a:r>
              <a:rPr lang="en-US" sz="800" dirty="0"/>
              <a:t> </a:t>
            </a:r>
            <a:r>
              <a:rPr lang="en-US" sz="800" dirty="0" err="1"/>
              <a:t>NodeHighestVersion</a:t>
            </a:r>
            <a:r>
              <a:rPr lang="en-US" sz="800" dirty="0"/>
              <a:t> </a:t>
            </a:r>
            <a:r>
              <a:rPr lang="en-US" sz="800" dirty="0" err="1"/>
              <a:t>NHV.Cluster</a:t>
            </a:r>
            <a:r>
              <a:rPr lang="en-US" sz="800" dirty="0"/>
              <a:t> Functional Level </a:t>
            </a:r>
            <a:r>
              <a:rPr lang="en-US" sz="800" dirty="0" err="1"/>
              <a:t>NHV.Cluster</a:t>
            </a:r>
            <a:r>
              <a:rPr lang="en-US" sz="800" dirty="0"/>
              <a:t> Upgrade Version </a:t>
            </a:r>
            <a:r>
              <a:rPr lang="en-US" sz="800" dirty="0" err="1"/>
              <a:t>NodeLowestVersion</a:t>
            </a:r>
            <a:r>
              <a:rPr lang="en-US" sz="800" dirty="0"/>
              <a:t> </a:t>
            </a:r>
            <a:r>
              <a:rPr lang="en-US" sz="800" dirty="0" err="1"/>
              <a:t>NLV.Cluster</a:t>
            </a:r>
            <a:r>
              <a:rPr lang="en-US" sz="800" dirty="0"/>
              <a:t> Functional Level </a:t>
            </a:r>
            <a:r>
              <a:rPr lang="en-US" sz="800" dirty="0" err="1"/>
              <a:t>NLV.Cluster</a:t>
            </a:r>
            <a:r>
              <a:rPr lang="en-US" sz="800" dirty="0"/>
              <a:t> Upgrade Version</a:t>
            </a:r>
          </a:p>
          <a:p>
            <a:pPr marL="0" indent="0">
              <a:buNone/>
            </a:pPr>
            <a:r>
              <a:rPr lang="en-US" sz="800" dirty="0"/>
              <a:t>--------       ------------ ------------ ----------- ------------------ ---------------------------- --------------------------- ----------------- ---------------------------- ---------------------------</a:t>
            </a:r>
          </a:p>
          <a:p>
            <a:pPr marL="0" indent="0">
              <a:buNone/>
            </a:pPr>
            <a:r>
              <a:rPr lang="en-US" sz="800" dirty="0"/>
              <a:t>robhind-vNext1            6            4        9841             589827                            9                           3            524291                            8                           3</a:t>
            </a:r>
          </a:p>
          <a:p>
            <a:pPr marL="0" indent="0">
              <a:buNone/>
            </a:pPr>
            <a:r>
              <a:rPr lang="en-US" sz="800" dirty="0"/>
              <a:t>robhind-vNext2            6            4        9841             589827                            9                           3            524291                            8                           3</a:t>
            </a:r>
          </a:p>
        </p:txBody>
      </p:sp>
      <p:pic>
        <p:nvPicPr>
          <p:cNvPr id="4" name="Picture 3"/>
          <p:cNvPicPr>
            <a:picLocks noChangeAspect="1"/>
          </p:cNvPicPr>
          <p:nvPr/>
        </p:nvPicPr>
        <p:blipFill>
          <a:blip r:embed="rId3"/>
          <a:stretch>
            <a:fillRect/>
          </a:stretch>
        </p:blipFill>
        <p:spPr>
          <a:xfrm>
            <a:off x="25983" y="4672030"/>
            <a:ext cx="13997836" cy="1187432"/>
          </a:xfrm>
          <a:prstGeom prst="rect">
            <a:avLst/>
          </a:prstGeom>
        </p:spPr>
      </p:pic>
    </p:spTree>
    <p:extLst>
      <p:ext uri="{BB962C8B-B14F-4D97-AF65-F5344CB8AC3E}">
        <p14:creationId xmlns:p14="http://schemas.microsoft.com/office/powerpoint/2010/main" val="2703524153"/>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CFL=9, after Update-</a:t>
            </a:r>
            <a:r>
              <a:rPr lang="en-US" sz="4800" dirty="0" err="1" smtClean="0"/>
              <a:t>ClusterFunctionalLevel</a:t>
            </a:r>
            <a:endParaRPr lang="en-US" sz="4800" dirty="0"/>
          </a:p>
        </p:txBody>
      </p:sp>
      <p:sp>
        <p:nvSpPr>
          <p:cNvPr id="2" name="Text Placeholder 1"/>
          <p:cNvSpPr>
            <a:spLocks noGrp="1"/>
          </p:cNvSpPr>
          <p:nvPr>
            <p:ph type="body" sz="quarter" idx="10"/>
          </p:nvPr>
        </p:nvSpPr>
        <p:spPr>
          <a:xfrm>
            <a:off x="274638" y="1216152"/>
            <a:ext cx="11887199" cy="2628412"/>
          </a:xfrm>
        </p:spPr>
        <p:txBody>
          <a:bodyPr/>
          <a:lstStyle/>
          <a:p>
            <a:pPr marL="0" indent="0">
              <a:buNone/>
            </a:pPr>
            <a:r>
              <a:rPr lang="en-US" sz="1400" dirty="0" smtClean="0"/>
              <a:t>Get-</a:t>
            </a:r>
            <a:r>
              <a:rPr lang="en-US" sz="1400" dirty="0" err="1" smtClean="0"/>
              <a:t>ClusterNode</a:t>
            </a:r>
            <a:r>
              <a:rPr lang="en-US" sz="1400" dirty="0" smtClean="0"/>
              <a:t> </a:t>
            </a:r>
            <a:r>
              <a:rPr lang="en-US" sz="1400" dirty="0"/>
              <a:t>| </a:t>
            </a:r>
            <a:r>
              <a:rPr lang="en-US" sz="1400" dirty="0" err="1"/>
              <a:t>ft</a:t>
            </a:r>
            <a:r>
              <a:rPr lang="en-US" sz="1400" dirty="0"/>
              <a:t> -auto </a:t>
            </a:r>
            <a:r>
              <a:rPr lang="en-US" sz="1400" dirty="0" err="1"/>
              <a:t>NodeName</a:t>
            </a:r>
            <a:r>
              <a:rPr lang="en-US" sz="1400" dirty="0"/>
              <a:t>, </a:t>
            </a:r>
            <a:r>
              <a:rPr lang="en-US" sz="1400" dirty="0" err="1"/>
              <a:t>MajorVersion</a:t>
            </a:r>
            <a:r>
              <a:rPr lang="en-US" sz="1400" dirty="0"/>
              <a:t>, </a:t>
            </a:r>
            <a:r>
              <a:rPr lang="en-US" sz="1400" dirty="0" err="1"/>
              <a:t>MinorVersion</a:t>
            </a:r>
            <a:r>
              <a:rPr lang="en-US" sz="1400" dirty="0"/>
              <a:t>, </a:t>
            </a:r>
            <a:r>
              <a:rPr lang="en-US" sz="1400" dirty="0" err="1"/>
              <a:t>BuildNumber</a:t>
            </a:r>
            <a:r>
              <a:rPr lang="en-US" sz="1400" dirty="0"/>
              <a:t>, </a:t>
            </a:r>
            <a:r>
              <a:rPr lang="en-US" sz="1400" dirty="0" err="1"/>
              <a:t>NodeHighestVersion</a:t>
            </a:r>
            <a:r>
              <a:rPr lang="en-US" sz="1400" dirty="0"/>
              <a:t>, @{Expression={$_.</a:t>
            </a:r>
            <a:r>
              <a:rPr lang="en-US" sz="1400" dirty="0" err="1"/>
              <a:t>NodeHighestVersion</a:t>
            </a:r>
            <a:r>
              <a:rPr lang="en-US" sz="1400" dirty="0"/>
              <a:t> -</a:t>
            </a:r>
            <a:r>
              <a:rPr lang="en-US" sz="1400" dirty="0" err="1"/>
              <a:t>shr</a:t>
            </a:r>
            <a:r>
              <a:rPr lang="en-US" sz="1400" dirty="0"/>
              <a:t> 16}; Label=”</a:t>
            </a:r>
            <a:r>
              <a:rPr lang="en-US" sz="1400" dirty="0" err="1"/>
              <a:t>NHV.Cluster</a:t>
            </a:r>
            <a:r>
              <a:rPr lang="en-US" sz="1400" dirty="0"/>
              <a:t> Functional </a:t>
            </a:r>
            <a:r>
              <a:rPr lang="en-US" sz="1400" dirty="0" err="1"/>
              <a:t>Level”;width</a:t>
            </a:r>
            <a:r>
              <a:rPr lang="en-US" sz="1400" dirty="0"/>
              <a:t>=21</a:t>
            </a:r>
            <a:r>
              <a:rPr lang="en-US" sz="1400" dirty="0" smtClean="0"/>
              <a:t>},</a:t>
            </a:r>
          </a:p>
          <a:p>
            <a:pPr marL="0" indent="0">
              <a:buNone/>
            </a:pPr>
            <a:r>
              <a:rPr lang="en-US" sz="1400" dirty="0" smtClean="0"/>
              <a:t>@{</a:t>
            </a:r>
            <a:r>
              <a:rPr lang="en-US" sz="1400" dirty="0"/>
              <a:t>Expression</a:t>
            </a:r>
            <a:r>
              <a:rPr lang="en-US" sz="1400" dirty="0" smtClean="0"/>
              <a:t>={$_.</a:t>
            </a:r>
            <a:r>
              <a:rPr lang="en-US" sz="1400" dirty="0" err="1"/>
              <a:t>NodeHighestVersion</a:t>
            </a:r>
            <a:r>
              <a:rPr lang="en-US" sz="1400" dirty="0"/>
              <a:t> -band 0xffff};Label=”</a:t>
            </a:r>
            <a:r>
              <a:rPr lang="en-US" sz="1400" dirty="0" err="1"/>
              <a:t>NHV.Cluster</a:t>
            </a:r>
            <a:r>
              <a:rPr lang="en-US" sz="1400" dirty="0"/>
              <a:t> Upgrade </a:t>
            </a:r>
            <a:r>
              <a:rPr lang="en-US" sz="1400" dirty="0" err="1"/>
              <a:t>Version”;width</a:t>
            </a:r>
            <a:r>
              <a:rPr lang="en-US" sz="1400" dirty="0"/>
              <a:t>=24</a:t>
            </a:r>
            <a:r>
              <a:rPr lang="en-US" sz="1400" dirty="0" smtClean="0"/>
              <a:t>},</a:t>
            </a:r>
          </a:p>
          <a:p>
            <a:pPr marL="0" indent="0">
              <a:buNone/>
            </a:pPr>
            <a:r>
              <a:rPr lang="en-US" sz="1400" dirty="0" err="1" smtClean="0"/>
              <a:t>NodeLowestVersion</a:t>
            </a:r>
            <a:r>
              <a:rPr lang="en-US" sz="1400" dirty="0" smtClean="0"/>
              <a:t>,</a:t>
            </a:r>
          </a:p>
          <a:p>
            <a:pPr marL="0" indent="0">
              <a:buNone/>
            </a:pPr>
            <a:r>
              <a:rPr lang="en-US" sz="1400" dirty="0" smtClean="0"/>
              <a:t>@{</a:t>
            </a:r>
            <a:r>
              <a:rPr lang="en-US" sz="1400" dirty="0"/>
              <a:t>Expression={$_.</a:t>
            </a:r>
            <a:r>
              <a:rPr lang="en-US" sz="1400" dirty="0" err="1"/>
              <a:t>NodeLowestVersion</a:t>
            </a:r>
            <a:r>
              <a:rPr lang="en-US" sz="1400" dirty="0"/>
              <a:t> -</a:t>
            </a:r>
            <a:r>
              <a:rPr lang="en-US" sz="1400" dirty="0" err="1"/>
              <a:t>shr</a:t>
            </a:r>
            <a:r>
              <a:rPr lang="en-US" sz="1400" dirty="0"/>
              <a:t> 16}; Label=”</a:t>
            </a:r>
            <a:r>
              <a:rPr lang="en-US" sz="1400" dirty="0" err="1"/>
              <a:t>NLV.Cluster</a:t>
            </a:r>
            <a:r>
              <a:rPr lang="en-US" sz="1400" dirty="0"/>
              <a:t> Functional </a:t>
            </a:r>
            <a:r>
              <a:rPr lang="en-US" sz="1400" dirty="0" err="1"/>
              <a:t>Level”;width</a:t>
            </a:r>
            <a:r>
              <a:rPr lang="en-US" sz="1400" dirty="0"/>
              <a:t>=21}, @{Expression={$_.</a:t>
            </a:r>
            <a:r>
              <a:rPr lang="en-US" sz="1400" dirty="0" err="1" smtClean="0"/>
              <a:t>NodeLowestVersion</a:t>
            </a:r>
            <a:r>
              <a:rPr lang="en-US" sz="1400" dirty="0" smtClean="0"/>
              <a:t> </a:t>
            </a:r>
            <a:r>
              <a:rPr lang="en-US" sz="1400" dirty="0"/>
              <a:t>-band 0xffff};Label=”</a:t>
            </a:r>
            <a:r>
              <a:rPr lang="en-US" sz="1400" dirty="0" err="1"/>
              <a:t>NLV.Cluster</a:t>
            </a:r>
            <a:r>
              <a:rPr lang="en-US" sz="1400" dirty="0"/>
              <a:t> Upgrade </a:t>
            </a:r>
            <a:r>
              <a:rPr lang="en-US" sz="1400" dirty="0" err="1"/>
              <a:t>Version”;width</a:t>
            </a:r>
            <a:r>
              <a:rPr lang="en-US" sz="1400" dirty="0"/>
              <a:t>=24</a:t>
            </a:r>
            <a:r>
              <a:rPr lang="en-US" sz="1400" dirty="0" smtClean="0"/>
              <a:t>}</a:t>
            </a:r>
          </a:p>
          <a:p>
            <a:pPr marL="0" indent="0">
              <a:buNone/>
            </a:pPr>
            <a:endParaRPr lang="en-US" sz="1200" dirty="0"/>
          </a:p>
          <a:p>
            <a:pPr marL="0" indent="0">
              <a:buNone/>
            </a:pPr>
            <a:endParaRPr lang="en-US" sz="1200" dirty="0" smtClean="0"/>
          </a:p>
          <a:p>
            <a:pPr marL="0" indent="0">
              <a:buNone/>
            </a:pPr>
            <a:endParaRPr lang="en-US" sz="1200" dirty="0"/>
          </a:p>
          <a:p>
            <a:pPr marL="0" indent="0">
              <a:buNone/>
            </a:pPr>
            <a:r>
              <a:rPr lang="en-US" sz="800" dirty="0" err="1"/>
              <a:t>NodeName</a:t>
            </a:r>
            <a:r>
              <a:rPr lang="en-US" sz="800" dirty="0"/>
              <a:t>       </a:t>
            </a:r>
            <a:r>
              <a:rPr lang="en-US" sz="800" dirty="0" err="1"/>
              <a:t>MajorVersion</a:t>
            </a:r>
            <a:r>
              <a:rPr lang="en-US" sz="800" dirty="0"/>
              <a:t> </a:t>
            </a:r>
            <a:r>
              <a:rPr lang="en-US" sz="800" dirty="0" err="1"/>
              <a:t>MinorVersion</a:t>
            </a:r>
            <a:r>
              <a:rPr lang="en-US" sz="800" dirty="0"/>
              <a:t> </a:t>
            </a:r>
            <a:r>
              <a:rPr lang="en-US" sz="800" dirty="0" err="1"/>
              <a:t>BuildNumber</a:t>
            </a:r>
            <a:r>
              <a:rPr lang="en-US" sz="800" dirty="0"/>
              <a:t> </a:t>
            </a:r>
            <a:r>
              <a:rPr lang="en-US" sz="800" dirty="0" err="1"/>
              <a:t>NodeHighestVersion</a:t>
            </a:r>
            <a:r>
              <a:rPr lang="en-US" sz="800" dirty="0"/>
              <a:t> </a:t>
            </a:r>
            <a:r>
              <a:rPr lang="en-US" sz="800" dirty="0" err="1"/>
              <a:t>NHV.Cluster</a:t>
            </a:r>
            <a:r>
              <a:rPr lang="en-US" sz="800" dirty="0"/>
              <a:t> Functional Level </a:t>
            </a:r>
            <a:r>
              <a:rPr lang="en-US" sz="800" dirty="0" err="1"/>
              <a:t>NHV.Cluster</a:t>
            </a:r>
            <a:r>
              <a:rPr lang="en-US" sz="800" dirty="0"/>
              <a:t> Upgrade Version </a:t>
            </a:r>
            <a:r>
              <a:rPr lang="en-US" sz="800" dirty="0" err="1"/>
              <a:t>NodeLowestVersion</a:t>
            </a:r>
            <a:r>
              <a:rPr lang="en-US" sz="800" dirty="0"/>
              <a:t> </a:t>
            </a:r>
            <a:r>
              <a:rPr lang="en-US" sz="800" dirty="0" err="1"/>
              <a:t>NLV.Cluster</a:t>
            </a:r>
            <a:r>
              <a:rPr lang="en-US" sz="800" dirty="0"/>
              <a:t> Functional Level </a:t>
            </a:r>
            <a:r>
              <a:rPr lang="en-US" sz="800" dirty="0" err="1"/>
              <a:t>NLV.Cluster</a:t>
            </a:r>
            <a:r>
              <a:rPr lang="en-US" sz="800" dirty="0"/>
              <a:t> Upgrade Version</a:t>
            </a:r>
          </a:p>
          <a:p>
            <a:pPr marL="0" indent="0">
              <a:buNone/>
            </a:pPr>
            <a:r>
              <a:rPr lang="en-US" sz="800" dirty="0"/>
              <a:t>--------       ------------ ------------ ----------- ------------------ ---------------------------- --------------------------- ----------------- ---------------------------- ---------------------------</a:t>
            </a:r>
          </a:p>
          <a:p>
            <a:pPr marL="0" indent="0">
              <a:buNone/>
            </a:pPr>
            <a:r>
              <a:rPr lang="en-US" sz="800" dirty="0"/>
              <a:t>robhind-vNext1            6            4        9841             589827                            9                           3            589827                            9                           3</a:t>
            </a:r>
          </a:p>
          <a:p>
            <a:pPr marL="0" indent="0">
              <a:buNone/>
            </a:pPr>
            <a:r>
              <a:rPr lang="en-US" sz="800" dirty="0"/>
              <a:t>robhind-vNext2            6            4        9841             589827                            9                           3            589827                            9                           3</a:t>
            </a:r>
          </a:p>
        </p:txBody>
      </p:sp>
      <p:pic>
        <p:nvPicPr>
          <p:cNvPr id="4" name="Picture 3"/>
          <p:cNvPicPr>
            <a:picLocks noChangeAspect="1"/>
          </p:cNvPicPr>
          <p:nvPr/>
        </p:nvPicPr>
        <p:blipFill>
          <a:blip r:embed="rId3"/>
          <a:stretch>
            <a:fillRect/>
          </a:stretch>
        </p:blipFill>
        <p:spPr>
          <a:xfrm>
            <a:off x="13953" y="4335462"/>
            <a:ext cx="13824284" cy="2209830"/>
          </a:xfrm>
          <a:prstGeom prst="rect">
            <a:avLst/>
          </a:prstGeom>
        </p:spPr>
      </p:pic>
    </p:spTree>
    <p:extLst>
      <p:ext uri="{BB962C8B-B14F-4D97-AF65-F5344CB8AC3E}">
        <p14:creationId xmlns:p14="http://schemas.microsoft.com/office/powerpoint/2010/main" val="3097375643"/>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0" dirty="0" smtClean="0"/>
              <a:t>Cluster OS Rolling Upgrade</a:t>
            </a:r>
            <a:r>
              <a:rPr lang="en-US" dirty="0" smtClean="0"/>
              <a:t/>
            </a:r>
            <a:br>
              <a:rPr lang="en-US" dirty="0" smtClean="0"/>
            </a:br>
            <a:r>
              <a:rPr lang="en-US" sz="5400" dirty="0" smtClean="0"/>
              <a:t>Mixed-OS Mode Events</a:t>
            </a:r>
            <a:endParaRPr lang="en-US" sz="5400" dirty="0"/>
          </a:p>
        </p:txBody>
      </p:sp>
    </p:spTree>
    <p:extLst>
      <p:ext uri="{BB962C8B-B14F-4D97-AF65-F5344CB8AC3E}">
        <p14:creationId xmlns:p14="http://schemas.microsoft.com/office/powerpoint/2010/main" val="3501770733"/>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1548: Mixed-OS Mode Detected</a:t>
            </a:r>
            <a:endParaRPr lang="en-US" dirty="0"/>
          </a:p>
        </p:txBody>
      </p:sp>
      <p:sp>
        <p:nvSpPr>
          <p:cNvPr id="3" name="Text Placeholder 2"/>
          <p:cNvSpPr>
            <a:spLocks noGrp="1"/>
          </p:cNvSpPr>
          <p:nvPr>
            <p:ph type="body" sz="quarter" idx="10"/>
          </p:nvPr>
        </p:nvSpPr>
        <p:spPr/>
        <p:txBody>
          <a:bodyPr/>
          <a:lstStyle/>
          <a:p>
            <a:endParaRPr lang="en-US" dirty="0"/>
          </a:p>
        </p:txBody>
      </p:sp>
      <p:pic>
        <p:nvPicPr>
          <p:cNvPr id="5" name="Picture 4"/>
          <p:cNvPicPr>
            <a:picLocks noChangeAspect="1"/>
          </p:cNvPicPr>
          <p:nvPr/>
        </p:nvPicPr>
        <p:blipFill>
          <a:blip r:embed="rId2"/>
          <a:stretch>
            <a:fillRect/>
          </a:stretch>
        </p:blipFill>
        <p:spPr>
          <a:xfrm>
            <a:off x="343407" y="5746050"/>
            <a:ext cx="12020550" cy="781050"/>
          </a:xfrm>
          <a:prstGeom prst="rect">
            <a:avLst/>
          </a:prstGeom>
        </p:spPr>
      </p:pic>
      <p:pic>
        <p:nvPicPr>
          <p:cNvPr id="6" name="Picture 5"/>
          <p:cNvPicPr>
            <a:picLocks noChangeAspect="1"/>
          </p:cNvPicPr>
          <p:nvPr/>
        </p:nvPicPr>
        <p:blipFill>
          <a:blip r:embed="rId3"/>
          <a:stretch>
            <a:fillRect/>
          </a:stretch>
        </p:blipFill>
        <p:spPr>
          <a:xfrm>
            <a:off x="179387" y="1820862"/>
            <a:ext cx="12077700" cy="3352800"/>
          </a:xfrm>
          <a:prstGeom prst="rect">
            <a:avLst/>
          </a:prstGeom>
        </p:spPr>
      </p:pic>
    </p:spTree>
    <p:extLst>
      <p:ext uri="{BB962C8B-B14F-4D97-AF65-F5344CB8AC3E}">
        <p14:creationId xmlns:p14="http://schemas.microsoft.com/office/powerpoint/2010/main" val="39703263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74638" y="2125662"/>
            <a:ext cx="11887200" cy="18319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spcAft>
                <a:spcPts val="1200"/>
              </a:spcAft>
            </a:pPr>
            <a:r>
              <a:rPr i="1">
                <a:gradFill>
                  <a:gsLst>
                    <a:gs pos="1250">
                      <a:srgbClr val="FFFFFF"/>
                    </a:gs>
                    <a:gs pos="100000">
                      <a:srgbClr val="FFFFFF"/>
                    </a:gs>
                  </a:gsLst>
                  <a:lin ang="5400000" scaled="0"/>
                </a:gradFill>
              </a:rPr>
              <a:t>Assumptions…</a:t>
            </a:r>
          </a:p>
          <a:p>
            <a:pPr marL="457200">
              <a:spcAft>
                <a:spcPts val="1200"/>
              </a:spcAft>
            </a:pPr>
            <a:r>
              <a:rPr sz="3600">
                <a:gradFill>
                  <a:gsLst>
                    <a:gs pos="1250">
                      <a:srgbClr val="FFFFFF"/>
                    </a:gs>
                    <a:gs pos="100000">
                      <a:srgbClr val="FFFFFF"/>
                    </a:gs>
                  </a:gsLst>
                  <a:lin ang="5400000" scaled="0"/>
                </a:gradFill>
              </a:rPr>
              <a:t>Just because you are upgrading software right now…</a:t>
            </a:r>
            <a:br>
              <a:rPr sz="3600">
                <a:gradFill>
                  <a:gsLst>
                    <a:gs pos="1250">
                      <a:srgbClr val="FFFFFF"/>
                    </a:gs>
                    <a:gs pos="100000">
                      <a:srgbClr val="FFFFFF"/>
                    </a:gs>
                  </a:gsLst>
                  <a:lin ang="5400000" scaled="0"/>
                </a:gradFill>
              </a:rPr>
            </a:br>
            <a:r>
              <a:rPr sz="3600">
                <a:gradFill>
                  <a:gsLst>
                    <a:gs pos="1250">
                      <a:srgbClr val="FFFFFF"/>
                    </a:gs>
                    <a:gs pos="100000">
                      <a:srgbClr val="FFFFFF"/>
                    </a:gs>
                  </a:gsLst>
                  <a:lin ang="5400000" scaled="0"/>
                </a:gradFill>
              </a:rPr>
              <a:t>    does not mean that SLAs no longer apply</a:t>
            </a:r>
          </a:p>
        </p:txBody>
      </p:sp>
    </p:spTree>
    <p:extLst>
      <p:ext uri="{BB962C8B-B14F-4D97-AF65-F5344CB8AC3E}">
        <p14:creationId xmlns:p14="http://schemas.microsoft.com/office/powerpoint/2010/main" val="40758965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Rob Hindman; Taylor Brown</External_x0020_Speaker>
    <Session_x0020_Code xmlns="e36bfbf9-5e42-489c-a259-4c54eb22cb57"> CDP-B354</Session_x0020_Code>
    <Presentation_x0020_Date xmlns="e36bfbf9-5e42-489c-a259-4c54eb22cb57">2014-10-29T00:00:00+01:00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www.w3.org/XML/1998/namespace"/>
    <ds:schemaRef ds:uri="http://schemas.microsoft.com/sharepoint/v3"/>
    <ds:schemaRef ds:uri="e36bfbf9-5e42-489c-a259-4c54eb22cb57"/>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230e9df3-be65-4c73-a93b-d1236ebd677e"/>
    <ds:schemaRef ds:uri="http://purl.org/dc/terms/"/>
  </ds:schemaRefs>
</ds:datastoreItem>
</file>

<file path=customXml/itemProps2.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12</TotalTime>
  <Words>7037</Words>
  <Application>Microsoft Office PowerPoint</Application>
  <PresentationFormat>Custom</PresentationFormat>
  <Paragraphs>853</Paragraphs>
  <Slides>85</Slides>
  <Notes>45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85</vt:i4>
      </vt:variant>
    </vt:vector>
  </HeadingPairs>
  <TitlesOfParts>
    <vt:vector size="95" baseType="lpstr">
      <vt:lpstr>Arial</vt:lpstr>
      <vt:lpstr>Calibri</vt:lpstr>
      <vt:lpstr>Consolas</vt:lpstr>
      <vt:lpstr>Segoe UI</vt:lpstr>
      <vt:lpstr>Segoe UI Light</vt:lpstr>
      <vt:lpstr>Segoe UI Semibold</vt:lpstr>
      <vt:lpstr>Times New Roman</vt:lpstr>
      <vt:lpstr>Wingdings</vt:lpstr>
      <vt:lpstr>TEE14 Speaker PPT Template</vt:lpstr>
      <vt:lpstr>1_TEE14 Speaker PPT Template</vt:lpstr>
      <vt:lpstr>PowerPoint Presentation</vt:lpstr>
      <vt:lpstr>New Capabilities in Windows Server vNext when Upgrading your  Private Cloud Infrastructure</vt:lpstr>
      <vt:lpstr>Agenda</vt:lpstr>
      <vt:lpstr>Upgrading Your Private Cloud</vt:lpstr>
      <vt:lpstr>Assumptions</vt:lpstr>
      <vt:lpstr>PowerPoint Presentation</vt:lpstr>
      <vt:lpstr>PowerPoint Presentation</vt:lpstr>
      <vt:lpstr>PowerPoint Presentation</vt:lpstr>
      <vt:lpstr>PowerPoint Presentation</vt:lpstr>
      <vt:lpstr>PowerPoint Presentation</vt:lpstr>
      <vt:lpstr>PowerPoint Presentation</vt:lpstr>
      <vt:lpstr>“A Basic Model for Private Cloud”</vt:lpstr>
      <vt:lpstr>Order Of Operations…</vt:lpstr>
      <vt:lpstr>Feedback</vt:lpstr>
      <vt:lpstr>We Listened to Your Feedback – The Positive…</vt:lpstr>
      <vt:lpstr>We Listened to Your Feedback – To Improve…</vt:lpstr>
      <vt:lpstr>Foundation       Windows Failover Clustering </vt:lpstr>
      <vt:lpstr>“A Basic Model for Private Cloud”</vt:lpstr>
      <vt:lpstr>Foundation For High Availability</vt:lpstr>
      <vt:lpstr>Introducing:  Cluster OS Rolling Upgrade</vt:lpstr>
      <vt:lpstr>Cluster OS Rolling Upgrade</vt:lpstr>
      <vt:lpstr>Cluster OS Rolling Upgrade</vt:lpstr>
      <vt:lpstr>Cluster OS Rolling Upgrade</vt:lpstr>
      <vt:lpstr>Cluster OS Rolling Upgrade</vt:lpstr>
      <vt:lpstr>Cluster OS Rolling Upgrade:  Implementation</vt:lpstr>
      <vt:lpstr>Cluster OS Rolling Upgrade Process</vt:lpstr>
      <vt:lpstr>Cluster OS Rolling Upgrade Process</vt:lpstr>
      <vt:lpstr>Cluster OS Rolling Upgrade Process</vt:lpstr>
      <vt:lpstr>Cluster OS Rolling Upgrade Process</vt:lpstr>
      <vt:lpstr>Cluster OS Rolling Upgrade Process</vt:lpstr>
      <vt:lpstr>Cluster OS Rolling Upgrade Process</vt:lpstr>
      <vt:lpstr>Cluster OS Rolling Upgrade Process</vt:lpstr>
      <vt:lpstr>Cluster OS Rolling Upgrade Process</vt:lpstr>
      <vt:lpstr>Cluster OS Rolling Upgrade Process</vt:lpstr>
      <vt:lpstr>Cluster OS Rolling Upgrade Process</vt:lpstr>
      <vt:lpstr>Foundation of Private Cloud Upgrade</vt:lpstr>
      <vt:lpstr>Cluster OS Rolling Upgrade Applied To:  Scale-out File Servers </vt:lpstr>
      <vt:lpstr>Best Practices With Cluster OS Rolling Upgrade with Scale-out File Server </vt:lpstr>
      <vt:lpstr>Cluster OS Rolling Upgrade :: Scale Out File Server</vt:lpstr>
      <vt:lpstr>Cluster OS Rolling Upgrade :: Scale Out File Server</vt:lpstr>
      <vt:lpstr>Cluster OS Rolling Upgrade :: Scale Out File Server</vt:lpstr>
      <vt:lpstr>Demo:  Cluster OS Rolling Upgrade   of Scale-out File Server</vt:lpstr>
      <vt:lpstr>Compute       Hyper-V </vt:lpstr>
      <vt:lpstr>Hyper-V with Windows Server 2012 R2</vt:lpstr>
      <vt:lpstr>Introducing    Cross Version Mobility</vt:lpstr>
      <vt:lpstr>Cross Version Mobility</vt:lpstr>
      <vt:lpstr>and...</vt:lpstr>
      <vt:lpstr>No More      Integration Component          Upgrades!</vt:lpstr>
      <vt:lpstr>Integration Components</vt:lpstr>
      <vt:lpstr>Hyper-V Replica</vt:lpstr>
      <vt:lpstr>Hyper-V  VM Configuration Version</vt:lpstr>
      <vt:lpstr>Hyper-V Configuration Versioning</vt:lpstr>
      <vt:lpstr>Interacting with Hyper-V configuration version</vt:lpstr>
      <vt:lpstr>Cluster OS Rolling Upgrade Applied To:  Hyper-V </vt:lpstr>
      <vt:lpstr>Cluster OS Rolling Upgrade :: Compute Cluster</vt:lpstr>
      <vt:lpstr>Cluster OS Rolling Upgrade :: Compute Cluster</vt:lpstr>
      <vt:lpstr>Cluster OS Rolling Upgrade :: Compute Cluster</vt:lpstr>
      <vt:lpstr>Demo:   Cross Version Mobility       and  VM Configuration Version</vt:lpstr>
      <vt:lpstr>Best Practices and Recommendations</vt:lpstr>
      <vt:lpstr>Conclusion</vt:lpstr>
      <vt:lpstr>“A Basic Model for Private Cloud”</vt:lpstr>
      <vt:lpstr>Enabled in the foundation</vt:lpstr>
      <vt:lpstr>Carried into the workloads</vt:lpstr>
      <vt:lpstr>Summary</vt:lpstr>
      <vt:lpstr>Related content</vt:lpstr>
      <vt:lpstr>Track resources</vt:lpstr>
      <vt:lpstr>For more information</vt:lpstr>
      <vt:lpstr>Azure</vt:lpstr>
      <vt:lpstr>Resources</vt:lpstr>
      <vt:lpstr>Please Complete An Evaluation Form Your input is important!</vt:lpstr>
      <vt:lpstr>Evaluate this session</vt:lpstr>
      <vt:lpstr>PowerPoint Presentation</vt:lpstr>
      <vt:lpstr>Feedback Please send feedback on the Windows Server v.Next Cluster OS Rolling Upgrade feature directly to Program Managers:  Rob Hindman: robhind@Microsoft.com Taylor Brown: taylorb@Microsoft.com </vt:lpstr>
      <vt:lpstr>Cluster OS Rolling Upgrade Frequently Asked Questions</vt:lpstr>
      <vt:lpstr>Frequently Asked Questions (FAQ)</vt:lpstr>
      <vt:lpstr>Frequently Asked Questions (FAQ)</vt:lpstr>
      <vt:lpstr>Frequently Asked Questions (FAQ)</vt:lpstr>
      <vt:lpstr>Frequently Asked Questions (FAQ)</vt:lpstr>
      <vt:lpstr>Understanding Cluster OS Rolling Upgrade Version Numbers</vt:lpstr>
      <vt:lpstr>Windows Server 2012 R2</vt:lpstr>
      <vt:lpstr>Mixed-OS Mode (from a v.Next node)</vt:lpstr>
      <vt:lpstr>v.Next, but still CFL=8 (from a v.Next node)</vt:lpstr>
      <vt:lpstr>CFL=9, after Update-ClusterFunctionalLevel</vt:lpstr>
      <vt:lpstr>Cluster OS Rolling Upgrade Mixed-OS Mode Events</vt:lpstr>
      <vt:lpstr>Event 1548: Mixed-OS Mode Detected</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Capabilities in Windows Server vNext when Upgrading your Private Cloud Infrastructure</dc:title>
  <dc:subject>TechEd 2014</dc:subject>
  <dc:creator>Shows</dc:creator>
  <cp:keywords/>
  <dc:description>Template: Jordan Cayabyab, Artitudes Design
Formatting: 
Audience Type:</dc:description>
  <cp:lastModifiedBy>Shows</cp:lastModifiedBy>
  <cp:revision>3</cp:revision>
  <dcterms:created xsi:type="dcterms:W3CDTF">2014-10-28T14:33:50Z</dcterms:created>
  <dcterms:modified xsi:type="dcterms:W3CDTF">2014-10-29T13:17:51Z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