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37"/>
  </p:notesMasterIdLst>
  <p:handoutMasterIdLst>
    <p:handoutMasterId r:id="rId38"/>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4" r:id="rId22"/>
    <p:sldId id="275" r:id="rId23"/>
    <p:sldId id="277" r:id="rId24"/>
    <p:sldId id="278" r:id="rId25"/>
    <p:sldId id="279" r:id="rId26"/>
    <p:sldId id="280" r:id="rId27"/>
    <p:sldId id="281" r:id="rId28"/>
    <p:sldId id="282" r:id="rId29"/>
    <p:sldId id="283" r:id="rId30"/>
    <p:sldId id="284" r:id="rId31"/>
    <p:sldId id="285" r:id="rId32"/>
    <p:sldId id="289" r:id="rId33"/>
    <p:sldId id="286" r:id="rId34"/>
    <p:sldId id="287" r:id="rId35"/>
    <p:sldId id="288" r:id="rId3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673" autoAdjust="0"/>
  </p:normalViewPr>
  <p:slideViewPr>
    <p:cSldViewPr snapToObjects="1">
      <p:cViewPr varScale="1">
        <p:scale>
          <a:sx n="76" d="100"/>
          <a:sy n="76" d="100"/>
        </p:scale>
        <p:origin x="666" y="9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33" d="100"/>
        <a:sy n="33"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10/30/2014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10/30/2014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97947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6A0B823-0CED-4185-8601-DE81D651172B}" type="slidenum">
              <a:rPr lang="en-GB"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3142337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6A0B823-0CED-4185-8601-DE81D651172B}" type="slidenum">
              <a:rPr lang="en-GB"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2843683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032887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94848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578103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040393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546300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6A0B823-0CED-4185-8601-DE81D651172B}" type="slidenum">
              <a:rPr lang="en-GB"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1496949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519820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86885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640029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54805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208105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72914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84866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85270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a:prstGeom prst="rect">
            <a:avLst/>
          </a:prstGeom>
        </p:spPr>
      </p:sp>
      <p:sp>
        <p:nvSpPr>
          <p:cNvPr id="3" name="Notes Placeholder 2"/>
          <p:cNvSpPr>
            <a:spLocks noGrp="1"/>
          </p:cNvSpPr>
          <p:nvPr>
            <p:ph type="body" idx="1"/>
          </p:nvPr>
        </p:nvSpPr>
        <p:spPr>
          <a:xfrm>
            <a:off x="992664" y="3228896"/>
            <a:ext cx="7941310" cy="3058954"/>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8933973" y="6456611"/>
            <a:ext cx="990367" cy="339884"/>
          </a:xfrm>
          <a:prstGeom prst="rect">
            <a:avLst/>
          </a:prstGeom>
        </p:spPr>
        <p:txBody>
          <a:bodyPr/>
          <a:lstStyle/>
          <a:p>
            <a:fld id="{EC87E0CF-87F6-4B58-B8B8-DCAB2DAAF3CA}" type="slidenum">
              <a:rPr lang="en-US" smtClean="0">
                <a:solidFill>
                  <a:prstClr val="black"/>
                </a:solidFill>
              </a:rPr>
              <a:pPr/>
              <a:t>4</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10/30/2014 11:46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solidFill>
                <a:prstClr val="black"/>
              </a:solidFill>
            </a:endParaRPr>
          </a:p>
        </p:txBody>
      </p:sp>
    </p:spTree>
    <p:extLst>
      <p:ext uri="{BB962C8B-B14F-4D97-AF65-F5344CB8AC3E}">
        <p14:creationId xmlns:p14="http://schemas.microsoft.com/office/powerpoint/2010/main" val="347627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6A0B823-0CED-4185-8601-DE81D651172B}" type="slidenum">
              <a:rPr lang="en-GB"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46192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54213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E2F5F95-8E4C-4EBC-99F9-8C9369B403C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6663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39507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159825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3" Type="http://schemas.openxmlformats.org/officeDocument/2006/relationships/tags" Target="../tags/tag26.xml"/><Relationship Id="rId21" Type="http://schemas.openxmlformats.org/officeDocument/2006/relationships/tags" Target="../tags/tag44.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tags" Target="../tags/tag43.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23" Type="http://schemas.openxmlformats.org/officeDocument/2006/relationships/notesSlide" Target="../notesSlides/notesSlide10.xml"/><Relationship Id="rId10" Type="http://schemas.openxmlformats.org/officeDocument/2006/relationships/tags" Target="../tags/tag33.xml"/><Relationship Id="rId19" Type="http://schemas.openxmlformats.org/officeDocument/2006/relationships/tags" Target="../tags/tag42.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tags" Target="../tags/tag62.xml"/><Relationship Id="rId3" Type="http://schemas.openxmlformats.org/officeDocument/2006/relationships/tags" Target="../tags/tag47.xml"/><Relationship Id="rId21" Type="http://schemas.openxmlformats.org/officeDocument/2006/relationships/tags" Target="../tags/tag65.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tags" Target="../tags/tag64.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notesSlide" Target="../notesSlides/notesSlide11.xml"/><Relationship Id="rId10" Type="http://schemas.openxmlformats.org/officeDocument/2006/relationships/tags" Target="../tags/tag54.xml"/><Relationship Id="rId19" Type="http://schemas.openxmlformats.org/officeDocument/2006/relationships/tags" Target="../tags/tag63.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tags" Target="../tags/tag83.xml"/><Relationship Id="rId3" Type="http://schemas.openxmlformats.org/officeDocument/2006/relationships/tags" Target="../tags/tag68.xml"/><Relationship Id="rId21" Type="http://schemas.openxmlformats.org/officeDocument/2006/relationships/tags" Target="../tags/tag86.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tags" Target="../tags/tag82.xml"/><Relationship Id="rId2" Type="http://schemas.openxmlformats.org/officeDocument/2006/relationships/tags" Target="../tags/tag67.xml"/><Relationship Id="rId16" Type="http://schemas.openxmlformats.org/officeDocument/2006/relationships/tags" Target="../tags/tag81.xml"/><Relationship Id="rId20" Type="http://schemas.openxmlformats.org/officeDocument/2006/relationships/tags" Target="../tags/tag85.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tags" Target="../tags/tag80.xml"/><Relationship Id="rId23" Type="http://schemas.openxmlformats.org/officeDocument/2006/relationships/notesSlide" Target="../notesSlides/notesSlide17.xml"/><Relationship Id="rId10" Type="http://schemas.openxmlformats.org/officeDocument/2006/relationships/tags" Target="../tags/tag75.xml"/><Relationship Id="rId19" Type="http://schemas.openxmlformats.org/officeDocument/2006/relationships/tags" Target="../tags/tag84.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 Id="rId22"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hyperlink" Target="http://technet.microsoft.com/en-us/library/hh546785.aspx"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library/dn765472.asp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microsoft.com/learning/en/us/Course.aspx?ID=10751AB&amp;Locale=en-us" TargetMode="External"/><Relationship Id="rId3" Type="http://schemas.openxmlformats.org/officeDocument/2006/relationships/hyperlink" Target="http://www.microsoft.com/learning/en/us/Exam.aspx?ID=70-247&amp;Locale=en-us" TargetMode="External"/><Relationship Id="rId7" Type="http://schemas.openxmlformats.org/officeDocument/2006/relationships/hyperlink" Target="http://www.microsoft.com/learning/en/us/Course.aspx?ID=10750AB&amp;Locale=en-us"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microsoft.com/learning/en/us/classlocator.aspx" TargetMode="External"/><Relationship Id="rId9" Type="http://schemas.openxmlformats.org/officeDocument/2006/relationships/image" Target="../media/image29.w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notesSlide" Target="../notesSlides/notesSlide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2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2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29023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11263"/>
            <a:ext cx="10056813" cy="2751137"/>
          </a:xfrm>
          <a:solidFill>
            <a:srgbClr val="7030A0"/>
          </a:solidFill>
        </p:spPr>
        <p:txBody>
          <a:bodyPr/>
          <a:lstStyle/>
          <a:p>
            <a:r>
              <a:rPr lang="pl-PL" sz="7200" b="1" dirty="0" err="1" smtClean="0"/>
              <a:t>Typical</a:t>
            </a:r>
            <a:r>
              <a:rPr lang="pl-PL" sz="7200" b="1" dirty="0" smtClean="0"/>
              <a:t> </a:t>
            </a:r>
            <a:r>
              <a:rPr lang="pl-PL" sz="7200" b="1" dirty="0" err="1" smtClean="0"/>
              <a:t>Traces</a:t>
            </a:r>
            <a:endParaRPr lang="en-US" sz="7200" b="1" dirty="0"/>
          </a:p>
        </p:txBody>
      </p:sp>
      <p:sp>
        <p:nvSpPr>
          <p:cNvPr id="5" name="Text Placeholder 4"/>
          <p:cNvSpPr>
            <a:spLocks noGrp="1"/>
          </p:cNvSpPr>
          <p:nvPr>
            <p:ph type="body" sz="quarter" idx="4294967295"/>
          </p:nvPr>
        </p:nvSpPr>
        <p:spPr>
          <a:xfrm>
            <a:off x="0" y="3954463"/>
            <a:ext cx="10058400" cy="1828800"/>
          </a:xfrm>
        </p:spPr>
        <p:txBody>
          <a:bodyPr/>
          <a:lstStyle/>
          <a:p>
            <a:r>
              <a:rPr lang="pl-PL" dirty="0" smtClean="0"/>
              <a:t>CSI Fundamentals</a:t>
            </a:r>
            <a:endParaRPr lang="en-US" dirty="0"/>
          </a:p>
        </p:txBody>
      </p:sp>
    </p:spTree>
    <p:extLst>
      <p:ext uri="{BB962C8B-B14F-4D97-AF65-F5344CB8AC3E}">
        <p14:creationId xmlns:p14="http://schemas.microsoft.com/office/powerpoint/2010/main" val="74617404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prstGeom prst="rect">
            <a:avLst/>
          </a:prstGeom>
        </p:spPr>
        <p:txBody>
          <a:bodyPr/>
          <a:lstStyle/>
          <a:p>
            <a:r>
              <a:rPr lang="en-GB" dirty="0" smtClean="0"/>
              <a:t>Agenda</a:t>
            </a:r>
            <a:endParaRPr lang="en-GB" dirty="0"/>
          </a:p>
        </p:txBody>
      </p:sp>
      <p:grpSp>
        <p:nvGrpSpPr>
          <p:cNvPr id="4" name="Group 3"/>
          <p:cNvGrpSpPr/>
          <p:nvPr/>
        </p:nvGrpSpPr>
        <p:grpSpPr>
          <a:xfrm>
            <a:off x="1079467" y="2011518"/>
            <a:ext cx="4609821" cy="2422611"/>
            <a:chOff x="1079467" y="2005576"/>
            <a:chExt cx="4609821" cy="2432300"/>
          </a:xfrm>
        </p:grpSpPr>
        <p:sp>
          <p:nvSpPr>
            <p:cNvPr id="31" name="TextBox 30"/>
            <p:cNvSpPr txBox="1"/>
            <p:nvPr>
              <p:custDataLst>
                <p:tags r:id="rId17"/>
              </p:custDataLst>
            </p:nvPr>
          </p:nvSpPr>
          <p:spPr>
            <a:xfrm>
              <a:off x="1079467" y="2005576"/>
              <a:ext cx="4609821" cy="619372"/>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33" name="TextBox 32"/>
            <p:cNvSpPr txBox="1"/>
            <p:nvPr>
              <p:custDataLst>
                <p:tags r:id="rId18"/>
              </p:custDataLst>
            </p:nvPr>
          </p:nvSpPr>
          <p:spPr>
            <a:xfrm>
              <a:off x="1396328" y="2052724"/>
              <a:ext cx="3976097" cy="492205"/>
            </a:xfrm>
            <a:prstGeom prst="rect">
              <a:avLst/>
            </a:prstGeom>
            <a:noFill/>
          </p:spPr>
          <p:txBody>
            <a:bodyPr wrap="square" lIns="64433" tIns="32217" rIns="64433" bIns="32217" rtlCol="0">
              <a:spAutoFit/>
            </a:bodyPr>
            <a:lstStyle/>
            <a:p>
              <a:pPr algn="ctr">
                <a:buSzPct val="90000"/>
              </a:pPr>
              <a:r>
                <a:rPr lang="pl-PL" sz="2763" dirty="0" err="1" smtClean="0">
                  <a:gradFill>
                    <a:gsLst>
                      <a:gs pos="0">
                        <a:srgbClr val="FFFFFF"/>
                      </a:gs>
                      <a:gs pos="100000">
                        <a:srgbClr val="FFFFFF"/>
                      </a:gs>
                    </a:gsLst>
                    <a:lin ang="5400000" scaled="0"/>
                  </a:gradFill>
                </a:rPr>
                <a:t>Fundamental</a:t>
              </a:r>
              <a:r>
                <a:rPr lang="pl-PL" sz="2763" dirty="0" smtClean="0">
                  <a:gradFill>
                    <a:gsLst>
                      <a:gs pos="0">
                        <a:srgbClr val="FFFFFF"/>
                      </a:gs>
                      <a:gs pos="100000">
                        <a:srgbClr val="FFFFFF"/>
                      </a:gs>
                    </a:gsLst>
                    <a:lin ang="5400000" scaled="0"/>
                  </a:gradFill>
                </a:rPr>
                <a:t> </a:t>
              </a:r>
              <a:r>
                <a:rPr lang="pl-PL" sz="2763" dirty="0" err="1" smtClean="0">
                  <a:gradFill>
                    <a:gsLst>
                      <a:gs pos="0">
                        <a:srgbClr val="FFFFFF"/>
                      </a:gs>
                      <a:gs pos="100000">
                        <a:srgbClr val="FFFFFF"/>
                      </a:gs>
                    </a:gsLst>
                    <a:lin ang="5400000" scaled="0"/>
                  </a:gradFill>
                </a:rPr>
                <a:t>Research</a:t>
              </a:r>
              <a:endParaRPr lang="en-US" sz="2763" dirty="0">
                <a:gradFill>
                  <a:gsLst>
                    <a:gs pos="0">
                      <a:srgbClr val="FFFFFF"/>
                    </a:gs>
                    <a:gs pos="100000">
                      <a:srgbClr val="FFFFFF"/>
                    </a:gs>
                  </a:gsLst>
                  <a:lin ang="5400000" scaled="0"/>
                </a:gradFill>
              </a:endParaRPr>
            </a:p>
          </p:txBody>
        </p:sp>
        <p:sp>
          <p:nvSpPr>
            <p:cNvPr id="41" name="Right Triangle 40"/>
            <p:cNvSpPr/>
            <p:nvPr>
              <p:custDataLst>
                <p:tags r:id="rId19"/>
              </p:custDataLst>
            </p:nvPr>
          </p:nvSpPr>
          <p:spPr bwMode="auto">
            <a:xfrm rot="10800000" flipV="1">
              <a:off x="2046692" y="2743672"/>
              <a:ext cx="451948" cy="649688"/>
            </a:xfrm>
            <a:prstGeom prst="rtTriangle">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custDataLst>
                <p:tags r:id="rId20"/>
              </p:custDataLst>
            </p:nvPr>
          </p:nvSpPr>
          <p:spPr bwMode="auto">
            <a:xfrm>
              <a:off x="1457971" y="3393360"/>
              <a:ext cx="1494841" cy="10445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p:cNvSpPr txBox="1"/>
            <p:nvPr>
              <p:custDataLst>
                <p:tags r:id="rId21"/>
              </p:custDataLst>
            </p:nvPr>
          </p:nvSpPr>
          <p:spPr>
            <a:xfrm>
              <a:off x="191214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1</a:t>
              </a:r>
            </a:p>
          </p:txBody>
        </p:sp>
      </p:grpSp>
      <p:grpSp>
        <p:nvGrpSpPr>
          <p:cNvPr id="6" name="Group 5"/>
          <p:cNvGrpSpPr/>
          <p:nvPr/>
        </p:nvGrpSpPr>
        <p:grpSpPr>
          <a:xfrm>
            <a:off x="5608613" y="2011518"/>
            <a:ext cx="5690887" cy="2422611"/>
            <a:chOff x="5608612" y="2005576"/>
            <a:chExt cx="5690887" cy="2432300"/>
          </a:xfrm>
        </p:grpSpPr>
        <p:sp>
          <p:nvSpPr>
            <p:cNvPr id="46" name="TextBox 45"/>
            <p:cNvSpPr txBox="1"/>
            <p:nvPr>
              <p:custDataLst>
                <p:tags r:id="rId12"/>
              </p:custDataLst>
            </p:nvPr>
          </p:nvSpPr>
          <p:spPr>
            <a:xfrm>
              <a:off x="6689678" y="2005576"/>
              <a:ext cx="4609821" cy="619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rgbClr val="FFFFFF">
                      <a:alpha val="98824"/>
                    </a:srgbClr>
                  </a:solidFill>
                  <a:latin typeface="Segoe UI" pitchFamily="34" charset="0"/>
                  <a:ea typeface="Segoe UI" pitchFamily="34" charset="0"/>
                  <a:cs typeface="Segoe UI" pitchFamily="34" charset="0"/>
                </a:defRPr>
              </a:lvl1pPr>
            </a:lstStyle>
            <a:p>
              <a:endParaRPr lang="en-US" sz="1520" dirty="0">
                <a:ln>
                  <a:solidFill>
                    <a:srgbClr val="FFFFFF">
                      <a:alpha val="99000"/>
                    </a:srgbClr>
                  </a:solidFill>
                </a:ln>
                <a:gradFill>
                  <a:gsLst>
                    <a:gs pos="0">
                      <a:srgbClr val="FFFFFF"/>
                    </a:gs>
                    <a:gs pos="100000">
                      <a:srgbClr val="FFFFFF"/>
                    </a:gs>
                  </a:gsLst>
                  <a:lin ang="5400000" scaled="0"/>
                </a:gradFill>
              </a:endParaRPr>
            </a:p>
          </p:txBody>
        </p:sp>
        <p:sp>
          <p:nvSpPr>
            <p:cNvPr id="47" name="TextBox 46"/>
            <p:cNvSpPr txBox="1"/>
            <p:nvPr>
              <p:custDataLst>
                <p:tags r:id="rId13"/>
              </p:custDataLst>
            </p:nvPr>
          </p:nvSpPr>
          <p:spPr>
            <a:xfrm>
              <a:off x="7006539" y="2052724"/>
              <a:ext cx="3976097" cy="492205"/>
            </a:xfrm>
            <a:prstGeom prst="rect">
              <a:avLst/>
            </a:prstGeom>
            <a:noFill/>
          </p:spPr>
          <p:txBody>
            <a:bodyPr wrap="square" lIns="64433" tIns="32217" rIns="64433" bIns="32217" rtlCol="0">
              <a:spAutoFit/>
            </a:bodyPr>
            <a:lstStyle/>
            <a:p>
              <a:pPr algn="ctr">
                <a:buSzPct val="90000"/>
              </a:pPr>
              <a:r>
                <a:rPr lang="pl-PL" sz="2763" dirty="0" smtClean="0">
                  <a:gradFill>
                    <a:gsLst>
                      <a:gs pos="0">
                        <a:srgbClr val="FFFFFF"/>
                      </a:gs>
                      <a:gs pos="100000">
                        <a:srgbClr val="FFFFFF"/>
                      </a:gs>
                    </a:gsLst>
                    <a:lin ang="5400000" scaled="0"/>
                  </a:gradFill>
                </a:rPr>
                <a:t>System </a:t>
              </a:r>
              <a:r>
                <a:rPr lang="pl-PL" sz="2763" dirty="0" err="1" smtClean="0">
                  <a:gradFill>
                    <a:gsLst>
                      <a:gs pos="0">
                        <a:srgbClr val="FFFFFF"/>
                      </a:gs>
                      <a:gs pos="100000">
                        <a:srgbClr val="FFFFFF"/>
                      </a:gs>
                    </a:gsLst>
                    <a:lin ang="5400000" scaled="0"/>
                  </a:gradFill>
                </a:rPr>
                <a:t>Mechanisms</a:t>
              </a:r>
              <a:endParaRPr lang="en-US" sz="2763" dirty="0">
                <a:gradFill>
                  <a:gsLst>
                    <a:gs pos="0">
                      <a:srgbClr val="FFFFFF"/>
                    </a:gs>
                    <a:gs pos="100000">
                      <a:srgbClr val="FFFFFF"/>
                    </a:gs>
                  </a:gsLst>
                  <a:lin ang="5400000" scaled="0"/>
                </a:gradFill>
              </a:endParaRPr>
            </a:p>
          </p:txBody>
        </p:sp>
        <p:sp>
          <p:nvSpPr>
            <p:cNvPr id="49" name="Rectangle 48"/>
            <p:cNvSpPr/>
            <p:nvPr>
              <p:custDataLst>
                <p:tags r:id="rId14"/>
              </p:custDataLst>
            </p:nvPr>
          </p:nvSpPr>
          <p:spPr bwMode="auto">
            <a:xfrm>
              <a:off x="5608612" y="3393360"/>
              <a:ext cx="3647480" cy="10445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custDataLst>
                <p:tags r:id="rId15"/>
              </p:custDataLst>
            </p:nvPr>
          </p:nvSpPr>
          <p:spPr>
            <a:xfrm>
              <a:off x="713910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3</a:t>
              </a:r>
            </a:p>
          </p:txBody>
        </p:sp>
        <p:sp>
          <p:nvSpPr>
            <p:cNvPr id="60" name="Right Triangle 59"/>
            <p:cNvSpPr/>
            <p:nvPr>
              <p:custDataLst>
                <p:tags r:id="rId16"/>
              </p:custDataLst>
            </p:nvPr>
          </p:nvSpPr>
          <p:spPr bwMode="auto">
            <a:xfrm rot="10800000" flipV="1">
              <a:off x="7499625" y="2743672"/>
              <a:ext cx="451948" cy="649688"/>
            </a:xfrm>
            <a:prstGeom prst="rtTriangle">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5" name="Group 4"/>
          <p:cNvGrpSpPr/>
          <p:nvPr/>
        </p:nvGrpSpPr>
        <p:grpSpPr>
          <a:xfrm>
            <a:off x="1079467" y="3393773"/>
            <a:ext cx="4609821" cy="2418561"/>
            <a:chOff x="1079467" y="3393360"/>
            <a:chExt cx="4609821" cy="2428234"/>
          </a:xfrm>
          <a:solidFill>
            <a:srgbClr val="7030A0"/>
          </a:solidFill>
        </p:grpSpPr>
        <p:sp>
          <p:nvSpPr>
            <p:cNvPr id="51" name="Rectangle 50"/>
            <p:cNvSpPr/>
            <p:nvPr>
              <p:custDataLst>
                <p:tags r:id="rId7"/>
              </p:custDataLst>
            </p:nvPr>
          </p:nvSpPr>
          <p:spPr bwMode="auto">
            <a:xfrm>
              <a:off x="3024887" y="3393360"/>
              <a:ext cx="2511649"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p:cNvSpPr txBox="1"/>
            <p:nvPr>
              <p:custDataLst>
                <p:tags r:id="rId8"/>
              </p:custDataLst>
            </p:nvPr>
          </p:nvSpPr>
          <p:spPr>
            <a:xfrm>
              <a:off x="3987464"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2</a:t>
              </a:r>
            </a:p>
          </p:txBody>
        </p:sp>
        <p:sp>
          <p:nvSpPr>
            <p:cNvPr id="56" name="TextBox 55"/>
            <p:cNvSpPr txBox="1"/>
            <p:nvPr>
              <p:custDataLst>
                <p:tags r:id="rId9"/>
              </p:custDataLst>
            </p:nvPr>
          </p:nvSpPr>
          <p:spPr>
            <a:xfrm>
              <a:off x="1079467"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7" name="TextBox 56"/>
            <p:cNvSpPr txBox="1"/>
            <p:nvPr>
              <p:custDataLst>
                <p:tags r:id="rId10"/>
              </p:custDataLst>
            </p:nvPr>
          </p:nvSpPr>
          <p:spPr>
            <a:xfrm>
              <a:off x="1396328" y="5240667"/>
              <a:ext cx="3976097" cy="492205"/>
            </a:xfrm>
            <a:prstGeom prst="rect">
              <a:avLst/>
            </a:prstGeom>
            <a:grpFill/>
          </p:spPr>
          <p:txBody>
            <a:bodyPr wrap="square" lIns="64433" tIns="32217" rIns="64433" bIns="32217" rtlCol="0">
              <a:spAutoFit/>
            </a:bodyPr>
            <a:lstStyle/>
            <a:p>
              <a:pPr algn="ctr">
                <a:buSzPct val="90000"/>
              </a:pPr>
              <a:r>
                <a:rPr lang="en-US" sz="2763" dirty="0" smtClean="0">
                  <a:gradFill>
                    <a:gsLst>
                      <a:gs pos="0">
                        <a:srgbClr val="FFFFFF"/>
                      </a:gs>
                      <a:gs pos="100000">
                        <a:srgbClr val="FFFFFF"/>
                      </a:gs>
                    </a:gsLst>
                    <a:lin ang="5400000" scaled="0"/>
                  </a:gradFill>
                </a:rPr>
                <a:t>Live Analysis of Situation</a:t>
              </a:r>
              <a:endParaRPr lang="en-US" sz="2763" dirty="0">
                <a:gradFill>
                  <a:gsLst>
                    <a:gs pos="0">
                      <a:srgbClr val="FFFFFF"/>
                    </a:gs>
                    <a:gs pos="100000">
                      <a:srgbClr val="FFFFFF"/>
                    </a:gs>
                  </a:gsLst>
                  <a:lin ang="5400000" scaled="0"/>
                </a:gradFill>
              </a:endParaRPr>
            </a:p>
          </p:txBody>
        </p:sp>
        <p:sp>
          <p:nvSpPr>
            <p:cNvPr id="61" name="Right Triangle 60"/>
            <p:cNvSpPr/>
            <p:nvPr>
              <p:custDataLst>
                <p:tags r:id="rId11"/>
              </p:custDataLst>
            </p:nvPr>
          </p:nvSpPr>
          <p:spPr bwMode="auto">
            <a:xfrm flipV="1">
              <a:off x="3987462"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7" name="Group 6"/>
          <p:cNvGrpSpPr/>
          <p:nvPr/>
        </p:nvGrpSpPr>
        <p:grpSpPr>
          <a:xfrm>
            <a:off x="6753911" y="3393773"/>
            <a:ext cx="4609821" cy="2418561"/>
            <a:chOff x="6753911" y="3393360"/>
            <a:chExt cx="4609821" cy="2428234"/>
          </a:xfrm>
          <a:solidFill>
            <a:srgbClr val="009E49"/>
          </a:solidFill>
        </p:grpSpPr>
        <p:sp>
          <p:nvSpPr>
            <p:cNvPr id="52" name="Rectangle 51"/>
            <p:cNvSpPr/>
            <p:nvPr>
              <p:custDataLst>
                <p:tags r:id="rId2"/>
              </p:custDataLst>
            </p:nvPr>
          </p:nvSpPr>
          <p:spPr bwMode="auto">
            <a:xfrm>
              <a:off x="9328166" y="3393360"/>
              <a:ext cx="1494841"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5" name="TextBox 54"/>
            <p:cNvSpPr txBox="1"/>
            <p:nvPr>
              <p:custDataLst>
                <p:tags r:id="rId3"/>
              </p:custDataLst>
            </p:nvPr>
          </p:nvSpPr>
          <p:spPr>
            <a:xfrm>
              <a:off x="9782338"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4</a:t>
              </a:r>
            </a:p>
          </p:txBody>
        </p:sp>
        <p:sp>
          <p:nvSpPr>
            <p:cNvPr id="58" name="TextBox 57"/>
            <p:cNvSpPr txBox="1"/>
            <p:nvPr>
              <p:custDataLst>
                <p:tags r:id="rId4"/>
              </p:custDataLst>
            </p:nvPr>
          </p:nvSpPr>
          <p:spPr>
            <a:xfrm>
              <a:off x="6753911"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9" name="TextBox 58"/>
            <p:cNvSpPr txBox="1"/>
            <p:nvPr>
              <p:custDataLst>
                <p:tags r:id="rId5"/>
              </p:custDataLst>
            </p:nvPr>
          </p:nvSpPr>
          <p:spPr>
            <a:xfrm>
              <a:off x="7070772" y="5247182"/>
              <a:ext cx="3976097" cy="492205"/>
            </a:xfrm>
            <a:prstGeom prst="rect">
              <a:avLst/>
            </a:prstGeom>
            <a:grpFill/>
          </p:spPr>
          <p:txBody>
            <a:bodyPr wrap="square" lIns="64433" tIns="32217" rIns="64433" bIns="32217" rtlCol="0">
              <a:spAutoFit/>
            </a:bodyPr>
            <a:lstStyle/>
            <a:p>
              <a:pPr algn="ctr">
                <a:buSzPct val="90000"/>
              </a:pPr>
              <a:r>
                <a:rPr lang="en-US" sz="2763" dirty="0">
                  <a:gradFill>
                    <a:gsLst>
                      <a:gs pos="0">
                        <a:srgbClr val="FFFFFF"/>
                      </a:gs>
                      <a:gs pos="100000">
                        <a:srgbClr val="FFFFFF"/>
                      </a:gs>
                    </a:gsLst>
                    <a:lin ang="5400000" scaled="0"/>
                  </a:gradFill>
                </a:rPr>
                <a:t>Summary </a:t>
              </a:r>
            </a:p>
          </p:txBody>
        </p:sp>
        <p:sp>
          <p:nvSpPr>
            <p:cNvPr id="62" name="Right Triangle 61"/>
            <p:cNvSpPr/>
            <p:nvPr>
              <p:custDataLst>
                <p:tags r:id="rId6"/>
              </p:custDataLst>
            </p:nvPr>
          </p:nvSpPr>
          <p:spPr bwMode="auto">
            <a:xfrm flipV="1">
              <a:off x="9924515"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722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125663"/>
            <a:ext cx="11887200" cy="1831975"/>
          </a:xfrm>
        </p:spPr>
        <p:txBody>
          <a:bodyPr/>
          <a:lstStyle/>
          <a:p>
            <a:r>
              <a:rPr lang="pl-PL" dirty="0" err="1" smtClean="0"/>
              <a:t>Bumper</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 y="0"/>
            <a:ext cx="12434711" cy="6994525"/>
          </a:xfrm>
          <a:prstGeom prst="rect">
            <a:avLst/>
          </a:prstGeom>
        </p:spPr>
      </p:pic>
    </p:spTree>
    <p:extLst>
      <p:ext uri="{BB962C8B-B14F-4D97-AF65-F5344CB8AC3E}">
        <p14:creationId xmlns:p14="http://schemas.microsoft.com/office/powerpoint/2010/main" val="242188668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37905" y="1291332"/>
            <a:ext cx="6389932" cy="1689693"/>
          </a:xfrm>
          <a:prstGeom prst="rect">
            <a:avLst/>
          </a:prstGeom>
          <a:solidFill>
            <a:srgbClr val="7030A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pPr>
              <a:lnSpc>
                <a:spcPct val="90000"/>
              </a:lnSpc>
              <a:spcBef>
                <a:spcPct val="20000"/>
              </a:spcBef>
              <a:buClr>
                <a:srgbClr val="FFFFFF"/>
              </a:buClr>
              <a:buSzPct val="100000"/>
            </a:pPr>
            <a:r>
              <a:rPr lang="pl-PL" sz="3600" smtClean="0">
                <a:solidFill>
                  <a:srgbClr val="FFFFFF"/>
                </a:solidFill>
                <a:latin typeface="Segoe UI Light"/>
              </a:rPr>
              <a:t>Static Analysis</a:t>
            </a:r>
          </a:p>
          <a:p>
            <a:pPr marL="28575" lvl="1">
              <a:lnSpc>
                <a:spcPct val="90000"/>
              </a:lnSpc>
              <a:spcBef>
                <a:spcPct val="20000"/>
              </a:spcBef>
              <a:buClr>
                <a:srgbClr val="FFFFFF"/>
              </a:buClr>
              <a:buSzPct val="100000"/>
            </a:pPr>
            <a:r>
              <a:rPr lang="pl-PL" smtClean="0">
                <a:gradFill>
                  <a:gsLst>
                    <a:gs pos="1250">
                      <a:srgbClr val="FFFFFF"/>
                    </a:gs>
                    <a:gs pos="100000">
                      <a:srgbClr val="FFFFFF"/>
                    </a:gs>
                  </a:gsLst>
                  <a:lin ang="5400000" scaled="0"/>
                </a:gradFill>
              </a:rPr>
              <a:t>Dissasembly, code review, memory</a:t>
            </a:r>
            <a:r>
              <a:rPr lang="en-US" smtClean="0">
                <a:gradFill>
                  <a:gsLst>
                    <a:gs pos="1250">
                      <a:srgbClr val="FFFFFF"/>
                    </a:gs>
                    <a:gs pos="100000">
                      <a:srgbClr val="FFFFFF"/>
                    </a:gs>
                  </a:gsLst>
                  <a:lin ang="5400000" scaled="0"/>
                </a:gradFill>
              </a:rPr>
              <a:t> dumps</a:t>
            </a:r>
          </a:p>
          <a:p>
            <a:pPr marL="28575" lvl="1">
              <a:lnSpc>
                <a:spcPct val="90000"/>
              </a:lnSpc>
              <a:spcBef>
                <a:spcPct val="20000"/>
              </a:spcBef>
              <a:buClr>
                <a:srgbClr val="FFFFFF"/>
              </a:buClr>
              <a:buSzPct val="100000"/>
            </a:pPr>
            <a:r>
              <a:rPr lang="pl-PL" smtClean="0">
                <a:gradFill>
                  <a:gsLst>
                    <a:gs pos="1250">
                      <a:srgbClr val="FFFFFF"/>
                    </a:gs>
                    <a:gs pos="100000">
                      <a:srgbClr val="FFFFFF"/>
                    </a:gs>
                  </a:gsLst>
                  <a:lin ang="5400000" scaled="0"/>
                </a:gradFill>
              </a:rPr>
              <a:t>IDA Pro, PeBrowse, PeBear</a:t>
            </a:r>
            <a:r>
              <a:rPr lang="en-US" smtClean="0">
                <a:gradFill>
                  <a:gsLst>
                    <a:gs pos="1250">
                      <a:srgbClr val="FFFFFF"/>
                    </a:gs>
                    <a:gs pos="100000">
                      <a:srgbClr val="FFFFFF"/>
                    </a:gs>
                  </a:gsLst>
                  <a:lin ang="5400000" scaled="0"/>
                </a:gradFill>
              </a:rPr>
              <a:t>, </a:t>
            </a:r>
            <a:r>
              <a:rPr lang="pl-PL" smtClean="0">
                <a:gradFill>
                  <a:gsLst>
                    <a:gs pos="1250">
                      <a:srgbClr val="FFFFFF"/>
                    </a:gs>
                    <a:gs pos="100000">
                      <a:srgbClr val="FFFFFF"/>
                    </a:gs>
                  </a:gsLst>
                  <a:lin ang="5400000" scaled="0"/>
                </a:gradFill>
              </a:rPr>
              <a:t>IlSpy</a:t>
            </a:r>
            <a:r>
              <a:rPr lang="en-US" smtClean="0">
                <a:gradFill>
                  <a:gsLst>
                    <a:gs pos="1250">
                      <a:srgbClr val="FFFFFF"/>
                    </a:gs>
                    <a:gs pos="100000">
                      <a:srgbClr val="FFFFFF"/>
                    </a:gs>
                  </a:gsLst>
                  <a:lin ang="5400000" scaled="0"/>
                </a:gradFill>
              </a:rPr>
              <a:t>, Volatility</a:t>
            </a:r>
            <a:endParaRPr lang="pl-PL" smtClean="0">
              <a:gradFill>
                <a:gsLst>
                  <a:gs pos="1250">
                    <a:srgbClr val="FFFFFF"/>
                  </a:gs>
                  <a:gs pos="100000">
                    <a:srgbClr val="FFFFFF"/>
                  </a:gs>
                </a:gsLst>
                <a:lin ang="5400000" scaled="0"/>
              </a:gradFill>
            </a:endParaRPr>
          </a:p>
          <a:p>
            <a:pPr marL="28575" lvl="1">
              <a:lnSpc>
                <a:spcPct val="90000"/>
              </a:lnSpc>
              <a:spcBef>
                <a:spcPct val="20000"/>
              </a:spcBef>
              <a:buClr>
                <a:srgbClr val="FFFFFF"/>
              </a:buClr>
              <a:buSzPct val="100000"/>
            </a:pPr>
            <a:r>
              <a:rPr lang="pl-PL" smtClean="0">
                <a:gradFill>
                  <a:gsLst>
                    <a:gs pos="1250">
                      <a:srgbClr val="FFFFFF"/>
                    </a:gs>
                    <a:gs pos="100000">
                      <a:srgbClr val="FFFFFF"/>
                    </a:gs>
                  </a:gsLst>
                  <a:lin ang="5400000" scaled="0"/>
                </a:gradFill>
              </a:rPr>
              <a:t>VirusTotal</a:t>
            </a:r>
            <a:r>
              <a:rPr lang="en-US" smtClean="0">
                <a:gradFill>
                  <a:gsLst>
                    <a:gs pos="1250">
                      <a:srgbClr val="FFFFFF"/>
                    </a:gs>
                    <a:gs pos="100000">
                      <a:srgbClr val="FFFFFF"/>
                    </a:gs>
                  </a:gsLst>
                  <a:lin ang="5400000" scaled="0"/>
                </a:gradFill>
              </a:rPr>
              <a:t>, Upx</a:t>
            </a:r>
            <a:endParaRPr lang="pl-PL" dirty="0">
              <a:gradFill>
                <a:gsLst>
                  <a:gs pos="125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pl-PL" dirty="0" err="1" smtClean="0"/>
              <a:t>Analyzing</a:t>
            </a:r>
            <a:r>
              <a:rPr lang="pl-PL" dirty="0" smtClean="0"/>
              <a:t> </a:t>
            </a:r>
            <a:r>
              <a:rPr lang="pl-PL" dirty="0" err="1" smtClean="0"/>
              <a:t>Malware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80238" y="1291332"/>
            <a:ext cx="5486400" cy="5550039"/>
          </a:xfrm>
          <a:prstGeom prst="rect">
            <a:avLst/>
          </a:prstGeom>
        </p:spPr>
      </p:pic>
      <p:sp>
        <p:nvSpPr>
          <p:cNvPr id="6" name="Rectangle 5"/>
          <p:cNvSpPr/>
          <p:nvPr/>
        </p:nvSpPr>
        <p:spPr bwMode="auto">
          <a:xfrm>
            <a:off x="448773" y="3069155"/>
            <a:ext cx="6379064" cy="2299091"/>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pPr>
              <a:lnSpc>
                <a:spcPct val="90000"/>
              </a:lnSpc>
              <a:spcBef>
                <a:spcPct val="20000"/>
              </a:spcBef>
              <a:buClr>
                <a:srgbClr val="FFFFFF"/>
              </a:buClr>
              <a:buSzPct val="100000"/>
            </a:pPr>
            <a:r>
              <a:rPr lang="pl-PL" sz="3600" dirty="0" err="1">
                <a:solidFill>
                  <a:srgbClr val="FFFFFF"/>
                </a:solidFill>
                <a:latin typeface="Segoe UI Light"/>
              </a:rPr>
              <a:t>Dynamic</a:t>
            </a:r>
            <a:r>
              <a:rPr lang="pl-PL" sz="3600" dirty="0">
                <a:solidFill>
                  <a:srgbClr val="FFFFFF"/>
                </a:solidFill>
                <a:latin typeface="Segoe UI Light"/>
              </a:rPr>
              <a:t> Analysis</a:t>
            </a:r>
          </a:p>
          <a:p>
            <a:pPr marL="28575" lvl="1">
              <a:lnSpc>
                <a:spcPct val="90000"/>
              </a:lnSpc>
              <a:spcBef>
                <a:spcPct val="20000"/>
              </a:spcBef>
              <a:buClr>
                <a:srgbClr val="FFFFFF"/>
              </a:buClr>
              <a:buSzPct val="100000"/>
            </a:pPr>
            <a:r>
              <a:rPr lang="pl-PL" dirty="0" err="1">
                <a:gradFill>
                  <a:gsLst>
                    <a:gs pos="1250">
                      <a:srgbClr val="FFFFFF"/>
                    </a:gs>
                    <a:gs pos="100000">
                      <a:srgbClr val="FFFFFF"/>
                    </a:gs>
                  </a:gsLst>
                  <a:lin ang="5400000" scaled="0"/>
                </a:gradFill>
              </a:rPr>
              <a:t>WinDBG</a:t>
            </a:r>
            <a:r>
              <a:rPr lang="pl-PL" dirty="0">
                <a:gradFill>
                  <a:gsLst>
                    <a:gs pos="1250">
                      <a:srgbClr val="FFFFFF"/>
                    </a:gs>
                    <a:gs pos="100000">
                      <a:srgbClr val="FFFFFF"/>
                    </a:gs>
                  </a:gsLst>
                  <a:lin ang="5400000" scaled="0"/>
                </a:gradFill>
              </a:rPr>
              <a:t>, </a:t>
            </a:r>
            <a:r>
              <a:rPr lang="pl-PL" dirty="0" err="1">
                <a:gradFill>
                  <a:gsLst>
                    <a:gs pos="1250">
                      <a:srgbClr val="FFFFFF"/>
                    </a:gs>
                    <a:gs pos="100000">
                      <a:srgbClr val="FFFFFF"/>
                    </a:gs>
                  </a:gsLst>
                  <a:lin ang="5400000" scaled="0"/>
                </a:gradFill>
              </a:rPr>
              <a:t>Xperf</a:t>
            </a:r>
            <a:endParaRPr lang="pl-PL" dirty="0">
              <a:gradFill>
                <a:gsLst>
                  <a:gs pos="1250">
                    <a:srgbClr val="FFFFFF"/>
                  </a:gs>
                  <a:gs pos="100000">
                    <a:srgbClr val="FFFFFF"/>
                  </a:gs>
                </a:gsLst>
                <a:lin ang="5400000" scaled="0"/>
              </a:gradFill>
            </a:endParaRPr>
          </a:p>
          <a:p>
            <a:pPr marL="28575" lvl="1">
              <a:lnSpc>
                <a:spcPct val="90000"/>
              </a:lnSpc>
              <a:spcBef>
                <a:spcPct val="20000"/>
              </a:spcBef>
              <a:buClr>
                <a:srgbClr val="FFFFFF"/>
              </a:buClr>
              <a:buSzPct val="100000"/>
            </a:pPr>
            <a:r>
              <a:rPr lang="pl-PL" dirty="0" err="1">
                <a:gradFill>
                  <a:gsLst>
                    <a:gs pos="1250">
                      <a:srgbClr val="FFFFFF"/>
                    </a:gs>
                    <a:gs pos="100000">
                      <a:srgbClr val="FFFFFF"/>
                    </a:gs>
                  </a:gsLst>
                  <a:lin ang="5400000" scaled="0"/>
                </a:gradFill>
              </a:rPr>
              <a:t>Sniffers</a:t>
            </a:r>
            <a:r>
              <a:rPr lang="pl-PL" dirty="0">
                <a:gradFill>
                  <a:gsLst>
                    <a:gs pos="1250">
                      <a:srgbClr val="FFFFFF"/>
                    </a:gs>
                    <a:gs pos="100000">
                      <a:srgbClr val="FFFFFF"/>
                    </a:gs>
                  </a:gsLst>
                  <a:lin ang="5400000" scaled="0"/>
                </a:gradFill>
              </a:rPr>
              <a:t>/</a:t>
            </a:r>
            <a:r>
              <a:rPr lang="pl-PL" dirty="0" err="1">
                <a:gradFill>
                  <a:gsLst>
                    <a:gs pos="1250">
                      <a:srgbClr val="FFFFFF"/>
                    </a:gs>
                    <a:gs pos="100000">
                      <a:srgbClr val="FFFFFF"/>
                    </a:gs>
                  </a:gsLst>
                  <a:lin ang="5400000" scaled="0"/>
                </a:gradFill>
              </a:rPr>
              <a:t>Analyzers</a:t>
            </a:r>
            <a:r>
              <a:rPr lang="en-US" dirty="0">
                <a:gradFill>
                  <a:gsLst>
                    <a:gs pos="1250">
                      <a:srgbClr val="FFFFFF"/>
                    </a:gs>
                    <a:gs pos="100000">
                      <a:srgbClr val="FFFFFF"/>
                    </a:gs>
                  </a:gsLst>
                  <a:lin ang="5400000" scaled="0"/>
                </a:gradFill>
              </a:rPr>
              <a:t>, </a:t>
            </a:r>
            <a:endParaRPr lang="pl-PL" dirty="0">
              <a:gradFill>
                <a:gsLst>
                  <a:gs pos="1250">
                    <a:srgbClr val="FFFFFF"/>
                  </a:gs>
                  <a:gs pos="100000">
                    <a:srgbClr val="FFFFFF"/>
                  </a:gs>
                </a:gsLst>
                <a:lin ang="5400000" scaled="0"/>
              </a:gradFill>
            </a:endParaRPr>
          </a:p>
          <a:p>
            <a:pPr marL="28575" lvl="1">
              <a:lnSpc>
                <a:spcPct val="90000"/>
              </a:lnSpc>
              <a:spcBef>
                <a:spcPct val="20000"/>
              </a:spcBef>
              <a:buClr>
                <a:srgbClr val="FFFFFF"/>
              </a:buClr>
              <a:buSzPct val="100000"/>
            </a:pPr>
            <a:r>
              <a:rPr lang="pl-PL" dirty="0" err="1">
                <a:gradFill>
                  <a:gsLst>
                    <a:gs pos="1250">
                      <a:srgbClr val="FFFFFF"/>
                    </a:gs>
                    <a:gs pos="100000">
                      <a:srgbClr val="FFFFFF"/>
                    </a:gs>
                  </a:gsLst>
                  <a:lin ang="5400000" scaled="0"/>
                </a:gradFill>
              </a:rPr>
              <a:t>Event</a:t>
            </a:r>
            <a:r>
              <a:rPr lang="pl-PL" dirty="0">
                <a:gradFill>
                  <a:gsLst>
                    <a:gs pos="1250">
                      <a:srgbClr val="FFFFFF"/>
                    </a:gs>
                    <a:gs pos="100000">
                      <a:srgbClr val="FFFFFF"/>
                    </a:gs>
                  </a:gsLst>
                  <a:lin ang="5400000" scaled="0"/>
                </a:gradFill>
              </a:rPr>
              <a:t> Log (Windows 8.1 </a:t>
            </a:r>
            <a:r>
              <a:rPr lang="pl-PL" dirty="0" err="1">
                <a:gradFill>
                  <a:gsLst>
                    <a:gs pos="1250">
                      <a:srgbClr val="FFFFFF"/>
                    </a:gs>
                    <a:gs pos="100000">
                      <a:srgbClr val="FFFFFF"/>
                    </a:gs>
                  </a:gsLst>
                  <a:lin ang="5400000" scaled="0"/>
                </a:gradFill>
              </a:rPr>
              <a:t>only</a:t>
            </a:r>
            <a:r>
              <a:rPr lang="pl-PL" dirty="0">
                <a:gradFill>
                  <a:gsLst>
                    <a:gs pos="1250">
                      <a:srgbClr val="FFFFFF"/>
                    </a:gs>
                    <a:gs pos="100000">
                      <a:srgbClr val="FFFFFF"/>
                    </a:gs>
                  </a:gsLst>
                  <a:lin ang="5400000" scaled="0"/>
                </a:gradFill>
              </a:rPr>
              <a:t>)</a:t>
            </a:r>
          </a:p>
          <a:p>
            <a:pPr marL="28575" lvl="1">
              <a:lnSpc>
                <a:spcPct val="90000"/>
              </a:lnSpc>
              <a:spcBef>
                <a:spcPct val="20000"/>
              </a:spcBef>
              <a:buClr>
                <a:srgbClr val="FFFFFF"/>
              </a:buClr>
              <a:buSzPct val="100000"/>
            </a:pPr>
            <a:r>
              <a:rPr lang="pl-PL" dirty="0" err="1">
                <a:gradFill>
                  <a:gsLst>
                    <a:gs pos="1250">
                      <a:srgbClr val="FFFFFF"/>
                    </a:gs>
                    <a:gs pos="100000">
                      <a:srgbClr val="FFFFFF"/>
                    </a:gs>
                  </a:gsLst>
                  <a:lin ang="5400000" scaled="0"/>
                </a:gradFill>
              </a:rPr>
              <a:t>Sysinternals</a:t>
            </a:r>
            <a:r>
              <a:rPr lang="en-US" dirty="0">
                <a:gradFill>
                  <a:gsLst>
                    <a:gs pos="1250">
                      <a:srgbClr val="FFFFFF"/>
                    </a:gs>
                    <a:gs pos="100000">
                      <a:srgbClr val="FFFFFF"/>
                    </a:gs>
                  </a:gsLst>
                  <a:lin ang="5400000" scaled="0"/>
                </a:gradFill>
              </a:rPr>
              <a:t>: </a:t>
            </a:r>
            <a:r>
              <a:rPr lang="en-US" dirty="0" err="1">
                <a:gradFill>
                  <a:gsLst>
                    <a:gs pos="1250">
                      <a:srgbClr val="FFFFFF"/>
                    </a:gs>
                    <a:gs pos="100000">
                      <a:srgbClr val="FFFFFF"/>
                    </a:gs>
                  </a:gsLst>
                  <a:lin ang="5400000" scaled="0"/>
                </a:gradFill>
              </a:rPr>
              <a:t>Procexp</a:t>
            </a:r>
            <a:r>
              <a:rPr lang="en-US" dirty="0">
                <a:gradFill>
                  <a:gsLst>
                    <a:gs pos="1250">
                      <a:srgbClr val="FFFFFF"/>
                    </a:gs>
                    <a:gs pos="100000">
                      <a:srgbClr val="FFFFFF"/>
                    </a:gs>
                  </a:gsLst>
                  <a:lin ang="5400000" scaled="0"/>
                </a:gradFill>
              </a:rPr>
              <a:t>, </a:t>
            </a:r>
            <a:r>
              <a:rPr lang="en-US" dirty="0" err="1">
                <a:gradFill>
                  <a:gsLst>
                    <a:gs pos="1250">
                      <a:srgbClr val="FFFFFF"/>
                    </a:gs>
                    <a:gs pos="100000">
                      <a:srgbClr val="FFFFFF"/>
                    </a:gs>
                  </a:gsLst>
                  <a:lin ang="5400000" scaled="0"/>
                </a:gradFill>
              </a:rPr>
              <a:t>Procmon</a:t>
            </a:r>
            <a:endParaRPr lang="pl-PL" dirty="0">
              <a:gradFill>
                <a:gsLst>
                  <a:gs pos="1250">
                    <a:srgbClr val="FFFFFF"/>
                  </a:gs>
                  <a:gs pos="100000">
                    <a:srgbClr val="FFFFFF"/>
                  </a:gs>
                </a:gsLst>
                <a:lin ang="5400000" scaled="0"/>
              </a:gradFill>
            </a:endParaRPr>
          </a:p>
          <a:p>
            <a:pPr marL="28575" lvl="1">
              <a:lnSpc>
                <a:spcPct val="90000"/>
              </a:lnSpc>
              <a:spcBef>
                <a:spcPct val="20000"/>
              </a:spcBef>
              <a:buClr>
                <a:srgbClr val="FFFFFF"/>
              </a:buClr>
              <a:buSzPct val="100000"/>
            </a:pPr>
            <a:r>
              <a:rPr lang="pl-PL" dirty="0" err="1">
                <a:gradFill>
                  <a:gsLst>
                    <a:gs pos="1250">
                      <a:srgbClr val="FFFFFF"/>
                    </a:gs>
                    <a:gs pos="100000">
                      <a:srgbClr val="FFFFFF"/>
                    </a:gs>
                  </a:gsLst>
                  <a:lin ang="5400000" scaled="0"/>
                </a:gradFill>
              </a:rPr>
              <a:t>Ollydb</a:t>
            </a:r>
            <a:r>
              <a:rPr lang="en-US" dirty="0">
                <a:gradFill>
                  <a:gsLst>
                    <a:gs pos="1250">
                      <a:srgbClr val="FFFFFF"/>
                    </a:gs>
                    <a:gs pos="100000">
                      <a:srgbClr val="FFFFFF"/>
                    </a:gs>
                  </a:gsLst>
                  <a:lin ang="5400000" scaled="0"/>
                </a:gradFill>
              </a:rPr>
              <a:t>, </a:t>
            </a:r>
            <a:r>
              <a:rPr lang="en-US" dirty="0" err="1" smtClean="0">
                <a:gradFill>
                  <a:gsLst>
                    <a:gs pos="1250">
                      <a:srgbClr val="FFFFFF"/>
                    </a:gs>
                    <a:gs pos="100000">
                      <a:srgbClr val="FFFFFF"/>
                    </a:gs>
                  </a:gsLst>
                  <a:lin ang="5400000" scaled="0"/>
                </a:gradFill>
              </a:rPr>
              <a:t>Frst</a:t>
            </a:r>
            <a:endParaRPr lang="en-US" dirty="0">
              <a:solidFill>
                <a:srgbClr val="FFFFFF"/>
              </a:solidFill>
            </a:endParaRPr>
          </a:p>
        </p:txBody>
      </p:sp>
      <p:sp>
        <p:nvSpPr>
          <p:cNvPr id="7" name="Rectangle 6"/>
          <p:cNvSpPr/>
          <p:nvPr/>
        </p:nvSpPr>
        <p:spPr bwMode="auto">
          <a:xfrm>
            <a:off x="432043" y="5456376"/>
            <a:ext cx="6395794" cy="1384995"/>
          </a:xfrm>
          <a:prstGeom prst="rect">
            <a:avLst/>
          </a:prstGeom>
          <a:solidFill>
            <a:schemeClr val="tx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r>
              <a:rPr lang="en-US" sz="3600" dirty="0">
                <a:solidFill>
                  <a:srgbClr val="FFFFFF"/>
                </a:solidFill>
                <a:latin typeface="Segoe UI Light"/>
              </a:rPr>
              <a:t>Sandbox</a:t>
            </a:r>
            <a:endParaRPr lang="pl-PL" dirty="0">
              <a:solidFill>
                <a:srgbClr val="FFFFFF"/>
              </a:solidFill>
            </a:endParaRPr>
          </a:p>
          <a:p>
            <a:r>
              <a:rPr lang="pl-PL" dirty="0" err="1">
                <a:solidFill>
                  <a:srgbClr val="FFFFFF"/>
                </a:solidFill>
              </a:rPr>
              <a:t>Virtualization</a:t>
            </a:r>
            <a:r>
              <a:rPr lang="pl-PL" dirty="0">
                <a:solidFill>
                  <a:srgbClr val="FFFFFF"/>
                </a:solidFill>
              </a:rPr>
              <a:t> </a:t>
            </a:r>
            <a:r>
              <a:rPr lang="pl-PL" dirty="0" err="1">
                <a:solidFill>
                  <a:srgbClr val="FFFFFF"/>
                </a:solidFill>
              </a:rPr>
              <a:t>PROs</a:t>
            </a:r>
            <a:endParaRPr lang="pl-PL" dirty="0">
              <a:solidFill>
                <a:srgbClr val="FFFFFF"/>
              </a:solidFill>
            </a:endParaRPr>
          </a:p>
          <a:p>
            <a:r>
              <a:rPr lang="pl-PL" dirty="0" err="1">
                <a:solidFill>
                  <a:srgbClr val="FFFFFF"/>
                </a:solidFill>
              </a:rPr>
              <a:t>Virtualization</a:t>
            </a:r>
            <a:r>
              <a:rPr lang="pl-PL" dirty="0">
                <a:solidFill>
                  <a:srgbClr val="FFFFFF"/>
                </a:solidFill>
              </a:rPr>
              <a:t> </a:t>
            </a:r>
            <a:r>
              <a:rPr lang="pl-PL" dirty="0" err="1">
                <a:solidFill>
                  <a:srgbClr val="FFFFFF"/>
                </a:solidFill>
              </a:rPr>
              <a:t>CONs</a:t>
            </a:r>
            <a:endParaRPr lang="pl-PL" dirty="0">
              <a:solidFill>
                <a:srgbClr val="FFFFFF"/>
              </a:solidFill>
            </a:endParaRPr>
          </a:p>
        </p:txBody>
      </p:sp>
    </p:spTree>
    <p:extLst>
      <p:ext uri="{BB962C8B-B14F-4D97-AF65-F5344CB8AC3E}">
        <p14:creationId xmlns:p14="http://schemas.microsoft.com/office/powerpoint/2010/main" val="231506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decel="10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11263"/>
            <a:ext cx="10056813" cy="2751137"/>
          </a:xfrm>
          <a:solidFill>
            <a:srgbClr val="7030A0"/>
          </a:solidFill>
        </p:spPr>
        <p:txBody>
          <a:bodyPr/>
          <a:lstStyle/>
          <a:p>
            <a:r>
              <a:rPr lang="en-US" sz="7200" b="1" dirty="0" smtClean="0"/>
              <a:t>CSI Scenario </a:t>
            </a:r>
            <a:endParaRPr lang="en-US" sz="7200" b="1" dirty="0"/>
          </a:p>
        </p:txBody>
      </p:sp>
      <p:sp>
        <p:nvSpPr>
          <p:cNvPr id="5" name="Text Placeholder 4"/>
          <p:cNvSpPr>
            <a:spLocks noGrp="1"/>
          </p:cNvSpPr>
          <p:nvPr>
            <p:ph type="body" sz="quarter" idx="4294967295"/>
          </p:nvPr>
        </p:nvSpPr>
        <p:spPr>
          <a:xfrm>
            <a:off x="0" y="3954463"/>
            <a:ext cx="10058400" cy="1828800"/>
          </a:xfrm>
        </p:spPr>
        <p:txBody>
          <a:bodyPr/>
          <a:lstStyle/>
          <a:p>
            <a:r>
              <a:rPr lang="en-US" i="1" dirty="0" smtClean="0"/>
              <a:t>Something</a:t>
            </a:r>
            <a:r>
              <a:rPr lang="en-US" dirty="0" smtClean="0"/>
              <a:t> is going on</a:t>
            </a:r>
            <a:endParaRPr lang="en-US" dirty="0"/>
          </a:p>
        </p:txBody>
      </p:sp>
    </p:spTree>
    <p:extLst>
      <p:ext uri="{BB962C8B-B14F-4D97-AF65-F5344CB8AC3E}">
        <p14:creationId xmlns:p14="http://schemas.microsoft.com/office/powerpoint/2010/main" val="56117304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prstGeom prst="rect">
            <a:avLst/>
          </a:prstGeom>
        </p:spPr>
        <p:txBody>
          <a:bodyPr/>
          <a:lstStyle/>
          <a:p>
            <a:r>
              <a:rPr lang="en-GB" dirty="0" smtClean="0"/>
              <a:t>Agenda</a:t>
            </a:r>
            <a:endParaRPr lang="en-GB" dirty="0"/>
          </a:p>
        </p:txBody>
      </p:sp>
      <p:grpSp>
        <p:nvGrpSpPr>
          <p:cNvPr id="4" name="Group 3"/>
          <p:cNvGrpSpPr/>
          <p:nvPr/>
        </p:nvGrpSpPr>
        <p:grpSpPr>
          <a:xfrm>
            <a:off x="1079467" y="2011518"/>
            <a:ext cx="4609821" cy="2422611"/>
            <a:chOff x="1079467" y="2005576"/>
            <a:chExt cx="4609821" cy="2432300"/>
          </a:xfrm>
        </p:grpSpPr>
        <p:sp>
          <p:nvSpPr>
            <p:cNvPr id="31" name="TextBox 30"/>
            <p:cNvSpPr txBox="1"/>
            <p:nvPr>
              <p:custDataLst>
                <p:tags r:id="rId17"/>
              </p:custDataLst>
            </p:nvPr>
          </p:nvSpPr>
          <p:spPr>
            <a:xfrm>
              <a:off x="1079467" y="2005576"/>
              <a:ext cx="4609821" cy="619372"/>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33" name="TextBox 32"/>
            <p:cNvSpPr txBox="1"/>
            <p:nvPr>
              <p:custDataLst>
                <p:tags r:id="rId18"/>
              </p:custDataLst>
            </p:nvPr>
          </p:nvSpPr>
          <p:spPr>
            <a:xfrm>
              <a:off x="1396328" y="2052724"/>
              <a:ext cx="3976097" cy="492205"/>
            </a:xfrm>
            <a:prstGeom prst="rect">
              <a:avLst/>
            </a:prstGeom>
            <a:noFill/>
          </p:spPr>
          <p:txBody>
            <a:bodyPr wrap="square" lIns="64433" tIns="32217" rIns="64433" bIns="32217" rtlCol="0">
              <a:spAutoFit/>
            </a:bodyPr>
            <a:lstStyle/>
            <a:p>
              <a:pPr algn="ctr">
                <a:buSzPct val="90000"/>
              </a:pPr>
              <a:r>
                <a:rPr lang="pl-PL" sz="2763" dirty="0" err="1" smtClean="0">
                  <a:gradFill>
                    <a:gsLst>
                      <a:gs pos="0">
                        <a:srgbClr val="FFFFFF"/>
                      </a:gs>
                      <a:gs pos="100000">
                        <a:srgbClr val="FFFFFF"/>
                      </a:gs>
                    </a:gsLst>
                    <a:lin ang="5400000" scaled="0"/>
                  </a:gradFill>
                </a:rPr>
                <a:t>Fundamental</a:t>
              </a:r>
              <a:r>
                <a:rPr lang="pl-PL" sz="2763" dirty="0" smtClean="0">
                  <a:gradFill>
                    <a:gsLst>
                      <a:gs pos="0">
                        <a:srgbClr val="FFFFFF"/>
                      </a:gs>
                      <a:gs pos="100000">
                        <a:srgbClr val="FFFFFF"/>
                      </a:gs>
                    </a:gsLst>
                    <a:lin ang="5400000" scaled="0"/>
                  </a:gradFill>
                </a:rPr>
                <a:t> </a:t>
              </a:r>
              <a:r>
                <a:rPr lang="pl-PL" sz="2763" dirty="0" err="1" smtClean="0">
                  <a:gradFill>
                    <a:gsLst>
                      <a:gs pos="0">
                        <a:srgbClr val="FFFFFF"/>
                      </a:gs>
                      <a:gs pos="100000">
                        <a:srgbClr val="FFFFFF"/>
                      </a:gs>
                    </a:gsLst>
                    <a:lin ang="5400000" scaled="0"/>
                  </a:gradFill>
                </a:rPr>
                <a:t>Research</a:t>
              </a:r>
              <a:endParaRPr lang="en-US" sz="2763" dirty="0">
                <a:gradFill>
                  <a:gsLst>
                    <a:gs pos="0">
                      <a:srgbClr val="FFFFFF"/>
                    </a:gs>
                    <a:gs pos="100000">
                      <a:srgbClr val="FFFFFF"/>
                    </a:gs>
                  </a:gsLst>
                  <a:lin ang="5400000" scaled="0"/>
                </a:gradFill>
              </a:endParaRPr>
            </a:p>
          </p:txBody>
        </p:sp>
        <p:sp>
          <p:nvSpPr>
            <p:cNvPr id="41" name="Right Triangle 40"/>
            <p:cNvSpPr/>
            <p:nvPr>
              <p:custDataLst>
                <p:tags r:id="rId19"/>
              </p:custDataLst>
            </p:nvPr>
          </p:nvSpPr>
          <p:spPr bwMode="auto">
            <a:xfrm rot="10800000" flipV="1">
              <a:off x="2046692" y="2743672"/>
              <a:ext cx="451948" cy="649688"/>
            </a:xfrm>
            <a:prstGeom prst="rtTriangle">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custDataLst>
                <p:tags r:id="rId20"/>
              </p:custDataLst>
            </p:nvPr>
          </p:nvSpPr>
          <p:spPr bwMode="auto">
            <a:xfrm>
              <a:off x="1457971" y="3393360"/>
              <a:ext cx="1494841" cy="10445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p:cNvSpPr txBox="1"/>
            <p:nvPr>
              <p:custDataLst>
                <p:tags r:id="rId21"/>
              </p:custDataLst>
            </p:nvPr>
          </p:nvSpPr>
          <p:spPr>
            <a:xfrm>
              <a:off x="191214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1</a:t>
              </a:r>
            </a:p>
          </p:txBody>
        </p:sp>
      </p:grpSp>
      <p:grpSp>
        <p:nvGrpSpPr>
          <p:cNvPr id="6" name="Group 5"/>
          <p:cNvGrpSpPr/>
          <p:nvPr/>
        </p:nvGrpSpPr>
        <p:grpSpPr>
          <a:xfrm>
            <a:off x="5608613" y="2011518"/>
            <a:ext cx="5690887" cy="2422611"/>
            <a:chOff x="5608612" y="2005576"/>
            <a:chExt cx="5690887" cy="2432300"/>
          </a:xfrm>
        </p:grpSpPr>
        <p:sp>
          <p:nvSpPr>
            <p:cNvPr id="46" name="TextBox 45"/>
            <p:cNvSpPr txBox="1"/>
            <p:nvPr>
              <p:custDataLst>
                <p:tags r:id="rId12"/>
              </p:custDataLst>
            </p:nvPr>
          </p:nvSpPr>
          <p:spPr>
            <a:xfrm>
              <a:off x="6689678" y="2005576"/>
              <a:ext cx="4609821" cy="619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rgbClr val="FFFFFF">
                      <a:alpha val="98824"/>
                    </a:srgbClr>
                  </a:solidFill>
                  <a:latin typeface="Segoe UI" pitchFamily="34" charset="0"/>
                  <a:ea typeface="Segoe UI" pitchFamily="34" charset="0"/>
                  <a:cs typeface="Segoe UI" pitchFamily="34" charset="0"/>
                </a:defRPr>
              </a:lvl1pPr>
            </a:lstStyle>
            <a:p>
              <a:endParaRPr lang="en-US" sz="1520" dirty="0">
                <a:ln>
                  <a:solidFill>
                    <a:srgbClr val="FFFFFF">
                      <a:alpha val="99000"/>
                    </a:srgbClr>
                  </a:solidFill>
                </a:ln>
                <a:gradFill>
                  <a:gsLst>
                    <a:gs pos="0">
                      <a:srgbClr val="FFFFFF"/>
                    </a:gs>
                    <a:gs pos="100000">
                      <a:srgbClr val="FFFFFF"/>
                    </a:gs>
                  </a:gsLst>
                  <a:lin ang="5400000" scaled="0"/>
                </a:gradFill>
              </a:endParaRPr>
            </a:p>
          </p:txBody>
        </p:sp>
        <p:sp>
          <p:nvSpPr>
            <p:cNvPr id="47" name="TextBox 46"/>
            <p:cNvSpPr txBox="1"/>
            <p:nvPr>
              <p:custDataLst>
                <p:tags r:id="rId13"/>
              </p:custDataLst>
            </p:nvPr>
          </p:nvSpPr>
          <p:spPr>
            <a:xfrm>
              <a:off x="7006539" y="2052724"/>
              <a:ext cx="3976097" cy="492205"/>
            </a:xfrm>
            <a:prstGeom prst="rect">
              <a:avLst/>
            </a:prstGeom>
            <a:noFill/>
          </p:spPr>
          <p:txBody>
            <a:bodyPr wrap="square" lIns="64433" tIns="32217" rIns="64433" bIns="32217" rtlCol="0">
              <a:spAutoFit/>
            </a:bodyPr>
            <a:lstStyle/>
            <a:p>
              <a:pPr algn="ctr">
                <a:buSzPct val="90000"/>
              </a:pPr>
              <a:r>
                <a:rPr lang="pl-PL" sz="2763" dirty="0" smtClean="0">
                  <a:gradFill>
                    <a:gsLst>
                      <a:gs pos="0">
                        <a:srgbClr val="FFFFFF"/>
                      </a:gs>
                      <a:gs pos="100000">
                        <a:srgbClr val="FFFFFF"/>
                      </a:gs>
                    </a:gsLst>
                    <a:lin ang="5400000" scaled="0"/>
                  </a:gradFill>
                </a:rPr>
                <a:t>System </a:t>
              </a:r>
              <a:r>
                <a:rPr lang="pl-PL" sz="2763" dirty="0" err="1" smtClean="0">
                  <a:gradFill>
                    <a:gsLst>
                      <a:gs pos="0">
                        <a:srgbClr val="FFFFFF"/>
                      </a:gs>
                      <a:gs pos="100000">
                        <a:srgbClr val="FFFFFF"/>
                      </a:gs>
                    </a:gsLst>
                    <a:lin ang="5400000" scaled="0"/>
                  </a:gradFill>
                </a:rPr>
                <a:t>Mechanisms</a:t>
              </a:r>
              <a:endParaRPr lang="en-US" sz="2763" dirty="0">
                <a:gradFill>
                  <a:gsLst>
                    <a:gs pos="0">
                      <a:srgbClr val="FFFFFF"/>
                    </a:gs>
                    <a:gs pos="100000">
                      <a:srgbClr val="FFFFFF"/>
                    </a:gs>
                  </a:gsLst>
                  <a:lin ang="5400000" scaled="0"/>
                </a:gradFill>
              </a:endParaRPr>
            </a:p>
          </p:txBody>
        </p:sp>
        <p:sp>
          <p:nvSpPr>
            <p:cNvPr id="49" name="Rectangle 48"/>
            <p:cNvSpPr/>
            <p:nvPr>
              <p:custDataLst>
                <p:tags r:id="rId14"/>
              </p:custDataLst>
            </p:nvPr>
          </p:nvSpPr>
          <p:spPr bwMode="auto">
            <a:xfrm>
              <a:off x="5608612" y="3393360"/>
              <a:ext cx="3647480" cy="10445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custDataLst>
                <p:tags r:id="rId15"/>
              </p:custDataLst>
            </p:nvPr>
          </p:nvSpPr>
          <p:spPr>
            <a:xfrm>
              <a:off x="713910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3</a:t>
              </a:r>
            </a:p>
          </p:txBody>
        </p:sp>
        <p:sp>
          <p:nvSpPr>
            <p:cNvPr id="60" name="Right Triangle 59"/>
            <p:cNvSpPr/>
            <p:nvPr>
              <p:custDataLst>
                <p:tags r:id="rId16"/>
              </p:custDataLst>
            </p:nvPr>
          </p:nvSpPr>
          <p:spPr bwMode="auto">
            <a:xfrm rot="10800000" flipV="1">
              <a:off x="7499625" y="2743672"/>
              <a:ext cx="451948" cy="649688"/>
            </a:xfrm>
            <a:prstGeom prst="rtTriangle">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5" name="Group 4"/>
          <p:cNvGrpSpPr/>
          <p:nvPr/>
        </p:nvGrpSpPr>
        <p:grpSpPr>
          <a:xfrm>
            <a:off x="1079467" y="3393773"/>
            <a:ext cx="4609821" cy="2418561"/>
            <a:chOff x="1079467" y="3393360"/>
            <a:chExt cx="4609821" cy="2428234"/>
          </a:xfrm>
          <a:solidFill>
            <a:srgbClr val="7030A0"/>
          </a:solidFill>
        </p:grpSpPr>
        <p:sp>
          <p:nvSpPr>
            <p:cNvPr id="51" name="Rectangle 50"/>
            <p:cNvSpPr/>
            <p:nvPr>
              <p:custDataLst>
                <p:tags r:id="rId7"/>
              </p:custDataLst>
            </p:nvPr>
          </p:nvSpPr>
          <p:spPr bwMode="auto">
            <a:xfrm>
              <a:off x="3024887" y="3393360"/>
              <a:ext cx="2511649"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p:cNvSpPr txBox="1"/>
            <p:nvPr>
              <p:custDataLst>
                <p:tags r:id="rId8"/>
              </p:custDataLst>
            </p:nvPr>
          </p:nvSpPr>
          <p:spPr>
            <a:xfrm>
              <a:off x="3987464"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2</a:t>
              </a:r>
            </a:p>
          </p:txBody>
        </p:sp>
        <p:sp>
          <p:nvSpPr>
            <p:cNvPr id="56" name="TextBox 55"/>
            <p:cNvSpPr txBox="1"/>
            <p:nvPr>
              <p:custDataLst>
                <p:tags r:id="rId9"/>
              </p:custDataLst>
            </p:nvPr>
          </p:nvSpPr>
          <p:spPr>
            <a:xfrm>
              <a:off x="1079467"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7" name="TextBox 56"/>
            <p:cNvSpPr txBox="1"/>
            <p:nvPr>
              <p:custDataLst>
                <p:tags r:id="rId10"/>
              </p:custDataLst>
            </p:nvPr>
          </p:nvSpPr>
          <p:spPr>
            <a:xfrm>
              <a:off x="1396328" y="5240667"/>
              <a:ext cx="3976097" cy="492205"/>
            </a:xfrm>
            <a:prstGeom prst="rect">
              <a:avLst/>
            </a:prstGeom>
            <a:grpFill/>
          </p:spPr>
          <p:txBody>
            <a:bodyPr wrap="square" lIns="64433" tIns="32217" rIns="64433" bIns="32217" rtlCol="0">
              <a:spAutoFit/>
            </a:bodyPr>
            <a:lstStyle/>
            <a:p>
              <a:pPr algn="ctr">
                <a:buSzPct val="90000"/>
              </a:pPr>
              <a:r>
                <a:rPr lang="en-US" sz="2763" dirty="0" smtClean="0">
                  <a:gradFill>
                    <a:gsLst>
                      <a:gs pos="0">
                        <a:srgbClr val="FFFFFF"/>
                      </a:gs>
                      <a:gs pos="100000">
                        <a:srgbClr val="FFFFFF"/>
                      </a:gs>
                    </a:gsLst>
                    <a:lin ang="5400000" scaled="0"/>
                  </a:gradFill>
                </a:rPr>
                <a:t>Live Analysis of Situation</a:t>
              </a:r>
              <a:endParaRPr lang="en-US" sz="2763" dirty="0">
                <a:gradFill>
                  <a:gsLst>
                    <a:gs pos="0">
                      <a:srgbClr val="FFFFFF"/>
                    </a:gs>
                    <a:gs pos="100000">
                      <a:srgbClr val="FFFFFF"/>
                    </a:gs>
                  </a:gsLst>
                  <a:lin ang="5400000" scaled="0"/>
                </a:gradFill>
              </a:endParaRPr>
            </a:p>
          </p:txBody>
        </p:sp>
        <p:sp>
          <p:nvSpPr>
            <p:cNvPr id="61" name="Right Triangle 60"/>
            <p:cNvSpPr/>
            <p:nvPr>
              <p:custDataLst>
                <p:tags r:id="rId11"/>
              </p:custDataLst>
            </p:nvPr>
          </p:nvSpPr>
          <p:spPr bwMode="auto">
            <a:xfrm flipV="1">
              <a:off x="3987462"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7" name="Group 6"/>
          <p:cNvGrpSpPr/>
          <p:nvPr/>
        </p:nvGrpSpPr>
        <p:grpSpPr>
          <a:xfrm>
            <a:off x="6753911" y="3393773"/>
            <a:ext cx="4609821" cy="2418561"/>
            <a:chOff x="6753911" y="3393360"/>
            <a:chExt cx="4609821" cy="2428234"/>
          </a:xfrm>
          <a:solidFill>
            <a:srgbClr val="009E49"/>
          </a:solidFill>
        </p:grpSpPr>
        <p:sp>
          <p:nvSpPr>
            <p:cNvPr id="52" name="Rectangle 51"/>
            <p:cNvSpPr/>
            <p:nvPr>
              <p:custDataLst>
                <p:tags r:id="rId2"/>
              </p:custDataLst>
            </p:nvPr>
          </p:nvSpPr>
          <p:spPr bwMode="auto">
            <a:xfrm>
              <a:off x="9328166" y="3393360"/>
              <a:ext cx="1494841"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5" name="TextBox 54"/>
            <p:cNvSpPr txBox="1"/>
            <p:nvPr>
              <p:custDataLst>
                <p:tags r:id="rId3"/>
              </p:custDataLst>
            </p:nvPr>
          </p:nvSpPr>
          <p:spPr>
            <a:xfrm>
              <a:off x="9782338"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4</a:t>
              </a:r>
            </a:p>
          </p:txBody>
        </p:sp>
        <p:sp>
          <p:nvSpPr>
            <p:cNvPr id="58" name="TextBox 57"/>
            <p:cNvSpPr txBox="1"/>
            <p:nvPr>
              <p:custDataLst>
                <p:tags r:id="rId4"/>
              </p:custDataLst>
            </p:nvPr>
          </p:nvSpPr>
          <p:spPr>
            <a:xfrm>
              <a:off x="6753911"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9" name="TextBox 58"/>
            <p:cNvSpPr txBox="1"/>
            <p:nvPr>
              <p:custDataLst>
                <p:tags r:id="rId5"/>
              </p:custDataLst>
            </p:nvPr>
          </p:nvSpPr>
          <p:spPr>
            <a:xfrm>
              <a:off x="7070772" y="5247182"/>
              <a:ext cx="3976097" cy="492205"/>
            </a:xfrm>
            <a:prstGeom prst="rect">
              <a:avLst/>
            </a:prstGeom>
            <a:grpFill/>
          </p:spPr>
          <p:txBody>
            <a:bodyPr wrap="square" lIns="64433" tIns="32217" rIns="64433" bIns="32217" rtlCol="0">
              <a:spAutoFit/>
            </a:bodyPr>
            <a:lstStyle/>
            <a:p>
              <a:pPr algn="ctr">
                <a:buSzPct val="90000"/>
              </a:pPr>
              <a:r>
                <a:rPr lang="en-US" sz="2763" dirty="0">
                  <a:gradFill>
                    <a:gsLst>
                      <a:gs pos="0">
                        <a:srgbClr val="FFFFFF"/>
                      </a:gs>
                      <a:gs pos="100000">
                        <a:srgbClr val="FFFFFF"/>
                      </a:gs>
                    </a:gsLst>
                    <a:lin ang="5400000" scaled="0"/>
                  </a:gradFill>
                </a:rPr>
                <a:t>Summary </a:t>
              </a:r>
            </a:p>
          </p:txBody>
        </p:sp>
        <p:sp>
          <p:nvSpPr>
            <p:cNvPr id="62" name="Right Triangle 61"/>
            <p:cNvSpPr/>
            <p:nvPr>
              <p:custDataLst>
                <p:tags r:id="rId6"/>
              </p:custDataLst>
            </p:nvPr>
          </p:nvSpPr>
          <p:spPr bwMode="auto">
            <a:xfrm flipV="1">
              <a:off x="9924515"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7638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125663"/>
            <a:ext cx="11887200" cy="1831975"/>
          </a:xfrm>
        </p:spPr>
        <p:txBody>
          <a:bodyPr/>
          <a:lstStyle/>
          <a:p>
            <a:r>
              <a:rPr lang="pl-PL" dirty="0" err="1" smtClean="0"/>
              <a:t>Bumper</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 y="0"/>
            <a:ext cx="12434711" cy="6994525"/>
          </a:xfrm>
          <a:prstGeom prst="rect">
            <a:avLst/>
          </a:prstGeom>
        </p:spPr>
      </p:pic>
      <p:sp>
        <p:nvSpPr>
          <p:cNvPr id="3" name="TextBox 2"/>
          <p:cNvSpPr txBox="1"/>
          <p:nvPr/>
        </p:nvSpPr>
        <p:spPr>
          <a:xfrm>
            <a:off x="132137" y="6140930"/>
            <a:ext cx="5811463" cy="794064"/>
          </a:xfrm>
          <a:prstGeom prst="rect">
            <a:avLst/>
          </a:prstGeom>
          <a:noFill/>
        </p:spPr>
        <p:txBody>
          <a:bodyPr wrap="none" lIns="182880" tIns="146304" rIns="182880" bIns="146304" rtlCol="0">
            <a:spAutoFit/>
          </a:bodyPr>
          <a:lstStyle/>
          <a:p>
            <a:pPr>
              <a:lnSpc>
                <a:spcPct val="90000"/>
              </a:lnSpc>
              <a:spcAft>
                <a:spcPts val="600"/>
              </a:spcAft>
            </a:pPr>
            <a:r>
              <a:rPr lang="en-US" sz="3600" b="1" dirty="0" smtClean="0">
                <a:gradFill>
                  <a:gsLst>
                    <a:gs pos="2917">
                      <a:srgbClr val="FFFFFF"/>
                    </a:gs>
                    <a:gs pos="30000">
                      <a:srgbClr val="FFFFFF"/>
                    </a:gs>
                  </a:gsLst>
                  <a:lin ang="5400000" scaled="0"/>
                </a:gradFill>
              </a:rPr>
              <a:t>How to Guard your Yard?</a:t>
            </a:r>
          </a:p>
        </p:txBody>
      </p:sp>
    </p:spTree>
    <p:extLst>
      <p:ext uri="{BB962C8B-B14F-4D97-AF65-F5344CB8AC3E}">
        <p14:creationId xmlns:p14="http://schemas.microsoft.com/office/powerpoint/2010/main" val="213424961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pl-PL" dirty="0" err="1" smtClean="0"/>
              <a:t>Fooling</a:t>
            </a:r>
            <a:r>
              <a:rPr lang="pl-PL" dirty="0" smtClean="0"/>
              <a:t> </a:t>
            </a:r>
            <a:r>
              <a:rPr lang="pl-PL" dirty="0" err="1" smtClean="0"/>
              <a:t>auditors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54374" y="1363661"/>
            <a:ext cx="5257800" cy="4755227"/>
          </a:xfrm>
          <a:prstGeom prst="rect">
            <a:avLst/>
          </a:prstGeom>
        </p:spPr>
      </p:pic>
      <p:sp>
        <p:nvSpPr>
          <p:cNvPr id="6" name="Rectangle 5"/>
          <p:cNvSpPr/>
          <p:nvPr/>
        </p:nvSpPr>
        <p:spPr bwMode="auto">
          <a:xfrm>
            <a:off x="409113" y="1348352"/>
            <a:ext cx="6609078" cy="4770537"/>
          </a:xfrm>
          <a:prstGeom prst="rect">
            <a:avLst/>
          </a:prstGeom>
          <a:solidFill>
            <a:schemeClr val="tx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pPr>
              <a:lnSpc>
                <a:spcPct val="90000"/>
              </a:lnSpc>
              <a:spcBef>
                <a:spcPct val="20000"/>
              </a:spcBef>
              <a:buClr>
                <a:srgbClr val="FFFFFF"/>
              </a:buClr>
              <a:buSzPct val="100000"/>
            </a:pPr>
            <a:r>
              <a:rPr lang="en-US" sz="3600" dirty="0">
                <a:solidFill>
                  <a:srgbClr val="FFFFFF"/>
                </a:solidFill>
                <a:latin typeface="Segoe UI Light"/>
              </a:rPr>
              <a:t>Log manipulations</a:t>
            </a:r>
          </a:p>
          <a:p>
            <a:pPr marL="28575" lvl="1">
              <a:lnSpc>
                <a:spcPct val="90000"/>
              </a:lnSpc>
              <a:spcBef>
                <a:spcPct val="20000"/>
              </a:spcBef>
              <a:buClr>
                <a:srgbClr val="FFFFFF"/>
              </a:buClr>
              <a:buSzPct val="100000"/>
            </a:pPr>
            <a:r>
              <a:rPr lang="en-US" dirty="0">
                <a:solidFill>
                  <a:srgbClr val="FFFFFF"/>
                </a:solidFill>
              </a:rPr>
              <a:t>Erasing logs</a:t>
            </a:r>
          </a:p>
          <a:p>
            <a:pPr marL="28575" lvl="1">
              <a:lnSpc>
                <a:spcPct val="90000"/>
              </a:lnSpc>
              <a:spcBef>
                <a:spcPct val="20000"/>
              </a:spcBef>
              <a:buClr>
                <a:srgbClr val="FFFFFF"/>
              </a:buClr>
              <a:buSzPct val="100000"/>
            </a:pPr>
            <a:r>
              <a:rPr lang="en-US" dirty="0">
                <a:solidFill>
                  <a:srgbClr val="FFFFFF"/>
                </a:solidFill>
              </a:rPr>
              <a:t>Playing with data</a:t>
            </a:r>
          </a:p>
          <a:p>
            <a:pPr>
              <a:lnSpc>
                <a:spcPct val="90000"/>
              </a:lnSpc>
              <a:spcBef>
                <a:spcPct val="20000"/>
              </a:spcBef>
              <a:buClr>
                <a:srgbClr val="FFFFFF"/>
              </a:buClr>
              <a:buSzPct val="100000"/>
            </a:pPr>
            <a:r>
              <a:rPr lang="en-US" sz="3600" dirty="0">
                <a:solidFill>
                  <a:srgbClr val="FFFFFF"/>
                </a:solidFill>
                <a:latin typeface="Segoe UI Light"/>
              </a:rPr>
              <a:t>Dual booting</a:t>
            </a:r>
          </a:p>
          <a:p>
            <a:pPr marL="28575" lvl="1">
              <a:lnSpc>
                <a:spcPct val="90000"/>
              </a:lnSpc>
              <a:spcBef>
                <a:spcPct val="20000"/>
              </a:spcBef>
              <a:buClr>
                <a:srgbClr val="FFFFFF"/>
              </a:buClr>
              <a:buSzPct val="100000"/>
            </a:pPr>
            <a:r>
              <a:rPr lang="en-US" dirty="0">
                <a:solidFill>
                  <a:srgbClr val="FFFFFF"/>
                </a:solidFill>
              </a:rPr>
              <a:t>Absent data</a:t>
            </a:r>
          </a:p>
          <a:p>
            <a:pPr>
              <a:lnSpc>
                <a:spcPct val="90000"/>
              </a:lnSpc>
              <a:spcBef>
                <a:spcPct val="20000"/>
              </a:spcBef>
              <a:buClr>
                <a:srgbClr val="FFFFFF"/>
              </a:buClr>
              <a:buSzPct val="100000"/>
            </a:pPr>
            <a:r>
              <a:rPr lang="en-US" sz="3600" dirty="0">
                <a:solidFill>
                  <a:srgbClr val="FFFFFF"/>
                </a:solidFill>
                <a:latin typeface="Segoe UI Light"/>
              </a:rPr>
              <a:t>Modification of the files</a:t>
            </a:r>
          </a:p>
          <a:p>
            <a:pPr marL="28575" lvl="1">
              <a:lnSpc>
                <a:spcPct val="90000"/>
              </a:lnSpc>
              <a:spcBef>
                <a:spcPct val="20000"/>
              </a:spcBef>
              <a:buClr>
                <a:srgbClr val="FFFFFF"/>
              </a:buClr>
              <a:buSzPct val="100000"/>
            </a:pPr>
            <a:r>
              <a:rPr lang="en-US" dirty="0">
                <a:solidFill>
                  <a:srgbClr val="FFFFFF"/>
                </a:solidFill>
              </a:rPr>
              <a:t>File metadata</a:t>
            </a:r>
          </a:p>
          <a:p>
            <a:pPr marL="28575" lvl="1">
              <a:lnSpc>
                <a:spcPct val="90000"/>
              </a:lnSpc>
              <a:spcBef>
                <a:spcPct val="20000"/>
              </a:spcBef>
              <a:buClr>
                <a:srgbClr val="FFFFFF"/>
              </a:buClr>
              <a:buSzPct val="100000"/>
            </a:pPr>
            <a:r>
              <a:rPr lang="en-US" dirty="0">
                <a:solidFill>
                  <a:srgbClr val="FFFFFF"/>
                </a:solidFill>
              </a:rPr>
              <a:t>NTFS journal</a:t>
            </a:r>
          </a:p>
          <a:p>
            <a:pPr marL="28575" lvl="1">
              <a:lnSpc>
                <a:spcPct val="90000"/>
              </a:lnSpc>
              <a:spcBef>
                <a:spcPct val="20000"/>
              </a:spcBef>
              <a:buClr>
                <a:srgbClr val="FFFFFF"/>
              </a:buClr>
              <a:buSzPct val="100000"/>
            </a:pPr>
            <a:r>
              <a:rPr lang="en-US" dirty="0">
                <a:solidFill>
                  <a:srgbClr val="FFFFFF"/>
                </a:solidFill>
              </a:rPr>
              <a:t>Deleting files</a:t>
            </a:r>
          </a:p>
          <a:p>
            <a:pPr>
              <a:lnSpc>
                <a:spcPct val="90000"/>
              </a:lnSpc>
              <a:spcBef>
                <a:spcPct val="20000"/>
              </a:spcBef>
              <a:buClr>
                <a:srgbClr val="FFFFFF"/>
              </a:buClr>
              <a:buSzPct val="100000"/>
            </a:pPr>
            <a:r>
              <a:rPr lang="en-US" sz="3600" dirty="0">
                <a:solidFill>
                  <a:srgbClr val="FFFFFF"/>
                </a:solidFill>
                <a:latin typeface="Segoe UI Light"/>
              </a:rPr>
              <a:t>Dirty Games</a:t>
            </a:r>
          </a:p>
          <a:p>
            <a:pPr marL="28575" lvl="1">
              <a:lnSpc>
                <a:spcPct val="90000"/>
              </a:lnSpc>
              <a:spcBef>
                <a:spcPct val="20000"/>
              </a:spcBef>
              <a:buClr>
                <a:srgbClr val="FFFFFF"/>
              </a:buClr>
              <a:buSzPct val="100000"/>
            </a:pPr>
            <a:r>
              <a:rPr lang="en-US" dirty="0">
                <a:gradFill>
                  <a:gsLst>
                    <a:gs pos="1250">
                      <a:srgbClr val="FFFFFF"/>
                    </a:gs>
                    <a:gs pos="100000">
                      <a:srgbClr val="FFFFFF"/>
                    </a:gs>
                  </a:gsLst>
                  <a:lin ang="5400000" scaled="0"/>
                </a:gradFill>
              </a:rPr>
              <a:t>Locking </a:t>
            </a:r>
            <a:r>
              <a:rPr lang="en-US" dirty="0" smtClean="0">
                <a:gradFill>
                  <a:gsLst>
                    <a:gs pos="1250">
                      <a:srgbClr val="FFFFFF"/>
                    </a:gs>
                    <a:gs pos="100000">
                      <a:srgbClr val="FFFFFF"/>
                    </a:gs>
                  </a:gsLst>
                  <a:lin ang="5400000" scaled="0"/>
                </a:gradFill>
              </a:rPr>
              <a:t>Handles</a:t>
            </a:r>
            <a:endParaRPr lang="en-US"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2061560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11263"/>
            <a:ext cx="10056813" cy="2751137"/>
          </a:xfrm>
          <a:solidFill>
            <a:srgbClr val="7030A0"/>
          </a:solidFill>
        </p:spPr>
        <p:txBody>
          <a:bodyPr/>
          <a:lstStyle/>
          <a:p>
            <a:r>
              <a:rPr lang="pl-PL" sz="7200" b="1" dirty="0" smtClean="0"/>
              <a:t>NTFS </a:t>
            </a:r>
            <a:r>
              <a:rPr lang="pl-PL" sz="7200" b="1" dirty="0" err="1" smtClean="0"/>
              <a:t>Journal</a:t>
            </a:r>
            <a:endParaRPr lang="en-US" sz="7200" b="1" dirty="0"/>
          </a:p>
        </p:txBody>
      </p:sp>
    </p:spTree>
    <p:extLst>
      <p:ext uri="{BB962C8B-B14F-4D97-AF65-F5344CB8AC3E}">
        <p14:creationId xmlns:p14="http://schemas.microsoft.com/office/powerpoint/2010/main" val="18379142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11263"/>
            <a:ext cx="10056813" cy="2751137"/>
          </a:xfrm>
          <a:solidFill>
            <a:srgbClr val="7030A0"/>
          </a:solidFill>
        </p:spPr>
        <p:txBody>
          <a:bodyPr/>
          <a:lstStyle/>
          <a:p>
            <a:r>
              <a:rPr lang="pl-PL" sz="7200" b="1" dirty="0" smtClean="0"/>
              <a:t>File </a:t>
            </a:r>
            <a:r>
              <a:rPr lang="pl-PL" sz="7200" b="1" dirty="0" err="1" smtClean="0"/>
              <a:t>Recovery</a:t>
            </a:r>
            <a:endParaRPr lang="en-US" sz="7200" b="1" dirty="0"/>
          </a:p>
        </p:txBody>
      </p:sp>
    </p:spTree>
    <p:extLst>
      <p:ext uri="{BB962C8B-B14F-4D97-AF65-F5344CB8AC3E}">
        <p14:creationId xmlns:p14="http://schemas.microsoft.com/office/powerpoint/2010/main" val="32636829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spc="0" dirty="0"/>
              <a:t>CSI: Windows</a:t>
            </a:r>
            <a:br>
              <a:rPr lang="en-US" sz="4000" b="1" spc="0" dirty="0"/>
            </a:br>
            <a:r>
              <a:rPr lang="en-US" sz="2800" b="1" spc="0" dirty="0"/>
              <a:t>Techniques for Finding the Cause of </a:t>
            </a:r>
            <a:r>
              <a:rPr lang="en-US" sz="2800" b="1" spc="0" dirty="0" smtClean="0"/>
              <a:t/>
            </a:r>
            <a:br>
              <a:rPr lang="en-US" sz="2800" b="1" spc="0" dirty="0" smtClean="0"/>
            </a:br>
            <a:r>
              <a:rPr lang="en-US" sz="2800" b="1" spc="0" dirty="0" smtClean="0"/>
              <a:t>the </a:t>
            </a:r>
            <a:r>
              <a:rPr lang="en-US" sz="2800" b="1" spc="0" dirty="0"/>
              <a:t>Unexpected System </a:t>
            </a:r>
            <a:r>
              <a:rPr lang="en-US" sz="2800" b="1" spc="0" dirty="0" smtClean="0"/>
              <a:t>Takeovers</a:t>
            </a:r>
            <a:br>
              <a:rPr lang="en-US" sz="2800" b="1" spc="0" dirty="0" smtClean="0"/>
            </a:br>
            <a:r>
              <a:rPr lang="en-US" sz="2800" spc="0" dirty="0" smtClean="0"/>
              <a:t>CDP_B370</a:t>
            </a:r>
            <a:r>
              <a:rPr lang="en-US" sz="3200" b="1" spc="0" dirty="0" smtClean="0"/>
              <a:t/>
            </a:r>
            <a:br>
              <a:rPr lang="en-US" sz="3200" b="1" spc="0" dirty="0" smtClean="0"/>
            </a:br>
            <a:r>
              <a:rPr lang="en-US" sz="3200" b="1" spc="0" dirty="0" smtClean="0"/>
              <a:t/>
            </a:r>
            <a:br>
              <a:rPr lang="en-US" sz="3200" b="1" spc="0" dirty="0" smtClean="0"/>
            </a:br>
            <a:endParaRPr lang="en-US" spc="0" dirty="0"/>
          </a:p>
        </p:txBody>
      </p:sp>
      <p:sp>
        <p:nvSpPr>
          <p:cNvPr id="7" name="Text Placeholder 2"/>
          <p:cNvSpPr>
            <a:spLocks noGrp="1"/>
          </p:cNvSpPr>
          <p:nvPr>
            <p:ph type="body" sz="quarter" idx="4294967295"/>
          </p:nvPr>
        </p:nvSpPr>
        <p:spPr>
          <a:xfrm>
            <a:off x="269239" y="4030662"/>
            <a:ext cx="6909109" cy="2090989"/>
          </a:xfrm>
          <a:prstGeom prst="rect">
            <a:avLst/>
          </a:prstGeom>
        </p:spPr>
        <p:txBody>
          <a:bodyPr>
            <a:noAutofit/>
          </a:bodyPr>
          <a:lstStyle/>
          <a:p>
            <a:pPr marL="0" indent="0">
              <a:buNone/>
            </a:pPr>
            <a:r>
              <a:rPr lang="pl-PL" sz="2800" dirty="0"/>
              <a:t>Paula Januszkiewicz</a:t>
            </a:r>
          </a:p>
          <a:p>
            <a:pPr marL="0" indent="0">
              <a:buNone/>
            </a:pPr>
            <a:r>
              <a:rPr lang="en-US" sz="1800" b="1" dirty="0"/>
              <a:t>MVP: </a:t>
            </a:r>
            <a:r>
              <a:rPr lang="en-US" sz="1800" dirty="0"/>
              <a:t>Enterprise Security, </a:t>
            </a:r>
            <a:r>
              <a:rPr lang="en-US" sz="1800" dirty="0" smtClean="0"/>
              <a:t>MCT</a:t>
            </a:r>
            <a:endParaRPr lang="en-US" sz="1800" b="1" dirty="0"/>
          </a:p>
          <a:p>
            <a:pPr marL="0" indent="0">
              <a:buNone/>
            </a:pPr>
            <a:r>
              <a:rPr lang="en-US" sz="1800" b="1" dirty="0"/>
              <a:t>CQURE</a:t>
            </a:r>
            <a:r>
              <a:rPr lang="pl-PL" sz="1800" b="1" dirty="0"/>
              <a:t>: </a:t>
            </a:r>
            <a:r>
              <a:rPr lang="pl-PL" sz="1800" dirty="0"/>
              <a:t>CEO, </a:t>
            </a:r>
            <a:r>
              <a:rPr lang="pl-PL" sz="1800" dirty="0" err="1"/>
              <a:t>Penetration</a:t>
            </a:r>
            <a:r>
              <a:rPr lang="pl-PL" sz="1800" dirty="0"/>
              <a:t> Tester </a:t>
            </a:r>
            <a:r>
              <a:rPr lang="en-US" sz="1800" dirty="0"/>
              <a:t>/ Security </a:t>
            </a:r>
            <a:r>
              <a:rPr lang="en-US" sz="1800" dirty="0" smtClean="0"/>
              <a:t>Expert</a:t>
            </a:r>
            <a:endParaRPr lang="pl-PL" sz="1800" dirty="0" smtClean="0"/>
          </a:p>
          <a:p>
            <a:pPr marL="0" indent="0">
              <a:buNone/>
            </a:pPr>
            <a:r>
              <a:rPr lang="pl-PL" sz="1800" b="1" dirty="0" smtClean="0"/>
              <a:t>CQURE </a:t>
            </a:r>
            <a:r>
              <a:rPr lang="pl-PL" sz="1800" b="1" dirty="0" err="1" smtClean="0"/>
              <a:t>Academy</a:t>
            </a:r>
            <a:r>
              <a:rPr lang="pl-PL" sz="1800" dirty="0" smtClean="0"/>
              <a:t>: </a:t>
            </a:r>
            <a:r>
              <a:rPr lang="en-US" sz="1800" dirty="0" smtClean="0"/>
              <a:t>Trainer</a:t>
            </a:r>
            <a:endParaRPr lang="en-US" sz="1800" dirty="0"/>
          </a:p>
          <a:p>
            <a:pPr marL="0" indent="0">
              <a:buNone/>
            </a:pPr>
            <a:r>
              <a:rPr lang="en-US" sz="1800" b="1" dirty="0" smtClean="0"/>
              <a:t>Contact</a:t>
            </a:r>
            <a:r>
              <a:rPr lang="en-US" sz="1800" dirty="0"/>
              <a:t>: </a:t>
            </a:r>
            <a:r>
              <a:rPr lang="pl-PL" sz="1800" dirty="0" err="1" smtClean="0"/>
              <a:t>paula@cqure</a:t>
            </a:r>
            <a:r>
              <a:rPr lang="pl-PL" sz="1800" dirty="0" smtClean="0"/>
              <a:t>.</a:t>
            </a:r>
            <a:r>
              <a:rPr lang="en-US" sz="1800" dirty="0" smtClean="0"/>
              <a:t>us</a:t>
            </a:r>
            <a:r>
              <a:rPr lang="pl-PL" sz="1800" dirty="0" smtClean="0"/>
              <a:t>  </a:t>
            </a:r>
            <a:r>
              <a:rPr lang="pl-PL" sz="1800" dirty="0"/>
              <a:t>| http://</a:t>
            </a:r>
            <a:r>
              <a:rPr lang="pl-PL" sz="1800" dirty="0" smtClean="0"/>
              <a:t>cqure.</a:t>
            </a:r>
            <a:r>
              <a:rPr lang="en-US" sz="1800" dirty="0" smtClean="0"/>
              <a:t>us</a:t>
            </a:r>
            <a:endParaRPr lang="pl-PL" sz="1800" dirty="0"/>
          </a:p>
        </p:txBody>
      </p:sp>
    </p:spTree>
    <p:extLst>
      <p:ext uri="{BB962C8B-B14F-4D97-AF65-F5344CB8AC3E}">
        <p14:creationId xmlns:p14="http://schemas.microsoft.com/office/powerpoint/2010/main" val="378639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pl-PL" dirty="0" err="1" smtClean="0"/>
              <a:t>Keeping</a:t>
            </a:r>
            <a:r>
              <a:rPr lang="pl-PL" dirty="0" smtClean="0"/>
              <a:t> data </a:t>
            </a:r>
            <a:r>
              <a:rPr lang="pl-PL" dirty="0" err="1" smtClean="0"/>
              <a:t>secret</a:t>
            </a:r>
            <a:endParaRPr lang="en-US" dirty="0"/>
          </a:p>
        </p:txBody>
      </p:sp>
      <p:sp>
        <p:nvSpPr>
          <p:cNvPr id="3" name="Text Placeholder 2"/>
          <p:cNvSpPr>
            <a:spLocks noGrp="1"/>
          </p:cNvSpPr>
          <p:nvPr>
            <p:ph type="body" sz="quarter" idx="4294967295"/>
          </p:nvPr>
        </p:nvSpPr>
        <p:spPr>
          <a:xfrm>
            <a:off x="928688" y="949682"/>
            <a:ext cx="11507787" cy="5392245"/>
          </a:xfrm>
        </p:spPr>
        <p:txBody>
          <a:bodyPr/>
          <a:lstStyle/>
          <a:p>
            <a:pPr lvl="1"/>
            <a:endParaRPr lang="en-US" dirty="0" smtClean="0"/>
          </a:p>
          <a:p>
            <a:pPr lvl="1"/>
            <a:endParaRPr lang="en-US" dirty="0"/>
          </a:p>
          <a:p>
            <a:pPr lvl="1"/>
            <a:endParaRPr lang="en-US" dirty="0" smtClean="0"/>
          </a:p>
          <a:p>
            <a:pPr lvl="1"/>
            <a:r>
              <a:rPr lang="pl-PL" dirty="0" smtClean="0"/>
              <a:t>Extension </a:t>
            </a:r>
            <a:r>
              <a:rPr lang="pl-PL" dirty="0" err="1" smtClean="0"/>
              <a:t>change</a:t>
            </a:r>
            <a:endParaRPr lang="pl-PL" dirty="0" smtClean="0"/>
          </a:p>
          <a:p>
            <a:pPr lvl="1"/>
            <a:r>
              <a:rPr lang="pl-PL" dirty="0" err="1" smtClean="0"/>
              <a:t>Joining</a:t>
            </a:r>
            <a:r>
              <a:rPr lang="pl-PL" dirty="0" smtClean="0"/>
              <a:t> </a:t>
            </a:r>
            <a:r>
              <a:rPr lang="pl-PL" dirty="0" err="1" smtClean="0"/>
              <a:t>files</a:t>
            </a:r>
            <a:endParaRPr lang="pl-PL" dirty="0" smtClean="0"/>
          </a:p>
          <a:p>
            <a:pPr lvl="1"/>
            <a:r>
              <a:rPr lang="pl-PL" dirty="0" err="1" smtClean="0"/>
              <a:t>Alternative</a:t>
            </a:r>
            <a:r>
              <a:rPr lang="pl-PL" dirty="0" smtClean="0"/>
              <a:t> data </a:t>
            </a:r>
            <a:r>
              <a:rPr lang="pl-PL" dirty="0" err="1" smtClean="0"/>
              <a:t>streams</a:t>
            </a:r>
            <a:endParaRPr lang="pl-PL" dirty="0" smtClean="0"/>
          </a:p>
          <a:p>
            <a:pPr lvl="1"/>
            <a:r>
              <a:rPr lang="pl-PL" dirty="0" err="1" smtClean="0"/>
              <a:t>Embedding</a:t>
            </a:r>
            <a:endParaRPr lang="pl-PL" dirty="0" smtClean="0"/>
          </a:p>
          <a:p>
            <a:pPr lvl="1"/>
            <a:r>
              <a:rPr lang="pl-PL" dirty="0" err="1" smtClean="0"/>
              <a:t>Playing</a:t>
            </a:r>
            <a:r>
              <a:rPr lang="pl-PL" dirty="0" smtClean="0"/>
              <a:t> with the </a:t>
            </a:r>
            <a:r>
              <a:rPr lang="pl-PL" dirty="0" err="1" smtClean="0"/>
              <a:t>content</a:t>
            </a:r>
            <a:endParaRPr lang="pl-PL" dirty="0" smtClean="0"/>
          </a:p>
          <a:p>
            <a:pPr lvl="1"/>
            <a:r>
              <a:rPr lang="pl-PL" dirty="0" err="1" smtClean="0"/>
              <a:t>Steganography</a:t>
            </a:r>
            <a:endParaRPr lang="en-US" dirty="0" smtClean="0"/>
          </a:p>
          <a:p>
            <a:pPr lvl="1"/>
            <a:endParaRPr lang="en-US" dirty="0" smtClean="0"/>
          </a:p>
          <a:p>
            <a:pPr lvl="1"/>
            <a:endParaRPr lang="pl-PL" dirty="0" smtClean="0"/>
          </a:p>
          <a:p>
            <a:pPr lvl="1"/>
            <a:r>
              <a:rPr lang="pl-PL" dirty="0" err="1" smtClean="0"/>
              <a:t>Hiding</a:t>
            </a:r>
            <a:r>
              <a:rPr lang="pl-PL" dirty="0" smtClean="0"/>
              <a:t> data</a:t>
            </a:r>
          </a:p>
          <a:p>
            <a:pPr lvl="1"/>
            <a:r>
              <a:rPr lang="pl-PL" dirty="0" err="1" smtClean="0"/>
              <a:t>Encryption</a:t>
            </a:r>
            <a:endParaRPr lang="pl-PL"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035"/>
          <a:stretch/>
        </p:blipFill>
        <p:spPr>
          <a:xfrm>
            <a:off x="6904038" y="1566972"/>
            <a:ext cx="5562600" cy="4092205"/>
          </a:xfrm>
          <a:prstGeom prst="rect">
            <a:avLst/>
          </a:prstGeom>
        </p:spPr>
      </p:pic>
      <p:sp>
        <p:nvSpPr>
          <p:cNvPr id="5" name="Rectangle 4"/>
          <p:cNvSpPr/>
          <p:nvPr/>
        </p:nvSpPr>
        <p:spPr bwMode="auto">
          <a:xfrm>
            <a:off x="427037" y="1570490"/>
            <a:ext cx="6324600" cy="631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marL="339725" lvl="1" indent="-323850">
              <a:spcBef>
                <a:spcPts val="612"/>
              </a:spcBef>
              <a:buSzPct val="90000"/>
              <a:buFontTx/>
              <a:buBlip>
                <a:blip r:embed="rId4"/>
              </a:buBlip>
            </a:pPr>
            <a:r>
              <a:rPr lang="pl-PL" sz="2400" dirty="0">
                <a:gradFill>
                  <a:gsLst>
                    <a:gs pos="0">
                      <a:srgbClr val="FFFFFF"/>
                    </a:gs>
                    <a:gs pos="99000">
                      <a:srgbClr val="FFFFFF"/>
                    </a:gs>
                  </a:gsLst>
                  <a:lin ang="5400000" scaled="1"/>
                </a:gradFill>
              </a:rPr>
              <a:t>File </a:t>
            </a:r>
            <a:r>
              <a:rPr lang="pl-PL" sz="2400" dirty="0" err="1">
                <a:gradFill>
                  <a:gsLst>
                    <a:gs pos="0">
                      <a:srgbClr val="FFFFFF"/>
                    </a:gs>
                    <a:gs pos="99000">
                      <a:srgbClr val="FFFFFF"/>
                    </a:gs>
                  </a:gsLst>
                  <a:lin ang="5400000" scaled="1"/>
                </a:gradFill>
              </a:rPr>
              <a:t>level</a:t>
            </a:r>
            <a:r>
              <a:rPr lang="pl-PL" sz="2400" dirty="0">
                <a:gradFill>
                  <a:gsLst>
                    <a:gs pos="0">
                      <a:srgbClr val="FFFFFF"/>
                    </a:gs>
                    <a:gs pos="99000">
                      <a:srgbClr val="FFFFFF"/>
                    </a:gs>
                  </a:gsLst>
                  <a:lin ang="5400000" scaled="1"/>
                </a:gradFill>
              </a:rPr>
              <a:t> </a:t>
            </a:r>
            <a:r>
              <a:rPr lang="pl-PL" sz="2400" dirty="0" err="1">
                <a:gradFill>
                  <a:gsLst>
                    <a:gs pos="0">
                      <a:srgbClr val="FFFFFF"/>
                    </a:gs>
                    <a:gs pos="99000">
                      <a:srgbClr val="FFFFFF"/>
                    </a:gs>
                  </a:gsLst>
                  <a:lin ang="5400000" scaled="1"/>
                </a:gradFill>
              </a:rPr>
              <a:t>games</a:t>
            </a:r>
            <a:endParaRPr lang="pl-PL" sz="2400" dirty="0">
              <a:gradFill>
                <a:gsLst>
                  <a:gs pos="0">
                    <a:srgbClr val="FFFFFF"/>
                  </a:gs>
                  <a:gs pos="99000">
                    <a:srgbClr val="FFFFFF"/>
                  </a:gs>
                </a:gsLst>
                <a:lin ang="5400000" scaled="1"/>
              </a:gradFill>
            </a:endParaRPr>
          </a:p>
        </p:txBody>
      </p:sp>
      <p:sp>
        <p:nvSpPr>
          <p:cNvPr id="6" name="Rectangle 5"/>
          <p:cNvSpPr/>
          <p:nvPr/>
        </p:nvSpPr>
        <p:spPr bwMode="auto">
          <a:xfrm>
            <a:off x="427037" y="4694690"/>
            <a:ext cx="6324600" cy="631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marL="339725" lvl="1" indent="-323850">
              <a:spcBef>
                <a:spcPts val="612"/>
              </a:spcBef>
              <a:buSzPct val="90000"/>
              <a:buFontTx/>
              <a:buBlip>
                <a:blip r:embed="rId4"/>
              </a:buBlip>
            </a:pPr>
            <a:r>
              <a:rPr lang="en-US" sz="2400" dirty="0" smtClean="0">
                <a:gradFill>
                  <a:gsLst>
                    <a:gs pos="0">
                      <a:srgbClr val="FFFFFF"/>
                    </a:gs>
                    <a:gs pos="99000">
                      <a:srgbClr val="FFFFFF"/>
                    </a:gs>
                  </a:gsLst>
                  <a:lin ang="5400000" scaled="1"/>
                </a:gradFill>
              </a:rPr>
              <a:t>Disk</a:t>
            </a:r>
            <a:r>
              <a:rPr lang="pl-PL" sz="2400" dirty="0" smtClean="0">
                <a:gradFill>
                  <a:gsLst>
                    <a:gs pos="0">
                      <a:srgbClr val="FFFFFF"/>
                    </a:gs>
                    <a:gs pos="99000">
                      <a:srgbClr val="FFFFFF"/>
                    </a:gs>
                  </a:gsLst>
                  <a:lin ang="5400000" scaled="1"/>
                </a:gradFill>
              </a:rPr>
              <a:t> </a:t>
            </a:r>
            <a:r>
              <a:rPr lang="pl-PL" sz="2400" dirty="0" err="1">
                <a:gradFill>
                  <a:gsLst>
                    <a:gs pos="0">
                      <a:srgbClr val="FFFFFF"/>
                    </a:gs>
                    <a:gs pos="99000">
                      <a:srgbClr val="FFFFFF"/>
                    </a:gs>
                  </a:gsLst>
                  <a:lin ang="5400000" scaled="1"/>
                </a:gradFill>
              </a:rPr>
              <a:t>level</a:t>
            </a:r>
            <a:r>
              <a:rPr lang="pl-PL" sz="2400" dirty="0">
                <a:gradFill>
                  <a:gsLst>
                    <a:gs pos="0">
                      <a:srgbClr val="FFFFFF"/>
                    </a:gs>
                    <a:gs pos="99000">
                      <a:srgbClr val="FFFFFF"/>
                    </a:gs>
                  </a:gsLst>
                  <a:lin ang="5400000" scaled="1"/>
                </a:gradFill>
              </a:rPr>
              <a:t> </a:t>
            </a:r>
            <a:r>
              <a:rPr lang="pl-PL" sz="2400" dirty="0" err="1">
                <a:gradFill>
                  <a:gsLst>
                    <a:gs pos="0">
                      <a:srgbClr val="FFFFFF"/>
                    </a:gs>
                    <a:gs pos="99000">
                      <a:srgbClr val="FFFFFF"/>
                    </a:gs>
                  </a:gsLst>
                  <a:lin ang="5400000" scaled="1"/>
                </a:gradFill>
              </a:rPr>
              <a:t>games</a:t>
            </a:r>
            <a:endParaRPr lang="pl-PL" sz="2400" dirty="0">
              <a:gradFill>
                <a:gsLst>
                  <a:gs pos="0">
                    <a:srgbClr val="FFFFFF"/>
                  </a:gs>
                  <a:gs pos="99000">
                    <a:srgbClr val="FFFFFF"/>
                  </a:gs>
                </a:gsLst>
                <a:lin ang="5400000" scaled="1"/>
              </a:gradFill>
            </a:endParaRPr>
          </a:p>
        </p:txBody>
      </p:sp>
    </p:spTree>
    <p:extLst>
      <p:ext uri="{BB962C8B-B14F-4D97-AF65-F5344CB8AC3E}">
        <p14:creationId xmlns:p14="http://schemas.microsoft.com/office/powerpoint/2010/main" val="3195848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11263"/>
            <a:ext cx="10056813" cy="2751137"/>
          </a:xfrm>
          <a:solidFill>
            <a:srgbClr val="7030A0"/>
          </a:solidFill>
        </p:spPr>
        <p:txBody>
          <a:bodyPr/>
          <a:lstStyle/>
          <a:p>
            <a:r>
              <a:rPr lang="pl-PL" sz="6600" b="1" dirty="0" err="1" smtClean="0"/>
              <a:t>Embedding</a:t>
            </a:r>
            <a:r>
              <a:rPr lang="pl-PL" sz="6600" b="1" dirty="0" smtClean="0"/>
              <a:t> </a:t>
            </a:r>
            <a:r>
              <a:rPr lang="pl-PL" sz="6600" b="1" dirty="0" err="1" smtClean="0"/>
              <a:t>Techniques</a:t>
            </a:r>
            <a:endParaRPr lang="en-US" sz="6600" b="1" dirty="0"/>
          </a:p>
        </p:txBody>
      </p:sp>
    </p:spTree>
    <p:extLst>
      <p:ext uri="{BB962C8B-B14F-4D97-AF65-F5344CB8AC3E}">
        <p14:creationId xmlns:p14="http://schemas.microsoft.com/office/powerpoint/2010/main" val="314508832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pl-PL" dirty="0" err="1" smtClean="0"/>
              <a:t>Preparing</a:t>
            </a:r>
            <a:r>
              <a:rPr lang="pl-PL" dirty="0" smtClean="0"/>
              <a:t> for </a:t>
            </a:r>
            <a:r>
              <a:rPr lang="pl-PL" dirty="0" err="1" smtClean="0"/>
              <a:t>unexpected</a:t>
            </a:r>
            <a:endParaRPr lang="en-US" dirty="0"/>
          </a:p>
        </p:txBody>
      </p:sp>
      <p:sp>
        <p:nvSpPr>
          <p:cNvPr id="3" name="Text Placeholder 2"/>
          <p:cNvSpPr>
            <a:spLocks noGrp="1"/>
          </p:cNvSpPr>
          <p:nvPr>
            <p:ph type="body" sz="quarter" idx="4294967295"/>
          </p:nvPr>
        </p:nvSpPr>
        <p:spPr>
          <a:xfrm>
            <a:off x="547688" y="1212850"/>
            <a:ext cx="11888787" cy="5392245"/>
          </a:xfrm>
        </p:spPr>
        <p:txBody>
          <a:bodyPr/>
          <a:lstStyle/>
          <a:p>
            <a:pPr lvl="1"/>
            <a:endParaRPr lang="en-US" dirty="0" smtClean="0"/>
          </a:p>
          <a:p>
            <a:pPr lvl="1"/>
            <a:endParaRPr lang="en-US" dirty="0"/>
          </a:p>
          <a:p>
            <a:pPr lvl="1"/>
            <a:r>
              <a:rPr lang="pl-PL" dirty="0" smtClean="0"/>
              <a:t>Windows </a:t>
            </a:r>
            <a:r>
              <a:rPr lang="pl-PL" dirty="0" err="1" smtClean="0"/>
              <a:t>logs</a:t>
            </a:r>
            <a:endParaRPr lang="pl-PL" dirty="0" smtClean="0"/>
          </a:p>
          <a:p>
            <a:pPr lvl="1"/>
            <a:r>
              <a:rPr lang="pl-PL" dirty="0" smtClean="0"/>
              <a:t>Application </a:t>
            </a:r>
            <a:r>
              <a:rPr lang="pl-PL" dirty="0" err="1" smtClean="0"/>
              <a:t>logs</a:t>
            </a:r>
            <a:endParaRPr lang="pl-PL" dirty="0" smtClean="0"/>
          </a:p>
          <a:p>
            <a:pPr lvl="1"/>
            <a:r>
              <a:rPr lang="pl-PL" dirty="0" err="1" smtClean="0"/>
              <a:t>Audit</a:t>
            </a:r>
            <a:r>
              <a:rPr lang="pl-PL" dirty="0" smtClean="0"/>
              <a:t> </a:t>
            </a:r>
            <a:r>
              <a:rPr lang="pl-PL" dirty="0" err="1" smtClean="0"/>
              <a:t>logs</a:t>
            </a:r>
            <a:endParaRPr lang="en-US" dirty="0" smtClean="0"/>
          </a:p>
          <a:p>
            <a:pPr lvl="1"/>
            <a:endParaRPr lang="pl-PL" dirty="0" smtClean="0"/>
          </a:p>
          <a:p>
            <a:pPr lvl="1"/>
            <a:endParaRPr lang="en-US" dirty="0" smtClean="0"/>
          </a:p>
          <a:p>
            <a:pPr lvl="1"/>
            <a:r>
              <a:rPr lang="pl-PL" dirty="0" err="1" smtClean="0"/>
              <a:t>Subscriptions</a:t>
            </a:r>
            <a:endParaRPr lang="pl-PL" dirty="0" smtClean="0"/>
          </a:p>
          <a:p>
            <a:pPr lvl="1"/>
            <a:r>
              <a:rPr lang="pl-PL" dirty="0" smtClean="0"/>
              <a:t>SIEM </a:t>
            </a:r>
            <a:r>
              <a:rPr lang="pl-PL" dirty="0" err="1" smtClean="0"/>
              <a:t>systems</a:t>
            </a:r>
            <a:endParaRPr lang="pl-PL" dirty="0" smtClean="0"/>
          </a:p>
          <a:p>
            <a:pPr lvl="1"/>
            <a:endParaRPr lang="pl-PL" dirty="0"/>
          </a:p>
          <a:p>
            <a:pPr lvl="1"/>
            <a:endParaRPr lang="en-US" dirty="0" smtClean="0"/>
          </a:p>
          <a:p>
            <a:pPr lvl="1"/>
            <a:r>
              <a:rPr lang="pl-PL" dirty="0" smtClean="0"/>
              <a:t>Service </a:t>
            </a:r>
            <a:r>
              <a:rPr lang="pl-PL" dirty="0" err="1" smtClean="0"/>
              <a:t>oriented</a:t>
            </a:r>
            <a:r>
              <a:rPr lang="pl-PL" dirty="0" smtClean="0"/>
              <a:t>	NOT </a:t>
            </a:r>
            <a:r>
              <a:rPr lang="pl-PL" dirty="0" err="1" smtClean="0"/>
              <a:t>server</a:t>
            </a:r>
            <a:r>
              <a:rPr lang="pl-PL" dirty="0" smtClean="0"/>
              <a:t> </a:t>
            </a:r>
            <a:r>
              <a:rPr lang="pl-PL" dirty="0" err="1" smtClean="0"/>
              <a:t>oriented</a:t>
            </a:r>
            <a:endParaRPr lang="pl-PL" dirty="0"/>
          </a:p>
          <a:p>
            <a:pPr lvl="1"/>
            <a:endParaRPr lang="pl-PL" dirty="0" smtClean="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51637" y="1232256"/>
            <a:ext cx="5672260" cy="4762500"/>
          </a:xfrm>
          <a:prstGeom prst="rect">
            <a:avLst/>
          </a:prstGeom>
        </p:spPr>
      </p:pic>
      <p:sp>
        <p:nvSpPr>
          <p:cNvPr id="6" name="Rectangle 5"/>
          <p:cNvSpPr/>
          <p:nvPr/>
        </p:nvSpPr>
        <p:spPr bwMode="auto">
          <a:xfrm>
            <a:off x="338260" y="4945062"/>
            <a:ext cx="6324600" cy="631372"/>
          </a:xfrm>
          <a:prstGeom prst="rect">
            <a:avLst/>
          </a:prstGeom>
          <a:solidFill>
            <a:schemeClr val="tx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r>
              <a:rPr lang="pl-PL" sz="2400">
                <a:solidFill>
                  <a:srgbClr val="FFFFFF"/>
                </a:solidFill>
              </a:rPr>
              <a:t>Backup and Recovery</a:t>
            </a:r>
            <a:endParaRPr lang="pl-PL" sz="2400" dirty="0">
              <a:solidFill>
                <a:srgbClr val="FFFFFF"/>
              </a:solidFill>
            </a:endParaRPr>
          </a:p>
        </p:txBody>
      </p:sp>
      <p:sp>
        <p:nvSpPr>
          <p:cNvPr id="7" name="Rectangle 6"/>
          <p:cNvSpPr/>
          <p:nvPr/>
        </p:nvSpPr>
        <p:spPr bwMode="auto">
          <a:xfrm>
            <a:off x="274639" y="3399290"/>
            <a:ext cx="6324600" cy="631372"/>
          </a:xfrm>
          <a:prstGeom prst="rect">
            <a:avLst/>
          </a:prstGeom>
          <a:solidFill>
            <a:srgbClr val="7FBA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r>
              <a:rPr lang="en-US" sz="2400" dirty="0" smtClean="0">
                <a:solidFill>
                  <a:srgbClr val="FFFFFF"/>
                </a:solidFill>
              </a:rPr>
              <a:t>Keeping logs intact</a:t>
            </a:r>
            <a:endParaRPr lang="pl-PL" sz="2400" dirty="0">
              <a:solidFill>
                <a:srgbClr val="FFFFFF"/>
              </a:solidFill>
            </a:endParaRPr>
          </a:p>
        </p:txBody>
      </p:sp>
      <p:sp>
        <p:nvSpPr>
          <p:cNvPr id="8" name="Rectangle 7"/>
          <p:cNvSpPr/>
          <p:nvPr/>
        </p:nvSpPr>
        <p:spPr bwMode="auto">
          <a:xfrm>
            <a:off x="274639" y="1232256"/>
            <a:ext cx="6324600" cy="631372"/>
          </a:xfrm>
          <a:prstGeom prst="rect">
            <a:avLst/>
          </a:prstGeom>
          <a:solidFill>
            <a:srgbClr val="7030A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r>
              <a:rPr lang="en-US" sz="2400" dirty="0" smtClean="0">
                <a:solidFill>
                  <a:srgbClr val="FFFFFF"/>
                </a:solidFill>
              </a:rPr>
              <a:t>Logging</a:t>
            </a:r>
            <a:endParaRPr lang="pl-PL" sz="2400" dirty="0">
              <a:solidFill>
                <a:srgbClr val="FFFFFF"/>
              </a:solidFill>
            </a:endParaRPr>
          </a:p>
        </p:txBody>
      </p:sp>
    </p:spTree>
    <p:extLst>
      <p:ext uri="{BB962C8B-B14F-4D97-AF65-F5344CB8AC3E}">
        <p14:creationId xmlns:p14="http://schemas.microsoft.com/office/powerpoint/2010/main" val="2752385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7" y="825"/>
            <a:ext cx="10515600" cy="6992874"/>
          </a:xfrm>
          <a:prstGeom prst="rect">
            <a:avLst/>
          </a:prstGeom>
        </p:spPr>
      </p:pic>
      <p:sp>
        <p:nvSpPr>
          <p:cNvPr id="4" name="Rectangle 3"/>
          <p:cNvSpPr/>
          <p:nvPr/>
        </p:nvSpPr>
        <p:spPr>
          <a:xfrm>
            <a:off x="8961437" y="6663908"/>
            <a:ext cx="2617127" cy="338554"/>
          </a:xfrm>
          <a:prstGeom prst="rect">
            <a:avLst/>
          </a:prstGeom>
        </p:spPr>
        <p:txBody>
          <a:bodyPr wrap="none">
            <a:spAutoFit/>
          </a:bodyPr>
          <a:lstStyle/>
          <a:p>
            <a:r>
              <a:rPr lang="en-US" sz="1600" dirty="0" smtClean="0">
                <a:solidFill>
                  <a:srgbClr val="FFFFFF"/>
                </a:solidFill>
              </a:rPr>
              <a:t>Photo by turkguy19 (Flickr)</a:t>
            </a:r>
            <a:endParaRPr lang="en-US" sz="1600" dirty="0">
              <a:solidFill>
                <a:srgbClr val="FFFFFF"/>
              </a:solidFill>
            </a:endParaRPr>
          </a:p>
        </p:txBody>
      </p:sp>
    </p:spTree>
    <p:extLst>
      <p:ext uri="{BB962C8B-B14F-4D97-AF65-F5344CB8AC3E}">
        <p14:creationId xmlns:p14="http://schemas.microsoft.com/office/powerpoint/2010/main" val="17078206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211263"/>
            <a:ext cx="10056813" cy="2751137"/>
          </a:xfrm>
          <a:solidFill>
            <a:srgbClr val="7030A0"/>
          </a:solidFill>
        </p:spPr>
        <p:txBody>
          <a:bodyPr/>
          <a:lstStyle/>
          <a:p>
            <a:r>
              <a:rPr lang="pl-PL" sz="6600" b="1" dirty="0" smtClean="0"/>
              <a:t>Nom, Nom, Nom ;&gt;</a:t>
            </a:r>
            <a:endParaRPr lang="en-US" sz="6600" b="1" dirty="0"/>
          </a:p>
        </p:txBody>
      </p:sp>
    </p:spTree>
    <p:extLst>
      <p:ext uri="{BB962C8B-B14F-4D97-AF65-F5344CB8AC3E}">
        <p14:creationId xmlns:p14="http://schemas.microsoft.com/office/powerpoint/2010/main" val="200227874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prstGeom prst="rect">
            <a:avLst/>
          </a:prstGeom>
        </p:spPr>
        <p:txBody>
          <a:bodyPr/>
          <a:lstStyle/>
          <a:p>
            <a:r>
              <a:rPr lang="en-GB" dirty="0" smtClean="0"/>
              <a:t>Agenda</a:t>
            </a:r>
            <a:endParaRPr lang="en-GB" dirty="0"/>
          </a:p>
        </p:txBody>
      </p:sp>
      <p:grpSp>
        <p:nvGrpSpPr>
          <p:cNvPr id="4" name="Group 3"/>
          <p:cNvGrpSpPr/>
          <p:nvPr/>
        </p:nvGrpSpPr>
        <p:grpSpPr>
          <a:xfrm>
            <a:off x="1079467" y="2011518"/>
            <a:ext cx="4609821" cy="2422611"/>
            <a:chOff x="1079467" y="2005576"/>
            <a:chExt cx="4609821" cy="2432300"/>
          </a:xfrm>
        </p:grpSpPr>
        <p:sp>
          <p:nvSpPr>
            <p:cNvPr id="31" name="TextBox 30"/>
            <p:cNvSpPr txBox="1"/>
            <p:nvPr>
              <p:custDataLst>
                <p:tags r:id="rId17"/>
              </p:custDataLst>
            </p:nvPr>
          </p:nvSpPr>
          <p:spPr>
            <a:xfrm>
              <a:off x="1079467" y="2005576"/>
              <a:ext cx="4609821" cy="619372"/>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33" name="TextBox 32"/>
            <p:cNvSpPr txBox="1"/>
            <p:nvPr>
              <p:custDataLst>
                <p:tags r:id="rId18"/>
              </p:custDataLst>
            </p:nvPr>
          </p:nvSpPr>
          <p:spPr>
            <a:xfrm>
              <a:off x="1396328" y="2052724"/>
              <a:ext cx="3976097" cy="492205"/>
            </a:xfrm>
            <a:prstGeom prst="rect">
              <a:avLst/>
            </a:prstGeom>
            <a:noFill/>
          </p:spPr>
          <p:txBody>
            <a:bodyPr wrap="square" lIns="64433" tIns="32217" rIns="64433" bIns="32217" rtlCol="0">
              <a:spAutoFit/>
            </a:bodyPr>
            <a:lstStyle/>
            <a:p>
              <a:pPr algn="ctr">
                <a:buSzPct val="90000"/>
              </a:pPr>
              <a:r>
                <a:rPr lang="pl-PL" sz="2763" dirty="0" err="1" smtClean="0">
                  <a:gradFill>
                    <a:gsLst>
                      <a:gs pos="0">
                        <a:srgbClr val="FFFFFF"/>
                      </a:gs>
                      <a:gs pos="100000">
                        <a:srgbClr val="FFFFFF"/>
                      </a:gs>
                    </a:gsLst>
                    <a:lin ang="5400000" scaled="0"/>
                  </a:gradFill>
                </a:rPr>
                <a:t>Fundamental</a:t>
              </a:r>
              <a:r>
                <a:rPr lang="pl-PL" sz="2763" dirty="0" smtClean="0">
                  <a:gradFill>
                    <a:gsLst>
                      <a:gs pos="0">
                        <a:srgbClr val="FFFFFF"/>
                      </a:gs>
                      <a:gs pos="100000">
                        <a:srgbClr val="FFFFFF"/>
                      </a:gs>
                    </a:gsLst>
                    <a:lin ang="5400000" scaled="0"/>
                  </a:gradFill>
                </a:rPr>
                <a:t> </a:t>
              </a:r>
              <a:r>
                <a:rPr lang="pl-PL" sz="2763" dirty="0" err="1" smtClean="0">
                  <a:gradFill>
                    <a:gsLst>
                      <a:gs pos="0">
                        <a:srgbClr val="FFFFFF"/>
                      </a:gs>
                      <a:gs pos="100000">
                        <a:srgbClr val="FFFFFF"/>
                      </a:gs>
                    </a:gsLst>
                    <a:lin ang="5400000" scaled="0"/>
                  </a:gradFill>
                </a:rPr>
                <a:t>Research</a:t>
              </a:r>
              <a:endParaRPr lang="en-US" sz="2763" dirty="0">
                <a:gradFill>
                  <a:gsLst>
                    <a:gs pos="0">
                      <a:srgbClr val="FFFFFF"/>
                    </a:gs>
                    <a:gs pos="100000">
                      <a:srgbClr val="FFFFFF"/>
                    </a:gs>
                  </a:gsLst>
                  <a:lin ang="5400000" scaled="0"/>
                </a:gradFill>
              </a:endParaRPr>
            </a:p>
          </p:txBody>
        </p:sp>
        <p:sp>
          <p:nvSpPr>
            <p:cNvPr id="41" name="Right Triangle 40"/>
            <p:cNvSpPr/>
            <p:nvPr>
              <p:custDataLst>
                <p:tags r:id="rId19"/>
              </p:custDataLst>
            </p:nvPr>
          </p:nvSpPr>
          <p:spPr bwMode="auto">
            <a:xfrm rot="10800000" flipV="1">
              <a:off x="2046692" y="2743672"/>
              <a:ext cx="451948" cy="649688"/>
            </a:xfrm>
            <a:prstGeom prst="rtTriangle">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custDataLst>
                <p:tags r:id="rId20"/>
              </p:custDataLst>
            </p:nvPr>
          </p:nvSpPr>
          <p:spPr bwMode="auto">
            <a:xfrm>
              <a:off x="1457971" y="3393360"/>
              <a:ext cx="1494841" cy="10445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p:cNvSpPr txBox="1"/>
            <p:nvPr>
              <p:custDataLst>
                <p:tags r:id="rId21"/>
              </p:custDataLst>
            </p:nvPr>
          </p:nvSpPr>
          <p:spPr>
            <a:xfrm>
              <a:off x="191214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1</a:t>
              </a:r>
            </a:p>
          </p:txBody>
        </p:sp>
      </p:grpSp>
      <p:grpSp>
        <p:nvGrpSpPr>
          <p:cNvPr id="6" name="Group 5"/>
          <p:cNvGrpSpPr/>
          <p:nvPr/>
        </p:nvGrpSpPr>
        <p:grpSpPr>
          <a:xfrm>
            <a:off x="5608613" y="2011518"/>
            <a:ext cx="5690887" cy="2422611"/>
            <a:chOff x="5608612" y="2005576"/>
            <a:chExt cx="5690887" cy="2432300"/>
          </a:xfrm>
        </p:grpSpPr>
        <p:sp>
          <p:nvSpPr>
            <p:cNvPr id="46" name="TextBox 45"/>
            <p:cNvSpPr txBox="1"/>
            <p:nvPr>
              <p:custDataLst>
                <p:tags r:id="rId12"/>
              </p:custDataLst>
            </p:nvPr>
          </p:nvSpPr>
          <p:spPr>
            <a:xfrm>
              <a:off x="6689678" y="2005576"/>
              <a:ext cx="4609821" cy="619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rgbClr val="FFFFFF">
                      <a:alpha val="98824"/>
                    </a:srgbClr>
                  </a:solidFill>
                  <a:latin typeface="Segoe UI" pitchFamily="34" charset="0"/>
                  <a:ea typeface="Segoe UI" pitchFamily="34" charset="0"/>
                  <a:cs typeface="Segoe UI" pitchFamily="34" charset="0"/>
                </a:defRPr>
              </a:lvl1pPr>
            </a:lstStyle>
            <a:p>
              <a:endParaRPr lang="en-US" sz="1520" dirty="0">
                <a:ln>
                  <a:solidFill>
                    <a:srgbClr val="FFFFFF">
                      <a:alpha val="99000"/>
                    </a:srgbClr>
                  </a:solidFill>
                </a:ln>
                <a:gradFill>
                  <a:gsLst>
                    <a:gs pos="0">
                      <a:srgbClr val="FFFFFF"/>
                    </a:gs>
                    <a:gs pos="100000">
                      <a:srgbClr val="FFFFFF"/>
                    </a:gs>
                  </a:gsLst>
                  <a:lin ang="5400000" scaled="0"/>
                </a:gradFill>
              </a:endParaRPr>
            </a:p>
          </p:txBody>
        </p:sp>
        <p:sp>
          <p:nvSpPr>
            <p:cNvPr id="47" name="TextBox 46"/>
            <p:cNvSpPr txBox="1"/>
            <p:nvPr>
              <p:custDataLst>
                <p:tags r:id="rId13"/>
              </p:custDataLst>
            </p:nvPr>
          </p:nvSpPr>
          <p:spPr>
            <a:xfrm>
              <a:off x="7006539" y="2052724"/>
              <a:ext cx="3976097" cy="492205"/>
            </a:xfrm>
            <a:prstGeom prst="rect">
              <a:avLst/>
            </a:prstGeom>
            <a:noFill/>
          </p:spPr>
          <p:txBody>
            <a:bodyPr wrap="square" lIns="64433" tIns="32217" rIns="64433" bIns="32217" rtlCol="0">
              <a:spAutoFit/>
            </a:bodyPr>
            <a:lstStyle/>
            <a:p>
              <a:pPr algn="ctr">
                <a:buSzPct val="90000"/>
              </a:pPr>
              <a:r>
                <a:rPr lang="pl-PL" sz="2763" dirty="0" smtClean="0">
                  <a:gradFill>
                    <a:gsLst>
                      <a:gs pos="0">
                        <a:srgbClr val="FFFFFF"/>
                      </a:gs>
                      <a:gs pos="100000">
                        <a:srgbClr val="FFFFFF"/>
                      </a:gs>
                    </a:gsLst>
                    <a:lin ang="5400000" scaled="0"/>
                  </a:gradFill>
                </a:rPr>
                <a:t>System </a:t>
              </a:r>
              <a:r>
                <a:rPr lang="pl-PL" sz="2763" dirty="0" err="1" smtClean="0">
                  <a:gradFill>
                    <a:gsLst>
                      <a:gs pos="0">
                        <a:srgbClr val="FFFFFF"/>
                      </a:gs>
                      <a:gs pos="100000">
                        <a:srgbClr val="FFFFFF"/>
                      </a:gs>
                    </a:gsLst>
                    <a:lin ang="5400000" scaled="0"/>
                  </a:gradFill>
                </a:rPr>
                <a:t>Mechanisms</a:t>
              </a:r>
              <a:endParaRPr lang="en-US" sz="2763" dirty="0">
                <a:gradFill>
                  <a:gsLst>
                    <a:gs pos="0">
                      <a:srgbClr val="FFFFFF"/>
                    </a:gs>
                    <a:gs pos="100000">
                      <a:srgbClr val="FFFFFF"/>
                    </a:gs>
                  </a:gsLst>
                  <a:lin ang="5400000" scaled="0"/>
                </a:gradFill>
              </a:endParaRPr>
            </a:p>
          </p:txBody>
        </p:sp>
        <p:sp>
          <p:nvSpPr>
            <p:cNvPr id="49" name="Rectangle 48"/>
            <p:cNvSpPr/>
            <p:nvPr>
              <p:custDataLst>
                <p:tags r:id="rId14"/>
              </p:custDataLst>
            </p:nvPr>
          </p:nvSpPr>
          <p:spPr bwMode="auto">
            <a:xfrm>
              <a:off x="5608612" y="3393360"/>
              <a:ext cx="3647480" cy="10445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custDataLst>
                <p:tags r:id="rId15"/>
              </p:custDataLst>
            </p:nvPr>
          </p:nvSpPr>
          <p:spPr>
            <a:xfrm>
              <a:off x="713910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3</a:t>
              </a:r>
            </a:p>
          </p:txBody>
        </p:sp>
        <p:sp>
          <p:nvSpPr>
            <p:cNvPr id="60" name="Right Triangle 59"/>
            <p:cNvSpPr/>
            <p:nvPr>
              <p:custDataLst>
                <p:tags r:id="rId16"/>
              </p:custDataLst>
            </p:nvPr>
          </p:nvSpPr>
          <p:spPr bwMode="auto">
            <a:xfrm rot="10800000" flipV="1">
              <a:off x="7499625" y="2743672"/>
              <a:ext cx="451948" cy="649688"/>
            </a:xfrm>
            <a:prstGeom prst="rtTriangle">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5" name="Group 4"/>
          <p:cNvGrpSpPr/>
          <p:nvPr/>
        </p:nvGrpSpPr>
        <p:grpSpPr>
          <a:xfrm>
            <a:off x="1079467" y="3393773"/>
            <a:ext cx="4609821" cy="2418561"/>
            <a:chOff x="1079467" y="3393360"/>
            <a:chExt cx="4609821" cy="2428234"/>
          </a:xfrm>
          <a:solidFill>
            <a:srgbClr val="7030A0"/>
          </a:solidFill>
        </p:grpSpPr>
        <p:sp>
          <p:nvSpPr>
            <p:cNvPr id="51" name="Rectangle 50"/>
            <p:cNvSpPr/>
            <p:nvPr>
              <p:custDataLst>
                <p:tags r:id="rId7"/>
              </p:custDataLst>
            </p:nvPr>
          </p:nvSpPr>
          <p:spPr bwMode="auto">
            <a:xfrm>
              <a:off x="3024887" y="3393360"/>
              <a:ext cx="2511649"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p:cNvSpPr txBox="1"/>
            <p:nvPr>
              <p:custDataLst>
                <p:tags r:id="rId8"/>
              </p:custDataLst>
            </p:nvPr>
          </p:nvSpPr>
          <p:spPr>
            <a:xfrm>
              <a:off x="3987464"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2</a:t>
              </a:r>
            </a:p>
          </p:txBody>
        </p:sp>
        <p:sp>
          <p:nvSpPr>
            <p:cNvPr id="56" name="TextBox 55"/>
            <p:cNvSpPr txBox="1"/>
            <p:nvPr>
              <p:custDataLst>
                <p:tags r:id="rId9"/>
              </p:custDataLst>
            </p:nvPr>
          </p:nvSpPr>
          <p:spPr>
            <a:xfrm>
              <a:off x="1079467"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7" name="TextBox 56"/>
            <p:cNvSpPr txBox="1"/>
            <p:nvPr>
              <p:custDataLst>
                <p:tags r:id="rId10"/>
              </p:custDataLst>
            </p:nvPr>
          </p:nvSpPr>
          <p:spPr>
            <a:xfrm>
              <a:off x="1396328" y="5240667"/>
              <a:ext cx="3976097" cy="492205"/>
            </a:xfrm>
            <a:prstGeom prst="rect">
              <a:avLst/>
            </a:prstGeom>
            <a:grpFill/>
          </p:spPr>
          <p:txBody>
            <a:bodyPr wrap="square" lIns="64433" tIns="32217" rIns="64433" bIns="32217" rtlCol="0">
              <a:spAutoFit/>
            </a:bodyPr>
            <a:lstStyle/>
            <a:p>
              <a:pPr algn="ctr">
                <a:buSzPct val="90000"/>
              </a:pPr>
              <a:r>
                <a:rPr lang="en-US" sz="2763" dirty="0" smtClean="0">
                  <a:gradFill>
                    <a:gsLst>
                      <a:gs pos="0">
                        <a:srgbClr val="FFFFFF"/>
                      </a:gs>
                      <a:gs pos="100000">
                        <a:srgbClr val="FFFFFF"/>
                      </a:gs>
                    </a:gsLst>
                    <a:lin ang="5400000" scaled="0"/>
                  </a:gradFill>
                </a:rPr>
                <a:t>Live Analysis of Situation</a:t>
              </a:r>
              <a:endParaRPr lang="en-US" sz="2763" dirty="0">
                <a:gradFill>
                  <a:gsLst>
                    <a:gs pos="0">
                      <a:srgbClr val="FFFFFF"/>
                    </a:gs>
                    <a:gs pos="100000">
                      <a:srgbClr val="FFFFFF"/>
                    </a:gs>
                  </a:gsLst>
                  <a:lin ang="5400000" scaled="0"/>
                </a:gradFill>
              </a:endParaRPr>
            </a:p>
          </p:txBody>
        </p:sp>
        <p:sp>
          <p:nvSpPr>
            <p:cNvPr id="61" name="Right Triangle 60"/>
            <p:cNvSpPr/>
            <p:nvPr>
              <p:custDataLst>
                <p:tags r:id="rId11"/>
              </p:custDataLst>
            </p:nvPr>
          </p:nvSpPr>
          <p:spPr bwMode="auto">
            <a:xfrm flipV="1">
              <a:off x="3987462"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7" name="Group 6"/>
          <p:cNvGrpSpPr/>
          <p:nvPr/>
        </p:nvGrpSpPr>
        <p:grpSpPr>
          <a:xfrm>
            <a:off x="6753911" y="3393773"/>
            <a:ext cx="4609821" cy="2418561"/>
            <a:chOff x="6753911" y="3393360"/>
            <a:chExt cx="4609821" cy="2428234"/>
          </a:xfrm>
          <a:solidFill>
            <a:srgbClr val="009E49"/>
          </a:solidFill>
        </p:grpSpPr>
        <p:sp>
          <p:nvSpPr>
            <p:cNvPr id="52" name="Rectangle 51"/>
            <p:cNvSpPr/>
            <p:nvPr>
              <p:custDataLst>
                <p:tags r:id="rId2"/>
              </p:custDataLst>
            </p:nvPr>
          </p:nvSpPr>
          <p:spPr bwMode="auto">
            <a:xfrm>
              <a:off x="9328166" y="3393360"/>
              <a:ext cx="1494841"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5" name="TextBox 54"/>
            <p:cNvSpPr txBox="1"/>
            <p:nvPr>
              <p:custDataLst>
                <p:tags r:id="rId3"/>
              </p:custDataLst>
            </p:nvPr>
          </p:nvSpPr>
          <p:spPr>
            <a:xfrm>
              <a:off x="9782338"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4</a:t>
              </a:r>
            </a:p>
          </p:txBody>
        </p:sp>
        <p:sp>
          <p:nvSpPr>
            <p:cNvPr id="58" name="TextBox 57"/>
            <p:cNvSpPr txBox="1"/>
            <p:nvPr>
              <p:custDataLst>
                <p:tags r:id="rId4"/>
              </p:custDataLst>
            </p:nvPr>
          </p:nvSpPr>
          <p:spPr>
            <a:xfrm>
              <a:off x="6753911"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9" name="TextBox 58"/>
            <p:cNvSpPr txBox="1"/>
            <p:nvPr>
              <p:custDataLst>
                <p:tags r:id="rId5"/>
              </p:custDataLst>
            </p:nvPr>
          </p:nvSpPr>
          <p:spPr>
            <a:xfrm>
              <a:off x="7070772" y="5247182"/>
              <a:ext cx="3976097" cy="492205"/>
            </a:xfrm>
            <a:prstGeom prst="rect">
              <a:avLst/>
            </a:prstGeom>
            <a:grpFill/>
          </p:spPr>
          <p:txBody>
            <a:bodyPr wrap="square" lIns="64433" tIns="32217" rIns="64433" bIns="32217" rtlCol="0">
              <a:spAutoFit/>
            </a:bodyPr>
            <a:lstStyle/>
            <a:p>
              <a:pPr algn="ctr">
                <a:buSzPct val="90000"/>
              </a:pPr>
              <a:r>
                <a:rPr lang="en-US" sz="2763" dirty="0">
                  <a:gradFill>
                    <a:gsLst>
                      <a:gs pos="0">
                        <a:srgbClr val="FFFFFF"/>
                      </a:gs>
                      <a:gs pos="100000">
                        <a:srgbClr val="FFFFFF"/>
                      </a:gs>
                    </a:gsLst>
                    <a:lin ang="5400000" scaled="0"/>
                  </a:gradFill>
                </a:rPr>
                <a:t>Summary </a:t>
              </a:r>
            </a:p>
          </p:txBody>
        </p:sp>
        <p:sp>
          <p:nvSpPr>
            <p:cNvPr id="62" name="Right Triangle 61"/>
            <p:cNvSpPr/>
            <p:nvPr>
              <p:custDataLst>
                <p:tags r:id="rId6"/>
              </p:custDataLst>
            </p:nvPr>
          </p:nvSpPr>
          <p:spPr bwMode="auto">
            <a:xfrm flipV="1">
              <a:off x="9924515"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7447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err="1" smtClean="0"/>
              <a:t>Summary</a:t>
            </a:r>
            <a:r>
              <a:rPr lang="en-US" smtClean="0"/>
              <a:t>: CSI</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851" y="1406108"/>
            <a:ext cx="6281624" cy="4216539"/>
          </a:xfrm>
          <a:prstGeom prst="rect">
            <a:avLst/>
          </a:prstGeom>
        </p:spPr>
      </p:pic>
      <p:sp>
        <p:nvSpPr>
          <p:cNvPr id="7" name="Rectangle 6"/>
          <p:cNvSpPr/>
          <p:nvPr/>
        </p:nvSpPr>
        <p:spPr bwMode="auto">
          <a:xfrm>
            <a:off x="274639" y="1406108"/>
            <a:ext cx="5747525" cy="4216539"/>
          </a:xfrm>
          <a:prstGeom prst="rect">
            <a:avLst/>
          </a:prstGeom>
          <a:solidFill>
            <a:schemeClr val="tx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pPr>
              <a:lnSpc>
                <a:spcPct val="90000"/>
              </a:lnSpc>
              <a:spcBef>
                <a:spcPct val="20000"/>
              </a:spcBef>
              <a:buClr>
                <a:srgbClr val="FFFFFF"/>
              </a:buClr>
              <a:buSzPct val="100000"/>
            </a:pPr>
            <a:r>
              <a:rPr lang="en-US" sz="4000" dirty="0">
                <a:solidFill>
                  <a:srgbClr val="FFFFFF"/>
                </a:solidFill>
                <a:latin typeface="Segoe UI Light"/>
              </a:rPr>
              <a:t>Keep safe</a:t>
            </a:r>
          </a:p>
          <a:p>
            <a:pPr>
              <a:lnSpc>
                <a:spcPct val="90000"/>
              </a:lnSpc>
              <a:spcBef>
                <a:spcPct val="20000"/>
              </a:spcBef>
              <a:buClr>
                <a:srgbClr val="FFFFFF"/>
              </a:buClr>
              <a:buSzPct val="100000"/>
            </a:pPr>
            <a:r>
              <a:rPr lang="en-US" sz="4000" dirty="0">
                <a:solidFill>
                  <a:srgbClr val="FFFFFF"/>
                </a:solidFill>
                <a:latin typeface="Segoe UI Light"/>
              </a:rPr>
              <a:t>Start the investigation</a:t>
            </a:r>
          </a:p>
          <a:p>
            <a:pPr>
              <a:lnSpc>
                <a:spcPct val="90000"/>
              </a:lnSpc>
              <a:spcBef>
                <a:spcPct val="20000"/>
              </a:spcBef>
              <a:buClr>
                <a:srgbClr val="FFFFFF"/>
              </a:buClr>
              <a:buSzPct val="100000"/>
            </a:pPr>
            <a:r>
              <a:rPr lang="en-US" sz="4000" dirty="0">
                <a:solidFill>
                  <a:srgbClr val="FFFFFF"/>
                </a:solidFill>
                <a:latin typeface="Segoe UI Light"/>
              </a:rPr>
              <a:t>Analyze collected data</a:t>
            </a:r>
          </a:p>
          <a:p>
            <a:pPr>
              <a:lnSpc>
                <a:spcPct val="90000"/>
              </a:lnSpc>
              <a:spcBef>
                <a:spcPct val="20000"/>
              </a:spcBef>
              <a:buClr>
                <a:srgbClr val="FFFFFF"/>
              </a:buClr>
              <a:buSzPct val="100000"/>
            </a:pPr>
            <a:r>
              <a:rPr lang="en-US" sz="4000" dirty="0">
                <a:solidFill>
                  <a:srgbClr val="FFFFFF"/>
                </a:solidFill>
                <a:latin typeface="Segoe UI Light"/>
              </a:rPr>
              <a:t>Search for correlations</a:t>
            </a:r>
          </a:p>
          <a:p>
            <a:pPr>
              <a:lnSpc>
                <a:spcPct val="90000"/>
              </a:lnSpc>
              <a:spcBef>
                <a:spcPct val="20000"/>
              </a:spcBef>
              <a:buClr>
                <a:srgbClr val="FFFFFF"/>
              </a:buClr>
              <a:buSzPct val="100000"/>
            </a:pPr>
            <a:r>
              <a:rPr lang="en-US" sz="4000" dirty="0">
                <a:solidFill>
                  <a:srgbClr val="FFFFFF"/>
                </a:solidFill>
                <a:latin typeface="Segoe UI Light"/>
              </a:rPr>
              <a:t>Automate </a:t>
            </a:r>
            <a:r>
              <a:rPr lang="en-US" sz="4000" dirty="0" smtClean="0">
                <a:solidFill>
                  <a:srgbClr val="FFFFFF"/>
                </a:solidFill>
                <a:latin typeface="Segoe UI Light"/>
              </a:rPr>
              <a:t>reactions</a:t>
            </a:r>
          </a:p>
          <a:p>
            <a:pPr>
              <a:lnSpc>
                <a:spcPct val="90000"/>
              </a:lnSpc>
              <a:spcBef>
                <a:spcPct val="20000"/>
              </a:spcBef>
              <a:buClr>
                <a:srgbClr val="FFFFFF"/>
              </a:buClr>
              <a:buSzPct val="100000"/>
            </a:pPr>
            <a:endParaRPr lang="en-US" sz="4000" dirty="0">
              <a:solidFill>
                <a:srgbClr val="FFFFFF"/>
              </a:solidFill>
              <a:latin typeface="Segoe UI Light"/>
            </a:endParaRPr>
          </a:p>
        </p:txBody>
      </p:sp>
    </p:spTree>
    <p:extLst>
      <p:ext uri="{BB962C8B-B14F-4D97-AF65-F5344CB8AC3E}">
        <p14:creationId xmlns:p14="http://schemas.microsoft.com/office/powerpoint/2010/main" val="780079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274638" y="5605099"/>
            <a:ext cx="10058400" cy="10925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rgbClr val="FFFFFF"/>
                    </a:gs>
                    <a:gs pos="100000">
                      <a:srgbClr val="FFFFFF"/>
                    </a:gs>
                  </a:gsLst>
                  <a:lin ang="5400000" scaled="0"/>
                </a:gradFill>
                <a:latin typeface="Segoe UI Light"/>
              </a:rPr>
              <a:t>Come </a:t>
            </a:r>
            <a:r>
              <a:rPr lang="en-US" sz="2600" spc="-51" dirty="0" smtClean="0">
                <a:gradFill>
                  <a:gsLst>
                    <a:gs pos="0">
                      <a:srgbClr val="FFFFFF"/>
                    </a:gs>
                    <a:gs pos="100000">
                      <a:srgbClr val="FFFFFF"/>
                    </a:gs>
                  </a:gsLst>
                  <a:lin ang="5400000" scaled="0"/>
                </a:gradFill>
                <a:latin typeface="Segoe UI Light"/>
              </a:rPr>
              <a:t>visit us </a:t>
            </a:r>
            <a:r>
              <a:rPr lang="en-US" sz="2600" spc="-51" dirty="0">
                <a:gradFill>
                  <a:gsLst>
                    <a:gs pos="0">
                      <a:srgbClr val="FFFFFF"/>
                    </a:gs>
                    <a:gs pos="100000">
                      <a:srgbClr val="FFFFFF"/>
                    </a:gs>
                  </a:gsLst>
                  <a:lin ang="5400000" scaled="0"/>
                </a:gradFill>
                <a:latin typeface="Segoe UI Light"/>
              </a:rPr>
              <a:t>in the Microsoft Solutions Experience (MSE)!</a:t>
            </a:r>
          </a:p>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rgbClr val="FFFFFF"/>
                    </a:gs>
                    <a:gs pos="100000">
                      <a:srgbClr val="FFFFFF"/>
                    </a:gs>
                  </a:gsLst>
                  <a:lin ang="5400000" scaled="0"/>
                </a:gradFill>
                <a:latin typeface="Segoe UI Light"/>
              </a:rPr>
              <a:t>Look for the </a:t>
            </a:r>
            <a:r>
              <a:rPr lang="en-US" sz="2600" b="1" spc="-51" dirty="0">
                <a:gradFill>
                  <a:gsLst>
                    <a:gs pos="0">
                      <a:srgbClr val="FFFFFF"/>
                    </a:gs>
                    <a:gs pos="100000">
                      <a:srgbClr val="FFFFFF"/>
                    </a:gs>
                  </a:gsLst>
                  <a:lin ang="5400000" scaled="0"/>
                </a:gradFill>
              </a:rPr>
              <a:t>Cloud and Datacenter Platform</a:t>
            </a:r>
            <a:r>
              <a:rPr lang="en-US" sz="2600" spc="-51" dirty="0">
                <a:gradFill>
                  <a:gsLst>
                    <a:gs pos="0">
                      <a:srgbClr val="FFFFFF"/>
                    </a:gs>
                    <a:gs pos="100000">
                      <a:srgbClr val="FFFFFF"/>
                    </a:gs>
                  </a:gsLst>
                  <a:lin ang="5400000" scaled="0"/>
                </a:gradFill>
              </a:rPr>
              <a:t> </a:t>
            </a:r>
            <a:r>
              <a:rPr lang="en-US" sz="2600" spc="-51" dirty="0" smtClean="0">
                <a:gradFill>
                  <a:gsLst>
                    <a:gs pos="0">
                      <a:srgbClr val="FFFFFF"/>
                    </a:gs>
                    <a:gs pos="100000">
                      <a:srgbClr val="FFFFFF"/>
                    </a:gs>
                  </a:gsLst>
                  <a:lin ang="5400000" scaled="0"/>
                </a:gradFill>
                <a:latin typeface="Segoe UI Light"/>
              </a:rPr>
              <a:t>area </a:t>
            </a:r>
            <a:r>
              <a:rPr lang="en-US" sz="2600" spc="-51" dirty="0" err="1" smtClean="0">
                <a:gradFill>
                  <a:gsLst>
                    <a:gs pos="0">
                      <a:srgbClr val="FFFFFF"/>
                    </a:gs>
                    <a:gs pos="100000">
                      <a:srgbClr val="FFFFFF"/>
                    </a:gs>
                  </a:gsLst>
                  <a:lin ang="5400000" scaled="0"/>
                </a:gradFill>
                <a:latin typeface="Segoe UI Light"/>
              </a:rPr>
              <a:t>TechExpo</a:t>
            </a:r>
            <a:r>
              <a:rPr lang="en-US" sz="2600" spc="-51" dirty="0" smtClean="0">
                <a:gradFill>
                  <a:gsLst>
                    <a:gs pos="0">
                      <a:srgbClr val="FFFFFF"/>
                    </a:gs>
                    <a:gs pos="100000">
                      <a:srgbClr val="FFFFFF"/>
                    </a:gs>
                  </a:gsLst>
                  <a:lin ang="5400000" scaled="0"/>
                </a:gradFill>
                <a:latin typeface="Segoe UI Light"/>
              </a:rPr>
              <a:t> </a:t>
            </a:r>
            <a:r>
              <a:rPr lang="en-US" sz="2600" spc="-51" dirty="0">
                <a:gradFill>
                  <a:gsLst>
                    <a:gs pos="0">
                      <a:srgbClr val="FFFFFF"/>
                    </a:gs>
                    <a:gs pos="100000">
                      <a:srgbClr val="FFFFFF"/>
                    </a:gs>
                  </a:gsLst>
                  <a:lin ang="5400000" scaled="0"/>
                </a:gradFill>
                <a:latin typeface="Segoe UI Light"/>
              </a:rPr>
              <a:t>Hall 7</a:t>
            </a:r>
          </a:p>
        </p:txBody>
      </p:sp>
      <p:sp>
        <p:nvSpPr>
          <p:cNvPr id="6" name="Title 5"/>
          <p:cNvSpPr>
            <a:spLocks noGrp="1"/>
          </p:cNvSpPr>
          <p:nvPr>
            <p:ph type="title"/>
          </p:nvPr>
        </p:nvSpPr>
        <p:spPr>
          <a:xfrm>
            <a:off x="274639" y="295274"/>
            <a:ext cx="11889564" cy="917575"/>
          </a:xfrm>
        </p:spPr>
        <p:txBody>
          <a:bodyPr/>
          <a:lstStyle/>
          <a:p>
            <a:r>
              <a:rPr lang="en-US" dirty="0"/>
              <a:t>For </a:t>
            </a:r>
            <a:r>
              <a:rPr lang="en-US" dirty="0" smtClean="0"/>
              <a:t>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10788545" y="6268019"/>
            <a:ext cx="1190730" cy="255073"/>
          </a:xfrm>
          <a:prstGeom prst="rect">
            <a:avLst/>
          </a:prstGeom>
        </p:spPr>
      </p:pic>
      <p:grpSp>
        <p:nvGrpSpPr>
          <p:cNvPr id="27" name="Group 26"/>
          <p:cNvGrpSpPr/>
          <p:nvPr/>
        </p:nvGrpSpPr>
        <p:grpSpPr>
          <a:xfrm>
            <a:off x="274639" y="1223909"/>
            <a:ext cx="10338819" cy="821763"/>
            <a:chOff x="274639" y="1545485"/>
            <a:chExt cx="10338819" cy="821763"/>
          </a:xfrm>
        </p:grpSpPr>
        <p:sp>
          <p:nvSpPr>
            <p:cNvPr id="2" name="Rectangle 1"/>
            <p:cNvSpPr/>
            <p:nvPr/>
          </p:nvSpPr>
          <p:spPr>
            <a:xfrm>
              <a:off x="4981168" y="154548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Windows Server Technical Preview</a:t>
              </a:r>
            </a:p>
            <a:p>
              <a:pPr defTabSz="932418">
                <a:lnSpc>
                  <a:spcPct val="90000"/>
                </a:lnSpc>
              </a:pPr>
              <a:r>
                <a:rPr lang="en-US" dirty="0">
                  <a:gradFill>
                    <a:gsLst>
                      <a:gs pos="0">
                        <a:srgbClr val="FFFFFF"/>
                      </a:gs>
                      <a:gs pos="100000">
                        <a:srgbClr val="FFFFFF"/>
                      </a:gs>
                    </a:gsLst>
                    <a:lin ang="5400000" scaled="0"/>
                  </a:gradFill>
                  <a:hlinkClick r:id="rId4"/>
                </a:rPr>
                <a:t>http://technet.microsoft.com/library/dn765472.aspx</a:t>
              </a:r>
              <a:endParaRPr lang="en-US" dirty="0">
                <a:gradFill>
                  <a:gsLst>
                    <a:gs pos="0">
                      <a:srgbClr val="FFFFFF"/>
                    </a:gs>
                    <a:gs pos="100000">
                      <a:srgbClr val="FFFFFF"/>
                    </a:gs>
                  </a:gsLst>
                  <a:lin ang="5400000" scaled="0"/>
                </a:gradFill>
              </a:endParaRPr>
            </a:p>
          </p:txBody>
        </p:sp>
        <p:sp>
          <p:nvSpPr>
            <p:cNvPr id="11" name="Freeform 9"/>
            <p:cNvSpPr>
              <a:spLocks noEditPoints="1"/>
            </p:cNvSpPr>
            <p:nvPr/>
          </p:nvSpPr>
          <p:spPr bwMode="black">
            <a:xfrm>
              <a:off x="4107231" y="167937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9" name="TextBox 18"/>
            <p:cNvSpPr txBox="1"/>
            <p:nvPr/>
          </p:nvSpPr>
          <p:spPr>
            <a:xfrm>
              <a:off x="274639" y="154548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Windows Server</a:t>
              </a:r>
            </a:p>
          </p:txBody>
        </p:sp>
      </p:grpSp>
      <p:grpSp>
        <p:nvGrpSpPr>
          <p:cNvPr id="7" name="Group 6"/>
          <p:cNvGrpSpPr/>
          <p:nvPr/>
        </p:nvGrpSpPr>
        <p:grpSpPr>
          <a:xfrm>
            <a:off x="274639" y="4115269"/>
            <a:ext cx="10338819" cy="821763"/>
            <a:chOff x="274639" y="4906595"/>
            <a:chExt cx="10338819" cy="821763"/>
          </a:xfrm>
        </p:grpSpPr>
        <p:sp>
          <p:nvSpPr>
            <p:cNvPr id="20" name="Freeform 9"/>
            <p:cNvSpPr>
              <a:spLocks noEditPoints="1"/>
            </p:cNvSpPr>
            <p:nvPr/>
          </p:nvSpPr>
          <p:spPr bwMode="black">
            <a:xfrm>
              <a:off x="4107231" y="504048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21" name="TextBox 20"/>
            <p:cNvSpPr txBox="1"/>
            <p:nvPr/>
          </p:nvSpPr>
          <p:spPr>
            <a:xfrm>
              <a:off x="274639" y="490659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Microsoft Azure</a:t>
              </a:r>
            </a:p>
          </p:txBody>
        </p:sp>
        <p:sp>
          <p:nvSpPr>
            <p:cNvPr id="22" name="Rectangle 21"/>
            <p:cNvSpPr/>
            <p:nvPr/>
          </p:nvSpPr>
          <p:spPr>
            <a:xfrm>
              <a:off x="4981168" y="490659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dirty="0">
                  <a:gradFill>
                    <a:gsLst>
                      <a:gs pos="0">
                        <a:srgbClr val="FFFFFF"/>
                      </a:gs>
                      <a:gs pos="100000">
                        <a:srgbClr val="FFFFFF"/>
                      </a:gs>
                    </a:gsLst>
                    <a:lin ang="5400000" scaled="0"/>
                  </a:gradFill>
                  <a:hlinkClick r:id="rId5"/>
                </a:rPr>
                <a:t>http://azure.microsoft.com/en-us/</a:t>
              </a:r>
              <a:r>
                <a:rPr lang="en-US" dirty="0">
                  <a:gradFill>
                    <a:gsLst>
                      <a:gs pos="0">
                        <a:srgbClr val="FFFFFF"/>
                      </a:gs>
                      <a:gs pos="100000">
                        <a:srgbClr val="FFFFFF"/>
                      </a:gs>
                    </a:gsLst>
                    <a:lin ang="5400000" scaled="0"/>
                  </a:gradFill>
                </a:rPr>
                <a:t> </a:t>
              </a:r>
            </a:p>
          </p:txBody>
        </p:sp>
      </p:grpSp>
      <p:grpSp>
        <p:nvGrpSpPr>
          <p:cNvPr id="23" name="Group 22"/>
          <p:cNvGrpSpPr/>
          <p:nvPr/>
        </p:nvGrpSpPr>
        <p:grpSpPr>
          <a:xfrm>
            <a:off x="274639" y="2104596"/>
            <a:ext cx="11646039" cy="821763"/>
            <a:chOff x="274639" y="2582755"/>
            <a:chExt cx="11646039" cy="821763"/>
          </a:xfrm>
        </p:grpSpPr>
        <p:sp>
          <p:nvSpPr>
            <p:cNvPr id="12" name="Freeform 9"/>
            <p:cNvSpPr>
              <a:spLocks noEditPoints="1"/>
            </p:cNvSpPr>
            <p:nvPr/>
          </p:nvSpPr>
          <p:spPr bwMode="black">
            <a:xfrm>
              <a:off x="4107231" y="271664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3" name="TextBox 2"/>
            <p:cNvSpPr txBox="1"/>
            <p:nvPr/>
          </p:nvSpPr>
          <p:spPr>
            <a:xfrm>
              <a:off x="274639" y="258275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System Center</a:t>
              </a:r>
            </a:p>
          </p:txBody>
        </p:sp>
        <p:sp>
          <p:nvSpPr>
            <p:cNvPr id="24" name="Rectangle 23"/>
            <p:cNvSpPr/>
            <p:nvPr/>
          </p:nvSpPr>
          <p:spPr>
            <a:xfrm>
              <a:off x="4981168" y="2582755"/>
              <a:ext cx="693951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System Center Technical Preview</a:t>
              </a:r>
            </a:p>
            <a:p>
              <a:pPr defTabSz="932418">
                <a:lnSpc>
                  <a:spcPct val="90000"/>
                </a:lnSpc>
              </a:pPr>
              <a:r>
                <a:rPr lang="en-US" dirty="0">
                  <a:gradFill>
                    <a:gsLst>
                      <a:gs pos="0">
                        <a:srgbClr val="FFFFFF"/>
                      </a:gs>
                      <a:gs pos="100000">
                        <a:srgbClr val="FFFFFF"/>
                      </a:gs>
                    </a:gsLst>
                    <a:lin ang="5400000" scaled="0"/>
                  </a:gradFill>
                  <a:hlinkClick r:id="rId6"/>
                </a:rPr>
                <a:t>http://</a:t>
              </a:r>
              <a:r>
                <a:rPr lang="en-US" dirty="0" smtClean="0">
                  <a:gradFill>
                    <a:gsLst>
                      <a:gs pos="0">
                        <a:srgbClr val="FFFFFF"/>
                      </a:gs>
                      <a:gs pos="100000">
                        <a:srgbClr val="FFFFFF"/>
                      </a:gs>
                    </a:gsLst>
                    <a:lin ang="5400000" scaled="0"/>
                  </a:gradFill>
                  <a:hlinkClick r:id="rId6"/>
                </a:rPr>
                <a:t>technet.microsoft.com/en-us/library/hh546785.aspx</a:t>
              </a:r>
              <a:endParaRPr lang="en-US" dirty="0">
                <a:gradFill>
                  <a:gsLst>
                    <a:gs pos="0">
                      <a:srgbClr val="FFFFFF"/>
                    </a:gs>
                    <a:gs pos="100000">
                      <a:srgbClr val="FFFFFF"/>
                    </a:gs>
                  </a:gsLst>
                  <a:lin ang="5400000" scaled="0"/>
                </a:gradFill>
              </a:endParaRPr>
            </a:p>
          </p:txBody>
        </p:sp>
      </p:grpSp>
      <p:grpSp>
        <p:nvGrpSpPr>
          <p:cNvPr id="17" name="Group 16"/>
          <p:cNvGrpSpPr/>
          <p:nvPr/>
        </p:nvGrpSpPr>
        <p:grpSpPr>
          <a:xfrm>
            <a:off x="274639" y="2985283"/>
            <a:ext cx="11648403" cy="1071062"/>
            <a:chOff x="274639" y="3620025"/>
            <a:chExt cx="11648403" cy="1071062"/>
          </a:xfrm>
        </p:grpSpPr>
        <p:sp>
          <p:nvSpPr>
            <p:cNvPr id="13" name="Freeform 9"/>
            <p:cNvSpPr>
              <a:spLocks noEditPoints="1"/>
            </p:cNvSpPr>
            <p:nvPr/>
          </p:nvSpPr>
          <p:spPr bwMode="black">
            <a:xfrm>
              <a:off x="4107231" y="375391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8" name="TextBox 17"/>
            <p:cNvSpPr txBox="1"/>
            <p:nvPr/>
          </p:nvSpPr>
          <p:spPr>
            <a:xfrm>
              <a:off x="274639" y="362002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Azure Pack</a:t>
              </a:r>
            </a:p>
          </p:txBody>
        </p:sp>
        <p:sp>
          <p:nvSpPr>
            <p:cNvPr id="25" name="Rectangle 24"/>
            <p:cNvSpPr/>
            <p:nvPr/>
          </p:nvSpPr>
          <p:spPr>
            <a:xfrm>
              <a:off x="4981168" y="3620025"/>
              <a:ext cx="6941874" cy="1071062"/>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u="sng" dirty="0">
                  <a:gradFill>
                    <a:gsLst>
                      <a:gs pos="0">
                        <a:srgbClr val="FFFFFF"/>
                      </a:gs>
                      <a:gs pos="100000">
                        <a:srgbClr val="FFFFFF"/>
                      </a:gs>
                    </a:gsLst>
                    <a:lin ang="5400000" scaled="0"/>
                  </a:gradFill>
                  <a:hlinkClick r:id="rId7"/>
                </a:rPr>
                <a:t>http://</a:t>
              </a:r>
              <a:r>
                <a:rPr lang="en-US" u="sng" dirty="0" smtClean="0">
                  <a:gradFill>
                    <a:gsLst>
                      <a:gs pos="0">
                        <a:srgbClr val="FFFFFF"/>
                      </a:gs>
                      <a:gs pos="100000">
                        <a:srgbClr val="FFFFFF"/>
                      </a:gs>
                    </a:gsLst>
                    <a:lin ang="5400000" scaled="0"/>
                  </a:gradFill>
                  <a:hlinkClick r:id="rId7"/>
                </a:rPr>
                <a:t>www.microsoft.com/en-us/server-cloud/products/</a:t>
              </a:r>
              <a:br>
                <a:rPr lang="en-US" u="sng" dirty="0" smtClean="0">
                  <a:gradFill>
                    <a:gsLst>
                      <a:gs pos="0">
                        <a:srgbClr val="FFFFFF"/>
                      </a:gs>
                      <a:gs pos="100000">
                        <a:srgbClr val="FFFFFF"/>
                      </a:gs>
                    </a:gsLst>
                    <a:lin ang="5400000" scaled="0"/>
                  </a:gradFill>
                  <a:hlinkClick r:id="rId7"/>
                </a:rPr>
              </a:br>
              <a:r>
                <a:rPr lang="en-US" u="sng" dirty="0" smtClean="0">
                  <a:gradFill>
                    <a:gsLst>
                      <a:gs pos="0">
                        <a:srgbClr val="FFFFFF"/>
                      </a:gs>
                      <a:gs pos="100000">
                        <a:srgbClr val="FFFFFF"/>
                      </a:gs>
                    </a:gsLst>
                    <a:lin ang="5400000" scaled="0"/>
                  </a:gradFill>
                  <a:hlinkClick r:id="rId7"/>
                </a:rPr>
                <a:t>windows-azure-pack</a:t>
              </a:r>
              <a:endParaRPr lang="en-US"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419609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childTnLst>
                                </p:cTn>
                              </p:par>
                              <p:par>
                                <p:cTn id="8" presetID="63" presetClass="path" presetSubtype="0" decel="100000" fill="hold" nodeType="withEffect">
                                  <p:stCondLst>
                                    <p:cond delay="0"/>
                                  </p:stCondLst>
                                  <p:childTnLst>
                                    <p:animMotion origin="layout" path="M -0.02413 -2.12892E-6 L 2.57085E-6 -2.12892E-6 " pathEditMode="relative" rAng="0" ptsTypes="AA">
                                      <p:cBhvr>
                                        <p:cTn id="9" dur="1000" fill="hold"/>
                                        <p:tgtEl>
                                          <p:spTgt spid="27"/>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600"/>
                                        <p:tgtEl>
                                          <p:spTgt spid="23"/>
                                        </p:tgtEl>
                                      </p:cBhvr>
                                    </p:animEffect>
                                  </p:childTnLst>
                                </p:cTn>
                              </p:par>
                              <p:par>
                                <p:cTn id="13" presetID="63" presetClass="path" presetSubtype="0" decel="100000" fill="hold" nodeType="withEffect">
                                  <p:stCondLst>
                                    <p:cond delay="100"/>
                                  </p:stCondLst>
                                  <p:childTnLst>
                                    <p:animMotion origin="layout" path="M -0.02413 2.40581E-7 L 1.30202E-6 2.40581E-7 " pathEditMode="relative" rAng="0" ptsTypes="AA">
                                      <p:cBhvr>
                                        <p:cTn id="14" dur="1000" fill="hold"/>
                                        <p:tgtEl>
                                          <p:spTgt spid="2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600"/>
                                        <p:tgtEl>
                                          <p:spTgt spid="17"/>
                                        </p:tgtEl>
                                      </p:cBhvr>
                                    </p:animEffect>
                                  </p:childTnLst>
                                </p:cTn>
                              </p:par>
                              <p:par>
                                <p:cTn id="18" presetID="63" presetClass="path" presetSubtype="0" decel="100000" fill="hold" nodeType="withEffect">
                                  <p:stCondLst>
                                    <p:cond delay="200"/>
                                  </p:stCondLst>
                                  <p:childTnLst>
                                    <p:animMotion origin="layout" path="M -0.02413 2.51475E-6 L 3.65331E-6 2.51475E-6 " pathEditMode="relative" rAng="0" ptsTypes="AA">
                                      <p:cBhvr>
                                        <p:cTn id="19" dur="1000" fill="hold"/>
                                        <p:tgtEl>
                                          <p:spTgt spid="17"/>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600"/>
                                        <p:tgtEl>
                                          <p:spTgt spid="7"/>
                                        </p:tgtEl>
                                      </p:cBhvr>
                                    </p:animEffect>
                                  </p:childTnLst>
                                </p:cTn>
                              </p:par>
                              <p:par>
                                <p:cTn id="23" presetID="63" presetClass="path" presetSubtype="0" decel="100000" fill="hold" nodeType="withEffect">
                                  <p:stCondLst>
                                    <p:cond delay="300"/>
                                  </p:stCondLst>
                                  <p:childTnLst>
                                    <p:animMotion origin="layout" path="M -0.02413 -2.17431E-6 L 2.57085E-6 -2.17431E-6 " pathEditMode="relative" rAng="0" ptsTypes="AA">
                                      <p:cBhvr>
                                        <p:cTn id="24" dur="1000" fill="hold"/>
                                        <p:tgtEl>
                                          <p:spTgt spid="7"/>
                                        </p:tgtEl>
                                        <p:attrNameLst>
                                          <p:attrName>ppt_x</p:attrName>
                                          <p:attrName>ppt_y</p:attrName>
                                        </p:attrNameLst>
                                      </p:cBhvr>
                                      <p:rCtr x="1200"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600"/>
                                        <p:tgtEl>
                                          <p:spTgt spid="16"/>
                                        </p:tgtEl>
                                      </p:cBhvr>
                                    </p:animEffect>
                                  </p:childTnLst>
                                </p:cTn>
                              </p:par>
                              <p:par>
                                <p:cTn id="28" presetID="63" presetClass="path" presetSubtype="0" decel="100000" fill="hold" grpId="1" nodeType="withEffect">
                                  <p:stCondLst>
                                    <p:cond delay="400"/>
                                  </p:stCondLst>
                                  <p:childTnLst>
                                    <p:animMotion origin="layout" path="M -0.02413 -2.17431E-6 L 2.57085E-6 -2.17431E-6 " pathEditMode="relative" rAng="0" ptsTypes="AA">
                                      <p:cBhvr>
                                        <p:cTn id="29"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5143080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5275"/>
            <a:ext cx="11889564" cy="917575"/>
          </a:xfrm>
        </p:spPr>
        <p:txBody>
          <a:bodyPr/>
          <a:lstStyle/>
          <a:p>
            <a:r>
              <a:rPr lang="en-US" dirty="0" smtClean="0"/>
              <a:t>Azure</a:t>
            </a:r>
            <a:endParaRPr lang="en-US" dirty="0"/>
          </a:p>
        </p:txBody>
      </p:sp>
      <p:sp>
        <p:nvSpPr>
          <p:cNvPr id="20" name="Rectangle 19">
            <a:hlinkClick r:id="rId3"/>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85" name="Rectangle 84">
            <a:hlinkClick r:id="rId4"/>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pic>
        <p:nvPicPr>
          <p:cNvPr id="86" name="Picture 85"/>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6"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7"/>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62" name="Rectangle 61">
            <a:hlinkClick r:id="rId3"/>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10979</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104" name="Rectangle 103">
            <a:hlinkClick r:id="rId8"/>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45" name="Rectangle 44">
            <a:hlinkClick r:id="rId4"/>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sp>
        <p:nvSpPr>
          <p:cNvPr id="42" name="Rectangle 41">
            <a:hlinkClick r:id="rId3"/>
          </p:cNvPr>
          <p:cNvSpPr>
            <a:spLocks/>
          </p:cNvSpPr>
          <p:nvPr/>
        </p:nvSpPr>
        <p:spPr bwMode="auto">
          <a:xfrm>
            <a:off x="7601134"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sp>
        <p:nvSpPr>
          <p:cNvPr id="53" name="Rectangle 52">
            <a:hlinkClick r:id="rId8"/>
          </p:cNvPr>
          <p:cNvSpPr>
            <a:spLocks/>
          </p:cNvSpPr>
          <p:nvPr/>
        </p:nvSpPr>
        <p:spPr bwMode="auto">
          <a:xfrm>
            <a:off x="5769511"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66" name="Rectangle 65">
            <a:hlinkClick r:id="rId8"/>
          </p:cNvPr>
          <p:cNvSpPr>
            <a:spLocks/>
          </p:cNvSpPr>
          <p:nvPr/>
        </p:nvSpPr>
        <p:spPr bwMode="auto">
          <a:xfrm>
            <a:off x="3937887"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72" name="Rectangle 71">
            <a:hlinkClick r:id="rId7"/>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Azure-Train</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chemeClr val="tx1"/>
                    </a:gs>
                    <a:gs pos="25424">
                      <a:schemeClr val="tx1"/>
                    </a:gs>
                  </a:gsLst>
                  <a:lin ang="5400000" scaled="0"/>
                </a:gradFill>
                <a:latin typeface="+mj-lt"/>
              </a:rPr>
              <a:t>Get </a:t>
            </a:r>
            <a:r>
              <a:rPr lang="en-US" sz="3200" spc="-40" dirty="0" smtClean="0">
                <a:gradFill>
                  <a:gsLst>
                    <a:gs pos="11864">
                      <a:schemeClr val="tx1"/>
                    </a:gs>
                    <a:gs pos="25424">
                      <a:schemeClr val="tx1"/>
                    </a:gs>
                  </a:gsLst>
                  <a:lin ang="5400000" scaled="0"/>
                </a:gradFill>
                <a:latin typeface="+mj-lt"/>
              </a:rPr>
              <a:t>certified for </a:t>
            </a:r>
            <a:r>
              <a:rPr lang="en-US" sz="3200" spc="-40" dirty="0">
                <a:gradFill>
                  <a:gsLst>
                    <a:gs pos="11864">
                      <a:schemeClr val="tx1"/>
                    </a:gs>
                    <a:gs pos="25424">
                      <a:schemeClr val="tx1"/>
                    </a:gs>
                  </a:gsLst>
                  <a:lin ang="5400000" scaled="0"/>
                </a:gradFill>
                <a:latin typeface="+mj-l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12" name="Freeform 5"/>
          <p:cNvSpPr>
            <a:spLocks noChangeAspect="1" noEditPoints="1"/>
          </p:cNvSpPr>
          <p:nvPr/>
        </p:nvSpPr>
        <p:spPr bwMode="auto">
          <a:xfrm>
            <a:off x="3423211"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2</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64" name="Freeform 5"/>
          <p:cNvSpPr>
            <a:spLocks noChangeAspect="1" noEditPoints="1"/>
          </p:cNvSpPr>
          <p:nvPr/>
        </p:nvSpPr>
        <p:spPr bwMode="auto">
          <a:xfrm>
            <a:off x="5254835"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20532</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20533</a:t>
            </a:r>
          </a:p>
        </p:txBody>
      </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532</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533</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0" name="TextBox 79"/>
          <p:cNvSpPr txBox="1"/>
          <p:nvPr/>
        </p:nvSpPr>
        <p:spPr>
          <a:xfrm>
            <a:off x="7601134"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534</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5769511"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75357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62"/>
          <a:stretch/>
        </p:blipFill>
        <p:spPr>
          <a:xfrm>
            <a:off x="0" y="-7939"/>
            <a:ext cx="12466637" cy="7010401"/>
          </a:xfrm>
          <a:prstGeom prst="rect">
            <a:avLst/>
          </a:prstGeom>
        </p:spPr>
      </p:pic>
    </p:spTree>
    <p:extLst>
      <p:ext uri="{BB962C8B-B14F-4D97-AF65-F5344CB8AC3E}">
        <p14:creationId xmlns:p14="http://schemas.microsoft.com/office/powerpoint/2010/main" val="247462186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851865513"/>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45816"/>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407869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lstStyle/>
          <a:p>
            <a:r>
              <a:rPr lang="pl-PL" dirty="0" smtClean="0"/>
              <a:t>Tools!</a:t>
            </a:r>
            <a:endParaRPr lang="en-US" dirty="0"/>
          </a:p>
        </p:txBody>
      </p:sp>
      <p:sp>
        <p:nvSpPr>
          <p:cNvPr id="6" name="Rectangle 5"/>
          <p:cNvSpPr/>
          <p:nvPr/>
        </p:nvSpPr>
        <p:spPr bwMode="auto">
          <a:xfrm>
            <a:off x="274320" y="1214472"/>
            <a:ext cx="11887518" cy="5483191"/>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547688" y="1395987"/>
            <a:ext cx="11309349" cy="3028521"/>
          </a:xfrm>
          <a:prstGeom prst="rect">
            <a:avLst/>
          </a:prstGeom>
          <a:solidFill>
            <a:srgbClr val="7030A0"/>
          </a:solidFill>
        </p:spPr>
        <p:txBody>
          <a:bodyPr wrap="square">
            <a:spAutoFit/>
          </a:bodyPr>
          <a:lstStyle/>
          <a:p>
            <a:pPr>
              <a:lnSpc>
                <a:spcPct val="90000"/>
              </a:lnSpc>
              <a:spcBef>
                <a:spcPct val="20000"/>
              </a:spcBef>
              <a:buSzPct val="105000"/>
            </a:pPr>
            <a:r>
              <a:rPr lang="en-US" sz="3600" dirty="0" smtClean="0">
                <a:solidFill>
                  <a:srgbClr val="FFFFFF"/>
                </a:solidFill>
                <a:latin typeface="Segoe UI Light"/>
                <a:sym typeface="Wingdings" pitchFamily="2" charset="2"/>
              </a:rPr>
              <a:t>Check out the following link:</a:t>
            </a:r>
          </a:p>
          <a:p>
            <a:pPr marL="571500" indent="-571500">
              <a:lnSpc>
                <a:spcPct val="90000"/>
              </a:lnSpc>
              <a:spcBef>
                <a:spcPct val="20000"/>
              </a:spcBef>
              <a:buSzPct val="105000"/>
              <a:buFontTx/>
              <a:buBlip>
                <a:blip r:embed="rId3"/>
              </a:buBlip>
            </a:pPr>
            <a:endParaRPr lang="en-US" sz="3600" dirty="0" smtClean="0">
              <a:solidFill>
                <a:srgbClr val="68217A"/>
              </a:solidFill>
              <a:latin typeface="Segoe UI Light"/>
              <a:sym typeface="Wingdings" pitchFamily="2" charset="2"/>
            </a:endParaRPr>
          </a:p>
          <a:p>
            <a:pPr>
              <a:lnSpc>
                <a:spcPct val="90000"/>
              </a:lnSpc>
              <a:spcBef>
                <a:spcPct val="20000"/>
              </a:spcBef>
              <a:buSzPct val="105000"/>
            </a:pPr>
            <a:endParaRPr lang="en-US" sz="3600" dirty="0" smtClean="0">
              <a:solidFill>
                <a:srgbClr val="68217A"/>
              </a:solidFill>
              <a:latin typeface="Segoe UI Light"/>
              <a:sym typeface="Wingdings" pitchFamily="2" charset="2"/>
            </a:endParaRPr>
          </a:p>
          <a:p>
            <a:pPr marL="1037871" lvl="1" indent="-571500">
              <a:lnSpc>
                <a:spcPct val="90000"/>
              </a:lnSpc>
              <a:spcBef>
                <a:spcPct val="20000"/>
              </a:spcBef>
              <a:buSzPct val="105000"/>
              <a:buFontTx/>
              <a:buBlip>
                <a:blip r:embed="rId3"/>
              </a:buBlip>
            </a:pPr>
            <a:r>
              <a:rPr lang="pl-PL" sz="3600" dirty="0" err="1">
                <a:gradFill>
                  <a:gsLst>
                    <a:gs pos="1250">
                      <a:srgbClr val="FFFFFF"/>
                    </a:gs>
                    <a:gs pos="100000">
                      <a:srgbClr val="FFFFFF"/>
                    </a:gs>
                  </a:gsLst>
                  <a:lin ang="5400000" scaled="0"/>
                </a:gradFill>
                <a:sym typeface="Wingdings" pitchFamily="2" charset="2"/>
              </a:rPr>
              <a:t>Our</a:t>
            </a:r>
            <a:r>
              <a:rPr lang="pl-PL" sz="3600" dirty="0">
                <a:gradFill>
                  <a:gsLst>
                    <a:gs pos="1250">
                      <a:srgbClr val="FFFFFF"/>
                    </a:gs>
                    <a:gs pos="100000">
                      <a:srgbClr val="FFFFFF"/>
                    </a:gs>
                  </a:gsLst>
                  <a:lin ang="5400000" scaled="0"/>
                </a:gradFill>
                <a:sym typeface="Wingdings" pitchFamily="2" charset="2"/>
              </a:rPr>
              <a:t> </a:t>
            </a:r>
            <a:r>
              <a:rPr lang="pl-PL" sz="3600" dirty="0" err="1">
                <a:gradFill>
                  <a:gsLst>
                    <a:gs pos="1250">
                      <a:srgbClr val="FFFFFF"/>
                    </a:gs>
                    <a:gs pos="100000">
                      <a:srgbClr val="FFFFFF"/>
                    </a:gs>
                  </a:gsLst>
                  <a:lin ang="5400000" scaled="0"/>
                </a:gradFill>
                <a:sym typeface="Wingdings" pitchFamily="2" charset="2"/>
              </a:rPr>
              <a:t>tools</a:t>
            </a:r>
            <a:r>
              <a:rPr lang="pl-PL" sz="3600" dirty="0">
                <a:gradFill>
                  <a:gsLst>
                    <a:gs pos="1250">
                      <a:srgbClr val="FFFFFF"/>
                    </a:gs>
                    <a:gs pos="100000">
                      <a:srgbClr val="FFFFFF"/>
                    </a:gs>
                  </a:gsLst>
                  <a:lin ang="5400000" scaled="0"/>
                </a:gradFill>
                <a:sym typeface="Wingdings" pitchFamily="2" charset="2"/>
              </a:rPr>
              <a:t>: </a:t>
            </a:r>
            <a:r>
              <a:rPr lang="pl-PL" sz="3600" b="1" dirty="0">
                <a:gradFill>
                  <a:gsLst>
                    <a:gs pos="1250">
                      <a:srgbClr val="FFFFFF"/>
                    </a:gs>
                    <a:gs pos="100000">
                      <a:srgbClr val="FFFFFF"/>
                    </a:gs>
                  </a:gsLst>
                  <a:lin ang="5400000" scaled="0"/>
                </a:gradFill>
                <a:sym typeface="Wingdings" pitchFamily="2" charset="2"/>
              </a:rPr>
              <a:t>http://cqure.pl  Tools</a:t>
            </a:r>
          </a:p>
          <a:p>
            <a:pPr lvl="1">
              <a:lnSpc>
                <a:spcPct val="90000"/>
              </a:lnSpc>
              <a:spcBef>
                <a:spcPct val="20000"/>
              </a:spcBef>
              <a:buSzPct val="105000"/>
            </a:pPr>
            <a:endParaRPr lang="pl-PL" sz="3600" dirty="0">
              <a:gradFill>
                <a:gsLst>
                  <a:gs pos="1250">
                    <a:srgbClr val="FFFFFF"/>
                  </a:gs>
                  <a:gs pos="100000">
                    <a:srgbClr val="FFFFFF"/>
                  </a:gs>
                </a:gsLst>
                <a:lin ang="5400000" scaled="0"/>
              </a:gradFill>
              <a:latin typeface="Segoe UI Light"/>
              <a:sym typeface="Wingdings" pitchFamily="2" charset="2"/>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972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prstGeom prst="rect">
            <a:avLst/>
          </a:prstGeom>
        </p:spPr>
        <p:txBody>
          <a:bodyPr/>
          <a:lstStyle/>
          <a:p>
            <a:r>
              <a:rPr lang="en-GB" dirty="0" smtClean="0"/>
              <a:t>Agenda</a:t>
            </a:r>
            <a:endParaRPr lang="en-GB" dirty="0"/>
          </a:p>
        </p:txBody>
      </p:sp>
      <p:grpSp>
        <p:nvGrpSpPr>
          <p:cNvPr id="4" name="Group 3"/>
          <p:cNvGrpSpPr/>
          <p:nvPr/>
        </p:nvGrpSpPr>
        <p:grpSpPr>
          <a:xfrm>
            <a:off x="1079467" y="2011518"/>
            <a:ext cx="4609821" cy="2422611"/>
            <a:chOff x="1079467" y="2005576"/>
            <a:chExt cx="4609821" cy="2432300"/>
          </a:xfrm>
        </p:grpSpPr>
        <p:sp>
          <p:nvSpPr>
            <p:cNvPr id="31" name="TextBox 30"/>
            <p:cNvSpPr txBox="1"/>
            <p:nvPr>
              <p:custDataLst>
                <p:tags r:id="rId17"/>
              </p:custDataLst>
            </p:nvPr>
          </p:nvSpPr>
          <p:spPr>
            <a:xfrm>
              <a:off x="1079467" y="2005576"/>
              <a:ext cx="4609821" cy="619372"/>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33" name="TextBox 32"/>
            <p:cNvSpPr txBox="1"/>
            <p:nvPr>
              <p:custDataLst>
                <p:tags r:id="rId18"/>
              </p:custDataLst>
            </p:nvPr>
          </p:nvSpPr>
          <p:spPr>
            <a:xfrm>
              <a:off x="1396328" y="2052724"/>
              <a:ext cx="3976097" cy="492205"/>
            </a:xfrm>
            <a:prstGeom prst="rect">
              <a:avLst/>
            </a:prstGeom>
            <a:noFill/>
          </p:spPr>
          <p:txBody>
            <a:bodyPr wrap="square" lIns="64433" tIns="32217" rIns="64433" bIns="32217" rtlCol="0">
              <a:spAutoFit/>
            </a:bodyPr>
            <a:lstStyle/>
            <a:p>
              <a:pPr algn="ctr">
                <a:buSzPct val="90000"/>
              </a:pPr>
              <a:r>
                <a:rPr lang="pl-PL" sz="2763" dirty="0" err="1" smtClean="0">
                  <a:gradFill>
                    <a:gsLst>
                      <a:gs pos="0">
                        <a:srgbClr val="FFFFFF"/>
                      </a:gs>
                      <a:gs pos="100000">
                        <a:srgbClr val="FFFFFF"/>
                      </a:gs>
                    </a:gsLst>
                    <a:lin ang="5400000" scaled="0"/>
                  </a:gradFill>
                </a:rPr>
                <a:t>Fundamental</a:t>
              </a:r>
              <a:r>
                <a:rPr lang="pl-PL" sz="2763" dirty="0" smtClean="0">
                  <a:gradFill>
                    <a:gsLst>
                      <a:gs pos="0">
                        <a:srgbClr val="FFFFFF"/>
                      </a:gs>
                      <a:gs pos="100000">
                        <a:srgbClr val="FFFFFF"/>
                      </a:gs>
                    </a:gsLst>
                    <a:lin ang="5400000" scaled="0"/>
                  </a:gradFill>
                </a:rPr>
                <a:t> </a:t>
              </a:r>
              <a:r>
                <a:rPr lang="pl-PL" sz="2763" dirty="0" err="1" smtClean="0">
                  <a:gradFill>
                    <a:gsLst>
                      <a:gs pos="0">
                        <a:srgbClr val="FFFFFF"/>
                      </a:gs>
                      <a:gs pos="100000">
                        <a:srgbClr val="FFFFFF"/>
                      </a:gs>
                    </a:gsLst>
                    <a:lin ang="5400000" scaled="0"/>
                  </a:gradFill>
                </a:rPr>
                <a:t>Research</a:t>
              </a:r>
              <a:endParaRPr lang="en-US" sz="2763" dirty="0">
                <a:gradFill>
                  <a:gsLst>
                    <a:gs pos="0">
                      <a:srgbClr val="FFFFFF"/>
                    </a:gs>
                    <a:gs pos="100000">
                      <a:srgbClr val="FFFFFF"/>
                    </a:gs>
                  </a:gsLst>
                  <a:lin ang="5400000" scaled="0"/>
                </a:gradFill>
              </a:endParaRPr>
            </a:p>
          </p:txBody>
        </p:sp>
        <p:sp>
          <p:nvSpPr>
            <p:cNvPr id="41" name="Right Triangle 40"/>
            <p:cNvSpPr/>
            <p:nvPr>
              <p:custDataLst>
                <p:tags r:id="rId19"/>
              </p:custDataLst>
            </p:nvPr>
          </p:nvSpPr>
          <p:spPr bwMode="auto">
            <a:xfrm rot="10800000" flipV="1">
              <a:off x="2046692" y="2743672"/>
              <a:ext cx="451948" cy="649688"/>
            </a:xfrm>
            <a:prstGeom prst="rtTriangle">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custDataLst>
                <p:tags r:id="rId20"/>
              </p:custDataLst>
            </p:nvPr>
          </p:nvSpPr>
          <p:spPr bwMode="auto">
            <a:xfrm>
              <a:off x="1457971" y="3393360"/>
              <a:ext cx="1494841" cy="10445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p:cNvSpPr txBox="1"/>
            <p:nvPr>
              <p:custDataLst>
                <p:tags r:id="rId21"/>
              </p:custDataLst>
            </p:nvPr>
          </p:nvSpPr>
          <p:spPr>
            <a:xfrm>
              <a:off x="191214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1</a:t>
              </a:r>
            </a:p>
          </p:txBody>
        </p:sp>
      </p:grpSp>
      <p:grpSp>
        <p:nvGrpSpPr>
          <p:cNvPr id="6" name="Group 5"/>
          <p:cNvGrpSpPr/>
          <p:nvPr/>
        </p:nvGrpSpPr>
        <p:grpSpPr>
          <a:xfrm>
            <a:off x="5608613" y="2011518"/>
            <a:ext cx="5690887" cy="2422611"/>
            <a:chOff x="5608612" y="2005576"/>
            <a:chExt cx="5690887" cy="2432300"/>
          </a:xfrm>
        </p:grpSpPr>
        <p:sp>
          <p:nvSpPr>
            <p:cNvPr id="46" name="TextBox 45"/>
            <p:cNvSpPr txBox="1"/>
            <p:nvPr>
              <p:custDataLst>
                <p:tags r:id="rId12"/>
              </p:custDataLst>
            </p:nvPr>
          </p:nvSpPr>
          <p:spPr>
            <a:xfrm>
              <a:off x="6689678" y="2005576"/>
              <a:ext cx="4609821" cy="619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rgbClr val="FFFFFF">
                      <a:alpha val="98824"/>
                    </a:srgbClr>
                  </a:solidFill>
                  <a:latin typeface="Segoe UI" pitchFamily="34" charset="0"/>
                  <a:ea typeface="Segoe UI" pitchFamily="34" charset="0"/>
                  <a:cs typeface="Segoe UI" pitchFamily="34" charset="0"/>
                </a:defRPr>
              </a:lvl1pPr>
            </a:lstStyle>
            <a:p>
              <a:endParaRPr lang="en-US" sz="1520" dirty="0">
                <a:ln>
                  <a:solidFill>
                    <a:srgbClr val="FFFFFF">
                      <a:alpha val="99000"/>
                    </a:srgbClr>
                  </a:solidFill>
                </a:ln>
                <a:gradFill>
                  <a:gsLst>
                    <a:gs pos="0">
                      <a:srgbClr val="FFFFFF"/>
                    </a:gs>
                    <a:gs pos="100000">
                      <a:srgbClr val="FFFFFF"/>
                    </a:gs>
                  </a:gsLst>
                  <a:lin ang="5400000" scaled="0"/>
                </a:gradFill>
              </a:endParaRPr>
            </a:p>
          </p:txBody>
        </p:sp>
        <p:sp>
          <p:nvSpPr>
            <p:cNvPr id="47" name="TextBox 46"/>
            <p:cNvSpPr txBox="1"/>
            <p:nvPr>
              <p:custDataLst>
                <p:tags r:id="rId13"/>
              </p:custDataLst>
            </p:nvPr>
          </p:nvSpPr>
          <p:spPr>
            <a:xfrm>
              <a:off x="7006539" y="2052724"/>
              <a:ext cx="3976097" cy="492205"/>
            </a:xfrm>
            <a:prstGeom prst="rect">
              <a:avLst/>
            </a:prstGeom>
            <a:noFill/>
          </p:spPr>
          <p:txBody>
            <a:bodyPr wrap="square" lIns="64433" tIns="32217" rIns="64433" bIns="32217" rtlCol="0">
              <a:spAutoFit/>
            </a:bodyPr>
            <a:lstStyle/>
            <a:p>
              <a:pPr algn="ctr">
                <a:buSzPct val="90000"/>
              </a:pPr>
              <a:r>
                <a:rPr lang="pl-PL" sz="2763" dirty="0" smtClean="0">
                  <a:gradFill>
                    <a:gsLst>
                      <a:gs pos="0">
                        <a:srgbClr val="FFFFFF"/>
                      </a:gs>
                      <a:gs pos="100000">
                        <a:srgbClr val="FFFFFF"/>
                      </a:gs>
                    </a:gsLst>
                    <a:lin ang="5400000" scaled="0"/>
                  </a:gradFill>
                </a:rPr>
                <a:t>System </a:t>
              </a:r>
              <a:r>
                <a:rPr lang="pl-PL" sz="2763" dirty="0" err="1" smtClean="0">
                  <a:gradFill>
                    <a:gsLst>
                      <a:gs pos="0">
                        <a:srgbClr val="FFFFFF"/>
                      </a:gs>
                      <a:gs pos="100000">
                        <a:srgbClr val="FFFFFF"/>
                      </a:gs>
                    </a:gsLst>
                    <a:lin ang="5400000" scaled="0"/>
                  </a:gradFill>
                </a:rPr>
                <a:t>Mechanisms</a:t>
              </a:r>
              <a:endParaRPr lang="en-US" sz="2763" dirty="0">
                <a:gradFill>
                  <a:gsLst>
                    <a:gs pos="0">
                      <a:srgbClr val="FFFFFF"/>
                    </a:gs>
                    <a:gs pos="100000">
                      <a:srgbClr val="FFFFFF"/>
                    </a:gs>
                  </a:gsLst>
                  <a:lin ang="5400000" scaled="0"/>
                </a:gradFill>
              </a:endParaRPr>
            </a:p>
          </p:txBody>
        </p:sp>
        <p:sp>
          <p:nvSpPr>
            <p:cNvPr id="49" name="Rectangle 48"/>
            <p:cNvSpPr/>
            <p:nvPr>
              <p:custDataLst>
                <p:tags r:id="rId14"/>
              </p:custDataLst>
            </p:nvPr>
          </p:nvSpPr>
          <p:spPr bwMode="auto">
            <a:xfrm>
              <a:off x="5608612" y="3393360"/>
              <a:ext cx="3647480" cy="10445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custDataLst>
                <p:tags r:id="rId15"/>
              </p:custDataLst>
            </p:nvPr>
          </p:nvSpPr>
          <p:spPr>
            <a:xfrm>
              <a:off x="7139103" y="3542397"/>
              <a:ext cx="586498" cy="685635"/>
            </a:xfrm>
            <a:prstGeom prst="rect">
              <a:avLst/>
            </a:prstGeom>
            <a:no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3</a:t>
              </a:r>
            </a:p>
          </p:txBody>
        </p:sp>
        <p:sp>
          <p:nvSpPr>
            <p:cNvPr id="60" name="Right Triangle 59"/>
            <p:cNvSpPr/>
            <p:nvPr>
              <p:custDataLst>
                <p:tags r:id="rId16"/>
              </p:custDataLst>
            </p:nvPr>
          </p:nvSpPr>
          <p:spPr bwMode="auto">
            <a:xfrm rot="10800000" flipV="1">
              <a:off x="7499625" y="2743672"/>
              <a:ext cx="451948" cy="649688"/>
            </a:xfrm>
            <a:prstGeom prst="rtTriangle">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5" name="Group 4"/>
          <p:cNvGrpSpPr/>
          <p:nvPr/>
        </p:nvGrpSpPr>
        <p:grpSpPr>
          <a:xfrm>
            <a:off x="1079467" y="3393773"/>
            <a:ext cx="4609821" cy="2418561"/>
            <a:chOff x="1079467" y="3393360"/>
            <a:chExt cx="4609821" cy="2428234"/>
          </a:xfrm>
          <a:solidFill>
            <a:srgbClr val="7030A0"/>
          </a:solidFill>
        </p:grpSpPr>
        <p:sp>
          <p:nvSpPr>
            <p:cNvPr id="51" name="Rectangle 50"/>
            <p:cNvSpPr/>
            <p:nvPr>
              <p:custDataLst>
                <p:tags r:id="rId7"/>
              </p:custDataLst>
            </p:nvPr>
          </p:nvSpPr>
          <p:spPr bwMode="auto">
            <a:xfrm>
              <a:off x="3024887" y="3393360"/>
              <a:ext cx="2511649"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3" name="TextBox 52"/>
            <p:cNvSpPr txBox="1"/>
            <p:nvPr>
              <p:custDataLst>
                <p:tags r:id="rId8"/>
              </p:custDataLst>
            </p:nvPr>
          </p:nvSpPr>
          <p:spPr>
            <a:xfrm>
              <a:off x="3987464"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2</a:t>
              </a:r>
            </a:p>
          </p:txBody>
        </p:sp>
        <p:sp>
          <p:nvSpPr>
            <p:cNvPr id="56" name="TextBox 55"/>
            <p:cNvSpPr txBox="1"/>
            <p:nvPr>
              <p:custDataLst>
                <p:tags r:id="rId9"/>
              </p:custDataLst>
            </p:nvPr>
          </p:nvSpPr>
          <p:spPr>
            <a:xfrm>
              <a:off x="1079467"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7" name="TextBox 56"/>
            <p:cNvSpPr txBox="1"/>
            <p:nvPr>
              <p:custDataLst>
                <p:tags r:id="rId10"/>
              </p:custDataLst>
            </p:nvPr>
          </p:nvSpPr>
          <p:spPr>
            <a:xfrm>
              <a:off x="1396328" y="5240667"/>
              <a:ext cx="3976097" cy="492205"/>
            </a:xfrm>
            <a:prstGeom prst="rect">
              <a:avLst/>
            </a:prstGeom>
            <a:grpFill/>
          </p:spPr>
          <p:txBody>
            <a:bodyPr wrap="square" lIns="64433" tIns="32217" rIns="64433" bIns="32217" rtlCol="0">
              <a:spAutoFit/>
            </a:bodyPr>
            <a:lstStyle/>
            <a:p>
              <a:pPr algn="ctr">
                <a:buSzPct val="90000"/>
              </a:pPr>
              <a:r>
                <a:rPr lang="en-US" sz="2763" dirty="0" smtClean="0">
                  <a:gradFill>
                    <a:gsLst>
                      <a:gs pos="0">
                        <a:srgbClr val="FFFFFF"/>
                      </a:gs>
                      <a:gs pos="100000">
                        <a:srgbClr val="FFFFFF"/>
                      </a:gs>
                    </a:gsLst>
                    <a:lin ang="5400000" scaled="0"/>
                  </a:gradFill>
                </a:rPr>
                <a:t>Live Analysis of Situation</a:t>
              </a:r>
              <a:endParaRPr lang="en-US" sz="2763" dirty="0">
                <a:gradFill>
                  <a:gsLst>
                    <a:gs pos="0">
                      <a:srgbClr val="FFFFFF"/>
                    </a:gs>
                    <a:gs pos="100000">
                      <a:srgbClr val="FFFFFF"/>
                    </a:gs>
                  </a:gsLst>
                  <a:lin ang="5400000" scaled="0"/>
                </a:gradFill>
              </a:endParaRPr>
            </a:p>
          </p:txBody>
        </p:sp>
        <p:sp>
          <p:nvSpPr>
            <p:cNvPr id="61" name="Right Triangle 60"/>
            <p:cNvSpPr/>
            <p:nvPr>
              <p:custDataLst>
                <p:tags r:id="rId11"/>
              </p:custDataLst>
            </p:nvPr>
          </p:nvSpPr>
          <p:spPr bwMode="auto">
            <a:xfrm flipV="1">
              <a:off x="3987462"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grpSp>
        <p:nvGrpSpPr>
          <p:cNvPr id="7" name="Group 6"/>
          <p:cNvGrpSpPr/>
          <p:nvPr/>
        </p:nvGrpSpPr>
        <p:grpSpPr>
          <a:xfrm>
            <a:off x="6753911" y="3393773"/>
            <a:ext cx="4609821" cy="2418561"/>
            <a:chOff x="6753911" y="3393360"/>
            <a:chExt cx="4609821" cy="2428234"/>
          </a:xfrm>
          <a:solidFill>
            <a:srgbClr val="009E49"/>
          </a:solidFill>
        </p:grpSpPr>
        <p:sp>
          <p:nvSpPr>
            <p:cNvPr id="52" name="Rectangle 51"/>
            <p:cNvSpPr/>
            <p:nvPr>
              <p:custDataLst>
                <p:tags r:id="rId2"/>
              </p:custDataLst>
            </p:nvPr>
          </p:nvSpPr>
          <p:spPr bwMode="auto">
            <a:xfrm>
              <a:off x="9328166" y="3393360"/>
              <a:ext cx="1494841" cy="1044516"/>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2211"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5" name="TextBox 54"/>
            <p:cNvSpPr txBox="1"/>
            <p:nvPr>
              <p:custDataLst>
                <p:tags r:id="rId3"/>
              </p:custDataLst>
            </p:nvPr>
          </p:nvSpPr>
          <p:spPr>
            <a:xfrm>
              <a:off x="9782338" y="3542397"/>
              <a:ext cx="586498" cy="685635"/>
            </a:xfrm>
            <a:prstGeom prst="rect">
              <a:avLst/>
            </a:prstGeom>
            <a:grpFill/>
          </p:spPr>
          <p:txBody>
            <a:bodyPr wrap="square" lIns="64433" tIns="64433" rIns="64433" bIns="64433" rtlCol="0">
              <a:spAutoFit/>
            </a:bodyPr>
            <a:lstStyle/>
            <a:p>
              <a:pPr algn="ctr">
                <a:buSzPct val="90000"/>
              </a:pPr>
              <a:r>
                <a:rPr lang="en-US" sz="3592" dirty="0">
                  <a:gradFill>
                    <a:gsLst>
                      <a:gs pos="0">
                        <a:srgbClr val="FFFFFF"/>
                      </a:gs>
                      <a:gs pos="100000">
                        <a:srgbClr val="FFFFFF"/>
                      </a:gs>
                    </a:gsLst>
                    <a:lin ang="5400000" scaled="0"/>
                  </a:gradFill>
                </a:rPr>
                <a:t>4</a:t>
              </a:r>
            </a:p>
          </p:txBody>
        </p:sp>
        <p:sp>
          <p:nvSpPr>
            <p:cNvPr id="58" name="TextBox 57"/>
            <p:cNvSpPr txBox="1"/>
            <p:nvPr>
              <p:custDataLst>
                <p:tags r:id="rId4"/>
              </p:custDataLst>
            </p:nvPr>
          </p:nvSpPr>
          <p:spPr>
            <a:xfrm>
              <a:off x="6753911" y="5202222"/>
              <a:ext cx="4609821" cy="619372"/>
            </a:xfrm>
            <a:prstGeom prst="rect">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defPPr>
                <a:defRPr lang="en-US"/>
              </a:defPPr>
              <a:lvl1pPr algn="ctr" defTabSz="914099">
                <a:defRPr sz="2200">
                  <a:solidFill>
                    <a:schemeClr val="tx1">
                      <a:lumMod val="20000"/>
                      <a:lumOff val="80000"/>
                      <a:alpha val="99000"/>
                    </a:schemeClr>
                  </a:solidFill>
                  <a:latin typeface="Segoe UI" pitchFamily="34" charset="0"/>
                  <a:ea typeface="Segoe UI" pitchFamily="34" charset="0"/>
                  <a:cs typeface="Segoe UI" pitchFamily="34" charset="0"/>
                </a:defRPr>
              </a:lvl1pPr>
            </a:lstStyle>
            <a:p>
              <a:endParaRPr lang="en-US" sz="1796" dirty="0">
                <a:ln>
                  <a:solidFill>
                    <a:srgbClr val="FFFFFF">
                      <a:alpha val="99000"/>
                    </a:srgbClr>
                  </a:solidFill>
                </a:ln>
                <a:gradFill>
                  <a:gsLst>
                    <a:gs pos="0">
                      <a:srgbClr val="FFFFFF"/>
                    </a:gs>
                    <a:gs pos="100000">
                      <a:srgbClr val="FFFFFF"/>
                    </a:gs>
                  </a:gsLst>
                  <a:lin ang="5400000" scaled="0"/>
                </a:gradFill>
              </a:endParaRPr>
            </a:p>
          </p:txBody>
        </p:sp>
        <p:sp>
          <p:nvSpPr>
            <p:cNvPr id="59" name="TextBox 58"/>
            <p:cNvSpPr txBox="1"/>
            <p:nvPr>
              <p:custDataLst>
                <p:tags r:id="rId5"/>
              </p:custDataLst>
            </p:nvPr>
          </p:nvSpPr>
          <p:spPr>
            <a:xfrm>
              <a:off x="7070772" y="5247182"/>
              <a:ext cx="3976097" cy="492205"/>
            </a:xfrm>
            <a:prstGeom prst="rect">
              <a:avLst/>
            </a:prstGeom>
            <a:grpFill/>
          </p:spPr>
          <p:txBody>
            <a:bodyPr wrap="square" lIns="64433" tIns="32217" rIns="64433" bIns="32217" rtlCol="0">
              <a:spAutoFit/>
            </a:bodyPr>
            <a:lstStyle/>
            <a:p>
              <a:pPr algn="ctr">
                <a:buSzPct val="90000"/>
              </a:pPr>
              <a:r>
                <a:rPr lang="en-US" sz="2763" dirty="0">
                  <a:gradFill>
                    <a:gsLst>
                      <a:gs pos="0">
                        <a:srgbClr val="FFFFFF"/>
                      </a:gs>
                      <a:gs pos="100000">
                        <a:srgbClr val="FFFFFF"/>
                      </a:gs>
                    </a:gsLst>
                    <a:lin ang="5400000" scaled="0"/>
                  </a:gradFill>
                </a:rPr>
                <a:t>Summary </a:t>
              </a:r>
            </a:p>
          </p:txBody>
        </p:sp>
        <p:sp>
          <p:nvSpPr>
            <p:cNvPr id="62" name="Right Triangle 61"/>
            <p:cNvSpPr/>
            <p:nvPr>
              <p:custDataLst>
                <p:tags r:id="rId6"/>
              </p:custDataLst>
            </p:nvPr>
          </p:nvSpPr>
          <p:spPr bwMode="auto">
            <a:xfrm flipV="1">
              <a:off x="9924515" y="4437876"/>
              <a:ext cx="451948" cy="649688"/>
            </a:xfrm>
            <a:prstGeom prst="rtTriangle">
              <a:avLst/>
            </a:prstGeom>
            <a:grp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4431" tIns="32215" rIns="64431" bIns="32215" numCol="1" rtlCol="0" anchor="ctr" anchorCtr="0" compatLnSpc="1">
              <a:prstTxWarp prst="textNoShape">
                <a:avLst/>
              </a:prstTxWarp>
            </a:bodyPr>
            <a:lstStyle/>
            <a:p>
              <a:pPr algn="ctr" defTabSz="931121"/>
              <a:endParaRPr lang="en-US" sz="1243" dirty="0">
                <a:ln>
                  <a:solidFill>
                    <a:srgbClr val="FFFFFF">
                      <a:alpha val="99000"/>
                    </a:srgbClr>
                  </a:solidFill>
                </a:ln>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3023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Preserving Evidence</a:t>
            </a:r>
            <a:endParaRPr lang="en-US" sz="4800" dirty="0"/>
          </a:p>
        </p:txBody>
      </p:sp>
      <p:sp>
        <p:nvSpPr>
          <p:cNvPr id="16" name="Rectangle 15"/>
          <p:cNvSpPr/>
          <p:nvPr/>
        </p:nvSpPr>
        <p:spPr bwMode="auto">
          <a:xfrm>
            <a:off x="529660" y="1479022"/>
            <a:ext cx="6755376" cy="631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marL="339725" lvl="1" indent="-323850">
              <a:spcBef>
                <a:spcPts val="612"/>
              </a:spcBef>
              <a:buSzPct val="90000"/>
              <a:buFontTx/>
              <a:buBlip>
                <a:blip r:embed="rId4"/>
              </a:buBlip>
            </a:pPr>
            <a:r>
              <a:rPr lang="pl-PL" sz="2400" dirty="0" smtClean="0">
                <a:gradFill>
                  <a:gsLst>
                    <a:gs pos="0">
                      <a:srgbClr val="FFFFFF"/>
                    </a:gs>
                    <a:gs pos="99000">
                      <a:srgbClr val="FFFFFF"/>
                    </a:gs>
                  </a:gsLst>
                  <a:lin ang="5400000" scaled="1"/>
                </a:gradFill>
              </a:rPr>
              <a:t>Disk Data</a:t>
            </a:r>
            <a:endParaRPr lang="en-US" sz="2400" dirty="0">
              <a:gradFill>
                <a:gsLst>
                  <a:gs pos="0">
                    <a:srgbClr val="FFFFFF"/>
                  </a:gs>
                  <a:gs pos="99000">
                    <a:srgbClr val="FFFFFF"/>
                  </a:gs>
                </a:gsLst>
                <a:lin ang="5400000" scaled="1"/>
              </a:gradFill>
            </a:endParaRPr>
          </a:p>
        </p:txBody>
      </p:sp>
      <p:sp>
        <p:nvSpPr>
          <p:cNvPr id="18" name="Rectangle 17"/>
          <p:cNvSpPr/>
          <p:nvPr/>
        </p:nvSpPr>
        <p:spPr>
          <a:xfrm>
            <a:off x="989008" y="2125662"/>
            <a:ext cx="7049206" cy="907941"/>
          </a:xfrm>
          <a:prstGeom prst="rect">
            <a:avLst/>
          </a:prstGeom>
        </p:spPr>
        <p:txBody>
          <a:bodyPr wrap="square">
            <a:spAutoFit/>
          </a:bodyPr>
          <a:lstStyle/>
          <a:p>
            <a:pPr marL="15875" lvl="1">
              <a:spcBef>
                <a:spcPts val="612"/>
              </a:spcBef>
              <a:buSzPct val="90000"/>
            </a:pPr>
            <a:r>
              <a:rPr lang="en-US" sz="2400" dirty="0">
                <a:gradFill>
                  <a:gsLst>
                    <a:gs pos="0">
                      <a:srgbClr val="FFFFFF"/>
                    </a:gs>
                    <a:gs pos="99000">
                      <a:srgbClr val="FFFFFF"/>
                    </a:gs>
                  </a:gsLst>
                  <a:lin ang="5400000" scaled="1"/>
                </a:gradFill>
              </a:rPr>
              <a:t>Files from disk</a:t>
            </a:r>
          </a:p>
          <a:p>
            <a:pPr marL="15875" lvl="1">
              <a:spcBef>
                <a:spcPts val="612"/>
              </a:spcBef>
              <a:buSzPct val="90000"/>
            </a:pPr>
            <a:r>
              <a:rPr lang="en-US" sz="2400" dirty="0">
                <a:gradFill>
                  <a:gsLst>
                    <a:gs pos="0">
                      <a:srgbClr val="FFFFFF"/>
                    </a:gs>
                    <a:gs pos="99000">
                      <a:srgbClr val="FFFFFF"/>
                    </a:gs>
                  </a:gsLst>
                  <a:lin ang="5400000" scaled="1"/>
                </a:gradFill>
              </a:rPr>
              <a:t>Non-file data (e.g.. NTFS Journal, VSS) </a:t>
            </a:r>
          </a:p>
        </p:txBody>
      </p:sp>
      <p:sp>
        <p:nvSpPr>
          <p:cNvPr id="21" name="Rectangle 20"/>
          <p:cNvSpPr/>
          <p:nvPr/>
        </p:nvSpPr>
        <p:spPr bwMode="auto">
          <a:xfrm>
            <a:off x="529659" y="3911319"/>
            <a:ext cx="6755377" cy="603504"/>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marL="339725" lvl="1" indent="-323850">
              <a:spcBef>
                <a:spcPts val="612"/>
              </a:spcBef>
              <a:buSzPct val="90000"/>
              <a:buFontTx/>
              <a:buBlip>
                <a:blip r:embed="rId4"/>
              </a:buBlip>
            </a:pPr>
            <a:r>
              <a:rPr lang="pl-PL" sz="2400" dirty="0" smtClean="0">
                <a:gradFill>
                  <a:gsLst>
                    <a:gs pos="0">
                      <a:srgbClr val="FFFFFF"/>
                    </a:gs>
                    <a:gs pos="99000">
                      <a:srgbClr val="FFFFFF"/>
                    </a:gs>
                  </a:gsLst>
                  <a:lin ang="5400000" scaled="1"/>
                </a:gradFill>
              </a:rPr>
              <a:t>Virtual Machine </a:t>
            </a:r>
            <a:r>
              <a:rPr lang="pl-PL" sz="2400" dirty="0" err="1" smtClean="0">
                <a:gradFill>
                  <a:gsLst>
                    <a:gs pos="0">
                      <a:srgbClr val="FFFFFF"/>
                    </a:gs>
                    <a:gs pos="99000">
                      <a:srgbClr val="FFFFFF"/>
                    </a:gs>
                  </a:gsLst>
                  <a:lin ang="5400000" scaled="1"/>
                </a:gradFill>
              </a:rPr>
              <a:t>state</a:t>
            </a:r>
            <a:endParaRPr lang="en-US" sz="2400" dirty="0">
              <a:gradFill>
                <a:gsLst>
                  <a:gs pos="0">
                    <a:srgbClr val="FFFFFF"/>
                  </a:gs>
                  <a:gs pos="99000">
                    <a:srgbClr val="FFFFFF"/>
                  </a:gs>
                </a:gsLst>
                <a:lin ang="5400000" scaled="1"/>
              </a:gradFill>
            </a:endParaRPr>
          </a:p>
        </p:txBody>
      </p:sp>
      <p:sp>
        <p:nvSpPr>
          <p:cNvPr id="23" name="Rectangle 22"/>
          <p:cNvSpPr/>
          <p:nvPr/>
        </p:nvSpPr>
        <p:spPr>
          <a:xfrm>
            <a:off x="989006" y="4616458"/>
            <a:ext cx="7049206" cy="461665"/>
          </a:xfrm>
          <a:prstGeom prst="rect">
            <a:avLst/>
          </a:prstGeom>
        </p:spPr>
        <p:txBody>
          <a:bodyPr wrap="square">
            <a:spAutoFit/>
          </a:bodyPr>
          <a:lstStyle/>
          <a:p>
            <a:pPr marL="15875" lvl="1">
              <a:spcBef>
                <a:spcPts val="612"/>
              </a:spcBef>
              <a:buSzPct val="90000"/>
            </a:pPr>
            <a:r>
              <a:rPr lang="pl-PL" sz="2400" dirty="0" smtClean="0">
                <a:gradFill>
                  <a:gsLst>
                    <a:gs pos="0">
                      <a:srgbClr val="FFFFFF"/>
                    </a:gs>
                    <a:gs pos="99000">
                      <a:srgbClr val="FFFFFF"/>
                    </a:gs>
                  </a:gsLst>
                  <a:lin ang="5400000" scaled="1"/>
                </a:gradFill>
              </a:rPr>
              <a:t>Disk and Memory</a:t>
            </a:r>
            <a:endParaRPr lang="en-US" sz="2400" dirty="0">
              <a:gradFill>
                <a:gsLst>
                  <a:gs pos="0">
                    <a:srgbClr val="FFFFFF"/>
                  </a:gs>
                  <a:gs pos="99000">
                    <a:srgbClr val="FFFFFF"/>
                  </a:gs>
                </a:gsLst>
                <a:lin ang="5400000" scaled="1"/>
              </a:gradFill>
            </a:endParaRPr>
          </a:p>
        </p:txBody>
      </p:sp>
      <p:sp>
        <p:nvSpPr>
          <p:cNvPr id="25" name="Rectangle 24"/>
          <p:cNvSpPr/>
          <p:nvPr/>
        </p:nvSpPr>
        <p:spPr bwMode="auto">
          <a:xfrm>
            <a:off x="529662" y="3079215"/>
            <a:ext cx="6755374" cy="603504"/>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marL="339725" lvl="1" indent="-323850">
              <a:spcBef>
                <a:spcPts val="612"/>
              </a:spcBef>
              <a:buSzPct val="90000"/>
              <a:buFontTx/>
              <a:buBlip>
                <a:blip r:embed="rId4"/>
              </a:buBlip>
            </a:pPr>
            <a:r>
              <a:rPr lang="en-US" sz="2400" dirty="0" smtClean="0">
                <a:solidFill>
                  <a:srgbClr val="FFFFFF"/>
                </a:solidFill>
              </a:rPr>
              <a:t>Memory</a:t>
            </a:r>
            <a:r>
              <a:rPr lang="pl-PL" sz="2400" dirty="0">
                <a:solidFill>
                  <a:srgbClr val="FFFFFF"/>
                </a:solidFill>
              </a:rPr>
              <a:t> </a:t>
            </a:r>
            <a:r>
              <a:rPr lang="pl-PL" sz="2400" dirty="0" smtClean="0">
                <a:solidFill>
                  <a:srgbClr val="FFFFFF"/>
                </a:solidFill>
                <a:sym typeface="Wingdings" panose="05000000000000000000" pitchFamily="2" charset="2"/>
              </a:rPr>
              <a:t> </a:t>
            </a:r>
            <a:r>
              <a:rPr lang="pl-PL" sz="2400" dirty="0" smtClean="0">
                <a:solidFill>
                  <a:srgbClr val="FFFFFF"/>
                </a:solidFill>
              </a:rPr>
              <a:t>Memory </a:t>
            </a:r>
            <a:r>
              <a:rPr lang="pl-PL" sz="2400" dirty="0" err="1" smtClean="0">
                <a:solidFill>
                  <a:srgbClr val="FFFFFF"/>
                </a:solidFill>
              </a:rPr>
              <a:t>Dump</a:t>
            </a:r>
            <a:endParaRPr lang="en-US" sz="2400" dirty="0">
              <a:gradFill>
                <a:gsLst>
                  <a:gs pos="0">
                    <a:srgbClr val="FFFFFF"/>
                  </a:gs>
                  <a:gs pos="99000">
                    <a:srgbClr val="FFFFFF"/>
                  </a:gs>
                </a:gsLst>
                <a:lin ang="5400000" scaled="1"/>
              </a:gradFill>
            </a:endParaRPr>
          </a:p>
        </p:txBody>
      </p:sp>
      <p:grpSp>
        <p:nvGrpSpPr>
          <p:cNvPr id="6" name="Group 5"/>
          <p:cNvGrpSpPr/>
          <p:nvPr/>
        </p:nvGrpSpPr>
        <p:grpSpPr>
          <a:xfrm>
            <a:off x="0" y="1214472"/>
            <a:ext cx="1031356" cy="5780053"/>
            <a:chOff x="0" y="1214472"/>
            <a:chExt cx="1031356" cy="5780053"/>
          </a:xfrm>
        </p:grpSpPr>
        <p:sp useBgFill="1">
          <p:nvSpPr>
            <p:cNvPr id="19" name="Rectangle 18"/>
            <p:cNvSpPr/>
            <p:nvPr/>
          </p:nvSpPr>
          <p:spPr bwMode="auto">
            <a:xfrm>
              <a:off x="0" y="1214472"/>
              <a:ext cx="529659" cy="5780053"/>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31" name="Rectangle 30"/>
            <p:cNvSpPr/>
            <p:nvPr/>
          </p:nvSpPr>
          <p:spPr bwMode="auto">
            <a:xfrm>
              <a:off x="13583" y="5659807"/>
              <a:ext cx="1017773" cy="1334718"/>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437437" y="1443001"/>
            <a:ext cx="5029200" cy="4370423"/>
          </a:xfrm>
          <a:prstGeom prst="rect">
            <a:avLst/>
          </a:prstGeom>
        </p:spPr>
      </p:pic>
      <p:sp>
        <p:nvSpPr>
          <p:cNvPr id="15" name="Rectangle 14"/>
          <p:cNvSpPr/>
          <p:nvPr/>
        </p:nvSpPr>
        <p:spPr bwMode="auto">
          <a:xfrm>
            <a:off x="543242" y="5179758"/>
            <a:ext cx="6741795" cy="603504"/>
          </a:xfrm>
          <a:prstGeom prst="rect">
            <a:avLst/>
          </a:prstGeom>
          <a:solidFill>
            <a:srgbClr val="009E49"/>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marL="339725" lvl="1" indent="-323850">
              <a:spcBef>
                <a:spcPts val="612"/>
              </a:spcBef>
              <a:buSzPct val="90000"/>
              <a:buFontTx/>
              <a:buBlip>
                <a:blip r:embed="rId4"/>
              </a:buBlip>
            </a:pPr>
            <a:r>
              <a:rPr lang="pl-PL" sz="2400" dirty="0" smtClean="0">
                <a:gradFill>
                  <a:gsLst>
                    <a:gs pos="0">
                      <a:srgbClr val="FFFFFF"/>
                    </a:gs>
                    <a:gs pos="99000">
                      <a:srgbClr val="FFFFFF"/>
                    </a:gs>
                  </a:gsLst>
                  <a:lin ang="5400000" scaled="1"/>
                </a:gradFill>
              </a:rPr>
              <a:t>Backup </a:t>
            </a:r>
            <a:r>
              <a:rPr lang="pl-PL" sz="2400" dirty="0" smtClean="0">
                <a:gradFill>
                  <a:gsLst>
                    <a:gs pos="0">
                      <a:srgbClr val="FFFFFF"/>
                    </a:gs>
                    <a:gs pos="99000">
                      <a:srgbClr val="FFFFFF"/>
                    </a:gs>
                  </a:gsLst>
                  <a:lin ang="5400000" scaled="1"/>
                </a:gradFill>
                <a:sym typeface="Wingdings" panose="05000000000000000000" pitchFamily="2" charset="2"/>
              </a:rPr>
              <a:t> To </a:t>
            </a:r>
            <a:r>
              <a:rPr lang="pl-PL" sz="2400" dirty="0" err="1" smtClean="0">
                <a:gradFill>
                  <a:gsLst>
                    <a:gs pos="0">
                      <a:srgbClr val="FFFFFF"/>
                    </a:gs>
                    <a:gs pos="99000">
                      <a:srgbClr val="FFFFFF"/>
                    </a:gs>
                  </a:gsLst>
                  <a:lin ang="5400000" scaled="1"/>
                </a:gradFill>
                <a:sym typeface="Wingdings" panose="05000000000000000000" pitchFamily="2" charset="2"/>
              </a:rPr>
              <a:t>revert</a:t>
            </a:r>
            <a:r>
              <a:rPr lang="pl-PL" sz="2400" dirty="0" smtClean="0">
                <a:gradFill>
                  <a:gsLst>
                    <a:gs pos="0">
                      <a:srgbClr val="FFFFFF"/>
                    </a:gs>
                    <a:gs pos="99000">
                      <a:srgbClr val="FFFFFF"/>
                    </a:gs>
                  </a:gsLst>
                  <a:lin ang="5400000" scaled="1"/>
                </a:gradFill>
                <a:sym typeface="Wingdings" panose="05000000000000000000" pitchFamily="2" charset="2"/>
              </a:rPr>
              <a:t> </a:t>
            </a:r>
            <a:r>
              <a:rPr lang="pl-PL" sz="2400" dirty="0" err="1" smtClean="0">
                <a:gradFill>
                  <a:gsLst>
                    <a:gs pos="0">
                      <a:srgbClr val="FFFFFF"/>
                    </a:gs>
                    <a:gs pos="99000">
                      <a:srgbClr val="FFFFFF"/>
                    </a:gs>
                  </a:gsLst>
                  <a:lin ang="5400000" scaled="1"/>
                </a:gradFill>
                <a:sym typeface="Wingdings" panose="05000000000000000000" pitchFamily="2" charset="2"/>
              </a:rPr>
              <a:t>back</a:t>
            </a:r>
            <a:r>
              <a:rPr lang="pl-PL" sz="2400" dirty="0" smtClean="0">
                <a:gradFill>
                  <a:gsLst>
                    <a:gs pos="0">
                      <a:srgbClr val="FFFFFF"/>
                    </a:gs>
                    <a:gs pos="99000">
                      <a:srgbClr val="FFFFFF"/>
                    </a:gs>
                  </a:gsLst>
                  <a:lin ang="5400000" scaled="1"/>
                </a:gradFill>
                <a:sym typeface="Wingdings" panose="05000000000000000000" pitchFamily="2" charset="2"/>
              </a:rPr>
              <a:t> to the past </a:t>
            </a:r>
            <a:r>
              <a:rPr lang="pl-PL" sz="2400" dirty="0" err="1" smtClean="0">
                <a:gradFill>
                  <a:gsLst>
                    <a:gs pos="0">
                      <a:srgbClr val="FFFFFF"/>
                    </a:gs>
                    <a:gs pos="99000">
                      <a:srgbClr val="FFFFFF"/>
                    </a:gs>
                  </a:gsLst>
                  <a:lin ang="5400000" scaled="1"/>
                </a:gradFill>
                <a:sym typeface="Wingdings" panose="05000000000000000000" pitchFamily="2" charset="2"/>
              </a:rPr>
              <a:t>events</a:t>
            </a:r>
            <a:endParaRPr lang="en-US" sz="2400" dirty="0">
              <a:gradFill>
                <a:gsLst>
                  <a:gs pos="0">
                    <a:srgbClr val="FFFFFF"/>
                  </a:gs>
                  <a:gs pos="99000">
                    <a:srgbClr val="FFFFFF"/>
                  </a:gs>
                </a:gsLst>
                <a:lin ang="5400000" scaled="1"/>
              </a:gradFill>
            </a:endParaRPr>
          </a:p>
        </p:txBody>
      </p:sp>
    </p:spTree>
    <p:extLst>
      <p:ext uri="{BB962C8B-B14F-4D97-AF65-F5344CB8AC3E}">
        <p14:creationId xmlns:p14="http://schemas.microsoft.com/office/powerpoint/2010/main" val="164177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childTnLst>
                                </p:cTn>
                              </p:par>
                            </p:childTnLst>
                          </p:cTn>
                        </p:par>
                        <p:par>
                          <p:cTn id="12" fill="hold">
                            <p:stCondLst>
                              <p:cond delay="1500"/>
                            </p:stCondLst>
                            <p:childTnLst>
                              <p:par>
                                <p:cTn id="13" presetID="2" presetClass="entr" presetSubtype="8" decel="10000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0-#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 presetClass="entr" presetSubtype="8" decel="10000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0-#ppt_w/2"/>
                                          </p:val>
                                        </p:tav>
                                        <p:tav tm="100000">
                                          <p:val>
                                            <p:strVal val="#ppt_x"/>
                                          </p:val>
                                        </p:tav>
                                      </p:tavLst>
                                    </p:anim>
                                    <p:anim calcmode="lin" valueType="num">
                                      <p:cBhvr additive="base">
                                        <p:cTn id="21" dur="1000" fill="hold"/>
                                        <p:tgtEl>
                                          <p:spTgt spid="2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8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750"/>
                                        <p:tgtEl>
                                          <p:spTgt spid="23"/>
                                        </p:tgtEl>
                                      </p:cBhvr>
                                    </p:animEffect>
                                  </p:childTnLst>
                                </p:cTn>
                              </p:par>
                            </p:childTnLst>
                          </p:cTn>
                        </p:par>
                        <p:par>
                          <p:cTn id="25" fill="hold">
                            <p:stCondLst>
                              <p:cond delay="4050"/>
                            </p:stCondLst>
                            <p:childTnLst>
                              <p:par>
                                <p:cTn id="26" presetID="2" presetClass="entr" presetSubtype="8" decel="10000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0-#ppt_w/2"/>
                                          </p:val>
                                        </p:tav>
                                        <p:tav tm="100000">
                                          <p:val>
                                            <p:strVal val="#ppt_x"/>
                                          </p:val>
                                        </p:tav>
                                      </p:tavLst>
                                    </p:anim>
                                    <p:anim calcmode="lin" valueType="num">
                                      <p:cBhvr additive="base">
                                        <p:cTn id="29"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23" grpId="0"/>
      <p:bldP spid="25"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Terrain Orientation</a:t>
            </a:r>
            <a:endParaRPr lang="en-US" dirty="0"/>
          </a:p>
        </p:txBody>
      </p:sp>
      <p:sp>
        <p:nvSpPr>
          <p:cNvPr id="8" name="Rectangle 7"/>
          <p:cNvSpPr/>
          <p:nvPr/>
        </p:nvSpPr>
        <p:spPr bwMode="auto">
          <a:xfrm>
            <a:off x="731837" y="1530982"/>
            <a:ext cx="6609078" cy="4567404"/>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pPr>
              <a:lnSpc>
                <a:spcPct val="90000"/>
              </a:lnSpc>
              <a:spcBef>
                <a:spcPct val="20000"/>
              </a:spcBef>
              <a:buClr>
                <a:srgbClr val="FFFFFF"/>
              </a:buClr>
              <a:buSzPct val="100000"/>
            </a:pPr>
            <a:r>
              <a:rPr lang="en-US" sz="3600" dirty="0">
                <a:solidFill>
                  <a:srgbClr val="FFFFFF"/>
                </a:solidFill>
                <a:latin typeface="Segoe UI Light"/>
              </a:rPr>
              <a:t>Accounts</a:t>
            </a:r>
          </a:p>
          <a:p>
            <a:pPr>
              <a:lnSpc>
                <a:spcPct val="90000"/>
              </a:lnSpc>
              <a:spcBef>
                <a:spcPct val="20000"/>
              </a:spcBef>
              <a:buClr>
                <a:srgbClr val="FFFFFF"/>
              </a:buClr>
              <a:buSzPct val="100000"/>
            </a:pPr>
            <a:r>
              <a:rPr lang="en-US" sz="3600" dirty="0">
                <a:solidFill>
                  <a:srgbClr val="FFFFFF"/>
                </a:solidFill>
                <a:latin typeface="Segoe UI Light"/>
              </a:rPr>
              <a:t>Groups</a:t>
            </a:r>
          </a:p>
          <a:p>
            <a:pPr>
              <a:lnSpc>
                <a:spcPct val="90000"/>
              </a:lnSpc>
              <a:spcBef>
                <a:spcPct val="20000"/>
              </a:spcBef>
              <a:buClr>
                <a:srgbClr val="FFFFFF"/>
              </a:buClr>
              <a:buSzPct val="100000"/>
            </a:pPr>
            <a:r>
              <a:rPr lang="en-US" sz="3600" dirty="0">
                <a:solidFill>
                  <a:srgbClr val="FFFFFF"/>
                </a:solidFill>
                <a:latin typeface="Segoe UI Light"/>
              </a:rPr>
              <a:t>Processes</a:t>
            </a:r>
          </a:p>
          <a:p>
            <a:pPr>
              <a:lnSpc>
                <a:spcPct val="90000"/>
              </a:lnSpc>
              <a:spcBef>
                <a:spcPct val="20000"/>
              </a:spcBef>
              <a:buClr>
                <a:srgbClr val="FFFFFF"/>
              </a:buClr>
              <a:buSzPct val="100000"/>
            </a:pPr>
            <a:r>
              <a:rPr lang="en-US" sz="3600" dirty="0">
                <a:solidFill>
                  <a:srgbClr val="FFFFFF"/>
                </a:solidFill>
                <a:latin typeface="Segoe UI Light"/>
              </a:rPr>
              <a:t>Network </a:t>
            </a:r>
            <a:r>
              <a:rPr lang="pl-PL" sz="3600" dirty="0" smtClean="0">
                <a:solidFill>
                  <a:srgbClr val="FFFFFF"/>
                </a:solidFill>
                <a:latin typeface="Segoe UI Light"/>
              </a:rPr>
              <a:t>A</a:t>
            </a:r>
            <a:r>
              <a:rPr lang="en-US" sz="3600" dirty="0" err="1" smtClean="0">
                <a:solidFill>
                  <a:srgbClr val="FFFFFF"/>
                </a:solidFill>
                <a:latin typeface="Segoe UI Light"/>
              </a:rPr>
              <a:t>ctivity</a:t>
            </a:r>
            <a:endParaRPr lang="en-US" sz="3600" dirty="0">
              <a:solidFill>
                <a:srgbClr val="FFFFFF"/>
              </a:solidFill>
              <a:latin typeface="Segoe UI Light"/>
            </a:endParaRPr>
          </a:p>
          <a:p>
            <a:pPr lvl="1">
              <a:lnSpc>
                <a:spcPct val="90000"/>
              </a:lnSpc>
              <a:spcBef>
                <a:spcPct val="20000"/>
              </a:spcBef>
              <a:buClr>
                <a:srgbClr val="FFFFFF"/>
              </a:buClr>
              <a:buSzPct val="100000"/>
            </a:pPr>
            <a:r>
              <a:rPr lang="pl-PL" sz="2800" dirty="0" smtClean="0">
                <a:solidFill>
                  <a:srgbClr val="FFFFFF"/>
                </a:solidFill>
                <a:latin typeface="Segoe UI Light"/>
                <a:sym typeface="Wingdings" panose="05000000000000000000" pitchFamily="2" charset="2"/>
              </a:rPr>
              <a:t> </a:t>
            </a:r>
            <a:r>
              <a:rPr lang="en-US" sz="2800" dirty="0" smtClean="0">
                <a:solidFill>
                  <a:srgbClr val="FFFFFF"/>
                </a:solidFill>
                <a:latin typeface="Segoe UI Light"/>
              </a:rPr>
              <a:t>Connections</a:t>
            </a:r>
            <a:endParaRPr lang="en-US" sz="2800" dirty="0">
              <a:solidFill>
                <a:srgbClr val="FFFFFF"/>
              </a:solidFill>
              <a:latin typeface="Segoe UI Light"/>
            </a:endParaRPr>
          </a:p>
          <a:p>
            <a:pPr lvl="1">
              <a:lnSpc>
                <a:spcPct val="90000"/>
              </a:lnSpc>
              <a:spcBef>
                <a:spcPct val="20000"/>
              </a:spcBef>
              <a:buClr>
                <a:srgbClr val="FFFFFF"/>
              </a:buClr>
              <a:buSzPct val="100000"/>
            </a:pPr>
            <a:r>
              <a:rPr lang="pl-PL" sz="2800" dirty="0" smtClean="0">
                <a:solidFill>
                  <a:srgbClr val="FFFFFF"/>
                </a:solidFill>
                <a:latin typeface="Segoe UI Light"/>
                <a:sym typeface="Wingdings" panose="05000000000000000000" pitchFamily="2" charset="2"/>
              </a:rPr>
              <a:t> </a:t>
            </a:r>
            <a:r>
              <a:rPr lang="pl-PL" sz="2800" dirty="0" smtClean="0">
                <a:solidFill>
                  <a:srgbClr val="FFFFFF"/>
                </a:solidFill>
                <a:latin typeface="Segoe UI Light"/>
              </a:rPr>
              <a:t>R</a:t>
            </a:r>
            <a:r>
              <a:rPr lang="en-US" sz="2800" dirty="0" err="1" smtClean="0">
                <a:solidFill>
                  <a:srgbClr val="FFFFFF"/>
                </a:solidFill>
                <a:latin typeface="Segoe UI Light"/>
              </a:rPr>
              <a:t>esolver</a:t>
            </a:r>
            <a:r>
              <a:rPr lang="en-US" sz="2800" dirty="0" smtClean="0">
                <a:solidFill>
                  <a:srgbClr val="FFFFFF"/>
                </a:solidFill>
                <a:latin typeface="Segoe UI Light"/>
              </a:rPr>
              <a:t> </a:t>
            </a:r>
            <a:r>
              <a:rPr lang="en-US" sz="2800" dirty="0">
                <a:solidFill>
                  <a:srgbClr val="FFFFFF"/>
                </a:solidFill>
                <a:latin typeface="Segoe UI Light"/>
              </a:rPr>
              <a:t>cache</a:t>
            </a:r>
          </a:p>
          <a:p>
            <a:pPr lvl="1">
              <a:lnSpc>
                <a:spcPct val="90000"/>
              </a:lnSpc>
              <a:spcBef>
                <a:spcPct val="20000"/>
              </a:spcBef>
              <a:buClr>
                <a:srgbClr val="FFFFFF"/>
              </a:buClr>
              <a:buSzPct val="100000"/>
            </a:pPr>
            <a:r>
              <a:rPr lang="pl-PL" sz="2800" dirty="0" smtClean="0">
                <a:solidFill>
                  <a:srgbClr val="FFFFFF"/>
                </a:solidFill>
                <a:latin typeface="Segoe UI Light"/>
                <a:sym typeface="Wingdings" panose="05000000000000000000" pitchFamily="2" charset="2"/>
              </a:rPr>
              <a:t> </a:t>
            </a:r>
            <a:r>
              <a:rPr lang="pl-PL" sz="2800" dirty="0" smtClean="0">
                <a:solidFill>
                  <a:srgbClr val="FFFFFF"/>
                </a:solidFill>
                <a:latin typeface="Segoe UI Light"/>
              </a:rPr>
              <a:t>A</a:t>
            </a:r>
            <a:r>
              <a:rPr lang="en-US" sz="2800" dirty="0" err="1" smtClean="0">
                <a:solidFill>
                  <a:srgbClr val="FFFFFF"/>
                </a:solidFill>
                <a:latin typeface="Segoe UI Light"/>
              </a:rPr>
              <a:t>rp</a:t>
            </a:r>
            <a:r>
              <a:rPr lang="en-US" sz="2800" dirty="0" smtClean="0">
                <a:solidFill>
                  <a:srgbClr val="FFFFFF"/>
                </a:solidFill>
                <a:latin typeface="Segoe UI Light"/>
              </a:rPr>
              <a:t> </a:t>
            </a:r>
            <a:r>
              <a:rPr lang="en-US" sz="2800" dirty="0">
                <a:solidFill>
                  <a:srgbClr val="FFFFFF"/>
                </a:solidFill>
                <a:latin typeface="Segoe UI Light"/>
              </a:rPr>
              <a:t>cache</a:t>
            </a:r>
          </a:p>
          <a:p>
            <a:pPr>
              <a:lnSpc>
                <a:spcPct val="90000"/>
              </a:lnSpc>
              <a:spcBef>
                <a:spcPct val="20000"/>
              </a:spcBef>
              <a:buClr>
                <a:srgbClr val="FFFFFF"/>
              </a:buClr>
              <a:buSzPct val="100000"/>
            </a:pPr>
            <a:endParaRPr lang="pl-PL" sz="3200" dirty="0">
              <a:solidFill>
                <a:srgbClr val="FFFFFF"/>
              </a:solidFill>
              <a:latin typeface="Segoe UI Light"/>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41262" y="1530982"/>
            <a:ext cx="5019023" cy="4539705"/>
          </a:xfrm>
          <a:prstGeom prst="rect">
            <a:avLst/>
          </a:prstGeom>
        </p:spPr>
      </p:pic>
    </p:spTree>
    <p:extLst>
      <p:ext uri="{BB962C8B-B14F-4D97-AF65-F5344CB8AC3E}">
        <p14:creationId xmlns:p14="http://schemas.microsoft.com/office/powerpoint/2010/main" val="2653386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0" y="3954463"/>
            <a:ext cx="10058400" cy="1828800"/>
          </a:xfrm>
        </p:spPr>
        <p:txBody>
          <a:bodyPr/>
          <a:lstStyle/>
          <a:p>
            <a:r>
              <a:rPr lang="pl-PL" dirty="0" smtClean="0"/>
              <a:t>CSI Fundamentals</a:t>
            </a:r>
            <a:endParaRPr lang="en-US" dirty="0"/>
          </a:p>
        </p:txBody>
      </p:sp>
      <p:sp>
        <p:nvSpPr>
          <p:cNvPr id="4" name="Title 3"/>
          <p:cNvSpPr>
            <a:spLocks noGrp="1"/>
          </p:cNvSpPr>
          <p:nvPr>
            <p:ph type="title" idx="4294967295"/>
          </p:nvPr>
        </p:nvSpPr>
        <p:spPr>
          <a:xfrm>
            <a:off x="0" y="1211263"/>
            <a:ext cx="10056813" cy="2751137"/>
          </a:xfrm>
          <a:solidFill>
            <a:srgbClr val="7030A0"/>
          </a:solidFill>
        </p:spPr>
        <p:txBody>
          <a:bodyPr/>
          <a:lstStyle/>
          <a:p>
            <a:r>
              <a:rPr lang="pl-PL" sz="7200" b="1" dirty="0" smtClean="0"/>
              <a:t>Basic </a:t>
            </a:r>
            <a:r>
              <a:rPr lang="pl-PL" sz="7200" b="1" dirty="0" err="1" smtClean="0"/>
              <a:t>Terrain</a:t>
            </a:r>
            <a:r>
              <a:rPr lang="pl-PL" sz="7200" b="1" dirty="0"/>
              <a:t> </a:t>
            </a:r>
            <a:r>
              <a:rPr lang="pl-PL" sz="7200" b="1" dirty="0" err="1" smtClean="0"/>
              <a:t>Orientation</a:t>
            </a:r>
            <a:endParaRPr lang="en-US" sz="7200" b="1" dirty="0"/>
          </a:p>
        </p:txBody>
      </p:sp>
    </p:spTree>
    <p:extLst>
      <p:ext uri="{BB962C8B-B14F-4D97-AF65-F5344CB8AC3E}">
        <p14:creationId xmlns:p14="http://schemas.microsoft.com/office/powerpoint/2010/main" val="275077755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0" y="233363"/>
            <a:ext cx="11374438" cy="620712"/>
          </a:xfrm>
        </p:spPr>
        <p:txBody>
          <a:bodyPr/>
          <a:lstStyle/>
          <a:p>
            <a:r>
              <a:rPr lang="pl-PL" dirty="0" err="1" smtClean="0"/>
              <a:t>Typical</a:t>
            </a:r>
            <a:r>
              <a:rPr lang="pl-PL" dirty="0" smtClean="0"/>
              <a:t> </a:t>
            </a:r>
            <a:r>
              <a:rPr lang="pl-PL" dirty="0" err="1" smtClean="0"/>
              <a:t>Traces</a:t>
            </a:r>
            <a:endParaRPr lang="en-US" sz="4800" dirty="0"/>
          </a:p>
        </p:txBody>
      </p:sp>
      <p:sp>
        <p:nvSpPr>
          <p:cNvPr id="16" name="Rectangle 15"/>
          <p:cNvSpPr/>
          <p:nvPr/>
        </p:nvSpPr>
        <p:spPr bwMode="auto">
          <a:xfrm>
            <a:off x="529659" y="1467254"/>
            <a:ext cx="6609079" cy="1846659"/>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pPr>
              <a:lnSpc>
                <a:spcPct val="90000"/>
              </a:lnSpc>
              <a:spcBef>
                <a:spcPct val="20000"/>
              </a:spcBef>
              <a:buClr>
                <a:srgbClr val="FFFFFF"/>
              </a:buClr>
              <a:buSzPct val="100000"/>
            </a:pPr>
            <a:r>
              <a:rPr lang="en-US" sz="4000" dirty="0">
                <a:solidFill>
                  <a:srgbClr val="FFFFFF"/>
                </a:solidFill>
                <a:latin typeface="Segoe UI Light"/>
              </a:rPr>
              <a:t>Logs</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Security Log</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RDP Operational Log</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Application Logs</a:t>
            </a:r>
          </a:p>
        </p:txBody>
      </p:sp>
      <p:grpSp>
        <p:nvGrpSpPr>
          <p:cNvPr id="6" name="Group 5"/>
          <p:cNvGrpSpPr/>
          <p:nvPr/>
        </p:nvGrpSpPr>
        <p:grpSpPr>
          <a:xfrm>
            <a:off x="0" y="1214472"/>
            <a:ext cx="1031356" cy="5780053"/>
            <a:chOff x="0" y="1214472"/>
            <a:chExt cx="1031356" cy="5780053"/>
          </a:xfrm>
        </p:grpSpPr>
        <p:sp useBgFill="1">
          <p:nvSpPr>
            <p:cNvPr id="19" name="Rectangle 18"/>
            <p:cNvSpPr/>
            <p:nvPr/>
          </p:nvSpPr>
          <p:spPr bwMode="auto">
            <a:xfrm>
              <a:off x="0" y="1214472"/>
              <a:ext cx="529659" cy="5780053"/>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31" name="Rectangle 30"/>
            <p:cNvSpPr/>
            <p:nvPr/>
          </p:nvSpPr>
          <p:spPr bwMode="auto">
            <a:xfrm>
              <a:off x="13583" y="5659807"/>
              <a:ext cx="1017773" cy="1334718"/>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p:nvSpPr>
        <p:spPr bwMode="auto">
          <a:xfrm>
            <a:off x="529660" y="3497262"/>
            <a:ext cx="6609078" cy="3200876"/>
          </a:xfrm>
          <a:prstGeom prst="rect">
            <a:avLst/>
          </a:prstGeom>
          <a:solidFill>
            <a:srgbClr val="68217A"/>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137160" rIns="91436" bIns="137160" numCol="1" rtlCol="0" anchor="ctr" anchorCtr="0" compatLnSpc="1">
            <a:prstTxWarp prst="textNoShape">
              <a:avLst/>
            </a:prstTxWarp>
            <a:spAutoFit/>
          </a:bodyPr>
          <a:lstStyle/>
          <a:p>
            <a:pPr>
              <a:lnSpc>
                <a:spcPct val="90000"/>
              </a:lnSpc>
              <a:spcBef>
                <a:spcPct val="20000"/>
              </a:spcBef>
              <a:buClr>
                <a:srgbClr val="FFFFFF"/>
              </a:buClr>
              <a:buSzPct val="100000"/>
            </a:pPr>
            <a:r>
              <a:rPr lang="en-US" sz="4000" dirty="0">
                <a:solidFill>
                  <a:srgbClr val="FFFFFF"/>
                </a:solidFill>
                <a:latin typeface="Segoe UI Light"/>
              </a:rPr>
              <a:t>Windows Explorer</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Profile, NTUSER</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Run dialog</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Most Recently Used (MRU)</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Management Console (MMC)</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Remote Desktop connections</a:t>
            </a:r>
          </a:p>
          <a:p>
            <a:pPr marL="28575" lvl="1">
              <a:lnSpc>
                <a:spcPct val="90000"/>
              </a:lnSpc>
              <a:spcBef>
                <a:spcPct val="20000"/>
              </a:spcBef>
              <a:buClr>
                <a:srgbClr val="FFFFFF"/>
              </a:buClr>
              <a:buSzPct val="100000"/>
            </a:pPr>
            <a:r>
              <a:rPr lang="en-US" sz="2000" dirty="0" err="1">
                <a:gradFill>
                  <a:gsLst>
                    <a:gs pos="1250">
                      <a:srgbClr val="FFFFFF"/>
                    </a:gs>
                    <a:gs pos="100000">
                      <a:srgbClr val="FFFFFF"/>
                    </a:gs>
                  </a:gsLst>
                  <a:lin ang="5400000" scaled="0"/>
                </a:gradFill>
              </a:rPr>
              <a:t>Prefetch</a:t>
            </a:r>
            <a:r>
              <a:rPr lang="en-US" sz="2000" dirty="0">
                <a:gradFill>
                  <a:gsLst>
                    <a:gs pos="1250">
                      <a:srgbClr val="FFFFFF"/>
                    </a:gs>
                    <a:gs pos="100000">
                      <a:srgbClr val="FFFFFF"/>
                    </a:gs>
                  </a:gsLst>
                  <a:lin ang="5400000" scaled="0"/>
                </a:gradFill>
              </a:rPr>
              <a:t> files</a:t>
            </a:r>
          </a:p>
          <a:p>
            <a:pPr marL="28575" lvl="1">
              <a:lnSpc>
                <a:spcPct val="90000"/>
              </a:lnSpc>
              <a:spcBef>
                <a:spcPct val="20000"/>
              </a:spcBef>
              <a:buClr>
                <a:srgbClr val="FFFFFF"/>
              </a:buClr>
              <a:buSzPct val="100000"/>
            </a:pPr>
            <a:r>
              <a:rPr lang="en-US" sz="2000" dirty="0">
                <a:gradFill>
                  <a:gsLst>
                    <a:gs pos="1250">
                      <a:srgbClr val="FFFFFF"/>
                    </a:gs>
                    <a:gs pos="100000">
                      <a:srgbClr val="FFFFFF"/>
                    </a:gs>
                  </a:gsLst>
                  <a:lin ang="5400000" scaled="0"/>
                </a:gradFill>
              </a:rPr>
              <a:t>Recent documents</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86387" y="1467255"/>
            <a:ext cx="5069137" cy="5230884"/>
          </a:xfrm>
          <a:prstGeom prst="rect">
            <a:avLst/>
          </a:prstGeom>
        </p:spPr>
      </p:pic>
    </p:spTree>
    <p:extLst>
      <p:ext uri="{BB962C8B-B14F-4D97-AF65-F5344CB8AC3E}">
        <p14:creationId xmlns:p14="http://schemas.microsoft.com/office/powerpoint/2010/main" val="2796642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6rvPEJhkkiU9aCQ5.Ppv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U5hr3Ip00.fAzN5jTThD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zoOPfAs1fkegZ1XWEMJB4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g.lR_RjMrUqDgo9cq777u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QxP19Tlx0q.RzOS9NSJP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3lQHV04eYUWkkGoaBq9lP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I.LabUtT20Sy8MitHJcPb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FgxB5GzJDk6_cIrl8hTq4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qCU6BnzzEaxHyR2P7sRf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mvhPMlS9IkmDLlZJ4IdkY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zdoKvR_s20S_sEfbKhL.0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mmTYgZfoEeREJ7SzWlpk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Yy2.9NDdq0awgENrsag0x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rN3Jeptlc0O9S89k6gpm4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ebH9hOHWukmtvzoioE0cU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ebH9hOHWukmtvzoioE0cU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6rvPEJhkkiU9aCQ5.Ppv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0mmTYgZfoEeREJ7SzWlpk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WgLyPsgjVEi2TSbCO3u1Y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VdDWp4IluEmyF2WAC0hUH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BzXdAeC0e0yZM9FqXyqiU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a1op3NQH50uuDgmzRYEQ6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gLyPsgjVEi2TSbCO3u1Y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hBK2Bpy5HEOLkOGrK63hu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WTuh1Ov1JkGoiFAKm3dl6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0EoqWKAUiRp6bwLw4mW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OU5hr3Ip00.fAzN5jTThD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zoOPfAs1fkegZ1XWEMJB4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g.lR_RjMrUqDgo9cq777u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BQxP19Tlx0q.RzOS9NSJP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3lQHV04eYUWkkGoaBq9lP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I.LabUtT20Sy8MitHJcPb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gxB5GzJDk6_cIrl8hTq4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dDWp4IluEmyF2WAC0hUH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XqCU6BnzzEaxHyR2P7sRf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mvhPMlS9IkmDLlZJ4IdkY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zdoKvR_s20S_sEfbKhL.0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Yy2.9NDdq0awgENrsag0x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rN3Jeptlc0O9S89k6gpm4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t6rvPEJhkkiU9aCQ5.Ppv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0mmTYgZfoEeREJ7SzWlpk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WgLyPsgjVEi2TSbCO3u1Y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VdDWp4IluEmyF2WAC0hUH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BzXdAeC0e0yZM9FqXyqiU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zXdAeC0e0yZM9FqXyqiU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a1op3NQH50uuDgmzRYEQ6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hBK2Bpy5HEOLkOGrK63hu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WTuh1Ov1JkGoiFAKm3dl6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F.0EoqWKAUiRp6bwLw4mW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OU5hr3Ip00.fAzN5jTThD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zoOPfAs1fkegZ1XWEMJB4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g.lR_RjMrUqDgo9cq777u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BQxP19Tlx0q.RzOS9NSJP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3lQHV04eYUWkkGoaBq9lP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I.LabUtT20Sy8MitHJcPb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a1op3NQH50uuDgmzRYEQ6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FgxB5GzJDk6_cIrl8hTq4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XqCU6BnzzEaxHyR2P7sRf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vhPMlS9IkmDLlZJ4IdkY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zdoKvR_s20S_sEfbKhL.0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Yy2.9NDdq0awgENrsag0x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rN3Jeptlc0O9S89k6gpm4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t6rvPEJhkkiU9aCQ5.Ppv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0mmTYgZfoEeREJ7SzWlpk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WgLyPsgjVEi2TSbCO3u1Y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VdDWp4IluEmyF2WAC0hUH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hBK2Bpy5HEOLkOGrK63hu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BzXdAeC0e0yZM9FqXyqiU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a1op3NQH50uuDgmzRYEQ6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hBK2Bpy5HEOLkOGrK63hu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WTuh1Ov1JkGoiFAKm3dl6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F.0EoqWKAUiRp6bwLw4mW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OU5hr3Ip00.fAzN5jTThD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zoOPfAs1fkegZ1XWEMJB4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g.lR_RjMrUqDgo9cq777u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BQxP19Tlx0q.RzOS9NSJP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3lQHV04eYUWkkGoaBq9lP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Tuh1Ov1JkGoiFAKm3dl6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LabUtT20Sy8MitHJcPb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FgxB5GzJDk6_cIrl8hTq4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XqCU6BnzzEaxHyR2P7sRf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mvhPMlS9IkmDLlZJ4IdkY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zdoKvR_s20S_sEfbKhL.0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Yy2.9NDdq0awgENrsag0x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rN3Jeptlc0O9S89k6gpm4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0EoqWKAUiRp6bwLw4mWA"/>
</p:tagLst>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 Paula Januszkiewicz</External_x0020_Speaker>
    <Session_x0020_Code xmlns="e36bfbf9-5e42-489c-a259-4c54eb22cb57">CDP_B370</Session_x0020_Code>
    <Presentation_x0020_Date xmlns="e36bfbf9-5e42-489c-a259-4c54eb22cb57">2014-10-30T00:00:00+01:00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dcmitype/"/>
    <ds:schemaRef ds:uri="http://schemas.microsoft.com/office/2006/metadata/properties"/>
    <ds:schemaRef ds:uri="http://schemas.openxmlformats.org/package/2006/metadata/core-properties"/>
    <ds:schemaRef ds:uri="e36bfbf9-5e42-489c-a259-4c54eb22cb57"/>
    <ds:schemaRef ds:uri="http://purl.org/dc/elements/1.1/"/>
    <ds:schemaRef ds:uri="230e9df3-be65-4c73-a93b-d1236ebd677e"/>
    <ds:schemaRef ds:uri="http://schemas.microsoft.com/office/infopath/2007/PartnerControls"/>
    <ds:schemaRef ds:uri="http://schemas.microsoft.com/office/2006/documentManagement/types"/>
    <ds:schemaRef ds:uri="http://purl.org/dc/term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10</TotalTime>
  <Words>2368</Words>
  <Application>Microsoft Office PowerPoint</Application>
  <PresentationFormat>Custom</PresentationFormat>
  <Paragraphs>281</Paragraphs>
  <Slides>32</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Segoe UI</vt:lpstr>
      <vt:lpstr>Segoe UI Light</vt:lpstr>
      <vt:lpstr>Wingdings</vt:lpstr>
      <vt:lpstr>TEE14 Speaker PPT Template</vt:lpstr>
      <vt:lpstr>PowerPoint Presentation</vt:lpstr>
      <vt:lpstr>CSI: Windows Techniques for Finding the Cause of  the Unexpected System Takeovers CDP_B370  </vt:lpstr>
      <vt:lpstr>PowerPoint Presentation</vt:lpstr>
      <vt:lpstr>Tools!</vt:lpstr>
      <vt:lpstr>Agenda</vt:lpstr>
      <vt:lpstr>Preserving Evidence</vt:lpstr>
      <vt:lpstr>Basic Terrain Orientation</vt:lpstr>
      <vt:lpstr>Basic Terrain Orientation</vt:lpstr>
      <vt:lpstr>Typical Traces</vt:lpstr>
      <vt:lpstr>Typical Traces</vt:lpstr>
      <vt:lpstr>Agenda</vt:lpstr>
      <vt:lpstr>Bumper</vt:lpstr>
      <vt:lpstr>Analyzing Malware</vt:lpstr>
      <vt:lpstr>CSI Scenario </vt:lpstr>
      <vt:lpstr>Agenda</vt:lpstr>
      <vt:lpstr>Bumper</vt:lpstr>
      <vt:lpstr>Fooling auditors</vt:lpstr>
      <vt:lpstr>NTFS Journal</vt:lpstr>
      <vt:lpstr>File Recovery</vt:lpstr>
      <vt:lpstr>Keeping data secret</vt:lpstr>
      <vt:lpstr>Embedding Techniques</vt:lpstr>
      <vt:lpstr>Preparing for unexpected</vt:lpstr>
      <vt:lpstr>PowerPoint Presentation</vt:lpstr>
      <vt:lpstr>Nom, Nom, Nom ;&gt;</vt:lpstr>
      <vt:lpstr>Agenda</vt:lpstr>
      <vt:lpstr>Summary: CSI</vt:lpstr>
      <vt:lpstr>For more information</vt:lpstr>
      <vt:lpstr>Resources</vt:lpstr>
      <vt:lpstr>Azure</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 Windows– Techniques for Finding the Cause of the Unexpected System Takeovers</dc:title>
  <dc:subject>TechEd 2014</dc:subject>
  <dc:creator>Shows</dc:creator>
  <cp:keywords/>
  <dc:description>Template: Jordan Cayabyab, Artitudes Design
Formatting: 
Audience Type:</dc:description>
  <cp:lastModifiedBy>Shows</cp:lastModifiedBy>
  <cp:revision>4</cp:revision>
  <dcterms:created xsi:type="dcterms:W3CDTF">2014-10-26T10:27:53Z</dcterms:created>
  <dcterms:modified xsi:type="dcterms:W3CDTF">2014-10-30T10:46:16Z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