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32"/>
  </p:notesMasterIdLst>
  <p:handoutMasterIdLst>
    <p:handoutMasterId r:id="rId33"/>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0" r:id="rId27"/>
    <p:sldId id="281" r:id="rId28"/>
    <p:sldId id="277" r:id="rId29"/>
    <p:sldId id="278" r:id="rId30"/>
    <p:sldId id="279"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2326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3850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76281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7859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8970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1549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1007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7146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833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8818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6294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a:prstGeom prst="rect">
            <a:avLst/>
          </a:prstGeom>
        </p:spPr>
      </p:sp>
      <p:sp>
        <p:nvSpPr>
          <p:cNvPr id="3" name="Notes Placeholder 2"/>
          <p:cNvSpPr>
            <a:spLocks noGrp="1"/>
          </p:cNvSpPr>
          <p:nvPr>
            <p:ph type="body" idx="1"/>
          </p:nvPr>
        </p:nvSpPr>
        <p:spPr>
          <a:xfrm>
            <a:off x="992664" y="3228896"/>
            <a:ext cx="7941310" cy="3058954"/>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8933973" y="6456611"/>
            <a:ext cx="990367" cy="339884"/>
          </a:xfrm>
          <a:prstGeom prst="rect">
            <a:avLst/>
          </a:prstGeom>
        </p:spPr>
        <p:txBody>
          <a:bodyPr/>
          <a:lstStyle/>
          <a:p>
            <a:fld id="{EC87E0CF-87F6-4B58-B8B8-DCAB2DAAF3CA}" type="slidenum">
              <a:rPr lang="en-US" smtClean="0">
                <a:solidFill>
                  <a:prstClr val="black"/>
                </a:solidFill>
              </a:rPr>
              <a:pPr/>
              <a:t>3</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10/29/2014 2:15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88199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0094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60146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2489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6169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4242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97770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2055507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18258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692915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607438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0083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21292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9386978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9696643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9616535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0574154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39418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54866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068967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105616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893884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94708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7132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1895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959503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77256113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00823978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9553316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9299308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3427417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9823971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9156272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3147046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0453270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930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4887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2908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67083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148883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02331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48379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10725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2.png"/><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369731618"/>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oleObject" Target="../embeddings/oleObject4.bin"/><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notesSlide" Target="../notesSlides/notesSlide11.xml"/><Relationship Id="rId1" Type="http://schemas.openxmlformats.org/officeDocument/2006/relationships/vmlDrawing" Target="../drawings/vmlDrawing4.v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slideLayout" Target="../slideLayouts/slideLayout52.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oleObject" Target="../embeddings/oleObject5.bin"/><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vmlDrawing" Target="../drawings/vmlDrawing5.vml"/><Relationship Id="rId6" Type="http://schemas.openxmlformats.org/officeDocument/2006/relationships/tags" Target="../tags/tag57.xml"/><Relationship Id="rId11" Type="http://schemas.openxmlformats.org/officeDocument/2006/relationships/slideLayout" Target="../slideLayouts/slideLayout52.xml"/><Relationship Id="rId5" Type="http://schemas.openxmlformats.org/officeDocument/2006/relationships/tags" Target="../tags/tag56.xml"/><Relationship Id="rId15" Type="http://schemas.openxmlformats.org/officeDocument/2006/relationships/image" Target="../media/image14.pn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microsoft.com/learning/en/us/classlocator.aspx" TargetMode="External"/><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13.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notesSlide" Target="../notesSlides/notesSlide4.xml"/><Relationship Id="rId5" Type="http://schemas.openxmlformats.org/officeDocument/2006/relationships/tags" Target="../tags/tag4.xml"/><Relationship Id="rId15" Type="http://schemas.openxmlformats.org/officeDocument/2006/relationships/image" Target="../media/image15.png"/><Relationship Id="rId10" Type="http://schemas.openxmlformats.org/officeDocument/2006/relationships/slideLayout" Target="../slideLayouts/slideLayout52.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oleObject" Target="../embeddings/oleObject2.bin"/><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notesSlide" Target="../notesSlides/notesSlide5.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slideLayout" Target="../slideLayouts/slideLayout52.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7.xml"/><Relationship Id="rId7"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notesSlide" Target="../notesSlides/notesSlide6.xml"/><Relationship Id="rId5" Type="http://schemas.openxmlformats.org/officeDocument/2006/relationships/slideLayout" Target="../slideLayouts/slideLayout52.xml"/><Relationship Id="rId4" Type="http://schemas.openxmlformats.org/officeDocument/2006/relationships/tags" Target="../tags/tag28.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4883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7030A0"/>
          </a:solidFill>
        </p:spPr>
        <p:txBody>
          <a:bodyPr/>
          <a:lstStyle/>
          <a:p>
            <a:r>
              <a:rPr lang="en-GB" sz="6600" b="1" dirty="0" smtClean="0"/>
              <a:t>Scripts are Cool</a:t>
            </a:r>
            <a:endParaRPr lang="en-GB" sz="6600" b="1" dirty="0"/>
          </a:p>
        </p:txBody>
      </p:sp>
    </p:spTree>
    <p:extLst>
      <p:ext uri="{BB962C8B-B14F-4D97-AF65-F5344CB8AC3E}">
        <p14:creationId xmlns:p14="http://schemas.microsoft.com/office/powerpoint/2010/main" val="25604561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smtClean="0"/>
              <a:t>Make your backdoor persistent</a:t>
            </a:r>
            <a:endParaRPr lang="en-GB" dirty="0"/>
          </a:p>
        </p:txBody>
      </p:sp>
      <p:sp>
        <p:nvSpPr>
          <p:cNvPr id="2" name="Text Placeholder 1"/>
          <p:cNvSpPr>
            <a:spLocks noGrp="1"/>
          </p:cNvSpPr>
          <p:nvPr>
            <p:ph type="body" sz="quarter" idx="4294967295"/>
          </p:nvPr>
        </p:nvSpPr>
        <p:spPr>
          <a:xfrm>
            <a:off x="0" y="1397000"/>
            <a:ext cx="5638800" cy="5245100"/>
          </a:xfrm>
          <a:solidFill>
            <a:srgbClr val="7030A0"/>
          </a:solidFill>
        </p:spPr>
        <p:txBody>
          <a:bodyPr/>
          <a:lstStyle/>
          <a:p>
            <a:pPr lvl="1"/>
            <a:r>
              <a:rPr lang="en-US" sz="2500" dirty="0" smtClean="0">
                <a:latin typeface="Segoe UI Light"/>
                <a:cs typeface="Segoe UI Light"/>
              </a:rPr>
              <a:t>Services</a:t>
            </a:r>
          </a:p>
          <a:p>
            <a:pPr lvl="1"/>
            <a:r>
              <a:rPr lang="en-US" sz="2500" dirty="0" smtClean="0">
                <a:latin typeface="Segoe UI Light"/>
                <a:cs typeface="Segoe UI Light"/>
              </a:rPr>
              <a:t>DLLs</a:t>
            </a:r>
          </a:p>
          <a:p>
            <a:pPr lvl="1"/>
            <a:r>
              <a:rPr lang="en-US" sz="2500" dirty="0" smtClean="0">
                <a:latin typeface="Segoe UI Light"/>
                <a:cs typeface="Segoe UI Light"/>
              </a:rPr>
              <a:t>Startup (Menu Start)</a:t>
            </a:r>
          </a:p>
          <a:p>
            <a:pPr lvl="1"/>
            <a:r>
              <a:rPr lang="en-US" sz="2500" dirty="0" smtClean="0">
                <a:latin typeface="Segoe UI Light"/>
                <a:cs typeface="Segoe UI Light"/>
              </a:rPr>
              <a:t>Task Scheduler</a:t>
            </a:r>
          </a:p>
          <a:p>
            <a:pPr lvl="1"/>
            <a:r>
              <a:rPr lang="en-US" sz="2500" dirty="0" smtClean="0">
                <a:latin typeface="Segoe UI Light"/>
                <a:cs typeface="Segoe UI Light"/>
              </a:rPr>
              <a:t>LSA Providers</a:t>
            </a:r>
          </a:p>
          <a:p>
            <a:pPr lvl="1"/>
            <a:r>
              <a:rPr lang="en-US" sz="2500" dirty="0" smtClean="0">
                <a:latin typeface="Segoe UI Light"/>
                <a:cs typeface="Segoe UI Light"/>
              </a:rPr>
              <a:t>Run, Run Once</a:t>
            </a:r>
          </a:p>
          <a:p>
            <a:pPr lvl="1"/>
            <a:r>
              <a:rPr lang="en-US" sz="2500" dirty="0" smtClean="0">
                <a:latin typeface="Segoe UI Light"/>
                <a:cs typeface="Segoe UI Light"/>
              </a:rPr>
              <a:t>GPO </a:t>
            </a:r>
          </a:p>
          <a:p>
            <a:pPr lvl="1"/>
            <a:r>
              <a:rPr lang="en-US" sz="2500" dirty="0" smtClean="0">
                <a:latin typeface="Segoe UI Light"/>
                <a:cs typeface="Segoe UI Light"/>
              </a:rPr>
              <a:t>Notification Package</a:t>
            </a:r>
          </a:p>
          <a:p>
            <a:pPr lvl="1"/>
            <a:r>
              <a:rPr lang="en-US" sz="2500" dirty="0" err="1" smtClean="0">
                <a:latin typeface="Segoe UI Light"/>
                <a:cs typeface="Segoe UI Light"/>
              </a:rPr>
              <a:t>Winlogon</a:t>
            </a:r>
            <a:endParaRPr lang="en-US" sz="2500" dirty="0" smtClean="0">
              <a:latin typeface="Segoe UI Light"/>
              <a:cs typeface="Segoe UI Light"/>
            </a:endParaRPr>
          </a:p>
          <a:p>
            <a:pPr lvl="1"/>
            <a:r>
              <a:rPr lang="en-US" sz="2500" dirty="0" smtClean="0">
                <a:latin typeface="Segoe UI Light"/>
                <a:cs typeface="Segoe UI Light"/>
              </a:rPr>
              <a:t>Image Hijacking</a:t>
            </a:r>
          </a:p>
          <a:p>
            <a:pPr lvl="1"/>
            <a:r>
              <a:rPr lang="en-US" sz="2500" dirty="0" smtClean="0">
                <a:latin typeface="Segoe UI Light"/>
                <a:cs typeface="Segoe UI Light"/>
              </a:rPr>
              <a:t>Drivers</a:t>
            </a:r>
          </a:p>
          <a:p>
            <a:pPr lvl="1"/>
            <a:r>
              <a:rPr lang="en-US" sz="2500" dirty="0" smtClean="0">
                <a:latin typeface="Segoe UI Light"/>
                <a:cs typeface="Segoe UI Light"/>
              </a:rPr>
              <a:t>Etc.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475" y="1397222"/>
            <a:ext cx="6350000" cy="5245100"/>
          </a:xfrm>
          <a:prstGeom prst="rect">
            <a:avLst/>
          </a:prstGeom>
        </p:spPr>
      </p:pic>
    </p:spTree>
    <p:extLst>
      <p:ext uri="{BB962C8B-B14F-4D97-AF65-F5344CB8AC3E}">
        <p14:creationId xmlns:p14="http://schemas.microsoft.com/office/powerpoint/2010/main" val="19683801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11263"/>
            <a:ext cx="10056813" cy="2751137"/>
          </a:xfrm>
          <a:solidFill>
            <a:srgbClr val="7030A0"/>
          </a:solidFill>
        </p:spPr>
        <p:txBody>
          <a:bodyPr/>
          <a:lstStyle/>
          <a:p>
            <a:r>
              <a:rPr lang="en-GB" sz="6600" b="1" dirty="0" smtClean="0"/>
              <a:t>Stay Persistent</a:t>
            </a:r>
            <a:endParaRPr lang="en-GB" sz="6600" b="1" dirty="0"/>
          </a:p>
        </p:txBody>
      </p:sp>
    </p:spTree>
    <p:extLst>
      <p:ext uri="{BB962C8B-B14F-4D97-AF65-F5344CB8AC3E}">
        <p14:creationId xmlns:p14="http://schemas.microsoft.com/office/powerpoint/2010/main" val="25591216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516063"/>
            <a:ext cx="5638800" cy="4648200"/>
          </a:xfrm>
          <a:solidFill>
            <a:srgbClr val="0072C6"/>
          </a:solidFill>
        </p:spPr>
        <p:txBody>
          <a:bodyPr/>
          <a:lstStyle/>
          <a:p>
            <a:r>
              <a:rPr lang="en-US" sz="3400" dirty="0" smtClean="0">
                <a:latin typeface="Segoe UI Light"/>
                <a:cs typeface="Segoe UI Light"/>
              </a:rPr>
              <a:t>If you are not ready to attack: stay stealth and do not change the system behavior</a:t>
            </a:r>
          </a:p>
          <a:p>
            <a:r>
              <a:rPr lang="en-US" sz="3400" dirty="0" smtClean="0">
                <a:latin typeface="Segoe UI Light"/>
                <a:cs typeface="Segoe UI Light"/>
              </a:rPr>
              <a:t>Hide your traces</a:t>
            </a:r>
          </a:p>
          <a:p>
            <a:pPr lvl="1"/>
            <a:r>
              <a:rPr lang="en-US" sz="2000" dirty="0" smtClean="0">
                <a:latin typeface="Segoe UI Light"/>
                <a:cs typeface="Segoe UI Light"/>
              </a:rPr>
              <a:t>Processes</a:t>
            </a:r>
          </a:p>
          <a:p>
            <a:pPr lvl="1"/>
            <a:r>
              <a:rPr lang="en-US" sz="2000" dirty="0" smtClean="0">
                <a:latin typeface="Segoe UI Light"/>
                <a:cs typeface="Segoe UI Light"/>
              </a:rPr>
              <a:t>Files</a:t>
            </a:r>
          </a:p>
          <a:p>
            <a:r>
              <a:rPr lang="en-US" sz="3400" dirty="0" smtClean="0">
                <a:latin typeface="Segoe UI Light"/>
                <a:cs typeface="Segoe UI Light"/>
              </a:rPr>
              <a:t>Infrastructure performance</a:t>
            </a:r>
          </a:p>
          <a:p>
            <a:pPr lvl="1"/>
            <a:r>
              <a:rPr lang="en-US" sz="2000" dirty="0" smtClean="0">
                <a:latin typeface="Segoe UI Light"/>
                <a:cs typeface="Segoe UI Light"/>
              </a:rPr>
              <a:t>Network traffic</a:t>
            </a:r>
          </a:p>
          <a:p>
            <a:pPr lvl="1"/>
            <a:r>
              <a:rPr lang="en-US" sz="2000" dirty="0" smtClean="0">
                <a:latin typeface="Segoe UI Light"/>
                <a:cs typeface="Segoe UI Light"/>
              </a:rPr>
              <a:t>Server / Client Platform Performance</a:t>
            </a:r>
          </a:p>
        </p:txBody>
      </p:sp>
      <p:sp>
        <p:nvSpPr>
          <p:cNvPr id="3" name="Title 2"/>
          <p:cNvSpPr>
            <a:spLocks noGrp="1"/>
          </p:cNvSpPr>
          <p:nvPr>
            <p:ph type="title" idx="4294967295"/>
          </p:nvPr>
        </p:nvSpPr>
        <p:spPr>
          <a:xfrm>
            <a:off x="547688" y="295275"/>
            <a:ext cx="11888787" cy="917575"/>
          </a:xfrm>
        </p:spPr>
        <p:txBody>
          <a:bodyPr/>
          <a:lstStyle/>
          <a:p>
            <a:pPr lvl="0"/>
            <a:r>
              <a:rPr lang="pl-PL" dirty="0" err="1" smtClean="0"/>
              <a:t>Stay</a:t>
            </a:r>
            <a:r>
              <a:rPr lang="pl-PL" dirty="0" smtClean="0"/>
              <a:t> </a:t>
            </a:r>
            <a:r>
              <a:rPr lang="pl-PL" dirty="0" err="1" smtClean="0"/>
              <a:t>undetected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8" t="554" r="10109" b="1232"/>
          <a:stretch/>
        </p:blipFill>
        <p:spPr>
          <a:xfrm>
            <a:off x="6065837" y="1516062"/>
            <a:ext cx="6370638" cy="4648200"/>
          </a:xfrm>
          <a:prstGeom prst="rect">
            <a:avLst/>
          </a:prstGeom>
        </p:spPr>
      </p:pic>
    </p:spTree>
    <p:extLst>
      <p:ext uri="{BB962C8B-B14F-4D97-AF65-F5344CB8AC3E}">
        <p14:creationId xmlns:p14="http://schemas.microsoft.com/office/powerpoint/2010/main" val="3586625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1263"/>
            <a:ext cx="10056813" cy="2751137"/>
          </a:xfrm>
          <a:solidFill>
            <a:srgbClr val="7030A0"/>
          </a:solidFill>
        </p:spPr>
        <p:txBody>
          <a:bodyPr/>
          <a:lstStyle/>
          <a:p>
            <a:r>
              <a:rPr lang="en-GB" sz="6600" b="1" dirty="0" smtClean="0"/>
              <a:t>Stay undetected</a:t>
            </a:r>
            <a:endParaRPr lang="en-GB" sz="6600" b="1" dirty="0"/>
          </a:p>
        </p:txBody>
      </p:sp>
    </p:spTree>
    <p:extLst>
      <p:ext uri="{BB962C8B-B14F-4D97-AF65-F5344CB8AC3E}">
        <p14:creationId xmlns:p14="http://schemas.microsoft.com/office/powerpoint/2010/main" val="9113869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5200" dirty="0" smtClean="0"/>
              <a:t>Leverage your position</a:t>
            </a:r>
            <a:endParaRPr lang="en-US" sz="5200" dirty="0"/>
          </a:p>
        </p:txBody>
      </p:sp>
      <p:sp>
        <p:nvSpPr>
          <p:cNvPr id="2" name="Text Placeholder 1"/>
          <p:cNvSpPr>
            <a:spLocks noGrp="1"/>
          </p:cNvSpPr>
          <p:nvPr>
            <p:ph type="body" sz="quarter" idx="4294967295"/>
          </p:nvPr>
        </p:nvSpPr>
        <p:spPr>
          <a:xfrm>
            <a:off x="0" y="1441450"/>
            <a:ext cx="7829550" cy="4884738"/>
          </a:xfrm>
          <a:solidFill>
            <a:srgbClr val="DC3C00"/>
          </a:solidFill>
        </p:spPr>
        <p:txBody>
          <a:bodyPr/>
          <a:lstStyle/>
          <a:p>
            <a:r>
              <a:rPr lang="en-US" sz="3600" dirty="0" smtClean="0"/>
              <a:t>… and find more victims</a:t>
            </a:r>
          </a:p>
          <a:p>
            <a:r>
              <a:rPr lang="en-US" sz="3600" dirty="0" smtClean="0"/>
              <a:t>Make recognition where you can get in (ADMIN$)</a:t>
            </a:r>
          </a:p>
          <a:p>
            <a:r>
              <a:rPr lang="en-US" sz="3600" dirty="0" smtClean="0"/>
              <a:t>Service Accounts</a:t>
            </a:r>
          </a:p>
          <a:p>
            <a:r>
              <a:rPr lang="en-US" sz="3600" dirty="0" smtClean="0"/>
              <a:t>Connection Strings / Application Pool</a:t>
            </a:r>
          </a:p>
          <a:p>
            <a:r>
              <a:rPr lang="en-US" sz="3600" dirty="0" smtClean="0"/>
              <a:t>LSA Secrets</a:t>
            </a:r>
          </a:p>
          <a:p>
            <a:r>
              <a:rPr lang="en-US" sz="3600" dirty="0" smtClean="0"/>
              <a:t>Inappropriate permissions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40"/>
          <a:stretch/>
        </p:blipFill>
        <p:spPr>
          <a:xfrm>
            <a:off x="8199437" y="1439862"/>
            <a:ext cx="4331163" cy="4885657"/>
          </a:xfrm>
          <a:prstGeom prst="rect">
            <a:avLst/>
          </a:prstGeom>
        </p:spPr>
      </p:pic>
    </p:spTree>
    <p:extLst>
      <p:ext uri="{BB962C8B-B14F-4D97-AF65-F5344CB8AC3E}">
        <p14:creationId xmlns:p14="http://schemas.microsoft.com/office/powerpoint/2010/main" val="13926560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11263"/>
            <a:ext cx="10056813" cy="2751137"/>
          </a:xfrm>
          <a:solidFill>
            <a:srgbClr val="7030A0"/>
          </a:solidFill>
        </p:spPr>
        <p:txBody>
          <a:bodyPr/>
          <a:lstStyle/>
          <a:p>
            <a:r>
              <a:rPr lang="en-GB" sz="6600" b="1" dirty="0" smtClean="0"/>
              <a:t>Victim Recon </a:t>
            </a:r>
            <a:endParaRPr lang="en-GB" sz="6600" b="1" dirty="0"/>
          </a:p>
        </p:txBody>
      </p:sp>
    </p:spTree>
    <p:extLst>
      <p:ext uri="{BB962C8B-B14F-4D97-AF65-F5344CB8AC3E}">
        <p14:creationId xmlns:p14="http://schemas.microsoft.com/office/powerpoint/2010/main" val="5866275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Use </a:t>
            </a:r>
            <a:r>
              <a:rPr lang="en-US" dirty="0" smtClean="0"/>
              <a:t>victims </a:t>
            </a:r>
            <a:r>
              <a:rPr lang="en-US" dirty="0"/>
              <a:t>to attack more </a:t>
            </a:r>
            <a:r>
              <a:rPr lang="en-US" dirty="0" smtClean="0"/>
              <a:t>targets</a:t>
            </a:r>
            <a:endParaRPr lang="en-US" dirty="0"/>
          </a:p>
        </p:txBody>
      </p:sp>
      <p:sp>
        <p:nvSpPr>
          <p:cNvPr id="2" name="Text Placeholder 1"/>
          <p:cNvSpPr>
            <a:spLocks noGrp="1"/>
          </p:cNvSpPr>
          <p:nvPr>
            <p:ph type="body" sz="quarter" idx="4294967295"/>
          </p:nvPr>
        </p:nvSpPr>
        <p:spPr>
          <a:xfrm>
            <a:off x="0" y="1587500"/>
            <a:ext cx="5867400" cy="4291013"/>
          </a:xfrm>
          <a:solidFill>
            <a:srgbClr val="7030A0"/>
          </a:solidFill>
        </p:spPr>
        <p:txBody>
          <a:bodyPr/>
          <a:lstStyle/>
          <a:p>
            <a:r>
              <a:rPr lang="en-US" sz="3200" dirty="0" smtClean="0">
                <a:latin typeface="Segoe UI Light"/>
                <a:cs typeface="Segoe UI Light"/>
              </a:rPr>
              <a:t>Create </a:t>
            </a:r>
            <a:r>
              <a:rPr lang="en-US" sz="3200" dirty="0">
                <a:latin typeface="Segoe UI Light"/>
                <a:cs typeface="Segoe UI Light"/>
              </a:rPr>
              <a:t>the remotely controlled network</a:t>
            </a:r>
          </a:p>
          <a:p>
            <a:r>
              <a:rPr lang="en-US" sz="3200" dirty="0">
                <a:latin typeface="Segoe UI Light"/>
                <a:cs typeface="Segoe UI Light"/>
              </a:rPr>
              <a:t>Automate next scans</a:t>
            </a:r>
          </a:p>
          <a:p>
            <a:r>
              <a:rPr lang="en-US" sz="3200" dirty="0">
                <a:latin typeface="Segoe UI Light"/>
                <a:cs typeface="Segoe UI Light"/>
              </a:rPr>
              <a:t>Create your own </a:t>
            </a:r>
            <a:r>
              <a:rPr lang="en-US" sz="3200" dirty="0" smtClean="0">
                <a:latin typeface="Segoe UI Light"/>
                <a:cs typeface="Segoe UI Light"/>
              </a:rPr>
              <a:t>botnet</a:t>
            </a:r>
            <a:endParaRPr lang="en-US" sz="3200" dirty="0">
              <a:latin typeface="Segoe UI Light"/>
              <a:cs typeface="Segoe UI Light"/>
            </a:endParaRPr>
          </a:p>
          <a:p>
            <a:pPr marL="0" indent="0">
              <a:buNone/>
            </a:pPr>
            <a:endParaRPr lang="en-US" sz="3200" dirty="0" smtClean="0">
              <a:latin typeface="Segoe UI Light"/>
              <a:cs typeface="Segoe UI Light"/>
            </a:endParaRPr>
          </a:p>
          <a:p>
            <a:pPr marL="0" indent="0">
              <a:buNone/>
            </a:pPr>
            <a:r>
              <a:rPr lang="en-US" sz="3200" dirty="0" smtClean="0">
                <a:latin typeface="Segoe UI Light"/>
                <a:cs typeface="Segoe UI Light"/>
              </a:rPr>
              <a:t>What can be the </a:t>
            </a:r>
            <a:r>
              <a:rPr lang="en-US" sz="3200" b="1" dirty="0" smtClean="0">
                <a:latin typeface="Segoe UI Light"/>
                <a:cs typeface="Segoe UI Light"/>
              </a:rPr>
              <a:t>hacker’s goal in your infrastructure</a:t>
            </a:r>
            <a:r>
              <a:rPr lang="en-US" sz="3200" dirty="0" smtClean="0">
                <a:latin typeface="Segoe UI Light"/>
                <a:cs typeface="Segoe UI Light"/>
              </a:rPr>
              <a:t>?</a:t>
            </a:r>
            <a:endParaRPr lang="en-US" sz="3200" dirty="0">
              <a:latin typeface="Segoe UI Light"/>
              <a:cs typeface="Segoe UI Light"/>
            </a:endParaRPr>
          </a:p>
          <a:p>
            <a:pPr marL="0" indent="0">
              <a:buNone/>
            </a:pPr>
            <a:endParaRPr lang="pl-PL" sz="3600" dirty="0" smtClean="0">
              <a:latin typeface="Segoe UI Light"/>
              <a:cs typeface="Segoe UI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641" y="1588072"/>
            <a:ext cx="5955910" cy="4290405"/>
          </a:xfrm>
          <a:prstGeom prst="rect">
            <a:avLst/>
          </a:prstGeom>
        </p:spPr>
      </p:pic>
    </p:spTree>
    <p:extLst>
      <p:ext uri="{BB962C8B-B14F-4D97-AF65-F5344CB8AC3E}">
        <p14:creationId xmlns:p14="http://schemas.microsoft.com/office/powerpoint/2010/main" val="291615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5545"/>
          <a:ext cx="1619" cy="1612"/>
        </p:xfrm>
        <a:graphic>
          <a:graphicData uri="http://schemas.openxmlformats.org/presentationml/2006/ole">
            <mc:AlternateContent xmlns:mc="http://schemas.openxmlformats.org/markup-compatibility/2006">
              <mc:Choice xmlns:v="urn:schemas-microsoft-com:vml" Requires="v">
                <p:oleObj spid="_x0000_s4100"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621" y="15545"/>
                        <a:ext cx="1619" cy="1612"/>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4"/>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33" name="TextBox 32"/>
            <p:cNvSpPr txBox="1"/>
            <p:nvPr>
              <p:custDataLst>
                <p:tags r:id="rId15"/>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GB" sz="2763" dirty="0" smtClean="0">
                  <a:gradFill>
                    <a:gsLst>
                      <a:gs pos="0">
                        <a:srgbClr val="FFFFFF"/>
                      </a:gs>
                      <a:gs pos="100000">
                        <a:srgbClr val="FFFFFF"/>
                      </a:gs>
                    </a:gsLst>
                    <a:lin ang="5400000" scaled="0"/>
                  </a:gradFill>
                </a:rPr>
                <a:t>Introduction</a:t>
              </a:r>
              <a:endParaRPr lang="en-GB" sz="2763" dirty="0">
                <a:gradFill>
                  <a:gsLst>
                    <a:gs pos="0">
                      <a:srgbClr val="FFFFFF"/>
                    </a:gs>
                    <a:gs pos="100000">
                      <a:srgbClr val="FFFFFF"/>
                    </a:gs>
                  </a:gsLst>
                  <a:lin ang="5400000" scaled="0"/>
                </a:gradFill>
              </a:endParaRPr>
            </a:p>
          </p:txBody>
        </p:sp>
        <p:sp>
          <p:nvSpPr>
            <p:cNvPr id="41" name="Right Triangle 40"/>
            <p:cNvSpPr/>
            <p:nvPr>
              <p:custDataLst>
                <p:tags r:id="rId16"/>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custDataLst>
                <p:tags r:id="rId17"/>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custDataLst>
                <p:tags r:id="rId18"/>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5" name="Group 4"/>
          <p:cNvGrpSpPr/>
          <p:nvPr/>
        </p:nvGrpSpPr>
        <p:grpSpPr>
          <a:xfrm>
            <a:off x="2085254" y="3393773"/>
            <a:ext cx="7762611" cy="2418561"/>
            <a:chOff x="2536533" y="3393360"/>
            <a:chExt cx="3316108" cy="2428234"/>
          </a:xfrm>
          <a:solidFill>
            <a:srgbClr val="7030A0"/>
          </a:solidFill>
        </p:grpSpPr>
        <p:sp>
          <p:nvSpPr>
            <p:cNvPr id="51" name="Rectangle 50"/>
            <p:cNvSpPr/>
            <p:nvPr>
              <p:custDataLst>
                <p:tags r:id="rId9"/>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2536533" y="5202222"/>
              <a:ext cx="3316108"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2536533" y="5265805"/>
              <a:ext cx="3288115" cy="492205"/>
            </a:xfrm>
            <a:prstGeom prst="rect">
              <a:avLst/>
            </a:prstGeom>
            <a:grpFill/>
          </p:spPr>
          <p:txBody>
            <a:bodyPr wrap="square" lIns="64433" tIns="32217" rIns="64433" bIns="32217" rtlCol="0">
              <a:spAutoFit/>
            </a:bodyPr>
            <a:lstStyle/>
            <a:p>
              <a:pPr algn="ctr">
                <a:buSzPct val="90000"/>
              </a:pPr>
              <a:r>
                <a:rPr lang="en-GB" sz="2763" dirty="0" smtClean="0">
                  <a:gradFill>
                    <a:gsLst>
                      <a:gs pos="0">
                        <a:srgbClr val="FFFFFF"/>
                      </a:gs>
                      <a:gs pos="100000">
                        <a:srgbClr val="FFFFFF"/>
                      </a:gs>
                    </a:gsLst>
                    <a:lin ang="5400000" scaled="0"/>
                  </a:gradFill>
                </a:rPr>
                <a:t>Mandatory Checklist</a:t>
              </a:r>
              <a:endParaRPr lang="en-GB" sz="2763"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4236997" y="4437876"/>
              <a:ext cx="202413"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6840043" y="2055546"/>
            <a:ext cx="4609821" cy="2378582"/>
            <a:chOff x="6840043" y="2049781"/>
            <a:chExt cx="4609821" cy="2388095"/>
          </a:xfrm>
          <a:solidFill>
            <a:srgbClr val="009E49"/>
          </a:solidFill>
        </p:grpSpPr>
        <p:sp>
          <p:nvSpPr>
            <p:cNvPr id="52" name="Rectangle 51"/>
            <p:cNvSpPr/>
            <p:nvPr>
              <p:custDataLst>
                <p:tags r:id="rId5"/>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custDataLst>
                <p:tags r:id="rId6"/>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7"/>
              </p:custDataLst>
            </p:nvPr>
          </p:nvSpPr>
          <p:spPr>
            <a:xfrm>
              <a:off x="6840043" y="2049781"/>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9" name="TextBox 58"/>
            <p:cNvSpPr txBox="1"/>
            <p:nvPr>
              <p:custDataLst>
                <p:tags r:id="rId8"/>
              </p:custDataLst>
            </p:nvPr>
          </p:nvSpPr>
          <p:spPr>
            <a:xfrm>
              <a:off x="7156904" y="2094741"/>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grpSp>
      <p:sp>
        <p:nvSpPr>
          <p:cNvPr id="28" name="Right Triangle 27"/>
          <p:cNvSpPr/>
          <p:nvPr>
            <p:custDataLst>
              <p:tags r:id="rId4"/>
            </p:custDataLst>
          </p:nvPr>
        </p:nvSpPr>
        <p:spPr bwMode="auto">
          <a:xfrm rot="10800000" flipV="1">
            <a:off x="9837693" y="2746674"/>
            <a:ext cx="451948" cy="647100"/>
          </a:xfrm>
          <a:prstGeom prst="rtTriangle">
            <a:avLst/>
          </a:prstGeom>
          <a:solidFill>
            <a:srgbClr val="009E49"/>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338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for Hackers</a:t>
            </a:r>
            <a:endParaRPr lang="en-US" dirty="0"/>
          </a:p>
        </p:txBody>
      </p:sp>
      <p:sp>
        <p:nvSpPr>
          <p:cNvPr id="3" name="Rectangle 2"/>
          <p:cNvSpPr/>
          <p:nvPr>
            <p:custDataLst>
              <p:tags r:id="rId1"/>
            </p:custDataLst>
          </p:nvPr>
        </p:nvSpPr>
        <p:spPr bwMode="auto">
          <a:xfrm>
            <a:off x="531949" y="1476621"/>
            <a:ext cx="8717250" cy="1398905"/>
          </a:xfrm>
          <a:prstGeom prst="rect">
            <a:avLst/>
          </a:prstGeom>
          <a:solidFill>
            <a:schemeClr val="accent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4" name="Rectangle 3"/>
          <p:cNvSpPr/>
          <p:nvPr>
            <p:custDataLst>
              <p:tags r:id="rId2"/>
            </p:custDataLst>
          </p:nvPr>
        </p:nvSpPr>
        <p:spPr bwMode="auto">
          <a:xfrm>
            <a:off x="531950" y="3030960"/>
            <a:ext cx="8717250" cy="1398905"/>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5" name="Rectangle 4"/>
          <p:cNvSpPr/>
          <p:nvPr>
            <p:custDataLst>
              <p:tags r:id="rId3"/>
            </p:custDataLst>
          </p:nvPr>
        </p:nvSpPr>
        <p:spPr bwMode="auto">
          <a:xfrm>
            <a:off x="531950" y="4595014"/>
            <a:ext cx="8717250" cy="1398905"/>
          </a:xfrm>
          <a:prstGeom prst="rect">
            <a:avLst/>
          </a:prstGeom>
          <a:solidFill>
            <a:schemeClr val="accent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6" name="TextBox 5"/>
          <p:cNvSpPr txBox="1"/>
          <p:nvPr>
            <p:custDataLst>
              <p:tags r:id="rId4"/>
            </p:custDataLst>
          </p:nvPr>
        </p:nvSpPr>
        <p:spPr>
          <a:xfrm>
            <a:off x="531949" y="1673830"/>
            <a:ext cx="8717250" cy="941753"/>
          </a:xfrm>
          <a:prstGeom prst="rect">
            <a:avLst/>
          </a:prstGeom>
          <a:solidFill>
            <a:schemeClr val="accent2">
              <a:lumMod val="60000"/>
              <a:lumOff val="40000"/>
            </a:schemeClr>
          </a:solidFill>
        </p:spPr>
        <p:txBody>
          <a:bodyPr wrap="square" lIns="186521" tIns="93260" rIns="93260" bIns="93260" rtlCol="0">
            <a:spAutoFit/>
          </a:bodyPr>
          <a:lstStyle/>
          <a:p>
            <a:pPr marL="16191" lvl="1">
              <a:buSzPct val="90000"/>
            </a:pPr>
            <a:r>
              <a:rPr lang="en-US" sz="2448" dirty="0" smtClean="0">
                <a:solidFill>
                  <a:srgbClr val="FFFFFF">
                    <a:alpha val="99000"/>
                  </a:srgbClr>
                </a:solidFill>
              </a:rPr>
              <a:t>Stay Anonymous</a:t>
            </a:r>
          </a:p>
          <a:p>
            <a:pPr marL="16191" lvl="1">
              <a:buSzPct val="90000"/>
            </a:pPr>
            <a:r>
              <a:rPr lang="en-US" sz="2448" dirty="0" smtClean="0">
                <a:solidFill>
                  <a:srgbClr val="FFFFFF">
                    <a:alpha val="99000"/>
                  </a:srgbClr>
                </a:solidFill>
              </a:rPr>
              <a:t>Know your victim</a:t>
            </a:r>
            <a:endParaRPr lang="en-US" sz="2448" dirty="0">
              <a:solidFill>
                <a:srgbClr val="FFFFFF">
                  <a:alpha val="99000"/>
                </a:srgbClr>
              </a:solidFill>
            </a:endParaRPr>
          </a:p>
        </p:txBody>
      </p:sp>
      <p:sp>
        <p:nvSpPr>
          <p:cNvPr id="7" name="TextBox 6"/>
          <p:cNvSpPr txBox="1"/>
          <p:nvPr>
            <p:custDataLst>
              <p:tags r:id="rId5"/>
            </p:custDataLst>
          </p:nvPr>
        </p:nvSpPr>
        <p:spPr>
          <a:xfrm>
            <a:off x="531949" y="3268662"/>
            <a:ext cx="8717250" cy="941753"/>
          </a:xfrm>
          <a:prstGeom prst="rect">
            <a:avLst/>
          </a:prstGeom>
          <a:solidFill>
            <a:srgbClr val="DC3C00"/>
          </a:solidFill>
        </p:spPr>
        <p:txBody>
          <a:bodyPr wrap="square" lIns="186521" tIns="93260" rIns="93260" bIns="93260" rtlCol="0">
            <a:spAutoFit/>
          </a:bodyPr>
          <a:lstStyle/>
          <a:p>
            <a:pPr marL="16191" lvl="1">
              <a:buSzPct val="90000"/>
            </a:pPr>
            <a:r>
              <a:rPr lang="en-US" sz="2448" dirty="0" smtClean="0">
                <a:solidFill>
                  <a:srgbClr val="FFFFFF">
                    <a:alpha val="99000"/>
                  </a:srgbClr>
                </a:solidFill>
              </a:rPr>
              <a:t>Use the social skills</a:t>
            </a:r>
          </a:p>
          <a:p>
            <a:pPr marL="16191" lvl="1">
              <a:buSzPct val="90000"/>
            </a:pPr>
            <a:r>
              <a:rPr lang="en-US" sz="2448" dirty="0" smtClean="0">
                <a:solidFill>
                  <a:srgbClr val="FFFFFF">
                    <a:alpha val="99000"/>
                  </a:srgbClr>
                </a:solidFill>
              </a:rPr>
              <a:t>Stay persistent</a:t>
            </a:r>
            <a:endParaRPr lang="en-US" sz="2448" dirty="0">
              <a:solidFill>
                <a:srgbClr val="FFFFFF">
                  <a:alpha val="99000"/>
                </a:srgbClr>
              </a:solidFill>
            </a:endParaRPr>
          </a:p>
        </p:txBody>
      </p:sp>
      <p:sp>
        <p:nvSpPr>
          <p:cNvPr id="8" name="TextBox 7"/>
          <p:cNvSpPr txBox="1"/>
          <p:nvPr>
            <p:custDataLst>
              <p:tags r:id="rId6"/>
            </p:custDataLst>
          </p:nvPr>
        </p:nvSpPr>
        <p:spPr>
          <a:xfrm>
            <a:off x="531949" y="4792222"/>
            <a:ext cx="8717250" cy="941753"/>
          </a:xfrm>
          <a:prstGeom prst="rect">
            <a:avLst/>
          </a:prstGeom>
          <a:solidFill>
            <a:schemeClr val="accent2">
              <a:lumMod val="75000"/>
            </a:schemeClr>
          </a:solidFill>
        </p:spPr>
        <p:txBody>
          <a:bodyPr wrap="square" lIns="186521" tIns="93260" rIns="93260" bIns="93260" rtlCol="0">
            <a:spAutoFit/>
          </a:bodyPr>
          <a:lstStyle/>
          <a:p>
            <a:pPr marL="16191" lvl="1">
              <a:buSzPct val="90000"/>
            </a:pPr>
            <a:r>
              <a:rPr lang="en-US" sz="2448" dirty="0">
                <a:solidFill>
                  <a:srgbClr val="FFFFFF">
                    <a:alpha val="99000"/>
                  </a:srgbClr>
                </a:solidFill>
              </a:rPr>
              <a:t>Stay undetected</a:t>
            </a:r>
          </a:p>
          <a:p>
            <a:pPr marL="16191" lvl="1">
              <a:buSzPct val="90000"/>
            </a:pPr>
            <a:r>
              <a:rPr lang="en-US" sz="2448" dirty="0" smtClean="0">
                <a:solidFill>
                  <a:srgbClr val="FFFFFF">
                    <a:alpha val="99000"/>
                  </a:srgbClr>
                </a:solidFill>
              </a:rPr>
              <a:t>Use victims to attack more targets</a:t>
            </a:r>
            <a:endParaRPr lang="en-US" sz="2448" dirty="0">
              <a:solidFill>
                <a:srgbClr val="FFFFFF">
                  <a:alpha val="99000"/>
                </a:srgbClr>
              </a:solidFill>
            </a:endParaRPr>
          </a:p>
        </p:txBody>
      </p:sp>
      <p:sp>
        <p:nvSpPr>
          <p:cNvPr id="9" name="Freeform 72"/>
          <p:cNvSpPr>
            <a:spLocks noEditPoints="1"/>
          </p:cNvSpPr>
          <p:nvPr>
            <p:custDataLst>
              <p:tags r:id="rId7"/>
            </p:custDataLst>
          </p:nvPr>
        </p:nvSpPr>
        <p:spPr bwMode="auto">
          <a:xfrm rot="7664074">
            <a:off x="9674334" y="1857413"/>
            <a:ext cx="2457670" cy="246273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505050">
                  <a:lumMod val="50000"/>
                </a:srgbClr>
              </a:solidFill>
            </a:endParaRPr>
          </a:p>
        </p:txBody>
      </p:sp>
    </p:spTree>
    <p:extLst>
      <p:ext uri="{BB962C8B-B14F-4D97-AF65-F5344CB8AC3E}">
        <p14:creationId xmlns:p14="http://schemas.microsoft.com/office/powerpoint/2010/main" val="11963326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Hacker’s Perspective on Your Windows Infrastructure</a:t>
            </a:r>
            <a:br>
              <a:rPr lang="en-US" sz="4000" b="1" dirty="0"/>
            </a:br>
            <a:r>
              <a:rPr lang="en-US" sz="3200" b="1" dirty="0"/>
              <a:t>Mandatory Check </a:t>
            </a:r>
            <a:r>
              <a:rPr lang="en-US" sz="3200" b="1" dirty="0" smtClean="0"/>
              <a:t>List</a:t>
            </a:r>
            <a:br>
              <a:rPr lang="en-US" sz="3200" b="1" dirty="0" smtClean="0"/>
            </a:br>
            <a:r>
              <a:rPr lang="en-US" sz="2400" b="1" dirty="0" smtClean="0"/>
              <a:t>CDP-B371</a:t>
            </a:r>
            <a:endParaRPr lang="en-US" sz="4400" dirty="0"/>
          </a:p>
        </p:txBody>
      </p:sp>
      <p:sp>
        <p:nvSpPr>
          <p:cNvPr id="7" name="Text Placeholder 2"/>
          <p:cNvSpPr>
            <a:spLocks noGrp="1"/>
          </p:cNvSpPr>
          <p:nvPr>
            <p:ph type="body" sz="quarter" idx="4294967295"/>
          </p:nvPr>
        </p:nvSpPr>
        <p:spPr>
          <a:xfrm>
            <a:off x="269239" y="4030662"/>
            <a:ext cx="6909109" cy="2090989"/>
          </a:xfrm>
          <a:prstGeom prst="rect">
            <a:avLst/>
          </a:prstGeom>
        </p:spPr>
        <p:txBody>
          <a:bodyPr>
            <a:noAutofit/>
          </a:bodyPr>
          <a:lstStyle/>
          <a:p>
            <a:pPr marL="0" indent="0">
              <a:buNone/>
            </a:pPr>
            <a:r>
              <a:rPr lang="pl-PL" sz="2800" dirty="0"/>
              <a:t>Paula Januszkiewicz</a:t>
            </a:r>
          </a:p>
          <a:p>
            <a:pPr marL="0" indent="0">
              <a:buNone/>
            </a:pPr>
            <a:r>
              <a:rPr lang="en-US" sz="1800" b="1" dirty="0"/>
              <a:t>MVP: </a:t>
            </a:r>
            <a:r>
              <a:rPr lang="en-US" sz="1800" dirty="0"/>
              <a:t>Enterprise Security, </a:t>
            </a:r>
            <a:r>
              <a:rPr lang="en-US" sz="1800" dirty="0" smtClean="0"/>
              <a:t>MCT</a:t>
            </a:r>
            <a:endParaRPr lang="en-US" sz="1800" b="1" dirty="0"/>
          </a:p>
          <a:p>
            <a:pPr marL="0" indent="0">
              <a:buNone/>
            </a:pPr>
            <a:r>
              <a:rPr lang="en-US" sz="1800" b="1" dirty="0"/>
              <a:t>CQURE</a:t>
            </a:r>
            <a:r>
              <a:rPr lang="pl-PL" sz="1800" b="1" dirty="0"/>
              <a:t>: </a:t>
            </a:r>
            <a:r>
              <a:rPr lang="pl-PL" sz="1800" dirty="0"/>
              <a:t>CEO, </a:t>
            </a:r>
            <a:r>
              <a:rPr lang="pl-PL" sz="1800" dirty="0" err="1"/>
              <a:t>Penetration</a:t>
            </a:r>
            <a:r>
              <a:rPr lang="pl-PL" sz="1800" dirty="0"/>
              <a:t> Tester </a:t>
            </a:r>
            <a:r>
              <a:rPr lang="en-US" sz="1800" dirty="0"/>
              <a:t>/ Security </a:t>
            </a:r>
            <a:r>
              <a:rPr lang="en-US" sz="1800" dirty="0" smtClean="0"/>
              <a:t>Expert</a:t>
            </a:r>
            <a:endParaRPr lang="pl-PL" sz="1800" dirty="0" smtClean="0"/>
          </a:p>
          <a:p>
            <a:pPr marL="0" indent="0">
              <a:buNone/>
            </a:pPr>
            <a:r>
              <a:rPr lang="pl-PL" sz="1800" b="1" dirty="0" smtClean="0"/>
              <a:t>CQURE </a:t>
            </a:r>
            <a:r>
              <a:rPr lang="pl-PL" sz="1800" b="1" dirty="0" err="1" smtClean="0"/>
              <a:t>Academy</a:t>
            </a:r>
            <a:r>
              <a:rPr lang="pl-PL" sz="1800" dirty="0" smtClean="0"/>
              <a:t>: </a:t>
            </a:r>
            <a:r>
              <a:rPr lang="en-US" sz="1800" dirty="0" smtClean="0"/>
              <a:t>Trainer</a:t>
            </a:r>
            <a:endParaRPr lang="en-US" sz="1800" dirty="0"/>
          </a:p>
          <a:p>
            <a:pPr marL="0" indent="0">
              <a:buNone/>
            </a:pPr>
            <a:r>
              <a:rPr lang="en-US" sz="1800" b="1" dirty="0" smtClean="0"/>
              <a:t>Contact</a:t>
            </a:r>
            <a:r>
              <a:rPr lang="en-US" sz="1800" dirty="0"/>
              <a:t>: </a:t>
            </a:r>
            <a:r>
              <a:rPr lang="pl-PL" sz="1800" dirty="0" err="1" smtClean="0"/>
              <a:t>paula@cqure</a:t>
            </a:r>
            <a:r>
              <a:rPr lang="pl-PL" sz="1800" dirty="0" smtClean="0"/>
              <a:t>.</a:t>
            </a:r>
            <a:r>
              <a:rPr lang="en-US" sz="1800" dirty="0" smtClean="0"/>
              <a:t>us</a:t>
            </a:r>
            <a:r>
              <a:rPr lang="pl-PL" sz="1800" dirty="0" smtClean="0"/>
              <a:t>  </a:t>
            </a:r>
            <a:r>
              <a:rPr lang="pl-PL" sz="1800" dirty="0"/>
              <a:t>| http://</a:t>
            </a:r>
            <a:r>
              <a:rPr lang="pl-PL" sz="1800" dirty="0" smtClean="0"/>
              <a:t>cqure.</a:t>
            </a:r>
            <a:r>
              <a:rPr lang="en-US" sz="1800" dirty="0" smtClean="0"/>
              <a:t>us</a:t>
            </a:r>
            <a:endParaRPr lang="pl-PL" sz="1800" dirty="0"/>
          </a:p>
        </p:txBody>
      </p:sp>
    </p:spTree>
    <p:extLst>
      <p:ext uri="{BB962C8B-B14F-4D97-AF65-F5344CB8AC3E}">
        <p14:creationId xmlns:p14="http://schemas.microsoft.com/office/powerpoint/2010/main" val="39709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4122" y="1620"/>
          <a:ext cx="1619" cy="1619"/>
        </p:xfrm>
        <a:graphic>
          <a:graphicData uri="http://schemas.openxmlformats.org/presentationml/2006/ole">
            <mc:AlternateContent xmlns:mc="http://schemas.openxmlformats.org/markup-compatibility/2006">
              <mc:Choice xmlns:v="urn:schemas-microsoft-com:vml" Requires="v">
                <p:oleObj spid="_x0000_s512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4122" y="1620"/>
                        <a:ext cx="1619" cy="1619"/>
                      </a:xfrm>
                      <a:prstGeom prst="rect">
                        <a:avLst/>
                      </a:prstGeom>
                    </p:spPr>
                  </p:pic>
                </p:oleObj>
              </mc:Fallback>
            </mc:AlternateContent>
          </a:graphicData>
        </a:graphic>
      </p:graphicFrame>
      <p:sp>
        <p:nvSpPr>
          <p:cNvPr id="5" name="Title 4"/>
          <p:cNvSpPr>
            <a:spLocks noGrp="1"/>
          </p:cNvSpPr>
          <p:nvPr>
            <p:ph type="title"/>
            <p:custDataLst>
              <p:tags r:id="rId3"/>
            </p:custDataLst>
          </p:nvPr>
        </p:nvSpPr>
        <p:spPr/>
        <p:txBody>
          <a:bodyPr/>
          <a:lstStyle/>
          <a:p>
            <a:r>
              <a:rPr lang="en-US" dirty="0" smtClean="0">
                <a:cs typeface="Segoe UI"/>
              </a:rPr>
              <a:t>Summary for Administrators</a:t>
            </a:r>
            <a:endParaRPr lang="en-US" dirty="0">
              <a:cs typeface="Segoe UI"/>
            </a:endParaRPr>
          </a:p>
        </p:txBody>
      </p:sp>
      <p:sp>
        <p:nvSpPr>
          <p:cNvPr id="4" name="Freeform 72"/>
          <p:cNvSpPr>
            <a:spLocks noEditPoints="1"/>
          </p:cNvSpPr>
          <p:nvPr>
            <p:custDataLst>
              <p:tags r:id="rId4"/>
            </p:custDataLst>
          </p:nvPr>
        </p:nvSpPr>
        <p:spPr bwMode="auto">
          <a:xfrm rot="7664074">
            <a:off x="9674334" y="1857413"/>
            <a:ext cx="2457670" cy="246273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505050">
                  <a:lumMod val="50000"/>
                </a:srgbClr>
              </a:solidFill>
            </a:endParaRPr>
          </a:p>
        </p:txBody>
      </p:sp>
      <p:sp>
        <p:nvSpPr>
          <p:cNvPr id="3" name="Rectangle 2"/>
          <p:cNvSpPr/>
          <p:nvPr>
            <p:custDataLst>
              <p:tags r:id="rId5"/>
            </p:custDataLst>
          </p:nvPr>
        </p:nvSpPr>
        <p:spPr bwMode="auto">
          <a:xfrm>
            <a:off x="531949" y="1476621"/>
            <a:ext cx="8717250" cy="139890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7" name="Rectangle 6"/>
          <p:cNvSpPr/>
          <p:nvPr>
            <p:custDataLst>
              <p:tags r:id="rId6"/>
            </p:custDataLst>
          </p:nvPr>
        </p:nvSpPr>
        <p:spPr bwMode="auto">
          <a:xfrm>
            <a:off x="531950" y="3030960"/>
            <a:ext cx="8717250" cy="1398905"/>
          </a:xfrm>
          <a:prstGeom prst="rect">
            <a:avLst/>
          </a:prstGeom>
          <a:solidFill>
            <a:srgbClr val="009E49"/>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8" name="Rectangle 7"/>
          <p:cNvSpPr/>
          <p:nvPr>
            <p:custDataLst>
              <p:tags r:id="rId7"/>
            </p:custDataLst>
          </p:nvPr>
        </p:nvSpPr>
        <p:spPr bwMode="auto">
          <a:xfrm>
            <a:off x="531950" y="4595014"/>
            <a:ext cx="8717250" cy="1398905"/>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48" dirty="0">
              <a:solidFill>
                <a:srgbClr val="FFFFFF">
                  <a:alpha val="98824"/>
                </a:srgbClr>
              </a:solidFill>
              <a:ea typeface="Segoe UI" pitchFamily="34" charset="0"/>
              <a:cs typeface="Segoe UI" pitchFamily="34" charset="0"/>
            </a:endParaRPr>
          </a:p>
        </p:txBody>
      </p:sp>
      <p:sp>
        <p:nvSpPr>
          <p:cNvPr id="9" name="TextBox 8"/>
          <p:cNvSpPr txBox="1"/>
          <p:nvPr>
            <p:custDataLst>
              <p:tags r:id="rId8"/>
            </p:custDataLst>
          </p:nvPr>
        </p:nvSpPr>
        <p:spPr>
          <a:xfrm>
            <a:off x="531949" y="1673830"/>
            <a:ext cx="8717250" cy="956752"/>
          </a:xfrm>
          <a:prstGeom prst="rect">
            <a:avLst/>
          </a:prstGeom>
          <a:solidFill>
            <a:schemeClr val="accent1"/>
          </a:solidFill>
        </p:spPr>
        <p:txBody>
          <a:bodyPr wrap="square" lIns="186521" tIns="93260" rIns="93260" bIns="93260" rtlCol="0">
            <a:spAutoFit/>
          </a:bodyPr>
          <a:lstStyle/>
          <a:p>
            <a:pPr marL="16191" lvl="1">
              <a:buSzPct val="90000"/>
            </a:pPr>
            <a:r>
              <a:rPr lang="en-US" sz="2448" dirty="0">
                <a:solidFill>
                  <a:srgbClr val="FFFFFF">
                    <a:alpha val="99000"/>
                  </a:srgbClr>
                </a:solidFill>
              </a:rPr>
              <a:t>Learn how to detect malicious situations</a:t>
            </a:r>
          </a:p>
          <a:p>
            <a:pPr marL="419345" lvl="1" indent="-403154">
              <a:buSzPct val="90000"/>
              <a:buFontTx/>
              <a:buBlip>
                <a:blip r:embed="rId15"/>
              </a:buBlip>
            </a:pPr>
            <a:r>
              <a:rPr lang="en-US" sz="2448" dirty="0">
                <a:solidFill>
                  <a:srgbClr val="FFFFFF">
                    <a:alpha val="99000"/>
                  </a:srgbClr>
                </a:solidFill>
              </a:rPr>
              <a:t>Know your system when it is safe – you need a baseline</a:t>
            </a:r>
          </a:p>
        </p:txBody>
      </p:sp>
      <p:sp>
        <p:nvSpPr>
          <p:cNvPr id="10" name="TextBox 9"/>
          <p:cNvSpPr txBox="1"/>
          <p:nvPr>
            <p:custDataLst>
              <p:tags r:id="rId9"/>
            </p:custDataLst>
          </p:nvPr>
        </p:nvSpPr>
        <p:spPr>
          <a:xfrm>
            <a:off x="531949" y="3050390"/>
            <a:ext cx="8717250" cy="1340958"/>
          </a:xfrm>
          <a:prstGeom prst="rect">
            <a:avLst/>
          </a:prstGeom>
          <a:solidFill>
            <a:srgbClr val="009E49"/>
          </a:solidFill>
        </p:spPr>
        <p:txBody>
          <a:bodyPr wrap="square" lIns="186521" tIns="93260" rIns="93260" bIns="93260" rtlCol="0">
            <a:spAutoFit/>
          </a:bodyPr>
          <a:lstStyle/>
          <a:p>
            <a:pPr marL="16191" lvl="1">
              <a:buSzPct val="90000"/>
            </a:pPr>
            <a:r>
              <a:rPr lang="en-US" sz="2448" dirty="0">
                <a:solidFill>
                  <a:srgbClr val="FFFFFF">
                    <a:alpha val="99000"/>
                  </a:srgbClr>
                </a:solidFill>
              </a:rPr>
              <a:t>If you detect a successful attack – do not try to fight</a:t>
            </a:r>
          </a:p>
          <a:p>
            <a:pPr marL="419345" lvl="1" indent="-403154">
              <a:buSzPct val="90000"/>
              <a:buFontTx/>
              <a:buBlip>
                <a:blip r:embed="rId15"/>
              </a:buBlip>
            </a:pPr>
            <a:r>
              <a:rPr lang="en-US" sz="2448" dirty="0">
                <a:solidFill>
                  <a:srgbClr val="FFFFFF">
                    <a:alpha val="99000"/>
                  </a:srgbClr>
                </a:solidFill>
              </a:rPr>
              <a:t>Report the issue</a:t>
            </a:r>
          </a:p>
          <a:p>
            <a:pPr marL="419345" lvl="1" indent="-403154">
              <a:buSzPct val="90000"/>
              <a:buFontTx/>
              <a:buBlip>
                <a:blip r:embed="rId15"/>
              </a:buBlip>
            </a:pPr>
            <a:r>
              <a:rPr lang="en-US" sz="2448" dirty="0">
                <a:solidFill>
                  <a:srgbClr val="FFFFFF">
                    <a:alpha val="99000"/>
                  </a:srgbClr>
                </a:solidFill>
              </a:rPr>
              <a:t>Investigate </a:t>
            </a:r>
            <a:r>
              <a:rPr lang="en-US" sz="2448" dirty="0" smtClean="0">
                <a:solidFill>
                  <a:srgbClr val="FFFFFF">
                    <a:alpha val="99000"/>
                  </a:srgbClr>
                </a:solidFill>
              </a:rPr>
              <a:t>and </a:t>
            </a:r>
            <a:r>
              <a:rPr lang="en-US" sz="2448" dirty="0">
                <a:solidFill>
                  <a:srgbClr val="FFFFFF">
                    <a:alpha val="99000"/>
                  </a:srgbClr>
                </a:solidFill>
              </a:rPr>
              <a:t>do </a:t>
            </a:r>
            <a:r>
              <a:rPr lang="en-US" sz="2448" dirty="0" smtClean="0">
                <a:solidFill>
                  <a:srgbClr val="FFFFFF">
                    <a:alpha val="99000"/>
                  </a:srgbClr>
                </a:solidFill>
              </a:rPr>
              <a:t>an IT </a:t>
            </a:r>
            <a:r>
              <a:rPr lang="en-US" sz="2448" dirty="0">
                <a:solidFill>
                  <a:srgbClr val="FFFFFF">
                    <a:alpha val="99000"/>
                  </a:srgbClr>
                </a:solidFill>
              </a:rPr>
              <a:t>Audit</a:t>
            </a:r>
          </a:p>
        </p:txBody>
      </p:sp>
      <p:sp>
        <p:nvSpPr>
          <p:cNvPr id="11" name="TextBox 10"/>
          <p:cNvSpPr txBox="1"/>
          <p:nvPr>
            <p:custDataLst>
              <p:tags r:id="rId10"/>
            </p:custDataLst>
          </p:nvPr>
        </p:nvSpPr>
        <p:spPr>
          <a:xfrm>
            <a:off x="531949" y="4792222"/>
            <a:ext cx="8717250" cy="956752"/>
          </a:xfrm>
          <a:prstGeom prst="rect">
            <a:avLst/>
          </a:prstGeom>
          <a:noFill/>
        </p:spPr>
        <p:txBody>
          <a:bodyPr wrap="square" lIns="186521" tIns="93260" rIns="93260" bIns="93260" rtlCol="0">
            <a:spAutoFit/>
          </a:bodyPr>
          <a:lstStyle/>
          <a:p>
            <a:pPr marL="16191" lvl="1">
              <a:buSzPct val="90000"/>
            </a:pPr>
            <a:r>
              <a:rPr lang="en-US" sz="2448" dirty="0">
                <a:solidFill>
                  <a:srgbClr val="FFFFFF">
                    <a:alpha val="99000"/>
                  </a:srgbClr>
                </a:solidFill>
              </a:rPr>
              <a:t>Estimate the range of the attack</a:t>
            </a:r>
          </a:p>
          <a:p>
            <a:pPr marL="419345" lvl="1" indent="-403154">
              <a:buSzPct val="90000"/>
              <a:buFontTx/>
              <a:buBlip>
                <a:blip r:embed="rId15"/>
              </a:buBlip>
            </a:pPr>
            <a:r>
              <a:rPr lang="en-US" sz="2448" dirty="0">
                <a:solidFill>
                  <a:srgbClr val="FFFFFF">
                    <a:alpha val="99000"/>
                  </a:srgbClr>
                </a:solidFill>
              </a:rPr>
              <a:t>Know how to recover your data, when necessary</a:t>
            </a:r>
          </a:p>
        </p:txBody>
      </p:sp>
    </p:spTree>
    <p:extLst>
      <p:ext uri="{BB962C8B-B14F-4D97-AF65-F5344CB8AC3E}">
        <p14:creationId xmlns:p14="http://schemas.microsoft.com/office/powerpoint/2010/main" val="41906692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389755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220994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922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6535757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40558"/>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79785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r>
              <a:rPr lang="pl-PL" dirty="0" smtClean="0"/>
              <a:t>Tools!</a:t>
            </a:r>
            <a:endParaRPr lang="en-US" dirty="0"/>
          </a:p>
        </p:txBody>
      </p:sp>
      <p:sp>
        <p:nvSpPr>
          <p:cNvPr id="6" name="Rectangle 5"/>
          <p:cNvSpPr/>
          <p:nvPr/>
        </p:nvSpPr>
        <p:spPr bwMode="auto">
          <a:xfrm>
            <a:off x="274320" y="1214472"/>
            <a:ext cx="11887518" cy="548319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127010"/>
          </a:xfrm>
          <a:prstGeom prst="rect">
            <a:avLst/>
          </a:prstGeom>
          <a:solidFill>
            <a:srgbClr val="68217A"/>
          </a:solidFill>
        </p:spPr>
        <p:txBody>
          <a:bodyPr wrap="square">
            <a:spAutoFit/>
          </a:bodyPr>
          <a:lstStyle/>
          <a:p>
            <a:pPr marL="571500" indent="-571500">
              <a:lnSpc>
                <a:spcPct val="90000"/>
              </a:lnSpc>
              <a:spcBef>
                <a:spcPct val="20000"/>
              </a:spcBef>
              <a:buSzPct val="105000"/>
              <a:buFontTx/>
              <a:buBlip>
                <a:blip r:embed="rId3"/>
              </a:buBlip>
            </a:pPr>
            <a:r>
              <a:rPr lang="en-GB" sz="4800" dirty="0" smtClean="0">
                <a:gradFill>
                  <a:gsLst>
                    <a:gs pos="1250">
                      <a:srgbClr val="FFFFFF"/>
                    </a:gs>
                    <a:gs pos="100000">
                      <a:srgbClr val="FFFFFF"/>
                    </a:gs>
                  </a:gsLst>
                  <a:lin ang="5400000" scaled="0"/>
                </a:gradFill>
                <a:latin typeface="Segoe UI Light"/>
                <a:sym typeface="Wingdings" pitchFamily="2" charset="2"/>
              </a:rPr>
              <a:t>Our tools: </a:t>
            </a:r>
            <a:r>
              <a:rPr lang="en-GB" sz="4800" b="1" dirty="0" smtClean="0">
                <a:gradFill>
                  <a:gsLst>
                    <a:gs pos="1250">
                      <a:srgbClr val="FFFFFF"/>
                    </a:gs>
                    <a:gs pos="100000">
                      <a:srgbClr val="FFFFFF"/>
                    </a:gs>
                  </a:gsLst>
                  <a:lin ang="5400000" scaled="0"/>
                </a:gradFill>
                <a:latin typeface="Segoe UI Light"/>
                <a:sym typeface="Wingdings" pitchFamily="2" charset="2"/>
              </a:rPr>
              <a:t>http://</a:t>
            </a:r>
            <a:r>
              <a:rPr lang="en-GB" sz="4800" b="1" dirty="0" err="1" smtClean="0">
                <a:gradFill>
                  <a:gsLst>
                    <a:gs pos="1250">
                      <a:srgbClr val="FFFFFF"/>
                    </a:gs>
                    <a:gs pos="100000">
                      <a:srgbClr val="FFFFFF"/>
                    </a:gs>
                  </a:gsLst>
                  <a:lin ang="5400000" scaled="0"/>
                </a:gradFill>
                <a:latin typeface="Segoe UI Light"/>
                <a:sym typeface="Wingdings" pitchFamily="2" charset="2"/>
              </a:rPr>
              <a:t>cqure.pl</a:t>
            </a:r>
            <a:r>
              <a:rPr lang="en-GB" sz="4800" b="1" dirty="0" smtClean="0">
                <a:gradFill>
                  <a:gsLst>
                    <a:gs pos="1250">
                      <a:srgbClr val="FFFFFF"/>
                    </a:gs>
                    <a:gs pos="100000">
                      <a:srgbClr val="FFFFFF"/>
                    </a:gs>
                  </a:gsLst>
                  <a:lin ang="5400000" scaled="0"/>
                </a:gradFill>
                <a:latin typeface="Segoe UI Light"/>
                <a:sym typeface="Wingdings" pitchFamily="2" charset="2"/>
              </a:rPr>
              <a:t>  Tools</a:t>
            </a:r>
          </a:p>
          <a:p>
            <a:pPr marL="571500" indent="-571500">
              <a:lnSpc>
                <a:spcPct val="90000"/>
              </a:lnSpc>
              <a:spcBef>
                <a:spcPct val="20000"/>
              </a:spcBef>
              <a:buSzPct val="105000"/>
              <a:buFontTx/>
              <a:buBlip>
                <a:blip r:embed="rId3"/>
              </a:buBlip>
            </a:pPr>
            <a:endParaRPr lang="en-GB" sz="3200" b="1" dirty="0" smtClean="0">
              <a:solidFill>
                <a:srgbClr val="FFFFFF"/>
              </a:solidFill>
              <a:latin typeface="Segoe UI Light"/>
              <a:sym typeface="Wingdings" pitchFamily="2" charset="2"/>
            </a:endParaRPr>
          </a:p>
          <a:p>
            <a:pPr marL="571500" indent="-571500">
              <a:lnSpc>
                <a:spcPct val="90000"/>
              </a:lnSpc>
              <a:spcBef>
                <a:spcPct val="20000"/>
              </a:spcBef>
              <a:buSzPct val="105000"/>
              <a:buFontTx/>
              <a:buBlip>
                <a:blip r:embed="rId3"/>
              </a:buBlip>
            </a:pPr>
            <a:r>
              <a:rPr lang="en-GB" sz="3600" dirty="0" smtClean="0">
                <a:solidFill>
                  <a:srgbClr val="FFFFFF"/>
                </a:solidFill>
                <a:latin typeface="Segoe UI Light"/>
                <a:sym typeface="Wingdings" pitchFamily="2" charset="2"/>
              </a:rPr>
              <a:t>Check out the following links:</a:t>
            </a:r>
          </a:p>
          <a:p>
            <a:pPr marL="1037871" lvl="1" indent="-571500">
              <a:lnSpc>
                <a:spcPct val="90000"/>
              </a:lnSpc>
              <a:spcBef>
                <a:spcPct val="20000"/>
              </a:spcBef>
              <a:buSzPct val="105000"/>
              <a:buFontTx/>
              <a:buBlip>
                <a:blip r:embed="rId3"/>
              </a:buBlip>
            </a:pPr>
            <a:r>
              <a:rPr lang="en-GB" sz="3600" dirty="0" smtClean="0">
                <a:gradFill>
                  <a:gsLst>
                    <a:gs pos="1250">
                      <a:srgbClr val="FFFFFF"/>
                    </a:gs>
                    <a:gs pos="100000">
                      <a:srgbClr val="FFFFFF"/>
                    </a:gs>
                  </a:gsLst>
                  <a:lin ang="5400000" scaled="0"/>
                </a:gradFill>
                <a:latin typeface="Segoe UI Light"/>
                <a:sym typeface="Wingdings" pitchFamily="2" charset="2"/>
              </a:rPr>
              <a:t>http://</a:t>
            </a:r>
            <a:r>
              <a:rPr lang="en-GB" sz="3600" dirty="0" err="1" smtClean="0">
                <a:gradFill>
                  <a:gsLst>
                    <a:gs pos="1250">
                      <a:srgbClr val="FFFFFF"/>
                    </a:gs>
                    <a:gs pos="100000">
                      <a:srgbClr val="FFFFFF"/>
                    </a:gs>
                  </a:gsLst>
                  <a:lin ang="5400000" scaled="0"/>
                </a:gradFill>
                <a:latin typeface="Segoe UI Light"/>
                <a:sym typeface="Wingdings" pitchFamily="2" charset="2"/>
              </a:rPr>
              <a:t>www.gentilkiwi.com</a:t>
            </a:r>
            <a:r>
              <a:rPr lang="en-GB" sz="3600" dirty="0" smtClean="0">
                <a:gradFill>
                  <a:gsLst>
                    <a:gs pos="1250">
                      <a:srgbClr val="FFFFFF"/>
                    </a:gs>
                    <a:gs pos="100000">
                      <a:srgbClr val="FFFFFF"/>
                    </a:gs>
                  </a:gsLst>
                  <a:lin ang="5400000" scaled="0"/>
                </a:gradFill>
                <a:latin typeface="Segoe UI Light"/>
                <a:sym typeface="Wingdings" pitchFamily="2" charset="2"/>
              </a:rPr>
              <a:t>/ - Benjamin </a:t>
            </a:r>
            <a:r>
              <a:rPr lang="en-GB" sz="3600" dirty="0" err="1" smtClean="0">
                <a:gradFill>
                  <a:gsLst>
                    <a:gs pos="1250">
                      <a:srgbClr val="FFFFFF"/>
                    </a:gs>
                    <a:gs pos="100000">
                      <a:srgbClr val="FFFFFF"/>
                    </a:gs>
                  </a:gsLst>
                  <a:lin ang="5400000" scaled="0"/>
                </a:gradFill>
                <a:latin typeface="Segoe UI Light"/>
                <a:sym typeface="Wingdings" pitchFamily="2" charset="2"/>
              </a:rPr>
              <a:t>Delpy</a:t>
            </a:r>
            <a:endParaRPr lang="en-GB" sz="3600" dirty="0" smtClean="0">
              <a:gradFill>
                <a:gsLst>
                  <a:gs pos="1250">
                    <a:srgbClr val="FFFFFF"/>
                  </a:gs>
                  <a:gs pos="100000">
                    <a:srgbClr val="FFFFFF"/>
                  </a:gs>
                </a:gsLst>
                <a:lin ang="5400000" scaled="0"/>
              </a:gradFill>
              <a:latin typeface="Segoe UI Light"/>
              <a:sym typeface="Wingdings" pitchFamily="2" charset="2"/>
            </a:endParaRPr>
          </a:p>
          <a:p>
            <a:pPr marL="1037871" lvl="1" indent="-571500">
              <a:lnSpc>
                <a:spcPct val="90000"/>
              </a:lnSpc>
              <a:spcBef>
                <a:spcPct val="20000"/>
              </a:spcBef>
              <a:buSzPct val="105000"/>
              <a:buFontTx/>
              <a:buBlip>
                <a:blip r:embed="rId3"/>
              </a:buBlip>
            </a:pPr>
            <a:r>
              <a:rPr lang="en-GB" sz="3600" dirty="0" smtClean="0">
                <a:gradFill>
                  <a:gsLst>
                    <a:gs pos="1250">
                      <a:srgbClr val="FFFFFF"/>
                    </a:gs>
                    <a:gs pos="100000">
                      <a:srgbClr val="FFFFFF"/>
                    </a:gs>
                  </a:gsLst>
                  <a:lin ang="5400000" scaled="0"/>
                </a:gradFill>
                <a:latin typeface="Segoe UI Light"/>
                <a:sym typeface="Wingdings" pitchFamily="2" charset="2"/>
              </a:rPr>
              <a:t>http://</a:t>
            </a:r>
            <a:r>
              <a:rPr lang="en-GB" sz="3600" dirty="0" err="1" smtClean="0">
                <a:gradFill>
                  <a:gsLst>
                    <a:gs pos="1250">
                      <a:srgbClr val="FFFFFF"/>
                    </a:gs>
                    <a:gs pos="100000">
                      <a:srgbClr val="FFFFFF"/>
                    </a:gs>
                  </a:gsLst>
                  <a:lin ang="5400000" scaled="0"/>
                </a:gradFill>
                <a:latin typeface="Segoe UI Light"/>
                <a:sym typeface="Wingdings" pitchFamily="2" charset="2"/>
              </a:rPr>
              <a:t>www.ntdsxtract.com</a:t>
            </a:r>
            <a:r>
              <a:rPr lang="en-GB" sz="3600" dirty="0" smtClean="0">
                <a:gradFill>
                  <a:gsLst>
                    <a:gs pos="1250">
                      <a:srgbClr val="FFFFFF"/>
                    </a:gs>
                    <a:gs pos="100000">
                      <a:srgbClr val="FFFFFF"/>
                    </a:gs>
                  </a:gsLst>
                  <a:lin ang="5400000" scaled="0"/>
                </a:gradFill>
                <a:latin typeface="Segoe UI Light"/>
                <a:sym typeface="Wingdings" pitchFamily="2" charset="2"/>
              </a:rPr>
              <a:t>/ - </a:t>
            </a:r>
            <a:r>
              <a:rPr lang="en-GB" sz="3600" dirty="0" err="1" smtClean="0">
                <a:gradFill>
                  <a:gsLst>
                    <a:gs pos="1250">
                      <a:srgbClr val="FFFFFF"/>
                    </a:gs>
                    <a:gs pos="100000">
                      <a:srgbClr val="FFFFFF"/>
                    </a:gs>
                  </a:gsLst>
                  <a:lin ang="5400000" scaled="0"/>
                </a:gradFill>
                <a:latin typeface="Segoe UI Light"/>
                <a:sym typeface="Wingdings" pitchFamily="2" charset="2"/>
              </a:rPr>
              <a:t>Csaba</a:t>
            </a:r>
            <a:r>
              <a:rPr lang="en-GB" sz="3600" dirty="0" smtClean="0">
                <a:gradFill>
                  <a:gsLst>
                    <a:gs pos="1250">
                      <a:srgbClr val="FFFFFF"/>
                    </a:gs>
                    <a:gs pos="100000">
                      <a:srgbClr val="FFFFFF"/>
                    </a:gs>
                  </a:gsLst>
                  <a:lin ang="5400000" scaled="0"/>
                </a:gradFill>
                <a:latin typeface="Segoe UI Light"/>
                <a:sym typeface="Wingdings" pitchFamily="2" charset="2"/>
              </a:rPr>
              <a:t> </a:t>
            </a:r>
            <a:r>
              <a:rPr lang="en-GB" sz="3600" dirty="0" err="1" smtClean="0">
                <a:gradFill>
                  <a:gsLst>
                    <a:gs pos="1250">
                      <a:srgbClr val="FFFFFF"/>
                    </a:gs>
                    <a:gs pos="100000">
                      <a:srgbClr val="FFFFFF"/>
                    </a:gs>
                  </a:gsLst>
                  <a:lin ang="5400000" scaled="0"/>
                </a:gradFill>
                <a:latin typeface="Segoe UI Light"/>
                <a:sym typeface="Wingdings" pitchFamily="2" charset="2"/>
              </a:rPr>
              <a:t>Barta</a:t>
            </a:r>
            <a:endParaRPr lang="en-GB" sz="3600" dirty="0" smtClean="0">
              <a:gradFill>
                <a:gsLst>
                  <a:gs pos="1250">
                    <a:srgbClr val="FFFFFF"/>
                  </a:gs>
                  <a:gs pos="100000">
                    <a:srgbClr val="FFFFFF"/>
                  </a:gs>
                </a:gsLst>
                <a:lin ang="5400000" scaled="0"/>
              </a:gradFill>
              <a:latin typeface="Segoe UI Light"/>
              <a:sym typeface="Wingdings" pitchFamily="2" charset="2"/>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483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4122" y="1620"/>
          <a:ext cx="1619" cy="1619"/>
        </p:xfrm>
        <a:graphic>
          <a:graphicData uri="http://schemas.openxmlformats.org/presentationml/2006/ole">
            <mc:AlternateContent xmlns:mc="http://schemas.openxmlformats.org/markup-compatibility/2006">
              <mc:Choice xmlns:v="urn:schemas-microsoft-com:vml" Requires="v">
                <p:oleObj spid="_x0000_s102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4122"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GB" dirty="0" smtClean="0"/>
              <a:t>Session Goal</a:t>
            </a:r>
            <a:endParaRPr lang="en-GB" dirty="0"/>
          </a:p>
        </p:txBody>
      </p:sp>
      <p:grpSp>
        <p:nvGrpSpPr>
          <p:cNvPr id="11" name="Group 10"/>
          <p:cNvGrpSpPr/>
          <p:nvPr>
            <p:custDataLst>
              <p:tags r:id="rId4"/>
            </p:custDataLst>
          </p:nvPr>
        </p:nvGrpSpPr>
        <p:grpSpPr>
          <a:xfrm>
            <a:off x="531948" y="1926415"/>
            <a:ext cx="6676889" cy="1464187"/>
            <a:chOff x="519113" y="1447058"/>
            <a:chExt cx="11149012" cy="1435608"/>
          </a:xfrm>
        </p:grpSpPr>
        <p:sp>
          <p:nvSpPr>
            <p:cNvPr id="3" name="Rectangle 2"/>
            <p:cNvSpPr/>
            <p:nvPr/>
          </p:nvSpPr>
          <p:spPr bwMode="auto">
            <a:xfrm>
              <a:off x="519113" y="1447058"/>
              <a:ext cx="11149012" cy="143560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a:solidFill>
                  <a:srgbClr val="FFFFFF"/>
                </a:solidFill>
                <a:ea typeface="Segoe UI" pitchFamily="34" charset="0"/>
                <a:cs typeface="Segoe UI" pitchFamily="34" charset="0"/>
              </a:endParaRPr>
            </a:p>
          </p:txBody>
        </p:sp>
        <p:sp>
          <p:nvSpPr>
            <p:cNvPr id="4" name="TextBox 3"/>
            <p:cNvSpPr txBox="1"/>
            <p:nvPr>
              <p:custDataLst>
                <p:tags r:id="rId9"/>
              </p:custDataLst>
            </p:nvPr>
          </p:nvSpPr>
          <p:spPr>
            <a:xfrm>
              <a:off x="584143" y="1456976"/>
              <a:ext cx="11083980" cy="1230632"/>
            </a:xfrm>
            <a:prstGeom prst="rect">
              <a:avLst/>
            </a:prstGeom>
            <a:noFill/>
          </p:spPr>
          <p:txBody>
            <a:bodyPr wrap="square" lIns="186521" tIns="46630" rIns="93260" bIns="46630" rtlCol="0">
              <a:spAutoFit/>
            </a:bodyPr>
            <a:lstStyle/>
            <a:p>
              <a:pPr>
                <a:spcBef>
                  <a:spcPts val="1224"/>
                </a:spcBef>
                <a:buSzPct val="90000"/>
              </a:pPr>
              <a:r>
                <a:rPr lang="en-US" sz="2300" dirty="0">
                  <a:solidFill>
                    <a:srgbClr val="FFFFFF"/>
                  </a:solidFill>
                </a:rPr>
                <a:t>Be familiar with the </a:t>
              </a:r>
              <a:r>
                <a:rPr lang="en-US" sz="2300" dirty="0" smtClean="0">
                  <a:solidFill>
                    <a:srgbClr val="FFFFFF"/>
                  </a:solidFill>
                </a:rPr>
                <a:t>possibilities of </a:t>
              </a:r>
              <a:r>
                <a:rPr lang="en-US" sz="2300" dirty="0">
                  <a:solidFill>
                    <a:srgbClr val="FFFFFF"/>
                  </a:solidFill>
                </a:rPr>
                <a:t>the operating system </a:t>
              </a:r>
            </a:p>
            <a:p>
              <a:pPr marL="419345" lvl="1" indent="-403154">
                <a:spcBef>
                  <a:spcPts val="612"/>
                </a:spcBef>
                <a:buSzPct val="90000"/>
                <a:buFontTx/>
                <a:buBlip>
                  <a:blip r:embed="rId14"/>
                </a:buBlip>
              </a:pPr>
              <a:r>
                <a:rPr lang="en-US" sz="2300" dirty="0">
                  <a:solidFill>
                    <a:srgbClr val="FFFFFF"/>
                  </a:solidFill>
                </a:rPr>
                <a:t>From the user </a:t>
              </a:r>
              <a:r>
                <a:rPr lang="en-US" sz="2300" dirty="0" smtClean="0">
                  <a:solidFill>
                    <a:srgbClr val="FFFFFF"/>
                  </a:solidFill>
                </a:rPr>
                <a:t>mode and kernel </a:t>
              </a:r>
              <a:r>
                <a:rPr lang="en-US" sz="2300" dirty="0">
                  <a:solidFill>
                    <a:srgbClr val="FFFFFF"/>
                  </a:solidFill>
                </a:rPr>
                <a:t>mode</a:t>
              </a:r>
            </a:p>
          </p:txBody>
        </p:sp>
      </p:grpSp>
      <p:grpSp>
        <p:nvGrpSpPr>
          <p:cNvPr id="10" name="Group 9"/>
          <p:cNvGrpSpPr/>
          <p:nvPr>
            <p:custDataLst>
              <p:tags r:id="rId5"/>
            </p:custDataLst>
          </p:nvPr>
        </p:nvGrpSpPr>
        <p:grpSpPr>
          <a:xfrm>
            <a:off x="531948" y="3524179"/>
            <a:ext cx="6676889" cy="1169338"/>
            <a:chOff x="519113" y="3059727"/>
            <a:chExt cx="11149012" cy="1146513"/>
          </a:xfrm>
        </p:grpSpPr>
        <p:sp>
          <p:nvSpPr>
            <p:cNvPr id="5" name="Rectangle 4"/>
            <p:cNvSpPr/>
            <p:nvPr/>
          </p:nvSpPr>
          <p:spPr bwMode="auto">
            <a:xfrm>
              <a:off x="519113" y="3059727"/>
              <a:ext cx="11149012" cy="114651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a:solidFill>
                  <a:srgbClr val="FFFFFF"/>
                </a:solidFill>
                <a:ea typeface="Segoe UI" pitchFamily="34" charset="0"/>
                <a:cs typeface="Segoe UI" pitchFamily="34" charset="0"/>
              </a:endParaRPr>
            </a:p>
          </p:txBody>
        </p:sp>
        <p:sp>
          <p:nvSpPr>
            <p:cNvPr id="6" name="TextBox 5"/>
            <p:cNvSpPr txBox="1"/>
            <p:nvPr>
              <p:custDataLst>
                <p:tags r:id="rId8"/>
              </p:custDataLst>
            </p:nvPr>
          </p:nvSpPr>
          <p:spPr>
            <a:xfrm>
              <a:off x="584144" y="3132846"/>
              <a:ext cx="10803140" cy="861843"/>
            </a:xfrm>
            <a:prstGeom prst="rect">
              <a:avLst/>
            </a:prstGeom>
            <a:noFill/>
          </p:spPr>
          <p:txBody>
            <a:bodyPr wrap="square" lIns="186521" tIns="46630" rIns="93260" bIns="46630" rtlCol="0">
              <a:spAutoFit/>
            </a:bodyPr>
            <a:lstStyle/>
            <a:p>
              <a:pPr>
                <a:spcBef>
                  <a:spcPts val="1224"/>
                </a:spcBef>
                <a:buSzPct val="90000"/>
              </a:pPr>
              <a:r>
                <a:rPr lang="en-US" sz="2300" dirty="0">
                  <a:solidFill>
                    <a:srgbClr val="FFFFFF"/>
                  </a:solidFill>
                </a:rPr>
                <a:t>We are NOT talking about the forensics!</a:t>
              </a:r>
            </a:p>
            <a:p>
              <a:pPr marL="419345" lvl="1" indent="-403154">
                <a:spcBef>
                  <a:spcPts val="612"/>
                </a:spcBef>
                <a:buSzPct val="90000"/>
                <a:buFontTx/>
                <a:buBlip>
                  <a:blip r:embed="rId14"/>
                </a:buBlip>
              </a:pPr>
              <a:r>
                <a:rPr lang="en-US" sz="2300" dirty="0">
                  <a:solidFill>
                    <a:srgbClr val="FFFFFF"/>
                  </a:solidFill>
                </a:rPr>
                <a:t>… </a:t>
              </a:r>
              <a:r>
                <a:rPr lang="en-US" sz="2300" dirty="0" smtClean="0">
                  <a:solidFill>
                    <a:srgbClr val="FFFFFF"/>
                  </a:solidFill>
                </a:rPr>
                <a:t>just doing a little hacking + conclusions</a:t>
              </a:r>
              <a:endParaRPr lang="en-US" sz="2300" dirty="0">
                <a:solidFill>
                  <a:srgbClr val="FFFFFF"/>
                </a:solidFill>
              </a:endParaRPr>
            </a:p>
          </p:txBody>
        </p:sp>
      </p:grpSp>
      <p:grpSp>
        <p:nvGrpSpPr>
          <p:cNvPr id="9" name="Group 8"/>
          <p:cNvGrpSpPr/>
          <p:nvPr>
            <p:custDataLst>
              <p:tags r:id="rId6"/>
            </p:custDataLst>
          </p:nvPr>
        </p:nvGrpSpPr>
        <p:grpSpPr>
          <a:xfrm>
            <a:off x="531948" y="4827089"/>
            <a:ext cx="6676889" cy="879973"/>
            <a:chOff x="519113" y="4806484"/>
            <a:chExt cx="11149012" cy="862796"/>
          </a:xfrm>
        </p:grpSpPr>
        <p:sp>
          <p:nvSpPr>
            <p:cNvPr id="7" name="Rectangle 6"/>
            <p:cNvSpPr/>
            <p:nvPr/>
          </p:nvSpPr>
          <p:spPr bwMode="auto">
            <a:xfrm>
              <a:off x="519113" y="4806484"/>
              <a:ext cx="11149012" cy="8627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0" dirty="0">
                <a:solidFill>
                  <a:srgbClr val="FFFFFF"/>
                </a:solidFill>
                <a:ea typeface="Segoe UI" pitchFamily="34" charset="0"/>
                <a:cs typeface="Segoe UI" pitchFamily="34" charset="0"/>
              </a:endParaRPr>
            </a:p>
          </p:txBody>
        </p:sp>
        <p:sp>
          <p:nvSpPr>
            <p:cNvPr id="8" name="TextBox 7"/>
            <p:cNvSpPr txBox="1"/>
            <p:nvPr>
              <p:custDataLst>
                <p:tags r:id="rId7"/>
              </p:custDataLst>
            </p:nvPr>
          </p:nvSpPr>
          <p:spPr>
            <a:xfrm>
              <a:off x="584143" y="4945495"/>
              <a:ext cx="11083982" cy="439367"/>
            </a:xfrm>
            <a:prstGeom prst="rect">
              <a:avLst/>
            </a:prstGeom>
            <a:noFill/>
          </p:spPr>
          <p:txBody>
            <a:bodyPr wrap="square" lIns="186521" tIns="46630" rIns="93260" bIns="46630" rtlCol="0">
              <a:spAutoFit/>
            </a:bodyPr>
            <a:lstStyle/>
            <a:p>
              <a:pPr>
                <a:buSzPct val="90000"/>
              </a:pPr>
              <a:r>
                <a:rPr lang="en-US" sz="2300" b="1" dirty="0">
                  <a:solidFill>
                    <a:srgbClr val="FFFFFF"/>
                  </a:solidFill>
                </a:rPr>
                <a:t>My goal</a:t>
              </a:r>
              <a:r>
                <a:rPr lang="en-US" sz="2300" dirty="0">
                  <a:solidFill>
                    <a:srgbClr val="FFFFFF"/>
                  </a:solidFill>
                </a:rPr>
                <a:t>: </a:t>
              </a:r>
              <a:r>
                <a:rPr lang="en-US" sz="2300" dirty="0" smtClean="0">
                  <a:solidFill>
                    <a:srgbClr val="FFFFFF"/>
                  </a:solidFill>
                </a:rPr>
                <a:t>See one of the ways hacker can act</a:t>
              </a:r>
              <a:endParaRPr lang="en-US" sz="2300" dirty="0">
                <a:solidFill>
                  <a:srgbClr val="FFFFFF"/>
                </a:solidFill>
              </a:endParaRPr>
            </a:p>
          </p:txBody>
        </p:sp>
      </p:grpSp>
      <p:pic>
        <p:nvPicPr>
          <p:cNvPr id="14" name="Picture 13"/>
          <p:cNvPicPr>
            <a:picLocks noChangeAspect="1"/>
          </p:cNvPicPr>
          <p:nvPr/>
        </p:nvPicPr>
        <p:blipFill>
          <a:blip r:embed="rId15"/>
          <a:stretch>
            <a:fillRect/>
          </a:stretch>
        </p:blipFill>
        <p:spPr>
          <a:xfrm>
            <a:off x="7369669" y="1911042"/>
            <a:ext cx="5067873" cy="3796013"/>
          </a:xfrm>
          <a:prstGeom prst="rect">
            <a:avLst/>
          </a:prstGeom>
        </p:spPr>
      </p:pic>
    </p:spTree>
    <p:extLst>
      <p:ext uri="{BB962C8B-B14F-4D97-AF65-F5344CB8AC3E}">
        <p14:creationId xmlns:p14="http://schemas.microsoft.com/office/powerpoint/2010/main" val="6632101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5545"/>
          <a:ext cx="1619" cy="1612"/>
        </p:xfrm>
        <a:graphic>
          <a:graphicData uri="http://schemas.openxmlformats.org/presentationml/2006/ole">
            <mc:AlternateContent xmlns:mc="http://schemas.openxmlformats.org/markup-compatibility/2006">
              <mc:Choice xmlns:v="urn:schemas-microsoft-com:vml" Requires="v">
                <p:oleObj spid="_x0000_s205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621" y="15545"/>
                        <a:ext cx="1619" cy="1612"/>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11518"/>
            <a:ext cx="4609821" cy="2422611"/>
            <a:chOff x="1079467" y="2005576"/>
            <a:chExt cx="4609821" cy="2432300"/>
          </a:xfrm>
        </p:grpSpPr>
        <p:sp>
          <p:nvSpPr>
            <p:cNvPr id="31" name="TextBox 30"/>
            <p:cNvSpPr txBox="1"/>
            <p:nvPr>
              <p:custDataLst>
                <p:tags r:id="rId14"/>
              </p:custDataLst>
            </p:nvPr>
          </p:nvSpPr>
          <p:spPr>
            <a:xfrm>
              <a:off x="1079467" y="2005576"/>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33" name="TextBox 32"/>
            <p:cNvSpPr txBox="1"/>
            <p:nvPr>
              <p:custDataLst>
                <p:tags r:id="rId15"/>
              </p:custDataLst>
            </p:nvPr>
          </p:nvSpPr>
          <p:spPr>
            <a:xfrm>
              <a:off x="1396328" y="2052724"/>
              <a:ext cx="3976097" cy="492205"/>
            </a:xfrm>
            <a:prstGeom prst="rect">
              <a:avLst/>
            </a:prstGeom>
            <a:noFill/>
          </p:spPr>
          <p:txBody>
            <a:bodyPr wrap="square" lIns="64433" tIns="32217" rIns="64433" bIns="32217" rtlCol="0">
              <a:spAutoFit/>
            </a:bodyPr>
            <a:lstStyle/>
            <a:p>
              <a:pPr algn="ctr">
                <a:buSzPct val="90000"/>
              </a:pPr>
              <a:r>
                <a:rPr lang="en-GB" sz="2763" dirty="0" smtClean="0">
                  <a:gradFill>
                    <a:gsLst>
                      <a:gs pos="0">
                        <a:srgbClr val="FFFFFF"/>
                      </a:gs>
                      <a:gs pos="100000">
                        <a:srgbClr val="FFFFFF"/>
                      </a:gs>
                    </a:gsLst>
                    <a:lin ang="5400000" scaled="0"/>
                  </a:gradFill>
                </a:rPr>
                <a:t>Introduction</a:t>
              </a:r>
              <a:endParaRPr lang="en-GB" sz="2763" dirty="0">
                <a:gradFill>
                  <a:gsLst>
                    <a:gs pos="0">
                      <a:srgbClr val="FFFFFF"/>
                    </a:gs>
                    <a:gs pos="100000">
                      <a:srgbClr val="FFFFFF"/>
                    </a:gs>
                  </a:gsLst>
                  <a:lin ang="5400000" scaled="0"/>
                </a:gradFill>
              </a:endParaRPr>
            </a:p>
          </p:txBody>
        </p:sp>
        <p:sp>
          <p:nvSpPr>
            <p:cNvPr id="41" name="Right Triangle 40"/>
            <p:cNvSpPr/>
            <p:nvPr>
              <p:custDataLst>
                <p:tags r:id="rId16"/>
              </p:custDataLst>
            </p:nvPr>
          </p:nvSpPr>
          <p:spPr bwMode="auto">
            <a:xfrm rot="10800000" flipV="1">
              <a:off x="2046692" y="2743672"/>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custDataLst>
                <p:tags r:id="rId17"/>
              </p:custDataLst>
            </p:nvPr>
          </p:nvSpPr>
          <p:spPr bwMode="auto">
            <a:xfrm>
              <a:off x="1457971" y="3393360"/>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custDataLst>
                <p:tags r:id="rId18"/>
              </p:custDataLst>
            </p:nvPr>
          </p:nvSpPr>
          <p:spPr>
            <a:xfrm>
              <a:off x="1912143" y="3542397"/>
              <a:ext cx="586498" cy="685635"/>
            </a:xfrm>
            <a:prstGeom prst="rect">
              <a:avLst/>
            </a:prstGeom>
            <a:no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1</a:t>
              </a:r>
            </a:p>
          </p:txBody>
        </p:sp>
      </p:grpSp>
      <p:grpSp>
        <p:nvGrpSpPr>
          <p:cNvPr id="5" name="Group 4"/>
          <p:cNvGrpSpPr/>
          <p:nvPr/>
        </p:nvGrpSpPr>
        <p:grpSpPr>
          <a:xfrm>
            <a:off x="2085254" y="3393773"/>
            <a:ext cx="7762611" cy="2418561"/>
            <a:chOff x="2536533" y="3393360"/>
            <a:chExt cx="3316108" cy="2428234"/>
          </a:xfrm>
          <a:solidFill>
            <a:srgbClr val="7030A0"/>
          </a:solidFill>
        </p:grpSpPr>
        <p:sp>
          <p:nvSpPr>
            <p:cNvPr id="51" name="Rectangle 50"/>
            <p:cNvSpPr/>
            <p:nvPr>
              <p:custDataLst>
                <p:tags r:id="rId9"/>
              </p:custDataLst>
            </p:nvPr>
          </p:nvSpPr>
          <p:spPr bwMode="auto">
            <a:xfrm>
              <a:off x="3024887" y="3393360"/>
              <a:ext cx="2511649"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2536533" y="5202222"/>
              <a:ext cx="3316108"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2536533" y="5265805"/>
              <a:ext cx="3288115" cy="492205"/>
            </a:xfrm>
            <a:prstGeom prst="rect">
              <a:avLst/>
            </a:prstGeom>
            <a:grpFill/>
          </p:spPr>
          <p:txBody>
            <a:bodyPr wrap="square" lIns="64433" tIns="32217" rIns="64433" bIns="32217" rtlCol="0">
              <a:spAutoFit/>
            </a:bodyPr>
            <a:lstStyle/>
            <a:p>
              <a:pPr algn="ctr">
                <a:buSzPct val="90000"/>
              </a:pPr>
              <a:r>
                <a:rPr lang="en-GB" sz="2763" dirty="0" smtClean="0">
                  <a:gradFill>
                    <a:gsLst>
                      <a:gs pos="0">
                        <a:srgbClr val="FFFFFF"/>
                      </a:gs>
                      <a:gs pos="100000">
                        <a:srgbClr val="FFFFFF"/>
                      </a:gs>
                    </a:gsLst>
                    <a:lin ang="5400000" scaled="0"/>
                  </a:gradFill>
                </a:rPr>
                <a:t>Mandatory Checklist</a:t>
              </a:r>
              <a:endParaRPr lang="en-GB" sz="2763"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4236997" y="4437876"/>
              <a:ext cx="202413" cy="649688"/>
            </a:xfrm>
            <a:prstGeom prst="r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6840043" y="2055546"/>
            <a:ext cx="4609821" cy="2378582"/>
            <a:chOff x="6840043" y="2049781"/>
            <a:chExt cx="4609821" cy="2388095"/>
          </a:xfrm>
          <a:solidFill>
            <a:srgbClr val="009E49"/>
          </a:solidFill>
        </p:grpSpPr>
        <p:sp>
          <p:nvSpPr>
            <p:cNvPr id="52" name="Rectangle 51"/>
            <p:cNvSpPr/>
            <p:nvPr>
              <p:custDataLst>
                <p:tags r:id="rId5"/>
              </p:custDataLst>
            </p:nvPr>
          </p:nvSpPr>
          <p:spPr bwMode="auto">
            <a:xfrm>
              <a:off x="9328166" y="3393360"/>
              <a:ext cx="1494841" cy="1044516"/>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2211"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custDataLst>
                <p:tags r:id="rId6"/>
              </p:custDataLst>
            </p:nvPr>
          </p:nvSpPr>
          <p:spPr>
            <a:xfrm>
              <a:off x="9782338" y="3542397"/>
              <a:ext cx="586498" cy="685635"/>
            </a:xfrm>
            <a:prstGeom prst="rect">
              <a:avLst/>
            </a:prstGeom>
            <a:grpFill/>
          </p:spPr>
          <p:txBody>
            <a:bodyPr wrap="square" lIns="64433" tIns="64433" rIns="64433" bIns="64433" rtlCol="0">
              <a:spAutoFit/>
            </a:bodyPr>
            <a:lstStyle/>
            <a:p>
              <a:pPr algn="ctr">
                <a:buSzPct val="90000"/>
              </a:pPr>
              <a:r>
                <a:rPr lang="en-US" sz="3592" dirty="0">
                  <a:gradFill>
                    <a:gsLst>
                      <a:gs pos="0">
                        <a:srgbClr val="FFFFFF"/>
                      </a:gs>
                      <a:gs pos="100000">
                        <a:srgbClr val="FFFFFF"/>
                      </a:gs>
                    </a:gsLst>
                    <a:lin ang="5400000" scaled="0"/>
                  </a:gradFill>
                </a:rPr>
                <a:t>4</a:t>
              </a:r>
            </a:p>
          </p:txBody>
        </p:sp>
        <p:sp>
          <p:nvSpPr>
            <p:cNvPr id="58" name="TextBox 57"/>
            <p:cNvSpPr txBox="1"/>
            <p:nvPr>
              <p:custDataLst>
                <p:tags r:id="rId7"/>
              </p:custDataLst>
            </p:nvPr>
          </p:nvSpPr>
          <p:spPr>
            <a:xfrm>
              <a:off x="6840043" y="2049781"/>
              <a:ext cx="4609821" cy="6193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796" dirty="0">
                <a:ln>
                  <a:solidFill>
                    <a:srgbClr val="FFFFFF">
                      <a:alpha val="99000"/>
                    </a:srgbClr>
                  </a:solidFill>
                </a:ln>
                <a:gradFill>
                  <a:gsLst>
                    <a:gs pos="0">
                      <a:srgbClr val="FFFFFF"/>
                    </a:gs>
                    <a:gs pos="100000">
                      <a:srgbClr val="FFFFFF"/>
                    </a:gs>
                  </a:gsLst>
                  <a:lin ang="5400000" scaled="0"/>
                </a:gradFill>
              </a:endParaRPr>
            </a:p>
          </p:txBody>
        </p:sp>
        <p:sp>
          <p:nvSpPr>
            <p:cNvPr id="59" name="TextBox 58"/>
            <p:cNvSpPr txBox="1"/>
            <p:nvPr>
              <p:custDataLst>
                <p:tags r:id="rId8"/>
              </p:custDataLst>
            </p:nvPr>
          </p:nvSpPr>
          <p:spPr>
            <a:xfrm>
              <a:off x="7156904" y="2094741"/>
              <a:ext cx="3976097" cy="492205"/>
            </a:xfrm>
            <a:prstGeom prst="rect">
              <a:avLst/>
            </a:prstGeom>
            <a:grpFill/>
          </p:spPr>
          <p:txBody>
            <a:bodyPr wrap="square" lIns="64433" tIns="32217" rIns="64433" bIns="32217" rtlCol="0">
              <a:spAutoFit/>
            </a:bodyPr>
            <a:lstStyle/>
            <a:p>
              <a:pPr algn="ctr">
                <a:buSzPct val="90000"/>
              </a:pPr>
              <a:r>
                <a:rPr lang="en-US" sz="2763" dirty="0">
                  <a:gradFill>
                    <a:gsLst>
                      <a:gs pos="0">
                        <a:srgbClr val="FFFFFF"/>
                      </a:gs>
                      <a:gs pos="100000">
                        <a:srgbClr val="FFFFFF"/>
                      </a:gs>
                    </a:gsLst>
                    <a:lin ang="5400000" scaled="0"/>
                  </a:gradFill>
                </a:rPr>
                <a:t>Summary </a:t>
              </a:r>
            </a:p>
          </p:txBody>
        </p:sp>
      </p:grpSp>
      <p:sp>
        <p:nvSpPr>
          <p:cNvPr id="28" name="Right Triangle 27"/>
          <p:cNvSpPr/>
          <p:nvPr>
            <p:custDataLst>
              <p:tags r:id="rId4"/>
            </p:custDataLst>
          </p:nvPr>
        </p:nvSpPr>
        <p:spPr bwMode="auto">
          <a:xfrm rot="10800000" flipV="1">
            <a:off x="9837693" y="2746674"/>
            <a:ext cx="451948" cy="647100"/>
          </a:xfrm>
          <a:prstGeom prst="rtTriangle">
            <a:avLst/>
          </a:prstGeom>
          <a:solidFill>
            <a:srgbClr val="009E49"/>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4431" tIns="32215" rIns="64431" bIns="32215" numCol="1" rtlCol="0" anchor="ctr" anchorCtr="0" compatLnSpc="1">
            <a:prstTxWarp prst="textNoShape">
              <a:avLst/>
            </a:prstTxWarp>
          </a:bodyPr>
          <a:lstStyle/>
          <a:p>
            <a:pPr algn="ctr" defTabSz="931121"/>
            <a:endParaRPr lang="en-US" sz="1243" dirty="0">
              <a:ln>
                <a:solidFill>
                  <a:srgbClr val="FFFFFF">
                    <a:alpha val="99000"/>
                  </a:srgbClr>
                </a:solidFill>
              </a:ln>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6238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07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Stay Anonymous</a:t>
            </a:r>
            <a:endParaRPr lang="en-US" sz="4800" dirty="0"/>
          </a:p>
        </p:txBody>
      </p:sp>
      <p:sp>
        <p:nvSpPr>
          <p:cNvPr id="16" name="Rectangle 15"/>
          <p:cNvSpPr/>
          <p:nvPr/>
        </p:nvSpPr>
        <p:spPr bwMode="auto">
          <a:xfrm>
            <a:off x="529660" y="1337636"/>
            <a:ext cx="11302565" cy="7315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FontTx/>
              <a:buBlip>
                <a:blip r:embed="rId9"/>
              </a:buBlip>
            </a:pPr>
            <a:r>
              <a:rPr lang="en-US" sz="2800" dirty="0">
                <a:gradFill>
                  <a:gsLst>
                    <a:gs pos="0">
                      <a:srgbClr val="FFFFFF"/>
                    </a:gs>
                    <a:gs pos="99000">
                      <a:srgbClr val="FFFFFF"/>
                    </a:gs>
                  </a:gsLst>
                  <a:lin ang="5400000" scaled="1"/>
                </a:gradFill>
              </a:rPr>
              <a:t>TOR Network</a:t>
            </a:r>
          </a:p>
        </p:txBody>
      </p:sp>
      <p:sp>
        <p:nvSpPr>
          <p:cNvPr id="18" name="Rectangle 17"/>
          <p:cNvSpPr/>
          <p:nvPr/>
        </p:nvSpPr>
        <p:spPr>
          <a:xfrm>
            <a:off x="989008" y="2098817"/>
            <a:ext cx="10611114" cy="1077218"/>
          </a:xfrm>
          <a:prstGeom prst="rect">
            <a:avLst/>
          </a:prstGeom>
        </p:spPr>
        <p:txBody>
          <a:bodyPr wrap="square">
            <a:spAutoFit/>
          </a:bodyPr>
          <a:lstStyle/>
          <a:p>
            <a:pPr marL="16194" lvl="1">
              <a:lnSpc>
                <a:spcPct val="90000"/>
              </a:lnSpc>
              <a:spcBef>
                <a:spcPts val="612"/>
              </a:spcBef>
              <a:buSzPct val="90000"/>
            </a:pPr>
            <a:r>
              <a:rPr lang="en-US" sz="2000" dirty="0">
                <a:gradFill>
                  <a:gsLst>
                    <a:gs pos="0">
                      <a:srgbClr val="FFFFFF"/>
                    </a:gs>
                    <a:gs pos="99000">
                      <a:srgbClr val="FFFFFF"/>
                    </a:gs>
                  </a:gsLst>
                  <a:lin ang="5400000" scaled="1"/>
                </a:gradFill>
              </a:rPr>
              <a:t>Ready to use solution to anonymize the traffic</a:t>
            </a:r>
          </a:p>
          <a:p>
            <a:pPr marL="16194" lvl="1">
              <a:lnSpc>
                <a:spcPct val="90000"/>
              </a:lnSpc>
              <a:spcBef>
                <a:spcPts val="612"/>
              </a:spcBef>
              <a:buSzPct val="90000"/>
            </a:pPr>
            <a:r>
              <a:rPr lang="en-US" sz="2000" dirty="0">
                <a:gradFill>
                  <a:gsLst>
                    <a:gs pos="0">
                      <a:srgbClr val="FFFFFF"/>
                    </a:gs>
                    <a:gs pos="99000">
                      <a:srgbClr val="FFFFFF"/>
                    </a:gs>
                  </a:gsLst>
                  <a:lin ang="5400000" scaled="1"/>
                </a:gradFill>
              </a:rPr>
              <a:t>Source of the </a:t>
            </a:r>
            <a:r>
              <a:rPr lang="en-US" sz="2000" dirty="0" err="1">
                <a:gradFill>
                  <a:gsLst>
                    <a:gs pos="0">
                      <a:srgbClr val="FFFFFF"/>
                    </a:gs>
                    <a:gs pos="99000">
                      <a:srgbClr val="FFFFFF"/>
                    </a:gs>
                  </a:gsLst>
                  <a:lin ang="5400000" scaled="1"/>
                </a:gradFill>
              </a:rPr>
              <a:t>DDoS</a:t>
            </a:r>
            <a:r>
              <a:rPr lang="en-US" sz="2000" dirty="0">
                <a:gradFill>
                  <a:gsLst>
                    <a:gs pos="0">
                      <a:srgbClr val="FFFFFF"/>
                    </a:gs>
                    <a:gs pos="99000">
                      <a:srgbClr val="FFFFFF"/>
                    </a:gs>
                  </a:gsLst>
                  <a:lin ang="5400000" scaled="1"/>
                </a:gradFill>
              </a:rPr>
              <a:t> attacks </a:t>
            </a:r>
            <a:endParaRPr lang="en-US" sz="2000" dirty="0" smtClean="0">
              <a:gradFill>
                <a:gsLst>
                  <a:gs pos="0">
                    <a:srgbClr val="FFFFFF"/>
                  </a:gs>
                  <a:gs pos="99000">
                    <a:srgbClr val="FFFFFF"/>
                  </a:gs>
                </a:gsLst>
                <a:lin ang="5400000" scaled="1"/>
              </a:gradFill>
            </a:endParaRPr>
          </a:p>
          <a:p>
            <a:pPr marL="16194" lvl="1">
              <a:lnSpc>
                <a:spcPct val="90000"/>
              </a:lnSpc>
              <a:spcBef>
                <a:spcPts val="612"/>
              </a:spcBef>
              <a:buSzPct val="90000"/>
            </a:pPr>
            <a:r>
              <a:rPr lang="en-US" sz="2000" dirty="0">
                <a:gradFill>
                  <a:gsLst>
                    <a:gs pos="0">
                      <a:srgbClr val="FFFFFF"/>
                    </a:gs>
                    <a:gs pos="99000">
                      <a:srgbClr val="FFFFFF"/>
                    </a:gs>
                  </a:gsLst>
                  <a:lin ang="5400000" scaled="1"/>
                </a:gradFill>
              </a:rPr>
              <a:t>Tor protects </a:t>
            </a:r>
            <a:r>
              <a:rPr lang="en-US" sz="2000" dirty="0" smtClean="0">
                <a:gradFill>
                  <a:gsLst>
                    <a:gs pos="0">
                      <a:srgbClr val="FFFFFF"/>
                    </a:gs>
                    <a:gs pos="99000">
                      <a:srgbClr val="FFFFFF"/>
                    </a:gs>
                  </a:gsLst>
                  <a:lin ang="5400000" scaled="1"/>
                </a:gradFill>
              </a:rPr>
              <a:t>by </a:t>
            </a:r>
            <a:r>
              <a:rPr lang="en-US" sz="2000" dirty="0">
                <a:gradFill>
                  <a:gsLst>
                    <a:gs pos="0">
                      <a:srgbClr val="FFFFFF"/>
                    </a:gs>
                    <a:gs pos="99000">
                      <a:srgbClr val="FFFFFF"/>
                    </a:gs>
                  </a:gsLst>
                  <a:lin ang="5400000" scaled="1"/>
                </a:gradFill>
              </a:rPr>
              <a:t>bouncing </a:t>
            </a:r>
            <a:r>
              <a:rPr lang="en-US" sz="2000" dirty="0" smtClean="0">
                <a:gradFill>
                  <a:gsLst>
                    <a:gs pos="0">
                      <a:srgbClr val="FFFFFF"/>
                    </a:gs>
                    <a:gs pos="99000">
                      <a:srgbClr val="FFFFFF"/>
                    </a:gs>
                  </a:gsLst>
                  <a:lin ang="5400000" scaled="1"/>
                </a:gradFill>
              </a:rPr>
              <a:t>communications </a:t>
            </a:r>
            <a:r>
              <a:rPr lang="en-US" sz="2000" dirty="0">
                <a:gradFill>
                  <a:gsLst>
                    <a:gs pos="0">
                      <a:srgbClr val="FFFFFF"/>
                    </a:gs>
                    <a:gs pos="99000">
                      <a:srgbClr val="FFFFFF"/>
                    </a:gs>
                  </a:gsLst>
                  <a:lin ang="5400000" scaled="1"/>
                </a:gradFill>
              </a:rPr>
              <a:t>around a distributed network </a:t>
            </a:r>
          </a:p>
        </p:txBody>
      </p:sp>
      <p:sp>
        <p:nvSpPr>
          <p:cNvPr id="21" name="Rectangle 20"/>
          <p:cNvSpPr/>
          <p:nvPr/>
        </p:nvSpPr>
        <p:spPr bwMode="auto">
          <a:xfrm>
            <a:off x="529659" y="3277505"/>
            <a:ext cx="11302565" cy="731520"/>
          </a:xfrm>
          <a:prstGeom prst="rect">
            <a:avLst/>
          </a:prstGeom>
          <a:solidFill>
            <a:srgbClr val="7FBA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FontTx/>
              <a:buBlip>
                <a:blip r:embed="rId9"/>
              </a:buBlip>
            </a:pPr>
            <a:r>
              <a:rPr lang="en-US" sz="2800" dirty="0" smtClean="0">
                <a:gradFill>
                  <a:gsLst>
                    <a:gs pos="0">
                      <a:srgbClr val="FFFFFF"/>
                    </a:gs>
                    <a:gs pos="99000">
                      <a:srgbClr val="FFFFFF"/>
                    </a:gs>
                  </a:gsLst>
                  <a:lin ang="5400000" scaled="1"/>
                </a:gradFill>
              </a:rPr>
              <a:t>Proxy, Virtual </a:t>
            </a:r>
            <a:r>
              <a:rPr lang="en-US" sz="2800" dirty="0">
                <a:gradFill>
                  <a:gsLst>
                    <a:gs pos="0">
                      <a:srgbClr val="FFFFFF"/>
                    </a:gs>
                    <a:gs pos="99000">
                      <a:srgbClr val="FFFFFF"/>
                    </a:gs>
                  </a:gsLst>
                  <a:lin ang="5400000" scaled="1"/>
                </a:gradFill>
              </a:rPr>
              <a:t>Private </a:t>
            </a:r>
            <a:r>
              <a:rPr lang="en-US" sz="2800" dirty="0" smtClean="0">
                <a:gradFill>
                  <a:gsLst>
                    <a:gs pos="0">
                      <a:srgbClr val="FFFFFF"/>
                    </a:gs>
                    <a:gs pos="99000">
                      <a:srgbClr val="FFFFFF"/>
                    </a:gs>
                  </a:gsLst>
                  <a:lin ang="5400000" scaled="1"/>
                </a:gradFill>
              </a:rPr>
              <a:t>Networks, Dial-up, Host Bouncing</a:t>
            </a:r>
            <a:endParaRPr lang="en-US" sz="2800" dirty="0">
              <a:gradFill>
                <a:gsLst>
                  <a:gs pos="0">
                    <a:srgbClr val="FFFFFF"/>
                  </a:gs>
                  <a:gs pos="99000">
                    <a:srgbClr val="FFFFFF"/>
                  </a:gs>
                </a:gsLst>
                <a:lin ang="5400000" scaled="1"/>
              </a:gradFill>
            </a:endParaRPr>
          </a:p>
        </p:txBody>
      </p:sp>
      <p:sp>
        <p:nvSpPr>
          <p:cNvPr id="23" name="Rectangle 22"/>
          <p:cNvSpPr/>
          <p:nvPr/>
        </p:nvSpPr>
        <p:spPr>
          <a:xfrm>
            <a:off x="989007" y="4049319"/>
            <a:ext cx="10611114" cy="723275"/>
          </a:xfrm>
          <a:prstGeom prst="rect">
            <a:avLst/>
          </a:prstGeom>
        </p:spPr>
        <p:txBody>
          <a:bodyPr wrap="square">
            <a:spAutoFit/>
          </a:bodyPr>
          <a:lstStyle/>
          <a:p>
            <a:pPr marL="16194" lvl="1">
              <a:lnSpc>
                <a:spcPct val="90000"/>
              </a:lnSpc>
              <a:spcBef>
                <a:spcPts val="612"/>
              </a:spcBef>
              <a:buSzPct val="90000"/>
            </a:pPr>
            <a:r>
              <a:rPr lang="en-US" sz="2000" dirty="0" smtClean="0">
                <a:gradFill>
                  <a:gsLst>
                    <a:gs pos="0">
                      <a:srgbClr val="FFFFFF"/>
                    </a:gs>
                    <a:gs pos="99000">
                      <a:srgbClr val="FFFFFF"/>
                    </a:gs>
                  </a:gsLst>
                  <a:lin ang="5400000" scaled="1"/>
                </a:gradFill>
              </a:rPr>
              <a:t>To prevents others from </a:t>
            </a:r>
            <a:r>
              <a:rPr lang="en-US" sz="2000" dirty="0">
                <a:gradFill>
                  <a:gsLst>
                    <a:gs pos="0">
                      <a:srgbClr val="FFFFFF"/>
                    </a:gs>
                    <a:gs pos="99000">
                      <a:srgbClr val="FFFFFF"/>
                    </a:gs>
                  </a:gsLst>
                  <a:lin ang="5400000" scaled="1"/>
                </a:gradFill>
              </a:rPr>
              <a:t>learning your location or browsing </a:t>
            </a:r>
            <a:r>
              <a:rPr lang="en-US" sz="2000" dirty="0" smtClean="0">
                <a:gradFill>
                  <a:gsLst>
                    <a:gs pos="0">
                      <a:srgbClr val="FFFFFF"/>
                    </a:gs>
                    <a:gs pos="99000">
                      <a:srgbClr val="FFFFFF"/>
                    </a:gs>
                  </a:gsLst>
                  <a:lin ang="5400000" scaled="1"/>
                </a:gradFill>
              </a:rPr>
              <a:t>habits </a:t>
            </a:r>
          </a:p>
          <a:p>
            <a:pPr marL="16194" lvl="1">
              <a:lnSpc>
                <a:spcPct val="90000"/>
              </a:lnSpc>
              <a:spcBef>
                <a:spcPts val="612"/>
              </a:spcBef>
              <a:buSzPct val="90000"/>
            </a:pPr>
            <a:r>
              <a:rPr lang="en-US" sz="2000" dirty="0" smtClean="0">
                <a:gradFill>
                  <a:gsLst>
                    <a:gs pos="0">
                      <a:srgbClr val="FFFFFF"/>
                    </a:gs>
                    <a:gs pos="99000">
                      <a:srgbClr val="FFFFFF"/>
                    </a:gs>
                  </a:gsLst>
                  <a:lin ang="5400000" scaled="1"/>
                </a:gradFill>
              </a:rPr>
              <a:t>Support </a:t>
            </a:r>
            <a:r>
              <a:rPr lang="en-US" sz="2000" dirty="0">
                <a:gradFill>
                  <a:gsLst>
                    <a:gs pos="0">
                      <a:srgbClr val="FFFFFF"/>
                    </a:gs>
                    <a:gs pos="99000">
                      <a:srgbClr val="FFFFFF"/>
                    </a:gs>
                  </a:gsLst>
                  <a:lin ang="5400000" scaled="1"/>
                </a:gradFill>
              </a:rPr>
              <a:t>HTTP and </a:t>
            </a:r>
            <a:r>
              <a:rPr lang="en-US" sz="2000" dirty="0" smtClean="0">
                <a:gradFill>
                  <a:gsLst>
                    <a:gs pos="0">
                      <a:srgbClr val="FFFFFF"/>
                    </a:gs>
                    <a:gs pos="99000">
                      <a:srgbClr val="FFFFFF"/>
                    </a:gs>
                  </a:gsLst>
                  <a:lin ang="5400000" scaled="1"/>
                </a:gradFill>
              </a:rPr>
              <a:t>HTTPS connections</a:t>
            </a:r>
            <a:endParaRPr lang="en-US" sz="2000" dirty="0">
              <a:gradFill>
                <a:gsLst>
                  <a:gs pos="0">
                    <a:srgbClr val="FFFFFF"/>
                  </a:gs>
                  <a:gs pos="99000">
                    <a:srgbClr val="FFFFFF"/>
                  </a:gs>
                </a:gsLst>
                <a:lin ang="5400000" scaled="1"/>
              </a:gradFill>
            </a:endParaRPr>
          </a:p>
        </p:txBody>
      </p:sp>
      <p:sp>
        <p:nvSpPr>
          <p:cNvPr id="25" name="Rectangle 24"/>
          <p:cNvSpPr/>
          <p:nvPr/>
        </p:nvSpPr>
        <p:spPr bwMode="auto">
          <a:xfrm>
            <a:off x="529659" y="4934357"/>
            <a:ext cx="11302565" cy="73152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marL="339725" lvl="1" indent="-323850">
              <a:spcBef>
                <a:spcPts val="612"/>
              </a:spcBef>
              <a:buSzPct val="90000"/>
              <a:buFontTx/>
              <a:buBlip>
                <a:blip r:embed="rId9"/>
              </a:buBlip>
            </a:pPr>
            <a:r>
              <a:rPr lang="en-US" sz="2800" dirty="0">
                <a:gradFill>
                  <a:gsLst>
                    <a:gs pos="0">
                      <a:srgbClr val="FFFFFF"/>
                    </a:gs>
                    <a:gs pos="99000">
                      <a:srgbClr val="FFFFFF"/>
                    </a:gs>
                  </a:gsLst>
                  <a:lin ang="5400000" scaled="1"/>
                </a:gradFill>
              </a:rPr>
              <a:t>NAT Connections</a:t>
            </a:r>
          </a:p>
        </p:txBody>
      </p:sp>
      <p:sp>
        <p:nvSpPr>
          <p:cNvPr id="27" name="Rectangle 26"/>
          <p:cNvSpPr/>
          <p:nvPr/>
        </p:nvSpPr>
        <p:spPr>
          <a:xfrm>
            <a:off x="989007" y="5716804"/>
            <a:ext cx="10611114" cy="369332"/>
          </a:xfrm>
          <a:prstGeom prst="rect">
            <a:avLst/>
          </a:prstGeom>
        </p:spPr>
        <p:txBody>
          <a:bodyPr wrap="square">
            <a:spAutoFit/>
          </a:bodyPr>
          <a:lstStyle/>
          <a:p>
            <a:pPr marL="16194" lvl="1">
              <a:lnSpc>
                <a:spcPct val="90000"/>
              </a:lnSpc>
              <a:spcBef>
                <a:spcPts val="612"/>
              </a:spcBef>
              <a:buSzPct val="90000"/>
            </a:pPr>
            <a:r>
              <a:rPr lang="en-US" sz="2000" dirty="0" smtClean="0">
                <a:gradFill>
                  <a:gsLst>
                    <a:gs pos="0">
                      <a:srgbClr val="FFFFFF"/>
                    </a:gs>
                    <a:gs pos="99000">
                      <a:srgbClr val="FFFFFF"/>
                    </a:gs>
                  </a:gsLst>
                  <a:lin ang="5400000" scaled="1"/>
                </a:gradFill>
              </a:rPr>
              <a:t>NAT enforces to take compromise in anonymity</a:t>
            </a:r>
            <a:endParaRPr lang="en-US" sz="2000" dirty="0">
              <a:gradFill>
                <a:gsLst>
                  <a:gs pos="0">
                    <a:srgbClr val="FFFFFF"/>
                  </a:gs>
                  <a:gs pos="99000">
                    <a:srgbClr val="FFFFFF"/>
                  </a:gs>
                </a:gsLst>
                <a:lin ang="5400000" scaled="1"/>
              </a:gradFill>
            </a:endParaRPr>
          </a:p>
        </p:txBody>
      </p:sp>
      <p:sp>
        <p:nvSpPr>
          <p:cNvPr id="30" name="TextBox 29"/>
          <p:cNvSpPr txBox="1"/>
          <p:nvPr>
            <p:custDataLst>
              <p:tags r:id="rId4"/>
            </p:custDataLst>
          </p:nvPr>
        </p:nvSpPr>
        <p:spPr>
          <a:xfrm>
            <a:off x="427038" y="6214848"/>
            <a:ext cx="11538946" cy="525076"/>
          </a:xfrm>
          <a:prstGeom prst="rect">
            <a:avLst/>
          </a:prstGeom>
          <a:noFill/>
        </p:spPr>
        <p:txBody>
          <a:bodyPr wrap="square" lIns="186556" tIns="46639" rIns="93278" bIns="46639" rtlCol="0">
            <a:spAutoFit/>
          </a:bodyPr>
          <a:lstStyle/>
          <a:p>
            <a:pPr>
              <a:buSzPct val="90000"/>
            </a:pPr>
            <a:r>
              <a:rPr lang="en-US" sz="2800" spc="-153" dirty="0" smtClean="0">
                <a:solidFill>
                  <a:srgbClr val="FFFFFF">
                    <a:alpha val="99000"/>
                  </a:srgbClr>
                </a:solidFill>
                <a:latin typeface="Segoe UI Semibold" pitchFamily="34" charset="0"/>
              </a:rPr>
              <a:t>Issue: You need to find </a:t>
            </a:r>
            <a:r>
              <a:rPr lang="en-US" sz="2800" spc="-153" dirty="0">
                <a:solidFill>
                  <a:srgbClr val="FFFFFF">
                    <a:alpha val="99000"/>
                  </a:srgbClr>
                </a:solidFill>
                <a:latin typeface="Segoe UI Semibold" pitchFamily="34" charset="0"/>
              </a:rPr>
              <a:t> </a:t>
            </a:r>
            <a:r>
              <a:rPr lang="en-US" sz="2800" spc="-153" dirty="0" smtClean="0">
                <a:solidFill>
                  <a:srgbClr val="FFFFFF">
                    <a:alpha val="99000"/>
                  </a:srgbClr>
                </a:solidFill>
                <a:latin typeface="Segoe UI Semibold" pitchFamily="34" charset="0"/>
              </a:rPr>
              <a:t>the way to leave the backdoor</a:t>
            </a:r>
            <a:endParaRPr lang="en-US" sz="2800" spc="-153" dirty="0">
              <a:solidFill>
                <a:srgbClr val="FFFFFF">
                  <a:alpha val="99000"/>
                </a:srgbClr>
              </a:solidFill>
              <a:latin typeface="Segoe UI Semibold" pitchFamily="34" charset="0"/>
            </a:endParaRPr>
          </a:p>
        </p:txBody>
      </p:sp>
    </p:spTree>
    <p:extLst>
      <p:ext uri="{BB962C8B-B14F-4D97-AF65-F5344CB8AC3E}">
        <p14:creationId xmlns:p14="http://schemas.microsoft.com/office/powerpoint/2010/main" val="4059102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childTnLst>
                          </p:cTn>
                        </p:par>
                        <p:par>
                          <p:cTn id="20" fill="hold">
                            <p:stCondLst>
                              <p:cond delay="3000"/>
                            </p:stCondLst>
                            <p:childTnLst>
                              <p:par>
                                <p:cTn id="21" presetID="2" presetClass="entr" presetSubtype="8"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0-#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childTnLst>
                                </p:cTn>
                              </p:par>
                            </p:childTnLst>
                          </p:cTn>
                        </p:par>
                        <p:par>
                          <p:cTn id="28" fill="hold">
                            <p:stCondLst>
                              <p:cond delay="4500"/>
                            </p:stCondLst>
                            <p:childTnLst>
                              <p:par>
                                <p:cTn id="29" presetID="2" presetClass="entr" presetSubtype="8"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0-#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23" grpId="0"/>
      <p:bldP spid="25" grpId="0" animBg="1"/>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11263"/>
            <a:ext cx="10056813" cy="2751137"/>
          </a:xfrm>
          <a:solidFill>
            <a:srgbClr val="7030A0"/>
          </a:solidFill>
        </p:spPr>
        <p:txBody>
          <a:bodyPr/>
          <a:lstStyle/>
          <a:p>
            <a:r>
              <a:rPr lang="en-US" sz="6600" b="1" dirty="0" smtClean="0"/>
              <a:t>Anonymize the traffic</a:t>
            </a:r>
            <a:br>
              <a:rPr lang="en-US" sz="6600" b="1" dirty="0" smtClean="0"/>
            </a:br>
            <a:r>
              <a:rPr lang="en-US" sz="6600" b="1" dirty="0" smtClean="0"/>
              <a:t>Know the services</a:t>
            </a:r>
            <a:endParaRPr lang="en-US" sz="6600" b="1" dirty="0"/>
          </a:p>
        </p:txBody>
      </p:sp>
      <p:sp>
        <p:nvSpPr>
          <p:cNvPr id="5" name="Text Placeholder 4"/>
          <p:cNvSpPr>
            <a:spLocks noGrp="1"/>
          </p:cNvSpPr>
          <p:nvPr>
            <p:ph type="body" sz="quarter" idx="4294967295"/>
          </p:nvPr>
        </p:nvSpPr>
        <p:spPr>
          <a:xfrm>
            <a:off x="0" y="3954463"/>
            <a:ext cx="10058400" cy="1828800"/>
          </a:xfrm>
        </p:spPr>
        <p:txBody>
          <a:bodyPr/>
          <a:lstStyle/>
          <a:p>
            <a:r>
              <a:rPr lang="en-US" dirty="0" smtClean="0"/>
              <a:t>Hacker’s </a:t>
            </a:r>
            <a:r>
              <a:rPr lang="pl-PL" dirty="0" smtClean="0"/>
              <a:t>Fundamentals</a:t>
            </a:r>
            <a:endParaRPr lang="en-US" dirty="0"/>
          </a:p>
        </p:txBody>
      </p:sp>
    </p:spTree>
    <p:extLst>
      <p:ext uri="{BB962C8B-B14F-4D97-AF65-F5344CB8AC3E}">
        <p14:creationId xmlns:p14="http://schemas.microsoft.com/office/powerpoint/2010/main" val="26415745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smtClean="0"/>
              <a:t>Know your victim</a:t>
            </a:r>
            <a:br>
              <a:rPr lang="en-GB" dirty="0" smtClean="0"/>
            </a:br>
            <a:endParaRPr lang="en-GB" dirty="0"/>
          </a:p>
        </p:txBody>
      </p:sp>
      <p:sp>
        <p:nvSpPr>
          <p:cNvPr id="2" name="Text Placeholder 1"/>
          <p:cNvSpPr>
            <a:spLocks noGrp="1"/>
          </p:cNvSpPr>
          <p:nvPr>
            <p:ph type="body" sz="quarter" idx="4294967295"/>
          </p:nvPr>
        </p:nvSpPr>
        <p:spPr>
          <a:xfrm>
            <a:off x="0" y="1212850"/>
            <a:ext cx="6172200" cy="4660900"/>
          </a:xfrm>
          <a:solidFill>
            <a:srgbClr val="0072C6"/>
          </a:solidFill>
        </p:spPr>
        <p:txBody>
          <a:bodyPr/>
          <a:lstStyle/>
          <a:p>
            <a:r>
              <a:rPr lang="en-US" sz="3600" dirty="0" smtClean="0"/>
              <a:t>From the network perspective</a:t>
            </a:r>
          </a:p>
          <a:p>
            <a:pPr lvl="1"/>
            <a:r>
              <a:rPr lang="en-US" sz="2000" dirty="0" smtClean="0"/>
              <a:t>Public services, IP address range etc. </a:t>
            </a:r>
          </a:p>
          <a:p>
            <a:pPr lvl="1"/>
            <a:r>
              <a:rPr lang="en-US" sz="2000" dirty="0" smtClean="0"/>
              <a:t>Business model </a:t>
            </a:r>
          </a:p>
          <a:p>
            <a:pPr lvl="1"/>
            <a:r>
              <a:rPr lang="en-US" sz="2000" dirty="0" smtClean="0"/>
              <a:t>Branch connections</a:t>
            </a:r>
          </a:p>
          <a:p>
            <a:pPr lvl="1"/>
            <a:r>
              <a:rPr lang="en-US" sz="2000" dirty="0" smtClean="0"/>
              <a:t>Potential points of entry</a:t>
            </a:r>
          </a:p>
          <a:p>
            <a:pPr marL="342900" lvl="1" indent="0">
              <a:buNone/>
            </a:pPr>
            <a:endParaRPr lang="en-US" sz="2000" dirty="0" smtClean="0"/>
          </a:p>
          <a:p>
            <a:r>
              <a:rPr lang="en-US" sz="3600" dirty="0" smtClean="0"/>
              <a:t>From the habits perspective</a:t>
            </a:r>
          </a:p>
          <a:p>
            <a:pPr lvl="1"/>
            <a:r>
              <a:rPr lang="en-US" sz="2000" dirty="0" smtClean="0"/>
              <a:t>Corporate policy </a:t>
            </a:r>
          </a:p>
          <a:p>
            <a:pPr lvl="1"/>
            <a:r>
              <a:rPr lang="en-US" sz="2000" dirty="0" smtClean="0"/>
              <a:t>Administrator’s friends and hobby</a:t>
            </a:r>
          </a:p>
          <a:p>
            <a:pPr lvl="1"/>
            <a:r>
              <a:rPr lang="en-US" sz="2000" dirty="0" smtClean="0"/>
              <a:t>User’s habits</a:t>
            </a:r>
          </a:p>
          <a:p>
            <a:pPr lvl="1"/>
            <a:endParaRPr lang="en-US" sz="2000" dirty="0" smtClean="0"/>
          </a:p>
          <a:p>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0000"/>
          <a:stretch/>
        </p:blipFill>
        <p:spPr>
          <a:xfrm>
            <a:off x="6675437" y="1212849"/>
            <a:ext cx="5715000" cy="4660900"/>
          </a:xfrm>
          <a:prstGeom prst="rect">
            <a:avLst/>
          </a:prstGeom>
        </p:spPr>
      </p:pic>
    </p:spTree>
    <p:extLst>
      <p:ext uri="{BB962C8B-B14F-4D97-AF65-F5344CB8AC3E}">
        <p14:creationId xmlns:p14="http://schemas.microsoft.com/office/powerpoint/2010/main" val="10269334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Attack Users</a:t>
            </a:r>
            <a:endParaRPr lang="en-GB" dirty="0"/>
          </a:p>
        </p:txBody>
      </p:sp>
      <p:sp>
        <p:nvSpPr>
          <p:cNvPr id="2" name="Text Placeholder 1"/>
          <p:cNvSpPr>
            <a:spLocks noGrp="1"/>
          </p:cNvSpPr>
          <p:nvPr>
            <p:ph type="body" sz="quarter" idx="4294967295"/>
          </p:nvPr>
        </p:nvSpPr>
        <p:spPr>
          <a:xfrm>
            <a:off x="0" y="1212850"/>
            <a:ext cx="6096000" cy="5256213"/>
          </a:xfrm>
          <a:solidFill>
            <a:srgbClr val="DC3C00"/>
          </a:solidFill>
        </p:spPr>
        <p:txBody>
          <a:bodyPr/>
          <a:lstStyle/>
          <a:p>
            <a:pPr>
              <a:lnSpc>
                <a:spcPct val="100000"/>
              </a:lnSpc>
              <a:spcBef>
                <a:spcPts val="0"/>
              </a:spcBef>
            </a:pPr>
            <a:r>
              <a:rPr lang="en-US" dirty="0" smtClean="0">
                <a:latin typeface="Segoe UI Light"/>
                <a:cs typeface="Segoe UI Light"/>
              </a:rPr>
              <a:t>Users</a:t>
            </a:r>
          </a:p>
          <a:p>
            <a:pPr lvl="1">
              <a:lnSpc>
                <a:spcPct val="100000"/>
              </a:lnSpc>
              <a:spcBef>
                <a:spcPts val="0"/>
              </a:spcBef>
            </a:pPr>
            <a:r>
              <a:rPr lang="en-US" dirty="0" smtClean="0">
                <a:latin typeface="Segoe UI Light"/>
                <a:cs typeface="Segoe UI Light"/>
              </a:rPr>
              <a:t>Users rarely have software up to date</a:t>
            </a:r>
          </a:p>
          <a:p>
            <a:pPr lvl="1">
              <a:lnSpc>
                <a:spcPct val="100000"/>
              </a:lnSpc>
              <a:spcBef>
                <a:spcPts val="0"/>
              </a:spcBef>
            </a:pPr>
            <a:r>
              <a:rPr lang="en-US" dirty="0" smtClean="0">
                <a:latin typeface="Segoe UI Light"/>
                <a:cs typeface="Segoe UI Light"/>
              </a:rPr>
              <a:t>Awareness issues</a:t>
            </a:r>
          </a:p>
          <a:p>
            <a:pPr lvl="1">
              <a:lnSpc>
                <a:spcPct val="100000"/>
              </a:lnSpc>
              <a:spcBef>
                <a:spcPts val="0"/>
              </a:spcBef>
            </a:pPr>
            <a:r>
              <a:rPr lang="en-US" dirty="0" smtClean="0">
                <a:latin typeface="Segoe UI Light"/>
                <a:cs typeface="Segoe UI Light"/>
              </a:rPr>
              <a:t>... But for hacker it may be not enough</a:t>
            </a:r>
          </a:p>
          <a:p>
            <a:pPr lvl="1">
              <a:lnSpc>
                <a:spcPct val="100000"/>
              </a:lnSpc>
              <a:spcBef>
                <a:spcPts val="0"/>
              </a:spcBef>
            </a:pPr>
            <a:endParaRPr lang="en-US" dirty="0" smtClean="0">
              <a:latin typeface="Segoe UI Light"/>
              <a:cs typeface="Segoe UI Light"/>
            </a:endParaRPr>
          </a:p>
          <a:p>
            <a:pPr>
              <a:lnSpc>
                <a:spcPct val="100000"/>
              </a:lnSpc>
              <a:spcBef>
                <a:spcPts val="0"/>
              </a:spcBef>
            </a:pPr>
            <a:r>
              <a:rPr lang="en-US" dirty="0" smtClean="0">
                <a:latin typeface="Segoe UI Light"/>
                <a:cs typeface="Segoe UI Light"/>
              </a:rPr>
              <a:t>Administrators</a:t>
            </a:r>
          </a:p>
          <a:p>
            <a:pPr lvl="1">
              <a:lnSpc>
                <a:spcPct val="100000"/>
              </a:lnSpc>
              <a:spcBef>
                <a:spcPts val="0"/>
              </a:spcBef>
            </a:pPr>
            <a:r>
              <a:rPr lang="en-US" dirty="0" smtClean="0">
                <a:latin typeface="Segoe UI Light"/>
                <a:cs typeface="Segoe UI Light"/>
              </a:rPr>
              <a:t>Local account</a:t>
            </a:r>
          </a:p>
          <a:p>
            <a:pPr lvl="2">
              <a:lnSpc>
                <a:spcPct val="100000"/>
              </a:lnSpc>
              <a:spcBef>
                <a:spcPts val="0"/>
              </a:spcBef>
            </a:pPr>
            <a:r>
              <a:rPr lang="en-US" dirty="0" smtClean="0">
                <a:latin typeface="Segoe UI Light"/>
                <a:cs typeface="Segoe UI Light"/>
              </a:rPr>
              <a:t>Password reuse for workstations</a:t>
            </a:r>
          </a:p>
          <a:p>
            <a:pPr lvl="2">
              <a:lnSpc>
                <a:spcPct val="100000"/>
              </a:lnSpc>
              <a:spcBef>
                <a:spcPts val="0"/>
              </a:spcBef>
            </a:pPr>
            <a:r>
              <a:rPr lang="en-US" dirty="0" smtClean="0">
                <a:latin typeface="Segoe UI Light"/>
                <a:cs typeface="Segoe UI Light"/>
              </a:rPr>
              <a:t>Different password for workstations</a:t>
            </a:r>
          </a:p>
          <a:p>
            <a:pPr lvl="1">
              <a:lnSpc>
                <a:spcPct val="100000"/>
              </a:lnSpc>
              <a:spcBef>
                <a:spcPts val="0"/>
              </a:spcBef>
            </a:pPr>
            <a:r>
              <a:rPr lang="en-US" dirty="0" smtClean="0">
                <a:latin typeface="Segoe UI Light"/>
                <a:cs typeface="Segoe UI Light"/>
              </a:rPr>
              <a:t>Domain account</a:t>
            </a:r>
          </a:p>
          <a:p>
            <a:pPr lvl="2">
              <a:lnSpc>
                <a:spcPct val="100000"/>
              </a:lnSpc>
              <a:spcBef>
                <a:spcPts val="0"/>
              </a:spcBef>
            </a:pPr>
            <a:r>
              <a:rPr lang="en-US" dirty="0" smtClean="0">
                <a:latin typeface="Segoe UI Light"/>
                <a:cs typeface="Segoe UI Light"/>
              </a:rPr>
              <a:t>Domain user being local administrator</a:t>
            </a:r>
          </a:p>
          <a:p>
            <a:pPr lvl="2">
              <a:lnSpc>
                <a:spcPct val="100000"/>
              </a:lnSpc>
              <a:spcBef>
                <a:spcPts val="0"/>
              </a:spcBef>
            </a:pPr>
            <a:r>
              <a:rPr lang="en-US" dirty="0" smtClean="0">
                <a:latin typeface="Segoe UI Light"/>
                <a:cs typeface="Segoe UI Light"/>
              </a:rPr>
              <a:t>Domain administrator</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94" r="10480"/>
          <a:stretch/>
        </p:blipFill>
        <p:spPr>
          <a:xfrm>
            <a:off x="6599237" y="1212406"/>
            <a:ext cx="5791200" cy="5256656"/>
          </a:xfrm>
          <a:prstGeom prst="rect">
            <a:avLst/>
          </a:prstGeom>
        </p:spPr>
      </p:pic>
    </p:spTree>
    <p:extLst>
      <p:ext uri="{BB962C8B-B14F-4D97-AF65-F5344CB8AC3E}">
        <p14:creationId xmlns:p14="http://schemas.microsoft.com/office/powerpoint/2010/main" val="387819231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Gxxlf2HwEKeorpe9yUm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yLZMhRgXE2W3E0hfzoJs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PFSWFkkBk2UeKocJjDO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2GO4qlDakCf3wWChgGO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QA.bkHpLEGdZDQPXxQz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WGqbq5iBUq5sSUzGFKj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1DKxopyMU2FHihl2sd3d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yiAWnvwdE0CwmAh6X6SWg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Ul5OWJnpEygP5kX.CjI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k8N6zIxrkOOMlHJucWsk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so93Kzg5EGa59269ojh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k8N6zIxrkOOMlHJucWs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PFSWFkkBk2UeKocJjDO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K2GO4qlDakCf3wWChgGO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QA.bkHpLEGdZDQPXxQz8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WWGqbq5iBUq5sSUzGFKj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iAWnvwdE0CwmAh6X6SWg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Ul5OWJnpEygP5kX.CjI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Paula Januszkiewicz</External_x0020_Speaker>
    <Session_x0020_Code xmlns="e36bfbf9-5e42-489c-a259-4c54eb22cb57">CDP-B371</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www.w3.org/XML/1998/namespace"/>
    <ds:schemaRef ds:uri="http://purl.org/dc/elements/1.1/"/>
    <ds:schemaRef ds:uri="http://schemas.microsoft.com/office/2006/documentManagement/types"/>
    <ds:schemaRef ds:uri="230e9df3-be65-4c73-a93b-d1236ebd677e"/>
    <ds:schemaRef ds:uri="http://schemas.microsoft.com/office/2006/metadata/properties"/>
    <ds:schemaRef ds:uri="e36bfbf9-5e42-489c-a259-4c54eb22cb57"/>
    <ds:schemaRef ds:uri="http://schemas.microsoft.com/office/infopath/2007/PartnerControls"/>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Template>
  <TotalTime>1</TotalTime>
  <Words>2119</Words>
  <Application>Microsoft Office PowerPoint</Application>
  <PresentationFormat>Custom</PresentationFormat>
  <Paragraphs>238</Paragraphs>
  <Slides>26</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Consolas</vt:lpstr>
      <vt:lpstr>Segoe UI</vt:lpstr>
      <vt:lpstr>Segoe UI Light</vt:lpstr>
      <vt:lpstr>Segoe UI Semibold</vt:lpstr>
      <vt:lpstr>Wingdings</vt:lpstr>
      <vt:lpstr>TEE14 Speaker PPT Template</vt:lpstr>
      <vt:lpstr>1_TEE14 Speaker PPT Template</vt:lpstr>
      <vt:lpstr>think-cell Slide</vt:lpstr>
      <vt:lpstr>PowerPoint Presentation</vt:lpstr>
      <vt:lpstr>Hacker’s Perspective on Your Windows Infrastructure Mandatory Check List CDP-B371</vt:lpstr>
      <vt:lpstr>Tools!</vt:lpstr>
      <vt:lpstr>Session Goal</vt:lpstr>
      <vt:lpstr>Agenda</vt:lpstr>
      <vt:lpstr>Stay Anonymous</vt:lpstr>
      <vt:lpstr>Anonymize the traffic Know the services</vt:lpstr>
      <vt:lpstr>Know your victim </vt:lpstr>
      <vt:lpstr>Attack Users</vt:lpstr>
      <vt:lpstr>Scripts are Cool</vt:lpstr>
      <vt:lpstr>Make your backdoor persistent</vt:lpstr>
      <vt:lpstr>Stay Persistent</vt:lpstr>
      <vt:lpstr>Stay undetected</vt:lpstr>
      <vt:lpstr>Stay undetected</vt:lpstr>
      <vt:lpstr>Leverage your position</vt:lpstr>
      <vt:lpstr>Victim Recon </vt:lpstr>
      <vt:lpstr>Use victims to attack more targets</vt:lpstr>
      <vt:lpstr>Agenda</vt:lpstr>
      <vt:lpstr>Summary for Hackers</vt:lpstr>
      <vt:lpstr>Summary for Administrators</vt:lpstr>
      <vt:lpstr>Resources</vt:lpstr>
      <vt:lpstr>For more information</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TWC | Hacker’s Perspective on Your Windows Infrastructure: Mandatory Check List</dc:title>
  <dc:subject>TechEd 2014</dc:subject>
  <dc:creator>Shows</dc:creator>
  <cp:keywords/>
  <dc:description>Template: Jordan Cayabyab, Artitudes Design
Formatting: 
Audience Type:</dc:description>
  <cp:lastModifiedBy>Shows</cp:lastModifiedBy>
  <cp:revision>4</cp:revision>
  <dcterms:created xsi:type="dcterms:W3CDTF">2014-10-26T07:51:43Z</dcterms:created>
  <dcterms:modified xsi:type="dcterms:W3CDTF">2014-10-29T13:16:15Z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