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Lst>
  <p:notesMasterIdLst>
    <p:notesMasterId r:id="rId15"/>
  </p:notesMasterIdLst>
  <p:handoutMasterIdLst>
    <p:handoutMasterId r:id="rId16"/>
  </p:handoutMasterIdLst>
  <p:sldIdLst>
    <p:sldId id="256" r:id="rId6"/>
    <p:sldId id="257" r:id="rId7"/>
    <p:sldId id="259" r:id="rId8"/>
    <p:sldId id="262" r:id="rId9"/>
    <p:sldId id="266" r:id="rId10"/>
    <p:sldId id="267" r:id="rId11"/>
    <p:sldId id="263" r:id="rId12"/>
    <p:sldId id="264" r:id="rId13"/>
    <p:sldId id="265" r:id="rId1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80673" autoAdjust="0"/>
  </p:normalViewPr>
  <p:slideViewPr>
    <p:cSldViewPr snapToObjects="1">
      <p:cViewPr varScale="1">
        <p:scale>
          <a:sx n="76" d="100"/>
          <a:sy n="76" d="100"/>
        </p:scale>
        <p:origin x="666" y="96"/>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50" d="100"/>
        <a:sy n="50" d="100"/>
      </p:scale>
      <p:origin x="0" y="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10/29/2014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10/29/2014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13911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2172102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768898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17838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D353DC-5FD5-4FD2-BFC9-FD046846EEF3}"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434063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166208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10/29/2014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426513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10/29/2014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9</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6479466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31820340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5488352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15378831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369630907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849261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641018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51132988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759196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20185868"/>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97683902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48829831"/>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7525612"/>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8756550"/>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3765654"/>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2518341"/>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3400636"/>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6287411"/>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021720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42564427"/>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878242494"/>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28946843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177355908"/>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829641163"/>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4273227363"/>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266660742"/>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118226957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309069895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540352"/>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8593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726411"/>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36550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4362460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7006495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2.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1.png"/><Relationship Id="rId8"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117251573"/>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2.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hyperlink" Target="http://www.microsoft.com/en-us/server-cloud/products/windows-azure-pack" TargetMode="External"/><Relationship Id="rId2" Type="http://schemas.openxmlformats.org/officeDocument/2006/relationships/notesSlide" Target="../notesSlides/notesSlide4.xml"/><Relationship Id="rId1" Type="http://schemas.openxmlformats.org/officeDocument/2006/relationships/slideLayout" Target="../slideLayouts/slideLayout52.xml"/><Relationship Id="rId6" Type="http://schemas.openxmlformats.org/officeDocument/2006/relationships/hyperlink" Target="http://technet.microsoft.com/en-us/library/hh546785.aspx" TargetMode="External"/><Relationship Id="rId5" Type="http://schemas.openxmlformats.org/officeDocument/2006/relationships/hyperlink" Target="http://azure.microsoft.com/en-us/" TargetMode="External"/><Relationship Id="rId4" Type="http://schemas.openxmlformats.org/officeDocument/2006/relationships/hyperlink" Target="http://technet.microsoft.com/library/dn765472.aspx"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microsoft.com/learning/en/us/Course.aspx?ID=10751AB&amp;Locale=en-us" TargetMode="External"/><Relationship Id="rId3" Type="http://schemas.openxmlformats.org/officeDocument/2006/relationships/hyperlink" Target="http://www.microsoft.com/learning/en/us/Exam.aspx?ID=70-247&amp;Locale=en-us" TargetMode="External"/><Relationship Id="rId7" Type="http://schemas.openxmlformats.org/officeDocument/2006/relationships/hyperlink" Target="http://www.microsoft.com/learning/en/us/Course.aspx?ID=10750AB&amp;Locale=en-us" TargetMode="External"/><Relationship Id="rId2" Type="http://schemas.openxmlformats.org/officeDocument/2006/relationships/notesSlide" Target="../notesSlides/notesSlide5.xml"/><Relationship Id="rId1" Type="http://schemas.openxmlformats.org/officeDocument/2006/relationships/slideLayout" Target="../slideLayouts/slideLayout5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microsoft.com/learning/en/us/classlocator.aspx" TargetMode="External"/><Relationship Id="rId9" Type="http://schemas.openxmlformats.org/officeDocument/2006/relationships/image" Target="../media/image16.wmf"/></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5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bwMode="gray">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71220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050" y="2125661"/>
            <a:ext cx="6021387" cy="2103119"/>
          </a:xfrm>
        </p:spPr>
        <p:txBody>
          <a:bodyPr/>
          <a:lstStyle/>
          <a:p>
            <a:r>
              <a:rPr lang="en-US" sz="4400" dirty="0"/>
              <a:t>How You Can Hack-Proof Your Clients and Servers in a Day</a:t>
            </a:r>
          </a:p>
        </p:txBody>
      </p:sp>
      <p:sp>
        <p:nvSpPr>
          <p:cNvPr id="3" name="Text Placeholder 2"/>
          <p:cNvSpPr>
            <a:spLocks noGrp="1"/>
          </p:cNvSpPr>
          <p:nvPr>
            <p:ph type="body" sz="quarter" idx="14"/>
          </p:nvPr>
        </p:nvSpPr>
        <p:spPr>
          <a:xfrm>
            <a:off x="274638" y="4792663"/>
            <a:ext cx="6019799" cy="990598"/>
          </a:xfrm>
        </p:spPr>
        <p:txBody>
          <a:bodyPr/>
          <a:lstStyle/>
          <a:p>
            <a:r>
              <a:rPr lang="en-US" dirty="0" smtClean="0"/>
              <a:t>Hasain Alshakarti</a:t>
            </a:r>
          </a:p>
          <a:p>
            <a:r>
              <a:rPr lang="en-US" dirty="0" smtClean="0"/>
              <a:t>Marcus Murray</a:t>
            </a:r>
            <a:endParaRPr lang="en-US" dirty="0"/>
          </a:p>
        </p:txBody>
      </p:sp>
      <p:sp>
        <p:nvSpPr>
          <p:cNvPr id="4" name="Text Placeholder 2"/>
          <p:cNvSpPr txBox="1">
            <a:spLocks/>
          </p:cNvSpPr>
          <p:nvPr/>
        </p:nvSpPr>
        <p:spPr bwMode="ltGray">
          <a:xfrm>
            <a:off x="249730" y="4223997"/>
            <a:ext cx="6400800" cy="1554478"/>
          </a:xfrm>
          <a:prstGeom prst="rect">
            <a:avLst/>
          </a:prstGeom>
        </p:spPr>
        <p:txBody>
          <a:bodyPr vert="horz" wrap="square" lIns="146304" tIns="109728" rIns="146304" bIns="109728"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2400" dirty="0" smtClean="0"/>
              <a:t>CDP-B372</a:t>
            </a:r>
            <a:endParaRPr lang="en-US" sz="2400" dirty="0"/>
          </a:p>
        </p:txBody>
      </p:sp>
    </p:spTree>
    <p:extLst>
      <p:ext uri="{BB962C8B-B14F-4D97-AF65-F5344CB8AC3E}">
        <p14:creationId xmlns:p14="http://schemas.microsoft.com/office/powerpoint/2010/main" val="35834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Tree>
    <p:extLst>
      <p:ext uri="{BB962C8B-B14F-4D97-AF65-F5344CB8AC3E}">
        <p14:creationId xmlns:p14="http://schemas.microsoft.com/office/powerpoint/2010/main" val="418097388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a:t>
              </a:r>
              <a:r>
                <a:rPr lang="en-US" dirty="0" smtClean="0">
                  <a:solidFill>
                    <a:srgbClr val="FFFFFF"/>
                  </a:solidFill>
                  <a:hlinkClick r:id="rId4"/>
                </a:rPr>
                <a:t>://developer.microsoft.com </a:t>
              </a:r>
              <a:endParaRPr lang="en-US" dirty="0">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505050"/>
                      </a:gs>
                      <a:gs pos="100000">
                        <a:srgbClr val="50505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505050"/>
                      </a:gs>
                      <a:gs pos="100000">
                        <a:srgbClr val="505050"/>
                      </a:gs>
                    </a:gsLst>
                    <a:lin ang="5400000" scaled="0"/>
                  </a:gradFill>
                  <a:ea typeface="Segoe UI" pitchFamily="34" charset="0"/>
                  <a:cs typeface="Segoe UI" pitchFamily="34" charset="0"/>
                </a:rPr>
                <a:t>Sessions on Demand</a:t>
              </a:r>
              <a:endParaRPr lang="en-US" sz="1600" dirty="0">
                <a:gradFill>
                  <a:gsLst>
                    <a:gs pos="1250">
                      <a:srgbClr val="505050"/>
                    </a:gs>
                    <a:gs pos="100000">
                      <a:srgbClr val="50505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
        <p:nvSpPr>
          <p:cNvPr id="37" name="Freeform 54"/>
          <p:cNvSpPr>
            <a:spLocks noEditPoints="1"/>
          </p:cNvSpPr>
          <p:nvPr/>
        </p:nvSpPr>
        <p:spPr bwMode="black">
          <a:xfrm>
            <a:off x="6121301" y="6038298"/>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Tree>
    <p:extLst>
      <p:ext uri="{BB962C8B-B14F-4D97-AF65-F5344CB8AC3E}">
        <p14:creationId xmlns:p14="http://schemas.microsoft.com/office/powerpoint/2010/main" val="243086022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274638" y="5605099"/>
            <a:ext cx="10058400" cy="1092564"/>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spAutoFit/>
          </a:bodyPr>
          <a:lstStyle/>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Come </a:t>
            </a:r>
            <a:r>
              <a:rPr lang="en-US" sz="2600" spc="-51" dirty="0" smtClean="0">
                <a:gradFill>
                  <a:gsLst>
                    <a:gs pos="0">
                      <a:schemeClr val="tx1"/>
                    </a:gs>
                    <a:gs pos="100000">
                      <a:schemeClr val="tx1"/>
                    </a:gs>
                  </a:gsLst>
                  <a:lin ang="5400000" scaled="0"/>
                </a:gradFill>
                <a:latin typeface="+mj-lt"/>
              </a:rPr>
              <a:t>visit us </a:t>
            </a:r>
            <a:r>
              <a:rPr lang="en-US" sz="2600" spc="-51" dirty="0">
                <a:gradFill>
                  <a:gsLst>
                    <a:gs pos="0">
                      <a:schemeClr val="tx1"/>
                    </a:gs>
                    <a:gs pos="100000">
                      <a:schemeClr val="tx1"/>
                    </a:gs>
                  </a:gsLst>
                  <a:lin ang="5400000" scaled="0"/>
                </a:gradFill>
                <a:latin typeface="+mj-lt"/>
              </a:rPr>
              <a:t>in the Microsoft Solutions Experience (MSE)!</a:t>
            </a:r>
          </a:p>
          <a:p>
            <a:pPr marL="0" lvl="1" defTabSz="932418" fontAlgn="base">
              <a:lnSpc>
                <a:spcPct val="90000"/>
              </a:lnSpc>
              <a:spcBef>
                <a:spcPts val="600"/>
              </a:spcBef>
              <a:buClr>
                <a:srgbClr val="000000">
                  <a:lumMod val="75000"/>
                  <a:lumOff val="25000"/>
                </a:srgbClr>
              </a:buClr>
              <a:buSzPct val="90000"/>
              <a:tabLst>
                <a:tab pos="642659" algn="l"/>
              </a:tabLst>
            </a:pPr>
            <a:r>
              <a:rPr lang="en-US" sz="2600" spc="-51" dirty="0">
                <a:gradFill>
                  <a:gsLst>
                    <a:gs pos="0">
                      <a:schemeClr val="tx1"/>
                    </a:gs>
                    <a:gs pos="100000">
                      <a:schemeClr val="tx1"/>
                    </a:gs>
                  </a:gsLst>
                  <a:lin ang="5400000" scaled="0"/>
                </a:gradFill>
                <a:latin typeface="+mj-lt"/>
              </a:rPr>
              <a:t>Look for the </a:t>
            </a:r>
            <a:r>
              <a:rPr lang="en-US" sz="2600" b="1" spc="-51" dirty="0">
                <a:gradFill>
                  <a:gsLst>
                    <a:gs pos="0">
                      <a:schemeClr val="tx1"/>
                    </a:gs>
                    <a:gs pos="100000">
                      <a:schemeClr val="tx1"/>
                    </a:gs>
                  </a:gsLst>
                  <a:lin ang="5400000" scaled="0"/>
                </a:gradFill>
              </a:rPr>
              <a:t>Cloud and Datacenter Platform</a:t>
            </a:r>
            <a:r>
              <a:rPr lang="en-US" sz="2600" spc="-51" dirty="0">
                <a:gradFill>
                  <a:gsLst>
                    <a:gs pos="0">
                      <a:schemeClr val="tx1"/>
                    </a:gs>
                    <a:gs pos="100000">
                      <a:schemeClr val="tx1"/>
                    </a:gs>
                  </a:gsLst>
                  <a:lin ang="5400000" scaled="0"/>
                </a:gradFill>
              </a:rPr>
              <a:t> </a:t>
            </a:r>
            <a:r>
              <a:rPr lang="en-US" sz="2600" spc="-51" dirty="0" smtClean="0">
                <a:gradFill>
                  <a:gsLst>
                    <a:gs pos="0">
                      <a:schemeClr val="tx1"/>
                    </a:gs>
                    <a:gs pos="100000">
                      <a:schemeClr val="tx1"/>
                    </a:gs>
                  </a:gsLst>
                  <a:lin ang="5400000" scaled="0"/>
                </a:gradFill>
                <a:latin typeface="+mj-lt"/>
              </a:rPr>
              <a:t>area </a:t>
            </a:r>
            <a:r>
              <a:rPr lang="en-US" sz="2600" spc="-51" dirty="0" err="1" smtClean="0">
                <a:gradFill>
                  <a:gsLst>
                    <a:gs pos="0">
                      <a:schemeClr val="tx1"/>
                    </a:gs>
                    <a:gs pos="100000">
                      <a:schemeClr val="tx1"/>
                    </a:gs>
                  </a:gsLst>
                  <a:lin ang="5400000" scaled="0"/>
                </a:gradFill>
                <a:latin typeface="+mj-lt"/>
              </a:rPr>
              <a:t>TechExpo</a:t>
            </a:r>
            <a:r>
              <a:rPr lang="en-US" sz="2600" spc="-51" dirty="0" smtClean="0">
                <a:gradFill>
                  <a:gsLst>
                    <a:gs pos="0">
                      <a:schemeClr val="tx1"/>
                    </a:gs>
                    <a:gs pos="100000">
                      <a:schemeClr val="tx1"/>
                    </a:gs>
                  </a:gsLst>
                  <a:lin ang="5400000" scaled="0"/>
                </a:gradFill>
                <a:latin typeface="+mj-lt"/>
              </a:rPr>
              <a:t> </a:t>
            </a:r>
            <a:r>
              <a:rPr lang="en-US" sz="2600" spc="-51" dirty="0">
                <a:gradFill>
                  <a:gsLst>
                    <a:gs pos="0">
                      <a:schemeClr val="tx1"/>
                    </a:gs>
                    <a:gs pos="100000">
                      <a:schemeClr val="tx1"/>
                    </a:gs>
                  </a:gsLst>
                  <a:lin ang="5400000" scaled="0"/>
                </a:gradFill>
                <a:latin typeface="+mj-lt"/>
              </a:rPr>
              <a:t>Hall 7</a:t>
            </a:r>
          </a:p>
        </p:txBody>
      </p:sp>
      <p:sp>
        <p:nvSpPr>
          <p:cNvPr id="6" name="Title 5"/>
          <p:cNvSpPr>
            <a:spLocks noGrp="1"/>
          </p:cNvSpPr>
          <p:nvPr>
            <p:ph type="title"/>
          </p:nvPr>
        </p:nvSpPr>
        <p:spPr>
          <a:xfrm>
            <a:off x="274639" y="295274"/>
            <a:ext cx="11889564" cy="917575"/>
          </a:xfrm>
        </p:spPr>
        <p:txBody>
          <a:bodyPr/>
          <a:lstStyle/>
          <a:p>
            <a:r>
              <a:rPr lang="en-US" dirty="0"/>
              <a:t>For </a:t>
            </a:r>
            <a:r>
              <a:rPr lang="en-US" dirty="0" smtClean="0"/>
              <a:t>more information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10788545" y="6268019"/>
            <a:ext cx="1190730" cy="255073"/>
          </a:xfrm>
          <a:prstGeom prst="rect">
            <a:avLst/>
          </a:prstGeom>
        </p:spPr>
      </p:pic>
      <p:grpSp>
        <p:nvGrpSpPr>
          <p:cNvPr id="27" name="Group 26"/>
          <p:cNvGrpSpPr/>
          <p:nvPr/>
        </p:nvGrpSpPr>
        <p:grpSpPr>
          <a:xfrm>
            <a:off x="274639" y="1223909"/>
            <a:ext cx="10338819" cy="821763"/>
            <a:chOff x="274639" y="1545485"/>
            <a:chExt cx="10338819" cy="821763"/>
          </a:xfrm>
        </p:grpSpPr>
        <p:sp>
          <p:nvSpPr>
            <p:cNvPr id="2" name="Rectangle 1"/>
            <p:cNvSpPr/>
            <p:nvPr/>
          </p:nvSpPr>
          <p:spPr>
            <a:xfrm>
              <a:off x="4981168" y="154548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Windows Server Technical Preview</a:t>
              </a:r>
            </a:p>
            <a:p>
              <a:pPr defTabSz="932418">
                <a:lnSpc>
                  <a:spcPct val="90000"/>
                </a:lnSpc>
              </a:pPr>
              <a:r>
                <a:rPr lang="en-US" dirty="0">
                  <a:gradFill>
                    <a:gsLst>
                      <a:gs pos="0">
                        <a:schemeClr val="tx1"/>
                      </a:gs>
                      <a:gs pos="100000">
                        <a:schemeClr val="tx1"/>
                      </a:gs>
                    </a:gsLst>
                    <a:lin ang="5400000" scaled="0"/>
                  </a:gradFill>
                  <a:hlinkClick r:id="rId4"/>
                </a:rPr>
                <a:t>http://technet.microsoft.com/library/dn765472.aspx</a:t>
              </a:r>
              <a:endParaRPr lang="en-US" dirty="0">
                <a:gradFill>
                  <a:gsLst>
                    <a:gs pos="0">
                      <a:schemeClr val="tx1"/>
                    </a:gs>
                    <a:gs pos="100000">
                      <a:schemeClr val="tx1"/>
                    </a:gs>
                  </a:gsLst>
                  <a:lin ang="5400000" scaled="0"/>
                </a:gradFill>
              </a:endParaRPr>
            </a:p>
          </p:txBody>
        </p:sp>
        <p:sp>
          <p:nvSpPr>
            <p:cNvPr id="11" name="Freeform 9"/>
            <p:cNvSpPr>
              <a:spLocks noEditPoints="1"/>
            </p:cNvSpPr>
            <p:nvPr/>
          </p:nvSpPr>
          <p:spPr bwMode="black">
            <a:xfrm>
              <a:off x="4107231" y="167937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9" name="TextBox 18"/>
            <p:cNvSpPr txBox="1"/>
            <p:nvPr/>
          </p:nvSpPr>
          <p:spPr>
            <a:xfrm>
              <a:off x="274639" y="154548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Windows Server</a:t>
              </a:r>
            </a:p>
          </p:txBody>
        </p:sp>
      </p:grpSp>
      <p:grpSp>
        <p:nvGrpSpPr>
          <p:cNvPr id="7" name="Group 6"/>
          <p:cNvGrpSpPr/>
          <p:nvPr/>
        </p:nvGrpSpPr>
        <p:grpSpPr>
          <a:xfrm>
            <a:off x="274639" y="4115269"/>
            <a:ext cx="10338819" cy="821763"/>
            <a:chOff x="274639" y="4906595"/>
            <a:chExt cx="10338819" cy="821763"/>
          </a:xfrm>
        </p:grpSpPr>
        <p:sp>
          <p:nvSpPr>
            <p:cNvPr id="20" name="Freeform 9"/>
            <p:cNvSpPr>
              <a:spLocks noEditPoints="1"/>
            </p:cNvSpPr>
            <p:nvPr/>
          </p:nvSpPr>
          <p:spPr bwMode="black">
            <a:xfrm>
              <a:off x="4107231" y="504048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21" name="TextBox 20"/>
            <p:cNvSpPr txBox="1"/>
            <p:nvPr/>
          </p:nvSpPr>
          <p:spPr>
            <a:xfrm>
              <a:off x="274639" y="490659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Microsoft Azure</a:t>
              </a:r>
            </a:p>
          </p:txBody>
        </p:sp>
        <p:sp>
          <p:nvSpPr>
            <p:cNvPr id="22" name="Rectangle 21"/>
            <p:cNvSpPr/>
            <p:nvPr/>
          </p:nvSpPr>
          <p:spPr>
            <a:xfrm>
              <a:off x="4981168" y="4906595"/>
              <a:ext cx="563229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Microsoft Azure</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dirty="0">
                  <a:gradFill>
                    <a:gsLst>
                      <a:gs pos="0">
                        <a:schemeClr val="tx1"/>
                      </a:gs>
                      <a:gs pos="100000">
                        <a:schemeClr val="tx1"/>
                      </a:gs>
                    </a:gsLst>
                    <a:lin ang="5400000" scaled="0"/>
                  </a:gradFill>
                  <a:hlinkClick r:id="rId5"/>
                </a:rPr>
                <a:t>http://azure.microsoft.com/en-us/</a:t>
              </a:r>
              <a:r>
                <a:rPr lang="en-US" dirty="0">
                  <a:gradFill>
                    <a:gsLst>
                      <a:gs pos="0">
                        <a:schemeClr val="tx1"/>
                      </a:gs>
                      <a:gs pos="100000">
                        <a:schemeClr val="tx1"/>
                      </a:gs>
                    </a:gsLst>
                    <a:lin ang="5400000" scaled="0"/>
                  </a:gradFill>
                </a:rPr>
                <a:t> </a:t>
              </a:r>
            </a:p>
          </p:txBody>
        </p:sp>
      </p:grpSp>
      <p:grpSp>
        <p:nvGrpSpPr>
          <p:cNvPr id="23" name="Group 22"/>
          <p:cNvGrpSpPr/>
          <p:nvPr/>
        </p:nvGrpSpPr>
        <p:grpSpPr>
          <a:xfrm>
            <a:off x="274639" y="2104596"/>
            <a:ext cx="11646039" cy="821763"/>
            <a:chOff x="274639" y="2582755"/>
            <a:chExt cx="11646039" cy="821763"/>
          </a:xfrm>
        </p:grpSpPr>
        <p:sp>
          <p:nvSpPr>
            <p:cNvPr id="12" name="Freeform 9"/>
            <p:cNvSpPr>
              <a:spLocks noEditPoints="1"/>
            </p:cNvSpPr>
            <p:nvPr/>
          </p:nvSpPr>
          <p:spPr bwMode="black">
            <a:xfrm>
              <a:off x="4107231" y="271664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3" name="TextBox 2"/>
            <p:cNvSpPr txBox="1"/>
            <p:nvPr/>
          </p:nvSpPr>
          <p:spPr>
            <a:xfrm>
              <a:off x="274639" y="258275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System Center</a:t>
              </a:r>
            </a:p>
          </p:txBody>
        </p:sp>
        <p:sp>
          <p:nvSpPr>
            <p:cNvPr id="24" name="Rectangle 23"/>
            <p:cNvSpPr/>
            <p:nvPr/>
          </p:nvSpPr>
          <p:spPr>
            <a:xfrm>
              <a:off x="4981168" y="2582755"/>
              <a:ext cx="6939510" cy="821763"/>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System Center Technical Preview</a:t>
              </a:r>
            </a:p>
            <a:p>
              <a:pPr defTabSz="932418">
                <a:lnSpc>
                  <a:spcPct val="90000"/>
                </a:lnSpc>
              </a:pPr>
              <a:r>
                <a:rPr lang="en-US" dirty="0">
                  <a:gradFill>
                    <a:gsLst>
                      <a:gs pos="0">
                        <a:schemeClr val="tx1"/>
                      </a:gs>
                      <a:gs pos="100000">
                        <a:schemeClr val="tx1"/>
                      </a:gs>
                    </a:gsLst>
                    <a:lin ang="5400000" scaled="0"/>
                  </a:gradFill>
                  <a:hlinkClick r:id="rId6"/>
                </a:rPr>
                <a:t>http://</a:t>
              </a:r>
              <a:r>
                <a:rPr lang="en-US" dirty="0" smtClean="0">
                  <a:gradFill>
                    <a:gsLst>
                      <a:gs pos="0">
                        <a:schemeClr val="tx1"/>
                      </a:gs>
                      <a:gs pos="100000">
                        <a:schemeClr val="tx1"/>
                      </a:gs>
                    </a:gsLst>
                    <a:lin ang="5400000" scaled="0"/>
                  </a:gradFill>
                  <a:hlinkClick r:id="rId6"/>
                </a:rPr>
                <a:t>technet.microsoft.com/en-us/library/hh546785.aspx</a:t>
              </a:r>
              <a:endParaRPr lang="en-US" dirty="0">
                <a:gradFill>
                  <a:gsLst>
                    <a:gs pos="0">
                      <a:schemeClr val="tx1"/>
                    </a:gs>
                    <a:gs pos="100000">
                      <a:schemeClr val="tx1"/>
                    </a:gs>
                  </a:gsLst>
                  <a:lin ang="5400000" scaled="0"/>
                </a:gradFill>
              </a:endParaRPr>
            </a:p>
          </p:txBody>
        </p:sp>
      </p:grpSp>
      <p:grpSp>
        <p:nvGrpSpPr>
          <p:cNvPr id="17" name="Group 16"/>
          <p:cNvGrpSpPr/>
          <p:nvPr/>
        </p:nvGrpSpPr>
        <p:grpSpPr>
          <a:xfrm>
            <a:off x="274639" y="2985283"/>
            <a:ext cx="11648403" cy="1071062"/>
            <a:chOff x="274639" y="3620025"/>
            <a:chExt cx="11648403" cy="1071062"/>
          </a:xfrm>
        </p:grpSpPr>
        <p:sp>
          <p:nvSpPr>
            <p:cNvPr id="13" name="Freeform 9"/>
            <p:cNvSpPr>
              <a:spLocks noEditPoints="1"/>
            </p:cNvSpPr>
            <p:nvPr/>
          </p:nvSpPr>
          <p:spPr bwMode="black">
            <a:xfrm>
              <a:off x="4107231" y="3753916"/>
              <a:ext cx="526492" cy="526283"/>
            </a:xfrm>
            <a:custGeom>
              <a:avLst/>
              <a:gdLst>
                <a:gd name="T0" fmla="*/ 88 w 149"/>
                <a:gd name="T1" fmla="*/ 67 h 149"/>
                <a:gd name="T2" fmla="*/ 65 w 149"/>
                <a:gd name="T3" fmla="*/ 46 h 149"/>
                <a:gd name="T4" fmla="*/ 84 w 149"/>
                <a:gd name="T5" fmla="*/ 46 h 149"/>
                <a:gd name="T6" fmla="*/ 115 w 149"/>
                <a:gd name="T7" fmla="*/ 75 h 149"/>
                <a:gd name="T8" fmla="*/ 84 w 149"/>
                <a:gd name="T9" fmla="*/ 104 h 149"/>
                <a:gd name="T10" fmla="*/ 65 w 149"/>
                <a:gd name="T11" fmla="*/ 104 h 149"/>
                <a:gd name="T12" fmla="*/ 88 w 149"/>
                <a:gd name="T13" fmla="*/ 82 h 149"/>
                <a:gd name="T14" fmla="*/ 36 w 149"/>
                <a:gd name="T15" fmla="*/ 82 h 149"/>
                <a:gd name="T16" fmla="*/ 36 w 149"/>
                <a:gd name="T17" fmla="*/ 67 h 149"/>
                <a:gd name="T18" fmla="*/ 88 w 149"/>
                <a:gd name="T19" fmla="*/ 67 h 149"/>
                <a:gd name="T20" fmla="*/ 74 w 149"/>
                <a:gd name="T21" fmla="*/ 9 h 149"/>
                <a:gd name="T22" fmla="*/ 140 w 149"/>
                <a:gd name="T23" fmla="*/ 75 h 149"/>
                <a:gd name="T24" fmla="*/ 74 w 149"/>
                <a:gd name="T25" fmla="*/ 140 h 149"/>
                <a:gd name="T26" fmla="*/ 9 w 149"/>
                <a:gd name="T27" fmla="*/ 75 h 149"/>
                <a:gd name="T28" fmla="*/ 74 w 149"/>
                <a:gd name="T29" fmla="*/ 9 h 149"/>
                <a:gd name="T30" fmla="*/ 74 w 149"/>
                <a:gd name="T31" fmla="*/ 0 h 149"/>
                <a:gd name="T32" fmla="*/ 0 w 149"/>
                <a:gd name="T33" fmla="*/ 75 h 149"/>
                <a:gd name="T34" fmla="*/ 74 w 149"/>
                <a:gd name="T35" fmla="*/ 149 h 149"/>
                <a:gd name="T36" fmla="*/ 149 w 149"/>
                <a:gd name="T37" fmla="*/ 75 h 149"/>
                <a:gd name="T38" fmla="*/ 74 w 149"/>
                <a:gd name="T39"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 h="149">
                  <a:moveTo>
                    <a:pt x="88" y="67"/>
                  </a:moveTo>
                  <a:cubicBezTo>
                    <a:pt x="65" y="46"/>
                    <a:pt x="65" y="46"/>
                    <a:pt x="65" y="46"/>
                  </a:cubicBezTo>
                  <a:cubicBezTo>
                    <a:pt x="84" y="46"/>
                    <a:pt x="84" y="46"/>
                    <a:pt x="84" y="46"/>
                  </a:cubicBezTo>
                  <a:cubicBezTo>
                    <a:pt x="115" y="75"/>
                    <a:pt x="115" y="75"/>
                    <a:pt x="115" y="75"/>
                  </a:cubicBezTo>
                  <a:cubicBezTo>
                    <a:pt x="84" y="104"/>
                    <a:pt x="84" y="104"/>
                    <a:pt x="84" y="104"/>
                  </a:cubicBezTo>
                  <a:cubicBezTo>
                    <a:pt x="65" y="104"/>
                    <a:pt x="65" y="104"/>
                    <a:pt x="65" y="104"/>
                  </a:cubicBezTo>
                  <a:cubicBezTo>
                    <a:pt x="88" y="82"/>
                    <a:pt x="88" y="82"/>
                    <a:pt x="88" y="82"/>
                  </a:cubicBezTo>
                  <a:cubicBezTo>
                    <a:pt x="36" y="82"/>
                    <a:pt x="36" y="82"/>
                    <a:pt x="36" y="82"/>
                  </a:cubicBezTo>
                  <a:cubicBezTo>
                    <a:pt x="36" y="67"/>
                    <a:pt x="36" y="67"/>
                    <a:pt x="36" y="67"/>
                  </a:cubicBezTo>
                  <a:lnTo>
                    <a:pt x="88" y="67"/>
                  </a:lnTo>
                  <a:close/>
                  <a:moveTo>
                    <a:pt x="74" y="9"/>
                  </a:moveTo>
                  <a:cubicBezTo>
                    <a:pt x="110" y="9"/>
                    <a:pt x="140" y="39"/>
                    <a:pt x="140" y="75"/>
                  </a:cubicBezTo>
                  <a:cubicBezTo>
                    <a:pt x="140" y="111"/>
                    <a:pt x="110" y="140"/>
                    <a:pt x="74" y="140"/>
                  </a:cubicBezTo>
                  <a:cubicBezTo>
                    <a:pt x="38" y="140"/>
                    <a:pt x="9" y="111"/>
                    <a:pt x="9" y="75"/>
                  </a:cubicBezTo>
                  <a:cubicBezTo>
                    <a:pt x="9" y="39"/>
                    <a:pt x="38" y="9"/>
                    <a:pt x="74" y="9"/>
                  </a:cubicBezTo>
                  <a:moveTo>
                    <a:pt x="74" y="0"/>
                  </a:moveTo>
                  <a:cubicBezTo>
                    <a:pt x="33" y="0"/>
                    <a:pt x="0" y="33"/>
                    <a:pt x="0" y="75"/>
                  </a:cubicBezTo>
                  <a:cubicBezTo>
                    <a:pt x="0" y="116"/>
                    <a:pt x="33" y="149"/>
                    <a:pt x="74" y="149"/>
                  </a:cubicBezTo>
                  <a:cubicBezTo>
                    <a:pt x="116" y="149"/>
                    <a:pt x="149" y="116"/>
                    <a:pt x="149" y="75"/>
                  </a:cubicBezTo>
                  <a:cubicBezTo>
                    <a:pt x="149" y="33"/>
                    <a:pt x="116" y="0"/>
                    <a:pt x="74" y="0"/>
                  </a:cubicBezTo>
                </a:path>
              </a:pathLst>
            </a:custGeom>
            <a:solidFill>
              <a:schemeClr val="tx1"/>
            </a:solidFill>
            <a:ln>
              <a:noFill/>
            </a:ln>
            <a:extLst/>
          </p:spPr>
          <p:txBody>
            <a:bodyPr vert="horz" wrap="square" lIns="91400" tIns="45700" rIns="91400" bIns="45700" numCol="1" anchor="t" anchorCtr="0" compatLnSpc="1">
              <a:prstTxWarp prst="textNoShape">
                <a:avLst/>
              </a:prstTxWarp>
            </a:bodyPr>
            <a:lstStyle/>
            <a:p>
              <a:pPr defTabSz="932418">
                <a:lnSpc>
                  <a:spcPct val="90000"/>
                </a:lnSpc>
              </a:pPr>
              <a:endParaRPr lang="en-US">
                <a:solidFill>
                  <a:prstClr val="black"/>
                </a:solidFill>
              </a:endParaRPr>
            </a:p>
          </p:txBody>
        </p:sp>
        <p:sp>
          <p:nvSpPr>
            <p:cNvPr id="18" name="TextBox 17"/>
            <p:cNvSpPr txBox="1"/>
            <p:nvPr/>
          </p:nvSpPr>
          <p:spPr>
            <a:xfrm>
              <a:off x="274639" y="3620025"/>
              <a:ext cx="3657600" cy="794064"/>
            </a:xfrm>
            <a:prstGeom prst="rect">
              <a:avLst/>
            </a:prstGeom>
            <a:noFill/>
          </p:spPr>
          <p:txBody>
            <a:bodyPr wrap="square" lIns="182880" tIns="146304" rIns="182880" bIns="146304" rtlCol="0">
              <a:spAutoFit/>
            </a:bodyPr>
            <a:lstStyle/>
            <a:p>
              <a:pPr defTabSz="932418">
                <a:lnSpc>
                  <a:spcPct val="90000"/>
                </a:lnSpc>
                <a:spcAft>
                  <a:spcPts val="612"/>
                </a:spcAft>
              </a:pPr>
              <a:r>
                <a:rPr lang="en-US" sz="3600" dirty="0">
                  <a:gradFill>
                    <a:gsLst>
                      <a:gs pos="0">
                        <a:schemeClr val="tx1"/>
                      </a:gs>
                      <a:gs pos="100000">
                        <a:schemeClr val="tx1"/>
                      </a:gs>
                    </a:gsLst>
                    <a:lin ang="5400000" scaled="0"/>
                  </a:gradFill>
                  <a:latin typeface="+mj-lt"/>
                </a:rPr>
                <a:t>Azure Pack</a:t>
              </a:r>
            </a:p>
          </p:txBody>
        </p:sp>
        <p:sp>
          <p:nvSpPr>
            <p:cNvPr id="25" name="Rectangle 24"/>
            <p:cNvSpPr/>
            <p:nvPr/>
          </p:nvSpPr>
          <p:spPr>
            <a:xfrm>
              <a:off x="4981168" y="3620025"/>
              <a:ext cx="6941874" cy="1071062"/>
            </a:xfrm>
            <a:prstGeom prst="rect">
              <a:avLst/>
            </a:prstGeom>
          </p:spPr>
          <p:txBody>
            <a:bodyPr wrap="square" lIns="182880" tIns="146304" rIns="182880" bIns="146304">
              <a:spAutoFit/>
            </a:bodyPr>
            <a:lstStyle/>
            <a:p>
              <a:pPr defTabSz="932418">
                <a:lnSpc>
                  <a:spcPct val="90000"/>
                </a:lnSpc>
                <a:spcBef>
                  <a:spcPts val="612"/>
                </a:spcBef>
              </a:pPr>
              <a:r>
                <a:rPr lang="en-US" sz="2000" dirty="0">
                  <a:gradFill>
                    <a:gsLst>
                      <a:gs pos="0">
                        <a:schemeClr val="tx1"/>
                      </a:gs>
                      <a:gs pos="100000">
                        <a:schemeClr val="tx1"/>
                      </a:gs>
                    </a:gsLst>
                    <a:lin ang="5400000" scaled="0"/>
                  </a:gradFill>
                </a:rPr>
                <a:t>Azure Pack</a:t>
              </a:r>
            </a:p>
            <a:p>
              <a:pPr marL="0" lvl="1" defTabSz="932418" fontAlgn="base">
                <a:lnSpc>
                  <a:spcPct val="90000"/>
                </a:lnSpc>
                <a:spcAft>
                  <a:spcPts val="1247"/>
                </a:spcAft>
                <a:buClr>
                  <a:srgbClr val="FFFFFF">
                    <a:lumMod val="75000"/>
                    <a:lumOff val="25000"/>
                  </a:srgbClr>
                </a:buClr>
                <a:buSzPct val="90000"/>
                <a:tabLst>
                  <a:tab pos="655574" algn="l"/>
                  <a:tab pos="1842870" algn="l"/>
                </a:tabLst>
              </a:pPr>
              <a:r>
                <a:rPr lang="en-US" u="sng" dirty="0">
                  <a:gradFill>
                    <a:gsLst>
                      <a:gs pos="0">
                        <a:schemeClr val="tx1"/>
                      </a:gs>
                      <a:gs pos="100000">
                        <a:schemeClr val="tx1"/>
                      </a:gs>
                    </a:gsLst>
                    <a:lin ang="5400000" scaled="0"/>
                  </a:gradFill>
                  <a:hlinkClick r:id="rId7"/>
                </a:rPr>
                <a:t>http://</a:t>
              </a:r>
              <a:r>
                <a:rPr lang="en-US" u="sng" dirty="0" smtClean="0">
                  <a:gradFill>
                    <a:gsLst>
                      <a:gs pos="0">
                        <a:schemeClr val="tx1"/>
                      </a:gs>
                      <a:gs pos="100000">
                        <a:schemeClr val="tx1"/>
                      </a:gs>
                    </a:gsLst>
                    <a:lin ang="5400000" scaled="0"/>
                  </a:gradFill>
                  <a:hlinkClick r:id="rId7"/>
                </a:rPr>
                <a:t>www.microsoft.com/en-us/server-cloud/products/</a:t>
              </a:r>
              <a:br>
                <a:rPr lang="en-US" u="sng" dirty="0" smtClean="0">
                  <a:gradFill>
                    <a:gsLst>
                      <a:gs pos="0">
                        <a:schemeClr val="tx1"/>
                      </a:gs>
                      <a:gs pos="100000">
                        <a:schemeClr val="tx1"/>
                      </a:gs>
                    </a:gsLst>
                    <a:lin ang="5400000" scaled="0"/>
                  </a:gradFill>
                  <a:hlinkClick r:id="rId7"/>
                </a:rPr>
              </a:br>
              <a:r>
                <a:rPr lang="en-US" u="sng" dirty="0" smtClean="0">
                  <a:gradFill>
                    <a:gsLst>
                      <a:gs pos="0">
                        <a:schemeClr val="tx1"/>
                      </a:gs>
                      <a:gs pos="100000">
                        <a:schemeClr val="tx1"/>
                      </a:gs>
                    </a:gsLst>
                    <a:lin ang="5400000" scaled="0"/>
                  </a:gradFill>
                  <a:hlinkClick r:id="rId7"/>
                </a:rPr>
                <a:t>windows-azure-pack</a:t>
              </a:r>
              <a:endParaRPr lang="en-US" dirty="0">
                <a:gradFill>
                  <a:gsLst>
                    <a:gs pos="0">
                      <a:schemeClr val="tx1"/>
                    </a:gs>
                    <a:gs pos="100000">
                      <a:schemeClr val="tx1"/>
                    </a:gs>
                  </a:gsLst>
                  <a:lin ang="5400000" scaled="0"/>
                </a:gradFill>
              </a:endParaRPr>
            </a:p>
          </p:txBody>
        </p:sp>
      </p:grpSp>
    </p:spTree>
    <p:extLst>
      <p:ext uri="{BB962C8B-B14F-4D97-AF65-F5344CB8AC3E}">
        <p14:creationId xmlns:p14="http://schemas.microsoft.com/office/powerpoint/2010/main" val="232595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600"/>
                                        <p:tgtEl>
                                          <p:spTgt spid="27"/>
                                        </p:tgtEl>
                                      </p:cBhvr>
                                    </p:animEffect>
                                  </p:childTnLst>
                                </p:cTn>
                              </p:par>
                              <p:par>
                                <p:cTn id="8" presetID="63" presetClass="path" presetSubtype="0" decel="100000" fill="hold" nodeType="withEffect">
                                  <p:stCondLst>
                                    <p:cond delay="0"/>
                                  </p:stCondLst>
                                  <p:childTnLst>
                                    <p:animMotion origin="layout" path="M -0.02413 -2.12892E-6 L 2.57085E-6 -2.12892E-6 " pathEditMode="relative" rAng="0" ptsTypes="AA">
                                      <p:cBhvr>
                                        <p:cTn id="9" dur="1000" fill="hold"/>
                                        <p:tgtEl>
                                          <p:spTgt spid="27"/>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600"/>
                                        <p:tgtEl>
                                          <p:spTgt spid="23"/>
                                        </p:tgtEl>
                                      </p:cBhvr>
                                    </p:animEffect>
                                  </p:childTnLst>
                                </p:cTn>
                              </p:par>
                              <p:par>
                                <p:cTn id="13" presetID="63" presetClass="path" presetSubtype="0" decel="100000" fill="hold" nodeType="withEffect">
                                  <p:stCondLst>
                                    <p:cond delay="100"/>
                                  </p:stCondLst>
                                  <p:childTnLst>
                                    <p:animMotion origin="layout" path="M -0.02413 2.40581E-7 L 1.30202E-6 2.40581E-7 " pathEditMode="relative" rAng="0" ptsTypes="AA">
                                      <p:cBhvr>
                                        <p:cTn id="14" dur="1000" fill="hold"/>
                                        <p:tgtEl>
                                          <p:spTgt spid="2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600"/>
                                        <p:tgtEl>
                                          <p:spTgt spid="17"/>
                                        </p:tgtEl>
                                      </p:cBhvr>
                                    </p:animEffect>
                                  </p:childTnLst>
                                </p:cTn>
                              </p:par>
                              <p:par>
                                <p:cTn id="18" presetID="63" presetClass="path" presetSubtype="0" decel="100000" fill="hold" nodeType="withEffect">
                                  <p:stCondLst>
                                    <p:cond delay="200"/>
                                  </p:stCondLst>
                                  <p:childTnLst>
                                    <p:animMotion origin="layout" path="M -0.02413 2.51475E-6 L 3.65331E-6 2.51475E-6 " pathEditMode="relative" rAng="0" ptsTypes="AA">
                                      <p:cBhvr>
                                        <p:cTn id="19" dur="1000" fill="hold"/>
                                        <p:tgtEl>
                                          <p:spTgt spid="17"/>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600"/>
                                        <p:tgtEl>
                                          <p:spTgt spid="7"/>
                                        </p:tgtEl>
                                      </p:cBhvr>
                                    </p:animEffect>
                                  </p:childTnLst>
                                </p:cTn>
                              </p:par>
                              <p:par>
                                <p:cTn id="23" presetID="63" presetClass="path" presetSubtype="0" decel="100000" fill="hold" nodeType="withEffect">
                                  <p:stCondLst>
                                    <p:cond delay="300"/>
                                  </p:stCondLst>
                                  <p:childTnLst>
                                    <p:animMotion origin="layout" path="M -0.02413 -2.17431E-6 L 2.57085E-6 -2.17431E-6 " pathEditMode="relative" rAng="0" ptsTypes="AA">
                                      <p:cBhvr>
                                        <p:cTn id="24" dur="1000" fill="hold"/>
                                        <p:tgtEl>
                                          <p:spTgt spid="7"/>
                                        </p:tgtEl>
                                        <p:attrNameLst>
                                          <p:attrName>ppt_x</p:attrName>
                                          <p:attrName>ppt_y</p:attrName>
                                        </p:attrNameLst>
                                      </p:cBhvr>
                                      <p:rCtr x="1200" y="0"/>
                                    </p:animMotion>
                                  </p:childTnLst>
                                </p:cTn>
                              </p:par>
                              <p:par>
                                <p:cTn id="25" presetID="10" presetClass="entr" presetSubtype="0"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600"/>
                                        <p:tgtEl>
                                          <p:spTgt spid="16"/>
                                        </p:tgtEl>
                                      </p:cBhvr>
                                    </p:animEffect>
                                  </p:childTnLst>
                                </p:cTn>
                              </p:par>
                              <p:par>
                                <p:cTn id="28" presetID="63" presetClass="path" presetSubtype="0" decel="100000" fill="hold" grpId="1" nodeType="withEffect">
                                  <p:stCondLst>
                                    <p:cond delay="400"/>
                                  </p:stCondLst>
                                  <p:childTnLst>
                                    <p:animMotion origin="layout" path="M -0.02413 -2.17431E-6 L 2.57085E-6 -2.17431E-6 " pathEditMode="relative" rAng="0" ptsTypes="AA">
                                      <p:cBhvr>
                                        <p:cTn id="29" dur="1000" fill="hold"/>
                                        <p:tgtEl>
                                          <p:spTgt spid="1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639" y="295275"/>
            <a:ext cx="11889564" cy="917575"/>
          </a:xfrm>
        </p:spPr>
        <p:txBody>
          <a:bodyPr/>
          <a:lstStyle/>
          <a:p>
            <a:r>
              <a:rPr lang="en-US" dirty="0" smtClean="0"/>
              <a:t>Azure</a:t>
            </a:r>
            <a:endParaRPr lang="en-US" dirty="0"/>
          </a:p>
        </p:txBody>
      </p:sp>
      <p:sp>
        <p:nvSpPr>
          <p:cNvPr id="20" name="Rectangle 19">
            <a:hlinkClick r:id="rId3"/>
          </p:cNvPr>
          <p:cNvSpPr>
            <a:spLocks/>
          </p:cNvSpPr>
          <p:nvPr/>
        </p:nvSpPr>
        <p:spPr bwMode="auto">
          <a:xfrm>
            <a:off x="5769511"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85" name="Rectangle 84">
            <a:hlinkClick r:id="rId4"/>
          </p:cNvPr>
          <p:cNvSpPr>
            <a:spLocks/>
          </p:cNvSpPr>
          <p:nvPr/>
        </p:nvSpPr>
        <p:spPr bwMode="auto">
          <a:xfrm>
            <a:off x="274639" y="2767826"/>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Classroom</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pic>
        <p:nvPicPr>
          <p:cNvPr id="86" name="Picture 85"/>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479381" y="3637609"/>
            <a:ext cx="404898" cy="519929"/>
          </a:xfrm>
          <a:prstGeom prst="rect">
            <a:avLst/>
          </a:prstGeom>
          <a:noFill/>
        </p:spPr>
      </p:pic>
      <p:sp>
        <p:nvSpPr>
          <p:cNvPr id="83" name="Rectangle 82"/>
          <p:cNvSpPr>
            <a:spLocks/>
          </p:cNvSpPr>
          <p:nvPr/>
        </p:nvSpPr>
        <p:spPr bwMode="auto">
          <a:xfrm>
            <a:off x="274639" y="1212850"/>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Exams</a:t>
            </a:r>
          </a:p>
        </p:txBody>
      </p:sp>
      <p:pic>
        <p:nvPicPr>
          <p:cNvPr id="84" name="Picture 2" descr="\\MAGNUM\Projects\Microsoft\Cloud Power FY12\Design\ICONS_PNG\Devices.png"/>
          <p:cNvPicPr>
            <a:picLocks noChangeAspect="1" noChangeArrowheads="1"/>
          </p:cNvPicPr>
          <p:nvPr/>
        </p:nvPicPr>
        <p:blipFill>
          <a:blip r:embed="rId6" cstate="screen">
            <a:lum bright="100000" contrast="100000"/>
            <a:extLst>
              <a:ext uri="{28A0092B-C50C-407E-A947-70E740481C1C}">
                <a14:useLocalDpi xmlns:a14="http://schemas.microsoft.com/office/drawing/2010/main"/>
              </a:ext>
            </a:extLst>
          </a:blip>
          <a:stretch>
            <a:fillRect/>
          </a:stretch>
        </p:blipFill>
        <p:spPr bwMode="auto">
          <a:xfrm>
            <a:off x="276041" y="1891122"/>
            <a:ext cx="731254" cy="757656"/>
          </a:xfrm>
          <a:prstGeom prst="rect">
            <a:avLst/>
          </a:prstGeom>
          <a:noFill/>
          <a:ln>
            <a:noFill/>
          </a:ln>
        </p:spPr>
      </p:pic>
      <p:sp>
        <p:nvSpPr>
          <p:cNvPr id="100" name="TextBox 99"/>
          <p:cNvSpPr txBox="1"/>
          <p:nvPr/>
        </p:nvSpPr>
        <p:spPr>
          <a:xfrm>
            <a:off x="4567682" y="1821719"/>
            <a:ext cx="443918" cy="677943"/>
          </a:xfrm>
          <a:prstGeom prst="rect">
            <a:avLst/>
          </a:prstGeom>
          <a:noFill/>
        </p:spPr>
        <p:txBody>
          <a:bodyPr wrap="square" lIns="0" tIns="0" rIns="0" bIns="0" rtlCol="0">
            <a:spAutoFit/>
          </a:bodyPr>
          <a:lstStyle/>
          <a:p>
            <a:pPr defTabSz="932358">
              <a:lnSpc>
                <a:spcPct val="90000"/>
              </a:lnSpc>
            </a:pPr>
            <a:r>
              <a:rPr lang="en-US" sz="4895"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a:t>
            </a:r>
          </a:p>
        </p:txBody>
      </p:sp>
      <p:sp>
        <p:nvSpPr>
          <p:cNvPr id="46" name="Rectangle 45">
            <a:hlinkClick r:id="rId7"/>
          </p:cNvPr>
          <p:cNvSpPr>
            <a:spLocks/>
          </p:cNvSpPr>
          <p:nvPr/>
        </p:nvSpPr>
        <p:spPr bwMode="auto">
          <a:xfrm>
            <a:off x="2106263"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62" name="Rectangle 61">
            <a:hlinkClick r:id="rId3"/>
          </p:cNvPr>
          <p:cNvSpPr>
            <a:spLocks/>
          </p:cNvSpPr>
          <p:nvPr/>
        </p:nvSpPr>
        <p:spPr bwMode="auto">
          <a:xfrm>
            <a:off x="3937887"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97" name="TextBox 96"/>
          <p:cNvSpPr txBox="1"/>
          <p:nvPr/>
        </p:nvSpPr>
        <p:spPr>
          <a:xfrm>
            <a:off x="2106263"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10979</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104" name="Rectangle 103">
            <a:hlinkClick r:id="rId8"/>
          </p:cNvPr>
          <p:cNvSpPr>
            <a:spLocks/>
          </p:cNvSpPr>
          <p:nvPr/>
        </p:nvSpPr>
        <p:spPr bwMode="auto">
          <a:xfrm>
            <a:off x="5769511"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Implementing </a:t>
            </a:r>
            <a:br>
              <a:rPr lang="en-US" sz="1200" spc="-30" dirty="0">
                <a:gradFill>
                  <a:gsLst>
                    <a:gs pos="0">
                      <a:srgbClr val="FFFFFF">
                        <a:lumMod val="75000"/>
                        <a:lumOff val="25000"/>
                      </a:srgbClr>
                    </a:gs>
                    <a:gs pos="80000">
                      <a:srgbClr val="FFFFFF">
                        <a:lumMod val="65000"/>
                        <a:lumOff val="35000"/>
                      </a:srgbClr>
                    </a:gs>
                  </a:gsLst>
                  <a:lin ang="16200000" scaled="0"/>
                </a:gradFill>
              </a:rPr>
            </a:br>
            <a:r>
              <a:rPr lang="en-US" sz="1200" spc="-30" dirty="0">
                <a:gradFill>
                  <a:gsLst>
                    <a:gs pos="0">
                      <a:srgbClr val="FFFFFF">
                        <a:lumMod val="75000"/>
                        <a:lumOff val="25000"/>
                      </a:srgbClr>
                    </a:gs>
                    <a:gs pos="80000">
                      <a:srgbClr val="FFFFFF">
                        <a:lumMod val="65000"/>
                        <a:lumOff val="35000"/>
                      </a:srgbClr>
                    </a:gs>
                  </a:gsLst>
                  <a:lin ang="16200000" scaled="0"/>
                </a:gradFill>
              </a:rPr>
              <a:t>Microsoft Azure Infrastructure Solutions</a:t>
            </a:r>
          </a:p>
        </p:txBody>
      </p:sp>
      <p:sp>
        <p:nvSpPr>
          <p:cNvPr id="45" name="Rectangle 44">
            <a:hlinkClick r:id="rId4"/>
          </p:cNvPr>
          <p:cNvSpPr>
            <a:spLocks/>
          </p:cNvSpPr>
          <p:nvPr/>
        </p:nvSpPr>
        <p:spPr bwMode="auto">
          <a:xfrm>
            <a:off x="274639" y="4322802"/>
            <a:ext cx="1783080" cy="150876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Online</a:t>
            </a:r>
          </a:p>
          <a:p>
            <a:pPr defTabSz="932559">
              <a:lnSpc>
                <a:spcPct val="90000"/>
              </a:lnSpc>
            </a:pPr>
            <a:r>
              <a:rPr lang="en-US" sz="2400" spc="-3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training</a:t>
            </a:r>
          </a:p>
        </p:txBody>
      </p:sp>
      <p:sp>
        <p:nvSpPr>
          <p:cNvPr id="42" name="Rectangle 41">
            <a:hlinkClick r:id="rId3"/>
          </p:cNvPr>
          <p:cNvSpPr>
            <a:spLocks/>
          </p:cNvSpPr>
          <p:nvPr/>
        </p:nvSpPr>
        <p:spPr bwMode="auto">
          <a:xfrm>
            <a:off x="7601134" y="1212850"/>
            <a:ext cx="1783080" cy="1508760"/>
          </a:xfrm>
          <a:prstGeom prst="rect">
            <a:avLst/>
          </a:prstGeom>
          <a:solidFill>
            <a:schemeClr val="bg2">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sp>
        <p:nvSpPr>
          <p:cNvPr id="53" name="Rectangle 52">
            <a:hlinkClick r:id="rId8"/>
          </p:cNvPr>
          <p:cNvSpPr>
            <a:spLocks/>
          </p:cNvSpPr>
          <p:nvPr/>
        </p:nvSpPr>
        <p:spPr bwMode="auto">
          <a:xfrm>
            <a:off x="5769511"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Architecting Microsoft Azure Solutions</a:t>
            </a:r>
          </a:p>
        </p:txBody>
      </p:sp>
      <p:pic>
        <p:nvPicPr>
          <p:cNvPr id="2" name="Pictur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33440" y="5309350"/>
            <a:ext cx="628650" cy="392771"/>
          </a:xfrm>
          <a:prstGeom prst="rect">
            <a:avLst/>
          </a:prstGeom>
        </p:spPr>
      </p:pic>
      <p:sp>
        <p:nvSpPr>
          <p:cNvPr id="66" name="Rectangle 65">
            <a:hlinkClick r:id="rId8"/>
          </p:cNvPr>
          <p:cNvSpPr>
            <a:spLocks/>
          </p:cNvSpPr>
          <p:nvPr/>
        </p:nvSpPr>
        <p:spPr bwMode="auto">
          <a:xfrm>
            <a:off x="3937887" y="2767826"/>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Developing Microsoft Azure Solutions</a:t>
            </a:r>
          </a:p>
        </p:txBody>
      </p:sp>
      <p:sp>
        <p:nvSpPr>
          <p:cNvPr id="72" name="Rectangle 71">
            <a:hlinkClick r:id="rId7"/>
          </p:cNvPr>
          <p:cNvSpPr>
            <a:spLocks/>
          </p:cNvSpPr>
          <p:nvPr/>
        </p:nvSpPr>
        <p:spPr bwMode="auto">
          <a:xfrm>
            <a:off x="2106263" y="4322802"/>
            <a:ext cx="1783080" cy="1508760"/>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0" bIns="146304" numCol="1" spcCol="0" rtlCol="0" fromWordArt="0" anchor="b" anchorCtr="0" forceAA="0" compatLnSpc="1">
            <a:prstTxWarp prst="textNoShape">
              <a:avLst/>
            </a:prstTxWarp>
            <a:noAutofit/>
          </a:bodyPr>
          <a:lstStyle/>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(Coming soon)</a:t>
            </a:r>
          </a:p>
          <a:p>
            <a:pPr defTabSz="932358">
              <a:lnSpc>
                <a:spcPct val="90000"/>
              </a:lnSpc>
            </a:pPr>
            <a:r>
              <a:rPr lang="en-US" sz="1200" spc="-30" dirty="0">
                <a:gradFill>
                  <a:gsLst>
                    <a:gs pos="0">
                      <a:srgbClr val="FFFFFF">
                        <a:lumMod val="75000"/>
                        <a:lumOff val="25000"/>
                      </a:srgbClr>
                    </a:gs>
                    <a:gs pos="80000">
                      <a:srgbClr val="FFFFFF">
                        <a:lumMod val="65000"/>
                        <a:lumOff val="35000"/>
                      </a:srgbClr>
                    </a:gs>
                  </a:gsLst>
                  <a:lin ang="16200000" scaled="0"/>
                </a:gradFill>
              </a:rPr>
              <a:t>Microsoft Azure Fundamentals</a:t>
            </a:r>
          </a:p>
        </p:txBody>
      </p:sp>
      <p:sp>
        <p:nvSpPr>
          <p:cNvPr id="3" name="TextBox 2"/>
          <p:cNvSpPr txBox="1"/>
          <p:nvPr/>
        </p:nvSpPr>
        <p:spPr>
          <a:xfrm>
            <a:off x="9611402" y="1597898"/>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Azure-Cert</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 name="TextBox 4"/>
          <p:cNvSpPr txBox="1"/>
          <p:nvPr/>
        </p:nvSpPr>
        <p:spPr>
          <a:xfrm>
            <a:off x="9611402" y="4707850"/>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Azure-MVA</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6" name="TextBox 5"/>
          <p:cNvSpPr txBox="1"/>
          <p:nvPr/>
        </p:nvSpPr>
        <p:spPr>
          <a:xfrm>
            <a:off x="9611402" y="3152874"/>
            <a:ext cx="2103120" cy="738664"/>
          </a:xfrm>
          <a:prstGeom prst="rect">
            <a:avLst/>
          </a:prstGeom>
          <a:noFill/>
        </p:spPr>
        <p:txBody>
          <a:bodyPr wrap="square" lIns="182880" tIns="146304" rIns="182880" bIns="146304" rtlCol="0">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Azure-Train</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54" name="Rectangle 53"/>
          <p:cNvSpPr/>
          <p:nvPr/>
        </p:nvSpPr>
        <p:spPr>
          <a:xfrm>
            <a:off x="274639" y="5958898"/>
            <a:ext cx="9105826" cy="738664"/>
          </a:xfrm>
          <a:prstGeom prst="rect">
            <a:avLst/>
          </a:prstGeom>
        </p:spPr>
        <p:txBody>
          <a:bodyPr wrap="none" lIns="182880" tIns="146304" rIns="182880" bIns="146304">
            <a:spAutoFit/>
          </a:bodyPr>
          <a:lstStyle/>
          <a:p>
            <a:pPr>
              <a:lnSpc>
                <a:spcPct val="90000"/>
              </a:lnSpc>
            </a:pPr>
            <a:r>
              <a:rPr lang="en-US" sz="3200" spc="-40" dirty="0">
                <a:gradFill>
                  <a:gsLst>
                    <a:gs pos="11864">
                      <a:schemeClr val="tx1"/>
                    </a:gs>
                    <a:gs pos="25424">
                      <a:schemeClr val="tx1"/>
                    </a:gs>
                  </a:gsLst>
                  <a:lin ang="5400000" scaled="0"/>
                </a:gradFill>
                <a:latin typeface="+mj-lt"/>
              </a:rPr>
              <a:t>Get </a:t>
            </a:r>
            <a:r>
              <a:rPr lang="en-US" sz="3200" spc="-40" dirty="0" smtClean="0">
                <a:gradFill>
                  <a:gsLst>
                    <a:gs pos="11864">
                      <a:schemeClr val="tx1"/>
                    </a:gs>
                    <a:gs pos="25424">
                      <a:schemeClr val="tx1"/>
                    </a:gs>
                  </a:gsLst>
                  <a:lin ang="5400000" scaled="0"/>
                </a:gradFill>
                <a:latin typeface="+mj-lt"/>
              </a:rPr>
              <a:t>certified for </a:t>
            </a:r>
            <a:r>
              <a:rPr lang="en-US" sz="3200" spc="-40" dirty="0">
                <a:gradFill>
                  <a:gsLst>
                    <a:gs pos="11864">
                      <a:schemeClr val="tx1"/>
                    </a:gs>
                    <a:gs pos="25424">
                      <a:schemeClr val="tx1"/>
                    </a:gs>
                  </a:gsLst>
                  <a:lin ang="5400000" scaled="0"/>
                </a:gradFill>
                <a:latin typeface="+mj-lt"/>
              </a:rPr>
              <a:t>1/2 the price at TechEd Europe 2014!</a:t>
            </a:r>
          </a:p>
        </p:txBody>
      </p:sp>
      <p:sp>
        <p:nvSpPr>
          <p:cNvPr id="57" name="Rectangle 56"/>
          <p:cNvSpPr/>
          <p:nvPr/>
        </p:nvSpPr>
        <p:spPr>
          <a:xfrm>
            <a:off x="9611402" y="5958898"/>
            <a:ext cx="1865704" cy="738664"/>
          </a:xfrm>
          <a:prstGeom prst="rect">
            <a:avLst/>
          </a:prstGeom>
        </p:spPr>
        <p:txBody>
          <a:bodyPr wrap="none" lIns="182880" tIns="146304" rIns="182880" bIns="146304">
            <a:spAutoFit/>
          </a:bodyPr>
          <a:lstStyle/>
          <a:p>
            <a:pPr>
              <a:lnSpc>
                <a:spcPct val="90000"/>
              </a:lnSpc>
            </a:pPr>
            <a:r>
              <a:rPr lang="en-US" sz="1600" dirty="0">
                <a:gradFill>
                  <a:gsLst>
                    <a:gs pos="0">
                      <a:srgbClr val="FFFFFF">
                        <a:lumMod val="75000"/>
                        <a:lumOff val="25000"/>
                      </a:srgbClr>
                    </a:gs>
                    <a:gs pos="80000">
                      <a:srgbClr val="FFFFFF">
                        <a:lumMod val="65000"/>
                        <a:lumOff val="35000"/>
                      </a:srgbClr>
                    </a:gs>
                  </a:gsLst>
                  <a:lin ang="16200000" scaled="0"/>
                </a:gradFill>
              </a:rPr>
              <a:t>http://bit.ly</a:t>
            </a:r>
            <a:r>
              <a:rPr lang="en-US" sz="1600" dirty="0" smtClean="0">
                <a:gradFill>
                  <a:gsLst>
                    <a:gs pos="0">
                      <a:srgbClr val="FFFFFF">
                        <a:lumMod val="75000"/>
                        <a:lumOff val="25000"/>
                      </a:srgbClr>
                    </a:gs>
                    <a:gs pos="80000">
                      <a:srgbClr val="FFFFFF">
                        <a:lumMod val="65000"/>
                        <a:lumOff val="35000"/>
                      </a:srgbClr>
                    </a:gs>
                  </a:gsLst>
                  <a:lin ang="16200000" scaled="0"/>
                </a:gradFill>
              </a:rPr>
              <a:t>/</a:t>
            </a:r>
            <a:br>
              <a:rPr lang="en-US" sz="1600" dirty="0" smtClean="0">
                <a:gradFill>
                  <a:gsLst>
                    <a:gs pos="0">
                      <a:srgbClr val="FFFFFF">
                        <a:lumMod val="75000"/>
                        <a:lumOff val="25000"/>
                      </a:srgbClr>
                    </a:gs>
                    <a:gs pos="80000">
                      <a:srgbClr val="FFFFFF">
                        <a:lumMod val="65000"/>
                        <a:lumOff val="35000"/>
                      </a:srgbClr>
                    </a:gs>
                  </a:gsLst>
                  <a:lin ang="16200000" scaled="0"/>
                </a:gradFill>
              </a:rPr>
            </a:br>
            <a:r>
              <a:rPr lang="en-US" sz="1600" dirty="0" smtClean="0">
                <a:gradFill>
                  <a:gsLst>
                    <a:gs pos="0">
                      <a:srgbClr val="FFFFFF">
                        <a:lumMod val="75000"/>
                        <a:lumOff val="25000"/>
                      </a:srgbClr>
                    </a:gs>
                    <a:gs pos="80000">
                      <a:srgbClr val="FFFFFF">
                        <a:lumMod val="65000"/>
                        <a:lumOff val="35000"/>
                      </a:srgbClr>
                    </a:gs>
                  </a:gsLst>
                  <a:lin ang="16200000" scaled="0"/>
                </a:gradFill>
              </a:rPr>
              <a:t>TechEd-</a:t>
            </a:r>
            <a:r>
              <a:rPr lang="en-US" sz="1600" dirty="0" err="1" smtClean="0">
                <a:gradFill>
                  <a:gsLst>
                    <a:gs pos="0">
                      <a:srgbClr val="FFFFFF">
                        <a:lumMod val="75000"/>
                        <a:lumOff val="25000"/>
                      </a:srgbClr>
                    </a:gs>
                    <a:gs pos="80000">
                      <a:srgbClr val="FFFFFF">
                        <a:lumMod val="65000"/>
                        <a:lumOff val="35000"/>
                      </a:srgbClr>
                    </a:gs>
                  </a:gsLst>
                  <a:lin ang="16200000" scaled="0"/>
                </a:gradFill>
              </a:rPr>
              <a:t>CertDeal</a:t>
            </a:r>
            <a:endParaRPr lang="en-US" sz="1600" dirty="0">
              <a:gradFill>
                <a:gsLst>
                  <a:gs pos="0">
                    <a:srgbClr val="FFFFFF">
                      <a:lumMod val="75000"/>
                      <a:lumOff val="25000"/>
                    </a:srgbClr>
                  </a:gs>
                  <a:gs pos="80000">
                    <a:srgbClr val="FFFFFF">
                      <a:lumMod val="65000"/>
                      <a:lumOff val="35000"/>
                    </a:srgbClr>
                  </a:gs>
                </a:gsLst>
                <a:lin ang="16200000" scaled="0"/>
              </a:gradFill>
            </a:endParaRPr>
          </a:p>
        </p:txBody>
      </p:sp>
      <p:sp>
        <p:nvSpPr>
          <p:cNvPr id="12" name="Freeform 5"/>
          <p:cNvSpPr>
            <a:spLocks noChangeAspect="1" noEditPoints="1"/>
          </p:cNvSpPr>
          <p:nvPr/>
        </p:nvSpPr>
        <p:spPr bwMode="auto">
          <a:xfrm>
            <a:off x="3423211"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2</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64" name="Freeform 5"/>
          <p:cNvSpPr>
            <a:spLocks noChangeAspect="1" noEditPoints="1"/>
          </p:cNvSpPr>
          <p:nvPr/>
        </p:nvSpPr>
        <p:spPr bwMode="auto">
          <a:xfrm>
            <a:off x="5254835"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3" name="Freeform 5"/>
          <p:cNvSpPr>
            <a:spLocks noChangeAspect="1" noEditPoints="1"/>
          </p:cNvSpPr>
          <p:nvPr/>
        </p:nvSpPr>
        <p:spPr bwMode="auto">
          <a:xfrm>
            <a:off x="7086459" y="2891163"/>
            <a:ext cx="331756" cy="267723"/>
          </a:xfrm>
          <a:custGeom>
            <a:avLst/>
            <a:gdLst>
              <a:gd name="T0" fmla="*/ 470 w 530"/>
              <a:gd name="T1" fmla="*/ 125 h 427"/>
              <a:gd name="T2" fmla="*/ 60 w 530"/>
              <a:gd name="T3" fmla="*/ 125 h 427"/>
              <a:gd name="T4" fmla="*/ 60 w 530"/>
              <a:gd name="T5" fmla="*/ 368 h 427"/>
              <a:gd name="T6" fmla="*/ 60 w 530"/>
              <a:gd name="T7" fmla="*/ 374 h 427"/>
              <a:gd name="T8" fmla="*/ 463 w 530"/>
              <a:gd name="T9" fmla="*/ 374 h 427"/>
              <a:gd name="T10" fmla="*/ 470 w 530"/>
              <a:gd name="T11" fmla="*/ 368 h 427"/>
              <a:gd name="T12" fmla="*/ 470 w 530"/>
              <a:gd name="T13" fmla="*/ 125 h 427"/>
              <a:gd name="T14" fmla="*/ 470 w 530"/>
              <a:gd name="T15" fmla="*/ 125 h 427"/>
              <a:gd name="T16" fmla="*/ 503 w 530"/>
              <a:gd name="T17" fmla="*/ 0 h 427"/>
              <a:gd name="T18" fmla="*/ 530 w 530"/>
              <a:gd name="T19" fmla="*/ 27 h 427"/>
              <a:gd name="T20" fmla="*/ 530 w 530"/>
              <a:gd name="T21" fmla="*/ 407 h 427"/>
              <a:gd name="T22" fmla="*/ 503 w 530"/>
              <a:gd name="T23" fmla="*/ 427 h 427"/>
              <a:gd name="T24" fmla="*/ 27 w 530"/>
              <a:gd name="T25" fmla="*/ 427 h 427"/>
              <a:gd name="T26" fmla="*/ 0 w 530"/>
              <a:gd name="T27" fmla="*/ 407 h 427"/>
              <a:gd name="T28" fmla="*/ 0 w 530"/>
              <a:gd name="T29" fmla="*/ 27 h 427"/>
              <a:gd name="T30" fmla="*/ 27 w 530"/>
              <a:gd name="T31" fmla="*/ 0 h 427"/>
              <a:gd name="T32" fmla="*/ 503 w 530"/>
              <a:gd name="T33" fmla="*/ 0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0" h="427">
                <a:moveTo>
                  <a:pt x="470" y="125"/>
                </a:moveTo>
                <a:cubicBezTo>
                  <a:pt x="60" y="125"/>
                  <a:pt x="60" y="125"/>
                  <a:pt x="60" y="125"/>
                </a:cubicBezTo>
                <a:cubicBezTo>
                  <a:pt x="60" y="368"/>
                  <a:pt x="60" y="368"/>
                  <a:pt x="60" y="368"/>
                </a:cubicBezTo>
                <a:cubicBezTo>
                  <a:pt x="60" y="374"/>
                  <a:pt x="60" y="374"/>
                  <a:pt x="60" y="374"/>
                </a:cubicBezTo>
                <a:cubicBezTo>
                  <a:pt x="463" y="374"/>
                  <a:pt x="463" y="374"/>
                  <a:pt x="463" y="374"/>
                </a:cubicBezTo>
                <a:cubicBezTo>
                  <a:pt x="470" y="374"/>
                  <a:pt x="470" y="374"/>
                  <a:pt x="470" y="368"/>
                </a:cubicBezTo>
                <a:cubicBezTo>
                  <a:pt x="470" y="125"/>
                  <a:pt x="470" y="125"/>
                  <a:pt x="470" y="125"/>
                </a:cubicBezTo>
                <a:cubicBezTo>
                  <a:pt x="470" y="125"/>
                  <a:pt x="470" y="125"/>
                  <a:pt x="470" y="125"/>
                </a:cubicBezTo>
                <a:close/>
                <a:moveTo>
                  <a:pt x="503" y="0"/>
                </a:moveTo>
                <a:cubicBezTo>
                  <a:pt x="516" y="0"/>
                  <a:pt x="530" y="7"/>
                  <a:pt x="530" y="27"/>
                </a:cubicBezTo>
                <a:cubicBezTo>
                  <a:pt x="530" y="407"/>
                  <a:pt x="530" y="407"/>
                  <a:pt x="530" y="407"/>
                </a:cubicBezTo>
                <a:cubicBezTo>
                  <a:pt x="530" y="420"/>
                  <a:pt x="516" y="427"/>
                  <a:pt x="503" y="427"/>
                </a:cubicBezTo>
                <a:cubicBezTo>
                  <a:pt x="27" y="427"/>
                  <a:pt x="27" y="427"/>
                  <a:pt x="27" y="427"/>
                </a:cubicBezTo>
                <a:cubicBezTo>
                  <a:pt x="14" y="427"/>
                  <a:pt x="0" y="420"/>
                  <a:pt x="0" y="407"/>
                </a:cubicBezTo>
                <a:cubicBezTo>
                  <a:pt x="0" y="27"/>
                  <a:pt x="0" y="27"/>
                  <a:pt x="0" y="27"/>
                </a:cubicBezTo>
                <a:cubicBezTo>
                  <a:pt x="0" y="7"/>
                  <a:pt x="14" y="0"/>
                  <a:pt x="27" y="0"/>
                </a:cubicBezTo>
                <a:cubicBezTo>
                  <a:pt x="503" y="0"/>
                  <a:pt x="503" y="0"/>
                  <a:pt x="50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27432" numCol="1" anchor="b" anchorCtr="0" compatLnSpc="1">
            <a:prstTxWarp prst="textNoShape">
              <a:avLst/>
            </a:prstTxWarp>
          </a:bodyPr>
          <a:lstStyle/>
          <a:p>
            <a:pPr algn="ctr"/>
            <a:r>
              <a:rPr lang="en-US" sz="1100" b="1" dirty="0" smtClean="0">
                <a:gradFill>
                  <a:gsLst>
                    <a:gs pos="0">
                      <a:srgbClr val="FFFFFF">
                        <a:lumMod val="75000"/>
                        <a:lumOff val="25000"/>
                      </a:srgbClr>
                    </a:gs>
                    <a:gs pos="80000">
                      <a:srgbClr val="FFFFFF">
                        <a:lumMod val="65000"/>
                        <a:lumOff val="35000"/>
                      </a:srgbClr>
                    </a:gs>
                  </a:gsLst>
                  <a:lin ang="16200000" scaled="0"/>
                </a:gradFill>
              </a:rPr>
              <a:t>5</a:t>
            </a:r>
            <a:endParaRPr lang="en-US" sz="1100" b="1" dirty="0">
              <a:gradFill>
                <a:gsLst>
                  <a:gs pos="0">
                    <a:srgbClr val="FFFFFF">
                      <a:lumMod val="75000"/>
                      <a:lumOff val="25000"/>
                    </a:srgbClr>
                  </a:gs>
                  <a:gs pos="80000">
                    <a:srgbClr val="FFFFFF">
                      <a:lumMod val="65000"/>
                      <a:lumOff val="35000"/>
                    </a:srgbClr>
                  </a:gs>
                </a:gsLst>
                <a:lin ang="16200000" scaled="0"/>
              </a:gradFill>
            </a:endParaRPr>
          </a:p>
        </p:txBody>
      </p:sp>
      <p:sp>
        <p:nvSpPr>
          <p:cNvPr id="74" name="TextBox 73"/>
          <p:cNvSpPr txBox="1"/>
          <p:nvPr/>
        </p:nvSpPr>
        <p:spPr>
          <a:xfrm>
            <a:off x="3937887"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20532</a:t>
            </a:r>
          </a:p>
        </p:txBody>
      </p:sp>
      <p:sp>
        <p:nvSpPr>
          <p:cNvPr id="75" name="TextBox 74"/>
          <p:cNvSpPr txBox="1"/>
          <p:nvPr/>
        </p:nvSpPr>
        <p:spPr>
          <a:xfrm>
            <a:off x="5769511" y="2767826"/>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MOC</a:t>
            </a:r>
          </a:p>
          <a:p>
            <a:pPr defTabSz="932358">
              <a:lnSpc>
                <a:spcPct val="90000"/>
              </a:lnSpc>
            </a:pPr>
            <a:r>
              <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20533</a:t>
            </a:r>
          </a:p>
        </p:txBody>
      </p:sp>
      <p:sp>
        <p:nvSpPr>
          <p:cNvPr id="76" name="TextBox 75"/>
          <p:cNvSpPr txBox="1"/>
          <p:nvPr/>
        </p:nvSpPr>
        <p:spPr>
          <a:xfrm>
            <a:off x="3937887"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532</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78" name="TextBox 77"/>
          <p:cNvSpPr txBox="1"/>
          <p:nvPr/>
        </p:nvSpPr>
        <p:spPr>
          <a:xfrm>
            <a:off x="5769511"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533</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0" name="TextBox 79"/>
          <p:cNvSpPr txBox="1"/>
          <p:nvPr/>
        </p:nvSpPr>
        <p:spPr>
          <a:xfrm>
            <a:off x="7601134" y="1212850"/>
            <a:ext cx="1626600" cy="1015663"/>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EXAM</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a:p>
            <a:pPr defTabSz="932358">
              <a:lnSpc>
                <a:spcPct val="90000"/>
              </a:lnSpc>
            </a:pPr>
            <a:r>
              <a:rPr lang="en-US" sz="3600" spc="-150" dirty="0" smtClean="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rPr>
              <a:t>534</a:t>
            </a:r>
            <a:endParaRPr lang="en-US" sz="3600" spc="-150" dirty="0">
              <a:gradFill>
                <a:gsLst>
                  <a:gs pos="0">
                    <a:srgbClr val="FFFFFF">
                      <a:lumMod val="75000"/>
                      <a:lumOff val="25000"/>
                    </a:srgbClr>
                  </a:gs>
                  <a:gs pos="80000">
                    <a:srgbClr val="FFFFFF">
                      <a:lumMod val="65000"/>
                      <a:lumOff val="35000"/>
                    </a:srgbClr>
                  </a:gs>
                </a:gsLst>
                <a:lin ang="16200000" scaled="0"/>
              </a:gradFill>
              <a:latin typeface="+mj-lt"/>
              <a:ea typeface="Segoe UI" pitchFamily="34" charset="0"/>
              <a:cs typeface="Segoe UI" pitchFamily="34" charset="0"/>
            </a:endParaRPr>
          </a:p>
        </p:txBody>
      </p:sp>
      <p:sp>
        <p:nvSpPr>
          <p:cNvPr id="81" name="TextBox 80"/>
          <p:cNvSpPr txBox="1"/>
          <p:nvPr/>
        </p:nvSpPr>
        <p:spPr>
          <a:xfrm>
            <a:off x="2106263" y="4322802"/>
            <a:ext cx="1437037"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
        <p:nvSpPr>
          <p:cNvPr id="87" name="TextBox 86"/>
          <p:cNvSpPr txBox="1"/>
          <p:nvPr/>
        </p:nvSpPr>
        <p:spPr>
          <a:xfrm>
            <a:off x="5769511" y="4322802"/>
            <a:ext cx="1626600" cy="517065"/>
          </a:xfrm>
          <a:prstGeom prst="rect">
            <a:avLst/>
          </a:prstGeom>
          <a:noFill/>
        </p:spPr>
        <p:txBody>
          <a:bodyPr wrap="square" lIns="182880" tIns="146304" rIns="182880" bIns="146304" rtlCol="0">
            <a:spAutoFit/>
          </a:bodyPr>
          <a:lstStyle/>
          <a:p>
            <a:pPr defTabSz="932358">
              <a:lnSpc>
                <a:spcPct val="90000"/>
              </a:lnSpc>
            </a:pPr>
            <a:r>
              <a:rPr lang="en-US" sz="1600" b="1" dirty="0" smtClean="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rPr>
              <a:t>MVA</a:t>
            </a:r>
            <a:endParaRPr lang="en-US" sz="1600" b="1" dirty="0">
              <a:gradFill>
                <a:gsLst>
                  <a:gs pos="0">
                    <a:srgbClr val="FFFFFF">
                      <a:lumMod val="75000"/>
                      <a:lumOff val="25000"/>
                    </a:srgbClr>
                  </a:gs>
                  <a:gs pos="80000">
                    <a:srgbClr val="FFFFFF">
                      <a:lumMod val="65000"/>
                      <a:lumOff val="35000"/>
                    </a:srgbClr>
                  </a:gs>
                </a:gsLst>
                <a:lin ang="16200000" scaled="0"/>
              </a:gradFill>
              <a:ea typeface="Segoe UI" pitchFamily="34" charset="0"/>
              <a:cs typeface="Segoe UI" pitchFamily="34" charset="0"/>
            </a:endParaRPr>
          </a:p>
        </p:txBody>
      </p:sp>
    </p:spTree>
    <p:extLst>
      <p:ext uri="{BB962C8B-B14F-4D97-AF65-F5344CB8AC3E}">
        <p14:creationId xmlns:p14="http://schemas.microsoft.com/office/powerpoint/2010/main" val="326477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Complete An Evaluation Form</a:t>
            </a:r>
            <a:br>
              <a:rPr lang="en-US" dirty="0"/>
            </a:br>
            <a:r>
              <a:rPr lang="en-US" sz="4400" dirty="0"/>
              <a:t>Your input is important</a:t>
            </a:r>
            <a:r>
              <a:rPr lang="en-US" sz="4400" dirty="0" smtClean="0"/>
              <a:t>!</a:t>
            </a:r>
            <a:endParaRPr lang="en-US" dirty="0"/>
          </a:p>
        </p:txBody>
      </p:sp>
      <p:sp>
        <p:nvSpPr>
          <p:cNvPr id="9" name="Text Placeholder 2"/>
          <p:cNvSpPr txBox="1">
            <a:spLocks/>
          </p:cNvSpPr>
          <p:nvPr/>
        </p:nvSpPr>
        <p:spPr>
          <a:xfrm>
            <a:off x="207934" y="2568267"/>
            <a:ext cx="4023956" cy="12937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spcBef>
                <a:spcPts val="0"/>
              </a:spcBef>
              <a:buClr>
                <a:srgbClr val="FFFFFF"/>
              </a:buClr>
              <a:buFontTx/>
              <a:buNone/>
            </a:pPr>
            <a:r>
              <a:rPr lang="en-US" sz="2800" u="sng" dirty="0">
                <a:gradFill>
                  <a:gsLst>
                    <a:gs pos="1250">
                      <a:srgbClr val="FFFFFF"/>
                    </a:gs>
                    <a:gs pos="100000">
                      <a:srgbClr val="FFFFFF"/>
                    </a:gs>
                  </a:gsLst>
                  <a:lin ang="5400000" scaled="0"/>
                </a:gradFill>
              </a:rPr>
              <a:t>TechEd Schedule Builder </a:t>
            </a:r>
            <a:endParaRPr lang="en-US" sz="2800" u="sng" dirty="0" smtClean="0">
              <a:gradFill>
                <a:gsLst>
                  <a:gs pos="1250">
                    <a:srgbClr val="FFFFFF"/>
                  </a:gs>
                  <a:gs pos="100000">
                    <a:srgbClr val="FFFFFF"/>
                  </a:gs>
                </a:gsLst>
                <a:lin ang="5400000" scaled="0"/>
              </a:gradFill>
            </a:endParaRPr>
          </a:p>
          <a:p>
            <a:pPr marL="101600" indent="0" algn="ctr">
              <a:spcBef>
                <a:spcPts val="0"/>
              </a:spcBef>
              <a:buClr>
                <a:srgbClr val="FFFFFF"/>
              </a:buClr>
              <a:buFontTx/>
              <a:buNone/>
            </a:pPr>
            <a:r>
              <a:rPr lang="en-US" sz="2400" dirty="0" smtClean="0">
                <a:gradFill>
                  <a:gsLst>
                    <a:gs pos="1250">
                      <a:srgbClr val="FFFFFF"/>
                    </a:gs>
                    <a:gs pos="100000">
                      <a:srgbClr val="FFFFFF"/>
                    </a:gs>
                  </a:gsLst>
                  <a:lin ang="5400000" scaled="0"/>
                </a:gradFill>
              </a:rPr>
              <a:t>CommNet </a:t>
            </a:r>
            <a:r>
              <a:rPr lang="en-US" sz="2400" dirty="0">
                <a:gradFill>
                  <a:gsLst>
                    <a:gs pos="1250">
                      <a:srgbClr val="FFFFFF"/>
                    </a:gs>
                    <a:gs pos="100000">
                      <a:srgbClr val="FFFFFF"/>
                    </a:gs>
                  </a:gsLst>
                  <a:lin ang="5400000" scaled="0"/>
                </a:gradFill>
              </a:rPr>
              <a:t>station </a:t>
            </a:r>
            <a:r>
              <a:rPr lang="en-US" sz="2400" dirty="0" smtClean="0">
                <a:gradFill>
                  <a:gsLst>
                    <a:gs pos="1250">
                      <a:srgbClr val="FFFFFF"/>
                    </a:gs>
                    <a:gs pos="100000">
                      <a:srgbClr val="FFFFFF"/>
                    </a:gs>
                  </a:gsLst>
                  <a:lin ang="5400000" scaled="0"/>
                </a:gradFill>
              </a:rPr>
              <a:t>or PC</a:t>
            </a:r>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b="48042"/>
          <a:stretch/>
        </p:blipFill>
        <p:spPr>
          <a:xfrm>
            <a:off x="4954934" y="3581319"/>
            <a:ext cx="3390998" cy="3421143"/>
          </a:xfrm>
          <a:prstGeom prst="rect">
            <a:avLst/>
          </a:prstGeom>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86982" y="3581318"/>
            <a:ext cx="3119115" cy="3119115"/>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txBox="1">
            <a:spLocks/>
          </p:cNvSpPr>
          <p:nvPr/>
        </p:nvSpPr>
        <p:spPr>
          <a:xfrm>
            <a:off x="4769627" y="2496990"/>
            <a:ext cx="3588183" cy="1548427"/>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lnSpc>
                <a:spcPct val="100000"/>
              </a:lnSpc>
              <a:spcBef>
                <a:spcPts val="0"/>
              </a:spcBef>
              <a:buClr>
                <a:srgbClr val="FFFFFF"/>
              </a:buClr>
              <a:buFontTx/>
              <a:buNone/>
            </a:pPr>
            <a:r>
              <a:rPr lang="en-US" sz="2800" u="sng" dirty="0">
                <a:gradFill>
                  <a:gsLst>
                    <a:gs pos="1250">
                      <a:srgbClr val="FFFFFF"/>
                    </a:gs>
                    <a:gs pos="100000">
                      <a:srgbClr val="FFFFFF"/>
                    </a:gs>
                  </a:gsLst>
                  <a:lin ang="5400000" scaled="0"/>
                </a:gradFill>
              </a:rPr>
              <a:t>TechEd Mobile </a:t>
            </a:r>
            <a:r>
              <a:rPr lang="en-US" sz="2800" u="sng" dirty="0" smtClean="0">
                <a:gradFill>
                  <a:gsLst>
                    <a:gs pos="1250">
                      <a:srgbClr val="FFFFFF"/>
                    </a:gs>
                    <a:gs pos="100000">
                      <a:srgbClr val="FFFFFF"/>
                    </a:gs>
                  </a:gsLst>
                  <a:lin ang="5400000" scaled="0"/>
                </a:gradFill>
              </a:rPr>
              <a:t>app</a:t>
            </a:r>
          </a:p>
          <a:p>
            <a:pPr marL="101600" indent="0" algn="ctr">
              <a:lnSpc>
                <a:spcPct val="100000"/>
              </a:lnSpc>
              <a:spcBef>
                <a:spcPts val="0"/>
              </a:spcBef>
              <a:buClr>
                <a:srgbClr val="FFFFFF"/>
              </a:buClr>
              <a:buFontTx/>
              <a:buNone/>
            </a:pPr>
            <a:r>
              <a:rPr lang="en-US" sz="2400" dirty="0" smtClean="0">
                <a:gradFill>
                  <a:gsLst>
                    <a:gs pos="1250">
                      <a:srgbClr val="FFFFFF"/>
                    </a:gs>
                    <a:gs pos="100000">
                      <a:srgbClr val="FFFFFF"/>
                    </a:gs>
                  </a:gsLst>
                  <a:lin ang="5400000" scaled="0"/>
                </a:gradFill>
              </a:rPr>
              <a:t>Phone or Tablet</a:t>
            </a:r>
            <a:r>
              <a:rPr lang="en-US" sz="2800" u="sng" dirty="0" smtClean="0">
                <a:gradFill>
                  <a:gsLst>
                    <a:gs pos="1250">
                      <a:srgbClr val="FFFFFF"/>
                    </a:gs>
                    <a:gs pos="100000">
                      <a:srgbClr val="FFFFFF"/>
                    </a:gs>
                  </a:gsLst>
                  <a:lin ang="5400000" scaled="0"/>
                </a:gradFill>
              </a:rPr>
              <a:t> </a:t>
            </a:r>
          </a:p>
        </p:txBody>
      </p:sp>
      <p:sp>
        <p:nvSpPr>
          <p:cNvPr id="18" name="Text Placeholder 2"/>
          <p:cNvSpPr txBox="1">
            <a:spLocks/>
          </p:cNvSpPr>
          <p:nvPr/>
        </p:nvSpPr>
        <p:spPr>
          <a:xfrm>
            <a:off x="9036053" y="2495478"/>
            <a:ext cx="3150539" cy="628973"/>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01600" indent="0" algn="ctr">
              <a:spcAft>
                <a:spcPts val="600"/>
              </a:spcAft>
              <a:buClr>
                <a:srgbClr val="FFFFFF"/>
              </a:buClr>
              <a:buFontTx/>
              <a:buNone/>
            </a:pPr>
            <a:r>
              <a:rPr lang="en-US" sz="2800" u="sng" dirty="0" smtClean="0">
                <a:gradFill>
                  <a:gsLst>
                    <a:gs pos="1250">
                      <a:srgbClr val="FFFFFF"/>
                    </a:gs>
                    <a:gs pos="100000">
                      <a:srgbClr val="FFFFFF"/>
                    </a:gs>
                  </a:gsLst>
                  <a:lin ang="5400000" scaled="0"/>
                </a:gradFill>
              </a:rPr>
              <a:t>QR code</a:t>
            </a:r>
          </a:p>
        </p:txBody>
      </p:sp>
      <p:grpSp>
        <p:nvGrpSpPr>
          <p:cNvPr id="5" name="Group 4"/>
          <p:cNvGrpSpPr/>
          <p:nvPr/>
        </p:nvGrpSpPr>
        <p:grpSpPr>
          <a:xfrm>
            <a:off x="387213" y="3526770"/>
            <a:ext cx="4060839" cy="3475692"/>
            <a:chOff x="328598" y="3526770"/>
            <a:chExt cx="4060839" cy="3475692"/>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98" y="3526870"/>
              <a:ext cx="4060839" cy="3475492"/>
            </a:xfrm>
            <a:prstGeom prst="rect">
              <a:avLst/>
            </a:prstGeom>
          </p:spPr>
        </p:pic>
        <p:sp>
          <p:nvSpPr>
            <p:cNvPr id="4" name="Rectangle 3"/>
            <p:cNvSpPr/>
            <p:nvPr/>
          </p:nvSpPr>
          <p:spPr bwMode="auto">
            <a:xfrm>
              <a:off x="328598" y="3526770"/>
              <a:ext cx="4060839" cy="3475692"/>
            </a:xfrm>
            <a:prstGeom prst="rect">
              <a:avLst/>
            </a:prstGeom>
            <a:gradFill flip="none" rotWithShape="1">
              <a:gsLst>
                <a:gs pos="18000">
                  <a:schemeClr val="bg2">
                    <a:alpha val="0"/>
                  </a:schemeClr>
                </a:gs>
                <a:gs pos="59000">
                  <a:srgbClr val="442359">
                    <a:alpha val="50000"/>
                  </a:srgbClr>
                </a:gs>
                <a:gs pos="92000">
                  <a:schemeClr val="bg2"/>
                </a:gs>
              </a:gsLst>
              <a:lin ang="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2723742643"/>
      </p:ext>
    </p:extLst>
  </p:cSld>
  <p:clrMapOvr>
    <a:masterClrMapping/>
  </p:clrMapOvr>
  <p:transition spd="slow">
    <p:pu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75830" y="1212849"/>
            <a:ext cx="5484814" cy="5484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042873"/>
      </p:ext>
    </p:extLst>
  </p:cSld>
  <p:clrMapOvr>
    <a:masterClrMapping/>
  </p:clrMapOvr>
  <p:transition spd="slow">
    <p:pu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061005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potx" id="{1DC5CB81-1092-4D98-82FC-5A51789E423C}" vid="{8D4EAD8D-F2B6-4BBA-B857-867178C2DA62}"/>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Hasain Alshakarti; Marcus Murray</External_x0020_Speaker>
    <Session_x0020_Code xmlns="e36bfbf9-5e42-489c-a259-4c54eb22cb57">CDP-B372</Session_x0020_Code>
    <Presentation_x0020_Date xmlns="e36bfbf9-5e42-489c-a259-4c54eb22cb57">2014-10-29T00:00:00+01:00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http://purl.org/dc/dcmitype/"/>
    <ds:schemaRef ds:uri="http://purl.org/dc/terms/"/>
    <ds:schemaRef ds:uri="http://schemas.microsoft.com/office/infopath/2007/PartnerControls"/>
    <ds:schemaRef ds:uri="http://schemas.microsoft.com/sharepoint/v3"/>
    <ds:schemaRef ds:uri="http://schemas.microsoft.com/office/2006/documentManagement/types"/>
    <ds:schemaRef ds:uri="http://purl.org/dc/elements/1.1/"/>
    <ds:schemaRef ds:uri="http://www.w3.org/XML/1998/namespace"/>
    <ds:schemaRef ds:uri="http://schemas.microsoft.com/office/2006/metadata/properties"/>
    <ds:schemaRef ds:uri="http://schemas.openxmlformats.org/package/2006/metadata/core-properties"/>
    <ds:schemaRef ds:uri="230e9df3-be65-4c73-a93b-d1236ebd677e"/>
    <ds:schemaRef ds:uri="e36bfbf9-5e42-489c-a259-4c54eb22cb57"/>
  </ds:schemaRefs>
</ds:datastoreItem>
</file>

<file path=docProps/app.xml><?xml version="1.0" encoding="utf-8"?>
<Properties xmlns="http://schemas.openxmlformats.org/officeDocument/2006/extended-properties" xmlns:vt="http://schemas.openxmlformats.org/officeDocument/2006/docPropsVTypes">
  <Template>Template</Template>
  <TotalTime>1</TotalTime>
  <Words>1050</Words>
  <Application>Microsoft Office PowerPoint</Application>
  <PresentationFormat>Custom</PresentationFormat>
  <Paragraphs>101</Paragraphs>
  <Slides>9</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Segoe UI</vt:lpstr>
      <vt:lpstr>Segoe UI Light</vt:lpstr>
      <vt:lpstr>Wingdings</vt:lpstr>
      <vt:lpstr>TEE14 Speaker PPT Template</vt:lpstr>
      <vt:lpstr>1_TEE14 Speaker PPT Template</vt:lpstr>
      <vt:lpstr>PowerPoint Presentation</vt:lpstr>
      <vt:lpstr>How You Can Hack-Proof Your Clients and Servers in a Day</vt:lpstr>
      <vt:lpstr>Demo</vt:lpstr>
      <vt:lpstr>Resources</vt:lpstr>
      <vt:lpstr>For more information</vt:lpstr>
      <vt:lpstr>Azure</vt:lpstr>
      <vt:lpstr>Please Complete An Evaluation Form Your input is important!</vt:lpstr>
      <vt:lpstr>Evaluate this session</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TWC | How You Can Hack-Proof Your Clients and Servers in a Day</dc:title>
  <dc:subject>TechEd 2014</dc:subject>
  <dc:creator>Shows</dc:creator>
  <cp:keywords/>
  <dc:description>Template: Jordan Cayabyab, Artitudes Design
Formatting: 
Audience Type:</dc:description>
  <cp:lastModifiedBy>Shows</cp:lastModifiedBy>
  <cp:revision>4</cp:revision>
  <dcterms:created xsi:type="dcterms:W3CDTF">2014-10-26T07:51:43Z</dcterms:created>
  <dcterms:modified xsi:type="dcterms:W3CDTF">2014-10-29T16:50:23Z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