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57" r:id="rId2"/>
    <p:sldMasterId id="2147483796" r:id="rId3"/>
  </p:sldMasterIdLst>
  <p:notesMasterIdLst>
    <p:notesMasterId r:id="rId67"/>
  </p:notesMasterIdLst>
  <p:sldIdLst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338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55" r:id="rId37"/>
    <p:sldId id="363" r:id="rId38"/>
    <p:sldId id="364" r:id="rId39"/>
    <p:sldId id="291" r:id="rId40"/>
    <p:sldId id="316" r:id="rId41"/>
    <p:sldId id="339" r:id="rId42"/>
    <p:sldId id="346" r:id="rId43"/>
    <p:sldId id="347" r:id="rId44"/>
    <p:sldId id="348" r:id="rId45"/>
    <p:sldId id="349" r:id="rId46"/>
    <p:sldId id="350" r:id="rId47"/>
    <p:sldId id="357" r:id="rId48"/>
    <p:sldId id="358" r:id="rId49"/>
    <p:sldId id="359" r:id="rId50"/>
    <p:sldId id="360" r:id="rId51"/>
    <p:sldId id="361" r:id="rId52"/>
    <p:sldId id="362" r:id="rId53"/>
    <p:sldId id="333" r:id="rId54"/>
    <p:sldId id="337" r:id="rId55"/>
    <p:sldId id="335" r:id="rId56"/>
    <p:sldId id="329" r:id="rId57"/>
    <p:sldId id="330" r:id="rId58"/>
    <p:sldId id="331" r:id="rId59"/>
    <p:sldId id="332" r:id="rId60"/>
    <p:sldId id="336" r:id="rId61"/>
    <p:sldId id="321" r:id="rId62"/>
    <p:sldId id="311" r:id="rId63"/>
    <p:sldId id="312" r:id="rId64"/>
    <p:sldId id="313" r:id="rId65"/>
    <p:sldId id="314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9788" autoAdjust="0"/>
  </p:normalViewPr>
  <p:slideViewPr>
    <p:cSldViewPr snapToGrid="0">
      <p:cViewPr varScale="1">
        <p:scale>
          <a:sx n="64" d="100"/>
          <a:sy n="64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0B325-309F-43BE-91CA-E4D391A11FE9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4F9E6-938D-4629-83E7-354A05E2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7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46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9pPr>
          </a:lstStyle>
          <a:p>
            <a:pPr eaLnBrk="1" hangingPunct="1"/>
            <a:fld id="{CBB8B513-46AD-4905-81EA-3A0067C03F4B}" type="slidenum">
              <a:rPr lang="en-US" sz="1200" smtClean="0">
                <a:latin typeface="Arial" charset="0"/>
              </a:rPr>
              <a:pPr eaLnBrk="1" hangingPunct="1"/>
              <a:t>22</a:t>
            </a:fld>
            <a:endParaRPr lang="en-US" sz="1200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908464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3025381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2411638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3844782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3295361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1327759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9E6-938D-4629-83E7-354A05E299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7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9E6-938D-4629-83E7-354A05E299C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31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9E6-938D-4629-83E7-354A05E299C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35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9E6-938D-4629-83E7-354A05E299C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2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9E6-938D-4629-83E7-354A05E29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92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9E6-938D-4629-83E7-354A05E299C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83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11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9pPr>
          </a:lstStyle>
          <a:p>
            <a:pPr eaLnBrk="1" hangingPunct="1"/>
            <a:fld id="{CB05B077-8F99-4114-8C9C-F4D305D764C5}" type="slidenum">
              <a:rPr lang="en-US" sz="1200" smtClean="0">
                <a:latin typeface="Arial" charset="0"/>
              </a:rPr>
              <a:pPr eaLnBrk="1" hangingPunct="1"/>
              <a:t>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157031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9pPr>
          </a:lstStyle>
          <a:p>
            <a:pPr eaLnBrk="1" hangingPunct="1"/>
            <a:fld id="{9531E973-92C6-4B88-A65C-C50865F8EE8D}" type="slidenum">
              <a:rPr lang="en-US" sz="1200" smtClean="0">
                <a:latin typeface="Arial" charset="0"/>
              </a:rPr>
              <a:pPr eaLnBrk="1" hangingPunct="1"/>
              <a:t>7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3456961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9pPr>
          </a:lstStyle>
          <a:p>
            <a:pPr eaLnBrk="1" hangingPunct="1"/>
            <a:fld id="{53151123-D968-4600-AB55-9E197D2EE5B5}" type="slidenum">
              <a:rPr lang="en-US" sz="1200" smtClean="0">
                <a:latin typeface="Arial" charset="0"/>
              </a:rPr>
              <a:pPr eaLnBrk="1" hangingPunct="1"/>
              <a:t>10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4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9pPr>
          </a:lstStyle>
          <a:p>
            <a:pPr eaLnBrk="1" hangingPunct="1"/>
            <a:fld id="{1035BD81-77E8-4F8E-9789-A525BE66CD22}" type="slidenum">
              <a:rPr lang="en-US" sz="1200" smtClean="0">
                <a:latin typeface="Arial" charset="0"/>
              </a:rPr>
              <a:pPr eaLnBrk="1" hangingPunct="1"/>
              <a:t>13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0744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4F9E6-938D-4629-83E7-354A05E299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95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9pPr>
          </a:lstStyle>
          <a:p>
            <a:pPr eaLnBrk="1" hangingPunct="1"/>
            <a:fld id="{C81A1D7E-5DA2-44FF-A072-87A45F8732B3}" type="slidenum">
              <a:rPr lang="en-US" sz="1200" smtClean="0">
                <a:latin typeface="Arial" charset="0"/>
              </a:rPr>
              <a:pPr eaLnBrk="1" hangingPunct="1"/>
              <a:t>16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1422365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9pPr>
          </a:lstStyle>
          <a:p>
            <a:pPr eaLnBrk="1" hangingPunct="1"/>
            <a:fld id="{B7336E90-A9C0-432E-9D1D-2A7CEC969BFE}" type="slidenum">
              <a:rPr lang="en-US" sz="1200" smtClean="0">
                <a:latin typeface="Arial" charset="0"/>
              </a:rPr>
              <a:pPr eaLnBrk="1" hangingPunct="1"/>
              <a:t>21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</p:spTree>
    <p:extLst>
      <p:ext uri="{BB962C8B-B14F-4D97-AF65-F5344CB8AC3E}">
        <p14:creationId xmlns:p14="http://schemas.microsoft.com/office/powerpoint/2010/main" val="408074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i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398792" y="6061766"/>
            <a:ext cx="1522404" cy="326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>
            <a:off x="448213" y="415014"/>
            <a:ext cx="7007731" cy="132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351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6"/>
            <a:ext cx="11655840" cy="2018835"/>
          </a:xfrm>
        </p:spPr>
        <p:txBody>
          <a:bodyPr/>
          <a:lstStyle>
            <a:lvl1pPr marL="0" indent="0">
              <a:buNone/>
              <a:defRPr/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682425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2513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76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758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885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2415"/>
            <a:ext cx="11653522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71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C9E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83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8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 flip="none" rotWithShape="1"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248" y="1447800"/>
            <a:ext cx="11151917" cy="218480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58502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0"/>
            <a:ext cx="11151917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800"/>
            <a:ext cx="11151917" cy="20553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87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6"/>
            <a:ext cx="11655840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002584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41178786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13869">
                      <a:schemeClr val="tx2"/>
                    </a:gs>
                    <a:gs pos="42000">
                      <a:schemeClr val="tx2"/>
                    </a:gs>
                  </a:gsLst>
                  <a:lin ang="5400000" scaled="0"/>
                </a:gradFill>
              </a:defRPr>
            </a:lvl1pPr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974092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748844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5109">
                      <a:schemeClr val="tx2"/>
                    </a:gs>
                    <a:gs pos="25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960565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556149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529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556149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529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291518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55296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529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55296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529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383674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039281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21" y="1187621"/>
            <a:ext cx="11655840" cy="899665"/>
          </a:xfrm>
        </p:spPr>
        <p:txBody>
          <a:bodyPr/>
          <a:lstStyle>
            <a:lvl1pPr>
              <a:defRPr sz="7058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4050695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ANIMATED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113" y="4309988"/>
            <a:ext cx="12188887" cy="2551127"/>
          </a:xfrm>
          <a:prstGeom prst="rect">
            <a:avLst/>
          </a:prstGeom>
          <a:solidFill>
            <a:srgbClr val="4D9ED7"/>
          </a:solidFill>
          <a:ln>
            <a:noFill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" y="5729528"/>
            <a:ext cx="12188888" cy="1131586"/>
          </a:xfrm>
          <a:prstGeom prst="rect">
            <a:avLst/>
          </a:prstGeom>
          <a:solidFill>
            <a:srgbClr val="00188F"/>
          </a:solidFill>
          <a:ln>
            <a:noFill/>
          </a:ln>
          <a:extLst/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113" y="3343392"/>
            <a:ext cx="12185777" cy="277059"/>
          </a:xfrm>
          <a:prstGeom prst="rect">
            <a:avLst/>
          </a:prstGeom>
          <a:solidFill>
            <a:srgbClr val="25B9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" name="Rectangle 12"/>
          <p:cNvSpPr/>
          <p:nvPr/>
        </p:nvSpPr>
        <p:spPr bwMode="white">
          <a:xfrm>
            <a:off x="623" y="-312"/>
            <a:ext cx="12191377" cy="6858623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0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9322" y="6061766"/>
            <a:ext cx="1522404" cy="326167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113" y="4309988"/>
            <a:ext cx="12188887" cy="2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4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69239" y="291069"/>
            <a:ext cx="3585699" cy="452654"/>
          </a:xfrm>
        </p:spPr>
        <p:txBody>
          <a:bodyPr/>
          <a:lstStyle>
            <a:lvl1pPr marL="0" indent="0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 dirty="0" smtClean="0"/>
              <a:t>Session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6368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24000" decel="7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24000" decel="76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3.25011E-6 L 1.00728 3.25011E-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5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17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4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1" dur="9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38" dur="9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accel="100000" autoRev="1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9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45" dur="9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-1.34362E-6 L -3.90605E-7 -1.34362E-6 " pathEditMode="relative" rAng="0" ptsTypes="AA">
                      <p:cBhvr>
                        <p:cTn dur="95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5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5"/>
                        </p:tgtEl>
                      </p:cBhvr>
                      <p:by x="95000" y="95000"/>
                    </p:animScale>
                  </p:childTnLst>
                </p:cTn>
              </p:par>
            </p:tnLst>
          </p:tmpl>
        </p:tmplLst>
      </p:bldP>
      <p:bldP spid="9" grpId="0"/>
      <p:bldP spid="9" grpId="1"/>
      <p:bldP spid="9" grpId="2"/>
      <p:bldP spid="14" grpId="0"/>
      <p:bldP spid="14" grpId="1"/>
      <p:bldP spid="14" grpId="2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/>
      <p:bldP spid="17" grpId="2"/>
    </p:bldLst>
  </p:timing>
  <p:extLst mod="1"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5882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409284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Layout_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5882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624026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1178349"/>
            <a:ext cx="9860672" cy="899665"/>
          </a:xfrm>
        </p:spPr>
        <p:txBody>
          <a:bodyPr/>
          <a:lstStyle>
            <a:lvl1pPr marL="228766" indent="-228766">
              <a:defRPr sz="5882" baseline="0"/>
            </a:lvl1pPr>
          </a:lstStyle>
          <a:p>
            <a:r>
              <a:rPr lang="en-US" dirty="0" smtClean="0"/>
              <a:t>“Sample quote goes here. Design is easier than it looks, and more important than it seems.”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5025984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7" baseline="0">
                <a:latin typeface="+mj-lt"/>
              </a:defRPr>
            </a:lvl1pPr>
          </a:lstStyle>
          <a:p>
            <a:pPr lvl="0"/>
            <a:r>
              <a:rPr lang="en-US" dirty="0" smtClean="0"/>
              <a:t>Author Name</a:t>
            </a:r>
          </a:p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5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020860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ayout_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2084173"/>
            <a:ext cx="9860672" cy="899665"/>
          </a:xfrm>
        </p:spPr>
        <p:txBody>
          <a:bodyPr/>
          <a:lstStyle>
            <a:lvl1pPr marL="277008" indent="-277008">
              <a:tabLst>
                <a:tab pos="277008" algn="l"/>
              </a:tabLst>
              <a:defRPr sz="5882" baseline="0"/>
            </a:lvl1pPr>
          </a:lstStyle>
          <a:p>
            <a:r>
              <a:rPr lang="en-US" dirty="0" smtClean="0"/>
              <a:t>“	Add a quote here. Design is easier than it looks, and more important than it seems.”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4773813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7" baseline="0">
                <a:latin typeface="+mj-lt"/>
              </a:defRPr>
            </a:lvl1pPr>
          </a:lstStyle>
          <a:p>
            <a:pPr lvl="0"/>
            <a:r>
              <a:rPr lang="en-US" dirty="0" smtClean="0"/>
              <a:t>Author’s Name</a:t>
            </a:r>
          </a:p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5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094745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&amp;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7021" y="2383023"/>
            <a:ext cx="11653523" cy="914360"/>
          </a:xfrm>
        </p:spPr>
        <p:txBody>
          <a:bodyPr/>
          <a:lstStyle>
            <a:lvl1pPr marL="0" indent="0">
              <a:buNone/>
              <a:defRPr sz="5294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7021" y="1187621"/>
            <a:ext cx="11655840" cy="899665"/>
          </a:xfrm>
        </p:spPr>
        <p:txBody>
          <a:bodyPr/>
          <a:lstStyle>
            <a:lvl1pPr>
              <a:defRPr sz="705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280671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217195"/>
            <a:ext cx="5378548" cy="1763530"/>
          </a:xfrm>
        </p:spPr>
        <p:txBody>
          <a:bodyPr/>
          <a:lstStyle>
            <a:lvl1pPr>
              <a:defRPr sz="64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010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-50 Lef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214" y="1217195"/>
            <a:ext cx="5378548" cy="899665"/>
          </a:xfrm>
        </p:spPr>
        <p:txBody>
          <a:bodyPr/>
          <a:lstStyle>
            <a:lvl1pPr>
              <a:defRPr sz="64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6094444" cy="6852151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372" b="1">
                <a:gradFill>
                  <a:gsLst>
                    <a:gs pos="13139">
                      <a:srgbClr val="FFFFFF"/>
                    </a:gs>
                    <a:gs pos="38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78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228480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019402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536509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- STATI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0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9322" y="6061766"/>
            <a:ext cx="1522404" cy="326167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113" y="4309988"/>
            <a:ext cx="12188887" cy="2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4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69239" y="291069"/>
            <a:ext cx="3585699" cy="452654"/>
          </a:xfrm>
        </p:spPr>
        <p:txBody>
          <a:bodyPr/>
          <a:lstStyle>
            <a:lvl1pPr marL="0" indent="0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 dirty="0" smtClean="0"/>
              <a:t>Session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2415"/>
            <a:ext cx="11653522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40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C9E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31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067761" cy="1793090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8067762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6665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0"/>
            <a:ext cx="11151917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800"/>
            <a:ext cx="11151917" cy="20553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535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i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 logo whit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62269" y="474236"/>
            <a:ext cx="1775509" cy="380393"/>
          </a:xfrm>
          <a:prstGeom prst="rect">
            <a:avLst/>
          </a:prstGeom>
        </p:spPr>
      </p:pic>
      <p:pic>
        <p:nvPicPr>
          <p:cNvPr id="6" name="TechEd 2014 logo whit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125" y="440042"/>
            <a:ext cx="2907036" cy="12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6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 Layout">
    <p:bg bwMode="gray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008"/>
            <a:ext cx="12191999" cy="6855984"/>
          </a:xfrm>
          <a:prstGeom prst="rect">
            <a:avLst/>
          </a:prstGeom>
        </p:spPr>
      </p:pic>
      <p:sp>
        <p:nvSpPr>
          <p:cNvPr id="14" name="Dark gradation bottom"/>
          <p:cNvSpPr/>
          <p:nvPr/>
        </p:nvSpPr>
        <p:spPr bwMode="gray">
          <a:xfrm flipV="1">
            <a:off x="0" y="-3"/>
            <a:ext cx="12202081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3000"/>
                </a:srgbClr>
              </a:gs>
              <a:gs pos="40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Dark gradation top"/>
          <p:cNvSpPr/>
          <p:nvPr/>
        </p:nvSpPr>
        <p:spPr bwMode="gray">
          <a:xfrm>
            <a:off x="0" y="-1007"/>
            <a:ext cx="12202080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40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gray">
          <a:xfrm>
            <a:off x="269239" y="2084172"/>
            <a:ext cx="6274974" cy="358620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3" y="2084171"/>
            <a:ext cx="6276530" cy="206206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2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39" y="4146242"/>
            <a:ext cx="6274974" cy="1524136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pic>
        <p:nvPicPr>
          <p:cNvPr id="11" name="MS logo whit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49322" y="6061766"/>
            <a:ext cx="1522404" cy="326167"/>
          </a:xfrm>
          <a:prstGeom prst="rect">
            <a:avLst/>
          </a:prstGeom>
        </p:spPr>
      </p:pic>
      <p:pic>
        <p:nvPicPr>
          <p:cNvPr id="12" name="TechEd 2014 logo whit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8" y="440042"/>
            <a:ext cx="2907036" cy="12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 bwMode="auto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0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pic>
        <p:nvPicPr>
          <p:cNvPr id="11" name="TechEd 2014 logo wh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788" y="440042"/>
            <a:ext cx="2907036" cy="1257969"/>
          </a:xfrm>
          <a:prstGeom prst="rect">
            <a:avLst/>
          </a:prstGeom>
        </p:spPr>
      </p:pic>
      <p:pic>
        <p:nvPicPr>
          <p:cNvPr id="8" name="MS logo whit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49322" y="6061766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69239" y="2084172"/>
            <a:ext cx="8067823" cy="3586208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067761" cy="1793090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8067762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322" y="6061766"/>
            <a:ext cx="1522404" cy="326167"/>
          </a:xfrm>
          <a:prstGeom prst="rect">
            <a:avLst/>
          </a:prstGeom>
        </p:spPr>
      </p:pic>
      <p:pic>
        <p:nvPicPr>
          <p:cNvPr id="10" name="TechEd 2014 logo whi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788" y="440042"/>
            <a:ext cx="2907036" cy="12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9302" y="1187644"/>
            <a:ext cx="8067761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6"/>
            <a:ext cx="8067822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39" y="3877277"/>
            <a:ext cx="806781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pic>
        <p:nvPicPr>
          <p:cNvPr id="6" name="TechEd 2014 logo wh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8880125" y="440042"/>
            <a:ext cx="2907036" cy="12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9302" y="1187644"/>
            <a:ext cx="8067761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6"/>
            <a:ext cx="8067822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pic>
        <p:nvPicPr>
          <p:cNvPr id="5" name="TechEd 2014 logo wh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8880125" y="440042"/>
            <a:ext cx="2907036" cy="12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3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identiality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6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4" name="TechEd 2014 logo wh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8880125" y="440042"/>
            <a:ext cx="2907036" cy="12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376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4" name="TechEd 2014 logo wh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8880125" y="440042"/>
            <a:ext cx="2907036" cy="12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50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7" b="0" kern="1200" cap="none" spc="-98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4" name="TechEd 2014 logo wh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8880125" y="440042"/>
            <a:ext cx="2907036" cy="12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56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7" b="0" kern="1200" cap="none" spc="-98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pic>
        <p:nvPicPr>
          <p:cNvPr id="4" name="TechEd 2014 logo whi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8880125" y="440042"/>
            <a:ext cx="2907036" cy="12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2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6"/>
            <a:ext cx="11655840" cy="2018835"/>
          </a:xfrm>
        </p:spPr>
        <p:txBody>
          <a:bodyPr/>
          <a:lstStyle>
            <a:lvl1pPr marL="0" indent="0">
              <a:buNone/>
              <a:defRPr/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54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6"/>
            <a:ext cx="11655840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784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4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or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13869">
                      <a:schemeClr val="tx2"/>
                    </a:gs>
                    <a:gs pos="42000">
                      <a:schemeClr val="tx2"/>
                    </a:gs>
                  </a:gsLst>
                  <a:lin ang="5400000" scaled="0"/>
                </a:gradFill>
              </a:defRPr>
            </a:lvl1pPr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15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88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5109">
                      <a:schemeClr val="tx2"/>
                    </a:gs>
                    <a:gs pos="25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185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9302" y="1187644"/>
            <a:ext cx="986061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7170265" cy="3407696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4594052"/>
            <a:ext cx="7171399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953" y="298255"/>
            <a:ext cx="4322760" cy="62758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0830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55296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29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55296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29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72722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55296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29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55296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29">
                <a:gradFill>
                  <a:gsLst>
                    <a:gs pos="5109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30285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00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21" y="1187621"/>
            <a:ext cx="11655840" cy="899665"/>
          </a:xfrm>
        </p:spPr>
        <p:txBody>
          <a:bodyPr/>
          <a:lstStyle>
            <a:lvl1pPr>
              <a:defRPr sz="7058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20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5882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38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Layout_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5882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1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1178349"/>
            <a:ext cx="9860672" cy="899665"/>
          </a:xfrm>
        </p:spPr>
        <p:txBody>
          <a:bodyPr/>
          <a:lstStyle>
            <a:lvl1pPr marL="228766" indent="-228766">
              <a:defRPr sz="5882" baseline="0"/>
            </a:lvl1pPr>
          </a:lstStyle>
          <a:p>
            <a:r>
              <a:rPr lang="en-US" dirty="0" smtClean="0"/>
              <a:t>“Sample quote goes here. Design is easier than it looks, and more important than it seems.”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5025984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7" baseline="0">
                <a:latin typeface="+mj-lt"/>
              </a:defRPr>
            </a:lvl1pPr>
          </a:lstStyle>
          <a:p>
            <a:pPr lvl="0"/>
            <a:r>
              <a:rPr lang="en-US" dirty="0" smtClean="0"/>
              <a:t>Author Name</a:t>
            </a:r>
          </a:p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01858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ayout_Accent Colo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2084173"/>
            <a:ext cx="9860672" cy="899665"/>
          </a:xfrm>
        </p:spPr>
        <p:txBody>
          <a:bodyPr/>
          <a:lstStyle>
            <a:lvl1pPr marL="277008" indent="-277008">
              <a:tabLst>
                <a:tab pos="277008" algn="l"/>
              </a:tabLst>
              <a:defRPr sz="5882" baseline="0"/>
            </a:lvl1pPr>
          </a:lstStyle>
          <a:p>
            <a:r>
              <a:rPr lang="en-US" dirty="0" smtClean="0"/>
              <a:t>“	Add a quote here. Design is easier than it looks, and more important than it seems.”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4773813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7" baseline="0">
                <a:latin typeface="+mj-lt"/>
              </a:defRPr>
            </a:lvl1pPr>
          </a:lstStyle>
          <a:p>
            <a:pPr lvl="0"/>
            <a:r>
              <a:rPr lang="en-US" dirty="0" smtClean="0"/>
              <a:t>Author’s Name</a:t>
            </a:r>
          </a:p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97698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&amp;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7021" y="2383023"/>
            <a:ext cx="11653523" cy="914360"/>
          </a:xfrm>
        </p:spPr>
        <p:txBody>
          <a:bodyPr/>
          <a:lstStyle>
            <a:lvl1pPr marL="0" indent="0">
              <a:buNone/>
              <a:defRPr sz="5294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7021" y="1187621"/>
            <a:ext cx="11655840" cy="899665"/>
          </a:xfrm>
        </p:spPr>
        <p:txBody>
          <a:bodyPr/>
          <a:lstStyle>
            <a:lvl1pPr>
              <a:defRPr sz="705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46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-50 Right Photo Layout">
    <p:bg bwMode="auto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gray">
          <a:xfrm>
            <a:off x="6097556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336145" marR="0" indent="-336145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00000"/>
              <a:buFontTx/>
              <a:buBlip>
                <a:blip r:embed="rId3"/>
              </a:buBlip>
              <a:tabLst/>
              <a:defRPr lang="en-US" sz="2353" kern="1200" spc="0" baseline="0" dirty="0"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240" y="2095970"/>
            <a:ext cx="5378549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2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841" y="4773829"/>
            <a:ext cx="5377215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pic>
        <p:nvPicPr>
          <p:cNvPr id="8" name="TechEd 2014 logo whit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788" y="440042"/>
            <a:ext cx="2907036" cy="1257969"/>
          </a:xfrm>
          <a:prstGeom prst="rect">
            <a:avLst/>
          </a:prstGeom>
        </p:spPr>
      </p:pic>
      <p:pic>
        <p:nvPicPr>
          <p:cNvPr id="10" name="MS logo whit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213" y="6061766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4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9302" y="1187644"/>
            <a:ext cx="986061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6"/>
            <a:ext cx="8964247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5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527" y="2894897"/>
            <a:ext cx="8337473" cy="396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6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09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836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573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5808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2415"/>
            <a:ext cx="11653522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42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C9E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26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73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 flip="none" rotWithShape="1">
                  <a:gsLst>
                    <a:gs pos="417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248" y="1447800"/>
            <a:ext cx="11151917" cy="218480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47753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985880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75840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69239" y="470411"/>
            <a:ext cx="3047874" cy="452654"/>
          </a:xfrm>
        </p:spPr>
        <p:txBody>
          <a:bodyPr/>
          <a:lstStyle>
            <a:lvl1pPr marL="0" indent="0">
              <a:buNone/>
              <a:defRPr sz="1961"/>
            </a:lvl1pPr>
          </a:lstStyle>
          <a:p>
            <a:pPr lvl="0"/>
            <a:r>
              <a:rPr lang="en-US" dirty="0" smtClean="0"/>
              <a:t>Session Code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13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mo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9" baseline="0">
                <a:gradFill>
                  <a:gsLst>
                    <a:gs pos="5833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2259357"/>
            <a:ext cx="9860673" cy="3411796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4267" spc="0" baseline="0">
                <a:gradFill>
                  <a:gsLst>
                    <a:gs pos="5833">
                      <a:schemeClr val="tx1"/>
                    </a:gs>
                    <a:gs pos="1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58622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905837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- STATI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0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69239" y="291069"/>
            <a:ext cx="3585699" cy="452654"/>
          </a:xfrm>
        </p:spPr>
        <p:txBody>
          <a:bodyPr/>
          <a:lstStyle>
            <a:lvl1pPr marL="0" indent="0">
              <a:buNone/>
              <a:defRPr sz="1961">
                <a:latin typeface="+mn-lt"/>
              </a:defRPr>
            </a:lvl1pPr>
            <a:lvl2pPr marL="336145" indent="0">
              <a:buNone/>
              <a:defRPr sz="1961"/>
            </a:lvl2pPr>
            <a:lvl3pPr marL="560241" indent="0">
              <a:buNone/>
              <a:defRPr sz="1961"/>
            </a:lvl3pPr>
            <a:lvl4pPr marL="784338" indent="0">
              <a:buNone/>
              <a:defRPr sz="1961"/>
            </a:lvl4pPr>
            <a:lvl5pPr marL="1008435" indent="0">
              <a:buNone/>
              <a:defRPr sz="1961"/>
            </a:lvl5pPr>
          </a:lstStyle>
          <a:p>
            <a:pPr lvl="0"/>
            <a:r>
              <a:rPr lang="en-US" dirty="0" smtClean="0"/>
              <a:t>Session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0"/>
            <a:ext cx="11151917" cy="60939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800"/>
            <a:ext cx="11151917" cy="20553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93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in">
    <p:bg bwMode="gray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"/>
            <a:ext cx="12192000" cy="6856620"/>
          </a:xfrm>
          <a:prstGeom prst="rect">
            <a:avLst/>
          </a:prstGeom>
        </p:spPr>
      </p:pic>
      <p:pic>
        <p:nvPicPr>
          <p:cNvPr id="4" name="MS logo whit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62269" y="474236"/>
            <a:ext cx="1775509" cy="380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6" y="440492"/>
            <a:ext cx="2871471" cy="13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351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">
          <p15:clr>
            <a:srgbClr val="C35EA4"/>
          </p15:clr>
        </p15:guide>
        <p15:guide id="2" pos="7546">
          <p15:clr>
            <a:srgbClr val="C35EA4"/>
          </p15:clr>
        </p15:guide>
        <p15:guide id="3" orient="horz" pos="302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 Layout">
    <p:bg bwMode="gray"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 r="3431" b="2608"/>
          <a:stretch/>
        </p:blipFill>
        <p:spPr>
          <a:xfrm>
            <a:off x="1" y="-7783"/>
            <a:ext cx="12221569" cy="6873565"/>
          </a:xfrm>
          <a:prstGeom prst="rect">
            <a:avLst/>
          </a:prstGeom>
        </p:spPr>
      </p:pic>
      <p:sp>
        <p:nvSpPr>
          <p:cNvPr id="19" name="Dark gradation top"/>
          <p:cNvSpPr/>
          <p:nvPr/>
        </p:nvSpPr>
        <p:spPr bwMode="gray">
          <a:xfrm>
            <a:off x="0" y="-7783"/>
            <a:ext cx="12106223" cy="656860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70000"/>
                </a:srgbClr>
              </a:gs>
              <a:gs pos="40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" y="440492"/>
            <a:ext cx="2871471" cy="1318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gray">
          <a:xfrm>
            <a:off x="269240" y="2084172"/>
            <a:ext cx="5901462" cy="3586208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267683" y="2084171"/>
            <a:ext cx="5903019" cy="206206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2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269240" y="4146242"/>
            <a:ext cx="5901462" cy="1524136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pic>
        <p:nvPicPr>
          <p:cNvPr id="11" name="MS logo whit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49322" y="6061766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" y="440492"/>
            <a:ext cx="2871471" cy="131865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0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pic>
        <p:nvPicPr>
          <p:cNvPr id="8" name="MS logo whit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49322" y="6061766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406">
          <p15:clr>
            <a:srgbClr val="C35EA4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" y="440492"/>
            <a:ext cx="2871471" cy="13186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69239" y="2084172"/>
            <a:ext cx="8067823" cy="3586208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067761" cy="1793090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8067762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322" y="6061766"/>
            <a:ext cx="1522404" cy="32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6" y="440492"/>
            <a:ext cx="2871471" cy="13186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69302" y="1187644"/>
            <a:ext cx="8067761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6"/>
            <a:ext cx="8067822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39" y="3877277"/>
            <a:ext cx="806781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2629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6" y="440492"/>
            <a:ext cx="2871471" cy="13186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69302" y="1187644"/>
            <a:ext cx="8067761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6"/>
            <a:ext cx="8067822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4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6" y="440492"/>
            <a:ext cx="2871471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593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6" y="440492"/>
            <a:ext cx="2871471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87586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276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7" b="0" kern="1200" cap="none" spc="-98" baseline="0" dirty="0">
                <a:ln w="3175">
                  <a:noFill/>
                </a:ln>
                <a:gradFill>
                  <a:gsLst>
                    <a:gs pos="75912">
                      <a:schemeClr val="tx1"/>
                    </a:gs>
                    <a:gs pos="34307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828053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6" y="440492"/>
            <a:ext cx="2871471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7" b="0" kern="1200" cap="none" spc="-98" baseline="0" dirty="0">
                <a:ln w="3175">
                  <a:noFill/>
                </a:ln>
                <a:gradFill>
                  <a:gsLst>
                    <a:gs pos="84828">
                      <a:srgbClr val="FFFFFF"/>
                    </a:gs>
                    <a:gs pos="59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21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76" y="440492"/>
            <a:ext cx="2871471" cy="1318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7" b="0" kern="1200" cap="none" spc="-98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993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6"/>
            <a:ext cx="11655840" cy="2018835"/>
          </a:xfrm>
        </p:spPr>
        <p:txBody>
          <a:bodyPr/>
          <a:lstStyle>
            <a:lvl1pPr marL="0" indent="0">
              <a:buNone/>
              <a:defRPr/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026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9240" y="1189176"/>
            <a:ext cx="11655840" cy="201883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92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2pPr marL="28012" indent="0">
              <a:buNone/>
              <a:defRPr sz="1961"/>
            </a:lvl2pPr>
            <a:lvl3pPr marL="219428" indent="0">
              <a:buNone/>
              <a:defRPr sz="1961"/>
            </a:lvl3pPr>
            <a:lvl4pPr marL="466868" indent="0">
              <a:buNone/>
              <a:defRPr sz="1765"/>
            </a:lvl4pPr>
            <a:lvl5pPr marL="725201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46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550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or bullet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4808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  <a:lvl3pPr>
              <a:defRPr sz="2353"/>
            </a:lvl3pPr>
            <a:lvl4pPr>
              <a:defRPr sz="1961"/>
            </a:lvl4pPr>
            <a:lvl5pPr>
              <a:defRPr sz="196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67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978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240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Non-bullete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solidFill>
                  <a:schemeClr val="tx1"/>
                </a:soli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solidFill>
                  <a:schemeClr val="tx1"/>
                </a:soli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195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55296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29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55296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Tx/>
              <a:buBlip>
                <a:blip r:embed="rId2"/>
              </a:buBlip>
              <a:defRPr sz="3529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247634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Bulle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55296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29">
                <a:solidFill>
                  <a:schemeClr val="tx1"/>
                </a:soli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552967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Tx/>
              <a:buBlip>
                <a:blip r:embed="rId2"/>
              </a:buBlip>
              <a:defRPr sz="3529">
                <a:solidFill>
                  <a:schemeClr val="tx1"/>
                </a:soli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5501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627" b="0" kern="1200" cap="none" spc="-98" baseline="0" dirty="0">
                <a:ln w="3175">
                  <a:noFill/>
                </a:ln>
                <a:gradFill>
                  <a:gsLst>
                    <a:gs pos="83448">
                      <a:schemeClr val="tx1"/>
                    </a:gs>
                    <a:gs pos="53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Box 7"/>
          <p:cNvSpPr txBox="1"/>
          <p:nvPr/>
        </p:nvSpPr>
        <p:spPr bwMode="white">
          <a:xfrm>
            <a:off x="4244628" y="6566924"/>
            <a:ext cx="3702745" cy="1583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29" b="0" spc="147" baseline="0" dirty="0" smtClean="0">
                <a:gradFill>
                  <a:gsLst>
                    <a:gs pos="0">
                      <a:schemeClr val="tx1">
                        <a:alpha val="50000"/>
                      </a:schemeClr>
                    </a:gs>
                    <a:gs pos="86000">
                      <a:schemeClr val="tx1">
                        <a:alpha val="50000"/>
                      </a:schemeClr>
                    </a:gs>
                  </a:gsLst>
                  <a:lin ang="5400000" scaled="0"/>
                </a:gradFill>
                <a:latin typeface="Segoe Semibold" pitchFamily="34" charset="0"/>
              </a:rPr>
              <a:t>MICROSOFT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57299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09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21" y="1187621"/>
            <a:ext cx="11655840" cy="899665"/>
          </a:xfrm>
        </p:spPr>
        <p:txBody>
          <a:bodyPr/>
          <a:lstStyle>
            <a:lvl1pPr>
              <a:defRPr sz="7058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755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5882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4179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 Layout_Accent Colo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684" y="2084173"/>
            <a:ext cx="8058229" cy="1793104"/>
          </a:xfrm>
        </p:spPr>
        <p:txBody>
          <a:bodyPr/>
          <a:lstStyle>
            <a:lvl1pPr>
              <a:defRPr sz="5882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92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1178349"/>
            <a:ext cx="9860672" cy="899665"/>
          </a:xfrm>
        </p:spPr>
        <p:txBody>
          <a:bodyPr/>
          <a:lstStyle>
            <a:lvl1pPr marL="228766" indent="-228766">
              <a:defRPr sz="5882" baseline="0"/>
            </a:lvl1pPr>
          </a:lstStyle>
          <a:p>
            <a:r>
              <a:rPr lang="en-US" dirty="0" smtClean="0"/>
              <a:t>“Sample quote goes here. Design is easier than it looks, and more important than it seems.”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5025984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7" baseline="0">
                <a:latin typeface="+mj-lt"/>
              </a:defRPr>
            </a:lvl1pPr>
          </a:lstStyle>
          <a:p>
            <a:pPr lvl="0"/>
            <a:r>
              <a:rPr lang="en-US" dirty="0" smtClean="0"/>
              <a:t>Author Name</a:t>
            </a:r>
          </a:p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713756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ayout_Accent Color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65664" y="2084173"/>
            <a:ext cx="9860672" cy="899665"/>
          </a:xfrm>
        </p:spPr>
        <p:txBody>
          <a:bodyPr/>
          <a:lstStyle>
            <a:lvl1pPr marL="277008" indent="-277008">
              <a:tabLst>
                <a:tab pos="277008" algn="l"/>
              </a:tabLst>
              <a:defRPr sz="5882" baseline="0"/>
            </a:lvl1pPr>
          </a:lstStyle>
          <a:p>
            <a:r>
              <a:rPr lang="en-US" dirty="0" smtClean="0"/>
              <a:t>“	Add a quote here. Design is easier than it looks, and more important than it seems.”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47788" y="4773813"/>
            <a:ext cx="5378549" cy="105015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137" baseline="0">
                <a:latin typeface="+mj-lt"/>
              </a:defRPr>
            </a:lvl1pPr>
          </a:lstStyle>
          <a:p>
            <a:pPr lvl="0"/>
            <a:r>
              <a:rPr lang="en-US" dirty="0" smtClean="0"/>
              <a:t>Author’s Name</a:t>
            </a:r>
          </a:p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68480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&amp; 3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7021" y="2383023"/>
            <a:ext cx="11653523" cy="914360"/>
          </a:xfrm>
        </p:spPr>
        <p:txBody>
          <a:bodyPr/>
          <a:lstStyle>
            <a:lvl1pPr marL="0" indent="0">
              <a:buNone/>
              <a:defRPr sz="5294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7021" y="1187621"/>
            <a:ext cx="11655840" cy="899665"/>
          </a:xfrm>
        </p:spPr>
        <p:txBody>
          <a:bodyPr/>
          <a:lstStyle>
            <a:lvl1pPr>
              <a:defRPr sz="705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87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-50 Right Photo Layout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" y="440492"/>
            <a:ext cx="2871471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240" y="2095970"/>
            <a:ext cx="5378549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2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841" y="4773829"/>
            <a:ext cx="5377215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pic>
        <p:nvPicPr>
          <p:cNvPr id="10" name="MS logo whit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213" y="6061766"/>
            <a:ext cx="1522404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/>
        </p:blipFill>
        <p:spPr>
          <a:xfrm>
            <a:off x="6170701" y="0"/>
            <a:ext cx="6050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72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0-50 Right Photo Layout_02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" y="440492"/>
            <a:ext cx="2871471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240" y="2095970"/>
            <a:ext cx="5378549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2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841" y="4773829"/>
            <a:ext cx="5377215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pic>
        <p:nvPicPr>
          <p:cNvPr id="10" name="MS logo whit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213" y="6061766"/>
            <a:ext cx="1522404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7893"/>
          <a:stretch/>
        </p:blipFill>
        <p:spPr>
          <a:xfrm>
            <a:off x="6170701" y="0"/>
            <a:ext cx="6050868" cy="6858000"/>
          </a:xfrm>
          <a:prstGeom prst="rect">
            <a:avLst/>
          </a:prstGeom>
        </p:spPr>
      </p:pic>
      <p:pic>
        <p:nvPicPr>
          <p:cNvPr id="9" name="Picture Placeholder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t="26090" r="67" b="-1"/>
          <a:stretch/>
        </p:blipFill>
        <p:spPr>
          <a:xfrm>
            <a:off x="6146999" y="-7783"/>
            <a:ext cx="6074570" cy="68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47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0-50 Right Photo Layout_03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" y="440492"/>
            <a:ext cx="2871471" cy="13186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invGray">
          <a:xfrm>
            <a:off x="269240" y="2095970"/>
            <a:ext cx="5378549" cy="2677859"/>
          </a:xfrm>
          <a:noFill/>
        </p:spPr>
        <p:txBody>
          <a:bodyPr vert="horz" wrap="square" lIns="146304" tIns="91440" rIns="146304" bIns="91440" rtlCol="0" anchor="t" anchorCtr="0">
            <a:noAutofit/>
          </a:bodyPr>
          <a:lstStyle>
            <a:lvl1pPr>
              <a:defRPr lang="en-US" sz="5882" spc="-98" baseline="0" dirty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 bwMode="invGray">
          <a:xfrm>
            <a:off x="270841" y="4773829"/>
            <a:ext cx="5377215" cy="89655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 smtClean="0"/>
              <a:t>Speaker Name</a:t>
            </a:r>
            <a:endParaRPr lang="en-US" dirty="0"/>
          </a:p>
        </p:txBody>
      </p:sp>
      <p:pic>
        <p:nvPicPr>
          <p:cNvPr id="10" name="MS logo whit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48213" y="6061766"/>
            <a:ext cx="1522404" cy="326167"/>
          </a:xfrm>
          <a:prstGeom prst="rect">
            <a:avLst/>
          </a:prstGeom>
        </p:spPr>
      </p:pic>
      <p:pic>
        <p:nvPicPr>
          <p:cNvPr id="8" name="Picture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14" r="36245" b="-114"/>
          <a:stretch/>
        </p:blipFill>
        <p:spPr>
          <a:xfrm>
            <a:off x="6170701" y="1"/>
            <a:ext cx="605086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03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41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image" Target="../media/image9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image" Target="../media/image9.png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image" Target="../media/image10.pn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5051" y="1906413"/>
            <a:ext cx="4214127" cy="4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34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529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8">
          <p15:clr>
            <a:srgbClr val="C35EA4"/>
          </p15:clr>
        </p15:guide>
        <p15:guide id="24" pos="7546">
          <p15:clr>
            <a:srgbClr val="C35EA4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5051" y="1906413"/>
            <a:ext cx="4214127" cy="4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09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529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1"/>
        </a:buBlip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8">
          <p15:clr>
            <a:srgbClr val="C35EA4"/>
          </p15:clr>
        </p15:guide>
        <p15:guide id="24" pos="7546">
          <p15:clr>
            <a:srgbClr val="C35EA4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25051" y="1906413"/>
            <a:ext cx="4214127" cy="4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46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529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100000"/>
        <a:buFontTx/>
        <a:buBlip>
          <a:blip r:embed="rId40"/>
        </a:buBlip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8">
          <p15:clr>
            <a:srgbClr val="C35EA4"/>
          </p15:clr>
        </p15:guide>
        <p15:guide id="24" pos="7546">
          <p15:clr>
            <a:srgbClr val="C35EA4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68.png"/><Relationship Id="rId4" Type="http://schemas.openxmlformats.org/officeDocument/2006/relationships/hyperlink" Target="http://www.zerodaythebook.com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108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Mark Russinovich</a:t>
            </a:r>
          </a:p>
          <a:p>
            <a:r>
              <a:rPr lang="en-US" dirty="0" smtClean="0"/>
              <a:t>CTO, Azure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Malware Hunting with the </a:t>
            </a:r>
            <a:r>
              <a:rPr lang="en-US" sz="4800" dirty="0" err="1"/>
              <a:t>Sysinternals</a:t>
            </a:r>
            <a:r>
              <a:rPr lang="en-US" sz="4800" dirty="0"/>
              <a:t> Tools</a:t>
            </a:r>
          </a:p>
        </p:txBody>
      </p:sp>
    </p:spTree>
    <p:extLst>
      <p:ext uri="{BB962C8B-B14F-4D97-AF65-F5344CB8AC3E}">
        <p14:creationId xmlns:p14="http://schemas.microsoft.com/office/powerpoint/2010/main" val="1690080411"/>
      </p:ext>
    </p:extLst>
  </p:cSld>
  <p:clrMapOvr>
    <a:masterClrMapping/>
  </p:clrMapOvr>
  <p:transition advTm="52328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69239" y="1189177"/>
            <a:ext cx="11653523" cy="4722062"/>
          </a:xfrm>
        </p:spPr>
        <p:txBody>
          <a:bodyPr/>
          <a:lstStyle/>
          <a:p>
            <a:r>
              <a:rPr lang="en-US" smtClean="0"/>
              <a:t>Refresh highlighting highlights changes</a:t>
            </a:r>
          </a:p>
          <a:p>
            <a:pPr lvl="1"/>
            <a:r>
              <a:rPr lang="en-US" smtClean="0"/>
              <a:t>Red: process exited</a:t>
            </a:r>
          </a:p>
          <a:p>
            <a:pPr lvl="1"/>
            <a:r>
              <a:rPr lang="en-US" smtClean="0"/>
              <a:t>Green: new process</a:t>
            </a:r>
          </a:p>
          <a:p>
            <a:r>
              <a:rPr lang="en-US" smtClean="0"/>
              <a:t>Change duration (default 1 second) in Options</a:t>
            </a:r>
          </a:p>
          <a:p>
            <a:r>
              <a:rPr lang="en-US" smtClean="0"/>
              <a:t>Press space bar to pause and F5 to refresh</a:t>
            </a:r>
          </a:p>
          <a:p>
            <a:r>
              <a:rPr lang="en-US" smtClean="0"/>
              <a:t>Cause display to scroll to make new processes visible with Show New Processes option</a:t>
            </a:r>
          </a:p>
          <a:p>
            <a:r>
              <a:rPr lang="en-US" smtClean="0"/>
              <a:t>We’ll see how to spot short-lived processes later…</a:t>
            </a:r>
            <a:endParaRPr lang="en-US" dirty="0" smtClean="0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Refresh Highlighting</a:t>
            </a:r>
          </a:p>
        </p:txBody>
      </p:sp>
    </p:spTree>
    <p:extLst>
      <p:ext uri="{BB962C8B-B14F-4D97-AF65-F5344CB8AC3E}">
        <p14:creationId xmlns:p14="http://schemas.microsoft.com/office/powerpoint/2010/main" val="2575411983"/>
      </p:ext>
    </p:extLst>
  </p:cSld>
  <p:clrMapOvr>
    <a:masterClrMapping/>
  </p:clrMapOvr>
  <p:transition advTm="103324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70757" y="1190735"/>
            <a:ext cx="11650488" cy="5324471"/>
          </a:xfrm>
        </p:spPr>
        <p:txBody>
          <a:bodyPr/>
          <a:lstStyle/>
          <a:p>
            <a:r>
              <a:rPr lang="en-US" dirty="0" smtClean="0"/>
              <a:t>Blue processes are running in the same security context as Process Explorer</a:t>
            </a:r>
          </a:p>
          <a:p>
            <a:r>
              <a:rPr lang="en-US" dirty="0" smtClean="0"/>
              <a:t>Pink processes host Windows services</a:t>
            </a:r>
          </a:p>
          <a:p>
            <a:r>
              <a:rPr lang="en-US" dirty="0" smtClean="0"/>
              <a:t>Purple highlighting indicates an image is “packed”</a:t>
            </a:r>
          </a:p>
          <a:p>
            <a:pPr lvl="1"/>
            <a:r>
              <a:rPr lang="en-US" dirty="0" smtClean="0"/>
              <a:t>Packed can mean compressed or encrypted</a:t>
            </a:r>
          </a:p>
          <a:p>
            <a:pPr lvl="1"/>
            <a:r>
              <a:rPr lang="en-US" dirty="0" smtClean="0"/>
              <a:t>Malware commonly uses packing (e.g. UPX) to make antivirus signature matching more difficult</a:t>
            </a:r>
          </a:p>
          <a:p>
            <a:pPr lvl="1"/>
            <a:r>
              <a:rPr lang="en-US" dirty="0" smtClean="0"/>
              <a:t>Packing and encryption also hide strings from view </a:t>
            </a:r>
          </a:p>
          <a:p>
            <a:r>
              <a:rPr lang="en-US" dirty="0" smtClean="0"/>
              <a:t>There are a few other colors, but they’re not important for malware hunting</a:t>
            </a:r>
            <a:endParaRPr lang="en-US" dirty="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Process-type Highlights</a:t>
            </a:r>
          </a:p>
        </p:txBody>
      </p:sp>
    </p:spTree>
    <p:extLst>
      <p:ext uri="{BB962C8B-B14F-4D97-AF65-F5344CB8AC3E}">
        <p14:creationId xmlns:p14="http://schemas.microsoft.com/office/powerpoint/2010/main" val="303790692"/>
      </p:ext>
    </p:extLst>
  </p:cSld>
  <p:clrMapOvr>
    <a:masterClrMapping/>
  </p:clrMapOvr>
  <p:transition advTm="197773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70757" y="1189177"/>
            <a:ext cx="11650488" cy="3671518"/>
          </a:xfrm>
        </p:spPr>
        <p:txBody>
          <a:bodyPr/>
          <a:lstStyle/>
          <a:p>
            <a:r>
              <a:rPr lang="en-US" dirty="0" smtClean="0"/>
              <a:t>Process tooltips show the full path to the process image </a:t>
            </a:r>
          </a:p>
          <a:p>
            <a:r>
              <a:rPr lang="en-US" dirty="0" smtClean="0"/>
              <a:t>Malware more often hides behind </a:t>
            </a:r>
            <a:r>
              <a:rPr lang="en-US" dirty="0" err="1" smtClean="0"/>
              <a:t>Svchost</a:t>
            </a:r>
            <a:r>
              <a:rPr lang="en-US" dirty="0" smtClean="0"/>
              <a:t>, Rundll32, </a:t>
            </a:r>
            <a:r>
              <a:rPr lang="en-US" dirty="0" err="1" smtClean="0"/>
              <a:t>Dllhost</a:t>
            </a:r>
            <a:r>
              <a:rPr lang="en-US" dirty="0" smtClean="0"/>
              <a:t> and </a:t>
            </a:r>
            <a:r>
              <a:rPr lang="en-US" dirty="0" err="1" smtClean="0"/>
              <a:t>WMIPrsve</a:t>
            </a:r>
            <a:endParaRPr lang="en-US" dirty="0" smtClean="0"/>
          </a:p>
          <a:p>
            <a:pPr lvl="1"/>
            <a:r>
              <a:rPr lang="en-US" dirty="0" smtClean="0"/>
              <a:t>Tooltip for Rundll32 processes shows hosted DLL </a:t>
            </a:r>
          </a:p>
          <a:p>
            <a:pPr lvl="1"/>
            <a:r>
              <a:rPr lang="en-US" dirty="0" err="1" smtClean="0"/>
              <a:t>Dllhost</a:t>
            </a:r>
            <a:r>
              <a:rPr lang="en-US" dirty="0" smtClean="0"/>
              <a:t> tooltip shows hosted COM server</a:t>
            </a:r>
          </a:p>
          <a:p>
            <a:pPr lvl="1"/>
            <a:r>
              <a:rPr lang="en-US" dirty="0" smtClean="0"/>
              <a:t>Tooltip for service processes shows hosted services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Tooltips</a:t>
            </a:r>
          </a:p>
        </p:txBody>
      </p:sp>
    </p:spTree>
    <p:extLst>
      <p:ext uri="{BB962C8B-B14F-4D97-AF65-F5344CB8AC3E}">
        <p14:creationId xmlns:p14="http://schemas.microsoft.com/office/powerpoint/2010/main" val="1213351446"/>
      </p:ext>
    </p:extLst>
  </p:cSld>
  <p:clrMapOvr>
    <a:masterClrMapping/>
  </p:clrMapOvr>
  <p:transition advTm="212566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0758" y="1190734"/>
            <a:ext cx="6040191" cy="4986686"/>
          </a:xfrm>
        </p:spPr>
        <p:txBody>
          <a:bodyPr/>
          <a:lstStyle/>
          <a:p>
            <a:r>
              <a:rPr lang="en-US" dirty="0" smtClean="0"/>
              <a:t>Double-click on a process to see more information</a:t>
            </a:r>
          </a:p>
          <a:p>
            <a:r>
              <a:rPr lang="en-US" dirty="0" smtClean="0"/>
              <a:t>Pages relevant to malware analysis:</a:t>
            </a:r>
          </a:p>
          <a:p>
            <a:pPr lvl="1"/>
            <a:r>
              <a:rPr lang="en-US" dirty="0" smtClean="0"/>
              <a:t>Image: signing status, start time, version, </a:t>
            </a:r>
            <a:r>
              <a:rPr lang="en-US" dirty="0" err="1" smtClean="0"/>
              <a:t>autostart</a:t>
            </a:r>
            <a:r>
              <a:rPr lang="en-US" dirty="0" smtClean="0"/>
              <a:t> location</a:t>
            </a:r>
            <a:endParaRPr lang="en-US" b="1" dirty="0" smtClean="0">
              <a:solidFill>
                <a:srgbClr val="FFC000"/>
              </a:solidFill>
            </a:endParaRPr>
          </a:p>
          <a:p>
            <a:pPr lvl="1"/>
            <a:r>
              <a:rPr lang="en-US" dirty="0" smtClean="0"/>
              <a:t>TCP/IP: open endpoints</a:t>
            </a:r>
          </a:p>
          <a:p>
            <a:pPr lvl="1"/>
            <a:r>
              <a:rPr lang="en-US" dirty="0" smtClean="0"/>
              <a:t>Strings: printable strings in main executable</a:t>
            </a:r>
          </a:p>
          <a:p>
            <a:endParaRPr lang="en-US" dirty="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Detailed Process Information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941" y="1073317"/>
            <a:ext cx="42576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0282"/>
      </p:ext>
    </p:extLst>
  </p:cSld>
  <p:clrMapOvr>
    <a:masterClrMapping/>
  </p:clrMapOvr>
  <p:transition advTm="46902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69239" y="1189177"/>
            <a:ext cx="11653523" cy="4734181"/>
          </a:xfrm>
        </p:spPr>
        <p:txBody>
          <a:bodyPr/>
          <a:lstStyle/>
          <a:p>
            <a:r>
              <a:rPr lang="en-US" smtClean="0"/>
              <a:t>All (well, most) Microsoft code is digitally signed</a:t>
            </a:r>
          </a:p>
          <a:p>
            <a:pPr lvl="1"/>
            <a:r>
              <a:rPr lang="en-US" smtClean="0"/>
              <a:t>Hash of file is signed with Microsoft’s private key</a:t>
            </a:r>
          </a:p>
          <a:p>
            <a:pPr lvl="1"/>
            <a:r>
              <a:rPr lang="en-US" smtClean="0"/>
              <a:t>Signature is checked by decrypting signed hash with the public key</a:t>
            </a:r>
          </a:p>
          <a:p>
            <a:r>
              <a:rPr lang="en-US" smtClean="0"/>
              <a:t>You can selectively check for signatures with the Verify button on the process image tab</a:t>
            </a:r>
          </a:p>
          <a:p>
            <a:pPr lvl="1"/>
            <a:r>
              <a:rPr lang="en-US" smtClean="0"/>
              <a:t>Select the Verify Image Signatures option to check all</a:t>
            </a:r>
          </a:p>
          <a:p>
            <a:pPr lvl="1"/>
            <a:r>
              <a:rPr lang="en-US" smtClean="0"/>
              <a:t>Add the Verified Signer column to see all</a:t>
            </a:r>
          </a:p>
          <a:p>
            <a:r>
              <a:rPr lang="en-US" smtClean="0"/>
              <a:t>Note that verification will connect to the Internet to check Certificate Revocation List (CRL) servers</a:t>
            </a:r>
            <a:endParaRPr lang="en-US" dirty="0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Verification</a:t>
            </a:r>
          </a:p>
        </p:txBody>
      </p:sp>
    </p:spTree>
    <p:extLst>
      <p:ext uri="{BB962C8B-B14F-4D97-AF65-F5344CB8AC3E}">
        <p14:creationId xmlns:p14="http://schemas.microsoft.com/office/powerpoint/2010/main" val="2327861147"/>
      </p:ext>
    </p:extLst>
  </p:cSld>
  <p:clrMapOvr>
    <a:masterClrMapping/>
  </p:clrMapOvr>
  <p:transition advTm="136875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7078045" cy="5616922"/>
          </a:xfrm>
        </p:spPr>
        <p:txBody>
          <a:bodyPr/>
          <a:lstStyle/>
          <a:p>
            <a:r>
              <a:rPr lang="en-US" sz="3200" dirty="0" smtClean="0"/>
              <a:t>VirusTotal.com is Antivirus-as-a-Service (</a:t>
            </a:r>
            <a:r>
              <a:rPr lang="en-US" sz="3200" dirty="0" err="1" smtClean="0"/>
              <a:t>AaaS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You can have Process Explorer </a:t>
            </a:r>
            <a:br>
              <a:rPr lang="en-US" sz="3200" dirty="0" smtClean="0"/>
            </a:br>
            <a:r>
              <a:rPr lang="en-US" sz="3200" dirty="0" smtClean="0"/>
              <a:t>check file hashes</a:t>
            </a:r>
          </a:p>
          <a:p>
            <a:pPr lvl="1"/>
            <a:r>
              <a:rPr lang="en-US" sz="1800" dirty="0" smtClean="0"/>
              <a:t>Check all displayed files with Options-&gt;Check </a:t>
            </a:r>
            <a:r>
              <a:rPr lang="en-US" sz="1800" dirty="0" err="1" smtClean="0"/>
              <a:t>VirusTotal</a:t>
            </a:r>
            <a:endParaRPr lang="en-US" sz="1800" dirty="0" smtClean="0"/>
          </a:p>
          <a:p>
            <a:pPr lvl="1"/>
            <a:r>
              <a:rPr lang="en-US" sz="1800" dirty="0" smtClean="0"/>
              <a:t>Results reported in </a:t>
            </a:r>
            <a:r>
              <a:rPr lang="en-US" sz="1800" dirty="0" err="1" smtClean="0"/>
              <a:t>VirusTotal</a:t>
            </a:r>
            <a:r>
              <a:rPr lang="en-US" sz="1800" dirty="0" smtClean="0"/>
              <a:t> column as well as DLL and process properties</a:t>
            </a:r>
          </a:p>
          <a:p>
            <a:pPr lvl="1"/>
            <a:r>
              <a:rPr lang="en-US" sz="1800" dirty="0" smtClean="0"/>
              <a:t>Uploads hashes</a:t>
            </a:r>
          </a:p>
          <a:p>
            <a:pPr lvl="1"/>
            <a:r>
              <a:rPr lang="en-US" sz="1800" dirty="0" smtClean="0"/>
              <a:t>Reports results as positive detection rate or “Unknown”</a:t>
            </a:r>
          </a:p>
          <a:p>
            <a:r>
              <a:rPr lang="en-US" sz="3200" dirty="0" smtClean="0"/>
              <a:t>You can submit unknown files for scanning</a:t>
            </a:r>
          </a:p>
          <a:p>
            <a:pPr lvl="1"/>
            <a:r>
              <a:rPr lang="en-US" sz="1800" dirty="0" smtClean="0"/>
              <a:t>Options-&gt;Submit Unknown Executables submits all portable executable (PE) images &lt; 32 MB in size</a:t>
            </a:r>
          </a:p>
          <a:p>
            <a:pPr lvl="1"/>
            <a:r>
              <a:rPr lang="en-US" sz="1800" dirty="0" smtClean="0"/>
              <a:t>Can submit on-demand with context menu or properties dialog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New: </a:t>
            </a:r>
            <a:r>
              <a:rPr lang="en-US" dirty="0" err="1" smtClean="0"/>
              <a:t>VirusTotal</a:t>
            </a:r>
            <a:r>
              <a:rPr lang="en-US" dirty="0" smtClean="0"/>
              <a:t> Integration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89" y="1274422"/>
            <a:ext cx="4003459" cy="221199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795" y="3235882"/>
            <a:ext cx="3471928" cy="1175535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817" y="4207390"/>
            <a:ext cx="3638095" cy="1571429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1958109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70757" y="1190735"/>
            <a:ext cx="11650488" cy="4819781"/>
          </a:xfrm>
        </p:spPr>
        <p:txBody>
          <a:bodyPr/>
          <a:lstStyle/>
          <a:p>
            <a:r>
              <a:rPr lang="en-US" sz="3600" dirty="0" smtClean="0"/>
              <a:t>Scan the system for suspicious executable images</a:t>
            </a:r>
          </a:p>
          <a:p>
            <a:endParaRPr lang="en-US" sz="3600" dirty="0" smtClean="0"/>
          </a:p>
          <a:p>
            <a:pPr lvl="1"/>
            <a:endParaRPr lang="en-US" sz="2000" dirty="0" smtClean="0"/>
          </a:p>
          <a:p>
            <a:r>
              <a:rPr lang="en-US" sz="3600" dirty="0" smtClean="0"/>
              <a:t>Use –v to check </a:t>
            </a:r>
            <a:r>
              <a:rPr lang="en-US" sz="3600" dirty="0" err="1" smtClean="0"/>
              <a:t>VirusTotal</a:t>
            </a:r>
            <a:r>
              <a:rPr lang="en-US" sz="3600" dirty="0" smtClean="0"/>
              <a:t>:</a:t>
            </a:r>
          </a:p>
          <a:p>
            <a:pPr lvl="1"/>
            <a:r>
              <a:rPr lang="en-US" sz="2000" dirty="0" smtClean="0"/>
              <a:t>-v to submit hashes (-vs to submit files for scanning)</a:t>
            </a:r>
          </a:p>
          <a:p>
            <a:pPr lvl="1"/>
            <a:r>
              <a:rPr lang="en-US" sz="2000" dirty="0" smtClean="0"/>
              <a:t>-</a:t>
            </a:r>
            <a:r>
              <a:rPr lang="en-US" sz="2000" dirty="0" err="1" smtClean="0"/>
              <a:t>vr</a:t>
            </a:r>
            <a:r>
              <a:rPr lang="en-US" sz="2000" dirty="0" smtClean="0"/>
              <a:t> to open the </a:t>
            </a:r>
            <a:r>
              <a:rPr lang="en-US" sz="2000" dirty="0" err="1" smtClean="0"/>
              <a:t>VirusTotal</a:t>
            </a:r>
            <a:r>
              <a:rPr lang="en-US" sz="2000" dirty="0"/>
              <a:t> </a:t>
            </a:r>
            <a:r>
              <a:rPr lang="en-US" sz="2000" dirty="0" smtClean="0"/>
              <a:t>report</a:t>
            </a:r>
          </a:p>
          <a:p>
            <a:r>
              <a:rPr lang="en-US" sz="3600" dirty="0" smtClean="0"/>
              <a:t>Look for same characteristics as suspicious processes</a:t>
            </a:r>
          </a:p>
          <a:p>
            <a:pPr lvl="1"/>
            <a:r>
              <a:rPr lang="en-US" sz="2000" dirty="0" smtClean="0"/>
              <a:t>Be especially wary of items in the \Windows directory and the \Users\&lt;username&gt;\</a:t>
            </a:r>
            <a:r>
              <a:rPr lang="en-US" sz="2000" dirty="0" err="1" smtClean="0"/>
              <a:t>Appdata</a:t>
            </a:r>
            <a:r>
              <a:rPr lang="en-US" sz="2000" dirty="0" smtClean="0"/>
              <a:t> directories</a:t>
            </a:r>
          </a:p>
          <a:p>
            <a:pPr lvl="1"/>
            <a:r>
              <a:rPr lang="en-US" sz="2000" dirty="0" smtClean="0"/>
              <a:t>Investigate all unsigned images</a:t>
            </a:r>
          </a:p>
          <a:p>
            <a:pPr lvl="1"/>
            <a:r>
              <a:rPr lang="en-US" sz="2000" dirty="0" smtClean="0"/>
              <a:t>Examine images with high entropy (&gt; 7)</a:t>
            </a:r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Sigcheck</a:t>
            </a:r>
            <a:endParaRPr lang="en-US" dirty="0" smtClean="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42810" y="1940168"/>
            <a:ext cx="9989922" cy="78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6529" tIns="68265" rIns="136529" bIns="6826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sz="4200" b="1" dirty="0">
                <a:solidFill>
                  <a:srgbClr val="FF9900"/>
                </a:solidFill>
                <a:latin typeface="Courier New" pitchFamily="49" charset="0"/>
              </a:rPr>
              <a:t>sigcheck -e </a:t>
            </a:r>
            <a:r>
              <a:rPr lang="pt-BR" sz="4200" b="1" dirty="0" smtClean="0">
                <a:solidFill>
                  <a:srgbClr val="FF9900"/>
                </a:solidFill>
                <a:latin typeface="Courier New" pitchFamily="49" charset="0"/>
              </a:rPr>
              <a:t>–vs -vr -u </a:t>
            </a:r>
            <a:r>
              <a:rPr lang="pt-BR" sz="4200" b="1" dirty="0">
                <a:solidFill>
                  <a:srgbClr val="FF9900"/>
                </a:solidFill>
                <a:latin typeface="Courier New" pitchFamily="49" charset="0"/>
              </a:rPr>
              <a:t>-s c:\</a:t>
            </a:r>
            <a:endParaRPr lang="en-US" sz="4200" b="1" dirty="0">
              <a:solidFill>
                <a:srgbClr val="FF99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10952"/>
      </p:ext>
    </p:extLst>
  </p:cSld>
  <p:clrMapOvr>
    <a:masterClrMapping/>
  </p:clrMapOvr>
  <p:transition advTm="10866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69239" y="1189177"/>
            <a:ext cx="11653523" cy="4480714"/>
          </a:xfrm>
        </p:spPr>
        <p:txBody>
          <a:bodyPr/>
          <a:lstStyle/>
          <a:p>
            <a:r>
              <a:rPr lang="en-US" smtClean="0"/>
              <a:t>On-disk and in-memory process strings are visible on the Strings tab</a:t>
            </a:r>
          </a:p>
          <a:p>
            <a:pPr lvl="1"/>
            <a:r>
              <a:rPr lang="en-US" smtClean="0"/>
              <a:t>There’s only a difference if the image is compressed or encrypted</a:t>
            </a:r>
          </a:p>
          <a:p>
            <a:r>
              <a:rPr lang="en-US" smtClean="0"/>
              <a:t>Strings can help provide clues about unknown processes</a:t>
            </a:r>
          </a:p>
          <a:p>
            <a:pPr lvl="1"/>
            <a:r>
              <a:rPr lang="en-US" smtClean="0"/>
              <a:t>Look for URLs, names and debug strings</a:t>
            </a:r>
          </a:p>
          <a:p>
            <a:r>
              <a:rPr lang="en-US" smtClean="0"/>
              <a:t>You can also dump strings with the command-line Strings utility from Sysinternals</a:t>
            </a:r>
            <a:endParaRPr lang="en-US" dirty="0" smtClean="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Strings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366409" y="5557352"/>
            <a:ext cx="4809017" cy="78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6529" tIns="68265" rIns="136529" bIns="6826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egoe" pitchFamily="34" charset="0"/>
              </a:defRPr>
            </a:lvl5pPr>
            <a:lvl6pPr marL="25146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6pPr>
            <a:lvl7pPr marL="29718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7pPr>
            <a:lvl8pPr marL="34290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8pPr>
            <a:lvl9pPr marL="3886200" indent="-228600" algn="ctr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ego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sz="4200" b="1" dirty="0">
                <a:solidFill>
                  <a:srgbClr val="FF9900"/>
                </a:solidFill>
                <a:latin typeface="Courier New" pitchFamily="49" charset="0"/>
              </a:rPr>
              <a:t>strings &lt;file&gt;</a:t>
            </a:r>
            <a:endParaRPr lang="en-US" sz="4200" b="1" dirty="0">
              <a:solidFill>
                <a:srgbClr val="FF99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77601"/>
      </p:ext>
    </p:extLst>
  </p:cSld>
  <p:clrMapOvr>
    <a:masterClrMapping/>
  </p:clrMapOvr>
  <p:transition advTm="87976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70757" y="1190735"/>
            <a:ext cx="11650488" cy="5149743"/>
          </a:xfrm>
        </p:spPr>
        <p:txBody>
          <a:bodyPr/>
          <a:lstStyle/>
          <a:p>
            <a:r>
              <a:rPr lang="en-US" sz="3600" dirty="0"/>
              <a:t>Malware can hide as a DLL inside a legitimate process</a:t>
            </a:r>
          </a:p>
          <a:p>
            <a:pPr lvl="1"/>
            <a:r>
              <a:rPr lang="en-US" sz="2000" dirty="0"/>
              <a:t>We’ve already seen this with Rundll32 and </a:t>
            </a:r>
            <a:r>
              <a:rPr lang="en-US" sz="2000" dirty="0" err="1"/>
              <a:t>Svchost</a:t>
            </a:r>
            <a:endParaRPr lang="en-US" sz="2000" dirty="0"/>
          </a:p>
          <a:p>
            <a:pPr lvl="1"/>
            <a:r>
              <a:rPr lang="en-US" sz="2000" dirty="0"/>
              <a:t>Typically loads via an </a:t>
            </a:r>
            <a:r>
              <a:rPr lang="en-US" sz="2000" dirty="0" err="1"/>
              <a:t>autostart</a:t>
            </a:r>
            <a:endParaRPr lang="en-US" sz="2000" dirty="0"/>
          </a:p>
          <a:p>
            <a:pPr lvl="1"/>
            <a:r>
              <a:rPr lang="en-US" sz="2000" dirty="0"/>
              <a:t>Can load through “</a:t>
            </a:r>
            <a:r>
              <a:rPr lang="en-US" sz="2000" dirty="0" err="1"/>
              <a:t>dll</a:t>
            </a:r>
            <a:r>
              <a:rPr lang="en-US" sz="2000" dirty="0"/>
              <a:t> injection”</a:t>
            </a:r>
          </a:p>
          <a:p>
            <a:pPr lvl="1"/>
            <a:r>
              <a:rPr lang="en-US" sz="2000" dirty="0"/>
              <a:t>Packing highlight shows in DLL view as well </a:t>
            </a:r>
          </a:p>
          <a:p>
            <a:r>
              <a:rPr lang="en-US" sz="3600" dirty="0"/>
              <a:t>Open the DLL view by clicking on the DLL icon in the toolbar</a:t>
            </a:r>
          </a:p>
          <a:p>
            <a:pPr lvl="1"/>
            <a:r>
              <a:rPr lang="en-US" sz="2000" dirty="0"/>
              <a:t>Shows more than just loaded DLLs</a:t>
            </a:r>
          </a:p>
          <a:p>
            <a:pPr lvl="1"/>
            <a:r>
              <a:rPr lang="en-US" sz="2000" dirty="0"/>
              <a:t>Includes .EXE and any “memory mapped files”</a:t>
            </a:r>
          </a:p>
          <a:p>
            <a:r>
              <a:rPr lang="en-US" sz="3600" dirty="0"/>
              <a:t>Can search for a DLL with the Find dialog</a:t>
            </a:r>
          </a:p>
          <a:p>
            <a:r>
              <a:rPr lang="en-US" sz="3600" dirty="0"/>
              <a:t>DLL strings are also viewable on the DLL properties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DLL View</a:t>
            </a:r>
          </a:p>
        </p:txBody>
      </p:sp>
    </p:spTree>
    <p:extLst>
      <p:ext uri="{BB962C8B-B14F-4D97-AF65-F5344CB8AC3E}">
        <p14:creationId xmlns:p14="http://schemas.microsoft.com/office/powerpoint/2010/main" val="3819891643"/>
      </p:ext>
    </p:extLst>
  </p:cSld>
  <p:clrMapOvr>
    <a:masterClrMapping/>
  </p:clrMapOvr>
  <p:transition advTm="68382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69239" y="1189177"/>
            <a:ext cx="11653523" cy="4975529"/>
          </a:xfrm>
        </p:spPr>
        <p:txBody>
          <a:bodyPr/>
          <a:lstStyle/>
          <a:p>
            <a:r>
              <a:rPr lang="en-US" smtClean="0"/>
              <a:t>Don’t kill the processes</a:t>
            </a:r>
          </a:p>
          <a:p>
            <a:pPr lvl="1"/>
            <a:r>
              <a:rPr lang="en-US" smtClean="0"/>
              <a:t>Malware processes are often restarted by watchdogs</a:t>
            </a:r>
          </a:p>
          <a:p>
            <a:r>
              <a:rPr lang="en-US" smtClean="0"/>
              <a:t>Instead, suspend them</a:t>
            </a:r>
          </a:p>
          <a:p>
            <a:pPr lvl="1"/>
            <a:r>
              <a:rPr lang="en-US" smtClean="0"/>
              <a:t>Note that this might cause a system hang for Svchost processes</a:t>
            </a:r>
          </a:p>
          <a:p>
            <a:pPr lvl="1"/>
            <a:r>
              <a:rPr lang="en-US" smtClean="0"/>
              <a:t>Record the full path to each malicious EXE and DLL</a:t>
            </a:r>
          </a:p>
          <a:p>
            <a:r>
              <a:rPr lang="en-US" smtClean="0"/>
              <a:t>After they are all asleep then kill them</a:t>
            </a:r>
          </a:p>
          <a:p>
            <a:pPr lvl="1"/>
            <a:r>
              <a:rPr lang="en-US" smtClean="0"/>
              <a:t>Watch for restarts with new names…</a:t>
            </a:r>
          </a:p>
          <a:p>
            <a:endParaRPr lang="en-US" smtClean="0"/>
          </a:p>
          <a:p>
            <a:endParaRPr lang="en-US" dirty="0" smtClean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Terminating Malicious Processes</a:t>
            </a:r>
          </a:p>
        </p:txBody>
      </p:sp>
    </p:spTree>
    <p:extLst>
      <p:ext uri="{BB962C8B-B14F-4D97-AF65-F5344CB8AC3E}">
        <p14:creationId xmlns:p14="http://schemas.microsoft.com/office/powerpoint/2010/main" val="2919473923"/>
      </p:ext>
    </p:extLst>
  </p:cSld>
  <p:clrMapOvr>
    <a:masterClrMapping/>
  </p:clrMapOvr>
  <p:transition advTm="79859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568" y="2108410"/>
            <a:ext cx="1081410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i="1" dirty="0"/>
              <a:t>“When combining the results from all four AV engines, less than 40% of the binaries were detected.”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0365" y="3324392"/>
            <a:ext cx="66577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Source: </a:t>
            </a:r>
          </a:p>
          <a:p>
            <a:r>
              <a:rPr lang="en-US" sz="2400" dirty="0"/>
              <a:t>CAMP: Content-Agnostic Malware Protection</a:t>
            </a:r>
          </a:p>
          <a:p>
            <a:r>
              <a:rPr lang="en-US" sz="2400" i="1" dirty="0"/>
              <a:t>Proceedings of 20th Annual Network &amp; Distributed System Security Symposium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140364" y="4894052"/>
            <a:ext cx="5839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https://www.cs.jhu.edu/~moheeb/aburajab-ndss-13.pdf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2" y="593667"/>
            <a:ext cx="10762318" cy="59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22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Cleaning Autostarts</a:t>
            </a:r>
          </a:p>
        </p:txBody>
      </p:sp>
    </p:spTree>
    <p:extLst>
      <p:ext uri="{BB962C8B-B14F-4D97-AF65-F5344CB8AC3E}">
        <p14:creationId xmlns:p14="http://schemas.microsoft.com/office/powerpoint/2010/main" val="3320062346"/>
      </p:ext>
    </p:extLst>
  </p:cSld>
  <p:clrMapOvr>
    <a:masterClrMapping/>
  </p:clrMapOvr>
  <p:transition advTm="4199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70757" y="1190735"/>
            <a:ext cx="11854251" cy="1524200"/>
          </a:xfrm>
        </p:spPr>
        <p:txBody>
          <a:bodyPr/>
          <a:lstStyle/>
          <a:p>
            <a:r>
              <a:rPr lang="en-US" dirty="0" smtClean="0"/>
              <a:t>Windows </a:t>
            </a:r>
            <a:r>
              <a:rPr lang="en-US" dirty="0" err="1" smtClean="0"/>
              <a:t>Msconfig</a:t>
            </a:r>
            <a:r>
              <a:rPr lang="en-US" dirty="0" smtClean="0"/>
              <a:t> (Start-&gt;Run-&gt;</a:t>
            </a:r>
            <a:r>
              <a:rPr lang="en-US" dirty="0" err="1" smtClean="0"/>
              <a:t>Msconfig</a:t>
            </a:r>
            <a:r>
              <a:rPr lang="en-US" dirty="0" smtClean="0"/>
              <a:t>) falls short </a:t>
            </a:r>
          </a:p>
          <a:p>
            <a:pPr lvl="1"/>
            <a:r>
              <a:rPr lang="en-US" dirty="0" smtClean="0"/>
              <a:t>It knows about few locations</a:t>
            </a:r>
          </a:p>
          <a:p>
            <a:pPr lvl="1"/>
            <a:r>
              <a:rPr lang="en-US" dirty="0" smtClean="0"/>
              <a:t>It provides little information</a:t>
            </a:r>
            <a:endParaRPr lang="en-US" dirty="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Investigating Autostarts</a:t>
            </a:r>
          </a:p>
        </p:txBody>
      </p:sp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2672387" y="3081337"/>
            <a:ext cx="6849866" cy="343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2991151" y="4473574"/>
            <a:ext cx="6219431" cy="414862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36529" tIns="68265" rIns="136529" bIns="68265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2240701" y="5335586"/>
            <a:ext cx="9266470" cy="223838"/>
          </a:xfrm>
          <a:prstGeom prst="rect">
            <a:avLst/>
          </a:prstGeom>
          <a:noFill/>
          <a:ln w="25400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2228005" y="4473573"/>
            <a:ext cx="9281282" cy="838200"/>
          </a:xfrm>
          <a:custGeom>
            <a:avLst/>
            <a:gdLst>
              <a:gd name="connsiteX0" fmla="*/ 257175 w 7019925"/>
              <a:gd name="connsiteY0" fmla="*/ 0 h 590550"/>
              <a:gd name="connsiteX1" fmla="*/ 0 w 7019925"/>
              <a:gd name="connsiteY1" fmla="*/ 571500 h 590550"/>
              <a:gd name="connsiteX2" fmla="*/ 7019925 w 7019925"/>
              <a:gd name="connsiteY2" fmla="*/ 590550 h 590550"/>
              <a:gd name="connsiteX3" fmla="*/ 4238625 w 7019925"/>
              <a:gd name="connsiteY3" fmla="*/ 9525 h 590550"/>
              <a:gd name="connsiteX4" fmla="*/ 257175 w 7019925"/>
              <a:gd name="connsiteY4" fmla="*/ 0 h 590550"/>
              <a:gd name="connsiteX0" fmla="*/ 238099 w 7000849"/>
              <a:gd name="connsiteY0" fmla="*/ 0 h 820722"/>
              <a:gd name="connsiteX1" fmla="*/ 0 w 7000849"/>
              <a:gd name="connsiteY1" fmla="*/ 820722 h 820722"/>
              <a:gd name="connsiteX2" fmla="*/ 7000849 w 7000849"/>
              <a:gd name="connsiteY2" fmla="*/ 590550 h 820722"/>
              <a:gd name="connsiteX3" fmla="*/ 4219549 w 7000849"/>
              <a:gd name="connsiteY3" fmla="*/ 9525 h 820722"/>
              <a:gd name="connsiteX4" fmla="*/ 238099 w 7000849"/>
              <a:gd name="connsiteY4" fmla="*/ 0 h 820722"/>
              <a:gd name="connsiteX0" fmla="*/ 238099 w 6972235"/>
              <a:gd name="connsiteY0" fmla="*/ 0 h 853617"/>
              <a:gd name="connsiteX1" fmla="*/ 0 w 6972235"/>
              <a:gd name="connsiteY1" fmla="*/ 820722 h 853617"/>
              <a:gd name="connsiteX2" fmla="*/ 6972235 w 6972235"/>
              <a:gd name="connsiteY2" fmla="*/ 853617 h 853617"/>
              <a:gd name="connsiteX3" fmla="*/ 4219549 w 6972235"/>
              <a:gd name="connsiteY3" fmla="*/ 9525 h 853617"/>
              <a:gd name="connsiteX4" fmla="*/ 238099 w 6972235"/>
              <a:gd name="connsiteY4" fmla="*/ 0 h 853617"/>
              <a:gd name="connsiteX0" fmla="*/ 238099 w 6972235"/>
              <a:gd name="connsiteY0" fmla="*/ 405843 h 1259460"/>
              <a:gd name="connsiteX1" fmla="*/ 0 w 6972235"/>
              <a:gd name="connsiteY1" fmla="*/ 1226565 h 1259460"/>
              <a:gd name="connsiteX2" fmla="*/ 6972235 w 6972235"/>
              <a:gd name="connsiteY2" fmla="*/ 1259460 h 1259460"/>
              <a:gd name="connsiteX3" fmla="*/ 5268723 w 6972235"/>
              <a:gd name="connsiteY3" fmla="*/ 0 h 1259460"/>
              <a:gd name="connsiteX4" fmla="*/ 238099 w 6972235"/>
              <a:gd name="connsiteY4" fmla="*/ 405843 h 1259460"/>
              <a:gd name="connsiteX0" fmla="*/ 533775 w 6972235"/>
              <a:gd name="connsiteY0" fmla="*/ 45857 h 1259460"/>
              <a:gd name="connsiteX1" fmla="*/ 0 w 6972235"/>
              <a:gd name="connsiteY1" fmla="*/ 1226565 h 1259460"/>
              <a:gd name="connsiteX2" fmla="*/ 6972235 w 6972235"/>
              <a:gd name="connsiteY2" fmla="*/ 1259460 h 1259460"/>
              <a:gd name="connsiteX3" fmla="*/ 5268723 w 6972235"/>
              <a:gd name="connsiteY3" fmla="*/ 0 h 1259460"/>
              <a:gd name="connsiteX4" fmla="*/ 533775 w 6972235"/>
              <a:gd name="connsiteY4" fmla="*/ 45857 h 1259460"/>
              <a:gd name="connsiteX0" fmla="*/ 533775 w 6972235"/>
              <a:gd name="connsiteY0" fmla="*/ 0 h 1213603"/>
              <a:gd name="connsiteX1" fmla="*/ 0 w 6972235"/>
              <a:gd name="connsiteY1" fmla="*/ 1180708 h 1213603"/>
              <a:gd name="connsiteX2" fmla="*/ 6972235 w 6972235"/>
              <a:gd name="connsiteY2" fmla="*/ 1213603 h 1213603"/>
              <a:gd name="connsiteX3" fmla="*/ 5268724 w 6972235"/>
              <a:gd name="connsiteY3" fmla="*/ 9525 h 1213603"/>
              <a:gd name="connsiteX4" fmla="*/ 533775 w 6972235"/>
              <a:gd name="connsiteY4" fmla="*/ 0 h 1213603"/>
              <a:gd name="connsiteX0" fmla="*/ 533775 w 6972235"/>
              <a:gd name="connsiteY0" fmla="*/ 0 h 1213603"/>
              <a:gd name="connsiteX1" fmla="*/ 0 w 6972235"/>
              <a:gd name="connsiteY1" fmla="*/ 1180708 h 1213603"/>
              <a:gd name="connsiteX2" fmla="*/ 6972235 w 6972235"/>
              <a:gd name="connsiteY2" fmla="*/ 1213603 h 1213603"/>
              <a:gd name="connsiteX3" fmla="*/ 5268724 w 6972235"/>
              <a:gd name="connsiteY3" fmla="*/ 9525 h 1213603"/>
              <a:gd name="connsiteX4" fmla="*/ 533775 w 6972235"/>
              <a:gd name="connsiteY4" fmla="*/ 0 h 1213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2235" h="1213603">
                <a:moveTo>
                  <a:pt x="533775" y="0"/>
                </a:moveTo>
                <a:lnTo>
                  <a:pt x="0" y="1180708"/>
                </a:lnTo>
                <a:lnTo>
                  <a:pt x="6972235" y="1213603"/>
                </a:lnTo>
                <a:lnTo>
                  <a:pt x="5268724" y="9525"/>
                </a:lnTo>
                <a:lnTo>
                  <a:pt x="533775" y="0"/>
                </a:lnTo>
                <a:close/>
              </a:path>
            </a:pathLst>
          </a:custGeom>
          <a:solidFill>
            <a:schemeClr val="tx1">
              <a:lumMod val="75000"/>
              <a:alpha val="5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6529" tIns="68265" rIns="136529" bIns="68265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03321"/>
      </p:ext>
    </p:extLst>
  </p:cSld>
  <p:clrMapOvr>
    <a:masterClrMapping/>
  </p:clrMapOvr>
  <p:transition advTm="204039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70445" y="1028809"/>
            <a:ext cx="11650488" cy="5662448"/>
          </a:xfrm>
        </p:spPr>
        <p:txBody>
          <a:bodyPr/>
          <a:lstStyle/>
          <a:p>
            <a:r>
              <a:rPr lang="en-US" dirty="0" smtClean="0"/>
              <a:t>Shows every place in the system that can be configured to run something at boot &amp; logon</a:t>
            </a:r>
          </a:p>
          <a:p>
            <a:pPr lvl="1"/>
            <a:r>
              <a:rPr lang="en-US" dirty="0" smtClean="0"/>
              <a:t>Standard Run keys and Startup folders</a:t>
            </a:r>
          </a:p>
          <a:p>
            <a:pPr lvl="1"/>
            <a:r>
              <a:rPr lang="en-US" dirty="0" smtClean="0"/>
              <a:t>Shell, </a:t>
            </a:r>
            <a:r>
              <a:rPr lang="en-US" dirty="0" err="1" smtClean="0"/>
              <a:t>userinit</a:t>
            </a:r>
            <a:endParaRPr lang="en-US" dirty="0" smtClean="0"/>
          </a:p>
          <a:p>
            <a:pPr lvl="1"/>
            <a:r>
              <a:rPr lang="en-US" dirty="0" smtClean="0"/>
              <a:t>Services and drivers</a:t>
            </a:r>
          </a:p>
          <a:p>
            <a:pPr lvl="1"/>
            <a:r>
              <a:rPr lang="en-US" dirty="0" smtClean="0"/>
              <a:t>Tasks</a:t>
            </a:r>
          </a:p>
          <a:p>
            <a:pPr lvl="1"/>
            <a:r>
              <a:rPr lang="en-US" dirty="0" err="1" smtClean="0"/>
              <a:t>Winlogon</a:t>
            </a:r>
            <a:r>
              <a:rPr lang="en-US" dirty="0" smtClean="0"/>
              <a:t> notifications</a:t>
            </a:r>
          </a:p>
          <a:p>
            <a:pPr lvl="1"/>
            <a:r>
              <a:rPr lang="en-US" dirty="0" smtClean="0"/>
              <a:t>Explorer and IE </a:t>
            </a:r>
            <a:r>
              <a:rPr lang="en-US" dirty="0" err="1" smtClean="0"/>
              <a:t>addins</a:t>
            </a:r>
            <a:r>
              <a:rPr lang="en-US" dirty="0" smtClean="0"/>
              <a:t> (toolbars, Browser Helper Objects, …)</a:t>
            </a:r>
          </a:p>
          <a:p>
            <a:pPr lvl="1"/>
            <a:r>
              <a:rPr lang="en-US" dirty="0" smtClean="0"/>
              <a:t>More and ever growing…</a:t>
            </a:r>
          </a:p>
          <a:p>
            <a:r>
              <a:rPr lang="en-US" dirty="0" smtClean="0"/>
              <a:t>Each startup category has its own tab and all items display on the Everything tab</a:t>
            </a:r>
          </a:p>
          <a:p>
            <a:pPr lvl="1"/>
            <a:r>
              <a:rPr lang="en-US" dirty="0" smtClean="0"/>
              <a:t>Startup name, image description, company and path</a:t>
            </a:r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Autoruns</a:t>
            </a:r>
          </a:p>
        </p:txBody>
      </p:sp>
    </p:spTree>
    <p:extLst>
      <p:ext uri="{BB962C8B-B14F-4D97-AF65-F5344CB8AC3E}">
        <p14:creationId xmlns:p14="http://schemas.microsoft.com/office/powerpoint/2010/main" val="3445055833"/>
      </p:ext>
    </p:extLst>
  </p:cSld>
  <p:clrMapOvr>
    <a:masterClrMapping/>
  </p:clrMapOvr>
  <p:transition advTm="1101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70445" y="1057385"/>
            <a:ext cx="11650488" cy="5711756"/>
          </a:xfrm>
        </p:spPr>
        <p:txBody>
          <a:bodyPr/>
          <a:lstStyle/>
          <a:p>
            <a:r>
              <a:rPr lang="en-US" dirty="0" smtClean="0"/>
              <a:t>Zoom-in on add-ons (including malware) by selecting these filter options:</a:t>
            </a:r>
          </a:p>
          <a:p>
            <a:pPr lvl="1"/>
            <a:r>
              <a:rPr lang="en-US" dirty="0" smtClean="0"/>
              <a:t>Verify Code Signatures</a:t>
            </a:r>
          </a:p>
          <a:p>
            <a:pPr lvl="1"/>
            <a:r>
              <a:rPr lang="en-US" dirty="0" smtClean="0"/>
              <a:t>Hide Microsoft Entries</a:t>
            </a:r>
          </a:p>
          <a:p>
            <a:r>
              <a:rPr lang="en-US" dirty="0" smtClean="0"/>
              <a:t>Select an item to see more in the lower window</a:t>
            </a:r>
          </a:p>
          <a:p>
            <a:pPr lvl="1"/>
            <a:r>
              <a:rPr lang="en-US" dirty="0" smtClean="0"/>
              <a:t>Online search unknown images</a:t>
            </a:r>
          </a:p>
          <a:p>
            <a:pPr lvl="1"/>
            <a:r>
              <a:rPr lang="en-US" dirty="0" smtClean="0"/>
              <a:t>Double-click on an item to look at where its configured in the Registry or file system</a:t>
            </a:r>
          </a:p>
          <a:p>
            <a:r>
              <a:rPr lang="en-US" dirty="0" smtClean="0"/>
              <a:t>Has other features: </a:t>
            </a:r>
          </a:p>
          <a:p>
            <a:pPr lvl="1"/>
            <a:r>
              <a:rPr lang="en-US" dirty="0" smtClean="0"/>
              <a:t>Can also show empty locations (informational only)</a:t>
            </a:r>
          </a:p>
          <a:p>
            <a:pPr lvl="1"/>
            <a:r>
              <a:rPr lang="en-US" dirty="0" smtClean="0"/>
              <a:t>Includes compare functionality</a:t>
            </a:r>
          </a:p>
          <a:p>
            <a:pPr lvl="1"/>
            <a:r>
              <a:rPr lang="en-US" dirty="0" smtClean="0"/>
              <a:t>Includes equivalent command-line version, Autorunsc.exe</a:t>
            </a:r>
            <a:endParaRPr lang="en-US" dirty="0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Identifying Malware Autostarts</a:t>
            </a:r>
          </a:p>
        </p:txBody>
      </p:sp>
    </p:spTree>
    <p:extLst>
      <p:ext uri="{BB962C8B-B14F-4D97-AF65-F5344CB8AC3E}">
        <p14:creationId xmlns:p14="http://schemas.microsoft.com/office/powerpoint/2010/main" val="1350703825"/>
      </p:ext>
    </p:extLst>
  </p:cSld>
  <p:clrMapOvr>
    <a:masterClrMapping/>
  </p:clrMapOvr>
  <p:transition advTm="123335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0757" y="1189177"/>
            <a:ext cx="11650488" cy="3781994"/>
          </a:xfrm>
        </p:spPr>
        <p:txBody>
          <a:bodyPr/>
          <a:lstStyle/>
          <a:p>
            <a:r>
              <a:rPr lang="en-US" dirty="0" smtClean="0"/>
              <a:t>If a specific account is infected, you can use </a:t>
            </a:r>
            <a:r>
              <a:rPr lang="en-US" dirty="0" err="1" smtClean="0"/>
              <a:t>Autoruns</a:t>
            </a:r>
            <a:r>
              <a:rPr lang="en-US" dirty="0" smtClean="0"/>
              <a:t> from another: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If the system can’t be cleaned online, </a:t>
            </a:r>
            <a:r>
              <a:rPr lang="en-US" dirty="0" err="1" smtClean="0"/>
              <a:t>Autoruns</a:t>
            </a:r>
            <a:r>
              <a:rPr lang="en-US" dirty="0" smtClean="0"/>
              <a:t> can be used offline: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Alternate Profiles and Offline Scanning</a:t>
            </a:r>
            <a:endParaRPr lang="en-US" dirty="0"/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974090"/>
            <a:ext cx="29146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97" y="4519225"/>
            <a:ext cx="2652070" cy="172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5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5071388"/>
          </a:xfrm>
        </p:spPr>
        <p:txBody>
          <a:bodyPr/>
          <a:lstStyle/>
          <a:p>
            <a:r>
              <a:rPr lang="en-US" sz="3600" dirty="0" smtClean="0"/>
              <a:t>You can have </a:t>
            </a:r>
            <a:r>
              <a:rPr lang="en-US" sz="3600" dirty="0" err="1" smtClean="0"/>
              <a:t>Autoruns</a:t>
            </a:r>
            <a:r>
              <a:rPr lang="en-US" sz="3600" dirty="0" smtClean="0"/>
              <a:t> check </a:t>
            </a:r>
            <a:br>
              <a:rPr lang="en-US" sz="3600" dirty="0" smtClean="0"/>
            </a:br>
            <a:r>
              <a:rPr lang="en-US" sz="3600" dirty="0" err="1" smtClean="0"/>
              <a:t>VirusTotal</a:t>
            </a:r>
            <a:r>
              <a:rPr lang="en-US" sz="3600" dirty="0" smtClean="0"/>
              <a:t> for hashes</a:t>
            </a:r>
          </a:p>
          <a:p>
            <a:pPr lvl="1"/>
            <a:r>
              <a:rPr lang="en-US" sz="2032" dirty="0" smtClean="0"/>
              <a:t>Option to submit files for scanning</a:t>
            </a:r>
          </a:p>
          <a:p>
            <a:r>
              <a:rPr lang="en-US" sz="3600" dirty="0" smtClean="0"/>
              <a:t>Will be posted to </a:t>
            </a:r>
            <a:r>
              <a:rPr lang="en-US" sz="3600" dirty="0" err="1" smtClean="0"/>
              <a:t>Sysinternals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next week!</a:t>
            </a:r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New: </a:t>
            </a:r>
            <a:r>
              <a:rPr lang="en-US" dirty="0" err="1" smtClean="0"/>
              <a:t>VirusTotal</a:t>
            </a:r>
            <a:r>
              <a:rPr lang="en-US" dirty="0" smtClean="0"/>
              <a:t> Integration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82" y="4063795"/>
            <a:ext cx="10619048" cy="25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073" y="1189176"/>
            <a:ext cx="4142958" cy="318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48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69239" y="1189177"/>
            <a:ext cx="11653523" cy="3792898"/>
          </a:xfrm>
        </p:spPr>
        <p:txBody>
          <a:bodyPr/>
          <a:lstStyle/>
          <a:p>
            <a:r>
              <a:rPr lang="en-US" smtClean="0"/>
              <a:t>Delete suspicious autostarts</a:t>
            </a:r>
          </a:p>
          <a:p>
            <a:pPr lvl="1"/>
            <a:r>
              <a:rPr lang="en-US" smtClean="0"/>
              <a:t>You can disable them if you’re not sure</a:t>
            </a:r>
          </a:p>
          <a:p>
            <a:r>
              <a:rPr lang="en-US" smtClean="0"/>
              <a:t>After you’re done do a full refresh</a:t>
            </a:r>
          </a:p>
          <a:p>
            <a:r>
              <a:rPr lang="en-US" smtClean="0"/>
              <a:t>If they come back, run Process Monitor to see who’s putting them back</a:t>
            </a:r>
          </a:p>
          <a:p>
            <a:pPr lvl="1"/>
            <a:r>
              <a:rPr lang="en-US" smtClean="0"/>
              <a:t>You might have misidentified a malware process</a:t>
            </a:r>
          </a:p>
          <a:p>
            <a:pPr lvl="1"/>
            <a:r>
              <a:rPr lang="en-US" smtClean="0"/>
              <a:t>It might be a hidden, system, or legitimate process</a:t>
            </a:r>
            <a:endParaRPr lang="en-US" dirty="0" smtClean="0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Deleting Autostarts</a:t>
            </a:r>
          </a:p>
        </p:txBody>
      </p:sp>
    </p:spTree>
    <p:extLst>
      <p:ext uri="{BB962C8B-B14F-4D97-AF65-F5344CB8AC3E}">
        <p14:creationId xmlns:p14="http://schemas.microsoft.com/office/powerpoint/2010/main" val="251269353"/>
      </p:ext>
    </p:extLst>
  </p:cSld>
  <p:clrMapOvr>
    <a:masterClrMapping/>
  </p:clrMapOvr>
  <p:transition advTm="48179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Malware Activity</a:t>
            </a:r>
          </a:p>
        </p:txBody>
      </p:sp>
    </p:spTree>
    <p:extLst>
      <p:ext uri="{BB962C8B-B14F-4D97-AF65-F5344CB8AC3E}">
        <p14:creationId xmlns:p14="http://schemas.microsoft.com/office/powerpoint/2010/main" val="605474347"/>
      </p:ext>
    </p:extLst>
  </p:cSld>
  <p:clrMapOvr>
    <a:masterClrMapping/>
  </p:clrMapOvr>
  <p:transition advTm="2652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0757" y="1190735"/>
            <a:ext cx="11650488" cy="5312545"/>
          </a:xfrm>
        </p:spPr>
        <p:txBody>
          <a:bodyPr/>
          <a:lstStyle/>
          <a:p>
            <a:r>
              <a:rPr lang="en-US" dirty="0" smtClean="0"/>
              <a:t>Tracing activity can reveal the system impact of malware</a:t>
            </a:r>
          </a:p>
          <a:p>
            <a:pPr lvl="1"/>
            <a:r>
              <a:rPr lang="en-US" dirty="0" smtClean="0"/>
              <a:t>Tracing shows initial infection, before cloaking is applied</a:t>
            </a:r>
          </a:p>
          <a:p>
            <a:pPr lvl="1"/>
            <a:r>
              <a:rPr lang="en-US" dirty="0" smtClean="0"/>
              <a:t>Can reveal the internals of “buddy system” and other infection-protection mechanisms</a:t>
            </a:r>
          </a:p>
          <a:p>
            <a:r>
              <a:rPr lang="en-US" dirty="0" smtClean="0"/>
              <a:t>Process Monitor makes tracing easy</a:t>
            </a:r>
          </a:p>
          <a:p>
            <a:pPr lvl="1"/>
            <a:r>
              <a:rPr lang="en-US" dirty="0" smtClean="0"/>
              <a:t>A simple filter can identify all system modifications</a:t>
            </a:r>
          </a:p>
          <a:p>
            <a:pPr lvl="1"/>
            <a:r>
              <a:rPr lang="en-US" dirty="0" smtClean="0"/>
              <a:t>Investigating stacks can distinguish legitimate activity from malicious activity</a:t>
            </a:r>
          </a:p>
          <a:p>
            <a:pPr lvl="1"/>
            <a:r>
              <a:rPr lang="en-US" dirty="0" smtClean="0"/>
              <a:t>It will often show you the cause for error messages</a:t>
            </a:r>
          </a:p>
          <a:p>
            <a:pPr lvl="1"/>
            <a:r>
              <a:rPr lang="en-US" dirty="0" smtClean="0"/>
              <a:t>It many times tells you what is causing sluggish performance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b="1" dirty="0" smtClean="0">
                <a:solidFill>
                  <a:srgbClr val="FFC000"/>
                </a:solidFill>
              </a:rPr>
              <a:t>When in doubt, run Process Monitor!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Tracing Malware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89770"/>
      </p:ext>
    </p:extLst>
  </p:cSld>
  <p:clrMapOvr>
    <a:masterClrMapping/>
  </p:clrMapOvr>
  <p:transition advTm="7417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Event Classes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520701" y="1240971"/>
            <a:ext cx="4801033" cy="5379934"/>
          </a:xfrm>
        </p:spPr>
        <p:txBody>
          <a:bodyPr/>
          <a:lstStyle/>
          <a:p>
            <a:r>
              <a:rPr lang="en-US" sz="3200" dirty="0"/>
              <a:t>File system (</a:t>
            </a:r>
            <a:r>
              <a:rPr lang="en-US" sz="3200" dirty="0" err="1"/>
              <a:t>Filemon</a:t>
            </a:r>
            <a:r>
              <a:rPr lang="en-US" sz="3200" dirty="0"/>
              <a:t>)</a:t>
            </a:r>
          </a:p>
          <a:p>
            <a:pPr lvl="1"/>
            <a:r>
              <a:rPr lang="en-US" sz="1800" dirty="0"/>
              <a:t>Includes I/O command input and output details</a:t>
            </a:r>
          </a:p>
          <a:p>
            <a:r>
              <a:rPr lang="en-US" sz="3200" dirty="0"/>
              <a:t>Registry (</a:t>
            </a:r>
            <a:r>
              <a:rPr lang="en-US" sz="3200" dirty="0" err="1"/>
              <a:t>Regmon</a:t>
            </a:r>
            <a:r>
              <a:rPr lang="en-US" sz="3200" dirty="0"/>
              <a:t>)</a:t>
            </a:r>
          </a:p>
          <a:p>
            <a:pPr lvl="1"/>
            <a:r>
              <a:rPr lang="en-US" sz="1800" dirty="0"/>
              <a:t>Includes all data</a:t>
            </a:r>
          </a:p>
          <a:p>
            <a:r>
              <a:rPr lang="en-US" sz="3200" dirty="0"/>
              <a:t>Process </a:t>
            </a:r>
          </a:p>
          <a:p>
            <a:pPr lvl="1"/>
            <a:r>
              <a:rPr lang="en-US" sz="1800" dirty="0"/>
              <a:t>Process create and exit</a:t>
            </a:r>
          </a:p>
          <a:p>
            <a:pPr lvl="1"/>
            <a:r>
              <a:rPr lang="en-US" sz="1800" dirty="0"/>
              <a:t>Thread create and exit</a:t>
            </a:r>
          </a:p>
          <a:p>
            <a:pPr lvl="1"/>
            <a:r>
              <a:rPr lang="en-US" sz="1800" dirty="0"/>
              <a:t>Image loads, including drivers</a:t>
            </a:r>
          </a:p>
          <a:p>
            <a:r>
              <a:rPr lang="en-US" sz="3200" dirty="0"/>
              <a:t>Network</a:t>
            </a:r>
          </a:p>
          <a:p>
            <a:pPr lvl="1"/>
            <a:r>
              <a:rPr lang="en-US" sz="1800" dirty="0"/>
              <a:t>ETW network tracing</a:t>
            </a:r>
          </a:p>
          <a:p>
            <a:r>
              <a:rPr lang="en-US" sz="3200" dirty="0"/>
              <a:t>Profiling</a:t>
            </a:r>
          </a:p>
          <a:p>
            <a:pPr lvl="1"/>
            <a:r>
              <a:rPr lang="en-US" sz="1800" dirty="0"/>
              <a:t>Thread </a:t>
            </a:r>
            <a:r>
              <a:rPr lang="en-US" sz="1800" dirty="0" err="1"/>
              <a:t>statck</a:t>
            </a:r>
            <a:r>
              <a:rPr lang="en-US" sz="1800" dirty="0"/>
              <a:t> snapshots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374" y="1503849"/>
            <a:ext cx="6663924" cy="445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1311"/>
      </p:ext>
    </p:extLst>
  </p:cSld>
  <p:clrMapOvr>
    <a:masterClrMapping/>
  </p:clrMapOvr>
  <p:transition advTm="21519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69240" y="1073852"/>
            <a:ext cx="11653523" cy="5385898"/>
          </a:xfrm>
        </p:spPr>
        <p:txBody>
          <a:bodyPr/>
          <a:lstStyle/>
          <a:p>
            <a:r>
              <a:rPr lang="en-US" dirty="0" smtClean="0"/>
              <a:t>Learn about </a:t>
            </a:r>
            <a:r>
              <a:rPr lang="en-US" dirty="0" err="1" smtClean="0"/>
              <a:t>Sysinternals</a:t>
            </a:r>
            <a:r>
              <a:rPr lang="en-US" dirty="0" smtClean="0"/>
              <a:t> tools and techniques for analyzing and cleaning malware</a:t>
            </a:r>
          </a:p>
          <a:p>
            <a:pPr lvl="1"/>
            <a:r>
              <a:rPr lang="en-US" dirty="0" smtClean="0"/>
              <a:t>Professional antimalware analysis requires years of deep training</a:t>
            </a:r>
          </a:p>
          <a:p>
            <a:pPr lvl="1"/>
            <a:r>
              <a:rPr lang="en-US" dirty="0" smtClean="0"/>
              <a:t>But even for professionals, </a:t>
            </a:r>
            <a:r>
              <a:rPr lang="en-US" dirty="0" err="1" smtClean="0"/>
              <a:t>Sysinternals</a:t>
            </a:r>
            <a:r>
              <a:rPr lang="en-US" dirty="0" smtClean="0"/>
              <a:t> tools can prove useful</a:t>
            </a:r>
          </a:p>
          <a:p>
            <a:r>
              <a:rPr lang="en-US" dirty="0" smtClean="0"/>
              <a:t>Analyzing:</a:t>
            </a:r>
          </a:p>
          <a:p>
            <a:pPr lvl="1"/>
            <a:r>
              <a:rPr lang="en-US" dirty="0" smtClean="0"/>
              <a:t>Understanding the impact of malware</a:t>
            </a:r>
          </a:p>
          <a:p>
            <a:pPr lvl="1"/>
            <a:r>
              <a:rPr lang="en-US" dirty="0" smtClean="0"/>
              <a:t>Can be used to understand malware operation </a:t>
            </a:r>
          </a:p>
          <a:p>
            <a:pPr lvl="1"/>
            <a:r>
              <a:rPr lang="en-US" dirty="0" smtClean="0"/>
              <a:t>Generates road map for cleaning infestations</a:t>
            </a:r>
          </a:p>
          <a:p>
            <a:r>
              <a:rPr lang="en-US" dirty="0" smtClean="0"/>
              <a:t>Cleaning:</a:t>
            </a:r>
          </a:p>
          <a:p>
            <a:pPr lvl="1"/>
            <a:r>
              <a:rPr lang="en-US" dirty="0" smtClean="0"/>
              <a:t>Removing an infestation of a compromised system</a:t>
            </a:r>
          </a:p>
          <a:p>
            <a:pPr lvl="1"/>
            <a:r>
              <a:rPr lang="en-US" dirty="0" smtClean="0"/>
              <a:t>Attempting a clean can also reveal more information about malware’s operation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About this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9345"/>
      </p:ext>
    </p:extLst>
  </p:cSld>
  <p:clrMapOvr>
    <a:masterClrMapping/>
  </p:clrMapOvr>
  <p:transition advTm="184101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Event Properties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Event details</a:t>
            </a:r>
          </a:p>
          <a:p>
            <a:pPr lvl="1"/>
            <a:r>
              <a:rPr lang="en-US" smtClean="0"/>
              <a:t>Duration, process, thread, </a:t>
            </a:r>
            <a:br>
              <a:rPr lang="en-US" smtClean="0"/>
            </a:br>
            <a:r>
              <a:rPr lang="en-US" smtClean="0"/>
              <a:t>details, etc.</a:t>
            </a:r>
          </a:p>
          <a:p>
            <a:r>
              <a:rPr lang="en-US" smtClean="0"/>
              <a:t>Process information</a:t>
            </a:r>
          </a:p>
          <a:p>
            <a:pPr lvl="1"/>
            <a:r>
              <a:rPr lang="en-US" smtClean="0"/>
              <a:t>Command line </a:t>
            </a:r>
          </a:p>
          <a:p>
            <a:pPr lvl="1"/>
            <a:r>
              <a:rPr lang="en-US" smtClean="0"/>
              <a:t>User</a:t>
            </a:r>
          </a:p>
          <a:p>
            <a:pPr lvl="1"/>
            <a:r>
              <a:rPr lang="en-US" smtClean="0"/>
              <a:t>Session and logon session</a:t>
            </a:r>
          </a:p>
          <a:p>
            <a:pPr lvl="1"/>
            <a:r>
              <a:rPr lang="en-US" smtClean="0"/>
              <a:t>Image information </a:t>
            </a:r>
          </a:p>
          <a:p>
            <a:pPr lvl="1"/>
            <a:r>
              <a:rPr lang="en-US" smtClean="0"/>
              <a:t>Start time</a:t>
            </a:r>
          </a:p>
          <a:p>
            <a:r>
              <a:rPr lang="en-US" smtClean="0"/>
              <a:t>Thread stack at time of event</a:t>
            </a:r>
          </a:p>
          <a:p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76" y="906345"/>
            <a:ext cx="4497402" cy="437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135610"/>
      </p:ext>
    </p:extLst>
  </p:cSld>
  <p:clrMapOvr>
    <a:masterClrMapping/>
  </p:clrMapOvr>
  <p:transition advTm="49378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0701" y="1447799"/>
            <a:ext cx="11149013" cy="4105676"/>
          </a:xfrm>
        </p:spPr>
        <p:txBody>
          <a:bodyPr/>
          <a:lstStyle/>
          <a:p>
            <a:r>
              <a:rPr lang="en-US" dirty="0" smtClean="0"/>
              <a:t>To filter on a value, right-click on the line and select the attribute from the Include, Exclude or Highlight submenus</a:t>
            </a:r>
          </a:p>
          <a:p>
            <a:r>
              <a:rPr lang="en-US" dirty="0" smtClean="0"/>
              <a:t>When you set a highlight</a:t>
            </a:r>
            <a:br>
              <a:rPr lang="en-US" dirty="0" smtClean="0"/>
            </a:br>
            <a:r>
              <a:rPr lang="en-US" dirty="0" smtClean="0"/>
              <a:t>filter you can move </a:t>
            </a:r>
            <a:br>
              <a:rPr lang="en-US" dirty="0" smtClean="0"/>
            </a:br>
            <a:r>
              <a:rPr lang="en-US" dirty="0" smtClean="0"/>
              <a:t>through highlighted event </a:t>
            </a:r>
            <a:br>
              <a:rPr lang="en-US" dirty="0" smtClean="0"/>
            </a:br>
            <a:r>
              <a:rPr lang="en-US" dirty="0" smtClean="0"/>
              <a:t>properties</a:t>
            </a:r>
          </a:p>
        </p:txBody>
      </p:sp>
      <p:grpSp>
        <p:nvGrpSpPr>
          <p:cNvPr id="37892" name="Group 5"/>
          <p:cNvGrpSpPr>
            <a:grpSpLocks/>
          </p:cNvGrpSpPr>
          <p:nvPr/>
        </p:nvGrpSpPr>
        <p:grpSpPr bwMode="auto">
          <a:xfrm>
            <a:off x="6770878" y="2804116"/>
            <a:ext cx="3912851" cy="3498258"/>
            <a:chOff x="1927863" y="3598616"/>
            <a:chExt cx="3253080" cy="3496853"/>
          </a:xfrm>
        </p:grpSpPr>
        <p:pic>
          <p:nvPicPr>
            <p:cNvPr id="3789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863" y="3598616"/>
              <a:ext cx="1952625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118" y="3742669"/>
              <a:ext cx="1647825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83" y="5254824"/>
            <a:ext cx="2677439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510163"/>
      </p:ext>
    </p:extLst>
  </p:cSld>
  <p:clrMapOvr>
    <a:masterClrMapping/>
  </p:clrMapOvr>
  <p:transition advTm="32636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Advanced Filters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0700" y="1103991"/>
            <a:ext cx="11149013" cy="5626925"/>
          </a:xfrm>
        </p:spPr>
        <p:txBody>
          <a:bodyPr/>
          <a:lstStyle/>
          <a:p>
            <a:r>
              <a:rPr lang="en-US" sz="3600" dirty="0"/>
              <a:t>Multiple-filter behavior:</a:t>
            </a:r>
          </a:p>
          <a:p>
            <a:pPr lvl="1"/>
            <a:r>
              <a:rPr lang="en-US" sz="2000" dirty="0"/>
              <a:t>Values from different attributes are </a:t>
            </a:r>
            <a:r>
              <a:rPr lang="en-US" sz="2000" dirty="0" err="1"/>
              <a:t>AND’d</a:t>
            </a:r>
            <a:endParaRPr lang="en-US" sz="2000" dirty="0"/>
          </a:p>
          <a:p>
            <a:pPr lvl="1"/>
            <a:r>
              <a:rPr lang="en-US" sz="2000" dirty="0"/>
              <a:t>Values for the same attribute are </a:t>
            </a:r>
            <a:r>
              <a:rPr lang="en-US" sz="2000" dirty="0" err="1"/>
              <a:t>OR’d</a:t>
            </a:r>
            <a:endParaRPr lang="en-US" sz="2000" dirty="0"/>
          </a:p>
          <a:p>
            <a:r>
              <a:rPr lang="en-US" sz="3568" dirty="0"/>
              <a:t>Use Edit Filter context menu for quick configuration</a:t>
            </a:r>
          </a:p>
          <a:p>
            <a:r>
              <a:rPr lang="en-US" sz="3600" dirty="0"/>
              <a:t>More complex filtering is available in the Filter dialog</a:t>
            </a:r>
          </a:p>
          <a:p>
            <a:pPr lvl="1"/>
            <a:r>
              <a:rPr lang="en-US" sz="2000" dirty="0"/>
              <a:t>Outlook-style rule definition</a:t>
            </a:r>
          </a:p>
          <a:p>
            <a:r>
              <a:rPr lang="en-US" sz="3600" dirty="0"/>
              <a:t>You can save and restore </a:t>
            </a:r>
            <a:br>
              <a:rPr lang="en-US" sz="3600" dirty="0"/>
            </a:br>
            <a:r>
              <a:rPr lang="en-US" sz="3600" dirty="0"/>
              <a:t>filters</a:t>
            </a:r>
          </a:p>
          <a:p>
            <a:r>
              <a:rPr lang="en-US" sz="3600" dirty="0"/>
              <a:t>Filter for watching malware </a:t>
            </a:r>
            <a:br>
              <a:rPr lang="en-US" sz="3600" dirty="0"/>
            </a:br>
            <a:r>
              <a:rPr lang="en-US" sz="3600" dirty="0"/>
              <a:t>impact:</a:t>
            </a:r>
            <a:br>
              <a:rPr lang="en-US" sz="3600" dirty="0"/>
            </a:br>
            <a:r>
              <a:rPr lang="en-US" sz="3600" dirty="0"/>
              <a:t>	</a:t>
            </a:r>
            <a:r>
              <a:rPr lang="en-US" sz="3600" dirty="0">
                <a:solidFill>
                  <a:srgbClr val="FFC000"/>
                </a:solidFill>
              </a:rPr>
              <a:t>“Category is Write”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248" y="3684588"/>
            <a:ext cx="4516236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959214"/>
      </p:ext>
    </p:extLst>
  </p:cSld>
  <p:clrMapOvr>
    <a:masterClrMapping/>
  </p:clrMapOvr>
  <p:transition advTm="54183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Process Tree</a:t>
            </a:r>
            <a:endParaRPr lang="en-US" dirty="0" smtClean="0"/>
          </a:p>
        </p:txBody>
      </p:sp>
      <p:sp>
        <p:nvSpPr>
          <p:cNvPr id="4915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0701" y="1447800"/>
            <a:ext cx="6631245" cy="5120441"/>
          </a:xfrm>
        </p:spPr>
        <p:txBody>
          <a:bodyPr/>
          <a:lstStyle/>
          <a:p>
            <a:r>
              <a:rPr lang="en-US" dirty="0" smtClean="0"/>
              <a:t>Tools-&gt;Process Tree</a:t>
            </a:r>
          </a:p>
          <a:p>
            <a:pPr lvl="1"/>
            <a:r>
              <a:rPr lang="en-US" dirty="0" smtClean="0"/>
              <a:t>Shows all processes that have been seen in the trace (including parents)</a:t>
            </a:r>
          </a:p>
          <a:p>
            <a:pPr lvl="1"/>
            <a:r>
              <a:rPr lang="en-US" dirty="0" smtClean="0"/>
              <a:t>Can toggle on and off terminated processes</a:t>
            </a:r>
          </a:p>
          <a:p>
            <a:r>
              <a:rPr lang="en-US" dirty="0" smtClean="0"/>
              <a:t>The process tree provides an easy way to see process relationships</a:t>
            </a:r>
          </a:p>
          <a:p>
            <a:pPr lvl="1"/>
            <a:r>
              <a:rPr lang="en-US" dirty="0" smtClean="0"/>
              <a:t>Short-lived processes</a:t>
            </a:r>
          </a:p>
          <a:p>
            <a:pPr lvl="1"/>
            <a:r>
              <a:rPr lang="en-US" dirty="0" smtClean="0"/>
              <a:t>Command lines</a:t>
            </a:r>
          </a:p>
          <a:p>
            <a:pPr lvl="1"/>
            <a:r>
              <a:rPr lang="en-US" dirty="0" smtClean="0"/>
              <a:t>User names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613" y="1714004"/>
            <a:ext cx="441210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71512"/>
      </p:ext>
    </p:extLst>
  </p:cSld>
  <p:clrMapOvr>
    <a:masterClrMapping/>
  </p:clrMapOvr>
  <p:transition advTm="6025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Forensics</a:t>
            </a:r>
          </a:p>
        </p:txBody>
      </p:sp>
    </p:spTree>
    <p:extLst>
      <p:ext uri="{BB962C8B-B14F-4D97-AF65-F5344CB8AC3E}">
        <p14:creationId xmlns:p14="http://schemas.microsoft.com/office/powerpoint/2010/main" val="4201581423"/>
      </p:ext>
    </p:extLst>
  </p:cSld>
  <p:clrMapOvr>
    <a:masterClrMapping/>
  </p:clrMapOvr>
  <p:transition advTm="2652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Announcing: System Monitor (Sysmon)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9248" y="1447800"/>
            <a:ext cx="11151917" cy="5055743"/>
          </a:xfrm>
        </p:spPr>
        <p:txBody>
          <a:bodyPr/>
          <a:lstStyle/>
          <a:p>
            <a:r>
              <a:rPr lang="en-US" sz="3600" dirty="0" smtClean="0"/>
              <a:t>Background system monitoring utility</a:t>
            </a:r>
          </a:p>
          <a:p>
            <a:pPr lvl="1"/>
            <a:r>
              <a:rPr lang="en-US" sz="2000" dirty="0" smtClean="0"/>
              <a:t>Record system events to the Windows event log</a:t>
            </a:r>
          </a:p>
          <a:p>
            <a:pPr lvl="1"/>
            <a:r>
              <a:rPr lang="en-US" sz="2000" dirty="0" smtClean="0"/>
              <a:t>Can be used for system anomaly detection</a:t>
            </a:r>
          </a:p>
          <a:p>
            <a:pPr lvl="1"/>
            <a:r>
              <a:rPr lang="en-US" sz="2000" dirty="0" smtClean="0"/>
              <a:t>Forensics can trace intruder activity across the network</a:t>
            </a:r>
          </a:p>
          <a:p>
            <a:r>
              <a:rPr lang="en-US" sz="3600" dirty="0" smtClean="0"/>
              <a:t>Written for use in Microsoft corporate network</a:t>
            </a:r>
          </a:p>
          <a:p>
            <a:pPr lvl="1"/>
            <a:r>
              <a:rPr lang="en-US" sz="2000" dirty="0" smtClean="0"/>
              <a:t>To understand attacker behavior and tools</a:t>
            </a:r>
          </a:p>
          <a:p>
            <a:pPr lvl="1"/>
            <a:r>
              <a:rPr lang="en-US" sz="2000" dirty="0" smtClean="0"/>
              <a:t>Significant contributions by Thomas Garnier</a:t>
            </a:r>
          </a:p>
          <a:p>
            <a:pPr lvl="1"/>
            <a:r>
              <a:rPr lang="en-US" sz="2000" dirty="0" smtClean="0"/>
              <a:t>Public version has reduced functionality</a:t>
            </a:r>
          </a:p>
          <a:p>
            <a:r>
              <a:rPr lang="en-US" sz="3600" dirty="0" smtClean="0"/>
              <a:t>Installs as service/driver</a:t>
            </a:r>
          </a:p>
          <a:p>
            <a:pPr lvl="1"/>
            <a:r>
              <a:rPr lang="en-US" sz="2000" dirty="0" smtClean="0"/>
              <a:t>No reboot required</a:t>
            </a:r>
          </a:p>
          <a:p>
            <a:pPr lvl="1"/>
            <a:r>
              <a:rPr lang="en-US" sz="2000" dirty="0" smtClean="0"/>
              <a:t>Captures events from early in</a:t>
            </a:r>
            <a:br>
              <a:rPr lang="en-US" sz="2000" dirty="0" smtClean="0"/>
            </a:br>
            <a:r>
              <a:rPr lang="en-US" sz="2000" dirty="0" smtClean="0"/>
              <a:t>the boot process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162" y="4506350"/>
            <a:ext cx="5658003" cy="15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68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Sysmon</a:t>
            </a:r>
            <a:r>
              <a:rPr lang="en-US" dirty="0" smtClean="0"/>
              <a:t> Events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9248" y="1447800"/>
            <a:ext cx="6755131" cy="4933851"/>
          </a:xfrm>
        </p:spPr>
        <p:txBody>
          <a:bodyPr/>
          <a:lstStyle/>
          <a:p>
            <a:r>
              <a:rPr lang="en-US" sz="3568" dirty="0" smtClean="0"/>
              <a:t>Process create:</a:t>
            </a:r>
          </a:p>
          <a:p>
            <a:pPr lvl="1"/>
            <a:r>
              <a:rPr lang="en-US" sz="2000" dirty="0" smtClean="0"/>
              <a:t>Image file and image file hash</a:t>
            </a:r>
          </a:p>
          <a:p>
            <a:pPr lvl="1"/>
            <a:r>
              <a:rPr lang="en-US" sz="2000" dirty="0" smtClean="0"/>
              <a:t>Command line</a:t>
            </a:r>
          </a:p>
          <a:p>
            <a:pPr lvl="1"/>
            <a:r>
              <a:rPr lang="en-US" sz="2000" dirty="0" smtClean="0"/>
              <a:t>Parent image and command line</a:t>
            </a:r>
          </a:p>
          <a:p>
            <a:pPr lvl="1"/>
            <a:r>
              <a:rPr lang="en-US" sz="2000" dirty="0" smtClean="0"/>
              <a:t>GUID for process ID-independent tracking</a:t>
            </a:r>
            <a:endParaRPr lang="en-US" sz="2000" dirty="0"/>
          </a:p>
          <a:p>
            <a:r>
              <a:rPr lang="en-US" sz="3568" dirty="0" smtClean="0"/>
              <a:t>Network connections:</a:t>
            </a:r>
          </a:p>
          <a:p>
            <a:pPr lvl="1"/>
            <a:r>
              <a:rPr lang="en-US" sz="2000" dirty="0" smtClean="0"/>
              <a:t>Process name</a:t>
            </a:r>
          </a:p>
          <a:p>
            <a:pPr lvl="1"/>
            <a:r>
              <a:rPr lang="en-US" sz="2000" dirty="0" smtClean="0"/>
              <a:t>IP addresses and ports</a:t>
            </a:r>
          </a:p>
          <a:p>
            <a:pPr lvl="1"/>
            <a:r>
              <a:rPr lang="en-US" sz="2000" dirty="0" smtClean="0"/>
              <a:t>Host and port names</a:t>
            </a:r>
            <a:endParaRPr lang="en-US" sz="2000" dirty="0"/>
          </a:p>
          <a:p>
            <a:r>
              <a:rPr lang="en-US" sz="3568" dirty="0"/>
              <a:t>File create timestamp </a:t>
            </a:r>
            <a:r>
              <a:rPr lang="en-US" sz="3568" dirty="0" smtClean="0"/>
              <a:t>change</a:t>
            </a:r>
          </a:p>
          <a:p>
            <a:pPr lvl="1"/>
            <a:r>
              <a:rPr lang="en-US" sz="2000" dirty="0"/>
              <a:t>Process responsible</a:t>
            </a:r>
            <a:endParaRPr lang="en-US" sz="4000" dirty="0"/>
          </a:p>
          <a:p>
            <a:pPr lvl="1"/>
            <a:r>
              <a:rPr lang="en-US" sz="2000" dirty="0" smtClean="0"/>
              <a:t>Original and new timestamp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102" y="593069"/>
            <a:ext cx="4073221" cy="56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882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Scareware</a:t>
            </a:r>
            <a:endParaRPr lang="en-US" dirty="0" smtClean="0"/>
          </a:p>
        </p:txBody>
      </p:sp>
      <p:pic>
        <p:nvPicPr>
          <p:cNvPr id="3" name="Picture 2" descr="http://www.microsoft.com/security/encyclopedia/en-us/i/99772865754542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454" y="938464"/>
            <a:ext cx="5797650" cy="43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bs.twimg.com/media/BfI4C2OCMAA6hpY.pn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854" y="2089684"/>
            <a:ext cx="5115579" cy="38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73" y="3247231"/>
            <a:ext cx="4017889" cy="328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91094"/>
      </p:ext>
    </p:extLst>
  </p:cSld>
  <p:clrMapOvr>
    <a:masterClrMapping/>
  </p:clrMapOvr>
  <p:transition advTm="2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39" y="1030979"/>
            <a:ext cx="11653523" cy="1796217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Analyzing </a:t>
            </a:r>
            <a:r>
              <a:rPr lang="en-US" dirty="0" err="1" smtClean="0"/>
              <a:t>FakePav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371" y="6227348"/>
            <a:ext cx="1132944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http://www.microsoft.com/security/portal/threat/encyclopedia/Entry.aspx?Name=Rogue%3AWin32%2FFakePAV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625" y="3649579"/>
            <a:ext cx="4411487" cy="24852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0635916" y="5807242"/>
            <a:ext cx="786063" cy="192505"/>
          </a:xfrm>
          <a:prstGeom prst="rect">
            <a:avLst/>
          </a:prstGeom>
          <a:noFill/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76045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UnwantedSoftware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9335320"/>
      </p:ext>
    </p:extLst>
  </p:cSld>
  <p:clrMapOvr>
    <a:masterClrMapping/>
  </p:clrMapOvr>
  <p:transition advTm="2652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69239" y="1189177"/>
            <a:ext cx="11653523" cy="4046236"/>
          </a:xfrm>
        </p:spPr>
        <p:txBody>
          <a:bodyPr/>
          <a:lstStyle/>
          <a:p>
            <a:r>
              <a:rPr lang="en-US" smtClean="0"/>
              <a:t>Disconnect from network</a:t>
            </a:r>
          </a:p>
          <a:p>
            <a:r>
              <a:rPr lang="en-US" smtClean="0"/>
              <a:t>Identify malicious processes and drivers</a:t>
            </a:r>
          </a:p>
          <a:p>
            <a:r>
              <a:rPr lang="en-US" smtClean="0"/>
              <a:t>Terminate identified processes</a:t>
            </a:r>
          </a:p>
          <a:p>
            <a:r>
              <a:rPr lang="en-US" smtClean="0"/>
              <a:t>Identify and delete malware autostarts</a:t>
            </a:r>
          </a:p>
          <a:p>
            <a:r>
              <a:rPr lang="en-US" smtClean="0"/>
              <a:t>Delete malware files</a:t>
            </a:r>
          </a:p>
          <a:p>
            <a:r>
              <a:rPr lang="en-US" smtClean="0"/>
              <a:t>Reboot and repeat</a:t>
            </a:r>
            <a:endParaRPr lang="en-US" dirty="0" smtClean="0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Malware Cleaning Steps</a:t>
            </a:r>
          </a:p>
        </p:txBody>
      </p:sp>
    </p:spTree>
    <p:extLst>
      <p:ext uri="{BB962C8B-B14F-4D97-AF65-F5344CB8AC3E}">
        <p14:creationId xmlns:p14="http://schemas.microsoft.com/office/powerpoint/2010/main" val="2832918129"/>
      </p:ext>
    </p:extLst>
  </p:cSld>
  <p:clrMapOvr>
    <a:masterClrMapping/>
  </p:clrMapOvr>
  <p:transition advTm="281691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Mom complained about two symptoms:</a:t>
            </a:r>
          </a:p>
          <a:p>
            <a:pPr lvl="1"/>
            <a:r>
              <a:rPr lang="en-US" smtClean="0"/>
              <a:t>Her IE home page was hijacked </a:t>
            </a:r>
          </a:p>
          <a:p>
            <a:pPr lvl="1"/>
            <a:r>
              <a:rPr lang="en-US" smtClean="0"/>
              <a:t>She got toast from a backup program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Case of the Unwanted Software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5" y="2801563"/>
            <a:ext cx="6012196" cy="3591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70" y="3220473"/>
            <a:ext cx="3229426" cy="31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29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69240" y="2022415"/>
            <a:ext cx="11652250" cy="2184400"/>
          </a:xfrm>
        </p:spPr>
        <p:txBody>
          <a:bodyPr/>
          <a:lstStyle/>
          <a:p>
            <a:r>
              <a:rPr lang="en-US" dirty="0" smtClean="0"/>
              <a:t>I went after the backup toast first</a:t>
            </a:r>
          </a:p>
          <a:p>
            <a:r>
              <a:rPr lang="en-US" dirty="0" smtClean="0"/>
              <a:t>Launched Process Explorer and used window finder to identify offending process: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of the Unwanted Software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04" y="4343209"/>
            <a:ext cx="10064397" cy="15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05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2830" y="2005228"/>
            <a:ext cx="11652250" cy="2184400"/>
          </a:xfrm>
        </p:spPr>
        <p:txBody>
          <a:bodyPr/>
          <a:lstStyle/>
          <a:p>
            <a:r>
              <a:rPr lang="en-US" dirty="0" smtClean="0"/>
              <a:t>Launched </a:t>
            </a:r>
            <a:r>
              <a:rPr lang="en-US" dirty="0" err="1" smtClean="0"/>
              <a:t>Autoruns</a:t>
            </a:r>
            <a:r>
              <a:rPr lang="en-US" dirty="0" smtClean="0"/>
              <a:t> and disabled related processes: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of the Unwanted Software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98" y="3373438"/>
            <a:ext cx="10194272" cy="16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90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2830" y="1860370"/>
            <a:ext cx="11652250" cy="4866973"/>
          </a:xfrm>
        </p:spPr>
        <p:txBody>
          <a:bodyPr/>
          <a:lstStyle/>
          <a:p>
            <a:r>
              <a:rPr lang="en-US" dirty="0" smtClean="0"/>
              <a:t>To find home page hijack, first looked at home page setting</a:t>
            </a:r>
          </a:p>
          <a:p>
            <a:pPr lvl="1"/>
            <a:r>
              <a:rPr lang="en-US" dirty="0" smtClean="0"/>
              <a:t>Saw that it was Bing: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But IE launched a different page, so captured an IE startup trace with </a:t>
            </a:r>
            <a:r>
              <a:rPr lang="en-US" dirty="0" err="1" smtClean="0"/>
              <a:t>Procmon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of the Unwanted Software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55" y="2803431"/>
            <a:ext cx="4635796" cy="24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2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2830" y="1709899"/>
            <a:ext cx="11652250" cy="4589270"/>
          </a:xfrm>
        </p:spPr>
        <p:txBody>
          <a:bodyPr/>
          <a:lstStyle/>
          <a:p>
            <a:r>
              <a:rPr lang="en-US" dirty="0" smtClean="0"/>
              <a:t>Looked at IE command line and saw parameter: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Opened IE shortcut link and deleted command line: problem solved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of the Unwanted Software: Solved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03" y="2382528"/>
            <a:ext cx="8783276" cy="24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93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2830" y="1066573"/>
            <a:ext cx="11652250" cy="4878964"/>
          </a:xfrm>
        </p:spPr>
        <p:txBody>
          <a:bodyPr/>
          <a:lstStyle/>
          <a:p>
            <a:r>
              <a:rPr lang="en-US" dirty="0" smtClean="0"/>
              <a:t>Mom’s PC repeatedly infected with malware</a:t>
            </a:r>
          </a:p>
          <a:p>
            <a:pPr lvl="1"/>
            <a:r>
              <a:rPr lang="en-US" dirty="0" smtClean="0"/>
              <a:t>Either MS Security Essentials or I would clean it</a:t>
            </a:r>
          </a:p>
          <a:p>
            <a:pPr lvl="1"/>
            <a:r>
              <a:rPr lang="en-US" dirty="0" smtClean="0"/>
              <a:t>Made her standard user</a:t>
            </a:r>
          </a:p>
          <a:p>
            <a:pPr lvl="1"/>
            <a:r>
              <a:rPr lang="en-US" dirty="0" smtClean="0"/>
              <a:t>She still got infected</a:t>
            </a:r>
          </a:p>
          <a:p>
            <a:r>
              <a:rPr lang="en-US" dirty="0" smtClean="0"/>
              <a:t>Installed </a:t>
            </a:r>
            <a:r>
              <a:rPr lang="en-US" dirty="0" err="1" smtClean="0"/>
              <a:t>Sysmon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to hope to trace the </a:t>
            </a:r>
            <a:br>
              <a:rPr lang="en-US" dirty="0" smtClean="0"/>
            </a:br>
            <a:r>
              <a:rPr lang="en-US" dirty="0" smtClean="0"/>
              <a:t>cause</a:t>
            </a:r>
          </a:p>
          <a:p>
            <a:r>
              <a:rPr lang="en-US" dirty="0" smtClean="0"/>
              <a:t>Sure, enough, </a:t>
            </a:r>
            <a:br>
              <a:rPr lang="en-US" dirty="0" smtClean="0"/>
            </a:br>
            <a:r>
              <a:rPr lang="en-US" dirty="0" smtClean="0"/>
              <a:t>system was </a:t>
            </a:r>
            <a:r>
              <a:rPr lang="en-US" dirty="0" err="1" smtClean="0"/>
              <a:t>reinfected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Case of My Mom’s Chronically Infected PC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36" y="2447848"/>
            <a:ext cx="5525695" cy="38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2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Remotely connected and downloaded Sysmon log</a:t>
            </a:r>
          </a:p>
          <a:p>
            <a:r>
              <a:rPr lang="en-US" smtClean="0"/>
              <a:t>Searched for drvinst and found MSEE cleaning infection at 9/14/14 7:21 AM EST, but no suspicious entries nearby:</a:t>
            </a: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Case of My Mom’s Chronically Infected PC</a:t>
            </a:r>
            <a:endParaRPr lang="en-US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636" y="3846859"/>
            <a:ext cx="54292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71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69875" y="1189038"/>
            <a:ext cx="11652250" cy="5252976"/>
          </a:xfrm>
        </p:spPr>
        <p:txBody>
          <a:bodyPr/>
          <a:lstStyle/>
          <a:p>
            <a:r>
              <a:rPr lang="en-US" dirty="0" smtClean="0"/>
              <a:t>Searched again for </a:t>
            </a:r>
            <a:r>
              <a:rPr lang="en-US" dirty="0" err="1" smtClean="0"/>
              <a:t>drvinst</a:t>
            </a:r>
            <a:r>
              <a:rPr lang="en-US" dirty="0" smtClean="0"/>
              <a:t> and came across Drvinst-2.exe launch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Launched by </a:t>
            </a:r>
            <a:r>
              <a:rPr lang="en-US" dirty="0" err="1" smtClean="0"/>
              <a:t>SwvUpdater</a:t>
            </a:r>
            <a:r>
              <a:rPr lang="en-US" dirty="0" smtClean="0"/>
              <a:t>, so searched for that…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Case of My Mom’s Chronically Infected PC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53" y="2048707"/>
            <a:ext cx="7734300" cy="3533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43836" y="3625813"/>
            <a:ext cx="7492457" cy="3795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43836" y="5202919"/>
            <a:ext cx="7492457" cy="3795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44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Saw entry that showed it was launched by scheduled task: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Case of My Mom’s Chronically Infected PC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859" y="2423035"/>
            <a:ext cx="6600825" cy="3495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70336" y="5503653"/>
            <a:ext cx="6581955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06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69875" y="1189037"/>
            <a:ext cx="5591261" cy="3750355"/>
          </a:xfrm>
        </p:spPr>
        <p:txBody>
          <a:bodyPr/>
          <a:lstStyle/>
          <a:p>
            <a:r>
              <a:rPr lang="en-US" dirty="0" smtClean="0"/>
              <a:t>Used </a:t>
            </a:r>
            <a:r>
              <a:rPr lang="en-US" dirty="0" err="1" smtClean="0"/>
              <a:t>Sigcheck</a:t>
            </a:r>
            <a:r>
              <a:rPr lang="en-US" dirty="0" smtClean="0"/>
              <a:t> to submit it to </a:t>
            </a:r>
            <a:r>
              <a:rPr lang="en-US" dirty="0" err="1" smtClean="0"/>
              <a:t>VirusTotal</a:t>
            </a:r>
            <a:endParaRPr lang="en-US" dirty="0" smtClean="0"/>
          </a:p>
          <a:p>
            <a:pPr lvl="1"/>
            <a:r>
              <a:rPr lang="en-US" dirty="0" smtClean="0"/>
              <a:t>Many engines flagged it as malicious </a:t>
            </a:r>
          </a:p>
          <a:p>
            <a:pPr lvl="1"/>
            <a:r>
              <a:rPr lang="en-US" dirty="0" smtClean="0"/>
              <a:t>Sadly, MSEE did not (subsequently submitted to MS)</a:t>
            </a:r>
          </a:p>
          <a:p>
            <a:r>
              <a:rPr lang="en-US" dirty="0" smtClean="0"/>
              <a:t>How could I have missed it?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Case of My Mom’s Chronically Infected PC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136" y="1147313"/>
            <a:ext cx="5649449" cy="50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27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Malware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12849"/>
      </p:ext>
    </p:extLst>
  </p:cSld>
  <p:clrMapOvr>
    <a:masterClrMapping/>
  </p:clrMapOvr>
  <p:transition advTm="6632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04560" y="1474788"/>
            <a:ext cx="11652250" cy="5285241"/>
          </a:xfrm>
        </p:spPr>
        <p:txBody>
          <a:bodyPr/>
          <a:lstStyle/>
          <a:p>
            <a:r>
              <a:rPr lang="en-US" sz="3600" dirty="0" smtClean="0"/>
              <a:t>Opened </a:t>
            </a:r>
            <a:r>
              <a:rPr lang="en-US" sz="3600" dirty="0" err="1" smtClean="0"/>
              <a:t>Autoruns</a:t>
            </a:r>
            <a:r>
              <a:rPr lang="en-US" sz="3600" dirty="0" smtClean="0"/>
              <a:t> and found its scheduled task:</a:t>
            </a:r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r>
              <a:rPr lang="en-US" sz="3600" dirty="0" smtClean="0"/>
              <a:t>Had overlooked it in cleanings because of generic description and valid signature</a:t>
            </a:r>
          </a:p>
          <a:p>
            <a:r>
              <a:rPr lang="en-US" sz="3600" dirty="0" smtClean="0"/>
              <a:t>Disabled it: problem solved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Case of My Mom’s Chronically </a:t>
            </a:r>
            <a:r>
              <a:rPr lang="en-US" sz="4400" dirty="0" smtClean="0"/>
              <a:t>Infected</a:t>
            </a:r>
            <a:r>
              <a:rPr lang="en-US" sz="4800" dirty="0" smtClean="0"/>
              <a:t> PC: Solved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70" y="2059416"/>
            <a:ext cx="8839200" cy="3095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7001" y="3240606"/>
            <a:ext cx="8669547" cy="291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276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Ransomware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8822234"/>
      </p:ext>
    </p:extLst>
  </p:cSld>
  <p:clrMapOvr>
    <a:masterClrMapping/>
  </p:clrMapOvr>
  <p:transition advTm="2652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Win32.Ransom.FS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6603" y="6104171"/>
            <a:ext cx="115514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http://www.microsoft.com/security/portal/threat/encyclopedia/entry.aspx?Name=Trojan%3AWin32%2FRansom.FS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38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Infections</a:t>
            </a:r>
          </a:p>
        </p:txBody>
      </p:sp>
    </p:spTree>
    <p:extLst>
      <p:ext uri="{BB962C8B-B14F-4D97-AF65-F5344CB8AC3E}">
        <p14:creationId xmlns:p14="http://schemas.microsoft.com/office/powerpoint/2010/main" val="110546824"/>
      </p:ext>
    </p:extLst>
  </p:cSld>
  <p:clrMapOvr>
    <a:masterClrMapping/>
  </p:clrMapOvr>
  <p:transition advTm="2652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Company’s systems were exhibiting signs of malware infection</a:t>
            </a:r>
          </a:p>
          <a:p>
            <a:pPr lvl="1"/>
            <a:r>
              <a:rPr lang="en-US" smtClean="0"/>
              <a:t>Emails sent to user contact lists</a:t>
            </a:r>
          </a:p>
          <a:p>
            <a:pPr lvl="1"/>
            <a:r>
              <a:rPr lang="en-US" smtClean="0"/>
              <a:t>Popups</a:t>
            </a:r>
          </a:p>
          <a:p>
            <a:pPr lvl="1"/>
            <a:r>
              <a:rPr lang="en-US" smtClean="0"/>
              <a:t>Seemed related to particular Excel file, Holiday.xls</a:t>
            </a:r>
          </a:p>
          <a:p>
            <a:r>
              <a:rPr lang="en-US" smtClean="0"/>
              <a:t>Antimalware scans didn’t find anything</a:t>
            </a:r>
          </a:p>
          <a:p>
            <a:r>
              <a:rPr lang="en-US" smtClean="0"/>
              <a:t>Company contacted Microsoft support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Case of the Infected Excel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447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69240" y="1782596"/>
            <a:ext cx="11652250" cy="2055812"/>
          </a:xfrm>
        </p:spPr>
        <p:txBody>
          <a:bodyPr/>
          <a:lstStyle/>
          <a:p>
            <a:r>
              <a:rPr lang="en-US" dirty="0" smtClean="0"/>
              <a:t>Support engineer noticed an Excel file, k4.xls, in user’s </a:t>
            </a:r>
            <a:r>
              <a:rPr lang="en-US" dirty="0" err="1" smtClean="0"/>
              <a:t>Xlstart</a:t>
            </a:r>
            <a:r>
              <a:rPr lang="en-US" dirty="0" smtClean="0"/>
              <a:t> directory: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Deleted it, but it recreated when Excel started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of the Infected Excel Application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26" name="Picture 2" descr="C:\Users\markruss\AppData\Local\Temp\SNAGHTML5ba91e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88" y="3403127"/>
            <a:ext cx="45529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25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70213" y="1936984"/>
            <a:ext cx="11652250" cy="2055812"/>
          </a:xfrm>
        </p:spPr>
        <p:txBody>
          <a:bodyPr/>
          <a:lstStyle/>
          <a:p>
            <a:r>
              <a:rPr lang="en-US" dirty="0" smtClean="0"/>
              <a:t>Captured a Process Monitor trace of Excel startup</a:t>
            </a:r>
          </a:p>
          <a:p>
            <a:r>
              <a:rPr lang="en-US" dirty="0" smtClean="0"/>
              <a:t>Saw Excel launch command prompt to create K4.xls file and then hide it: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Case of the Infected Excel Application (Cont)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01" y="4290453"/>
            <a:ext cx="10906874" cy="121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50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72830" y="1822701"/>
            <a:ext cx="11652250" cy="4601388"/>
          </a:xfrm>
        </p:spPr>
        <p:txBody>
          <a:bodyPr/>
          <a:lstStyle/>
          <a:p>
            <a:r>
              <a:rPr lang="en-US" dirty="0" smtClean="0"/>
              <a:t>Looked at thread stack and saw that a VB script was responsible: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Submitted holiday.xls to </a:t>
            </a:r>
            <a:br>
              <a:rPr lang="en-US" dirty="0" smtClean="0"/>
            </a:br>
            <a:r>
              <a:rPr lang="en-US" dirty="0" smtClean="0"/>
              <a:t>antimalware team:</a:t>
            </a:r>
          </a:p>
          <a:p>
            <a:pPr lvl="1"/>
            <a:r>
              <a:rPr lang="en-US" dirty="0" smtClean="0"/>
              <a:t>Confirmed it was X97M/</a:t>
            </a:r>
            <a:r>
              <a:rPr lang="en-US" dirty="0" err="1" smtClean="0"/>
              <a:t>Mailcab.A</a:t>
            </a:r>
            <a:endParaRPr lang="en-US" dirty="0" smtClean="0"/>
          </a:p>
          <a:p>
            <a:pPr lvl="1"/>
            <a:r>
              <a:rPr lang="en-US" dirty="0" smtClean="0"/>
              <a:t>Signatures updated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Case of the Infected Excel Application: Solved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803" y="2534146"/>
            <a:ext cx="6085713" cy="1647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659" y="4237912"/>
            <a:ext cx="4400001" cy="2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09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Advances</a:t>
            </a:r>
          </a:p>
        </p:txBody>
      </p:sp>
    </p:spTree>
    <p:extLst>
      <p:ext uri="{BB962C8B-B14F-4D97-AF65-F5344CB8AC3E}">
        <p14:creationId xmlns:p14="http://schemas.microsoft.com/office/powerpoint/2010/main" val="3303462848"/>
      </p:ext>
    </p:extLst>
  </p:cSld>
  <p:clrMapOvr>
    <a:masterClrMapping/>
  </p:clrMapOvr>
  <p:transition advTm="2652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and Cleaning </a:t>
            </a:r>
            <a:r>
              <a:rPr lang="en-US" dirty="0" err="1" smtClean="0"/>
              <a:t>Sirefef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371" y="6227348"/>
            <a:ext cx="100217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http://www.microsoft.com/security/portal/threat/encyclopedia/entry.aspx?Name=Win32%2FSirefef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3961" y="4732049"/>
            <a:ext cx="6280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Give a man a stolen credit card &amp; he'll eat like a king for a day. </a:t>
            </a:r>
            <a:r>
              <a:rPr lang="en-US" i="1" dirty="0" smtClean="0"/>
              <a:t>Teach </a:t>
            </a:r>
            <a:r>
              <a:rPr lang="en-US" i="1" dirty="0"/>
              <a:t>a man to phish and he'll be set for life. </a:t>
            </a:r>
          </a:p>
          <a:p>
            <a:r>
              <a:rPr lang="en-US" i="1" dirty="0"/>
              <a:t>	</a:t>
            </a:r>
            <a:r>
              <a:rPr lang="en-US" i="1"/>
              <a:t>	</a:t>
            </a:r>
            <a:r>
              <a:rPr lang="en-US" i="1" smtClean="0"/>
              <a:t>            -- </a:t>
            </a:r>
            <a:r>
              <a:rPr lang="en-US" i="1" dirty="0"/>
              <a:t>Ancient Nigerian proverb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104" y="3927716"/>
            <a:ext cx="3907266" cy="2241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0965899" y="5283521"/>
            <a:ext cx="570809" cy="183890"/>
          </a:xfrm>
          <a:prstGeom prst="rect">
            <a:avLst/>
          </a:prstGeom>
          <a:noFill/>
          <a:ln w="571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3714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70757" y="1190734"/>
            <a:ext cx="11650488" cy="5720990"/>
          </a:xfrm>
        </p:spPr>
        <p:txBody>
          <a:bodyPr/>
          <a:lstStyle/>
          <a:p>
            <a:r>
              <a:rPr lang="en-US" sz="3600" dirty="0"/>
              <a:t>Investigate processes that…</a:t>
            </a:r>
          </a:p>
          <a:p>
            <a:r>
              <a:rPr lang="en-US" sz="3600" dirty="0"/>
              <a:t>…have no icon</a:t>
            </a:r>
          </a:p>
          <a:p>
            <a:r>
              <a:rPr lang="en-US" sz="3600" dirty="0"/>
              <a:t>…have no description or company name</a:t>
            </a:r>
          </a:p>
          <a:p>
            <a:r>
              <a:rPr lang="en-US" sz="3600" dirty="0"/>
              <a:t>…unsigned Microsoft images</a:t>
            </a:r>
          </a:p>
          <a:p>
            <a:r>
              <a:rPr lang="en-US" sz="3600" dirty="0"/>
              <a:t>…live in Windows directory or user profile</a:t>
            </a:r>
          </a:p>
          <a:p>
            <a:r>
              <a:rPr lang="en-US" sz="3600" dirty="0"/>
              <a:t>…are packed </a:t>
            </a:r>
          </a:p>
          <a:p>
            <a:r>
              <a:rPr lang="en-US" sz="3600" dirty="0"/>
              <a:t>…include strange URLs in their strings</a:t>
            </a:r>
          </a:p>
          <a:p>
            <a:r>
              <a:rPr lang="en-US" sz="3600" dirty="0"/>
              <a:t>…have open TCP/IP endpoints</a:t>
            </a:r>
          </a:p>
          <a:p>
            <a:r>
              <a:rPr lang="en-US" sz="3600" dirty="0"/>
              <a:t>…host suspicious DLLs or services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You Looking For?</a:t>
            </a:r>
          </a:p>
        </p:txBody>
      </p:sp>
    </p:spTree>
    <p:extLst>
      <p:ext uri="{BB962C8B-B14F-4D97-AF65-F5344CB8AC3E}">
        <p14:creationId xmlns:p14="http://schemas.microsoft.com/office/powerpoint/2010/main" val="537346801"/>
      </p:ext>
    </p:extLst>
  </p:cSld>
  <p:clrMapOvr>
    <a:masterClrMapping/>
  </p:clrMapOvr>
  <p:transition advTm="87277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342881"/>
      </p:ext>
    </p:extLst>
  </p:cSld>
  <p:clrMapOvr>
    <a:masterClrMapping/>
  </p:clrMapOvr>
  <p:transition advTm="6632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of Malware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495301" y="1117599"/>
            <a:ext cx="11149013" cy="4364272"/>
          </a:xfrm>
        </p:spPr>
        <p:txBody>
          <a:bodyPr/>
          <a:lstStyle/>
          <a:p>
            <a:r>
              <a:rPr lang="en-US" sz="2800" dirty="0"/>
              <a:t>We’ve seen the trends:</a:t>
            </a:r>
          </a:p>
          <a:p>
            <a:pPr lvl="1"/>
            <a:r>
              <a:rPr lang="en-US" sz="2400" dirty="0"/>
              <a:t>Malware that pretends to be from Microsoft or other legitimate companies</a:t>
            </a:r>
          </a:p>
          <a:p>
            <a:pPr lvl="1"/>
            <a:r>
              <a:rPr lang="en-US" sz="2400" dirty="0"/>
              <a:t>Malware protected by sophisticated rootkits</a:t>
            </a:r>
          </a:p>
          <a:p>
            <a:pPr lvl="1"/>
            <a:r>
              <a:rPr lang="en-US" sz="2400" dirty="0"/>
              <a:t>Malware that has stolen certificates</a:t>
            </a:r>
          </a:p>
          <a:p>
            <a:r>
              <a:rPr lang="en-US" sz="2800" dirty="0"/>
              <a:t>Cleaning is going to get much, much harder</a:t>
            </a:r>
          </a:p>
          <a:p>
            <a:pPr lvl="1"/>
            <a:r>
              <a:rPr lang="en-US" sz="2400" dirty="0"/>
              <a:t>Targeted and polymorphic malware won’t get AV/AS signatures</a:t>
            </a:r>
          </a:p>
          <a:p>
            <a:pPr lvl="1"/>
            <a:r>
              <a:rPr lang="en-US" sz="2400" dirty="0"/>
              <a:t>Malware can directly manipulate Windows structures to cause misdirection</a:t>
            </a:r>
          </a:p>
          <a:p>
            <a:pPr lvl="1"/>
            <a:r>
              <a:rPr lang="en-US" sz="2400" dirty="0"/>
              <a:t>All standard tools will be directly attacked by malware</a:t>
            </a:r>
          </a:p>
          <a:p>
            <a:pPr lvl="1"/>
            <a:r>
              <a:rPr lang="en-US" sz="2400" dirty="0"/>
              <a:t>There will be more un-cleanable malware</a:t>
            </a:r>
          </a:p>
          <a:p>
            <a:r>
              <a:rPr lang="en-US" sz="2800" dirty="0"/>
              <a:t>You can’t know you’re infected unless you find a symptom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4788" y="5482650"/>
            <a:ext cx="4805162" cy="738664"/>
          </a:xfrm>
          <a:prstGeom prst="rect">
            <a:avLst/>
          </a:prstGeom>
          <a:noFill/>
        </p:spPr>
        <p:txBody>
          <a:bodyPr wrap="none" lIns="91440" tIns="91440" rIns="91440" bIns="91440" rtlCol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90000"/>
            </a:pPr>
            <a:r>
              <a:rPr lang="en-US" sz="4000" b="1" dirty="0">
                <a:solidFill>
                  <a:srgbClr val="FFC000">
                    <a:alpha val="99000"/>
                  </a:srgbClr>
                </a:solidFill>
              </a:rPr>
              <a:t>Prevent and Detect</a:t>
            </a:r>
          </a:p>
        </p:txBody>
      </p:sp>
    </p:spTree>
    <p:extLst>
      <p:ext uri="{BB962C8B-B14F-4D97-AF65-F5344CB8AC3E}">
        <p14:creationId xmlns:p14="http://schemas.microsoft.com/office/powerpoint/2010/main" val="2126322894"/>
      </p:ext>
    </p:extLst>
  </p:cSld>
  <p:clrMapOvr>
    <a:masterClrMapping/>
  </p:clrMapOvr>
  <p:transition advTm="34792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</a:t>
            </a:r>
            <a:r>
              <a:rPr lang="en-US" dirty="0" err="1" smtClean="0"/>
              <a:t>Cyberthrillers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0"/>
          </p:nvPr>
        </p:nvSpPr>
        <p:spPr>
          <a:xfrm>
            <a:off x="508001" y="1015999"/>
            <a:ext cx="7687481" cy="1908215"/>
          </a:xfrm>
        </p:spPr>
        <p:txBody>
          <a:bodyPr/>
          <a:lstStyle/>
          <a:p>
            <a:r>
              <a:rPr lang="en-US" sz="2800" dirty="0" smtClean="0"/>
              <a:t>Zero Day: </a:t>
            </a:r>
            <a:r>
              <a:rPr lang="en-US" sz="2800" dirty="0" err="1" smtClean="0"/>
              <a:t>cyberterrorism</a:t>
            </a:r>
            <a:endParaRPr lang="en-US" sz="2800" dirty="0" smtClean="0"/>
          </a:p>
          <a:p>
            <a:r>
              <a:rPr lang="en-US" sz="2800" dirty="0" smtClean="0"/>
              <a:t>Trojan Horse: state-sponsored </a:t>
            </a:r>
            <a:r>
              <a:rPr lang="en-US" sz="2800" dirty="0" err="1" smtClean="0"/>
              <a:t>cyberwarfare</a:t>
            </a:r>
            <a:endParaRPr lang="en-US" sz="2800" dirty="0" smtClean="0"/>
          </a:p>
          <a:p>
            <a:r>
              <a:rPr lang="en-US" sz="2800" dirty="0" smtClean="0"/>
              <a:t>Rogue Code: financial cybercrime and insider threats</a:t>
            </a:r>
          </a:p>
        </p:txBody>
      </p:sp>
      <p:pic>
        <p:nvPicPr>
          <p:cNvPr id="5018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493592" y="2991763"/>
            <a:ext cx="2021953" cy="2918431"/>
          </a:xfrm>
          <a:prstGeom prst="rect">
            <a:avLst/>
          </a:prstGeom>
          <a:noFill/>
          <a:ln>
            <a:noFill/>
          </a:ln>
          <a:effectLst>
            <a:reflection stA="52000" endA="300" endPos="11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malware\Trojan Horse\TrojanHorse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72" y="2975300"/>
            <a:ext cx="1948827" cy="283308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40960" y="308113"/>
            <a:ext cx="4982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hlinkClick r:id="rId4"/>
              </a:rPr>
              <a:t>www.russinovich.com</a:t>
            </a:r>
            <a:r>
              <a:rPr lang="en-US" sz="40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226" y="1624196"/>
            <a:ext cx="3131368" cy="468303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1256203"/>
      </p:ext>
    </p:extLst>
  </p:cSld>
  <p:clrMapOvr>
    <a:masterClrMapping/>
  </p:clrMapOvr>
  <p:transition advTm="947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2" y="609601"/>
            <a:ext cx="11149013" cy="664797"/>
          </a:xfrm>
        </p:spPr>
        <p:txBody>
          <a:bodyPr/>
          <a:lstStyle/>
          <a:p>
            <a:r>
              <a:rPr lang="en-US" sz="4800" dirty="0"/>
              <a:t>The Sysinternals Administrator’s Reference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0702" y="1447801"/>
            <a:ext cx="11149013" cy="4617418"/>
          </a:xfrm>
        </p:spPr>
        <p:txBody>
          <a:bodyPr/>
          <a:lstStyle/>
          <a:p>
            <a:r>
              <a:rPr lang="en-US" sz="3600" dirty="0"/>
              <a:t>The official guide to the Sysinternals tools</a:t>
            </a:r>
          </a:p>
          <a:p>
            <a:pPr lvl="1"/>
            <a:r>
              <a:rPr lang="en-US" dirty="0"/>
              <a:t>Covers every tool, every feature, with tips</a:t>
            </a:r>
          </a:p>
          <a:p>
            <a:pPr lvl="1"/>
            <a:r>
              <a:rPr lang="en-US" dirty="0"/>
              <a:t>Written by Mark Russinovich and</a:t>
            </a:r>
            <a:br>
              <a:rPr lang="en-US" dirty="0"/>
            </a:br>
            <a:r>
              <a:rPr lang="en-US" dirty="0"/>
              <a:t>Aaron Margosis</a:t>
            </a:r>
          </a:p>
          <a:p>
            <a:r>
              <a:rPr lang="en-US" sz="3600" dirty="0"/>
              <a:t>Full chapters on the major tools:</a:t>
            </a:r>
          </a:p>
          <a:p>
            <a:pPr lvl="1"/>
            <a:r>
              <a:rPr lang="en-US" dirty="0"/>
              <a:t>Process Explorer</a:t>
            </a:r>
          </a:p>
          <a:p>
            <a:pPr lvl="1"/>
            <a:r>
              <a:rPr lang="en-US" dirty="0"/>
              <a:t>Process Monitor</a:t>
            </a:r>
          </a:p>
          <a:p>
            <a:pPr lvl="1"/>
            <a:r>
              <a:rPr lang="en-US" dirty="0"/>
              <a:t>Autoruns</a:t>
            </a:r>
          </a:p>
          <a:p>
            <a:r>
              <a:rPr lang="en-US" sz="3600" dirty="0"/>
              <a:t>Other chapters by tool group</a:t>
            </a:r>
          </a:p>
          <a:p>
            <a:pPr lvl="1"/>
            <a:r>
              <a:rPr lang="en-US" dirty="0"/>
              <a:t>Security, process, AD, desktop, …</a:t>
            </a:r>
          </a:p>
        </p:txBody>
      </p:sp>
      <p:pic>
        <p:nvPicPr>
          <p:cNvPr id="4" name="Book cov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06" y="2334986"/>
            <a:ext cx="3326575" cy="4065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235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69239" y="1189177"/>
            <a:ext cx="11653523" cy="1270732"/>
          </a:xfrm>
        </p:spPr>
        <p:txBody>
          <a:bodyPr/>
          <a:lstStyle/>
          <a:p>
            <a:r>
              <a:rPr lang="en-US" smtClean="0"/>
              <a:t>Task Manager provides little information about images that are running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About Task Manager?</a:t>
            </a:r>
          </a:p>
        </p:txBody>
      </p:sp>
      <p:pic>
        <p:nvPicPr>
          <p:cNvPr id="922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719238" y="2489411"/>
            <a:ext cx="6270051" cy="398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2049353" y="4194387"/>
            <a:ext cx="5269127" cy="142875"/>
          </a:xfrm>
          <a:prstGeom prst="rect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36529" tIns="68265" rIns="136529" bIns="68265"/>
          <a:lstStyle/>
          <a:p>
            <a:pPr>
              <a:defRPr/>
            </a:pPr>
            <a:endParaRPr lang="en-US"/>
          </a:p>
        </p:txBody>
      </p:sp>
      <p:pic>
        <p:nvPicPr>
          <p:cNvPr id="922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1719237" y="4784936"/>
            <a:ext cx="9289747" cy="295275"/>
          </a:xfrm>
          <a:prstGeom prst="rect">
            <a:avLst/>
          </a:prstGeom>
          <a:noFill/>
          <a:ln w="25400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/>
          <p:cNvSpPr/>
          <p:nvPr/>
        </p:nvSpPr>
        <p:spPr bwMode="auto">
          <a:xfrm>
            <a:off x="1719238" y="4184860"/>
            <a:ext cx="9289745" cy="414862"/>
          </a:xfrm>
          <a:custGeom>
            <a:avLst/>
            <a:gdLst>
              <a:gd name="connsiteX0" fmla="*/ 257175 w 7019925"/>
              <a:gd name="connsiteY0" fmla="*/ 0 h 590550"/>
              <a:gd name="connsiteX1" fmla="*/ 0 w 7019925"/>
              <a:gd name="connsiteY1" fmla="*/ 571500 h 590550"/>
              <a:gd name="connsiteX2" fmla="*/ 7019925 w 7019925"/>
              <a:gd name="connsiteY2" fmla="*/ 590550 h 590550"/>
              <a:gd name="connsiteX3" fmla="*/ 4238625 w 7019925"/>
              <a:gd name="connsiteY3" fmla="*/ 9525 h 590550"/>
              <a:gd name="connsiteX4" fmla="*/ 257175 w 7019925"/>
              <a:gd name="connsiteY4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25" h="590550">
                <a:moveTo>
                  <a:pt x="257175" y="0"/>
                </a:moveTo>
                <a:lnTo>
                  <a:pt x="0" y="571500"/>
                </a:lnTo>
                <a:lnTo>
                  <a:pt x="7019925" y="590550"/>
                </a:lnTo>
                <a:lnTo>
                  <a:pt x="4238625" y="9525"/>
                </a:lnTo>
                <a:lnTo>
                  <a:pt x="257175" y="0"/>
                </a:lnTo>
                <a:close/>
              </a:path>
            </a:pathLst>
          </a:custGeom>
          <a:solidFill>
            <a:schemeClr val="tx1">
              <a:lumMod val="75000"/>
              <a:alpha val="5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36529" tIns="68265" rIns="136529" bIns="68265">
            <a:spAutoFit/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91456"/>
      </p:ext>
    </p:extLst>
  </p:cSld>
  <p:clrMapOvr>
    <a:masterClrMapping/>
  </p:clrMapOvr>
  <p:transition advTm="73085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69239" y="1189177"/>
            <a:ext cx="11653523" cy="4191147"/>
          </a:xfrm>
        </p:spPr>
        <p:txBody>
          <a:bodyPr/>
          <a:lstStyle/>
          <a:p>
            <a:r>
              <a:rPr lang="en-US" dirty="0" smtClean="0"/>
              <a:t>Process Explorer is “Super Task Manager”</a:t>
            </a:r>
          </a:p>
          <a:p>
            <a:r>
              <a:rPr lang="en-US" dirty="0" smtClean="0"/>
              <a:t>Has lots of general troubleshooting capabilities:</a:t>
            </a:r>
          </a:p>
          <a:p>
            <a:pPr lvl="1"/>
            <a:r>
              <a:rPr lang="en-US" dirty="0" smtClean="0"/>
              <a:t>DLL versioning problems</a:t>
            </a:r>
          </a:p>
          <a:p>
            <a:pPr lvl="1"/>
            <a:r>
              <a:rPr lang="en-US" dirty="0" smtClean="0"/>
              <a:t>Handle leaks and locked files</a:t>
            </a:r>
          </a:p>
          <a:p>
            <a:pPr lvl="1"/>
            <a:r>
              <a:rPr lang="en-US" dirty="0" smtClean="0"/>
              <a:t>Performance troubleshooting</a:t>
            </a:r>
          </a:p>
          <a:p>
            <a:pPr lvl="1"/>
            <a:r>
              <a:rPr lang="en-US" dirty="0" smtClean="0"/>
              <a:t>Hung processes</a:t>
            </a:r>
          </a:p>
          <a:p>
            <a:r>
              <a:rPr lang="en-US" dirty="0" smtClean="0"/>
              <a:t>We’re going to focus on its malware cleaning capabilities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Process Explorer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6601981"/>
      </p:ext>
    </p:extLst>
  </p:cSld>
  <p:clrMapOvr>
    <a:masterClrMapping/>
  </p:clrMapOvr>
  <p:transition advTm="26539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270757" y="1190734"/>
            <a:ext cx="11650488" cy="5361468"/>
          </a:xfrm>
        </p:spPr>
        <p:txBody>
          <a:bodyPr/>
          <a:lstStyle/>
          <a:p>
            <a:r>
              <a:rPr lang="en-US" sz="3600" dirty="0"/>
              <a:t>The process tree shows parent-child relationships</a:t>
            </a:r>
          </a:p>
          <a:p>
            <a:r>
              <a:rPr lang="en-US" sz="3600" dirty="0"/>
              <a:t>Icon, description, and company name are pulled from image version information</a:t>
            </a:r>
          </a:p>
          <a:p>
            <a:pPr lvl="1"/>
            <a:r>
              <a:rPr lang="en-US" sz="2000" dirty="0"/>
              <a:t>Most malware doesn’t have version information</a:t>
            </a:r>
          </a:p>
          <a:p>
            <a:pPr lvl="1"/>
            <a:r>
              <a:rPr lang="en-US" sz="2000" dirty="0"/>
              <a:t>What about malware pretending to be from Microsoft?</a:t>
            </a:r>
          </a:p>
          <a:p>
            <a:pPr lvl="2"/>
            <a:r>
              <a:rPr lang="en-US" sz="2000" dirty="0"/>
              <a:t>We’ll deal with that shortly…</a:t>
            </a:r>
          </a:p>
          <a:p>
            <a:r>
              <a:rPr lang="en-US" sz="3600" dirty="0"/>
              <a:t>Use the Window Finder (in the toolbar) to associate a window with its owning process</a:t>
            </a:r>
          </a:p>
          <a:p>
            <a:r>
              <a:rPr lang="en-US" sz="3600" dirty="0"/>
              <a:t>Use the Search Online menu entry to lookup unknown processes</a:t>
            </a:r>
          </a:p>
          <a:p>
            <a:pPr lvl="1"/>
            <a:r>
              <a:rPr lang="en-US" sz="2000" dirty="0"/>
              <a:t>But malware often uses totally random or pseudo-random names 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Process View</a:t>
            </a:r>
          </a:p>
        </p:txBody>
      </p:sp>
    </p:spTree>
    <p:extLst>
      <p:ext uri="{BB962C8B-B14F-4D97-AF65-F5344CB8AC3E}">
        <p14:creationId xmlns:p14="http://schemas.microsoft.com/office/powerpoint/2010/main" val="714446707"/>
      </p:ext>
    </p:extLst>
  </p:cSld>
  <p:clrMapOvr>
    <a:masterClrMapping/>
  </p:clrMapOvr>
  <p:transition advTm="280988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"/>
</p:tagLst>
</file>

<file path=ppt/theme/theme1.xml><?xml version="1.0" encoding="utf-8"?>
<a:theme xmlns:a="http://schemas.openxmlformats.org/drawingml/2006/main" name="5-30551_TR19_BO_CT_Template">
  <a:themeElements>
    <a:clrScheme name="TR19 - BO">
      <a:dk1>
        <a:srgbClr val="505050"/>
      </a:dk1>
      <a:lt1>
        <a:srgbClr val="FFFFFF"/>
      </a:lt1>
      <a:dk2>
        <a:srgbClr val="0072C6"/>
      </a:dk2>
      <a:lt2>
        <a:srgbClr val="D2D2D2"/>
      </a:lt2>
      <a:accent1>
        <a:srgbClr val="DC3C00"/>
      </a:accent1>
      <a:accent2>
        <a:srgbClr val="0072C6"/>
      </a:accent2>
      <a:accent3>
        <a:srgbClr val="7FBA00"/>
      </a:accent3>
      <a:accent4>
        <a:srgbClr val="FCD116"/>
      </a:accent4>
      <a:accent5>
        <a:srgbClr val="68217A"/>
      </a:accent5>
      <a:accent6>
        <a:srgbClr val="002050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19_BO_CT_Template.potx" id="{EAA3FF4C-E82D-4FDD-A404-389C1EC671AE}" vid="{9637E3F3-86C2-4605-B07F-BC785CCDAE1B}"/>
    </a:ext>
  </a:extLst>
</a:theme>
</file>

<file path=ppt/theme/theme2.xml><?xml version="1.0" encoding="utf-8"?>
<a:theme xmlns:a="http://schemas.openxmlformats.org/drawingml/2006/main" name="TechEd 2014 Dk Blue">
  <a:themeElements>
    <a:clrScheme name="TechEd 2014 Dark template">
      <a:dk1>
        <a:srgbClr val="000000"/>
      </a:dk1>
      <a:lt1>
        <a:srgbClr val="FFFFFF"/>
      </a:lt1>
      <a:dk2>
        <a:srgbClr val="002050"/>
      </a:dk2>
      <a:lt2>
        <a:srgbClr val="00BCF2"/>
      </a:lt2>
      <a:accent1>
        <a:srgbClr val="0072C6"/>
      </a:accent1>
      <a:accent2>
        <a:srgbClr val="7FBA00"/>
      </a:accent2>
      <a:accent3>
        <a:srgbClr val="DC3C00"/>
      </a:accent3>
      <a:accent4>
        <a:srgbClr val="68217A"/>
      </a:accent4>
      <a:accent5>
        <a:srgbClr val="009E49"/>
      </a:accent5>
      <a:accent6>
        <a:srgbClr val="00B294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chEd_2014_Template.potx" id="{95E3EB79-C98D-48EC-837A-72F77512253C}" vid="{482A9A90-448C-4DC9-8D68-B61A5FDF0B46}"/>
    </a:ext>
  </a:extLst>
</a:theme>
</file>

<file path=ppt/theme/theme3.xml><?xml version="1.0" encoding="utf-8"?>
<a:theme xmlns:a="http://schemas.openxmlformats.org/drawingml/2006/main" name="TEE14 Speaker PPT Template">
  <a:themeElements>
    <a:clrScheme name="Custom 1">
      <a:dk1>
        <a:srgbClr val="505050"/>
      </a:dk1>
      <a:lt1>
        <a:srgbClr val="FFFFFF"/>
      </a:lt1>
      <a:dk2>
        <a:srgbClr val="442359"/>
      </a:dk2>
      <a:lt2>
        <a:srgbClr val="68217A"/>
      </a:lt2>
      <a:accent1>
        <a:srgbClr val="7FBA00"/>
      </a:accent1>
      <a:accent2>
        <a:srgbClr val="DC3C00"/>
      </a:accent2>
      <a:accent3>
        <a:srgbClr val="002050"/>
      </a:accent3>
      <a:accent4>
        <a:srgbClr val="009E49"/>
      </a:accent4>
      <a:accent5>
        <a:srgbClr val="00B294"/>
      </a:accent5>
      <a:accent6>
        <a:srgbClr val="0072C6"/>
      </a:accent6>
      <a:hlink>
        <a:srgbClr val="00BCF2"/>
      </a:hlink>
      <a:folHlink>
        <a:srgbClr val="00BC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chEd_NA_Template_with_TechEd Europe_r03.potx" id="{D1757E1E-F62B-43A3-BA2B-231531828368}" vid="{DB3EECF5-125C-46BC-AC50-75EC4FF8233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TWC305_MalwareHuntingWithSysinternals</Template>
  <TotalTime>8748</TotalTime>
  <Words>2212</Words>
  <Application>Microsoft Office PowerPoint</Application>
  <PresentationFormat>Widescreen</PresentationFormat>
  <Paragraphs>409</Paragraphs>
  <Slides>63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Arial</vt:lpstr>
      <vt:lpstr>Calibri</vt:lpstr>
      <vt:lpstr>Consolas</vt:lpstr>
      <vt:lpstr>Courier New</vt:lpstr>
      <vt:lpstr>Segoe Semibold</vt:lpstr>
      <vt:lpstr>Segoe UI</vt:lpstr>
      <vt:lpstr>Segoe UI Light</vt:lpstr>
      <vt:lpstr>Wingdings</vt:lpstr>
      <vt:lpstr>5-30551_TR19_BO_CT_Template</vt:lpstr>
      <vt:lpstr>TechEd 2014 Dk Blue</vt:lpstr>
      <vt:lpstr>TEE14 Speaker PPT Template</vt:lpstr>
      <vt:lpstr>Malware Hunting with the Sysinternals Tools</vt:lpstr>
      <vt:lpstr>PowerPoint Presentation</vt:lpstr>
      <vt:lpstr>About this Talk</vt:lpstr>
      <vt:lpstr>Malware Cleaning Steps</vt:lpstr>
      <vt:lpstr>Identifying Malware Processes</vt:lpstr>
      <vt:lpstr>What Are You Looking For?</vt:lpstr>
      <vt:lpstr>What About Task Manager?</vt:lpstr>
      <vt:lpstr>Process Explorer</vt:lpstr>
      <vt:lpstr>The Process View</vt:lpstr>
      <vt:lpstr>Refresh Highlighting</vt:lpstr>
      <vt:lpstr>Process-type Highlights</vt:lpstr>
      <vt:lpstr>Tooltips</vt:lpstr>
      <vt:lpstr>Detailed Process Information</vt:lpstr>
      <vt:lpstr>Image Verification</vt:lpstr>
      <vt:lpstr>New: VirusTotal Integration</vt:lpstr>
      <vt:lpstr>Sigcheck</vt:lpstr>
      <vt:lpstr>Strings</vt:lpstr>
      <vt:lpstr>The DLL View</vt:lpstr>
      <vt:lpstr>Terminating Malicious Processes</vt:lpstr>
      <vt:lpstr>Cleaning Autostarts</vt:lpstr>
      <vt:lpstr>Investigating Autostarts</vt:lpstr>
      <vt:lpstr>Autoruns</vt:lpstr>
      <vt:lpstr>Identifying Malware Autostarts</vt:lpstr>
      <vt:lpstr>Alternate Profiles and Offline Scanning</vt:lpstr>
      <vt:lpstr>New: VirusTotal Integration</vt:lpstr>
      <vt:lpstr>Deleting Autostarts</vt:lpstr>
      <vt:lpstr>Tracing Malware Activity</vt:lpstr>
      <vt:lpstr>Tracing Malware</vt:lpstr>
      <vt:lpstr>Event Classes</vt:lpstr>
      <vt:lpstr>Event Properties</vt:lpstr>
      <vt:lpstr>Filtering</vt:lpstr>
      <vt:lpstr>Advanced Filters</vt:lpstr>
      <vt:lpstr>The Process Tree</vt:lpstr>
      <vt:lpstr>Malware Forensics</vt:lpstr>
      <vt:lpstr>Announcing: System Monitor (Sysmon)</vt:lpstr>
      <vt:lpstr>Sysmon Events</vt:lpstr>
      <vt:lpstr>Scareware</vt:lpstr>
      <vt:lpstr> Analyzing FakePav</vt:lpstr>
      <vt:lpstr>UnwantedSoftware</vt:lpstr>
      <vt:lpstr>The Case of the Unwanted Software</vt:lpstr>
      <vt:lpstr>The Case of the Unwanted Software (Cont)</vt:lpstr>
      <vt:lpstr>The Case of the Unwanted Software (Cont)</vt:lpstr>
      <vt:lpstr>The Case of the Unwanted Software (Cont)</vt:lpstr>
      <vt:lpstr>The Case of the Unwanted Software: Solved</vt:lpstr>
      <vt:lpstr>The Case of My Mom’s Chronically Infected PC</vt:lpstr>
      <vt:lpstr>The Case of My Mom’s Chronically Infected PC</vt:lpstr>
      <vt:lpstr>The Case of My Mom’s Chronically Infected PC</vt:lpstr>
      <vt:lpstr>The Case of My Mom’s Chronically Infected PC</vt:lpstr>
      <vt:lpstr>The Case of My Mom’s Chronically Infected PC</vt:lpstr>
      <vt:lpstr>The Case of My Mom’s Chronically Infected PC: Solved</vt:lpstr>
      <vt:lpstr>Ransomware</vt:lpstr>
      <vt:lpstr>Analyzing Win32.Ransom.FS</vt:lpstr>
      <vt:lpstr>Corporate Infections</vt:lpstr>
      <vt:lpstr>The Case of the Infected Excel Application</vt:lpstr>
      <vt:lpstr>The Case of the Infected Excel Application (Cont)</vt:lpstr>
      <vt:lpstr>The Case of the Infected Excel Application (Cont)</vt:lpstr>
      <vt:lpstr>The Case of the Infected Excel Application: Solved</vt:lpstr>
      <vt:lpstr>Malware Advances</vt:lpstr>
      <vt:lpstr>Analyzing and Cleaning Sirefef</vt:lpstr>
      <vt:lpstr>Summary</vt:lpstr>
      <vt:lpstr>The Future of Malware</vt:lpstr>
      <vt:lpstr>My Cyberthrillers:</vt:lpstr>
      <vt:lpstr>The Sysinternals Administrator’s Reference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Malware Hunting with the Sysinternals Tools</dc:title>
  <dc:creator>Mark Russinovich</dc:creator>
  <cp:lastModifiedBy>Jeremy Jenkins</cp:lastModifiedBy>
  <cp:revision>129</cp:revision>
  <dcterms:created xsi:type="dcterms:W3CDTF">2014-01-18T17:37:10Z</dcterms:created>
  <dcterms:modified xsi:type="dcterms:W3CDTF">2014-11-03T13:20:56Z</dcterms:modified>
</cp:coreProperties>
</file>