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19" r:id="rId6"/>
  </p:sldMasterIdLst>
  <p:notesMasterIdLst>
    <p:notesMasterId r:id="rId52"/>
  </p:notesMasterIdLst>
  <p:handoutMasterIdLst>
    <p:handoutMasterId r:id="rId53"/>
  </p:handoutMasterIdLst>
  <p:sldIdLst>
    <p:sldId id="256" r:id="rId7"/>
    <p:sldId id="257" r:id="rId8"/>
    <p:sldId id="258" r:id="rId9"/>
    <p:sldId id="259" r:id="rId10"/>
    <p:sldId id="260" r:id="rId11"/>
    <p:sldId id="261" r:id="rId12"/>
    <p:sldId id="262"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6" r:id="rId42"/>
    <p:sldId id="297" r:id="rId43"/>
    <p:sldId id="298" r:id="rId44"/>
    <p:sldId id="299" r:id="rId45"/>
    <p:sldId id="300" r:id="rId46"/>
    <p:sldId id="305" r:id="rId47"/>
    <p:sldId id="301" r:id="rId48"/>
    <p:sldId id="302" r:id="rId49"/>
    <p:sldId id="303" r:id="rId50"/>
    <p:sldId id="304"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43DA7787-93DE-448C-816A-8A5ECB6BFD1A}">
          <p14:sldIdLst>
            <p14:sldId id="256"/>
            <p14:sldId id="257"/>
          </p14:sldIdLst>
        </p14:section>
        <p14:section name="Session" id="{9FDF437D-B85A-4062-993F-EEB86097C603}">
          <p14:sldIdLst>
            <p14:sldId id="258"/>
            <p14:sldId id="259"/>
            <p14:sldId id="260"/>
            <p14:sldId id="261"/>
            <p14:sldId id="262"/>
            <p14:sldId id="264"/>
            <p14:sldId id="265"/>
            <p14:sldId id="267"/>
            <p14:sldId id="268"/>
            <p14:sldId id="269"/>
            <p14:sldId id="270"/>
            <p14:sldId id="271"/>
            <p14:sldId id="272"/>
            <p14:sldId id="273"/>
            <p14:sldId id="274"/>
            <p14:sldId id="275"/>
            <p14:sldId id="276"/>
            <p14:sldId id="277"/>
            <p14:sldId id="279"/>
            <p14:sldId id="280"/>
            <p14:sldId id="281"/>
            <p14:sldId id="282"/>
            <p14:sldId id="283"/>
            <p14:sldId id="284"/>
            <p14:sldId id="285"/>
            <p14:sldId id="286"/>
            <p14:sldId id="287"/>
            <p14:sldId id="288"/>
            <p14:sldId id="289"/>
            <p14:sldId id="290"/>
            <p14:sldId id="291"/>
            <p14:sldId id="292"/>
            <p14:sldId id="294"/>
            <p14:sldId id="296"/>
            <p14:sldId id="297"/>
            <p14:sldId id="298"/>
            <p14:sldId id="299"/>
            <p14:sldId id="300"/>
            <p14:sldId id="305"/>
            <p14:sldId id="301"/>
            <p14:sldId id="302"/>
            <p14:sldId id="303"/>
            <p14:sldId id="304"/>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2077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5746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2865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8398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13</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293169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3551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4124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17924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97947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4339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5903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88030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268432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969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6417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56281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261673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815554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47574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43425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50841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26772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04166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25177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80851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823035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solidFill>
                  <a:prstClr val="black"/>
                </a:solidFill>
              </a:rPr>
              <a:pPr/>
              <a:t>10/29/2014</a:t>
            </a:fld>
            <a:endParaRPr lang="en-US" dirty="0">
              <a:solidFill>
                <a:prstClr val="black"/>
              </a:solidFill>
            </a:endParaRPr>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1474803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358465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043762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0301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6245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07537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69505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51286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571500" defTabSz="914099" eaLnBrk="0" hangingPunct="0">
              <a:defRPr/>
            </a:pPr>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defTabSz="932742">
              <a:defRPr/>
            </a:pPr>
            <a:fld id="{E74353ED-ACB2-44BF-A903-985B0AF962B7}" type="datetime1">
              <a:rPr lang="en-US" smtClean="0">
                <a:solidFill>
                  <a:prstClr val="black"/>
                </a:solidFill>
                <a:latin typeface="Segoe UI" pitchFamily="34" charset="0"/>
              </a:rPr>
              <a:pPr defTabSz="932742">
                <a:defRPr/>
              </a:pPr>
              <a:t>10/29/2014</a:t>
            </a:fld>
            <a:endParaRPr lang="en-US" dirty="0">
              <a:solidFill>
                <a:prstClr val="black"/>
              </a:solidFill>
              <a:latin typeface="Segoe UI" pitchFamily="34" charset="0"/>
            </a:endParaRPr>
          </a:p>
        </p:txBody>
      </p:sp>
      <p:sp>
        <p:nvSpPr>
          <p:cNvPr id="6" name="Slide Number Placeholder 5"/>
          <p:cNvSpPr>
            <a:spLocks noGrp="1"/>
          </p:cNvSpPr>
          <p:nvPr>
            <p:ph type="sldNum" sz="quarter" idx="12"/>
          </p:nvPr>
        </p:nvSpPr>
        <p:spPr/>
        <p:txBody>
          <a:bodyPr/>
          <a:lstStyle/>
          <a:p>
            <a:pPr defTabSz="932742">
              <a:defRPr/>
            </a:pPr>
            <a:fld id="{B4008EB6-D09E-4580-8CD6-DDB14511944F}" type="slidenum">
              <a:rPr lang="en-US" smtClean="0">
                <a:solidFill>
                  <a:prstClr val="black"/>
                </a:solidFill>
                <a:latin typeface="Segoe UI" pitchFamily="34" charset="0"/>
              </a:rPr>
              <a:pPr defTabSz="932742">
                <a:defRPr/>
              </a:pPr>
              <a:t>41</a:t>
            </a:fld>
            <a:endParaRPr lang="en-US" dirty="0">
              <a:solidFill>
                <a:prstClr val="black"/>
              </a:solidFill>
              <a:latin typeface="Segoe UI" pitchFamily="34" charset="0"/>
            </a:endParaRPr>
          </a:p>
        </p:txBody>
      </p:sp>
    </p:spTree>
    <p:extLst>
      <p:ext uri="{BB962C8B-B14F-4D97-AF65-F5344CB8AC3E}">
        <p14:creationId xmlns:p14="http://schemas.microsoft.com/office/powerpoint/2010/main" val="14240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85796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30091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088006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9359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9977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6223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3964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5060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9210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defRPr/>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0498051"/>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892897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098645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41286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8882670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256640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513177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4120049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56777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98522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3247095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7570541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7550191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91187687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059716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35619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014077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619204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623666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341465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654242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386146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36564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8270624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14678890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1149413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02484392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19722726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4137040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062285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87401419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71935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63580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61126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68663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35274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965502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42575675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7964319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userDrawn="1"/>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18573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143663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1113664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67106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43783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9961964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93525692"/>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253922966"/>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7925640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846681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077952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0716703"/>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10707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236994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721586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888389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362973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495285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79654396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17159681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80301642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88500054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56416174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985656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296607132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60330270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2748107336"/>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97513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89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1115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44612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image" Target="../media/image2.png"/><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image" Target="../media/image1.pn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theme" Target="../theme/theme3.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8" Type="http://schemas.openxmlformats.org/officeDocument/2006/relationships/slideLayout" Target="../slideLayouts/slideLayout75.xml"/><Relationship Id="rId3"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462083001"/>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3209393864"/>
      </p:ext>
    </p:extLst>
  </p:cSld>
  <p:clrMap bg1="dk1" tx1="lt1" bg2="dk2" tx2="lt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 id="2147484337" r:id="rId18"/>
    <p:sldLayoutId id="2147484338" r:id="rId19"/>
    <p:sldLayoutId id="2147484339" r:id="rId20"/>
    <p:sldLayoutId id="2147484340" r:id="rId21"/>
    <p:sldLayoutId id="2147484341" r:id="rId22"/>
    <p:sldLayoutId id="2147484342" r:id="rId23"/>
    <p:sldLayoutId id="2147484343" r:id="rId24"/>
    <p:sldLayoutId id="2147484344" r:id="rId25"/>
    <p:sldLayoutId id="2147484345" r:id="rId26"/>
    <p:sldLayoutId id="2147484346" r:id="rId27"/>
    <p:sldLayoutId id="2147484347" r:id="rId28"/>
    <p:sldLayoutId id="2147484348" r:id="rId29"/>
    <p:sldLayoutId id="2147484349" r:id="rId30"/>
    <p:sldLayoutId id="2147484350" r:id="rId31"/>
    <p:sldLayoutId id="2147484351" r:id="rId32"/>
    <p:sldLayoutId id="2147484352" r:id="rId33"/>
    <p:sldLayoutId id="2147484353" r:id="rId34"/>
    <p:sldLayoutId id="2147484354" r:id="rId35"/>
    <p:sldLayoutId id="2147484355" r:id="rId3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7.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hyperlink" Target="http://download.microsoft.com/download/8/D/A/8DA93EB7-4024-4C01-8464-A57044A99B7E/Microsoft_BI_and_SAP_white_paper.pdf" TargetMode="Externa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bi.com/" TargetMode="External"/><Relationship Id="rId2" Type="http://schemas.openxmlformats.org/officeDocument/2006/relationships/notesSlide" Target="../notesSlides/notesSlide39.xml"/><Relationship Id="rId1" Type="http://schemas.openxmlformats.org/officeDocument/2006/relationships/slideLayout" Target="../slideLayouts/slideLayout47.xml"/><Relationship Id="rId5" Type="http://schemas.openxmlformats.org/officeDocument/2006/relationships/hyperlink" Target="http://www.microsoft.com/en-us/powerBI/SAP.aspx"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hyperlink" Target="azure.microsoft.com" TargetMode="External"/><Relationship Id="rId3" Type="http://schemas.openxmlformats.org/officeDocument/2006/relationships/image" Target="../media/image2.png"/><Relationship Id="rId7" Type="http://schemas.openxmlformats.org/officeDocument/2006/relationships/hyperlink" Target="http://azure.microsoft.com/en-us/trial/get-started-machine-learning/" TargetMode="External"/><Relationship Id="rId2" Type="http://schemas.openxmlformats.org/officeDocument/2006/relationships/notesSlide" Target="../notesSlides/notesSlide40.xml"/><Relationship Id="rId1" Type="http://schemas.openxmlformats.org/officeDocument/2006/relationships/slideLayout" Target="../slideLayouts/slideLayout81.xml"/><Relationship Id="rId6" Type="http://schemas.openxmlformats.org/officeDocument/2006/relationships/hyperlink" Target="http://www.microsoftvirtualacademy.com/" TargetMode="External"/><Relationship Id="rId5" Type="http://schemas.openxmlformats.org/officeDocument/2006/relationships/hyperlink" Target="http://www.amazon.com/Introducing-Microsoft-SQL-Server-2014-ebook/dp/B00JYE19U8/ref=sr_1_1?s=digital-text&amp;ie=UTF8&amp;qid=1414405512&amp;sr=1-1&amp;keywords=sql+server+2014" TargetMode="External"/><Relationship Id="rId4" Type="http://schemas.openxmlformats.org/officeDocument/2006/relationships/hyperlink" Target="http://www.microsoft.com/sqlserv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5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94621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209835"/>
            <a:ext cx="11889564" cy="917575"/>
          </a:xfrm>
        </p:spPr>
        <p:txBody>
          <a:bodyPr/>
          <a:lstStyle/>
          <a:p>
            <a:r>
              <a:rPr lang="fi-FI" dirty="0" smtClean="0"/>
              <a:t>SAP BI Architecture and Connectivity</a:t>
            </a:r>
            <a:endParaRPr lang="fi-FI" dirty="0"/>
          </a:p>
        </p:txBody>
      </p:sp>
      <p:grpSp>
        <p:nvGrpSpPr>
          <p:cNvPr id="3" name="Gruppieren 2"/>
          <p:cNvGrpSpPr/>
          <p:nvPr/>
        </p:nvGrpSpPr>
        <p:grpSpPr>
          <a:xfrm>
            <a:off x="1584809" y="1329859"/>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078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84713" y="5037321"/>
              <a:ext cx="4265029" cy="968356"/>
              <a:chOff x="170932" y="4450385"/>
              <a:chExt cx="4265634" cy="968494"/>
            </a:xfrm>
          </p:grpSpPr>
          <p:sp>
            <p:nvSpPr>
              <p:cNvPr id="25" name="Rechteck 55"/>
              <p:cNvSpPr/>
              <p:nvPr/>
            </p:nvSpPr>
            <p:spPr>
              <a:xfrm>
                <a:off x="170932" y="4450385"/>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 (aka SAP R/3)</a:t>
                </a:r>
              </a:p>
              <a:p>
                <a:pPr algn="ctr" defTabSz="932563"/>
                <a:endParaRPr lang="en-US" sz="1122" b="1" dirty="0" smtClean="0">
                  <a:solidFill>
                    <a:srgbClr val="FFFFFF"/>
                  </a:solidFill>
                </a:endParaRP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5717861"/>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63753" y="5732090"/>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4" name="Pfeil nach rechts 43"/>
          <p:cNvSpPr/>
          <p:nvPr/>
        </p:nvSpPr>
        <p:spPr bwMode="auto">
          <a:xfrm rot="10800000">
            <a:off x="1473700" y="5801518"/>
            <a:ext cx="640080" cy="214872"/>
          </a:xfrm>
          <a:prstGeom prst="rightArrow">
            <a:avLst>
              <a:gd name="adj1" fmla="val 51308"/>
              <a:gd name="adj2" fmla="val 49383"/>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5" name="Rechteck 45"/>
          <p:cNvSpPr/>
          <p:nvPr/>
        </p:nvSpPr>
        <p:spPr>
          <a:xfrm>
            <a:off x="5465875" y="1331803"/>
            <a:ext cx="4141099"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375714"/>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48" name="Pfeil nach rechts 47"/>
          <p:cNvSpPr/>
          <p:nvPr/>
        </p:nvSpPr>
        <p:spPr bwMode="auto">
          <a:xfrm>
            <a:off x="9300979" y="2481036"/>
            <a:ext cx="640080" cy="214663"/>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4" name="Pfeil nach rechts 53"/>
          <p:cNvSpPr/>
          <p:nvPr/>
        </p:nvSpPr>
        <p:spPr bwMode="auto">
          <a:xfrm>
            <a:off x="9328356" y="3542683"/>
            <a:ext cx="640080" cy="248235"/>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6" name="Pfeil nach rechts 55"/>
          <p:cNvSpPr/>
          <p:nvPr/>
        </p:nvSpPr>
        <p:spPr bwMode="auto">
          <a:xfrm>
            <a:off x="9294788" y="1573099"/>
            <a:ext cx="640080" cy="195971"/>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7" name="Pfeil nach rechts 56"/>
          <p:cNvSpPr/>
          <p:nvPr/>
        </p:nvSpPr>
        <p:spPr bwMode="auto">
          <a:xfrm>
            <a:off x="5939293" y="4073326"/>
            <a:ext cx="4023360" cy="206586"/>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8" name="Pfeil nach rechts 57"/>
          <p:cNvSpPr/>
          <p:nvPr/>
        </p:nvSpPr>
        <p:spPr bwMode="auto">
          <a:xfrm rot="18348562">
            <a:off x="9047455" y="5278757"/>
            <a:ext cx="1645920" cy="183306"/>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62" name="Pfeil nach rechts 61"/>
          <p:cNvSpPr/>
          <p:nvPr/>
        </p:nvSpPr>
        <p:spPr bwMode="auto">
          <a:xfrm rot="10800000">
            <a:off x="1465709" y="3749122"/>
            <a:ext cx="640080" cy="217387"/>
          </a:xfrm>
          <a:prstGeom prst="rightArrow">
            <a:avLst>
              <a:gd name="adj1" fmla="val 55727"/>
              <a:gd name="adj2" fmla="val 70086"/>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63" name="Pfeil nach rechts 62"/>
          <p:cNvSpPr/>
          <p:nvPr/>
        </p:nvSpPr>
        <p:spPr bwMode="auto">
          <a:xfrm rot="8198372">
            <a:off x="1326471" y="4423189"/>
            <a:ext cx="914400" cy="264169"/>
          </a:xfrm>
          <a:prstGeom prst="rightArrow">
            <a:avLst>
              <a:gd name="adj1" fmla="val 44013"/>
              <a:gd name="adj2" fmla="val 70351"/>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pic>
        <p:nvPicPr>
          <p:cNvPr id="49" name="Picture 48"/>
          <p:cNvPicPr>
            <a:picLocks noChangeAspect="1"/>
          </p:cNvPicPr>
          <p:nvPr/>
        </p:nvPicPr>
        <p:blipFill>
          <a:blip r:embed="rId3"/>
          <a:stretch>
            <a:fillRect/>
          </a:stretch>
        </p:blipFill>
        <p:spPr>
          <a:xfrm>
            <a:off x="260226" y="3377145"/>
            <a:ext cx="1133475" cy="1104900"/>
          </a:xfrm>
          <a:prstGeom prst="rect">
            <a:avLst/>
          </a:prstGeom>
        </p:spPr>
      </p:pic>
      <p:pic>
        <p:nvPicPr>
          <p:cNvPr id="55" name="Picture 54"/>
          <p:cNvPicPr>
            <a:picLocks noChangeAspect="1"/>
          </p:cNvPicPr>
          <p:nvPr/>
        </p:nvPicPr>
        <p:blipFill>
          <a:blip r:embed="rId4"/>
          <a:stretch>
            <a:fillRect/>
          </a:stretch>
        </p:blipFill>
        <p:spPr>
          <a:xfrm>
            <a:off x="9962653" y="1593150"/>
            <a:ext cx="1114425" cy="1123950"/>
          </a:xfrm>
          <a:prstGeom prst="rect">
            <a:avLst/>
          </a:prstGeom>
        </p:spPr>
      </p:pic>
      <p:pic>
        <p:nvPicPr>
          <p:cNvPr id="67" name="Picture 66"/>
          <p:cNvPicPr>
            <a:picLocks noChangeAspect="1"/>
          </p:cNvPicPr>
          <p:nvPr/>
        </p:nvPicPr>
        <p:blipFill>
          <a:blip r:embed="rId5"/>
          <a:stretch>
            <a:fillRect/>
          </a:stretch>
        </p:blipFill>
        <p:spPr>
          <a:xfrm>
            <a:off x="11170554" y="1593857"/>
            <a:ext cx="1104900" cy="1123950"/>
          </a:xfrm>
          <a:prstGeom prst="rect">
            <a:avLst/>
          </a:prstGeom>
        </p:spPr>
      </p:pic>
      <p:pic>
        <p:nvPicPr>
          <p:cNvPr id="68" name="Picture 67"/>
          <p:cNvPicPr>
            <a:picLocks noChangeAspect="1"/>
          </p:cNvPicPr>
          <p:nvPr/>
        </p:nvPicPr>
        <p:blipFill>
          <a:blip r:embed="rId5"/>
          <a:stretch>
            <a:fillRect/>
          </a:stretch>
        </p:blipFill>
        <p:spPr>
          <a:xfrm>
            <a:off x="279040" y="4870128"/>
            <a:ext cx="1104900" cy="1123950"/>
          </a:xfrm>
          <a:prstGeom prst="rect">
            <a:avLst/>
          </a:prstGeom>
        </p:spPr>
      </p:pic>
      <p:pic>
        <p:nvPicPr>
          <p:cNvPr id="69" name="Picture 68"/>
          <p:cNvPicPr>
            <a:picLocks noChangeAspect="1"/>
          </p:cNvPicPr>
          <p:nvPr/>
        </p:nvPicPr>
        <p:blipFill>
          <a:blip r:embed="rId6"/>
          <a:stretch>
            <a:fillRect/>
          </a:stretch>
        </p:blipFill>
        <p:spPr>
          <a:xfrm>
            <a:off x="10056004" y="3515123"/>
            <a:ext cx="1104900" cy="1114425"/>
          </a:xfrm>
          <a:prstGeom prst="rect">
            <a:avLst/>
          </a:prstGeom>
        </p:spPr>
      </p:pic>
      <p:grpSp>
        <p:nvGrpSpPr>
          <p:cNvPr id="39" name="Gruppieren 38"/>
          <p:cNvGrpSpPr/>
          <p:nvPr/>
        </p:nvGrpSpPr>
        <p:grpSpPr>
          <a:xfrm>
            <a:off x="10773062" y="5716044"/>
            <a:ext cx="1114550" cy="772390"/>
            <a:chOff x="10410530" y="5700520"/>
            <a:chExt cx="1114550" cy="772390"/>
          </a:xfrm>
        </p:grpSpPr>
        <p:sp>
          <p:nvSpPr>
            <p:cNvPr id="53" name="Pfeil nach rechts 52"/>
            <p:cNvSpPr/>
            <p:nvPr/>
          </p:nvSpPr>
          <p:spPr bwMode="auto">
            <a:xfrm>
              <a:off x="10576826" y="6022896"/>
              <a:ext cx="642362" cy="148363"/>
            </a:xfrm>
            <a:prstGeom prst="rightArrow">
              <a:avLst>
                <a:gd name="adj1" fmla="val 55727"/>
                <a:gd name="adj2" fmla="val 70086"/>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1400" dirty="0">
                <a:gradFill>
                  <a:gsLst>
                    <a:gs pos="0">
                      <a:srgbClr val="FFFFFF"/>
                    </a:gs>
                    <a:gs pos="100000">
                      <a:srgbClr val="FFFFFF"/>
                    </a:gs>
                  </a:gsLst>
                  <a:lin ang="5400000" scaled="0"/>
                </a:gradFill>
              </a:endParaRPr>
            </a:p>
          </p:txBody>
        </p:sp>
        <p:sp>
          <p:nvSpPr>
            <p:cNvPr id="60" name="Pfeil nach rechts 59"/>
            <p:cNvSpPr/>
            <p:nvPr/>
          </p:nvSpPr>
          <p:spPr bwMode="auto">
            <a:xfrm>
              <a:off x="10586161" y="5700520"/>
              <a:ext cx="633027" cy="139643"/>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dirty="0">
                <a:gradFill>
                  <a:gsLst>
                    <a:gs pos="0">
                      <a:srgbClr val="FFFFFF"/>
                    </a:gs>
                    <a:gs pos="100000">
                      <a:srgbClr val="FFFFFF"/>
                    </a:gs>
                  </a:gsLst>
                  <a:lin ang="5400000" scaled="0"/>
                </a:gradFill>
              </a:endParaRPr>
            </a:p>
          </p:txBody>
        </p:sp>
        <p:sp>
          <p:nvSpPr>
            <p:cNvPr id="4" name="Textfeld 3"/>
            <p:cNvSpPr txBox="1"/>
            <p:nvPr/>
          </p:nvSpPr>
          <p:spPr>
            <a:xfrm>
              <a:off x="10410530" y="6032020"/>
              <a:ext cx="1114549" cy="440890"/>
            </a:xfrm>
            <a:prstGeom prst="rect">
              <a:avLst/>
            </a:prstGeom>
            <a:noFill/>
          </p:spPr>
          <p:txBody>
            <a:bodyPr wrap="square" lIns="182880" tIns="146304" rIns="182880" bIns="146304" rtlCol="0">
              <a:spAutoFit/>
            </a:bodyPr>
            <a:lstStyle/>
            <a:p>
              <a:pPr>
                <a:lnSpc>
                  <a:spcPct val="90000"/>
                </a:lnSpc>
                <a:spcAft>
                  <a:spcPts val="600"/>
                </a:spcAft>
              </a:pPr>
              <a:r>
                <a:rPr lang="en-US" sz="1050" dirty="0" smtClean="0">
                  <a:gradFill>
                    <a:gsLst>
                      <a:gs pos="2917">
                        <a:srgbClr val="FFFFFF"/>
                      </a:gs>
                      <a:gs pos="30000">
                        <a:srgbClr val="FFFFFF"/>
                      </a:gs>
                    </a:gsLst>
                    <a:lin ang="5400000" scaled="0"/>
                  </a:gradFill>
                </a:rPr>
                <a:t>Live</a:t>
              </a:r>
              <a:r>
                <a:rPr lang="en-US" sz="1050" i="1" dirty="0" smtClean="0">
                  <a:gradFill>
                    <a:gsLst>
                      <a:gs pos="2917">
                        <a:srgbClr val="FFFFFF"/>
                      </a:gs>
                      <a:gs pos="30000">
                        <a:srgbClr val="FFFFFF"/>
                      </a:gs>
                    </a:gsLst>
                    <a:lin ang="5400000" scaled="0"/>
                  </a:gradFill>
                </a:rPr>
                <a:t> </a:t>
              </a:r>
              <a:r>
                <a:rPr lang="en-US" sz="1050" dirty="0" smtClean="0">
                  <a:gradFill>
                    <a:gsLst>
                      <a:gs pos="2917">
                        <a:srgbClr val="FFFFFF"/>
                      </a:gs>
                      <a:gs pos="30000">
                        <a:srgbClr val="FFFFFF"/>
                      </a:gs>
                    </a:gsLst>
                    <a:lin ang="5400000" scaled="0"/>
                  </a:gradFill>
                </a:rPr>
                <a:t>Data</a:t>
              </a:r>
              <a:endParaRPr lang="de-DE" sz="1050" dirty="0" err="1" smtClean="0">
                <a:gradFill>
                  <a:gsLst>
                    <a:gs pos="2917">
                      <a:srgbClr val="FFFFFF"/>
                    </a:gs>
                    <a:gs pos="30000">
                      <a:srgbClr val="FFFFFF"/>
                    </a:gs>
                  </a:gsLst>
                  <a:lin ang="5400000" scaled="0"/>
                </a:gradFill>
              </a:endParaRPr>
            </a:p>
          </p:txBody>
        </p:sp>
        <p:sp>
          <p:nvSpPr>
            <p:cNvPr id="61" name="Textfeld 60"/>
            <p:cNvSpPr txBox="1"/>
            <p:nvPr/>
          </p:nvSpPr>
          <p:spPr>
            <a:xfrm>
              <a:off x="10410531" y="5700520"/>
              <a:ext cx="1114549" cy="440890"/>
            </a:xfrm>
            <a:prstGeom prst="rect">
              <a:avLst/>
            </a:prstGeom>
            <a:noFill/>
          </p:spPr>
          <p:txBody>
            <a:bodyPr wrap="square" lIns="182880" tIns="146304" rIns="182880" bIns="146304" rtlCol="0">
              <a:spAutoFit/>
            </a:bodyPr>
            <a:lstStyle/>
            <a:p>
              <a:pPr>
                <a:lnSpc>
                  <a:spcPct val="90000"/>
                </a:lnSpc>
                <a:spcAft>
                  <a:spcPts val="600"/>
                </a:spcAft>
              </a:pPr>
              <a:r>
                <a:rPr lang="en-US" sz="1050" dirty="0" smtClean="0">
                  <a:gradFill>
                    <a:gsLst>
                      <a:gs pos="2917">
                        <a:srgbClr val="FFFFFF"/>
                      </a:gs>
                      <a:gs pos="30000">
                        <a:srgbClr val="FFFFFF"/>
                      </a:gs>
                    </a:gsLst>
                    <a:lin ang="5400000" scaled="0"/>
                  </a:gradFill>
                </a:rPr>
                <a:t>Copy Data</a:t>
              </a:r>
              <a:endParaRPr lang="de-DE" sz="1050" dirty="0" err="1" smtClean="0">
                <a:gradFill>
                  <a:gsLst>
                    <a:gs pos="2917">
                      <a:srgbClr val="FFFFFF"/>
                    </a:gs>
                    <a:gs pos="30000">
                      <a:srgbClr val="FFFFFF"/>
                    </a:gs>
                  </a:gsLst>
                  <a:lin ang="5400000" scaled="0"/>
                </a:gradFill>
              </a:endParaRPr>
            </a:p>
          </p:txBody>
        </p:sp>
      </p:grpSp>
    </p:spTree>
    <p:extLst>
      <p:ext uri="{BB962C8B-B14F-4D97-AF65-F5344CB8AC3E}">
        <p14:creationId xmlns:p14="http://schemas.microsoft.com/office/powerpoint/2010/main" val="1039933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54" grpId="0" animBg="1"/>
      <p:bldP spid="56" grpId="0" animBg="1"/>
      <p:bldP spid="57" grpId="0" animBg="1"/>
      <p:bldP spid="58"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dirty="0"/>
              <a:t>Microsoft BI Integration Scenarios for SAP</a:t>
            </a:r>
          </a:p>
        </p:txBody>
      </p:sp>
      <p:sp>
        <p:nvSpPr>
          <p:cNvPr id="16" name="Rectangle 15"/>
          <p:cNvSpPr/>
          <p:nvPr/>
        </p:nvSpPr>
        <p:spPr bwMode="auto">
          <a:xfrm>
            <a:off x="484853" y="2058830"/>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84469" y="2058831"/>
            <a:ext cx="1388370" cy="478376"/>
          </a:xfrm>
          <a:prstGeom prst="rect">
            <a:avLst/>
          </a:prstGeom>
          <a:noFill/>
        </p:spPr>
        <p:txBody>
          <a:bodyPr wrap="square" rtlCol="0">
            <a:spAutoFit/>
          </a:bodyPr>
          <a:lstStyle/>
          <a:p>
            <a:r>
              <a:rPr lang="de-DE" sz="2400" dirty="0">
                <a:solidFill>
                  <a:srgbClr val="FFFFFF"/>
                </a:solidFill>
              </a:rPr>
              <a:t>Discover</a:t>
            </a:r>
            <a:endParaRPr lang="en-US" sz="2400" dirty="0">
              <a:solidFill>
                <a:srgbClr val="FFFFFF"/>
              </a:solidFill>
            </a:endParaRPr>
          </a:p>
        </p:txBody>
      </p:sp>
      <p:sp>
        <p:nvSpPr>
          <p:cNvPr id="18" name="Freeform 8"/>
          <p:cNvSpPr>
            <a:spLocks noChangeAspect="1" noEditPoints="1"/>
          </p:cNvSpPr>
          <p:nvPr/>
        </p:nvSpPr>
        <p:spPr bwMode="black">
          <a:xfrm>
            <a:off x="1150174" y="278356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de-DE" sz="2400" dirty="0">
                <a:solidFill>
                  <a:srgbClr val="FFFFFF"/>
                </a:solidFill>
              </a:rPr>
              <a:t>Analyze</a:t>
            </a:r>
            <a:endParaRPr lang="en-US" sz="2400" dirty="0">
              <a:solidFill>
                <a:srgbClr val="FFFFFF"/>
              </a:solidFill>
            </a:endParaRPr>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srgbClr val="FFFFFF"/>
                </a:solidFill>
              </a:endParaRPr>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rgbClr val="FFFFFF">
                      <a:alpha val="0"/>
                    </a:srgbClr>
                  </a:solidFill>
                </a:ln>
                <a:solidFill>
                  <a:srgbClr val="FFFFFF"/>
                </a:solidFill>
              </a:endParaRPr>
            </a:p>
          </p:txBody>
        </p:sp>
      </p:grpSp>
      <p:sp>
        <p:nvSpPr>
          <p:cNvPr id="2" name="TextBox 1"/>
          <p:cNvSpPr txBox="1"/>
          <p:nvPr/>
        </p:nvSpPr>
        <p:spPr>
          <a:xfrm>
            <a:off x="391600" y="1495509"/>
            <a:ext cx="5479433" cy="461665"/>
          </a:xfrm>
          <a:prstGeom prst="rect">
            <a:avLst/>
          </a:prstGeom>
          <a:noFill/>
        </p:spPr>
        <p:txBody>
          <a:bodyPr wrap="square" rtlCol="0">
            <a:spAutoFit/>
          </a:bodyPr>
          <a:lstStyle/>
          <a:p>
            <a:r>
              <a:rPr lang="en-US" sz="2400" dirty="0" smtClean="0">
                <a:solidFill>
                  <a:srgbClr val="FFFFFF"/>
                </a:solidFill>
                <a:cs typeface="Segoe UI" panose="020B0502040204020203" pitchFamily="34" charset="0"/>
              </a:rPr>
              <a:t>Self-Service BI</a:t>
            </a:r>
            <a:endParaRPr lang="en-US" sz="1836" dirty="0">
              <a:solidFill>
                <a:srgbClr val="FFFFFF"/>
              </a:solidFill>
              <a:cs typeface="Segoe UI" panose="020B0502040204020203" pitchFamily="34" charset="0"/>
            </a:endParaRPr>
          </a:p>
        </p:txBody>
      </p:sp>
      <p:sp>
        <p:nvSpPr>
          <p:cNvPr id="25" name="TextBox 24"/>
          <p:cNvSpPr txBox="1"/>
          <p:nvPr/>
        </p:nvSpPr>
        <p:spPr>
          <a:xfrm>
            <a:off x="6476350" y="1489928"/>
            <a:ext cx="5304487" cy="830997"/>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ea typeface="Segoe UI" pitchFamily="34" charset="0"/>
                <a:cs typeface="Segoe UI" pitchFamily="34" charset="0"/>
              </a:rPr>
              <a:t>Corporate BI (Centralized, Managed) </a:t>
            </a:r>
          </a:p>
          <a:p>
            <a:endParaRPr lang="en-US" sz="2400" dirty="0">
              <a:solidFill>
                <a:srgbClr val="FFFFFF"/>
              </a:solidFill>
              <a:cs typeface="Segoe UI" panose="020B0502040204020203" pitchFamily="34" charset="0"/>
            </a:endParaRPr>
          </a:p>
        </p:txBody>
      </p:sp>
      <p:sp>
        <p:nvSpPr>
          <p:cNvPr id="26" name="Rectangle 25"/>
          <p:cNvSpPr/>
          <p:nvPr/>
        </p:nvSpPr>
        <p:spPr bwMode="auto">
          <a:xfrm>
            <a:off x="6597734" y="205324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27" name="Freeform 73"/>
          <p:cNvSpPr>
            <a:spLocks noChangeAspect="1" noEditPoints="1"/>
          </p:cNvSpPr>
          <p:nvPr/>
        </p:nvSpPr>
        <p:spPr bwMode="black">
          <a:xfrm>
            <a:off x="7265383" y="2738003"/>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solidFill>
                <a:srgbClr val="FFFFFF"/>
              </a:solidFill>
            </a:endParaRPr>
          </a:p>
        </p:txBody>
      </p:sp>
      <p:sp>
        <p:nvSpPr>
          <p:cNvPr id="28" name="TextBox 27"/>
          <p:cNvSpPr txBox="1"/>
          <p:nvPr/>
        </p:nvSpPr>
        <p:spPr>
          <a:xfrm>
            <a:off x="6573513" y="1997280"/>
            <a:ext cx="1526858" cy="461665"/>
          </a:xfrm>
          <a:prstGeom prst="rect">
            <a:avLst/>
          </a:prstGeom>
          <a:noFill/>
        </p:spPr>
        <p:txBody>
          <a:bodyPr wrap="square" rtlCol="0">
            <a:spAutoFit/>
          </a:bodyPr>
          <a:lstStyle/>
          <a:p>
            <a:r>
              <a:rPr lang="de-DE" sz="2400" dirty="0" smtClean="0">
                <a:solidFill>
                  <a:srgbClr val="FFFFFF"/>
                </a:solidFill>
              </a:rPr>
              <a:t>Integrate</a:t>
            </a:r>
            <a:endParaRPr lang="en-US" sz="2400" dirty="0">
              <a:solidFill>
                <a:srgbClr val="FFFFFF"/>
              </a:solidFill>
            </a:endParaRPr>
          </a:p>
        </p:txBody>
      </p:sp>
      <p:sp>
        <p:nvSpPr>
          <p:cNvPr id="29" name="Rectangle 28"/>
          <p:cNvSpPr/>
          <p:nvPr/>
        </p:nvSpPr>
        <p:spPr bwMode="auto">
          <a:xfrm>
            <a:off x="6599237" y="3649662"/>
            <a:ext cx="1398905" cy="1398905"/>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30" name="TextBox 29"/>
          <p:cNvSpPr txBox="1"/>
          <p:nvPr/>
        </p:nvSpPr>
        <p:spPr>
          <a:xfrm>
            <a:off x="6611237" y="3649861"/>
            <a:ext cx="1388370" cy="478376"/>
          </a:xfrm>
          <a:prstGeom prst="rect">
            <a:avLst/>
          </a:prstGeom>
          <a:noFill/>
        </p:spPr>
        <p:txBody>
          <a:bodyPr wrap="square" rtlCol="0">
            <a:spAutoFit/>
          </a:bodyPr>
          <a:lstStyle/>
          <a:p>
            <a:r>
              <a:rPr lang="de-DE" sz="2400" dirty="0">
                <a:solidFill>
                  <a:srgbClr val="FFFFFF"/>
                </a:solidFill>
              </a:rPr>
              <a:t>Report</a:t>
            </a:r>
            <a:endParaRPr lang="en-US" sz="2400" dirty="0">
              <a:solidFill>
                <a:srgbClr val="FFFFFF"/>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333" y="4401932"/>
            <a:ext cx="466302" cy="523490"/>
          </a:xfrm>
          <a:prstGeom prst="rect">
            <a:avLst/>
          </a:prstGeom>
          <a:effectLst/>
        </p:spPr>
      </p:pic>
      <p:sp>
        <p:nvSpPr>
          <p:cNvPr id="33" name="Rectangle 32"/>
          <p:cNvSpPr/>
          <p:nvPr/>
        </p:nvSpPr>
        <p:spPr bwMode="auto">
          <a:xfrm>
            <a:off x="1880108" y="206057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Query in </a:t>
            </a:r>
            <a:r>
              <a:rPr lang="en-US" sz="1836" kern="0" dirty="0" smtClean="0">
                <a:solidFill>
                  <a:srgbClr val="FFFFFF"/>
                </a:solidFill>
              </a:rPr>
              <a:t>Excel</a:t>
            </a:r>
          </a:p>
        </p:txBody>
      </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Pivot, PivotTable in Excel</a:t>
            </a:r>
          </a:p>
        </p:txBody>
      </p:sp>
      <p:sp>
        <p:nvSpPr>
          <p:cNvPr id="23" name="Rectangle 22"/>
          <p:cNvSpPr/>
          <p:nvPr/>
        </p:nvSpPr>
        <p:spPr bwMode="auto">
          <a:xfrm>
            <a:off x="7996639" y="2051249"/>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Integration Services</a:t>
            </a:r>
          </a:p>
          <a:p>
            <a:pPr defTabSz="950843" fontAlgn="base">
              <a:lnSpc>
                <a:spcPct val="90000"/>
              </a:lnSpc>
              <a:spcBef>
                <a:spcPct val="0"/>
              </a:spcBef>
              <a:spcAft>
                <a:spcPct val="0"/>
              </a:spcAft>
            </a:pPr>
            <a:r>
              <a:rPr lang="en-US" sz="1836" kern="0" dirty="0" smtClean="0">
                <a:solidFill>
                  <a:srgbClr val="FFFFFF"/>
                </a:solidFill>
              </a:rPr>
              <a:t>Into SQL Server DW</a:t>
            </a:r>
          </a:p>
          <a:p>
            <a:pPr defTabSz="950843" fontAlgn="base">
              <a:lnSpc>
                <a:spcPct val="90000"/>
              </a:lnSpc>
              <a:spcBef>
                <a:spcPct val="0"/>
              </a:spcBef>
              <a:spcAft>
                <a:spcPct val="0"/>
              </a:spcAft>
            </a:pPr>
            <a:r>
              <a:rPr lang="en-US" sz="1836" kern="0" dirty="0" smtClean="0">
                <a:solidFill>
                  <a:srgbClr val="FFFFFF"/>
                </a:solidFill>
              </a:rPr>
              <a:t>From SAP HANA, ERP, BW</a:t>
            </a:r>
          </a:p>
          <a:p>
            <a:pPr defTabSz="950843" fontAlgn="base">
              <a:lnSpc>
                <a:spcPct val="90000"/>
              </a:lnSpc>
              <a:spcBef>
                <a:spcPct val="0"/>
              </a:spcBef>
              <a:spcAft>
                <a:spcPct val="0"/>
              </a:spcAft>
            </a:pPr>
            <a:endParaRPr lang="en-US" sz="1836" kern="0" dirty="0" smtClean="0">
              <a:solidFill>
                <a:srgbClr val="FFFFFF"/>
              </a:solidFill>
            </a:endParaRPr>
          </a:p>
        </p:txBody>
      </p:sp>
      <p:sp>
        <p:nvSpPr>
          <p:cNvPr id="32" name="Rectangle 31"/>
          <p:cNvSpPr/>
          <p:nvPr/>
        </p:nvSpPr>
        <p:spPr bwMode="auto">
          <a:xfrm>
            <a:off x="7998142" y="3647662"/>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Reporting Services</a:t>
            </a:r>
            <a:endParaRPr lang="en-US" sz="1836" kern="0" dirty="0">
              <a:solidFill>
                <a:srgbClr val="FFFFFF"/>
              </a:solidFill>
            </a:endParaRPr>
          </a:p>
        </p:txBody>
      </p:sp>
      <p:sp>
        <p:nvSpPr>
          <p:cNvPr id="36" name="Rectangle 35"/>
          <p:cNvSpPr/>
          <p:nvPr/>
        </p:nvSpPr>
        <p:spPr bwMode="auto">
          <a:xfrm>
            <a:off x="463112" y="3654261"/>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7" name="Rectangle 36"/>
          <p:cNvSpPr/>
          <p:nvPr/>
        </p:nvSpPr>
        <p:spPr bwMode="auto">
          <a:xfrm>
            <a:off x="6583231" y="2051249"/>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8" name="Rectangle 37"/>
          <p:cNvSpPr/>
          <p:nvPr/>
        </p:nvSpPr>
        <p:spPr bwMode="auto">
          <a:xfrm>
            <a:off x="6586377" y="3638464"/>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Tree>
    <p:extLst>
      <p:ext uri="{BB962C8B-B14F-4D97-AF65-F5344CB8AC3E}">
        <p14:creationId xmlns:p14="http://schemas.microsoft.com/office/powerpoint/2010/main" val="120752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31130"/>
            <a:ext cx="11889564" cy="917575"/>
          </a:xfrm>
        </p:spPr>
        <p:txBody>
          <a:bodyPr/>
          <a:lstStyle/>
          <a:p>
            <a:r>
              <a:rPr lang="en-US" dirty="0"/>
              <a:t>Self-Service BI Scenario – Power </a:t>
            </a:r>
            <a:r>
              <a:rPr lang="en-US" dirty="0" smtClean="0"/>
              <a:t>Query</a:t>
            </a:r>
            <a:br>
              <a:rPr lang="en-US" dirty="0" smtClean="0"/>
            </a:br>
            <a:r>
              <a:rPr lang="en-US" sz="4400" dirty="0" smtClean="0">
                <a:solidFill>
                  <a:schemeClr val="tx1"/>
                </a:solidFill>
              </a:rPr>
              <a:t>Excel </a:t>
            </a:r>
            <a:r>
              <a:rPr lang="en-US" sz="4400" dirty="0">
                <a:solidFill>
                  <a:schemeClr val="tx1"/>
                </a:solidFill>
              </a:rPr>
              <a:t>Connectivity to SAP BusinessObjects BI</a:t>
            </a:r>
            <a:r>
              <a:rPr lang="en-US" sz="4400" dirty="0"/>
              <a:t/>
            </a:r>
            <a:br>
              <a:rPr lang="en-US" sz="4400" dirty="0"/>
            </a:br>
            <a:endParaRPr lang="fi-FI" dirty="0"/>
          </a:p>
        </p:txBody>
      </p:sp>
      <p:grpSp>
        <p:nvGrpSpPr>
          <p:cNvPr id="3" name="Gruppieren 2"/>
          <p:cNvGrpSpPr/>
          <p:nvPr/>
        </p:nvGrpSpPr>
        <p:grpSpPr>
          <a:xfrm>
            <a:off x="1575667" y="1409030"/>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76132" y="4991665"/>
              <a:ext cx="4265029" cy="968356"/>
              <a:chOff x="162350" y="4404722"/>
              <a:chExt cx="4265634" cy="968494"/>
            </a:xfrm>
          </p:grpSpPr>
          <p:sp>
            <p:nvSpPr>
              <p:cNvPr id="25" name="Rechteck 55"/>
              <p:cNvSpPr/>
              <p:nvPr/>
            </p:nvSpPr>
            <p:spPr>
              <a:xfrm>
                <a:off x="162350" y="4404722"/>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5823194"/>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85904" y="5846510"/>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5" name="Rechteck 45"/>
          <p:cNvSpPr/>
          <p:nvPr/>
        </p:nvSpPr>
        <p:spPr>
          <a:xfrm>
            <a:off x="5372852" y="1409030"/>
            <a:ext cx="4224980"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481047"/>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48" name="Pfeil nach rechts 47"/>
          <p:cNvSpPr/>
          <p:nvPr/>
        </p:nvSpPr>
        <p:spPr bwMode="auto">
          <a:xfrm>
            <a:off x="9322573" y="2668518"/>
            <a:ext cx="640080" cy="230641"/>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7" name="Rounded Rectangle 46"/>
          <p:cNvSpPr/>
          <p:nvPr/>
        </p:nvSpPr>
        <p:spPr bwMode="auto">
          <a:xfrm>
            <a:off x="4086026" y="2482048"/>
            <a:ext cx="5511808" cy="558636"/>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sp>
        <p:nvSpPr>
          <p:cNvPr id="49" name="TextBox 48"/>
          <p:cNvSpPr txBox="1"/>
          <p:nvPr/>
        </p:nvSpPr>
        <p:spPr>
          <a:xfrm>
            <a:off x="10049253" y="2784333"/>
            <a:ext cx="1491938" cy="350330"/>
          </a:xfrm>
          <a:prstGeom prst="rect">
            <a:avLst/>
          </a:prstGeom>
          <a:noFill/>
        </p:spPr>
        <p:txBody>
          <a:bodyPr wrap="square" rtlCol="0">
            <a:spAutoFit/>
          </a:bodyPr>
          <a:lstStyle/>
          <a:p>
            <a:pPr algn="ctr"/>
            <a:r>
              <a:rPr lang="de-DE" sz="1600" dirty="0">
                <a:solidFill>
                  <a:srgbClr val="FFFFFF"/>
                </a:solidFill>
              </a:rPr>
              <a:t>Power Query</a:t>
            </a:r>
            <a:endParaRPr lang="en-US" sz="1600" dirty="0">
              <a:solidFill>
                <a:srgbClr val="FFFFFF"/>
              </a:solidFill>
            </a:endParaRPr>
          </a:p>
        </p:txBody>
      </p:sp>
      <p:pic>
        <p:nvPicPr>
          <p:cNvPr id="50" name="Picture 49"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2893" y="2060917"/>
            <a:ext cx="746083" cy="72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863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68262"/>
            <a:ext cx="11889564" cy="917575"/>
          </a:xfrm>
        </p:spPr>
        <p:txBody>
          <a:bodyPr>
            <a:noAutofit/>
          </a:bodyPr>
          <a:lstStyle/>
          <a:p>
            <a:r>
              <a:rPr lang="en-US" dirty="0"/>
              <a:t>Self-Service BI </a:t>
            </a:r>
            <a:r>
              <a:rPr lang="en-US" dirty="0" smtClean="0"/>
              <a:t>Scenario – Power Query</a:t>
            </a:r>
            <a:r>
              <a:rPr lang="en-US" sz="4400" dirty="0" smtClean="0"/>
              <a:t/>
            </a:r>
            <a:br>
              <a:rPr lang="en-US" sz="4400" dirty="0" smtClean="0"/>
            </a:br>
            <a:r>
              <a:rPr lang="en-US" sz="4000" dirty="0" smtClean="0">
                <a:solidFill>
                  <a:schemeClr val="tx1"/>
                </a:solidFill>
              </a:rPr>
              <a:t>Excel </a:t>
            </a:r>
            <a:r>
              <a:rPr lang="en-US" sz="4000" dirty="0">
                <a:solidFill>
                  <a:schemeClr val="tx1"/>
                </a:solidFill>
              </a:rPr>
              <a:t>Connectivity to SAP BusinessObjects BI</a:t>
            </a:r>
          </a:p>
        </p:txBody>
      </p:sp>
      <p:sp>
        <p:nvSpPr>
          <p:cNvPr id="4" name="Text Placeholder 3"/>
          <p:cNvSpPr>
            <a:spLocks noGrp="1"/>
          </p:cNvSpPr>
          <p:nvPr>
            <p:ph type="body" sz="quarter" idx="10"/>
          </p:nvPr>
        </p:nvSpPr>
        <p:spPr>
          <a:xfrm>
            <a:off x="473529" y="3086099"/>
            <a:ext cx="11314598" cy="3696397"/>
          </a:xfrm>
        </p:spPr>
        <p:txBody>
          <a:bodyPr/>
          <a:lstStyle/>
          <a:p>
            <a:pPr marL="0" indent="0">
              <a:spcBef>
                <a:spcPts val="612"/>
              </a:spcBef>
              <a:buNone/>
            </a:pPr>
            <a:r>
              <a:rPr lang="en-US" sz="1800" dirty="0" smtClean="0">
                <a:solidFill>
                  <a:schemeClr val="tx1"/>
                </a:solidFill>
              </a:rPr>
              <a:t>Use Case: </a:t>
            </a:r>
            <a:endParaRPr lang="en-US" sz="1800" dirty="0">
              <a:solidFill>
                <a:schemeClr val="tx1"/>
              </a:solidFill>
            </a:endParaRPr>
          </a:p>
          <a:p>
            <a:pPr>
              <a:spcBef>
                <a:spcPts val="612"/>
              </a:spcBef>
            </a:pPr>
            <a:r>
              <a:rPr lang="en-US" sz="1800" dirty="0" smtClean="0">
                <a:solidFill>
                  <a:schemeClr val="tx1"/>
                </a:solidFill>
              </a:rPr>
              <a:t>Customer is using SAP BO and wants to enable self-service BI with the Microsoft Stack</a:t>
            </a:r>
          </a:p>
          <a:p>
            <a:pPr marL="0" indent="0">
              <a:spcBef>
                <a:spcPts val="612"/>
              </a:spcBef>
              <a:buNone/>
            </a:pPr>
            <a:r>
              <a:rPr lang="en-US" sz="1800" dirty="0" smtClean="0">
                <a:solidFill>
                  <a:schemeClr val="tx1"/>
                </a:solidFill>
              </a:rPr>
              <a:t>Key </a:t>
            </a:r>
            <a:r>
              <a:rPr lang="en-US" sz="1800" dirty="0">
                <a:solidFill>
                  <a:schemeClr val="tx1"/>
                </a:solidFill>
              </a:rPr>
              <a:t>advantages:</a:t>
            </a:r>
          </a:p>
          <a:p>
            <a:pPr>
              <a:spcBef>
                <a:spcPts val="612"/>
              </a:spcBef>
            </a:pPr>
            <a:r>
              <a:rPr lang="en-US" sz="1800" dirty="0">
                <a:solidFill>
                  <a:schemeClr val="tx1"/>
                </a:solidFill>
              </a:rPr>
              <a:t>Excel users have seamless and direct access to SAP data exposed via SAP BusinessObjects BI Universes</a:t>
            </a:r>
          </a:p>
          <a:p>
            <a:pPr>
              <a:spcBef>
                <a:spcPts val="612"/>
              </a:spcBef>
            </a:pPr>
            <a:r>
              <a:rPr lang="en-US" sz="1800" dirty="0">
                <a:solidFill>
                  <a:schemeClr val="tx1"/>
                </a:solidFill>
              </a:rPr>
              <a:t>Semantic layer of SAP BusinessObjects BI Universes hides the complexity of the underlying SAP data source</a:t>
            </a:r>
          </a:p>
          <a:p>
            <a:pPr>
              <a:spcBef>
                <a:spcPts val="612"/>
              </a:spcBef>
            </a:pPr>
            <a:r>
              <a:rPr lang="en-US" sz="1800" dirty="0">
                <a:solidFill>
                  <a:schemeClr val="tx1"/>
                </a:solidFill>
              </a:rPr>
              <a:t>Customers can leverages existing investments in Microsoft and SAP BI technologies (dual vendor strategy)</a:t>
            </a:r>
          </a:p>
          <a:p>
            <a:pPr>
              <a:spcBef>
                <a:spcPts val="612"/>
              </a:spcBef>
            </a:pPr>
            <a:r>
              <a:rPr lang="en-US" sz="1800" dirty="0">
                <a:solidFill>
                  <a:schemeClr val="tx1"/>
                </a:solidFill>
              </a:rPr>
              <a:t>SAP data can be loaded into Excel table or Power Pivot data model</a:t>
            </a:r>
          </a:p>
          <a:p>
            <a:pPr>
              <a:spcBef>
                <a:spcPts val="612"/>
              </a:spcBef>
            </a:pPr>
            <a:r>
              <a:rPr lang="en-US" sz="1800" dirty="0">
                <a:solidFill>
                  <a:schemeClr val="tx1"/>
                </a:solidFill>
              </a:rPr>
              <a:t>Joint initiative of SAP and Microsoft </a:t>
            </a:r>
          </a:p>
          <a:p>
            <a:pPr marL="0" indent="0">
              <a:spcBef>
                <a:spcPts val="612"/>
              </a:spcBef>
              <a:buNone/>
            </a:pPr>
            <a:r>
              <a:rPr lang="en-US" sz="1800" dirty="0">
                <a:solidFill>
                  <a:schemeClr val="tx1"/>
                </a:solidFill>
              </a:rPr>
              <a:t>Requirements:</a:t>
            </a:r>
          </a:p>
          <a:p>
            <a:pPr>
              <a:spcBef>
                <a:spcPts val="612"/>
              </a:spcBef>
            </a:pPr>
            <a:r>
              <a:rPr lang="en-US" sz="1800" dirty="0">
                <a:solidFill>
                  <a:schemeClr val="tx1"/>
                </a:solidFill>
              </a:rPr>
              <a:t>Excel 2010 or Excel 2013 with Power Query add-in with SAP BO Universe connectivity (available since </a:t>
            </a:r>
            <a:r>
              <a:rPr lang="en-US" sz="1800" dirty="0" smtClean="0">
                <a:solidFill>
                  <a:schemeClr val="tx1"/>
                </a:solidFill>
              </a:rPr>
              <a:t>May </a:t>
            </a:r>
            <a:r>
              <a:rPr lang="en-US" sz="1800" dirty="0">
                <a:solidFill>
                  <a:schemeClr val="tx1"/>
                </a:solidFill>
              </a:rPr>
              <a:t>2014)</a:t>
            </a:r>
          </a:p>
          <a:p>
            <a:pPr>
              <a:spcBef>
                <a:spcPts val="612"/>
              </a:spcBef>
            </a:pPr>
            <a:r>
              <a:rPr lang="en-US" sz="1800" dirty="0">
                <a:solidFill>
                  <a:schemeClr val="tx1"/>
                </a:solidFill>
              </a:rPr>
              <a:t>SAP BusinessObjects BI 4.1 SP2 or higher</a:t>
            </a:r>
          </a:p>
        </p:txBody>
      </p:sp>
      <p:sp>
        <p:nvSpPr>
          <p:cNvPr id="15" name="Rectangle 14"/>
          <p:cNvSpPr/>
          <p:nvPr/>
        </p:nvSpPr>
        <p:spPr bwMode="auto">
          <a:xfrm>
            <a:off x="1841324" y="1517155"/>
            <a:ext cx="9875520"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p:txBody>
      </p:sp>
      <p:sp>
        <p:nvSpPr>
          <p:cNvPr id="17" name="Rectangle 16"/>
          <p:cNvSpPr/>
          <p:nvPr/>
        </p:nvSpPr>
        <p:spPr bwMode="auto">
          <a:xfrm>
            <a:off x="442422" y="1517155"/>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9" name="Freeform 18"/>
          <p:cNvSpPr/>
          <p:nvPr/>
        </p:nvSpPr>
        <p:spPr>
          <a:xfrm>
            <a:off x="4880809" y="1950359"/>
            <a:ext cx="216251" cy="150895"/>
          </a:xfrm>
          <a:custGeom>
            <a:avLst/>
            <a:gdLst>
              <a:gd name="connsiteX0" fmla="*/ 316344 w 316458"/>
              <a:gd name="connsiteY0" fmla="*/ 0 h 199428"/>
              <a:gd name="connsiteX1" fmla="*/ 210972 w 316458"/>
              <a:gd name="connsiteY1" fmla="*/ 45389 h 199428"/>
              <a:gd name="connsiteX2" fmla="*/ 210972 w 316458"/>
              <a:gd name="connsiteY2" fmla="*/ 0 h 199428"/>
              <a:gd name="connsiteX3" fmla="*/ 210845 w 316458"/>
              <a:gd name="connsiteY3" fmla="*/ 0 h 199428"/>
              <a:gd name="connsiteX4" fmla="*/ 105486 w 316458"/>
              <a:gd name="connsiteY4" fmla="*/ 45389 h 199428"/>
              <a:gd name="connsiteX5" fmla="*/ 105486 w 316458"/>
              <a:gd name="connsiteY5" fmla="*/ 0 h 199428"/>
              <a:gd name="connsiteX6" fmla="*/ 105371 w 316458"/>
              <a:gd name="connsiteY6" fmla="*/ 0 h 199428"/>
              <a:gd name="connsiteX7" fmla="*/ 0 w 316458"/>
              <a:gd name="connsiteY7" fmla="*/ 45389 h 199428"/>
              <a:gd name="connsiteX8" fmla="*/ 0 w 316458"/>
              <a:gd name="connsiteY8" fmla="*/ 199428 h 199428"/>
              <a:gd name="connsiteX9" fmla="*/ 316458 w 316458"/>
              <a:gd name="connsiteY9" fmla="*/ 199428 h 199428"/>
              <a:gd name="connsiteX10" fmla="*/ 316458 w 316458"/>
              <a:gd name="connsiteY10" fmla="*/ 45389 h 199428"/>
              <a:gd name="connsiteX11" fmla="*/ 316458 w 316458"/>
              <a:gd name="connsiteY11" fmla="*/ 0 h 199428"/>
              <a:gd name="connsiteX12" fmla="*/ 316344 w 316458"/>
              <a:gd name="connsiteY12" fmla="*/ 0 h 1994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316458" h="199428">
                <a:moveTo>
                  <a:pt x="316344" y="0"/>
                </a:moveTo>
                <a:lnTo>
                  <a:pt x="210972" y="45389"/>
                </a:lnTo>
                <a:lnTo>
                  <a:pt x="210972" y="0"/>
                </a:lnTo>
                <a:lnTo>
                  <a:pt x="210845" y="0"/>
                </a:lnTo>
                <a:lnTo>
                  <a:pt x="105486" y="45389"/>
                </a:lnTo>
                <a:lnTo>
                  <a:pt x="105486" y="0"/>
                </a:lnTo>
                <a:lnTo>
                  <a:pt x="105371" y="0"/>
                </a:lnTo>
                <a:lnTo>
                  <a:pt x="0" y="45389"/>
                </a:lnTo>
                <a:lnTo>
                  <a:pt x="0" y="199428"/>
                </a:lnTo>
                <a:lnTo>
                  <a:pt x="316458" y="199428"/>
                </a:lnTo>
                <a:lnTo>
                  <a:pt x="316458" y="45389"/>
                </a:lnTo>
                <a:lnTo>
                  <a:pt x="316458" y="0"/>
                </a:lnTo>
                <a:lnTo>
                  <a:pt x="316344" y="0"/>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solidFill>
                <a:srgbClr val="FFFFFF"/>
              </a:solidFill>
            </a:endParaRPr>
          </a:p>
        </p:txBody>
      </p:sp>
      <p:sp>
        <p:nvSpPr>
          <p:cNvPr id="20" name="Freeform 19"/>
          <p:cNvSpPr/>
          <p:nvPr/>
        </p:nvSpPr>
        <p:spPr>
          <a:xfrm>
            <a:off x="4615648" y="2128041"/>
            <a:ext cx="184531" cy="150337"/>
          </a:xfrm>
          <a:custGeom>
            <a:avLst/>
            <a:gdLst>
              <a:gd name="connsiteX0" fmla="*/ 72935 w 270040"/>
              <a:gd name="connsiteY0" fmla="*/ 98805 h 198691"/>
              <a:gd name="connsiteX1" fmla="*/ 787 w 270040"/>
              <a:gd name="connsiteY1" fmla="*/ 0 h 198691"/>
              <a:gd name="connsiteX2" fmla="*/ 197904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35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35" y="98805"/>
                </a:moveTo>
                <a:lnTo>
                  <a:pt x="787" y="0"/>
                </a:lnTo>
                <a:lnTo>
                  <a:pt x="197904" y="0"/>
                </a:lnTo>
                <a:lnTo>
                  <a:pt x="270040" y="98805"/>
                </a:lnTo>
                <a:lnTo>
                  <a:pt x="197116" y="198691"/>
                </a:lnTo>
                <a:lnTo>
                  <a:pt x="0" y="198691"/>
                </a:lnTo>
                <a:lnTo>
                  <a:pt x="72935"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solidFill>
                <a:srgbClr val="FFFFFF"/>
              </a:solidFill>
            </a:endParaRPr>
          </a:p>
        </p:txBody>
      </p:sp>
      <p:sp>
        <p:nvSpPr>
          <p:cNvPr id="21" name="Freeform 3"/>
          <p:cNvSpPr/>
          <p:nvPr/>
        </p:nvSpPr>
        <p:spPr>
          <a:xfrm>
            <a:off x="4963696" y="2128041"/>
            <a:ext cx="184522" cy="150337"/>
          </a:xfrm>
          <a:custGeom>
            <a:avLst/>
            <a:gdLst>
              <a:gd name="connsiteX0" fmla="*/ 72923 w 270027"/>
              <a:gd name="connsiteY0" fmla="*/ 98805 h 198691"/>
              <a:gd name="connsiteX1" fmla="*/ 761 w 270027"/>
              <a:gd name="connsiteY1" fmla="*/ 0 h 198691"/>
              <a:gd name="connsiteX2" fmla="*/ 197866 w 270027"/>
              <a:gd name="connsiteY2" fmla="*/ 0 h 198691"/>
              <a:gd name="connsiteX3" fmla="*/ 270027 w 270027"/>
              <a:gd name="connsiteY3" fmla="*/ 98805 h 198691"/>
              <a:gd name="connsiteX4" fmla="*/ 197091 w 270027"/>
              <a:gd name="connsiteY4" fmla="*/ 198691 h 198691"/>
              <a:gd name="connsiteX5" fmla="*/ 0 w 270027"/>
              <a:gd name="connsiteY5" fmla="*/ 198691 h 198691"/>
              <a:gd name="connsiteX6" fmla="*/ 72923 w 270027"/>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27" h="198691">
                <a:moveTo>
                  <a:pt x="72923" y="98805"/>
                </a:moveTo>
                <a:lnTo>
                  <a:pt x="761" y="0"/>
                </a:lnTo>
                <a:lnTo>
                  <a:pt x="197866" y="0"/>
                </a:lnTo>
                <a:lnTo>
                  <a:pt x="270027" y="98805"/>
                </a:lnTo>
                <a:lnTo>
                  <a:pt x="197091" y="198691"/>
                </a:lnTo>
                <a:lnTo>
                  <a:pt x="0" y="198691"/>
                </a:lnTo>
                <a:lnTo>
                  <a:pt x="72923"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solidFill>
                <a:srgbClr val="FFFFFF"/>
              </a:solidFill>
            </a:endParaRPr>
          </a:p>
        </p:txBody>
      </p:sp>
      <p:sp>
        <p:nvSpPr>
          <p:cNvPr id="22" name="Freeform 3"/>
          <p:cNvSpPr/>
          <p:nvPr/>
        </p:nvSpPr>
        <p:spPr>
          <a:xfrm>
            <a:off x="4789668" y="2128041"/>
            <a:ext cx="184531" cy="150337"/>
          </a:xfrm>
          <a:custGeom>
            <a:avLst/>
            <a:gdLst>
              <a:gd name="connsiteX0" fmla="*/ 72923 w 270040"/>
              <a:gd name="connsiteY0" fmla="*/ 98805 h 198691"/>
              <a:gd name="connsiteX1" fmla="*/ 787 w 270040"/>
              <a:gd name="connsiteY1" fmla="*/ 0 h 198691"/>
              <a:gd name="connsiteX2" fmla="*/ 197891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23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23" y="98805"/>
                </a:moveTo>
                <a:lnTo>
                  <a:pt x="787" y="0"/>
                </a:lnTo>
                <a:lnTo>
                  <a:pt x="197891" y="0"/>
                </a:lnTo>
                <a:lnTo>
                  <a:pt x="270040" y="98805"/>
                </a:lnTo>
                <a:lnTo>
                  <a:pt x="197116" y="198691"/>
                </a:lnTo>
                <a:lnTo>
                  <a:pt x="0" y="198691"/>
                </a:lnTo>
                <a:lnTo>
                  <a:pt x="72923" y="98805"/>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solidFill>
                <a:srgbClr val="FFFFFF"/>
              </a:solidFill>
            </a:endParaRPr>
          </a:p>
        </p:txBody>
      </p:sp>
      <p:sp>
        <p:nvSpPr>
          <p:cNvPr id="23" name="Freeform 3"/>
          <p:cNvSpPr/>
          <p:nvPr/>
        </p:nvSpPr>
        <p:spPr>
          <a:xfrm>
            <a:off x="4611266" y="1877314"/>
            <a:ext cx="240862" cy="223944"/>
          </a:xfrm>
          <a:custGeom>
            <a:avLst/>
            <a:gdLst>
              <a:gd name="connsiteX0" fmla="*/ 0 w 352475"/>
              <a:gd name="connsiteY0" fmla="*/ 0 h 295973"/>
              <a:gd name="connsiteX1" fmla="*/ 0 w 352475"/>
              <a:gd name="connsiteY1" fmla="*/ 295973 h 295973"/>
              <a:gd name="connsiteX2" fmla="*/ 133896 w 352475"/>
              <a:gd name="connsiteY2" fmla="*/ 295973 h 295973"/>
              <a:gd name="connsiteX3" fmla="*/ 133896 w 352475"/>
              <a:gd name="connsiteY3" fmla="*/ 250418 h 295973"/>
              <a:gd name="connsiteX4" fmla="*/ 220205 w 352475"/>
              <a:gd name="connsiteY4" fmla="*/ 250418 h 295973"/>
              <a:gd name="connsiteX5" fmla="*/ 220205 w 352475"/>
              <a:gd name="connsiteY5" fmla="*/ 295973 h 295973"/>
              <a:gd name="connsiteX6" fmla="*/ 352475 w 352475"/>
              <a:gd name="connsiteY6" fmla="*/ 295973 h 295973"/>
              <a:gd name="connsiteX7" fmla="*/ 352475 w 352475"/>
              <a:gd name="connsiteY7" fmla="*/ 0 h 295973"/>
              <a:gd name="connsiteX8" fmla="*/ 0 w 352475"/>
              <a:gd name="connsiteY8" fmla="*/ 0 h 295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52475" h="295973">
                <a:moveTo>
                  <a:pt x="0" y="0"/>
                </a:moveTo>
                <a:lnTo>
                  <a:pt x="0" y="295973"/>
                </a:lnTo>
                <a:lnTo>
                  <a:pt x="133896" y="295973"/>
                </a:lnTo>
                <a:lnTo>
                  <a:pt x="133896" y="250418"/>
                </a:lnTo>
                <a:lnTo>
                  <a:pt x="220205" y="250418"/>
                </a:lnTo>
                <a:lnTo>
                  <a:pt x="220205" y="295973"/>
                </a:lnTo>
                <a:lnTo>
                  <a:pt x="352475" y="295973"/>
                </a:lnTo>
                <a:lnTo>
                  <a:pt x="352475" y="0"/>
                </a:lnTo>
                <a:lnTo>
                  <a:pt x="0" y="0"/>
                </a:ln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8">
              <a:solidFill>
                <a:srgbClr val="FFFFFF"/>
              </a:solidFill>
            </a:endParaRPr>
          </a:p>
        </p:txBody>
      </p:sp>
      <p:sp>
        <p:nvSpPr>
          <p:cNvPr id="24" name="TextBox 23"/>
          <p:cNvSpPr txBox="1"/>
          <p:nvPr/>
        </p:nvSpPr>
        <p:spPr>
          <a:xfrm>
            <a:off x="3356823" y="2414214"/>
            <a:ext cx="2545235" cy="343492"/>
          </a:xfrm>
          <a:prstGeom prst="rect">
            <a:avLst/>
          </a:prstGeom>
          <a:noFill/>
        </p:spPr>
        <p:txBody>
          <a:bodyPr wrap="square" rtlCol="0">
            <a:spAutoFit/>
          </a:bodyPr>
          <a:lstStyle/>
          <a:p>
            <a:r>
              <a:rPr lang="de-DE" sz="1632" dirty="0">
                <a:solidFill>
                  <a:srgbClr val="FFFFFF"/>
                </a:solidFill>
              </a:rPr>
              <a:t>SAP BusinessObjects BI</a:t>
            </a:r>
            <a:endParaRPr lang="en-US" sz="1632" dirty="0">
              <a:solidFill>
                <a:srgbClr val="FFFFFF"/>
              </a:solidFill>
            </a:endParaRPr>
          </a:p>
        </p:txBody>
      </p:sp>
      <p:sp>
        <p:nvSpPr>
          <p:cNvPr id="25" name="TextBox 24"/>
          <p:cNvSpPr txBox="1"/>
          <p:nvPr/>
        </p:nvSpPr>
        <p:spPr>
          <a:xfrm>
            <a:off x="6631010" y="2387435"/>
            <a:ext cx="1491938" cy="350330"/>
          </a:xfrm>
          <a:prstGeom prst="rect">
            <a:avLst/>
          </a:prstGeom>
          <a:noFill/>
        </p:spPr>
        <p:txBody>
          <a:bodyPr wrap="square" rtlCol="0">
            <a:spAutoFit/>
          </a:bodyPr>
          <a:lstStyle/>
          <a:p>
            <a:pPr algn="ctr"/>
            <a:r>
              <a:rPr lang="de-DE" sz="1632" dirty="0">
                <a:solidFill>
                  <a:srgbClr val="FFFFFF"/>
                </a:solidFill>
              </a:rPr>
              <a:t>Power Query</a:t>
            </a:r>
            <a:endParaRPr lang="en-US" sz="1632" dirty="0">
              <a:solidFill>
                <a:srgbClr val="FFFFFF"/>
              </a:solidFill>
            </a:endParaRPr>
          </a:p>
        </p:txBody>
      </p:sp>
      <p:pic>
        <p:nvPicPr>
          <p:cNvPr id="26" name="Picture 25"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937" y="1698637"/>
            <a:ext cx="746083" cy="72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442038" y="1517156"/>
            <a:ext cx="1388370" cy="478376"/>
          </a:xfrm>
          <a:prstGeom prst="rect">
            <a:avLst/>
          </a:prstGeom>
          <a:noFill/>
        </p:spPr>
        <p:txBody>
          <a:bodyPr wrap="square" rtlCol="0">
            <a:spAutoFit/>
          </a:bodyPr>
          <a:lstStyle/>
          <a:p>
            <a:r>
              <a:rPr lang="de-DE" sz="2448" dirty="0">
                <a:solidFill>
                  <a:srgbClr val="FFFFFF"/>
                </a:solidFill>
              </a:rPr>
              <a:t>Discover</a:t>
            </a:r>
            <a:endParaRPr lang="en-US" sz="2448" dirty="0">
              <a:solidFill>
                <a:srgbClr val="FFFFFF"/>
              </a:solidFill>
            </a:endParaRPr>
          </a:p>
        </p:txBody>
      </p:sp>
      <p:sp>
        <p:nvSpPr>
          <p:cNvPr id="28" name="Right Arrow 27"/>
          <p:cNvSpPr/>
          <p:nvPr/>
        </p:nvSpPr>
        <p:spPr>
          <a:xfrm>
            <a:off x="5991394" y="1976371"/>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29" name="Freeform 8"/>
          <p:cNvSpPr>
            <a:spLocks noChangeAspect="1" noEditPoints="1"/>
          </p:cNvSpPr>
          <p:nvPr/>
        </p:nvSpPr>
        <p:spPr bwMode="black">
          <a:xfrm>
            <a:off x="1107743" y="2241892"/>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708" y="1936097"/>
            <a:ext cx="652822" cy="360232"/>
          </a:xfrm>
          <a:prstGeom prst="rect">
            <a:avLst/>
          </a:prstGeom>
        </p:spPr>
      </p:pic>
    </p:spTree>
    <p:extLst>
      <p:ext uri="{BB962C8B-B14F-4D97-AF65-F5344CB8AC3E}">
        <p14:creationId xmlns:p14="http://schemas.microsoft.com/office/powerpoint/2010/main" val="5025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Excel Connectivity </a:t>
            </a:r>
            <a:r>
              <a:rPr lang="en-US" dirty="0"/>
              <a:t>to</a:t>
            </a:r>
            <a:br>
              <a:rPr lang="en-US" dirty="0"/>
            </a:br>
            <a:r>
              <a:rPr lang="en-US" dirty="0"/>
              <a:t>SAP BusinessObjects BI Universes</a:t>
            </a:r>
          </a:p>
        </p:txBody>
      </p:sp>
    </p:spTree>
    <p:extLst>
      <p:ext uri="{BB962C8B-B14F-4D97-AF65-F5344CB8AC3E}">
        <p14:creationId xmlns:p14="http://schemas.microsoft.com/office/powerpoint/2010/main" val="294575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dirty="0"/>
              <a:t>Microsoft BI Integration Scenarios for SAP</a:t>
            </a:r>
          </a:p>
        </p:txBody>
      </p:sp>
      <p:sp>
        <p:nvSpPr>
          <p:cNvPr id="16" name="Rectangle 15"/>
          <p:cNvSpPr/>
          <p:nvPr/>
        </p:nvSpPr>
        <p:spPr bwMode="auto">
          <a:xfrm>
            <a:off x="484853" y="2058830"/>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84469" y="2058831"/>
            <a:ext cx="1388370" cy="478376"/>
          </a:xfrm>
          <a:prstGeom prst="rect">
            <a:avLst/>
          </a:prstGeom>
          <a:noFill/>
        </p:spPr>
        <p:txBody>
          <a:bodyPr wrap="square" rtlCol="0">
            <a:spAutoFit/>
          </a:bodyPr>
          <a:lstStyle/>
          <a:p>
            <a:r>
              <a:rPr lang="de-DE" sz="2400" dirty="0">
                <a:solidFill>
                  <a:srgbClr val="FFFFFF"/>
                </a:solidFill>
              </a:rPr>
              <a:t>Discover</a:t>
            </a:r>
            <a:endParaRPr lang="en-US" sz="2400" dirty="0">
              <a:solidFill>
                <a:srgbClr val="FFFFFF"/>
              </a:solidFill>
            </a:endParaRPr>
          </a:p>
        </p:txBody>
      </p:sp>
      <p:sp>
        <p:nvSpPr>
          <p:cNvPr id="18" name="Freeform 8"/>
          <p:cNvSpPr>
            <a:spLocks noChangeAspect="1" noEditPoints="1"/>
          </p:cNvSpPr>
          <p:nvPr/>
        </p:nvSpPr>
        <p:spPr bwMode="black">
          <a:xfrm>
            <a:off x="1150174" y="278356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de-DE" sz="2400" dirty="0">
                <a:solidFill>
                  <a:srgbClr val="FFFFFF"/>
                </a:solidFill>
              </a:rPr>
              <a:t>Analyze</a:t>
            </a:r>
            <a:endParaRPr lang="en-US" sz="2400" dirty="0">
              <a:solidFill>
                <a:srgbClr val="FFFFFF"/>
              </a:solidFill>
            </a:endParaRPr>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srgbClr val="FFFFFF"/>
                </a:solidFill>
              </a:endParaRPr>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rgbClr val="FFFFFF">
                      <a:alpha val="0"/>
                    </a:srgbClr>
                  </a:solidFill>
                </a:ln>
                <a:solidFill>
                  <a:srgbClr val="FFFFFF"/>
                </a:solidFill>
              </a:endParaRPr>
            </a:p>
          </p:txBody>
        </p:sp>
      </p:grpSp>
      <p:sp>
        <p:nvSpPr>
          <p:cNvPr id="2" name="TextBox 1"/>
          <p:cNvSpPr txBox="1"/>
          <p:nvPr/>
        </p:nvSpPr>
        <p:spPr>
          <a:xfrm>
            <a:off x="391600" y="1495509"/>
            <a:ext cx="5479433" cy="461665"/>
          </a:xfrm>
          <a:prstGeom prst="rect">
            <a:avLst/>
          </a:prstGeom>
          <a:noFill/>
        </p:spPr>
        <p:txBody>
          <a:bodyPr wrap="square" rtlCol="0">
            <a:spAutoFit/>
          </a:bodyPr>
          <a:lstStyle/>
          <a:p>
            <a:r>
              <a:rPr lang="en-US" sz="2400" dirty="0" smtClean="0">
                <a:solidFill>
                  <a:srgbClr val="FFFFFF"/>
                </a:solidFill>
                <a:cs typeface="Segoe UI" panose="020B0502040204020203" pitchFamily="34" charset="0"/>
              </a:rPr>
              <a:t>Self-Service BI</a:t>
            </a:r>
            <a:endParaRPr lang="en-US" sz="1836" dirty="0">
              <a:solidFill>
                <a:srgbClr val="FFFFFF"/>
              </a:solidFill>
              <a:cs typeface="Segoe UI" panose="020B0502040204020203" pitchFamily="34" charset="0"/>
            </a:endParaRPr>
          </a:p>
        </p:txBody>
      </p:sp>
      <p:sp>
        <p:nvSpPr>
          <p:cNvPr id="25" name="TextBox 24"/>
          <p:cNvSpPr txBox="1"/>
          <p:nvPr/>
        </p:nvSpPr>
        <p:spPr>
          <a:xfrm>
            <a:off x="6476350" y="1489928"/>
            <a:ext cx="5304487" cy="830997"/>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ea typeface="Segoe UI" pitchFamily="34" charset="0"/>
                <a:cs typeface="Segoe UI" pitchFamily="34" charset="0"/>
              </a:rPr>
              <a:t>Corporate BI (Centralized, Managed) </a:t>
            </a:r>
          </a:p>
          <a:p>
            <a:endParaRPr lang="en-US" sz="2400" dirty="0">
              <a:solidFill>
                <a:srgbClr val="FFFFFF"/>
              </a:solidFill>
              <a:cs typeface="Segoe UI" panose="020B0502040204020203" pitchFamily="34" charset="0"/>
            </a:endParaRPr>
          </a:p>
        </p:txBody>
      </p:sp>
      <p:sp>
        <p:nvSpPr>
          <p:cNvPr id="26" name="Rectangle 25"/>
          <p:cNvSpPr/>
          <p:nvPr/>
        </p:nvSpPr>
        <p:spPr bwMode="auto">
          <a:xfrm>
            <a:off x="6597734" y="205324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27" name="Freeform 73"/>
          <p:cNvSpPr>
            <a:spLocks noChangeAspect="1" noEditPoints="1"/>
          </p:cNvSpPr>
          <p:nvPr/>
        </p:nvSpPr>
        <p:spPr bwMode="black">
          <a:xfrm>
            <a:off x="7265383" y="2738003"/>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solidFill>
                <a:srgbClr val="FFFFFF"/>
              </a:solidFill>
            </a:endParaRPr>
          </a:p>
        </p:txBody>
      </p:sp>
      <p:sp>
        <p:nvSpPr>
          <p:cNvPr id="28" name="TextBox 27"/>
          <p:cNvSpPr txBox="1"/>
          <p:nvPr/>
        </p:nvSpPr>
        <p:spPr>
          <a:xfrm>
            <a:off x="6573513" y="1997280"/>
            <a:ext cx="1526858" cy="461665"/>
          </a:xfrm>
          <a:prstGeom prst="rect">
            <a:avLst/>
          </a:prstGeom>
          <a:noFill/>
        </p:spPr>
        <p:txBody>
          <a:bodyPr wrap="square" rtlCol="0">
            <a:spAutoFit/>
          </a:bodyPr>
          <a:lstStyle/>
          <a:p>
            <a:r>
              <a:rPr lang="de-DE" sz="2400" dirty="0" smtClean="0">
                <a:solidFill>
                  <a:srgbClr val="FFFFFF"/>
                </a:solidFill>
              </a:rPr>
              <a:t>Integrate</a:t>
            </a:r>
            <a:endParaRPr lang="en-US" sz="2400" dirty="0">
              <a:solidFill>
                <a:srgbClr val="FFFFFF"/>
              </a:solidFill>
            </a:endParaRPr>
          </a:p>
        </p:txBody>
      </p:sp>
      <p:sp>
        <p:nvSpPr>
          <p:cNvPr id="29" name="Rectangle 28"/>
          <p:cNvSpPr/>
          <p:nvPr/>
        </p:nvSpPr>
        <p:spPr bwMode="auto">
          <a:xfrm>
            <a:off x="6599237" y="3649662"/>
            <a:ext cx="1398905" cy="1398905"/>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30" name="TextBox 29"/>
          <p:cNvSpPr txBox="1"/>
          <p:nvPr/>
        </p:nvSpPr>
        <p:spPr>
          <a:xfrm>
            <a:off x="6611237" y="3649861"/>
            <a:ext cx="1388370" cy="478376"/>
          </a:xfrm>
          <a:prstGeom prst="rect">
            <a:avLst/>
          </a:prstGeom>
          <a:noFill/>
        </p:spPr>
        <p:txBody>
          <a:bodyPr wrap="square" rtlCol="0">
            <a:spAutoFit/>
          </a:bodyPr>
          <a:lstStyle/>
          <a:p>
            <a:r>
              <a:rPr lang="de-DE" sz="2400" dirty="0">
                <a:solidFill>
                  <a:srgbClr val="FFFFFF"/>
                </a:solidFill>
              </a:rPr>
              <a:t>Report</a:t>
            </a:r>
            <a:endParaRPr lang="en-US" sz="2400" dirty="0">
              <a:solidFill>
                <a:srgbClr val="FFFFFF"/>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333" y="4401932"/>
            <a:ext cx="466302" cy="523490"/>
          </a:xfrm>
          <a:prstGeom prst="rect">
            <a:avLst/>
          </a:prstGeom>
          <a:effectLst/>
        </p:spPr>
      </p:pic>
      <p:sp>
        <p:nvSpPr>
          <p:cNvPr id="33" name="Rectangle 32"/>
          <p:cNvSpPr/>
          <p:nvPr/>
        </p:nvSpPr>
        <p:spPr bwMode="auto">
          <a:xfrm>
            <a:off x="1880108" y="206057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Query in </a:t>
            </a:r>
            <a:r>
              <a:rPr lang="en-US" sz="1836" kern="0" dirty="0" smtClean="0">
                <a:solidFill>
                  <a:srgbClr val="FFFFFF"/>
                </a:solidFill>
              </a:rPr>
              <a:t>Excel</a:t>
            </a:r>
          </a:p>
        </p:txBody>
      </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Pivot, PivotTable in Excel</a:t>
            </a:r>
          </a:p>
        </p:txBody>
      </p:sp>
      <p:sp>
        <p:nvSpPr>
          <p:cNvPr id="23" name="Rectangle 22"/>
          <p:cNvSpPr/>
          <p:nvPr/>
        </p:nvSpPr>
        <p:spPr bwMode="auto">
          <a:xfrm>
            <a:off x="7996639" y="2051249"/>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Integration Services</a:t>
            </a:r>
          </a:p>
          <a:p>
            <a:pPr defTabSz="950843" fontAlgn="base">
              <a:lnSpc>
                <a:spcPct val="90000"/>
              </a:lnSpc>
              <a:spcBef>
                <a:spcPct val="0"/>
              </a:spcBef>
              <a:spcAft>
                <a:spcPct val="0"/>
              </a:spcAft>
            </a:pPr>
            <a:r>
              <a:rPr lang="en-US" sz="1836" kern="0" dirty="0" smtClean="0">
                <a:solidFill>
                  <a:srgbClr val="FFFFFF"/>
                </a:solidFill>
              </a:rPr>
              <a:t>Into SQL Server DW</a:t>
            </a:r>
          </a:p>
          <a:p>
            <a:pPr defTabSz="950843" fontAlgn="base">
              <a:lnSpc>
                <a:spcPct val="90000"/>
              </a:lnSpc>
              <a:spcBef>
                <a:spcPct val="0"/>
              </a:spcBef>
              <a:spcAft>
                <a:spcPct val="0"/>
              </a:spcAft>
            </a:pPr>
            <a:r>
              <a:rPr lang="en-US" sz="1836" kern="0" dirty="0" smtClean="0">
                <a:solidFill>
                  <a:srgbClr val="FFFFFF"/>
                </a:solidFill>
              </a:rPr>
              <a:t>From SAP HANA, ERP, BW</a:t>
            </a:r>
          </a:p>
          <a:p>
            <a:pPr defTabSz="950843" fontAlgn="base">
              <a:lnSpc>
                <a:spcPct val="90000"/>
              </a:lnSpc>
              <a:spcBef>
                <a:spcPct val="0"/>
              </a:spcBef>
              <a:spcAft>
                <a:spcPct val="0"/>
              </a:spcAft>
            </a:pPr>
            <a:endParaRPr lang="en-US" sz="1836" kern="0" dirty="0" smtClean="0">
              <a:solidFill>
                <a:srgbClr val="FFFFFF"/>
              </a:solidFill>
            </a:endParaRPr>
          </a:p>
        </p:txBody>
      </p:sp>
      <p:sp>
        <p:nvSpPr>
          <p:cNvPr id="32" name="Rectangle 31"/>
          <p:cNvSpPr/>
          <p:nvPr/>
        </p:nvSpPr>
        <p:spPr bwMode="auto">
          <a:xfrm>
            <a:off x="7998142" y="3647662"/>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Reporting Services</a:t>
            </a:r>
            <a:endParaRPr lang="en-US" sz="1836" kern="0" dirty="0">
              <a:solidFill>
                <a:srgbClr val="FFFFFF"/>
              </a:solidFill>
            </a:endParaRPr>
          </a:p>
        </p:txBody>
      </p:sp>
      <p:sp>
        <p:nvSpPr>
          <p:cNvPr id="36" name="Rectangle 35"/>
          <p:cNvSpPr/>
          <p:nvPr/>
        </p:nvSpPr>
        <p:spPr bwMode="auto">
          <a:xfrm>
            <a:off x="477860" y="2055845"/>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7" name="Rectangle 36"/>
          <p:cNvSpPr/>
          <p:nvPr/>
        </p:nvSpPr>
        <p:spPr bwMode="auto">
          <a:xfrm>
            <a:off x="6583231" y="2051249"/>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8" name="Rectangle 37"/>
          <p:cNvSpPr/>
          <p:nvPr/>
        </p:nvSpPr>
        <p:spPr bwMode="auto">
          <a:xfrm>
            <a:off x="6586377" y="3638464"/>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Tree>
    <p:extLst>
      <p:ext uri="{BB962C8B-B14F-4D97-AF65-F5344CB8AC3E}">
        <p14:creationId xmlns:p14="http://schemas.microsoft.com/office/powerpoint/2010/main" val="308836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31130"/>
            <a:ext cx="11889564" cy="917575"/>
          </a:xfrm>
        </p:spPr>
        <p:txBody>
          <a:bodyPr/>
          <a:lstStyle/>
          <a:p>
            <a:r>
              <a:rPr lang="en-US" dirty="0"/>
              <a:t>Self-Service BI Scenario: Power Pivot</a:t>
            </a:r>
            <a:r>
              <a:rPr lang="en-US" sz="6000" dirty="0"/>
              <a:t/>
            </a:r>
            <a:br>
              <a:rPr lang="en-US" sz="6000" dirty="0"/>
            </a:br>
            <a:r>
              <a:rPr lang="en-US" sz="4800" dirty="0">
                <a:solidFill>
                  <a:schemeClr val="tx1"/>
                </a:solidFill>
              </a:rPr>
              <a:t>Power Pivot to SAP via </a:t>
            </a:r>
            <a:r>
              <a:rPr lang="en-US" sz="4800" dirty="0" err="1">
                <a:solidFill>
                  <a:schemeClr val="tx1"/>
                </a:solidFill>
              </a:rPr>
              <a:t>NetWeaver</a:t>
            </a:r>
            <a:r>
              <a:rPr lang="en-US" sz="4800" dirty="0">
                <a:solidFill>
                  <a:schemeClr val="tx1"/>
                </a:solidFill>
              </a:rPr>
              <a:t> Gateway</a:t>
            </a:r>
            <a:endParaRPr lang="fi-FI" sz="4800" dirty="0">
              <a:solidFill>
                <a:schemeClr val="tx1"/>
              </a:solidFill>
            </a:endParaRPr>
          </a:p>
        </p:txBody>
      </p:sp>
      <p:grpSp>
        <p:nvGrpSpPr>
          <p:cNvPr id="3" name="Gruppieren 2"/>
          <p:cNvGrpSpPr/>
          <p:nvPr/>
        </p:nvGrpSpPr>
        <p:grpSpPr>
          <a:xfrm>
            <a:off x="1575667" y="1480098"/>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76132" y="4991665"/>
              <a:ext cx="4265029" cy="968356"/>
              <a:chOff x="162350" y="4404722"/>
              <a:chExt cx="4265634" cy="968494"/>
            </a:xfrm>
          </p:grpSpPr>
          <p:sp>
            <p:nvSpPr>
              <p:cNvPr id="25" name="Rechteck 55"/>
              <p:cNvSpPr/>
              <p:nvPr/>
            </p:nvSpPr>
            <p:spPr>
              <a:xfrm>
                <a:off x="162350" y="4404722"/>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5894262"/>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85904" y="5917578"/>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39" name="TextBox 24"/>
          <p:cNvSpPr txBox="1"/>
          <p:nvPr/>
        </p:nvSpPr>
        <p:spPr>
          <a:xfrm>
            <a:off x="9925950" y="2267760"/>
            <a:ext cx="1521639" cy="338554"/>
          </a:xfrm>
          <a:prstGeom prst="rect">
            <a:avLst/>
          </a:prstGeom>
          <a:noFill/>
        </p:spPr>
        <p:txBody>
          <a:bodyPr wrap="square" rtlCol="0">
            <a:spAutoFit/>
          </a:bodyPr>
          <a:lstStyle/>
          <a:p>
            <a:pPr algn="ctr"/>
            <a:r>
              <a:rPr lang="de-DE" sz="1600" dirty="0" smtClean="0">
                <a:solidFill>
                  <a:srgbClr val="FFFFFF"/>
                </a:solidFill>
              </a:rPr>
              <a:t>Power Pivot</a:t>
            </a:r>
            <a:endParaRPr lang="en-US" sz="1600" dirty="0">
              <a:solidFill>
                <a:srgbClr val="FFFFFF"/>
              </a:solidFill>
            </a:endParaRPr>
          </a:p>
        </p:txBody>
      </p:sp>
      <p:pic>
        <p:nvPicPr>
          <p:cNvPr id="40" name="Picture 25"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6567" y="1465889"/>
            <a:ext cx="840406" cy="8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hteck 45"/>
          <p:cNvSpPr/>
          <p:nvPr/>
        </p:nvSpPr>
        <p:spPr>
          <a:xfrm>
            <a:off x="5372852" y="1480098"/>
            <a:ext cx="4224980"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552115"/>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56" name="Pfeil nach rechts 55"/>
          <p:cNvSpPr/>
          <p:nvPr/>
        </p:nvSpPr>
        <p:spPr bwMode="auto">
          <a:xfrm>
            <a:off x="9466589" y="1643622"/>
            <a:ext cx="640080" cy="197456"/>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7" name="Rounded Rectangle 46"/>
          <p:cNvSpPr/>
          <p:nvPr/>
        </p:nvSpPr>
        <p:spPr bwMode="auto">
          <a:xfrm>
            <a:off x="5526380" y="1480098"/>
            <a:ext cx="4071454" cy="514817"/>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67102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10405"/>
            <a:ext cx="11889564" cy="917575"/>
          </a:xfrm>
        </p:spPr>
        <p:txBody>
          <a:bodyPr>
            <a:noAutofit/>
          </a:bodyPr>
          <a:lstStyle/>
          <a:p>
            <a:r>
              <a:rPr lang="en-US" dirty="0"/>
              <a:t>Self-Service BI Scenario</a:t>
            </a:r>
            <a:r>
              <a:rPr lang="en-US" dirty="0" smtClean="0"/>
              <a:t>: Power Pivot</a:t>
            </a:r>
            <a:r>
              <a:rPr lang="en-US" sz="4400" dirty="0"/>
              <a:t/>
            </a:r>
            <a:br>
              <a:rPr lang="en-US" sz="4400" dirty="0"/>
            </a:br>
            <a:r>
              <a:rPr lang="en-US" sz="4000" dirty="0">
                <a:solidFill>
                  <a:schemeClr val="tx1"/>
                </a:solidFill>
              </a:rPr>
              <a:t>Power Pivot to SAP </a:t>
            </a:r>
            <a:r>
              <a:rPr lang="en-US" sz="4000" dirty="0" smtClean="0">
                <a:solidFill>
                  <a:schemeClr val="tx1"/>
                </a:solidFill>
              </a:rPr>
              <a:t>via NetWeaver Gateway</a:t>
            </a:r>
            <a:endParaRPr lang="en-US" sz="4000" dirty="0">
              <a:solidFill>
                <a:schemeClr val="tx1"/>
              </a:solidFill>
            </a:endParaRPr>
          </a:p>
        </p:txBody>
      </p:sp>
      <p:sp>
        <p:nvSpPr>
          <p:cNvPr id="4" name="Text Placeholder 3"/>
          <p:cNvSpPr>
            <a:spLocks noGrp="1"/>
          </p:cNvSpPr>
          <p:nvPr>
            <p:ph type="body" sz="quarter" idx="10"/>
          </p:nvPr>
        </p:nvSpPr>
        <p:spPr>
          <a:xfrm>
            <a:off x="424544" y="3135085"/>
            <a:ext cx="11363584" cy="3924151"/>
          </a:xfrm>
        </p:spPr>
        <p:txBody>
          <a:bodyPr/>
          <a:lstStyle/>
          <a:p>
            <a:pPr marL="0" indent="0">
              <a:spcBef>
                <a:spcPts val="612"/>
              </a:spcBef>
              <a:buNone/>
            </a:pPr>
            <a:r>
              <a:rPr lang="en-US" sz="2000" dirty="0" smtClean="0">
                <a:solidFill>
                  <a:schemeClr val="tx1"/>
                </a:solidFill>
              </a:rPr>
              <a:t>Use Case:</a:t>
            </a:r>
          </a:p>
          <a:p>
            <a:pPr>
              <a:spcBef>
                <a:spcPts val="612"/>
              </a:spcBef>
            </a:pPr>
            <a:r>
              <a:rPr lang="en-US" sz="2000" dirty="0" smtClean="0">
                <a:solidFill>
                  <a:schemeClr val="tx1"/>
                </a:solidFill>
              </a:rPr>
              <a:t>Customer wants to expose (smaller) SAP data sets to Microsoft self-service BI</a:t>
            </a:r>
            <a:endParaRPr lang="en-US" sz="2000" dirty="0">
              <a:solidFill>
                <a:schemeClr val="tx1"/>
              </a:solidFill>
            </a:endParaRPr>
          </a:p>
          <a:p>
            <a:pPr marL="0" indent="0">
              <a:spcBef>
                <a:spcPts val="612"/>
              </a:spcBef>
              <a:buNone/>
            </a:pPr>
            <a:r>
              <a:rPr lang="en-US" sz="2000" dirty="0" smtClean="0">
                <a:solidFill>
                  <a:schemeClr val="tx1"/>
                </a:solidFill>
              </a:rPr>
              <a:t>Key </a:t>
            </a:r>
            <a:r>
              <a:rPr lang="en-US" sz="2000" dirty="0">
                <a:solidFill>
                  <a:schemeClr val="tx1"/>
                </a:solidFill>
              </a:rPr>
              <a:t>advantages:</a:t>
            </a:r>
          </a:p>
          <a:p>
            <a:pPr>
              <a:spcBef>
                <a:spcPts val="612"/>
              </a:spcBef>
            </a:pPr>
            <a:r>
              <a:rPr lang="en-US" sz="2000" dirty="0">
                <a:solidFill>
                  <a:schemeClr val="tx1"/>
                </a:solidFill>
              </a:rPr>
              <a:t>NetWeaver Gateway enables standard OData access to SAP</a:t>
            </a:r>
          </a:p>
          <a:p>
            <a:pPr>
              <a:spcBef>
                <a:spcPts val="612"/>
              </a:spcBef>
            </a:pPr>
            <a:r>
              <a:rPr lang="en-US" sz="2000" dirty="0">
                <a:solidFill>
                  <a:schemeClr val="tx1"/>
                </a:solidFill>
              </a:rPr>
              <a:t>NetWeaver Gateway supports other use cases, e.g. R/W integration with SharePoint, Office, mobile apps</a:t>
            </a:r>
          </a:p>
          <a:p>
            <a:pPr>
              <a:spcBef>
                <a:spcPts val="612"/>
              </a:spcBef>
            </a:pPr>
            <a:r>
              <a:rPr lang="en-US" sz="2000" dirty="0">
                <a:solidFill>
                  <a:schemeClr val="tx1"/>
                </a:solidFill>
              </a:rPr>
              <a:t>Multitude of data sources are supported – Function Modules, BAPIs, ABAP objects</a:t>
            </a:r>
          </a:p>
          <a:p>
            <a:pPr>
              <a:spcBef>
                <a:spcPts val="612"/>
              </a:spcBef>
            </a:pPr>
            <a:r>
              <a:rPr lang="en-US" sz="2000" dirty="0">
                <a:solidFill>
                  <a:schemeClr val="tx1"/>
                </a:solidFill>
              </a:rPr>
              <a:t>Works with SAP ERP, SAP CRM, … SAP BW, SAP HANA</a:t>
            </a:r>
          </a:p>
          <a:p>
            <a:pPr marL="0" indent="0">
              <a:spcBef>
                <a:spcPts val="612"/>
              </a:spcBef>
              <a:buNone/>
            </a:pPr>
            <a:r>
              <a:rPr lang="en-US" sz="2000" dirty="0" smtClean="0">
                <a:solidFill>
                  <a:schemeClr val="tx1"/>
                </a:solidFill>
              </a:rPr>
              <a:t>Requirements</a:t>
            </a:r>
            <a:r>
              <a:rPr lang="en-US" sz="2000" dirty="0">
                <a:solidFill>
                  <a:schemeClr val="tx1"/>
                </a:solidFill>
              </a:rPr>
              <a:t>:</a:t>
            </a:r>
          </a:p>
          <a:p>
            <a:pPr>
              <a:spcBef>
                <a:spcPts val="612"/>
              </a:spcBef>
            </a:pPr>
            <a:r>
              <a:rPr lang="en-US" sz="2000" dirty="0">
                <a:solidFill>
                  <a:schemeClr val="tx1"/>
                </a:solidFill>
              </a:rPr>
              <a:t>SAP NetWeaver Gateway, some  coding required  on SAP side</a:t>
            </a:r>
          </a:p>
          <a:p>
            <a:pPr>
              <a:spcBef>
                <a:spcPts val="612"/>
              </a:spcBef>
            </a:pPr>
            <a:r>
              <a:rPr lang="en-US" sz="2000" dirty="0">
                <a:solidFill>
                  <a:schemeClr val="tx1"/>
                </a:solidFill>
              </a:rPr>
              <a:t>Excel 2010 or Excel 2013 </a:t>
            </a:r>
          </a:p>
        </p:txBody>
      </p:sp>
      <p:sp>
        <p:nvSpPr>
          <p:cNvPr id="15" name="Rectangle 14"/>
          <p:cNvSpPr/>
          <p:nvPr/>
        </p:nvSpPr>
        <p:spPr bwMode="auto">
          <a:xfrm>
            <a:off x="1841324" y="1517155"/>
            <a:ext cx="9875520"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p:txBody>
      </p:sp>
      <p:sp>
        <p:nvSpPr>
          <p:cNvPr id="17" name="Rectangle 16"/>
          <p:cNvSpPr/>
          <p:nvPr/>
        </p:nvSpPr>
        <p:spPr bwMode="auto">
          <a:xfrm>
            <a:off x="442422" y="1517155"/>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442038" y="1517156"/>
            <a:ext cx="1388370" cy="478376"/>
          </a:xfrm>
          <a:prstGeom prst="rect">
            <a:avLst/>
          </a:prstGeom>
          <a:noFill/>
        </p:spPr>
        <p:txBody>
          <a:bodyPr wrap="square" rtlCol="0">
            <a:spAutoFit/>
          </a:bodyPr>
          <a:lstStyle/>
          <a:p>
            <a:r>
              <a:rPr lang="de-DE" sz="2448" dirty="0" smtClean="0">
                <a:solidFill>
                  <a:srgbClr val="FFFFFF"/>
                </a:solidFill>
              </a:rPr>
              <a:t>Analyze</a:t>
            </a:r>
            <a:endParaRPr lang="en-US" sz="2448" dirty="0">
              <a:solidFill>
                <a:srgbClr val="FFFFFF"/>
              </a:solidFill>
            </a:endParaRPr>
          </a:p>
        </p:txBody>
      </p:sp>
      <p:grpSp>
        <p:nvGrpSpPr>
          <p:cNvPr id="18" name="Group 17"/>
          <p:cNvGrpSpPr/>
          <p:nvPr/>
        </p:nvGrpSpPr>
        <p:grpSpPr>
          <a:xfrm flipH="1">
            <a:off x="1201003" y="2203209"/>
            <a:ext cx="466302" cy="605699"/>
            <a:chOff x="1519068" y="3645051"/>
            <a:chExt cx="800271" cy="1108369"/>
          </a:xfrm>
          <a:solidFill>
            <a:schemeClr val="bg1"/>
          </a:solidFill>
        </p:grpSpPr>
        <p:sp>
          <p:nvSpPr>
            <p:cNvPr id="31"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srgbClr val="FFFFFF"/>
                </a:solidFill>
              </a:endParaRPr>
            </a:p>
          </p:txBody>
        </p:sp>
        <p:sp>
          <p:nvSpPr>
            <p:cNvPr id="32" name="Freeform 31"/>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rgbClr val="FFFFFF">
                      <a:alpha val="0"/>
                    </a:srgbClr>
                  </a:solidFill>
                </a:ln>
                <a:solidFill>
                  <a:srgbClr val="FFFFFF"/>
                </a:solidFill>
              </a:endParaRPr>
            </a:p>
          </p:txBody>
        </p:sp>
      </p:grpSp>
      <p:sp>
        <p:nvSpPr>
          <p:cNvPr id="33" name="TextBox 32"/>
          <p:cNvSpPr txBox="1"/>
          <p:nvPr/>
        </p:nvSpPr>
        <p:spPr>
          <a:xfrm>
            <a:off x="2636837" y="2354262"/>
            <a:ext cx="2133600" cy="338554"/>
          </a:xfrm>
          <a:prstGeom prst="rect">
            <a:avLst/>
          </a:prstGeom>
          <a:noFill/>
        </p:spPr>
        <p:txBody>
          <a:bodyPr wrap="square" rtlCol="0">
            <a:spAutoFit/>
          </a:bodyPr>
          <a:lstStyle/>
          <a:p>
            <a:r>
              <a:rPr lang="de-DE" sz="1600" dirty="0" smtClean="0">
                <a:solidFill>
                  <a:srgbClr val="FFFFFF"/>
                </a:solidFill>
              </a:rPr>
              <a:t>   SAP ERP    SAP BW </a:t>
            </a:r>
            <a:endParaRPr lang="en-US" sz="1600" dirty="0">
              <a:solidFill>
                <a:srgbClr val="FFFFFF"/>
              </a:solidFill>
            </a:endParaRPr>
          </a:p>
        </p:txBody>
      </p:sp>
      <p:sp>
        <p:nvSpPr>
          <p:cNvPr id="34" name="TextBox 33"/>
          <p:cNvSpPr txBox="1"/>
          <p:nvPr/>
        </p:nvSpPr>
        <p:spPr>
          <a:xfrm>
            <a:off x="7631496" y="2393195"/>
            <a:ext cx="1937872" cy="338554"/>
          </a:xfrm>
          <a:prstGeom prst="rect">
            <a:avLst/>
          </a:prstGeom>
          <a:noFill/>
        </p:spPr>
        <p:txBody>
          <a:bodyPr wrap="square" rtlCol="0">
            <a:spAutoFit/>
          </a:bodyPr>
          <a:lstStyle/>
          <a:p>
            <a:pPr algn="ctr"/>
            <a:r>
              <a:rPr lang="de-DE" sz="1600" dirty="0" smtClean="0">
                <a:solidFill>
                  <a:srgbClr val="FFFFFF"/>
                </a:solidFill>
              </a:rPr>
              <a:t>Power Pivot</a:t>
            </a:r>
            <a:endParaRPr lang="en-US" sz="1600" dirty="0">
              <a:solidFill>
                <a:srgbClr val="FFFFFF"/>
              </a:solidFill>
            </a:endParaRPr>
          </a:p>
        </p:txBody>
      </p:sp>
      <p:pic>
        <p:nvPicPr>
          <p:cNvPr id="35" name="Picture 34"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05" y="1720275"/>
            <a:ext cx="731520" cy="7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ight Arrow 35"/>
          <p:cNvSpPr/>
          <p:nvPr/>
        </p:nvSpPr>
        <p:spPr>
          <a:xfrm>
            <a:off x="4925836" y="2018982"/>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7" name="Group 36"/>
          <p:cNvGrpSpPr>
            <a:grpSpLocks/>
          </p:cNvGrpSpPr>
          <p:nvPr/>
        </p:nvGrpSpPr>
        <p:grpSpPr>
          <a:xfrm>
            <a:off x="3159610" y="1752478"/>
            <a:ext cx="457200" cy="457200"/>
            <a:chOff x="8833580" y="3659502"/>
            <a:chExt cx="693412" cy="900337"/>
          </a:xfrm>
        </p:grpSpPr>
        <p:sp>
          <p:nvSpPr>
            <p:cNvPr id="38"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sp>
          <p:nvSpPr>
            <p:cNvPr id="39"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grpSp>
      <p:sp>
        <p:nvSpPr>
          <p:cNvPr id="40" name="TextBox 39"/>
          <p:cNvSpPr txBox="1"/>
          <p:nvPr/>
        </p:nvSpPr>
        <p:spPr>
          <a:xfrm>
            <a:off x="5213220" y="2320296"/>
            <a:ext cx="2012402" cy="584775"/>
          </a:xfrm>
          <a:prstGeom prst="rect">
            <a:avLst/>
          </a:prstGeom>
          <a:noFill/>
        </p:spPr>
        <p:txBody>
          <a:bodyPr wrap="square" rtlCol="0">
            <a:spAutoFit/>
          </a:bodyPr>
          <a:lstStyle/>
          <a:p>
            <a:pPr algn="ctr"/>
            <a:r>
              <a:rPr lang="de-DE" sz="1600" dirty="0" smtClean="0">
                <a:solidFill>
                  <a:srgbClr val="FFFFFF"/>
                </a:solidFill>
              </a:rPr>
              <a:t>SAP NetWeaver Gateway</a:t>
            </a:r>
            <a:endParaRPr lang="en-US" sz="1600" dirty="0">
              <a:solidFill>
                <a:srgbClr val="FFFFFF"/>
              </a:solidFill>
            </a:endParaRPr>
          </a:p>
        </p:txBody>
      </p:sp>
      <p:sp>
        <p:nvSpPr>
          <p:cNvPr id="41" name="Right Arrow 40"/>
          <p:cNvSpPr/>
          <p:nvPr/>
        </p:nvSpPr>
        <p:spPr>
          <a:xfrm>
            <a:off x="7114465" y="2018982"/>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2" name="Group 41"/>
          <p:cNvGrpSpPr>
            <a:grpSpLocks noChangeAspect="1"/>
          </p:cNvGrpSpPr>
          <p:nvPr/>
        </p:nvGrpSpPr>
        <p:grpSpPr>
          <a:xfrm>
            <a:off x="3668869" y="1772002"/>
            <a:ext cx="640080" cy="430197"/>
            <a:chOff x="5257828" y="3427036"/>
            <a:chExt cx="814879" cy="547678"/>
          </a:xfrm>
        </p:grpSpPr>
        <p:sp>
          <p:nvSpPr>
            <p:cNvPr id="43" name="Freeform 42"/>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sp>
          <p:nvSpPr>
            <p:cNvPr id="44"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gr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706" y="2049462"/>
            <a:ext cx="548640" cy="302744"/>
          </a:xfrm>
          <a:prstGeom prst="rect">
            <a:avLst/>
          </a:prstGeom>
        </p:spPr>
      </p:pic>
      <p:pic>
        <p:nvPicPr>
          <p:cNvPr id="46" name="Picture 2" descr="\\MAGNUM\Projects\Microsoft\Cloud Power FY12\Design\ICONS_PNG\Server.png"/>
          <p:cNvPicPr>
            <a:picLocks noChangeAspect="1" noChangeArrowheads="1"/>
          </p:cNvPicPr>
          <p:nvPr/>
        </p:nvPicPr>
        <p:blipFill>
          <a:blip r:embed="rId5" cstate="print">
            <a:lum bright="100000"/>
          </a:blip>
          <a:srcRect/>
          <a:stretch>
            <a:fillRect/>
          </a:stretch>
        </p:blipFill>
        <p:spPr bwMode="auto">
          <a:xfrm>
            <a:off x="5952735" y="1656943"/>
            <a:ext cx="731520" cy="731333"/>
          </a:xfrm>
          <a:prstGeom prst="rect">
            <a:avLst/>
          </a:prstGeom>
          <a:noFill/>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797" y="2049462"/>
            <a:ext cx="548640" cy="302744"/>
          </a:xfrm>
          <a:prstGeom prst="rect">
            <a:avLst/>
          </a:prstGeom>
        </p:spPr>
      </p:pic>
    </p:spTree>
    <p:extLst>
      <p:ext uri="{BB962C8B-B14F-4D97-AF65-F5344CB8AC3E}">
        <p14:creationId xmlns:p14="http://schemas.microsoft.com/office/powerpoint/2010/main" val="369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SAP </a:t>
            </a:r>
            <a:r>
              <a:rPr lang="en-US" dirty="0" err="1"/>
              <a:t>NetWeaver</a:t>
            </a:r>
            <a:r>
              <a:rPr lang="en-US" dirty="0"/>
              <a:t> Gateway </a:t>
            </a:r>
          </a:p>
        </p:txBody>
      </p:sp>
    </p:spTree>
    <p:extLst>
      <p:ext uri="{BB962C8B-B14F-4D97-AF65-F5344CB8AC3E}">
        <p14:creationId xmlns:p14="http://schemas.microsoft.com/office/powerpoint/2010/main" val="117064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209835"/>
            <a:ext cx="11889564" cy="917575"/>
          </a:xfrm>
        </p:spPr>
        <p:txBody>
          <a:bodyPr/>
          <a:lstStyle/>
          <a:p>
            <a:r>
              <a:rPr lang="en-US" dirty="0"/>
              <a:t>Self-Service BI Scenario: Excel Pivot</a:t>
            </a:r>
            <a:br>
              <a:rPr lang="en-US" dirty="0"/>
            </a:br>
            <a:r>
              <a:rPr lang="en-US" sz="3200" dirty="0">
                <a:solidFill>
                  <a:schemeClr val="tx1"/>
                </a:solidFill>
              </a:rPr>
              <a:t>PivotTable/Charts with SAP OLEDB Provider for SAP BW and HANA</a:t>
            </a:r>
            <a:endParaRPr lang="fi-FI" sz="3200" dirty="0">
              <a:solidFill>
                <a:schemeClr val="tx1"/>
              </a:solidFill>
            </a:endParaRPr>
          </a:p>
        </p:txBody>
      </p:sp>
      <p:grpSp>
        <p:nvGrpSpPr>
          <p:cNvPr id="3" name="Gruppieren 2"/>
          <p:cNvGrpSpPr/>
          <p:nvPr/>
        </p:nvGrpSpPr>
        <p:grpSpPr>
          <a:xfrm>
            <a:off x="1575667" y="1481038"/>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76132" y="4991665"/>
              <a:ext cx="4265029" cy="968356"/>
              <a:chOff x="162350" y="4404722"/>
              <a:chExt cx="4265634" cy="968494"/>
            </a:xfrm>
          </p:grpSpPr>
          <p:sp>
            <p:nvSpPr>
              <p:cNvPr id="25" name="Rechteck 55"/>
              <p:cNvSpPr/>
              <p:nvPr/>
            </p:nvSpPr>
            <p:spPr>
              <a:xfrm>
                <a:off x="162350" y="4404722"/>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5895202"/>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85904" y="5918518"/>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5" name="Rechteck 45"/>
          <p:cNvSpPr/>
          <p:nvPr/>
        </p:nvSpPr>
        <p:spPr>
          <a:xfrm>
            <a:off x="5372852" y="1481038"/>
            <a:ext cx="4224980"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553055"/>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pic>
        <p:nvPicPr>
          <p:cNvPr id="55" name="Picture 25"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9198" y="4044371"/>
            <a:ext cx="880187" cy="85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Pfeil nach rechts 56"/>
          <p:cNvSpPr/>
          <p:nvPr/>
        </p:nvSpPr>
        <p:spPr bwMode="auto">
          <a:xfrm>
            <a:off x="5902159" y="4250843"/>
            <a:ext cx="4206240" cy="182523"/>
          </a:xfrm>
          <a:prstGeom prst="rightArrow">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7" name="Rounded Rectangle 46"/>
          <p:cNvSpPr/>
          <p:nvPr/>
        </p:nvSpPr>
        <p:spPr bwMode="auto">
          <a:xfrm>
            <a:off x="1885904" y="3844950"/>
            <a:ext cx="4395121" cy="732432"/>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sp>
        <p:nvSpPr>
          <p:cNvPr id="60" name="Pfeil nach rechts 40"/>
          <p:cNvSpPr/>
          <p:nvPr/>
        </p:nvSpPr>
        <p:spPr bwMode="auto">
          <a:xfrm rot="18876904">
            <a:off x="9186961" y="5586140"/>
            <a:ext cx="1188720" cy="233379"/>
          </a:xfrm>
          <a:prstGeom prst="rightArrow">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61" name="Rounded Rectangle 60"/>
          <p:cNvSpPr/>
          <p:nvPr/>
        </p:nvSpPr>
        <p:spPr bwMode="auto">
          <a:xfrm>
            <a:off x="1885904" y="5918518"/>
            <a:ext cx="7699317" cy="820044"/>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sp>
        <p:nvSpPr>
          <p:cNvPr id="48" name="TextBox 24"/>
          <p:cNvSpPr txBox="1"/>
          <p:nvPr/>
        </p:nvSpPr>
        <p:spPr>
          <a:xfrm>
            <a:off x="10148471" y="4907696"/>
            <a:ext cx="1521639" cy="338554"/>
          </a:xfrm>
          <a:prstGeom prst="rect">
            <a:avLst/>
          </a:prstGeom>
          <a:noFill/>
        </p:spPr>
        <p:txBody>
          <a:bodyPr wrap="square" rtlCol="0">
            <a:spAutoFit/>
          </a:bodyPr>
          <a:lstStyle/>
          <a:p>
            <a:pPr algn="ctr"/>
            <a:r>
              <a:rPr lang="de-DE" sz="1600" dirty="0" smtClean="0">
                <a:solidFill>
                  <a:srgbClr val="FFFFFF"/>
                </a:solidFill>
              </a:rPr>
              <a:t>PivotTable</a:t>
            </a:r>
            <a:endParaRPr lang="en-US" sz="1600" dirty="0">
              <a:solidFill>
                <a:srgbClr val="FFFFFF"/>
              </a:solidFill>
            </a:endParaRPr>
          </a:p>
        </p:txBody>
      </p:sp>
    </p:spTree>
    <p:extLst>
      <p:ext uri="{BB962C8B-B14F-4D97-AF65-F5344CB8AC3E}">
        <p14:creationId xmlns:p14="http://schemas.microsoft.com/office/powerpoint/2010/main" val="168801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Connecting SAP </a:t>
            </a:r>
            <a:r>
              <a:rPr lang="en-US" sz="4800" dirty="0" smtClean="0"/>
              <a:t>and </a:t>
            </a:r>
            <a:r>
              <a:rPr lang="en-US" sz="4800" dirty="0"/>
              <a:t>Microsoft BI </a:t>
            </a:r>
            <a:r>
              <a:rPr lang="en-US" sz="4800" dirty="0" smtClean="0"/>
              <a:t>Platform</a:t>
            </a:r>
            <a:br>
              <a:rPr lang="en-US" sz="4800" dirty="0" smtClean="0"/>
            </a:br>
            <a:r>
              <a:rPr lang="en-US" sz="3200" dirty="0" smtClean="0"/>
              <a:t>DBI-B212 </a:t>
            </a:r>
            <a:endParaRPr lang="en-US" sz="3200" dirty="0"/>
          </a:p>
        </p:txBody>
      </p:sp>
      <p:sp>
        <p:nvSpPr>
          <p:cNvPr id="3" name="Text Placeholder 2"/>
          <p:cNvSpPr>
            <a:spLocks noGrp="1"/>
          </p:cNvSpPr>
          <p:nvPr>
            <p:ph type="body" sz="quarter" idx="14"/>
          </p:nvPr>
        </p:nvSpPr>
        <p:spPr/>
        <p:txBody>
          <a:bodyPr/>
          <a:lstStyle/>
          <a:p>
            <a:r>
              <a:rPr lang="en-US" sz="2000" dirty="0" smtClean="0"/>
              <a:t>Justin Martinson, Sr. Product Marketing Manager</a:t>
            </a:r>
          </a:p>
          <a:p>
            <a:r>
              <a:rPr lang="en-US" sz="2000" dirty="0"/>
              <a:t>Sanjay </a:t>
            </a:r>
            <a:r>
              <a:rPr lang="en-US" sz="2000" dirty="0" err="1"/>
              <a:t>Soni</a:t>
            </a:r>
            <a:r>
              <a:rPr lang="en-US" sz="2000" dirty="0"/>
              <a:t>, Sr. </a:t>
            </a:r>
            <a:r>
              <a:rPr lang="en-US" sz="2000" dirty="0" smtClean="0"/>
              <a:t>Technical Product Marketing Manager</a:t>
            </a:r>
            <a:endParaRPr lang="en-US" sz="2000" dirty="0"/>
          </a:p>
          <a:p>
            <a:r>
              <a:rPr lang="en-US" sz="2000" dirty="0" err="1" smtClean="0"/>
              <a:t>Arun</a:t>
            </a:r>
            <a:r>
              <a:rPr lang="en-US" sz="2000" dirty="0" smtClean="0"/>
              <a:t> Justus, Technology Advisor BI</a:t>
            </a:r>
            <a:endParaRPr lang="en-US" sz="2800" dirty="0"/>
          </a:p>
        </p:txBody>
      </p:sp>
    </p:spTree>
    <p:extLst>
      <p:ext uri="{BB962C8B-B14F-4D97-AF65-F5344CB8AC3E}">
        <p14:creationId xmlns:p14="http://schemas.microsoft.com/office/powerpoint/2010/main" val="29480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6395" y="3019153"/>
            <a:ext cx="12164292" cy="2862322"/>
          </a:xfrm>
        </p:spPr>
        <p:txBody>
          <a:bodyPr/>
          <a:lstStyle/>
          <a:p>
            <a:pPr marL="0" indent="0">
              <a:spcBef>
                <a:spcPts val="612"/>
              </a:spcBef>
              <a:buNone/>
            </a:pPr>
            <a:r>
              <a:rPr lang="en-US" sz="2000" dirty="0">
                <a:solidFill>
                  <a:schemeClr val="tx1"/>
                </a:solidFill>
              </a:rPr>
              <a:t>Use Case:</a:t>
            </a:r>
          </a:p>
          <a:p>
            <a:pPr>
              <a:spcBef>
                <a:spcPts val="612"/>
              </a:spcBef>
            </a:pPr>
            <a:r>
              <a:rPr lang="en-US" sz="2000" dirty="0" smtClean="0">
                <a:solidFill>
                  <a:schemeClr val="tx1"/>
                </a:solidFill>
              </a:rPr>
              <a:t>Online </a:t>
            </a:r>
            <a:r>
              <a:rPr lang="en-US" sz="2000" dirty="0">
                <a:solidFill>
                  <a:schemeClr val="tx1"/>
                </a:solidFill>
              </a:rPr>
              <a:t>A</a:t>
            </a:r>
            <a:r>
              <a:rPr lang="en-US" sz="2000" dirty="0" smtClean="0">
                <a:solidFill>
                  <a:schemeClr val="tx1"/>
                </a:solidFill>
              </a:rPr>
              <a:t>nalysis (live data) of SAP BW or HANA data with native Excel and Excel Services</a:t>
            </a:r>
          </a:p>
          <a:p>
            <a:pPr marL="0" indent="0">
              <a:spcBef>
                <a:spcPts val="612"/>
              </a:spcBef>
              <a:buNone/>
            </a:pPr>
            <a:r>
              <a:rPr lang="en-US" sz="2000" dirty="0" smtClean="0">
                <a:solidFill>
                  <a:schemeClr val="tx1"/>
                </a:solidFill>
              </a:rPr>
              <a:t>Key Advantages:</a:t>
            </a:r>
          </a:p>
          <a:p>
            <a:pPr lvl="0"/>
            <a:r>
              <a:rPr lang="en-US" sz="2000" dirty="0" smtClean="0">
                <a:solidFill>
                  <a:schemeClr val="tx1"/>
                </a:solidFill>
              </a:rPr>
              <a:t>SAP delivered component</a:t>
            </a:r>
          </a:p>
          <a:p>
            <a:r>
              <a:rPr lang="en-US" sz="2000" dirty="0" smtClean="0">
                <a:solidFill>
                  <a:schemeClr val="tx1"/>
                </a:solidFill>
              </a:rPr>
              <a:t>Works </a:t>
            </a:r>
            <a:r>
              <a:rPr lang="en-US" sz="2000" dirty="0">
                <a:solidFill>
                  <a:schemeClr val="tx1"/>
                </a:solidFill>
              </a:rPr>
              <a:t>in Excel and Excel Services </a:t>
            </a:r>
            <a:r>
              <a:rPr lang="en-US" sz="2000" dirty="0" smtClean="0">
                <a:solidFill>
                  <a:schemeClr val="tx1"/>
                </a:solidFill>
              </a:rPr>
              <a:t>(</a:t>
            </a:r>
            <a:r>
              <a:rPr lang="en-US" sz="2000" dirty="0">
                <a:solidFill>
                  <a:schemeClr val="tx1"/>
                </a:solidFill>
              </a:rPr>
              <a:t>SharePoint </a:t>
            </a:r>
            <a:r>
              <a:rPr lang="en-US" sz="2000" dirty="0" smtClean="0">
                <a:solidFill>
                  <a:schemeClr val="tx1"/>
                </a:solidFill>
              </a:rPr>
              <a:t>on-premise, but not </a:t>
            </a:r>
            <a:r>
              <a:rPr lang="en-US" sz="2000" dirty="0">
                <a:solidFill>
                  <a:schemeClr val="tx1"/>
                </a:solidFill>
              </a:rPr>
              <a:t>Office 365</a:t>
            </a:r>
            <a:r>
              <a:rPr lang="en-US" sz="2000" dirty="0" smtClean="0">
                <a:solidFill>
                  <a:schemeClr val="tx1"/>
                </a:solidFill>
              </a:rPr>
              <a:t>)</a:t>
            </a:r>
          </a:p>
          <a:p>
            <a:r>
              <a:rPr lang="en-US" sz="2000" dirty="0" smtClean="0">
                <a:solidFill>
                  <a:schemeClr val="tx1"/>
                </a:solidFill>
              </a:rPr>
              <a:t>Username/password authentication</a:t>
            </a:r>
          </a:p>
          <a:p>
            <a:pPr marL="0" indent="0">
              <a:buNone/>
            </a:pPr>
            <a:r>
              <a:rPr lang="en-US" sz="2000" dirty="0" smtClean="0">
                <a:solidFill>
                  <a:schemeClr val="tx1"/>
                </a:solidFill>
              </a:rPr>
              <a:t>Requirements:</a:t>
            </a:r>
          </a:p>
          <a:p>
            <a:r>
              <a:rPr lang="en-US" sz="2000" dirty="0" smtClean="0">
                <a:solidFill>
                  <a:schemeClr val="tx1"/>
                </a:solidFill>
              </a:rPr>
              <a:t>Installation of required drivers</a:t>
            </a:r>
          </a:p>
        </p:txBody>
      </p:sp>
      <p:sp>
        <p:nvSpPr>
          <p:cNvPr id="2" name="Title 1"/>
          <p:cNvSpPr>
            <a:spLocks noGrp="1"/>
          </p:cNvSpPr>
          <p:nvPr>
            <p:ph type="title"/>
          </p:nvPr>
        </p:nvSpPr>
        <p:spPr>
          <a:xfrm>
            <a:off x="272183" y="188281"/>
            <a:ext cx="11889564" cy="917575"/>
          </a:xfrm>
        </p:spPr>
        <p:txBody>
          <a:bodyPr/>
          <a:lstStyle/>
          <a:p>
            <a:r>
              <a:rPr lang="en-US" dirty="0" smtClean="0"/>
              <a:t>Self-Service BI Scenario: Excel Pivot</a:t>
            </a:r>
            <a:br>
              <a:rPr lang="en-US" dirty="0" smtClean="0"/>
            </a:br>
            <a:r>
              <a:rPr lang="en-US" sz="3200" dirty="0" smtClean="0">
                <a:solidFill>
                  <a:schemeClr val="tx1"/>
                </a:solidFill>
              </a:rPr>
              <a:t>PivotTable/Charts with SAP OLEDB Provider for SAP BW and HANA</a:t>
            </a:r>
            <a:endParaRPr lang="en-US" sz="4000" dirty="0">
              <a:solidFill>
                <a:schemeClr val="tx1"/>
              </a:solidFill>
            </a:endParaRPr>
          </a:p>
        </p:txBody>
      </p:sp>
      <p:sp>
        <p:nvSpPr>
          <p:cNvPr id="19" name="Rectangle 18"/>
          <p:cNvSpPr/>
          <p:nvPr/>
        </p:nvSpPr>
        <p:spPr bwMode="auto">
          <a:xfrm>
            <a:off x="1771164" y="1548462"/>
            <a:ext cx="9875520" cy="1371600"/>
          </a:xfrm>
          <a:prstGeom prst="rect">
            <a:avLst/>
          </a:prstGeom>
          <a:solidFill>
            <a:srgbClr val="969696"/>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endParaRPr lang="en-US" kern="0" dirty="0">
              <a:solidFill>
                <a:srgbClr val="FFFFFF"/>
              </a:solidFill>
            </a:endParaRPr>
          </a:p>
        </p:txBody>
      </p:sp>
      <p:sp>
        <p:nvSpPr>
          <p:cNvPr id="20" name="Rectangle 19"/>
          <p:cNvSpPr/>
          <p:nvPr/>
        </p:nvSpPr>
        <p:spPr bwMode="auto">
          <a:xfrm>
            <a:off x="399566" y="1548462"/>
            <a:ext cx="1371600" cy="1371600"/>
          </a:xfrm>
          <a:prstGeom prst="rect">
            <a:avLst/>
          </a:prstGeom>
          <a:solidFill>
            <a:srgbClr val="7FBA00"/>
          </a:solidFill>
          <a:ln w="38100" cap="flat" cmpd="sng" algn="ctr">
            <a:noFill/>
            <a:prstDash val="solid"/>
            <a:headEnd type="none" w="med" len="med"/>
            <a:tailEnd type="none" w="med" len="med"/>
          </a:ln>
          <a:effectLst/>
        </p:spPr>
        <p:txBody>
          <a:bodyPr vert="horz" wrap="square" lIns="93256" tIns="91440" rIns="93256" bIns="91440" numCol="1" rtlCol="0" anchor="t" anchorCtr="0" compatLnSpc="1">
            <a:prstTxWarp prst="textNoShape">
              <a:avLst/>
            </a:prstTxWarp>
          </a:bodyPr>
          <a:lstStyle/>
          <a:p>
            <a:pPr defTabSz="932290" fontAlgn="base">
              <a:lnSpc>
                <a:spcPct val="90000"/>
              </a:lnSpc>
              <a:spcBef>
                <a:spcPct val="0"/>
              </a:spcBef>
              <a:spcAft>
                <a:spcPct val="0"/>
              </a:spcAft>
            </a:pPr>
            <a:endParaRPr lang="en-US" kern="0" dirty="0">
              <a:gradFill>
                <a:gsLst>
                  <a:gs pos="0">
                    <a:srgbClr val="FFFFFF"/>
                  </a:gs>
                  <a:gs pos="100000">
                    <a:srgbClr val="FFFFFF"/>
                  </a:gs>
                </a:gsLst>
                <a:lin ang="5400000" scaled="0"/>
              </a:gradFill>
              <a:ea typeface="Segoe UI" pitchFamily="34" charset="0"/>
              <a:cs typeface="Segoe UI" pitchFamily="34" charset="0"/>
            </a:endParaRPr>
          </a:p>
        </p:txBody>
      </p:sp>
      <p:sp>
        <p:nvSpPr>
          <p:cNvPr id="21" name="TextBox 20"/>
          <p:cNvSpPr txBox="1"/>
          <p:nvPr/>
        </p:nvSpPr>
        <p:spPr>
          <a:xfrm>
            <a:off x="3592595" y="2279452"/>
            <a:ext cx="2481626" cy="584775"/>
          </a:xfrm>
          <a:prstGeom prst="rect">
            <a:avLst/>
          </a:prstGeom>
          <a:noFill/>
        </p:spPr>
        <p:txBody>
          <a:bodyPr wrap="square" rtlCol="0">
            <a:spAutoFit/>
          </a:bodyPr>
          <a:lstStyle/>
          <a:p>
            <a:pPr algn="ctr"/>
            <a:r>
              <a:rPr lang="de-DE" sz="1600" dirty="0" smtClean="0">
                <a:solidFill>
                  <a:srgbClr val="FFFFFF"/>
                </a:solidFill>
              </a:rPr>
              <a:t>SAP BW</a:t>
            </a:r>
            <a:br>
              <a:rPr lang="de-DE" sz="1600" dirty="0" smtClean="0">
                <a:solidFill>
                  <a:srgbClr val="FFFFFF"/>
                </a:solidFill>
              </a:rPr>
            </a:br>
            <a:r>
              <a:rPr lang="de-DE" sz="1600" dirty="0" smtClean="0">
                <a:solidFill>
                  <a:srgbClr val="FFFFFF"/>
                </a:solidFill>
              </a:rPr>
              <a:t> SAP HANA </a:t>
            </a:r>
            <a:endParaRPr lang="en-US" sz="1600" dirty="0">
              <a:solidFill>
                <a:srgbClr val="FFFFFF"/>
              </a:solidFill>
            </a:endParaRPr>
          </a:p>
        </p:txBody>
      </p:sp>
      <p:sp>
        <p:nvSpPr>
          <p:cNvPr id="22" name="TextBox 21"/>
          <p:cNvSpPr txBox="1"/>
          <p:nvPr/>
        </p:nvSpPr>
        <p:spPr>
          <a:xfrm>
            <a:off x="7214556" y="2407391"/>
            <a:ext cx="1595969" cy="338554"/>
          </a:xfrm>
          <a:prstGeom prst="rect">
            <a:avLst/>
          </a:prstGeom>
          <a:noFill/>
        </p:spPr>
        <p:txBody>
          <a:bodyPr wrap="square" rtlCol="0">
            <a:spAutoFit/>
          </a:bodyPr>
          <a:lstStyle/>
          <a:p>
            <a:pPr algn="ctr"/>
            <a:r>
              <a:rPr lang="de-DE" sz="1600" dirty="0" smtClean="0">
                <a:solidFill>
                  <a:srgbClr val="FFFFFF"/>
                </a:solidFill>
              </a:rPr>
              <a:t>Excel PivotTable</a:t>
            </a:r>
            <a:endParaRPr lang="en-US" sz="1600" dirty="0">
              <a:solidFill>
                <a:srgbClr val="FFFFFF"/>
              </a:solidFill>
            </a:endParaRPr>
          </a:p>
        </p:txBody>
      </p:sp>
      <p:pic>
        <p:nvPicPr>
          <p:cNvPr id="23" name="Picture 2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971" y="1820315"/>
            <a:ext cx="640080" cy="62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409893" y="1561893"/>
            <a:ext cx="1361271" cy="461665"/>
          </a:xfrm>
          <a:prstGeom prst="rect">
            <a:avLst/>
          </a:prstGeom>
          <a:noFill/>
        </p:spPr>
        <p:txBody>
          <a:bodyPr wrap="square" rtlCol="0">
            <a:spAutoFit/>
          </a:bodyPr>
          <a:lstStyle/>
          <a:p>
            <a:r>
              <a:rPr lang="de-DE" sz="2400" dirty="0" smtClean="0">
                <a:solidFill>
                  <a:srgbClr val="FFFFFF"/>
                </a:solidFill>
              </a:rPr>
              <a:t>Analyze</a:t>
            </a:r>
            <a:endParaRPr lang="en-US" sz="2400" dirty="0">
              <a:solidFill>
                <a:srgbClr val="FFFFFF"/>
              </a:solidFill>
            </a:endParaRPr>
          </a:p>
        </p:txBody>
      </p:sp>
      <p:sp>
        <p:nvSpPr>
          <p:cNvPr id="25" name="Right Arrow 24"/>
          <p:cNvSpPr/>
          <p:nvPr/>
        </p:nvSpPr>
        <p:spPr>
          <a:xfrm>
            <a:off x="6428541" y="2105283"/>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4"/>
          <p:cNvSpPr/>
          <p:nvPr/>
        </p:nvSpPr>
        <p:spPr>
          <a:xfrm flipH="1">
            <a:off x="1181584" y="2206552"/>
            <a:ext cx="457200" cy="593876"/>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44" name="Group 43"/>
          <p:cNvGrpSpPr>
            <a:grpSpLocks noChangeAspect="1"/>
          </p:cNvGrpSpPr>
          <p:nvPr/>
        </p:nvGrpSpPr>
        <p:grpSpPr>
          <a:xfrm>
            <a:off x="4562882" y="1787798"/>
            <a:ext cx="731520" cy="491654"/>
            <a:chOff x="5257828" y="3427036"/>
            <a:chExt cx="814879" cy="547678"/>
          </a:xfrm>
        </p:grpSpPr>
        <p:sp>
          <p:nvSpPr>
            <p:cNvPr id="45" name="Freeform 44"/>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sp>
          <p:nvSpPr>
            <p:cNvPr id="46"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gr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725" y="2031267"/>
            <a:ext cx="548640" cy="302744"/>
          </a:xfrm>
          <a:prstGeom prst="rect">
            <a:avLst/>
          </a:prstGeom>
        </p:spPr>
      </p:pic>
      <p:sp>
        <p:nvSpPr>
          <p:cNvPr id="48" name="Freeform 47"/>
          <p:cNvSpPr>
            <a:spLocks noEditPoints="1"/>
          </p:cNvSpPr>
          <p:nvPr/>
        </p:nvSpPr>
        <p:spPr bwMode="black">
          <a:xfrm rot="3604394" flipH="1">
            <a:off x="1369190" y="2261181"/>
            <a:ext cx="201407" cy="16862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rgbClr val="FFFFFF">
                    <a:alpha val="0"/>
                  </a:srgbClr>
                </a:solidFill>
              </a:ln>
              <a:solidFill>
                <a:srgbClr val="FFFFFF"/>
              </a:solidFill>
            </a:endParaRPr>
          </a:p>
        </p:txBody>
      </p:sp>
    </p:spTree>
    <p:extLst>
      <p:ext uri="{BB962C8B-B14F-4D97-AF65-F5344CB8AC3E}">
        <p14:creationId xmlns:p14="http://schemas.microsoft.com/office/powerpoint/2010/main" val="33594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Excel PivotTable against SAP HANA </a:t>
            </a:r>
          </a:p>
          <a:p>
            <a:r>
              <a:rPr lang="en-US" dirty="0"/>
              <a:t>with a self defined HANA data model</a:t>
            </a:r>
          </a:p>
        </p:txBody>
      </p:sp>
    </p:spTree>
    <p:extLst>
      <p:ext uri="{BB962C8B-B14F-4D97-AF65-F5344CB8AC3E}">
        <p14:creationId xmlns:p14="http://schemas.microsoft.com/office/powerpoint/2010/main" val="314515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dirty="0"/>
              <a:t>Microsoft BI Integration Scenarios for SAP</a:t>
            </a:r>
          </a:p>
        </p:txBody>
      </p:sp>
      <p:sp>
        <p:nvSpPr>
          <p:cNvPr id="16" name="Rectangle 15"/>
          <p:cNvSpPr/>
          <p:nvPr/>
        </p:nvSpPr>
        <p:spPr bwMode="auto">
          <a:xfrm>
            <a:off x="484853" y="2058830"/>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84469" y="2058831"/>
            <a:ext cx="1388370" cy="478376"/>
          </a:xfrm>
          <a:prstGeom prst="rect">
            <a:avLst/>
          </a:prstGeom>
          <a:noFill/>
        </p:spPr>
        <p:txBody>
          <a:bodyPr wrap="square" rtlCol="0">
            <a:spAutoFit/>
          </a:bodyPr>
          <a:lstStyle/>
          <a:p>
            <a:r>
              <a:rPr lang="de-DE" sz="2400" dirty="0">
                <a:solidFill>
                  <a:srgbClr val="FFFFFF"/>
                </a:solidFill>
              </a:rPr>
              <a:t>Discover</a:t>
            </a:r>
            <a:endParaRPr lang="en-US" sz="2400" dirty="0">
              <a:solidFill>
                <a:srgbClr val="FFFFFF"/>
              </a:solidFill>
            </a:endParaRPr>
          </a:p>
        </p:txBody>
      </p:sp>
      <p:sp>
        <p:nvSpPr>
          <p:cNvPr id="18" name="Freeform 8"/>
          <p:cNvSpPr>
            <a:spLocks noChangeAspect="1" noEditPoints="1"/>
          </p:cNvSpPr>
          <p:nvPr/>
        </p:nvSpPr>
        <p:spPr bwMode="black">
          <a:xfrm>
            <a:off x="1150174" y="278356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de-DE" sz="2400" dirty="0">
                <a:solidFill>
                  <a:srgbClr val="FFFFFF"/>
                </a:solidFill>
              </a:rPr>
              <a:t>Analyze</a:t>
            </a:r>
            <a:endParaRPr lang="en-US" sz="2400" dirty="0">
              <a:solidFill>
                <a:srgbClr val="FFFFFF"/>
              </a:solidFill>
            </a:endParaRPr>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srgbClr val="FFFFFF"/>
                </a:solidFill>
              </a:endParaRPr>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rgbClr val="FFFFFF">
                      <a:alpha val="0"/>
                    </a:srgbClr>
                  </a:solidFill>
                </a:ln>
                <a:solidFill>
                  <a:srgbClr val="FFFFFF"/>
                </a:solidFill>
              </a:endParaRPr>
            </a:p>
          </p:txBody>
        </p:sp>
      </p:grpSp>
      <p:sp>
        <p:nvSpPr>
          <p:cNvPr id="2" name="TextBox 1"/>
          <p:cNvSpPr txBox="1"/>
          <p:nvPr/>
        </p:nvSpPr>
        <p:spPr>
          <a:xfrm>
            <a:off x="391600" y="1495509"/>
            <a:ext cx="5479433" cy="461665"/>
          </a:xfrm>
          <a:prstGeom prst="rect">
            <a:avLst/>
          </a:prstGeom>
          <a:noFill/>
        </p:spPr>
        <p:txBody>
          <a:bodyPr wrap="square" rtlCol="0">
            <a:spAutoFit/>
          </a:bodyPr>
          <a:lstStyle/>
          <a:p>
            <a:r>
              <a:rPr lang="en-US" sz="2400" dirty="0" smtClean="0">
                <a:solidFill>
                  <a:srgbClr val="FFFFFF"/>
                </a:solidFill>
                <a:cs typeface="Segoe UI" panose="020B0502040204020203" pitchFamily="34" charset="0"/>
              </a:rPr>
              <a:t>Self-Service BI</a:t>
            </a:r>
            <a:endParaRPr lang="en-US" sz="1836" dirty="0">
              <a:solidFill>
                <a:srgbClr val="FFFFFF"/>
              </a:solidFill>
              <a:cs typeface="Segoe UI" panose="020B0502040204020203" pitchFamily="34" charset="0"/>
            </a:endParaRPr>
          </a:p>
        </p:txBody>
      </p:sp>
      <p:sp>
        <p:nvSpPr>
          <p:cNvPr id="25" name="TextBox 24"/>
          <p:cNvSpPr txBox="1"/>
          <p:nvPr/>
        </p:nvSpPr>
        <p:spPr>
          <a:xfrm>
            <a:off x="6476350" y="1489928"/>
            <a:ext cx="5304487" cy="830997"/>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ea typeface="Segoe UI" pitchFamily="34" charset="0"/>
                <a:cs typeface="Segoe UI" pitchFamily="34" charset="0"/>
              </a:rPr>
              <a:t>Corporate BI (Centralized, Managed) </a:t>
            </a:r>
          </a:p>
          <a:p>
            <a:endParaRPr lang="en-US" sz="2400" dirty="0">
              <a:solidFill>
                <a:srgbClr val="FFFFFF"/>
              </a:solidFill>
              <a:cs typeface="Segoe UI" panose="020B0502040204020203" pitchFamily="34" charset="0"/>
            </a:endParaRPr>
          </a:p>
        </p:txBody>
      </p:sp>
      <p:sp>
        <p:nvSpPr>
          <p:cNvPr id="26" name="Rectangle 25"/>
          <p:cNvSpPr/>
          <p:nvPr/>
        </p:nvSpPr>
        <p:spPr bwMode="auto">
          <a:xfrm>
            <a:off x="6597734" y="205324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27" name="Freeform 73"/>
          <p:cNvSpPr>
            <a:spLocks noChangeAspect="1" noEditPoints="1"/>
          </p:cNvSpPr>
          <p:nvPr/>
        </p:nvSpPr>
        <p:spPr bwMode="black">
          <a:xfrm>
            <a:off x="7265383" y="2738003"/>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solidFill>
                <a:srgbClr val="FFFFFF"/>
              </a:solidFill>
            </a:endParaRPr>
          </a:p>
        </p:txBody>
      </p:sp>
      <p:sp>
        <p:nvSpPr>
          <p:cNvPr id="28" name="TextBox 27"/>
          <p:cNvSpPr txBox="1"/>
          <p:nvPr/>
        </p:nvSpPr>
        <p:spPr>
          <a:xfrm>
            <a:off x="6573513" y="1997280"/>
            <a:ext cx="1526858" cy="461665"/>
          </a:xfrm>
          <a:prstGeom prst="rect">
            <a:avLst/>
          </a:prstGeom>
          <a:noFill/>
        </p:spPr>
        <p:txBody>
          <a:bodyPr wrap="square" rtlCol="0">
            <a:spAutoFit/>
          </a:bodyPr>
          <a:lstStyle/>
          <a:p>
            <a:r>
              <a:rPr lang="de-DE" sz="2400" dirty="0" smtClean="0">
                <a:solidFill>
                  <a:srgbClr val="FFFFFF"/>
                </a:solidFill>
              </a:rPr>
              <a:t>Integrate</a:t>
            </a:r>
            <a:endParaRPr lang="en-US" sz="2400" dirty="0">
              <a:solidFill>
                <a:srgbClr val="FFFFFF"/>
              </a:solidFill>
            </a:endParaRPr>
          </a:p>
        </p:txBody>
      </p:sp>
      <p:sp>
        <p:nvSpPr>
          <p:cNvPr id="29" name="Rectangle 28"/>
          <p:cNvSpPr/>
          <p:nvPr/>
        </p:nvSpPr>
        <p:spPr bwMode="auto">
          <a:xfrm>
            <a:off x="6599237" y="3649662"/>
            <a:ext cx="1398905" cy="1398905"/>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30" name="TextBox 29"/>
          <p:cNvSpPr txBox="1"/>
          <p:nvPr/>
        </p:nvSpPr>
        <p:spPr>
          <a:xfrm>
            <a:off x="6611237" y="3649861"/>
            <a:ext cx="1388370" cy="478376"/>
          </a:xfrm>
          <a:prstGeom prst="rect">
            <a:avLst/>
          </a:prstGeom>
          <a:noFill/>
        </p:spPr>
        <p:txBody>
          <a:bodyPr wrap="square" rtlCol="0">
            <a:spAutoFit/>
          </a:bodyPr>
          <a:lstStyle/>
          <a:p>
            <a:r>
              <a:rPr lang="de-DE" sz="2400" dirty="0">
                <a:solidFill>
                  <a:srgbClr val="FFFFFF"/>
                </a:solidFill>
              </a:rPr>
              <a:t>Report</a:t>
            </a:r>
            <a:endParaRPr lang="en-US" sz="2400" dirty="0">
              <a:solidFill>
                <a:srgbClr val="FFFFFF"/>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333" y="4401932"/>
            <a:ext cx="466302" cy="523490"/>
          </a:xfrm>
          <a:prstGeom prst="rect">
            <a:avLst/>
          </a:prstGeom>
          <a:effectLst/>
        </p:spPr>
      </p:pic>
      <p:sp>
        <p:nvSpPr>
          <p:cNvPr id="33" name="Rectangle 32"/>
          <p:cNvSpPr/>
          <p:nvPr/>
        </p:nvSpPr>
        <p:spPr bwMode="auto">
          <a:xfrm>
            <a:off x="1880108" y="206057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Query in </a:t>
            </a:r>
            <a:r>
              <a:rPr lang="en-US" sz="1836" kern="0" dirty="0" smtClean="0">
                <a:solidFill>
                  <a:srgbClr val="FFFFFF"/>
                </a:solidFill>
              </a:rPr>
              <a:t>Excel</a:t>
            </a:r>
          </a:p>
        </p:txBody>
      </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Pivot, PivotTable in Excel</a:t>
            </a:r>
          </a:p>
        </p:txBody>
      </p:sp>
      <p:sp>
        <p:nvSpPr>
          <p:cNvPr id="23" name="Rectangle 22"/>
          <p:cNvSpPr/>
          <p:nvPr/>
        </p:nvSpPr>
        <p:spPr bwMode="auto">
          <a:xfrm>
            <a:off x="7996639" y="2051249"/>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Integration Services</a:t>
            </a:r>
          </a:p>
          <a:p>
            <a:pPr defTabSz="950843" fontAlgn="base">
              <a:lnSpc>
                <a:spcPct val="90000"/>
              </a:lnSpc>
              <a:spcBef>
                <a:spcPct val="0"/>
              </a:spcBef>
              <a:spcAft>
                <a:spcPct val="0"/>
              </a:spcAft>
            </a:pPr>
            <a:r>
              <a:rPr lang="en-US" sz="1836" kern="0" dirty="0" smtClean="0">
                <a:solidFill>
                  <a:srgbClr val="FFFFFF"/>
                </a:solidFill>
              </a:rPr>
              <a:t>Into SQL Server DW</a:t>
            </a:r>
          </a:p>
          <a:p>
            <a:pPr defTabSz="950843" fontAlgn="base">
              <a:lnSpc>
                <a:spcPct val="90000"/>
              </a:lnSpc>
              <a:spcBef>
                <a:spcPct val="0"/>
              </a:spcBef>
              <a:spcAft>
                <a:spcPct val="0"/>
              </a:spcAft>
            </a:pPr>
            <a:r>
              <a:rPr lang="en-US" sz="1836" kern="0" dirty="0" smtClean="0">
                <a:solidFill>
                  <a:srgbClr val="FFFFFF"/>
                </a:solidFill>
              </a:rPr>
              <a:t>From SAP HANA, ERP, BW</a:t>
            </a:r>
          </a:p>
          <a:p>
            <a:pPr defTabSz="950843" fontAlgn="base">
              <a:lnSpc>
                <a:spcPct val="90000"/>
              </a:lnSpc>
              <a:spcBef>
                <a:spcPct val="0"/>
              </a:spcBef>
              <a:spcAft>
                <a:spcPct val="0"/>
              </a:spcAft>
            </a:pPr>
            <a:endParaRPr lang="en-US" sz="1836" kern="0" dirty="0" smtClean="0">
              <a:solidFill>
                <a:srgbClr val="FFFFFF"/>
              </a:solidFill>
            </a:endParaRPr>
          </a:p>
        </p:txBody>
      </p:sp>
      <p:sp>
        <p:nvSpPr>
          <p:cNvPr id="32" name="Rectangle 31"/>
          <p:cNvSpPr/>
          <p:nvPr/>
        </p:nvSpPr>
        <p:spPr bwMode="auto">
          <a:xfrm>
            <a:off x="7998142" y="3647662"/>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Reporting Services</a:t>
            </a:r>
            <a:endParaRPr lang="en-US" sz="1836" kern="0" dirty="0">
              <a:solidFill>
                <a:srgbClr val="FFFFFF"/>
              </a:solidFill>
            </a:endParaRPr>
          </a:p>
        </p:txBody>
      </p:sp>
      <p:sp>
        <p:nvSpPr>
          <p:cNvPr id="36" name="Rectangle 35"/>
          <p:cNvSpPr/>
          <p:nvPr/>
        </p:nvSpPr>
        <p:spPr bwMode="auto">
          <a:xfrm>
            <a:off x="463112" y="3654261"/>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7" name="Rectangle 36"/>
          <p:cNvSpPr/>
          <p:nvPr/>
        </p:nvSpPr>
        <p:spPr bwMode="auto">
          <a:xfrm>
            <a:off x="457597" y="2051249"/>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8" name="Rectangle 37"/>
          <p:cNvSpPr/>
          <p:nvPr/>
        </p:nvSpPr>
        <p:spPr bwMode="auto">
          <a:xfrm>
            <a:off x="6586377" y="3638464"/>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Tree>
    <p:extLst>
      <p:ext uri="{BB962C8B-B14F-4D97-AF65-F5344CB8AC3E}">
        <p14:creationId xmlns:p14="http://schemas.microsoft.com/office/powerpoint/2010/main" val="7724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209835"/>
            <a:ext cx="11889564" cy="917575"/>
          </a:xfrm>
        </p:spPr>
        <p:txBody>
          <a:bodyPr/>
          <a:lstStyle/>
          <a:p>
            <a:r>
              <a:rPr lang="en-US" dirty="0"/>
              <a:t>Corporate BI Scenario: Data Integration</a:t>
            </a:r>
            <a:br>
              <a:rPr lang="en-US" dirty="0"/>
            </a:br>
            <a:r>
              <a:rPr lang="en-US" sz="4000" dirty="0">
                <a:solidFill>
                  <a:schemeClr val="tx1"/>
                </a:solidFill>
              </a:rPr>
              <a:t>Microsoft Connector for SAP </a:t>
            </a:r>
            <a:r>
              <a:rPr lang="en-US" sz="4000" dirty="0" err="1">
                <a:solidFill>
                  <a:schemeClr val="tx1"/>
                </a:solidFill>
              </a:rPr>
              <a:t>NetWeaver</a:t>
            </a:r>
            <a:r>
              <a:rPr lang="en-US" sz="4000" dirty="0">
                <a:solidFill>
                  <a:schemeClr val="tx1"/>
                </a:solidFill>
              </a:rPr>
              <a:t> BI (SAP BW)</a:t>
            </a:r>
            <a:endParaRPr lang="fi-FI" sz="4000" dirty="0">
              <a:solidFill>
                <a:schemeClr val="tx1"/>
              </a:solidFill>
            </a:endParaRPr>
          </a:p>
        </p:txBody>
      </p:sp>
      <p:grpSp>
        <p:nvGrpSpPr>
          <p:cNvPr id="3" name="Gruppieren 2"/>
          <p:cNvGrpSpPr/>
          <p:nvPr/>
        </p:nvGrpSpPr>
        <p:grpSpPr>
          <a:xfrm>
            <a:off x="1575667" y="1624114"/>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76132" y="4991665"/>
              <a:ext cx="4265029" cy="968356"/>
              <a:chOff x="162350" y="4404722"/>
              <a:chExt cx="4265634" cy="968494"/>
            </a:xfrm>
          </p:grpSpPr>
          <p:sp>
            <p:nvSpPr>
              <p:cNvPr id="25" name="Rechteck 55"/>
              <p:cNvSpPr/>
              <p:nvPr/>
            </p:nvSpPr>
            <p:spPr>
              <a:xfrm>
                <a:off x="162350" y="4404722"/>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6038278"/>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85904" y="6061594"/>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5" name="Rechteck 45"/>
          <p:cNvSpPr/>
          <p:nvPr/>
        </p:nvSpPr>
        <p:spPr>
          <a:xfrm>
            <a:off x="5372852" y="1624114"/>
            <a:ext cx="4224980"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696131"/>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57" name="Pfeil nach rechts 56"/>
          <p:cNvSpPr/>
          <p:nvPr/>
        </p:nvSpPr>
        <p:spPr bwMode="auto">
          <a:xfrm>
            <a:off x="5830151" y="4394859"/>
            <a:ext cx="4206240" cy="182523"/>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8" name="Rounded Rectangle 57"/>
          <p:cNvSpPr/>
          <p:nvPr/>
        </p:nvSpPr>
        <p:spPr bwMode="auto">
          <a:xfrm>
            <a:off x="1885904" y="3988966"/>
            <a:ext cx="4395121" cy="732432"/>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pic>
        <p:nvPicPr>
          <p:cNvPr id="47" name="Picture 46"/>
          <p:cNvPicPr>
            <a:picLocks noChangeAspect="1"/>
          </p:cNvPicPr>
          <p:nvPr/>
        </p:nvPicPr>
        <p:blipFill>
          <a:blip r:embed="rId3"/>
          <a:stretch>
            <a:fillRect/>
          </a:stretch>
        </p:blipFill>
        <p:spPr>
          <a:xfrm>
            <a:off x="10167473" y="3916081"/>
            <a:ext cx="1104900" cy="1114425"/>
          </a:xfrm>
          <a:prstGeom prst="rect">
            <a:avLst/>
          </a:prstGeom>
        </p:spPr>
      </p:pic>
    </p:spTree>
    <p:extLst>
      <p:ext uri="{BB962C8B-B14F-4D97-AF65-F5344CB8AC3E}">
        <p14:creationId xmlns:p14="http://schemas.microsoft.com/office/powerpoint/2010/main" val="800412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0631" y="177409"/>
            <a:ext cx="11889564" cy="917575"/>
          </a:xfrm>
        </p:spPr>
        <p:txBody>
          <a:bodyPr>
            <a:noAutofit/>
          </a:bodyPr>
          <a:lstStyle/>
          <a:p>
            <a:r>
              <a:rPr lang="en-US" dirty="0"/>
              <a:t>Corporate BI </a:t>
            </a:r>
            <a:r>
              <a:rPr lang="en-US" dirty="0" smtClean="0"/>
              <a:t>Scenario: Data Integration</a:t>
            </a:r>
            <a:r>
              <a:rPr lang="en-US" dirty="0"/>
              <a:t/>
            </a:r>
            <a:br>
              <a:rPr lang="en-US" dirty="0"/>
            </a:br>
            <a:r>
              <a:rPr lang="en-US" sz="4000" dirty="0">
                <a:solidFill>
                  <a:schemeClr val="tx1"/>
                </a:solidFill>
              </a:rPr>
              <a:t>Microsoft Connector for SAP NetWeaver BI (SAP BW)</a:t>
            </a:r>
          </a:p>
        </p:txBody>
      </p:sp>
      <p:sp>
        <p:nvSpPr>
          <p:cNvPr id="4" name="Text Placeholder 3"/>
          <p:cNvSpPr>
            <a:spLocks noGrp="1"/>
          </p:cNvSpPr>
          <p:nvPr>
            <p:ph type="body" sz="quarter" idx="10"/>
          </p:nvPr>
        </p:nvSpPr>
        <p:spPr>
          <a:xfrm>
            <a:off x="487767" y="3234606"/>
            <a:ext cx="11346089" cy="3293209"/>
          </a:xfrm>
        </p:spPr>
        <p:txBody>
          <a:bodyPr/>
          <a:lstStyle/>
          <a:p>
            <a:pPr marL="0" indent="0">
              <a:spcBef>
                <a:spcPts val="612"/>
              </a:spcBef>
              <a:buNone/>
            </a:pPr>
            <a:r>
              <a:rPr lang="en-US" sz="2000" dirty="0" smtClean="0">
                <a:solidFill>
                  <a:schemeClr val="tx1"/>
                </a:solidFill>
              </a:rPr>
              <a:t>Use Case:</a:t>
            </a:r>
          </a:p>
          <a:p>
            <a:pPr>
              <a:spcBef>
                <a:spcPts val="612"/>
              </a:spcBef>
            </a:pPr>
            <a:r>
              <a:rPr lang="en-US" sz="2000" dirty="0" smtClean="0">
                <a:solidFill>
                  <a:schemeClr val="tx1"/>
                </a:solidFill>
              </a:rPr>
              <a:t>Build a data mart with Microsoft BI on top of SAP BW with large data amounts</a:t>
            </a:r>
          </a:p>
          <a:p>
            <a:pPr marL="0" indent="0">
              <a:spcBef>
                <a:spcPts val="612"/>
              </a:spcBef>
              <a:buNone/>
            </a:pPr>
            <a:r>
              <a:rPr lang="en-US" sz="2000" dirty="0" smtClean="0">
                <a:solidFill>
                  <a:schemeClr val="tx1"/>
                </a:solidFill>
              </a:rPr>
              <a:t>Key </a:t>
            </a:r>
            <a:r>
              <a:rPr lang="en-US" sz="2000" dirty="0">
                <a:solidFill>
                  <a:schemeClr val="tx1"/>
                </a:solidFill>
              </a:rPr>
              <a:t>advantages:</a:t>
            </a:r>
          </a:p>
          <a:p>
            <a:pPr>
              <a:spcBef>
                <a:spcPts val="612"/>
              </a:spcBef>
            </a:pPr>
            <a:r>
              <a:rPr lang="en-US" sz="2000" dirty="0">
                <a:solidFill>
                  <a:schemeClr val="tx1"/>
                </a:solidFill>
              </a:rPr>
              <a:t>SAP certified for unloading data from SAP BW</a:t>
            </a:r>
          </a:p>
          <a:p>
            <a:pPr>
              <a:spcBef>
                <a:spcPts val="612"/>
              </a:spcBef>
            </a:pPr>
            <a:r>
              <a:rPr lang="en-US" sz="2000" dirty="0">
                <a:solidFill>
                  <a:schemeClr val="tx1"/>
                </a:solidFill>
              </a:rPr>
              <a:t>Supports delta extraction and packaging; well suited for large amounts of data</a:t>
            </a:r>
          </a:p>
          <a:p>
            <a:pPr>
              <a:spcBef>
                <a:spcPts val="612"/>
              </a:spcBef>
            </a:pPr>
            <a:r>
              <a:rPr lang="en-US" sz="2000" dirty="0">
                <a:solidFill>
                  <a:schemeClr val="tx1"/>
                </a:solidFill>
              </a:rPr>
              <a:t>Supports parallel extraction</a:t>
            </a:r>
          </a:p>
          <a:p>
            <a:pPr marL="0" indent="0">
              <a:spcBef>
                <a:spcPts val="612"/>
              </a:spcBef>
              <a:buNone/>
            </a:pPr>
            <a:r>
              <a:rPr lang="en-US" sz="2000" dirty="0">
                <a:solidFill>
                  <a:schemeClr val="tx1"/>
                </a:solidFill>
              </a:rPr>
              <a:t>Requirements:</a:t>
            </a:r>
          </a:p>
          <a:p>
            <a:pPr>
              <a:spcBef>
                <a:spcPts val="612"/>
              </a:spcBef>
            </a:pPr>
            <a:r>
              <a:rPr lang="en-US" sz="2000" dirty="0">
                <a:solidFill>
                  <a:schemeClr val="tx1"/>
                </a:solidFill>
              </a:rPr>
              <a:t>Open Hub Services license and configuration in SAP BW</a:t>
            </a:r>
          </a:p>
          <a:p>
            <a:pPr>
              <a:spcBef>
                <a:spcPts val="612"/>
              </a:spcBef>
            </a:pPr>
            <a:r>
              <a:rPr lang="en-US" sz="2000" dirty="0">
                <a:solidFill>
                  <a:schemeClr val="tx1"/>
                </a:solidFill>
              </a:rPr>
              <a:t>Works with Integration Services</a:t>
            </a:r>
          </a:p>
        </p:txBody>
      </p:sp>
      <p:sp>
        <p:nvSpPr>
          <p:cNvPr id="31" name="Rectangle 30"/>
          <p:cNvSpPr/>
          <p:nvPr/>
        </p:nvSpPr>
        <p:spPr bwMode="auto">
          <a:xfrm>
            <a:off x="1925880" y="1642417"/>
            <a:ext cx="9945132"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p:txBody>
      </p:sp>
      <p:sp>
        <p:nvSpPr>
          <p:cNvPr id="32" name="TextBox 31"/>
          <p:cNvSpPr txBox="1"/>
          <p:nvPr/>
        </p:nvSpPr>
        <p:spPr>
          <a:xfrm>
            <a:off x="3116687" y="2531275"/>
            <a:ext cx="1207829" cy="350330"/>
          </a:xfrm>
          <a:prstGeom prst="rect">
            <a:avLst/>
          </a:prstGeom>
          <a:noFill/>
        </p:spPr>
        <p:txBody>
          <a:bodyPr wrap="square" rtlCol="0">
            <a:spAutoFit/>
          </a:bodyPr>
          <a:lstStyle/>
          <a:p>
            <a:r>
              <a:rPr lang="de-DE" sz="1632" dirty="0">
                <a:solidFill>
                  <a:srgbClr val="FFFFFF"/>
                </a:solidFill>
              </a:rPr>
              <a:t>   SAP BW  </a:t>
            </a:r>
            <a:endParaRPr lang="en-US" sz="1632" dirty="0">
              <a:solidFill>
                <a:srgbClr val="FFFFFF"/>
              </a:solidFill>
            </a:endParaRPr>
          </a:p>
        </p:txBody>
      </p:sp>
      <p:sp>
        <p:nvSpPr>
          <p:cNvPr id="33" name="TextBox 32"/>
          <p:cNvSpPr txBox="1"/>
          <p:nvPr/>
        </p:nvSpPr>
        <p:spPr>
          <a:xfrm>
            <a:off x="7234178" y="2389248"/>
            <a:ext cx="1803459" cy="606488"/>
          </a:xfrm>
          <a:prstGeom prst="rect">
            <a:avLst/>
          </a:prstGeom>
          <a:noFill/>
        </p:spPr>
        <p:txBody>
          <a:bodyPr wrap="square" rtlCol="0">
            <a:spAutoFit/>
          </a:bodyPr>
          <a:lstStyle/>
          <a:p>
            <a:pPr algn="ctr"/>
            <a:r>
              <a:rPr lang="de-DE" sz="1632" dirty="0">
                <a:solidFill>
                  <a:srgbClr val="FFFFFF"/>
                </a:solidFill>
              </a:rPr>
              <a:t>SQL Server</a:t>
            </a:r>
            <a:br>
              <a:rPr lang="de-DE" sz="1632" dirty="0">
                <a:solidFill>
                  <a:srgbClr val="FFFFFF"/>
                </a:solidFill>
              </a:rPr>
            </a:br>
            <a:r>
              <a:rPr lang="de-DE" sz="1632" dirty="0">
                <a:solidFill>
                  <a:srgbClr val="FFFFFF"/>
                </a:solidFill>
              </a:rPr>
              <a:t>Data Warehouse</a:t>
            </a:r>
            <a:endParaRPr lang="en-US" sz="1632" dirty="0">
              <a:solidFill>
                <a:srgbClr val="FFFFFF"/>
              </a:solidFill>
            </a:endParaRPr>
          </a:p>
        </p:txBody>
      </p:sp>
      <p:sp>
        <p:nvSpPr>
          <p:cNvPr id="34" name="Right Arrow 33"/>
          <p:cNvSpPr/>
          <p:nvPr/>
        </p:nvSpPr>
        <p:spPr>
          <a:xfrm>
            <a:off x="4694237" y="2125662"/>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35" name="TextBox 34"/>
          <p:cNvSpPr txBox="1"/>
          <p:nvPr/>
        </p:nvSpPr>
        <p:spPr>
          <a:xfrm>
            <a:off x="4779215" y="2415944"/>
            <a:ext cx="2119231" cy="594650"/>
          </a:xfrm>
          <a:prstGeom prst="rect">
            <a:avLst/>
          </a:prstGeom>
          <a:noFill/>
        </p:spPr>
        <p:txBody>
          <a:bodyPr wrap="square" rtlCol="0">
            <a:spAutoFit/>
          </a:bodyPr>
          <a:lstStyle/>
          <a:p>
            <a:pPr algn="ctr"/>
            <a:r>
              <a:rPr lang="en-US" sz="1632" dirty="0">
                <a:solidFill>
                  <a:srgbClr val="FFFFFF"/>
                </a:solidFill>
              </a:rPr>
              <a:t>SQL Server Integration Services</a:t>
            </a:r>
          </a:p>
        </p:txBody>
      </p:sp>
      <p:sp>
        <p:nvSpPr>
          <p:cNvPr id="36" name="Right Arrow 35"/>
          <p:cNvSpPr/>
          <p:nvPr/>
        </p:nvSpPr>
        <p:spPr>
          <a:xfrm>
            <a:off x="6904037" y="2125662"/>
            <a:ext cx="373041"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nvGrpSpPr>
          <p:cNvPr id="37" name="Group 36"/>
          <p:cNvGrpSpPr>
            <a:grpSpLocks/>
          </p:cNvGrpSpPr>
          <p:nvPr/>
        </p:nvGrpSpPr>
        <p:grpSpPr>
          <a:xfrm>
            <a:off x="7823804" y="1843195"/>
            <a:ext cx="559562" cy="559562"/>
            <a:chOff x="8833580" y="3659502"/>
            <a:chExt cx="693412" cy="900337"/>
          </a:xfrm>
        </p:grpSpPr>
        <p:sp>
          <p:nvSpPr>
            <p:cNvPr id="53"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rgbClr val="505050">
                      <a:alpha val="0"/>
                    </a:srgbClr>
                  </a:solidFill>
                </a:ln>
                <a:solidFill>
                  <a:srgbClr val="FFFFFF"/>
                </a:solidFill>
              </a:endParaRPr>
            </a:p>
          </p:txBody>
        </p:sp>
        <p:sp>
          <p:nvSpPr>
            <p:cNvPr id="54"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rgbClr val="505050">
                      <a:alpha val="0"/>
                    </a:srgbClr>
                  </a:solidFill>
                </a:ln>
                <a:solidFill>
                  <a:srgbClr val="FFFFFF"/>
                </a:solidFill>
              </a:endParaRPr>
            </a:p>
          </p:txBody>
        </p:sp>
      </p:grpSp>
      <p:grpSp>
        <p:nvGrpSpPr>
          <p:cNvPr id="38" name="Group 37"/>
          <p:cNvGrpSpPr>
            <a:grpSpLocks noChangeAspect="1"/>
          </p:cNvGrpSpPr>
          <p:nvPr/>
        </p:nvGrpSpPr>
        <p:grpSpPr>
          <a:xfrm>
            <a:off x="3395824" y="2007822"/>
            <a:ext cx="746083" cy="501442"/>
            <a:chOff x="5257828" y="3427036"/>
            <a:chExt cx="814879" cy="547678"/>
          </a:xfrm>
        </p:grpSpPr>
        <p:sp>
          <p:nvSpPr>
            <p:cNvPr id="51" name="Freeform 50"/>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sp>
          <p:nvSpPr>
            <p:cNvPr id="52"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grpSp>
      <p:grpSp>
        <p:nvGrpSpPr>
          <p:cNvPr id="39" name="Group 38"/>
          <p:cNvGrpSpPr>
            <a:grpSpLocks noChangeAspect="1"/>
          </p:cNvGrpSpPr>
          <p:nvPr/>
        </p:nvGrpSpPr>
        <p:grpSpPr>
          <a:xfrm>
            <a:off x="5584865" y="1818070"/>
            <a:ext cx="559562" cy="597874"/>
            <a:chOff x="4503785" y="672724"/>
            <a:chExt cx="653869" cy="698636"/>
          </a:xfrm>
          <a:solidFill>
            <a:schemeClr val="tx1"/>
          </a:solidFill>
        </p:grpSpPr>
        <p:sp>
          <p:nvSpPr>
            <p:cNvPr id="44" name="Rectangle 43"/>
            <p:cNvSpPr/>
            <p:nvPr/>
          </p:nvSpPr>
          <p:spPr>
            <a:xfrm>
              <a:off x="4738117" y="961176"/>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5" name="Rectangle 44"/>
            <p:cNvSpPr/>
            <p:nvPr/>
          </p:nvSpPr>
          <p:spPr>
            <a:xfrm>
              <a:off x="4503785"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6" name="Rectangle 45"/>
            <p:cNvSpPr/>
            <p:nvPr/>
          </p:nvSpPr>
          <p:spPr>
            <a:xfrm>
              <a:off x="4974774"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cxnSp>
          <p:nvCxnSpPr>
            <p:cNvPr id="47" name="Elbow Connector 46"/>
            <p:cNvCxnSpPr>
              <a:endCxn id="45" idx="0"/>
            </p:cNvCxnSpPr>
            <p:nvPr/>
          </p:nvCxnSpPr>
          <p:spPr>
            <a:xfrm rot="10800000" flipV="1">
              <a:off x="4595226" y="1065314"/>
              <a:ext cx="142895" cy="123165"/>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6" idx="0"/>
              <a:endCxn id="44" idx="3"/>
            </p:cNvCxnSpPr>
            <p:nvPr/>
          </p:nvCxnSpPr>
          <p:spPr>
            <a:xfrm rot="16200000" flipV="1">
              <a:off x="4925674" y="1047939"/>
              <a:ext cx="135864" cy="145217"/>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738117" y="672724"/>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cxnSp>
          <p:nvCxnSpPr>
            <p:cNvPr id="50" name="Straight Connector 49"/>
            <p:cNvCxnSpPr>
              <a:stCxn id="49" idx="2"/>
              <a:endCxn id="44" idx="0"/>
            </p:cNvCxnSpPr>
            <p:nvPr/>
          </p:nvCxnSpPr>
          <p:spPr>
            <a:xfrm>
              <a:off x="4829557" y="855604"/>
              <a:ext cx="0" cy="10557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7837" y="2279930"/>
            <a:ext cx="559562" cy="308771"/>
          </a:xfrm>
          <a:prstGeom prst="rect">
            <a:avLst/>
          </a:prstGeom>
        </p:spPr>
      </p:pic>
      <p:sp>
        <p:nvSpPr>
          <p:cNvPr id="41" name="Rectangle 40"/>
          <p:cNvSpPr/>
          <p:nvPr/>
        </p:nvSpPr>
        <p:spPr bwMode="auto">
          <a:xfrm>
            <a:off x="538572" y="1642417"/>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42" name="Freeform 73"/>
          <p:cNvSpPr>
            <a:spLocks noChangeAspect="1" noEditPoints="1"/>
          </p:cNvSpPr>
          <p:nvPr/>
        </p:nvSpPr>
        <p:spPr bwMode="black">
          <a:xfrm>
            <a:off x="1155415" y="2308461"/>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solidFill>
                <a:srgbClr val="FFFFFF"/>
              </a:solidFill>
            </a:endParaRPr>
          </a:p>
        </p:txBody>
      </p:sp>
      <p:sp>
        <p:nvSpPr>
          <p:cNvPr id="43" name="TextBox 42"/>
          <p:cNvSpPr txBox="1"/>
          <p:nvPr/>
        </p:nvSpPr>
        <p:spPr>
          <a:xfrm>
            <a:off x="517020" y="1642417"/>
            <a:ext cx="1456767" cy="461665"/>
          </a:xfrm>
          <a:prstGeom prst="rect">
            <a:avLst/>
          </a:prstGeom>
          <a:noFill/>
        </p:spPr>
        <p:txBody>
          <a:bodyPr wrap="square" rtlCol="0">
            <a:spAutoFit/>
          </a:bodyPr>
          <a:lstStyle/>
          <a:p>
            <a:r>
              <a:rPr lang="de-DE" sz="2400" dirty="0">
                <a:solidFill>
                  <a:srgbClr val="FFFFFF"/>
                </a:solidFill>
              </a:rPr>
              <a:t>Integrate</a:t>
            </a:r>
            <a:endParaRPr lang="en-US" sz="2400" dirty="0">
              <a:solidFill>
                <a:srgbClr val="FFFFFF"/>
              </a:solidFill>
            </a:endParaRPr>
          </a:p>
        </p:txBody>
      </p:sp>
    </p:spTree>
    <p:extLst>
      <p:ext uri="{BB962C8B-B14F-4D97-AF65-F5344CB8AC3E}">
        <p14:creationId xmlns:p14="http://schemas.microsoft.com/office/powerpoint/2010/main" val="367976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209835"/>
            <a:ext cx="11889564" cy="917575"/>
          </a:xfrm>
        </p:spPr>
        <p:txBody>
          <a:bodyPr/>
          <a:lstStyle/>
          <a:p>
            <a:r>
              <a:rPr lang="en-US" dirty="0"/>
              <a:t>Corporate BI Scenario: Data Integration</a:t>
            </a:r>
            <a:br>
              <a:rPr lang="en-US" dirty="0"/>
            </a:br>
            <a:r>
              <a:rPr lang="en-US" sz="4000" dirty="0"/>
              <a:t>Theobald Software - </a:t>
            </a:r>
            <a:r>
              <a:rPr lang="en-US" sz="4000" dirty="0" err="1"/>
              <a:t>Xtract</a:t>
            </a:r>
            <a:r>
              <a:rPr lang="en-US" sz="4000" dirty="0"/>
              <a:t> IS (works through SSIS)</a:t>
            </a:r>
            <a:endParaRPr lang="fi-FI" sz="4000" dirty="0"/>
          </a:p>
        </p:txBody>
      </p:sp>
      <p:grpSp>
        <p:nvGrpSpPr>
          <p:cNvPr id="3" name="Gruppieren 2"/>
          <p:cNvGrpSpPr/>
          <p:nvPr/>
        </p:nvGrpSpPr>
        <p:grpSpPr>
          <a:xfrm>
            <a:off x="1575667" y="1624114"/>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76132" y="4991665"/>
              <a:ext cx="4265029" cy="968356"/>
              <a:chOff x="162350" y="4404722"/>
              <a:chExt cx="4265634" cy="968494"/>
            </a:xfrm>
          </p:grpSpPr>
          <p:sp>
            <p:nvSpPr>
              <p:cNvPr id="25" name="Rechteck 55"/>
              <p:cNvSpPr/>
              <p:nvPr/>
            </p:nvSpPr>
            <p:spPr>
              <a:xfrm>
                <a:off x="162350" y="4404722"/>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6038278"/>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85904" y="6061594"/>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5" name="Rechteck 45"/>
          <p:cNvSpPr/>
          <p:nvPr/>
        </p:nvSpPr>
        <p:spPr>
          <a:xfrm>
            <a:off x="5372852" y="1624114"/>
            <a:ext cx="4224980"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696131"/>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57" name="Pfeil nach rechts 56"/>
          <p:cNvSpPr/>
          <p:nvPr/>
        </p:nvSpPr>
        <p:spPr bwMode="auto">
          <a:xfrm>
            <a:off x="5902159" y="4433366"/>
            <a:ext cx="4114800" cy="182523"/>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8" name="Rounded Rectangle 57"/>
          <p:cNvSpPr/>
          <p:nvPr/>
        </p:nvSpPr>
        <p:spPr bwMode="auto">
          <a:xfrm>
            <a:off x="1885904" y="3988966"/>
            <a:ext cx="4395121" cy="732432"/>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sp>
        <p:nvSpPr>
          <p:cNvPr id="47" name="Pfeil nach rechts 53"/>
          <p:cNvSpPr/>
          <p:nvPr/>
        </p:nvSpPr>
        <p:spPr bwMode="auto">
          <a:xfrm>
            <a:off x="9211701" y="3851273"/>
            <a:ext cx="822960" cy="222053"/>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 name="Rounded Rectangle 3"/>
          <p:cNvSpPr/>
          <p:nvPr/>
        </p:nvSpPr>
        <p:spPr bwMode="auto">
          <a:xfrm>
            <a:off x="6412107" y="3326243"/>
            <a:ext cx="3185727" cy="2638440"/>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pic>
        <p:nvPicPr>
          <p:cNvPr id="48" name="Picture 47"/>
          <p:cNvPicPr>
            <a:picLocks noChangeAspect="1"/>
          </p:cNvPicPr>
          <p:nvPr/>
        </p:nvPicPr>
        <p:blipFill>
          <a:blip r:embed="rId3"/>
          <a:stretch>
            <a:fillRect/>
          </a:stretch>
        </p:blipFill>
        <p:spPr>
          <a:xfrm>
            <a:off x="10180546" y="3662261"/>
            <a:ext cx="1104900" cy="1114425"/>
          </a:xfrm>
          <a:prstGeom prst="rect">
            <a:avLst/>
          </a:prstGeom>
        </p:spPr>
      </p:pic>
    </p:spTree>
    <p:extLst>
      <p:ext uri="{BB962C8B-B14F-4D97-AF65-F5344CB8AC3E}">
        <p14:creationId xmlns:p14="http://schemas.microsoft.com/office/powerpoint/2010/main" val="625972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1311" y="108131"/>
            <a:ext cx="11889564" cy="917575"/>
          </a:xfrm>
        </p:spPr>
        <p:txBody>
          <a:bodyPr>
            <a:noAutofit/>
          </a:bodyPr>
          <a:lstStyle/>
          <a:p>
            <a:r>
              <a:rPr lang="en-US" dirty="0"/>
              <a:t>Corporate BI </a:t>
            </a:r>
            <a:r>
              <a:rPr lang="en-US" dirty="0" smtClean="0"/>
              <a:t>Scenario: Data Integration</a:t>
            </a:r>
            <a:r>
              <a:rPr lang="en-US" sz="2800" dirty="0"/>
              <a:t/>
            </a:r>
            <a:br>
              <a:rPr lang="en-US" sz="2800" dirty="0"/>
            </a:br>
            <a:r>
              <a:rPr lang="en-US" sz="2800" dirty="0"/>
              <a:t>Theobald Software - Xtract </a:t>
            </a:r>
            <a:r>
              <a:rPr lang="en-US" sz="2800" dirty="0" smtClean="0"/>
              <a:t>IS (works through SSIS)</a:t>
            </a:r>
            <a:endParaRPr lang="en-US" sz="2800" dirty="0"/>
          </a:p>
        </p:txBody>
      </p:sp>
      <p:sp>
        <p:nvSpPr>
          <p:cNvPr id="4" name="Text Placeholder 3"/>
          <p:cNvSpPr>
            <a:spLocks noGrp="1"/>
          </p:cNvSpPr>
          <p:nvPr>
            <p:ph type="body" sz="quarter" idx="10"/>
          </p:nvPr>
        </p:nvSpPr>
        <p:spPr>
          <a:xfrm>
            <a:off x="487999" y="3061476"/>
            <a:ext cx="11346089" cy="3237809"/>
          </a:xfrm>
        </p:spPr>
        <p:txBody>
          <a:bodyPr/>
          <a:lstStyle/>
          <a:p>
            <a:pPr marL="0" indent="0">
              <a:spcBef>
                <a:spcPts val="612"/>
              </a:spcBef>
              <a:buNone/>
            </a:pPr>
            <a:r>
              <a:rPr lang="en-US" sz="2000" dirty="0" smtClean="0">
                <a:solidFill>
                  <a:schemeClr val="tx1"/>
                </a:solidFill>
              </a:rPr>
              <a:t>Use Case:</a:t>
            </a:r>
          </a:p>
          <a:p>
            <a:pPr>
              <a:spcBef>
                <a:spcPts val="612"/>
              </a:spcBef>
            </a:pPr>
            <a:r>
              <a:rPr lang="en-US" sz="2000" dirty="0" smtClean="0">
                <a:solidFill>
                  <a:schemeClr val="tx1"/>
                </a:solidFill>
              </a:rPr>
              <a:t>Most </a:t>
            </a:r>
            <a:r>
              <a:rPr lang="en-US" sz="2000" dirty="0">
                <a:solidFill>
                  <a:schemeClr val="tx1"/>
                </a:solidFill>
              </a:rPr>
              <a:t>commonly used and recommended </a:t>
            </a:r>
            <a:r>
              <a:rPr lang="en-US" sz="2000" dirty="0" smtClean="0">
                <a:solidFill>
                  <a:schemeClr val="tx1"/>
                </a:solidFill>
              </a:rPr>
              <a:t>choice for building a DWH with MS BI on top of SAP</a:t>
            </a:r>
          </a:p>
          <a:p>
            <a:pPr marL="0" indent="0">
              <a:spcBef>
                <a:spcPts val="612"/>
              </a:spcBef>
              <a:buNone/>
            </a:pPr>
            <a:r>
              <a:rPr lang="en-US" sz="2000" dirty="0" smtClean="0">
                <a:solidFill>
                  <a:schemeClr val="tx1"/>
                </a:solidFill>
              </a:rPr>
              <a:t>Key </a:t>
            </a:r>
            <a:r>
              <a:rPr lang="en-US" sz="2000" dirty="0">
                <a:solidFill>
                  <a:schemeClr val="tx1"/>
                </a:solidFill>
              </a:rPr>
              <a:t>advantages:</a:t>
            </a:r>
          </a:p>
          <a:p>
            <a:pPr>
              <a:spcBef>
                <a:spcPts val="612"/>
              </a:spcBef>
            </a:pPr>
            <a:r>
              <a:rPr lang="en-US" sz="2000" dirty="0">
                <a:solidFill>
                  <a:schemeClr val="tx1"/>
                </a:solidFill>
              </a:rPr>
              <a:t>Easy to install with Setup Wizard</a:t>
            </a:r>
          </a:p>
          <a:p>
            <a:pPr>
              <a:spcBef>
                <a:spcPts val="612"/>
              </a:spcBef>
            </a:pPr>
            <a:r>
              <a:rPr lang="en-US" sz="2000" dirty="0">
                <a:solidFill>
                  <a:schemeClr val="tx1"/>
                </a:solidFill>
              </a:rPr>
              <a:t>Access to virtually any SAP data </a:t>
            </a:r>
            <a:r>
              <a:rPr lang="en-US" sz="2000" dirty="0" smtClean="0">
                <a:solidFill>
                  <a:schemeClr val="tx1"/>
                </a:solidFill>
              </a:rPr>
              <a:t>object</a:t>
            </a:r>
          </a:p>
          <a:p>
            <a:pPr lvl="1">
              <a:spcBef>
                <a:spcPts val="612"/>
              </a:spcBef>
            </a:pPr>
            <a:r>
              <a:rPr lang="en-US" sz="1800" dirty="0" smtClean="0">
                <a:solidFill>
                  <a:schemeClr val="tx1"/>
                </a:solidFill>
                <a:latin typeface="+mj-lt"/>
              </a:rPr>
              <a:t>SAP </a:t>
            </a:r>
            <a:r>
              <a:rPr lang="en-US" sz="1800" dirty="0">
                <a:solidFill>
                  <a:schemeClr val="tx1"/>
                </a:solidFill>
                <a:latin typeface="+mj-lt"/>
              </a:rPr>
              <a:t>table, query, BAPI, BW cube, OHS, hierarchy, BW loader, report, Delta </a:t>
            </a:r>
            <a:r>
              <a:rPr lang="en-US" sz="1800" dirty="0" smtClean="0">
                <a:solidFill>
                  <a:schemeClr val="tx1"/>
                </a:solidFill>
                <a:latin typeface="+mj-lt"/>
              </a:rPr>
              <a:t>Queue</a:t>
            </a:r>
          </a:p>
          <a:p>
            <a:pPr lvl="1">
              <a:spcBef>
                <a:spcPts val="612"/>
              </a:spcBef>
            </a:pPr>
            <a:r>
              <a:rPr lang="en-US" sz="1800" dirty="0" smtClean="0">
                <a:solidFill>
                  <a:schemeClr val="tx1"/>
                </a:solidFill>
                <a:latin typeface="+mj-lt"/>
              </a:rPr>
              <a:t>In </a:t>
            </a:r>
            <a:r>
              <a:rPr lang="en-US" sz="1800" dirty="0">
                <a:solidFill>
                  <a:schemeClr val="tx1"/>
                </a:solidFill>
                <a:latin typeface="+mj-lt"/>
              </a:rPr>
              <a:t>any type of SAP system (SAP ERP, SAP CRM,… SAP BW)</a:t>
            </a:r>
          </a:p>
          <a:p>
            <a:pPr>
              <a:spcBef>
                <a:spcPts val="612"/>
              </a:spcBef>
            </a:pPr>
            <a:r>
              <a:rPr lang="en-US" sz="2000" dirty="0">
                <a:solidFill>
                  <a:schemeClr val="tx1"/>
                </a:solidFill>
              </a:rPr>
              <a:t>SSO enabled via SNC (Secure Network Communication)</a:t>
            </a:r>
          </a:p>
          <a:p>
            <a:pPr>
              <a:spcBef>
                <a:spcPts val="612"/>
              </a:spcBef>
            </a:pPr>
            <a:r>
              <a:rPr lang="en-US" sz="2000" dirty="0">
                <a:solidFill>
                  <a:schemeClr val="tx1"/>
                </a:solidFill>
              </a:rPr>
              <a:t>Easy to use. Search/browse for data objects in SAP by description</a:t>
            </a:r>
          </a:p>
        </p:txBody>
      </p:sp>
      <p:sp>
        <p:nvSpPr>
          <p:cNvPr id="41" name="Rectangle 40"/>
          <p:cNvSpPr/>
          <p:nvPr/>
        </p:nvSpPr>
        <p:spPr bwMode="auto">
          <a:xfrm>
            <a:off x="433495" y="146820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grpSp>
        <p:nvGrpSpPr>
          <p:cNvPr id="3" name="Gruppieren 2"/>
          <p:cNvGrpSpPr/>
          <p:nvPr/>
        </p:nvGrpSpPr>
        <p:grpSpPr>
          <a:xfrm>
            <a:off x="391311" y="1424300"/>
            <a:ext cx="11313326" cy="1442815"/>
            <a:chOff x="391311" y="1211262"/>
            <a:chExt cx="11313326" cy="1442815"/>
          </a:xfrm>
        </p:grpSpPr>
        <p:sp>
          <p:nvSpPr>
            <p:cNvPr id="31" name="Rectangle 30"/>
            <p:cNvSpPr/>
            <p:nvPr/>
          </p:nvSpPr>
          <p:spPr bwMode="auto">
            <a:xfrm>
              <a:off x="1796640" y="1255172"/>
              <a:ext cx="9907997"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p:txBody>
        </p:sp>
        <p:sp>
          <p:nvSpPr>
            <p:cNvPr id="33" name="TextBox 32"/>
            <p:cNvSpPr txBox="1"/>
            <p:nvPr/>
          </p:nvSpPr>
          <p:spPr>
            <a:xfrm>
              <a:off x="7087741" y="2020712"/>
              <a:ext cx="1796725" cy="606488"/>
            </a:xfrm>
            <a:prstGeom prst="rect">
              <a:avLst/>
            </a:prstGeom>
            <a:noFill/>
          </p:spPr>
          <p:txBody>
            <a:bodyPr wrap="square" rtlCol="0">
              <a:spAutoFit/>
            </a:bodyPr>
            <a:lstStyle/>
            <a:p>
              <a:pPr algn="ctr"/>
              <a:r>
                <a:rPr lang="de-DE" sz="1632" dirty="0">
                  <a:solidFill>
                    <a:srgbClr val="FFFFFF"/>
                  </a:solidFill>
                </a:rPr>
                <a:t>SQL Server</a:t>
              </a:r>
              <a:br>
                <a:rPr lang="de-DE" sz="1632" dirty="0">
                  <a:solidFill>
                    <a:srgbClr val="FFFFFF"/>
                  </a:solidFill>
                </a:rPr>
              </a:br>
              <a:r>
                <a:rPr lang="de-DE" sz="1632" dirty="0">
                  <a:solidFill>
                    <a:srgbClr val="FFFFFF"/>
                  </a:solidFill>
                </a:rPr>
                <a:t>Data Warehouse</a:t>
              </a:r>
              <a:endParaRPr lang="en-US" sz="1632" dirty="0">
                <a:solidFill>
                  <a:srgbClr val="FFFFFF"/>
                </a:solidFill>
              </a:endParaRPr>
            </a:p>
          </p:txBody>
        </p:sp>
        <p:sp>
          <p:nvSpPr>
            <p:cNvPr id="34" name="Right Arrow 33"/>
            <p:cNvSpPr/>
            <p:nvPr/>
          </p:nvSpPr>
          <p:spPr>
            <a:xfrm>
              <a:off x="4803697" y="1741424"/>
              <a:ext cx="371648"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35" name="TextBox 34"/>
            <p:cNvSpPr txBox="1"/>
            <p:nvPr/>
          </p:nvSpPr>
          <p:spPr>
            <a:xfrm>
              <a:off x="4830872" y="2034221"/>
              <a:ext cx="2147280" cy="594650"/>
            </a:xfrm>
            <a:prstGeom prst="rect">
              <a:avLst/>
            </a:prstGeom>
            <a:noFill/>
          </p:spPr>
          <p:txBody>
            <a:bodyPr wrap="square" rtlCol="0">
              <a:spAutoFit/>
            </a:bodyPr>
            <a:lstStyle/>
            <a:p>
              <a:pPr algn="ctr"/>
              <a:r>
                <a:rPr lang="en-US" sz="1632" dirty="0">
                  <a:solidFill>
                    <a:srgbClr val="FFFFFF"/>
                  </a:solidFill>
                </a:rPr>
                <a:t>SQL Server Integration Services</a:t>
              </a:r>
            </a:p>
          </p:txBody>
        </p:sp>
        <p:sp>
          <p:nvSpPr>
            <p:cNvPr id="36" name="Right Arrow 35"/>
            <p:cNvSpPr/>
            <p:nvPr/>
          </p:nvSpPr>
          <p:spPr>
            <a:xfrm>
              <a:off x="6765560" y="1741424"/>
              <a:ext cx="371648" cy="18652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nvGrpSpPr>
            <p:cNvPr id="37" name="Group 36"/>
            <p:cNvGrpSpPr>
              <a:grpSpLocks/>
            </p:cNvGrpSpPr>
            <p:nvPr/>
          </p:nvGrpSpPr>
          <p:grpSpPr>
            <a:xfrm>
              <a:off x="7722038" y="1474659"/>
              <a:ext cx="557473" cy="559562"/>
              <a:chOff x="8833580" y="3659502"/>
              <a:chExt cx="693412" cy="900337"/>
            </a:xfrm>
          </p:grpSpPr>
          <p:sp>
            <p:nvSpPr>
              <p:cNvPr id="53"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rgbClr val="505050">
                        <a:alpha val="0"/>
                      </a:srgbClr>
                    </a:solidFill>
                  </a:ln>
                  <a:solidFill>
                    <a:srgbClr val="FFFFFF"/>
                  </a:solidFill>
                </a:endParaRPr>
              </a:p>
            </p:txBody>
          </p:sp>
          <p:sp>
            <p:nvSpPr>
              <p:cNvPr id="54"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rgbClr val="505050">
                        <a:alpha val="0"/>
                      </a:srgbClr>
                    </a:solidFill>
                  </a:ln>
                  <a:solidFill>
                    <a:srgbClr val="FFFFFF"/>
                  </a:solidFill>
                </a:endParaRPr>
              </a:p>
            </p:txBody>
          </p:sp>
        </p:grpSp>
        <p:grpSp>
          <p:nvGrpSpPr>
            <p:cNvPr id="39" name="Group 38"/>
            <p:cNvGrpSpPr>
              <a:grpSpLocks noChangeAspect="1"/>
            </p:cNvGrpSpPr>
            <p:nvPr/>
          </p:nvGrpSpPr>
          <p:grpSpPr>
            <a:xfrm>
              <a:off x="5664638" y="1449534"/>
              <a:ext cx="559562" cy="597874"/>
              <a:chOff x="4503785" y="672724"/>
              <a:chExt cx="653869" cy="698636"/>
            </a:xfrm>
            <a:solidFill>
              <a:schemeClr val="tx1"/>
            </a:solidFill>
          </p:grpSpPr>
          <p:sp>
            <p:nvSpPr>
              <p:cNvPr id="44" name="Rectangle 43"/>
              <p:cNvSpPr/>
              <p:nvPr/>
            </p:nvSpPr>
            <p:spPr>
              <a:xfrm>
                <a:off x="4738117" y="961176"/>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5" name="Rectangle 44"/>
              <p:cNvSpPr/>
              <p:nvPr/>
            </p:nvSpPr>
            <p:spPr>
              <a:xfrm>
                <a:off x="4503785"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46" name="Rectangle 45"/>
              <p:cNvSpPr/>
              <p:nvPr/>
            </p:nvSpPr>
            <p:spPr>
              <a:xfrm>
                <a:off x="4974774" y="1188480"/>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cxnSp>
            <p:nvCxnSpPr>
              <p:cNvPr id="47" name="Elbow Connector 46"/>
              <p:cNvCxnSpPr>
                <a:endCxn id="45" idx="0"/>
              </p:cNvCxnSpPr>
              <p:nvPr/>
            </p:nvCxnSpPr>
            <p:spPr>
              <a:xfrm rot="10800000" flipV="1">
                <a:off x="4595226" y="1065314"/>
                <a:ext cx="142895" cy="123165"/>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6" idx="0"/>
                <a:endCxn id="44" idx="3"/>
              </p:cNvCxnSpPr>
              <p:nvPr/>
            </p:nvCxnSpPr>
            <p:spPr>
              <a:xfrm rot="16200000" flipV="1">
                <a:off x="4925674" y="1047939"/>
                <a:ext cx="135864" cy="145217"/>
              </a:xfrm>
              <a:prstGeom prst="bentConnector2">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738117" y="672724"/>
                <a:ext cx="18288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cxnSp>
            <p:nvCxnSpPr>
              <p:cNvPr id="50" name="Straight Connector 49"/>
              <p:cNvCxnSpPr>
                <a:stCxn id="49" idx="2"/>
                <a:endCxn id="44" idx="0"/>
              </p:cNvCxnSpPr>
              <p:nvPr/>
            </p:nvCxnSpPr>
            <p:spPr>
              <a:xfrm>
                <a:off x="4829557" y="855604"/>
                <a:ext cx="0" cy="10557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Freeform 73"/>
            <p:cNvSpPr>
              <a:spLocks noChangeAspect="1" noEditPoints="1"/>
            </p:cNvSpPr>
            <p:nvPr/>
          </p:nvSpPr>
          <p:spPr bwMode="black">
            <a:xfrm>
              <a:off x="1073581" y="1939925"/>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solidFill>
                  <a:srgbClr val="FFFFFF"/>
                </a:solidFill>
              </a:endParaRPr>
            </a:p>
          </p:txBody>
        </p:sp>
        <p:sp>
          <p:nvSpPr>
            <p:cNvPr id="43" name="TextBox 42"/>
            <p:cNvSpPr txBox="1"/>
            <p:nvPr/>
          </p:nvSpPr>
          <p:spPr>
            <a:xfrm>
              <a:off x="391311" y="1211262"/>
              <a:ext cx="1478842" cy="469039"/>
            </a:xfrm>
            <a:prstGeom prst="rect">
              <a:avLst/>
            </a:prstGeom>
            <a:noFill/>
          </p:spPr>
          <p:txBody>
            <a:bodyPr wrap="square" rtlCol="0">
              <a:spAutoFit/>
            </a:bodyPr>
            <a:lstStyle/>
            <a:p>
              <a:r>
                <a:rPr lang="de-DE" sz="2448" dirty="0">
                  <a:solidFill>
                    <a:srgbClr val="FFFFFF"/>
                  </a:solidFill>
                </a:rPr>
                <a:t>Integrate</a:t>
              </a:r>
              <a:endParaRPr lang="en-US" sz="2448" dirty="0">
                <a:solidFill>
                  <a:srgbClr val="FFFFFF"/>
                </a:solidFill>
              </a:endParaRPr>
            </a:p>
          </p:txBody>
        </p:sp>
        <p:sp>
          <p:nvSpPr>
            <p:cNvPr id="28" name="TextBox 27"/>
            <p:cNvSpPr txBox="1"/>
            <p:nvPr/>
          </p:nvSpPr>
          <p:spPr>
            <a:xfrm>
              <a:off x="2550852" y="2123391"/>
              <a:ext cx="2252845" cy="343492"/>
            </a:xfrm>
            <a:prstGeom prst="rect">
              <a:avLst/>
            </a:prstGeom>
            <a:noFill/>
          </p:spPr>
          <p:txBody>
            <a:bodyPr wrap="square" rtlCol="0">
              <a:spAutoFit/>
            </a:bodyPr>
            <a:lstStyle/>
            <a:p>
              <a:r>
                <a:rPr lang="de-DE" sz="1632" dirty="0">
                  <a:solidFill>
                    <a:srgbClr val="FFFFFF"/>
                  </a:solidFill>
                </a:rPr>
                <a:t>   SAP ERP    SAP BW </a:t>
              </a:r>
              <a:endParaRPr lang="en-US" sz="1632" dirty="0">
                <a:solidFill>
                  <a:srgbClr val="FFFFFF"/>
                </a:solidFill>
              </a:endParaRPr>
            </a:p>
          </p:txBody>
        </p:sp>
        <p:grpSp>
          <p:nvGrpSpPr>
            <p:cNvPr id="29" name="Group 28"/>
            <p:cNvGrpSpPr>
              <a:grpSpLocks/>
            </p:cNvGrpSpPr>
            <p:nvPr/>
          </p:nvGrpSpPr>
          <p:grpSpPr>
            <a:xfrm>
              <a:off x="3023800" y="1471918"/>
              <a:ext cx="557473" cy="559562"/>
              <a:chOff x="8833580" y="3659502"/>
              <a:chExt cx="693412" cy="900337"/>
            </a:xfrm>
          </p:grpSpPr>
          <p:sp>
            <p:nvSpPr>
              <p:cNvPr id="30"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rgbClr val="505050">
                        <a:alpha val="0"/>
                      </a:srgbClr>
                    </a:solidFill>
                  </a:ln>
                  <a:solidFill>
                    <a:srgbClr val="FFFFFF"/>
                  </a:solidFill>
                </a:endParaRPr>
              </a:p>
            </p:txBody>
          </p:sp>
          <p:sp>
            <p:nvSpPr>
              <p:cNvPr id="55"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154">
                  <a:defRPr/>
                </a:pPr>
                <a:endParaRPr lang="en-US" sz="1938" kern="0" dirty="0">
                  <a:ln>
                    <a:solidFill>
                      <a:srgbClr val="505050">
                        <a:alpha val="0"/>
                      </a:srgbClr>
                    </a:solidFill>
                  </a:ln>
                  <a:solidFill>
                    <a:srgbClr val="FFFFFF"/>
                  </a:solidFill>
                </a:endParaRPr>
              </a:p>
            </p:txBody>
          </p:sp>
        </p:grpSp>
        <p:grpSp>
          <p:nvGrpSpPr>
            <p:cNvPr id="56" name="Group 55"/>
            <p:cNvGrpSpPr>
              <a:grpSpLocks noChangeAspect="1"/>
            </p:cNvGrpSpPr>
            <p:nvPr/>
          </p:nvGrpSpPr>
          <p:grpSpPr>
            <a:xfrm>
              <a:off x="3646441" y="1568791"/>
              <a:ext cx="746083" cy="501442"/>
              <a:chOff x="5257828" y="3427036"/>
              <a:chExt cx="814879" cy="547678"/>
            </a:xfrm>
          </p:grpSpPr>
          <p:sp>
            <p:nvSpPr>
              <p:cNvPr id="57" name="Freeform 56"/>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sp>
            <p:nvSpPr>
              <p:cNvPr id="58"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11895" tIns="55948" rIns="111895" bIns="55948" numCol="1" anchor="t" anchorCtr="0" compatLnSpc="1">
                <a:prstTxWarp prst="textNoShape">
                  <a:avLst/>
                </a:prstTxWarp>
              </a:bodyPr>
              <a:lstStyle/>
              <a:p>
                <a:pPr defTabSz="932363"/>
                <a:endParaRPr lang="en-US" sz="2175">
                  <a:solidFill>
                    <a:srgbClr val="FFFFFF"/>
                  </a:solidFill>
                </a:endParaRPr>
              </a:p>
            </p:txBody>
          </p:sp>
        </p:gr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842" y="1854553"/>
              <a:ext cx="559562" cy="308771"/>
            </a:xfrm>
            <a:prstGeom prst="rect">
              <a:avLst/>
            </a:prstGeom>
          </p:spPr>
        </p:pic>
      </p:grpSp>
    </p:spTree>
    <p:extLst>
      <p:ext uri="{BB962C8B-B14F-4D97-AF65-F5344CB8AC3E}">
        <p14:creationId xmlns:p14="http://schemas.microsoft.com/office/powerpoint/2010/main" val="26910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sz="3672" dirty="0"/>
              <a:t>Theobald Software - Xtract IS</a:t>
            </a:r>
            <a:endParaRPr lang="en-US" dirty="0"/>
          </a:p>
        </p:txBody>
      </p:sp>
    </p:spTree>
    <p:extLst>
      <p:ext uri="{BB962C8B-B14F-4D97-AF65-F5344CB8AC3E}">
        <p14:creationId xmlns:p14="http://schemas.microsoft.com/office/powerpoint/2010/main" val="103173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1584809" y="1329859"/>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84713" y="5037321"/>
              <a:ext cx="4265029" cy="968356"/>
              <a:chOff x="170932" y="4450385"/>
              <a:chExt cx="4265634" cy="968494"/>
            </a:xfrm>
          </p:grpSpPr>
          <p:sp>
            <p:nvSpPr>
              <p:cNvPr id="25" name="Rechteck 55"/>
              <p:cNvSpPr/>
              <p:nvPr/>
            </p:nvSpPr>
            <p:spPr>
              <a:xfrm>
                <a:off x="170932" y="4450385"/>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 (aka SAP R/3)</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5717861"/>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63753" y="5732090"/>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5" name="Rechteck 45"/>
          <p:cNvSpPr/>
          <p:nvPr/>
        </p:nvSpPr>
        <p:spPr>
          <a:xfrm>
            <a:off x="5465875" y="1331803"/>
            <a:ext cx="4141099"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375714"/>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58" name="Pfeil nach rechts 57"/>
          <p:cNvSpPr/>
          <p:nvPr/>
        </p:nvSpPr>
        <p:spPr bwMode="auto">
          <a:xfrm>
            <a:off x="9316853" y="5978252"/>
            <a:ext cx="731520" cy="183306"/>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1" name="Titel 40"/>
          <p:cNvSpPr>
            <a:spLocks noGrp="1"/>
          </p:cNvSpPr>
          <p:nvPr>
            <p:ph type="title"/>
          </p:nvPr>
        </p:nvSpPr>
        <p:spPr>
          <a:xfrm>
            <a:off x="274639" y="-5677"/>
            <a:ext cx="11889564" cy="917575"/>
          </a:xfrm>
        </p:spPr>
        <p:txBody>
          <a:bodyPr/>
          <a:lstStyle/>
          <a:p>
            <a:r>
              <a:rPr lang="en-US" dirty="0"/>
              <a:t>Corporate BI Scenario: Data Integration</a:t>
            </a:r>
            <a:br>
              <a:rPr lang="en-US" dirty="0"/>
            </a:br>
            <a:r>
              <a:rPr lang="en-US" sz="4000" dirty="0">
                <a:solidFill>
                  <a:schemeClr val="tx1"/>
                </a:solidFill>
              </a:rPr>
              <a:t>Simplement Data Liberator</a:t>
            </a:r>
            <a:endParaRPr lang="de-DE" dirty="0">
              <a:solidFill>
                <a:schemeClr val="tx1"/>
              </a:solidFill>
            </a:endParaRPr>
          </a:p>
        </p:txBody>
      </p:sp>
      <p:pic>
        <p:nvPicPr>
          <p:cNvPr id="47" name="Picture 46"/>
          <p:cNvPicPr>
            <a:picLocks noChangeAspect="1"/>
          </p:cNvPicPr>
          <p:nvPr/>
        </p:nvPicPr>
        <p:blipFill>
          <a:blip r:embed="rId3"/>
          <a:stretch>
            <a:fillRect/>
          </a:stretch>
        </p:blipFill>
        <p:spPr>
          <a:xfrm>
            <a:off x="10178677" y="5579411"/>
            <a:ext cx="1104900" cy="1114425"/>
          </a:xfrm>
          <a:prstGeom prst="rect">
            <a:avLst/>
          </a:prstGeom>
        </p:spPr>
      </p:pic>
      <p:sp>
        <p:nvSpPr>
          <p:cNvPr id="48" name="Rounded Rectangle 47"/>
          <p:cNvSpPr/>
          <p:nvPr/>
        </p:nvSpPr>
        <p:spPr bwMode="auto">
          <a:xfrm>
            <a:off x="1814757" y="5704380"/>
            <a:ext cx="7806074" cy="888381"/>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56342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6653" y="3421714"/>
            <a:ext cx="8610600" cy="3508653"/>
          </a:xfrm>
        </p:spPr>
        <p:txBody>
          <a:bodyPr/>
          <a:lstStyle/>
          <a:p>
            <a:pPr marL="0" indent="0">
              <a:buNone/>
            </a:pPr>
            <a:r>
              <a:rPr lang="en-US" sz="2000" dirty="0" smtClean="0">
                <a:solidFill>
                  <a:schemeClr val="tx1"/>
                </a:solidFill>
              </a:rPr>
              <a:t>Use Case:</a:t>
            </a:r>
          </a:p>
          <a:p>
            <a:r>
              <a:rPr lang="en-US" sz="2000" dirty="0" smtClean="0">
                <a:solidFill>
                  <a:schemeClr val="tx1"/>
                </a:solidFill>
              </a:rPr>
              <a:t>Build a “near real time” data warehouse with SQL Server with SAP data </a:t>
            </a:r>
          </a:p>
          <a:p>
            <a:pPr marL="0" indent="0">
              <a:buNone/>
            </a:pPr>
            <a:r>
              <a:rPr lang="en-US" sz="2000" dirty="0" smtClean="0">
                <a:solidFill>
                  <a:schemeClr val="tx1"/>
                </a:solidFill>
              </a:rPr>
              <a:t>Key Advantages:</a:t>
            </a:r>
          </a:p>
          <a:p>
            <a:r>
              <a:rPr lang="en-US" sz="2000" dirty="0" smtClean="0">
                <a:solidFill>
                  <a:schemeClr val="tx1"/>
                </a:solidFill>
              </a:rPr>
              <a:t>Well </a:t>
            </a:r>
            <a:r>
              <a:rPr lang="en-US" sz="2000" dirty="0">
                <a:solidFill>
                  <a:schemeClr val="tx1"/>
                </a:solidFill>
              </a:rPr>
              <a:t>suited for large volumes of reporting data </a:t>
            </a:r>
          </a:p>
          <a:p>
            <a:r>
              <a:rPr lang="en-US" sz="2000" dirty="0">
                <a:solidFill>
                  <a:schemeClr val="tx1"/>
                </a:solidFill>
              </a:rPr>
              <a:t>Security context and hierarchies are replicated with </a:t>
            </a:r>
            <a:r>
              <a:rPr lang="en-US" sz="2000" dirty="0" smtClean="0">
                <a:solidFill>
                  <a:schemeClr val="tx1"/>
                </a:solidFill>
              </a:rPr>
              <a:t>data</a:t>
            </a:r>
          </a:p>
          <a:p>
            <a:r>
              <a:rPr lang="en-US" sz="2000" dirty="0" smtClean="0">
                <a:solidFill>
                  <a:schemeClr val="tx1"/>
                </a:solidFill>
              </a:rPr>
              <a:t>Based on “hot standby” database technology</a:t>
            </a:r>
            <a:endParaRPr lang="en-US" sz="2000" dirty="0">
              <a:solidFill>
                <a:schemeClr val="tx1"/>
              </a:solidFill>
            </a:endParaRPr>
          </a:p>
          <a:p>
            <a:r>
              <a:rPr lang="en-US" sz="2000" dirty="0">
                <a:solidFill>
                  <a:schemeClr val="tx1"/>
                </a:solidFill>
              </a:rPr>
              <a:t>Licensed </a:t>
            </a:r>
            <a:r>
              <a:rPr lang="en-US" sz="2000" dirty="0" smtClean="0">
                <a:solidFill>
                  <a:schemeClr val="tx1"/>
                </a:solidFill>
              </a:rPr>
              <a:t>separately</a:t>
            </a:r>
          </a:p>
          <a:p>
            <a:r>
              <a:rPr lang="en-US" sz="2000" dirty="0" smtClean="0">
                <a:solidFill>
                  <a:schemeClr val="tx1"/>
                </a:solidFill>
              </a:rPr>
              <a:t>Not certified by SAP </a:t>
            </a:r>
          </a:p>
          <a:p>
            <a:r>
              <a:rPr lang="en-US" sz="2000" dirty="0" smtClean="0">
                <a:solidFill>
                  <a:schemeClr val="tx1"/>
                </a:solidFill>
              </a:rPr>
              <a:t>Useful for near real time replication</a:t>
            </a:r>
            <a:endParaRPr lang="en-US" sz="2000" dirty="0">
              <a:solidFill>
                <a:schemeClr val="tx1"/>
              </a:solidFill>
            </a:endParaRPr>
          </a:p>
          <a:p>
            <a:pPr marL="0" indent="0">
              <a:buNone/>
            </a:pPr>
            <a:endParaRPr lang="en-US" sz="2000" dirty="0" smtClean="0">
              <a:solidFill>
                <a:schemeClr val="tx1"/>
              </a:solidFill>
            </a:endParaRPr>
          </a:p>
        </p:txBody>
      </p:sp>
      <p:sp>
        <p:nvSpPr>
          <p:cNvPr id="2" name="Title 1"/>
          <p:cNvSpPr>
            <a:spLocks noGrp="1"/>
          </p:cNvSpPr>
          <p:nvPr>
            <p:ph type="title"/>
          </p:nvPr>
        </p:nvSpPr>
        <p:spPr>
          <a:xfrm>
            <a:off x="427037" y="246635"/>
            <a:ext cx="11889564" cy="917575"/>
          </a:xfrm>
        </p:spPr>
        <p:txBody>
          <a:bodyPr/>
          <a:lstStyle/>
          <a:p>
            <a:r>
              <a:rPr lang="en-US" dirty="0"/>
              <a:t>Corporate BI </a:t>
            </a:r>
            <a:r>
              <a:rPr lang="en-US" dirty="0" smtClean="0"/>
              <a:t>Scenario: Data Integration</a:t>
            </a:r>
            <a:br>
              <a:rPr lang="en-US" dirty="0" smtClean="0"/>
            </a:br>
            <a:r>
              <a:rPr lang="en-US" sz="4000" dirty="0" smtClean="0">
                <a:solidFill>
                  <a:schemeClr val="tx1"/>
                </a:solidFill>
              </a:rPr>
              <a:t>Simplement </a:t>
            </a:r>
            <a:r>
              <a:rPr lang="en-US" sz="4000" dirty="0">
                <a:solidFill>
                  <a:schemeClr val="tx1"/>
                </a:solidFill>
              </a:rPr>
              <a:t>Data Liberator</a:t>
            </a:r>
          </a:p>
        </p:txBody>
      </p:sp>
      <p:sp>
        <p:nvSpPr>
          <p:cNvPr id="35" name="Rectangle 34"/>
          <p:cNvSpPr/>
          <p:nvPr/>
        </p:nvSpPr>
        <p:spPr bwMode="auto">
          <a:xfrm>
            <a:off x="1969765" y="1818563"/>
            <a:ext cx="9875520" cy="1371600"/>
          </a:xfrm>
          <a:prstGeom prst="rect">
            <a:avLst/>
          </a:prstGeom>
          <a:solidFill>
            <a:srgbClr val="969696"/>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endParaRPr lang="en-US" kern="0" dirty="0">
              <a:solidFill>
                <a:srgbClr val="FFFFFF"/>
              </a:solidFill>
            </a:endParaRPr>
          </a:p>
        </p:txBody>
      </p:sp>
      <p:sp>
        <p:nvSpPr>
          <p:cNvPr id="36" name="TextBox 35"/>
          <p:cNvSpPr txBox="1"/>
          <p:nvPr/>
        </p:nvSpPr>
        <p:spPr>
          <a:xfrm>
            <a:off x="4025871" y="2692408"/>
            <a:ext cx="1184254" cy="338554"/>
          </a:xfrm>
          <a:prstGeom prst="rect">
            <a:avLst/>
          </a:prstGeom>
          <a:noFill/>
        </p:spPr>
        <p:txBody>
          <a:bodyPr wrap="square" rtlCol="0">
            <a:spAutoFit/>
          </a:bodyPr>
          <a:lstStyle/>
          <a:p>
            <a:r>
              <a:rPr lang="de-DE" sz="1600" dirty="0" smtClean="0">
                <a:solidFill>
                  <a:srgbClr val="FFFFFF"/>
                </a:solidFill>
              </a:rPr>
              <a:t>   SAP ERP  </a:t>
            </a:r>
            <a:endParaRPr lang="en-US" sz="1600" dirty="0">
              <a:solidFill>
                <a:srgbClr val="FFFFFF"/>
              </a:solidFill>
            </a:endParaRPr>
          </a:p>
        </p:txBody>
      </p:sp>
      <p:sp>
        <p:nvSpPr>
          <p:cNvPr id="37" name="TextBox 36"/>
          <p:cNvSpPr txBox="1"/>
          <p:nvPr/>
        </p:nvSpPr>
        <p:spPr>
          <a:xfrm>
            <a:off x="7690339" y="2617226"/>
            <a:ext cx="1768258" cy="584775"/>
          </a:xfrm>
          <a:prstGeom prst="rect">
            <a:avLst/>
          </a:prstGeom>
          <a:noFill/>
        </p:spPr>
        <p:txBody>
          <a:bodyPr wrap="square" rtlCol="0">
            <a:spAutoFit/>
          </a:bodyPr>
          <a:lstStyle/>
          <a:p>
            <a:pPr algn="ctr"/>
            <a:r>
              <a:rPr lang="de-DE" sz="1600" dirty="0" smtClean="0">
                <a:solidFill>
                  <a:srgbClr val="FFFFFF"/>
                </a:solidFill>
              </a:rPr>
              <a:t>SQL Server</a:t>
            </a:r>
            <a:br>
              <a:rPr lang="de-DE" sz="1600" dirty="0" smtClean="0">
                <a:solidFill>
                  <a:srgbClr val="FFFFFF"/>
                </a:solidFill>
              </a:rPr>
            </a:br>
            <a:r>
              <a:rPr lang="de-DE" sz="1600" dirty="0" smtClean="0">
                <a:solidFill>
                  <a:srgbClr val="FFFFFF"/>
                </a:solidFill>
              </a:rPr>
              <a:t>Data Warehouse</a:t>
            </a:r>
            <a:endParaRPr lang="en-US" sz="1600" dirty="0">
              <a:solidFill>
                <a:srgbClr val="FFFFFF"/>
              </a:solidFill>
            </a:endParaRPr>
          </a:p>
        </p:txBody>
      </p:sp>
      <p:sp>
        <p:nvSpPr>
          <p:cNvPr id="38" name="TextBox 37"/>
          <p:cNvSpPr txBox="1"/>
          <p:nvPr/>
        </p:nvSpPr>
        <p:spPr>
          <a:xfrm>
            <a:off x="608494" y="1831994"/>
            <a:ext cx="1361271" cy="461665"/>
          </a:xfrm>
          <a:prstGeom prst="rect">
            <a:avLst/>
          </a:prstGeom>
          <a:noFill/>
        </p:spPr>
        <p:txBody>
          <a:bodyPr wrap="square" rtlCol="0">
            <a:spAutoFit/>
          </a:bodyPr>
          <a:lstStyle/>
          <a:p>
            <a:r>
              <a:rPr lang="de-DE" sz="2400" dirty="0" smtClean="0">
                <a:solidFill>
                  <a:srgbClr val="505050"/>
                </a:solidFill>
              </a:rPr>
              <a:t>ETL</a:t>
            </a:r>
            <a:endParaRPr lang="en-US" sz="2400" dirty="0">
              <a:solidFill>
                <a:srgbClr val="505050"/>
              </a:solidFill>
            </a:endParaRPr>
          </a:p>
        </p:txBody>
      </p:sp>
      <p:sp>
        <p:nvSpPr>
          <p:cNvPr id="39" name="Right Arrow 38"/>
          <p:cNvSpPr/>
          <p:nvPr/>
        </p:nvSpPr>
        <p:spPr>
          <a:xfrm>
            <a:off x="5498157" y="2330455"/>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0" name="Group 39"/>
          <p:cNvGrpSpPr>
            <a:grpSpLocks/>
          </p:cNvGrpSpPr>
          <p:nvPr/>
        </p:nvGrpSpPr>
        <p:grpSpPr>
          <a:xfrm>
            <a:off x="4390000" y="2085331"/>
            <a:ext cx="548640" cy="548640"/>
            <a:chOff x="8833580" y="3659502"/>
            <a:chExt cx="693412" cy="900337"/>
          </a:xfrm>
        </p:grpSpPr>
        <p:sp>
          <p:nvSpPr>
            <p:cNvPr id="41"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sp>
          <p:nvSpPr>
            <p:cNvPr id="42"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grpSp>
      <p:sp>
        <p:nvSpPr>
          <p:cNvPr id="43" name="TextBox 42"/>
          <p:cNvSpPr txBox="1"/>
          <p:nvPr/>
        </p:nvSpPr>
        <p:spPr>
          <a:xfrm>
            <a:off x="5570165" y="2630471"/>
            <a:ext cx="1941134" cy="584775"/>
          </a:xfrm>
          <a:prstGeom prst="rect">
            <a:avLst/>
          </a:prstGeom>
          <a:noFill/>
        </p:spPr>
        <p:txBody>
          <a:bodyPr wrap="square" rtlCol="0">
            <a:spAutoFit/>
          </a:bodyPr>
          <a:lstStyle/>
          <a:p>
            <a:pPr algn="ctr"/>
            <a:r>
              <a:rPr lang="en-US" sz="1600" dirty="0" smtClean="0">
                <a:solidFill>
                  <a:srgbClr val="FFFFFF"/>
                </a:solidFill>
              </a:rPr>
              <a:t>Simplement </a:t>
            </a:r>
            <a:br>
              <a:rPr lang="en-US" sz="1600" dirty="0" smtClean="0">
                <a:solidFill>
                  <a:srgbClr val="FFFFFF"/>
                </a:solidFill>
              </a:rPr>
            </a:br>
            <a:r>
              <a:rPr lang="en-US" sz="1600" dirty="0" smtClean="0">
                <a:solidFill>
                  <a:srgbClr val="FFFFFF"/>
                </a:solidFill>
              </a:rPr>
              <a:t>Data Liberator</a:t>
            </a:r>
            <a:endParaRPr lang="en-US" sz="1600" dirty="0">
              <a:solidFill>
                <a:srgbClr val="FFFFFF"/>
              </a:solidFill>
            </a:endParaRPr>
          </a:p>
        </p:txBody>
      </p:sp>
      <p:sp>
        <p:nvSpPr>
          <p:cNvPr id="44" name="Right Arrow 43"/>
          <p:cNvSpPr/>
          <p:nvPr/>
        </p:nvSpPr>
        <p:spPr>
          <a:xfrm>
            <a:off x="7507459" y="2343389"/>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Freeform 87"/>
          <p:cNvSpPr>
            <a:spLocks noChangeAspect="1" noEditPoints="1"/>
          </p:cNvSpPr>
          <p:nvPr/>
        </p:nvSpPr>
        <p:spPr bwMode="black">
          <a:xfrm>
            <a:off x="1179362" y="2528761"/>
            <a:ext cx="731520" cy="595117"/>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46" name="Group 45"/>
          <p:cNvGrpSpPr>
            <a:grpSpLocks/>
          </p:cNvGrpSpPr>
          <p:nvPr/>
        </p:nvGrpSpPr>
        <p:grpSpPr>
          <a:xfrm>
            <a:off x="8268457" y="2081831"/>
            <a:ext cx="548640" cy="548640"/>
            <a:chOff x="8833580" y="3659502"/>
            <a:chExt cx="693412" cy="900337"/>
          </a:xfrm>
        </p:grpSpPr>
        <p:sp>
          <p:nvSpPr>
            <p:cNvPr id="47"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sp>
          <p:nvSpPr>
            <p:cNvPr id="48"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gr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263" y="2352991"/>
            <a:ext cx="548640" cy="302744"/>
          </a:xfrm>
          <a:prstGeom prst="rect">
            <a:avLst/>
          </a:prstGeom>
        </p:spPr>
      </p:pic>
      <p:sp>
        <p:nvSpPr>
          <p:cNvPr id="50" name="Rectangle 49"/>
          <p:cNvSpPr/>
          <p:nvPr/>
        </p:nvSpPr>
        <p:spPr bwMode="auto">
          <a:xfrm>
            <a:off x="596153" y="1818563"/>
            <a:ext cx="1371600" cy="1371600"/>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defTabSz="1319417" fontAlgn="base">
              <a:lnSpc>
                <a:spcPct val="90000"/>
              </a:lnSpc>
              <a:spcBef>
                <a:spcPct val="0"/>
              </a:spcBef>
              <a:spcAft>
                <a:spcPct val="0"/>
              </a:spcAft>
              <a:defRPr/>
            </a:pPr>
            <a:endParaRPr lang="en-US" sz="1600" spc="-100" dirty="0">
              <a:ln w="3175">
                <a:noFill/>
              </a:ln>
              <a:solidFill>
                <a:srgbClr val="505050"/>
              </a:solidFill>
              <a:cs typeface="Arial" charset="0"/>
            </a:endParaRPr>
          </a:p>
        </p:txBody>
      </p:sp>
      <p:sp>
        <p:nvSpPr>
          <p:cNvPr id="51" name="Freeform 73"/>
          <p:cNvSpPr>
            <a:spLocks noChangeAspect="1" noEditPoints="1"/>
          </p:cNvSpPr>
          <p:nvPr/>
        </p:nvSpPr>
        <p:spPr bwMode="black">
          <a:xfrm>
            <a:off x="1250770" y="2489951"/>
            <a:ext cx="640080" cy="640080"/>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050">
              <a:solidFill>
                <a:srgbClr val="FFFFFF"/>
              </a:solidFill>
            </a:endParaRPr>
          </a:p>
        </p:txBody>
      </p:sp>
      <p:grpSp>
        <p:nvGrpSpPr>
          <p:cNvPr id="53" name="Group 52"/>
          <p:cNvGrpSpPr>
            <a:grpSpLocks noChangeAspect="1"/>
          </p:cNvGrpSpPr>
          <p:nvPr/>
        </p:nvGrpSpPr>
        <p:grpSpPr>
          <a:xfrm>
            <a:off x="6218237" y="2258950"/>
            <a:ext cx="640080" cy="325889"/>
            <a:chOff x="6036584" y="5290900"/>
            <a:chExt cx="1811737" cy="922419"/>
          </a:xfrm>
          <a:solidFill>
            <a:schemeClr val="tx1"/>
          </a:solidFill>
        </p:grpSpPr>
        <p:sp>
          <p:nvSpPr>
            <p:cNvPr id="54" name="L-Shape 53"/>
            <p:cNvSpPr/>
            <p:nvPr/>
          </p:nvSpPr>
          <p:spPr>
            <a:xfrm rot="13500000">
              <a:off x="6036584" y="5290900"/>
              <a:ext cx="914400" cy="914400"/>
            </a:xfrm>
            <a:prstGeom prst="corner">
              <a:avLst>
                <a:gd name="adj1" fmla="val 24031"/>
                <a:gd name="adj2" fmla="val 25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L-Shape 54"/>
            <p:cNvSpPr/>
            <p:nvPr/>
          </p:nvSpPr>
          <p:spPr>
            <a:xfrm rot="13500000">
              <a:off x="6480733" y="5290902"/>
              <a:ext cx="914400" cy="914400"/>
            </a:xfrm>
            <a:prstGeom prst="corner">
              <a:avLst>
                <a:gd name="adj1" fmla="val 24031"/>
                <a:gd name="adj2" fmla="val 25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L-Shape 55"/>
            <p:cNvSpPr/>
            <p:nvPr/>
          </p:nvSpPr>
          <p:spPr>
            <a:xfrm rot="13500000">
              <a:off x="6933921" y="5298919"/>
              <a:ext cx="914400" cy="914400"/>
            </a:xfrm>
            <a:prstGeom prst="corner">
              <a:avLst>
                <a:gd name="adj1" fmla="val 24031"/>
                <a:gd name="adj2" fmla="val 25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57" name="TextBox 56"/>
          <p:cNvSpPr txBox="1"/>
          <p:nvPr/>
        </p:nvSpPr>
        <p:spPr>
          <a:xfrm>
            <a:off x="570723" y="1793480"/>
            <a:ext cx="1478842" cy="469039"/>
          </a:xfrm>
          <a:prstGeom prst="rect">
            <a:avLst/>
          </a:prstGeom>
          <a:noFill/>
        </p:spPr>
        <p:txBody>
          <a:bodyPr wrap="square" rtlCol="0">
            <a:spAutoFit/>
          </a:bodyPr>
          <a:lstStyle/>
          <a:p>
            <a:r>
              <a:rPr lang="de-DE" sz="2448" dirty="0">
                <a:solidFill>
                  <a:srgbClr val="FFFFFF"/>
                </a:solidFill>
              </a:rPr>
              <a:t>Integrate</a:t>
            </a:r>
            <a:endParaRPr lang="en-US" sz="2448" dirty="0">
              <a:solidFill>
                <a:srgbClr val="FFFFFF"/>
              </a:solidFill>
            </a:endParaRPr>
          </a:p>
        </p:txBody>
      </p:sp>
    </p:spTree>
    <p:extLst>
      <p:ext uri="{BB962C8B-B14F-4D97-AF65-F5344CB8AC3E}">
        <p14:creationId xmlns:p14="http://schemas.microsoft.com/office/powerpoint/2010/main" val="269516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Session Objectives And Takeaways</a:t>
            </a:r>
          </a:p>
        </p:txBody>
      </p:sp>
      <p:sp>
        <p:nvSpPr>
          <p:cNvPr id="6" name="Text Placeholder 5"/>
          <p:cNvSpPr>
            <a:spLocks noGrp="1"/>
          </p:cNvSpPr>
          <p:nvPr>
            <p:ph type="body" sz="quarter" idx="11"/>
          </p:nvPr>
        </p:nvSpPr>
        <p:spPr>
          <a:xfrm>
            <a:off x="274639" y="1212849"/>
            <a:ext cx="11889564" cy="3779496"/>
          </a:xfrm>
        </p:spPr>
        <p:txBody>
          <a:bodyPr/>
          <a:lstStyle/>
          <a:p>
            <a:pPr marL="342900" indent="-342900">
              <a:buClr>
                <a:schemeClr val="tx2"/>
              </a:buClr>
              <a:buBlip>
                <a:blip r:embed="rId3"/>
              </a:buBlip>
            </a:pPr>
            <a:r>
              <a:rPr lang="en-US" dirty="0">
                <a:gradFill>
                  <a:gsLst>
                    <a:gs pos="0">
                      <a:schemeClr val="tx1"/>
                    </a:gs>
                    <a:gs pos="100000">
                      <a:schemeClr val="tx1"/>
                    </a:gs>
                  </a:gsLst>
                  <a:lin ang="5400000" scaled="0"/>
                </a:gradFill>
              </a:rPr>
              <a:t>Session Objectives</a:t>
            </a:r>
          </a:p>
          <a:p>
            <a:pPr marL="584200" lvl="1" indent="-241300">
              <a:buBlip>
                <a:blip r:embed="rId3"/>
              </a:buBlip>
            </a:pPr>
            <a:r>
              <a:rPr lang="en-US" sz="2400" dirty="0" smtClean="0"/>
              <a:t>Partnership Recap</a:t>
            </a:r>
          </a:p>
          <a:p>
            <a:pPr marL="584200" lvl="1" indent="-241300">
              <a:buBlip>
                <a:blip r:embed="rId3"/>
              </a:buBlip>
            </a:pPr>
            <a:r>
              <a:rPr lang="en-US" sz="2400" dirty="0" smtClean="0"/>
              <a:t>SAP </a:t>
            </a:r>
            <a:r>
              <a:rPr lang="en-US" sz="2400" dirty="0"/>
              <a:t>Environment </a:t>
            </a:r>
            <a:r>
              <a:rPr lang="en-US" sz="2400" dirty="0" smtClean="0"/>
              <a:t>Overview</a:t>
            </a:r>
          </a:p>
          <a:p>
            <a:pPr marL="584200" lvl="1" indent="-241300">
              <a:buBlip>
                <a:blip r:embed="rId3"/>
              </a:buBlip>
            </a:pPr>
            <a:r>
              <a:rPr lang="en-US" sz="2400" dirty="0" smtClean="0"/>
              <a:t>Understand </a:t>
            </a:r>
            <a:r>
              <a:rPr lang="en-US" sz="2400" dirty="0"/>
              <a:t>the Scenarios and Options for Connecting SAP and Microsoft BI </a:t>
            </a:r>
            <a:r>
              <a:rPr lang="en-US" sz="2400" dirty="0" smtClean="0"/>
              <a:t>Environments</a:t>
            </a:r>
          </a:p>
          <a:p>
            <a:pPr marL="584200" lvl="1" indent="-241300">
              <a:buBlip>
                <a:blip r:embed="rId3"/>
              </a:buBlip>
            </a:pPr>
            <a:r>
              <a:rPr lang="en-US" sz="2400" dirty="0" smtClean="0"/>
              <a:t>Co-exist with SAP</a:t>
            </a:r>
          </a:p>
          <a:p>
            <a:pPr marL="342900" indent="-342900">
              <a:buClr>
                <a:schemeClr val="tx2"/>
              </a:buClr>
              <a:buBlip>
                <a:blip r:embed="rId3"/>
              </a:buBlip>
            </a:pPr>
            <a:r>
              <a:rPr lang="en-US" dirty="0">
                <a:gradFill>
                  <a:gsLst>
                    <a:gs pos="0">
                      <a:schemeClr val="tx1"/>
                    </a:gs>
                    <a:gs pos="100000">
                      <a:schemeClr val="tx1"/>
                    </a:gs>
                  </a:gsLst>
                  <a:lin ang="5400000" scaled="0"/>
                </a:gradFill>
              </a:rPr>
              <a:t>Prerequisites</a:t>
            </a:r>
          </a:p>
          <a:p>
            <a:pPr marL="584200" lvl="1" indent="-241300">
              <a:buBlip>
                <a:blip r:embed="rId3"/>
              </a:buBlip>
            </a:pPr>
            <a:r>
              <a:rPr lang="en-US" sz="2400" dirty="0"/>
              <a:t>Good understanding of Microsoft’s BI stack </a:t>
            </a:r>
            <a:r>
              <a:rPr lang="en-US" sz="2400" dirty="0" smtClean="0"/>
              <a:t>including Power BI</a:t>
            </a:r>
            <a:endParaRPr lang="en-US" sz="2400" dirty="0"/>
          </a:p>
        </p:txBody>
      </p:sp>
    </p:spTree>
    <p:extLst>
      <p:ext uri="{BB962C8B-B14F-4D97-AF65-F5344CB8AC3E}">
        <p14:creationId xmlns:p14="http://schemas.microsoft.com/office/powerpoint/2010/main" val="3592792510"/>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Autofit/>
          </a:bodyPr>
          <a:lstStyle/>
          <a:p>
            <a:r>
              <a:rPr lang="en-US" dirty="0"/>
              <a:t>Microsoft BI Integration Scenarios for SAP</a:t>
            </a:r>
          </a:p>
        </p:txBody>
      </p:sp>
      <p:sp>
        <p:nvSpPr>
          <p:cNvPr id="16" name="Rectangle 15"/>
          <p:cNvSpPr/>
          <p:nvPr/>
        </p:nvSpPr>
        <p:spPr bwMode="auto">
          <a:xfrm>
            <a:off x="484853" y="2058830"/>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84469" y="2058831"/>
            <a:ext cx="1388370" cy="478376"/>
          </a:xfrm>
          <a:prstGeom prst="rect">
            <a:avLst/>
          </a:prstGeom>
          <a:noFill/>
        </p:spPr>
        <p:txBody>
          <a:bodyPr wrap="square" rtlCol="0">
            <a:spAutoFit/>
          </a:bodyPr>
          <a:lstStyle/>
          <a:p>
            <a:r>
              <a:rPr lang="de-DE" sz="2400" dirty="0">
                <a:solidFill>
                  <a:srgbClr val="FFFFFF"/>
                </a:solidFill>
              </a:rPr>
              <a:t>Discover</a:t>
            </a:r>
            <a:endParaRPr lang="en-US" sz="2400" dirty="0">
              <a:solidFill>
                <a:srgbClr val="FFFFFF"/>
              </a:solidFill>
            </a:endParaRPr>
          </a:p>
        </p:txBody>
      </p:sp>
      <p:sp>
        <p:nvSpPr>
          <p:cNvPr id="18" name="Freeform 8"/>
          <p:cNvSpPr>
            <a:spLocks noChangeAspect="1" noEditPoints="1"/>
          </p:cNvSpPr>
          <p:nvPr/>
        </p:nvSpPr>
        <p:spPr bwMode="black">
          <a:xfrm>
            <a:off x="1150174" y="278356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505050"/>
              </a:solidFill>
            </a:endParaRPr>
          </a:p>
        </p:txBody>
      </p:sp>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de-DE" sz="2400" dirty="0">
                <a:solidFill>
                  <a:srgbClr val="FFFFFF"/>
                </a:solidFill>
              </a:rPr>
              <a:t>Analyze</a:t>
            </a:r>
            <a:endParaRPr lang="en-US" sz="2400" dirty="0">
              <a:solidFill>
                <a:srgbClr val="FFFFFF"/>
              </a:solidFill>
            </a:endParaRPr>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srgbClr val="FFFFFF"/>
                </a:solidFill>
              </a:endParaRPr>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rgbClr val="FFFFFF">
                      <a:alpha val="0"/>
                    </a:srgbClr>
                  </a:solidFill>
                </a:ln>
                <a:solidFill>
                  <a:srgbClr val="FFFFFF"/>
                </a:solidFill>
              </a:endParaRPr>
            </a:p>
          </p:txBody>
        </p:sp>
      </p:grpSp>
      <p:sp>
        <p:nvSpPr>
          <p:cNvPr id="2" name="TextBox 1"/>
          <p:cNvSpPr txBox="1"/>
          <p:nvPr/>
        </p:nvSpPr>
        <p:spPr>
          <a:xfrm>
            <a:off x="391600" y="1495509"/>
            <a:ext cx="5479433" cy="461665"/>
          </a:xfrm>
          <a:prstGeom prst="rect">
            <a:avLst/>
          </a:prstGeom>
          <a:noFill/>
        </p:spPr>
        <p:txBody>
          <a:bodyPr wrap="square" rtlCol="0">
            <a:spAutoFit/>
          </a:bodyPr>
          <a:lstStyle/>
          <a:p>
            <a:r>
              <a:rPr lang="en-US" sz="2400" dirty="0" smtClean="0">
                <a:solidFill>
                  <a:srgbClr val="FFFFFF"/>
                </a:solidFill>
                <a:cs typeface="Segoe UI" panose="020B0502040204020203" pitchFamily="34" charset="0"/>
              </a:rPr>
              <a:t>Self-Service BI</a:t>
            </a:r>
            <a:endParaRPr lang="en-US" sz="1836" dirty="0">
              <a:solidFill>
                <a:srgbClr val="FFFFFF"/>
              </a:solidFill>
              <a:cs typeface="Segoe UI" panose="020B0502040204020203" pitchFamily="34" charset="0"/>
            </a:endParaRPr>
          </a:p>
        </p:txBody>
      </p:sp>
      <p:sp>
        <p:nvSpPr>
          <p:cNvPr id="25" name="TextBox 24"/>
          <p:cNvSpPr txBox="1"/>
          <p:nvPr/>
        </p:nvSpPr>
        <p:spPr>
          <a:xfrm>
            <a:off x="6476350" y="1489928"/>
            <a:ext cx="5304487" cy="830997"/>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ea typeface="Segoe UI" pitchFamily="34" charset="0"/>
                <a:cs typeface="Segoe UI" pitchFamily="34" charset="0"/>
              </a:rPr>
              <a:t>Corporate BI (Centralized, Managed) </a:t>
            </a:r>
          </a:p>
          <a:p>
            <a:endParaRPr lang="en-US" sz="2400" dirty="0">
              <a:solidFill>
                <a:srgbClr val="FFFFFF"/>
              </a:solidFill>
              <a:cs typeface="Segoe UI" panose="020B0502040204020203" pitchFamily="34" charset="0"/>
            </a:endParaRPr>
          </a:p>
        </p:txBody>
      </p:sp>
      <p:sp>
        <p:nvSpPr>
          <p:cNvPr id="26" name="Rectangle 25"/>
          <p:cNvSpPr/>
          <p:nvPr/>
        </p:nvSpPr>
        <p:spPr bwMode="auto">
          <a:xfrm>
            <a:off x="6597734" y="2053249"/>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27" name="Freeform 73"/>
          <p:cNvSpPr>
            <a:spLocks noChangeAspect="1" noEditPoints="1"/>
          </p:cNvSpPr>
          <p:nvPr/>
        </p:nvSpPr>
        <p:spPr bwMode="black">
          <a:xfrm>
            <a:off x="7265383" y="2738003"/>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a:solidFill>
                <a:srgbClr val="FFFFFF"/>
              </a:solidFill>
            </a:endParaRPr>
          </a:p>
        </p:txBody>
      </p:sp>
      <p:sp>
        <p:nvSpPr>
          <p:cNvPr id="28" name="TextBox 27"/>
          <p:cNvSpPr txBox="1"/>
          <p:nvPr/>
        </p:nvSpPr>
        <p:spPr>
          <a:xfrm>
            <a:off x="6573513" y="1997280"/>
            <a:ext cx="1526858" cy="461665"/>
          </a:xfrm>
          <a:prstGeom prst="rect">
            <a:avLst/>
          </a:prstGeom>
          <a:noFill/>
        </p:spPr>
        <p:txBody>
          <a:bodyPr wrap="square" rtlCol="0">
            <a:spAutoFit/>
          </a:bodyPr>
          <a:lstStyle/>
          <a:p>
            <a:r>
              <a:rPr lang="de-DE" sz="2400" dirty="0" smtClean="0">
                <a:solidFill>
                  <a:srgbClr val="FFFFFF"/>
                </a:solidFill>
              </a:rPr>
              <a:t>Integrate</a:t>
            </a:r>
            <a:endParaRPr lang="en-US" sz="2400" dirty="0">
              <a:solidFill>
                <a:srgbClr val="FFFFFF"/>
              </a:solidFill>
            </a:endParaRPr>
          </a:p>
        </p:txBody>
      </p:sp>
      <p:sp>
        <p:nvSpPr>
          <p:cNvPr id="29" name="Rectangle 28"/>
          <p:cNvSpPr/>
          <p:nvPr/>
        </p:nvSpPr>
        <p:spPr bwMode="auto">
          <a:xfrm>
            <a:off x="6599237" y="3649662"/>
            <a:ext cx="1398905" cy="1398905"/>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30" name="TextBox 29"/>
          <p:cNvSpPr txBox="1"/>
          <p:nvPr/>
        </p:nvSpPr>
        <p:spPr>
          <a:xfrm>
            <a:off x="6611237" y="3649861"/>
            <a:ext cx="1388370" cy="478376"/>
          </a:xfrm>
          <a:prstGeom prst="rect">
            <a:avLst/>
          </a:prstGeom>
          <a:noFill/>
        </p:spPr>
        <p:txBody>
          <a:bodyPr wrap="square" rtlCol="0">
            <a:spAutoFit/>
          </a:bodyPr>
          <a:lstStyle/>
          <a:p>
            <a:r>
              <a:rPr lang="de-DE" sz="2400" dirty="0">
                <a:solidFill>
                  <a:srgbClr val="FFFFFF"/>
                </a:solidFill>
              </a:rPr>
              <a:t>Report</a:t>
            </a:r>
            <a:endParaRPr lang="en-US" sz="2400" dirty="0">
              <a:solidFill>
                <a:srgbClr val="FFFFFF"/>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333" y="4401932"/>
            <a:ext cx="466302" cy="523490"/>
          </a:xfrm>
          <a:prstGeom prst="rect">
            <a:avLst/>
          </a:prstGeom>
          <a:effectLst/>
        </p:spPr>
      </p:pic>
      <p:sp>
        <p:nvSpPr>
          <p:cNvPr id="33" name="Rectangle 32"/>
          <p:cNvSpPr/>
          <p:nvPr/>
        </p:nvSpPr>
        <p:spPr bwMode="auto">
          <a:xfrm>
            <a:off x="1880108" y="2060570"/>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Query in </a:t>
            </a:r>
            <a:r>
              <a:rPr lang="en-US" sz="1836" kern="0" dirty="0" smtClean="0">
                <a:solidFill>
                  <a:srgbClr val="FFFFFF"/>
                </a:solidFill>
              </a:rPr>
              <a:t>Excel</a:t>
            </a:r>
          </a:p>
        </p:txBody>
      </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Pivot, PivotTable in Excel</a:t>
            </a:r>
          </a:p>
        </p:txBody>
      </p:sp>
      <p:sp>
        <p:nvSpPr>
          <p:cNvPr id="23" name="Rectangle 22"/>
          <p:cNvSpPr/>
          <p:nvPr/>
        </p:nvSpPr>
        <p:spPr bwMode="auto">
          <a:xfrm>
            <a:off x="7996639" y="2051249"/>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Integration Services</a:t>
            </a:r>
          </a:p>
          <a:p>
            <a:pPr defTabSz="950843" fontAlgn="base">
              <a:lnSpc>
                <a:spcPct val="90000"/>
              </a:lnSpc>
              <a:spcBef>
                <a:spcPct val="0"/>
              </a:spcBef>
              <a:spcAft>
                <a:spcPct val="0"/>
              </a:spcAft>
            </a:pPr>
            <a:r>
              <a:rPr lang="en-US" sz="1836" kern="0" dirty="0" smtClean="0">
                <a:solidFill>
                  <a:srgbClr val="FFFFFF"/>
                </a:solidFill>
              </a:rPr>
              <a:t>Into SQL Server DW</a:t>
            </a:r>
          </a:p>
          <a:p>
            <a:pPr defTabSz="950843" fontAlgn="base">
              <a:lnSpc>
                <a:spcPct val="90000"/>
              </a:lnSpc>
              <a:spcBef>
                <a:spcPct val="0"/>
              </a:spcBef>
              <a:spcAft>
                <a:spcPct val="0"/>
              </a:spcAft>
            </a:pPr>
            <a:r>
              <a:rPr lang="en-US" sz="1836" kern="0" dirty="0" smtClean="0">
                <a:solidFill>
                  <a:srgbClr val="FFFFFF"/>
                </a:solidFill>
              </a:rPr>
              <a:t>From SAP HANA, ERP, BW</a:t>
            </a:r>
          </a:p>
          <a:p>
            <a:pPr defTabSz="950843" fontAlgn="base">
              <a:lnSpc>
                <a:spcPct val="90000"/>
              </a:lnSpc>
              <a:spcBef>
                <a:spcPct val="0"/>
              </a:spcBef>
              <a:spcAft>
                <a:spcPct val="0"/>
              </a:spcAft>
            </a:pPr>
            <a:endParaRPr lang="en-US" sz="1836" kern="0" dirty="0" smtClean="0">
              <a:solidFill>
                <a:srgbClr val="FFFFFF"/>
              </a:solidFill>
            </a:endParaRPr>
          </a:p>
        </p:txBody>
      </p:sp>
      <p:sp>
        <p:nvSpPr>
          <p:cNvPr id="32" name="Rectangle 31"/>
          <p:cNvSpPr/>
          <p:nvPr/>
        </p:nvSpPr>
        <p:spPr bwMode="auto">
          <a:xfrm>
            <a:off x="7998142" y="3647662"/>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Reporting Services</a:t>
            </a:r>
            <a:endParaRPr lang="en-US" sz="1836" kern="0" dirty="0">
              <a:solidFill>
                <a:srgbClr val="FFFFFF"/>
              </a:solidFill>
            </a:endParaRPr>
          </a:p>
        </p:txBody>
      </p:sp>
      <p:sp>
        <p:nvSpPr>
          <p:cNvPr id="36" name="Rectangle 35"/>
          <p:cNvSpPr/>
          <p:nvPr/>
        </p:nvSpPr>
        <p:spPr bwMode="auto">
          <a:xfrm>
            <a:off x="463112" y="3654261"/>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7" name="Rectangle 36"/>
          <p:cNvSpPr/>
          <p:nvPr/>
        </p:nvSpPr>
        <p:spPr bwMode="auto">
          <a:xfrm>
            <a:off x="457597" y="2051249"/>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
        <p:nvSpPr>
          <p:cNvPr id="38" name="Rectangle 37"/>
          <p:cNvSpPr/>
          <p:nvPr/>
        </p:nvSpPr>
        <p:spPr bwMode="auto">
          <a:xfrm>
            <a:off x="6586377" y="2050857"/>
            <a:ext cx="5427190" cy="1398905"/>
          </a:xfrm>
          <a:prstGeom prst="rect">
            <a:avLst/>
          </a:prstGeom>
          <a:solidFill>
            <a:schemeClr val="bg1">
              <a:lumMod val="50000"/>
              <a:alpha val="58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p:txBody>
      </p:sp>
    </p:spTree>
    <p:extLst>
      <p:ext uri="{BB962C8B-B14F-4D97-AF65-F5344CB8AC3E}">
        <p14:creationId xmlns:p14="http://schemas.microsoft.com/office/powerpoint/2010/main" val="361330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103138"/>
            <a:ext cx="11889564" cy="917575"/>
          </a:xfrm>
        </p:spPr>
        <p:txBody>
          <a:bodyPr/>
          <a:lstStyle/>
          <a:p>
            <a:r>
              <a:rPr lang="en-US" dirty="0"/>
              <a:t>Corporate BI Scenario: Direct Reporting</a:t>
            </a:r>
            <a:br>
              <a:rPr lang="en-US" dirty="0"/>
            </a:br>
            <a:r>
              <a:rPr lang="en-US" sz="4000" dirty="0">
                <a:solidFill>
                  <a:schemeClr val="tx1"/>
                </a:solidFill>
              </a:rPr>
              <a:t>SQL Reporting Services to SAP BW</a:t>
            </a:r>
            <a:endParaRPr lang="fi-FI" dirty="0">
              <a:solidFill>
                <a:schemeClr val="tx1"/>
              </a:solidFill>
            </a:endParaRPr>
          </a:p>
        </p:txBody>
      </p:sp>
      <p:grpSp>
        <p:nvGrpSpPr>
          <p:cNvPr id="3" name="Gruppieren 2"/>
          <p:cNvGrpSpPr/>
          <p:nvPr/>
        </p:nvGrpSpPr>
        <p:grpSpPr>
          <a:xfrm>
            <a:off x="2226327" y="1408090"/>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76132" y="4991665"/>
              <a:ext cx="4265029" cy="968356"/>
              <a:chOff x="162350" y="4404722"/>
              <a:chExt cx="4265634" cy="968494"/>
            </a:xfrm>
          </p:grpSpPr>
          <p:sp>
            <p:nvSpPr>
              <p:cNvPr id="25" name="Rechteck 55"/>
              <p:cNvSpPr/>
              <p:nvPr/>
            </p:nvSpPr>
            <p:spPr>
              <a:xfrm>
                <a:off x="162350" y="4404722"/>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2194561" y="5822254"/>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2536564" y="5845570"/>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4" name="Pfeil nach rechts 43"/>
          <p:cNvSpPr/>
          <p:nvPr/>
        </p:nvSpPr>
        <p:spPr bwMode="auto">
          <a:xfrm rot="10800000">
            <a:off x="1897758" y="3785294"/>
            <a:ext cx="914400" cy="295613"/>
          </a:xfrm>
          <a:prstGeom prst="rightArrow">
            <a:avLst>
              <a:gd name="adj1" fmla="val 31624"/>
              <a:gd name="adj2" fmla="val 50000"/>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5" name="Rechteck 45"/>
          <p:cNvSpPr/>
          <p:nvPr/>
        </p:nvSpPr>
        <p:spPr>
          <a:xfrm>
            <a:off x="6023512" y="1408090"/>
            <a:ext cx="4224980"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6237411" y="1480107"/>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58" name="Rounded Rectangle 57"/>
          <p:cNvSpPr/>
          <p:nvPr/>
        </p:nvSpPr>
        <p:spPr bwMode="auto">
          <a:xfrm>
            <a:off x="2543196" y="3713285"/>
            <a:ext cx="4395121" cy="773299"/>
          </a:xfrm>
          <a:prstGeom prst="roundRect">
            <a:avLst/>
          </a:pr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fi-FI" sz="2000" dirty="0">
              <a:gradFill>
                <a:gsLst>
                  <a:gs pos="0">
                    <a:srgbClr val="FFFFFF"/>
                  </a:gs>
                  <a:gs pos="100000">
                    <a:srgbClr val="FFFFFF"/>
                  </a:gs>
                </a:gsLst>
                <a:lin ang="5400000" scaled="0"/>
              </a:gradFill>
            </a:endParaRPr>
          </a:p>
        </p:txBody>
      </p:sp>
      <p:pic>
        <p:nvPicPr>
          <p:cNvPr id="47" name="Picture 46"/>
          <p:cNvPicPr>
            <a:picLocks noChangeAspect="1"/>
          </p:cNvPicPr>
          <p:nvPr/>
        </p:nvPicPr>
        <p:blipFill>
          <a:blip r:embed="rId3"/>
          <a:stretch>
            <a:fillRect/>
          </a:stretch>
        </p:blipFill>
        <p:spPr>
          <a:xfrm>
            <a:off x="629232" y="3490146"/>
            <a:ext cx="1133475" cy="1104900"/>
          </a:xfrm>
          <a:prstGeom prst="rect">
            <a:avLst/>
          </a:prstGeom>
        </p:spPr>
      </p:pic>
    </p:spTree>
    <p:extLst>
      <p:ext uri="{BB962C8B-B14F-4D97-AF65-F5344CB8AC3E}">
        <p14:creationId xmlns:p14="http://schemas.microsoft.com/office/powerpoint/2010/main" val="2440238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7" y="3380676"/>
            <a:ext cx="11582400" cy="2899255"/>
          </a:xfrm>
        </p:spPr>
        <p:txBody>
          <a:bodyPr/>
          <a:lstStyle/>
          <a:p>
            <a:pPr marL="0" indent="0">
              <a:buNone/>
            </a:pPr>
            <a:r>
              <a:rPr lang="en-US" sz="2000" dirty="0" smtClean="0">
                <a:solidFill>
                  <a:schemeClr val="tx1"/>
                </a:solidFill>
              </a:rPr>
              <a:t>Use Case:</a:t>
            </a:r>
          </a:p>
          <a:p>
            <a:r>
              <a:rPr lang="en-US" sz="2000" dirty="0">
                <a:solidFill>
                  <a:schemeClr val="tx1"/>
                </a:solidFill>
              </a:rPr>
              <a:t>C</a:t>
            </a:r>
            <a:r>
              <a:rPr lang="en-US" sz="2000" dirty="0" smtClean="0">
                <a:solidFill>
                  <a:schemeClr val="tx1"/>
                </a:solidFill>
              </a:rPr>
              <a:t>ustomer is using Reporting Services and wants to create reports with SAP BW data</a:t>
            </a:r>
          </a:p>
          <a:p>
            <a:pPr marL="0" indent="0">
              <a:buNone/>
            </a:pPr>
            <a:r>
              <a:rPr lang="en-US" sz="2000" dirty="0" smtClean="0">
                <a:solidFill>
                  <a:schemeClr val="tx1"/>
                </a:solidFill>
              </a:rPr>
              <a:t>Key Advantages:</a:t>
            </a:r>
          </a:p>
          <a:p>
            <a:r>
              <a:rPr lang="en-US" sz="2000" dirty="0" smtClean="0">
                <a:solidFill>
                  <a:schemeClr val="tx1"/>
                </a:solidFill>
              </a:rPr>
              <a:t>Enables </a:t>
            </a:r>
            <a:r>
              <a:rPr lang="en-US" sz="2000" dirty="0">
                <a:solidFill>
                  <a:schemeClr val="tx1"/>
                </a:solidFill>
              </a:rPr>
              <a:t>direct reporting against SAP </a:t>
            </a:r>
            <a:r>
              <a:rPr lang="en-US" sz="2000" dirty="0" smtClean="0">
                <a:solidFill>
                  <a:schemeClr val="tx1"/>
                </a:solidFill>
              </a:rPr>
              <a:t>BW (live data)</a:t>
            </a:r>
          </a:p>
          <a:p>
            <a:r>
              <a:rPr lang="en-US" sz="2000" dirty="0" smtClean="0">
                <a:solidFill>
                  <a:schemeClr val="tx1"/>
                </a:solidFill>
              </a:rPr>
              <a:t>In addition, enables RS data feed into Power Pivot</a:t>
            </a:r>
            <a:endParaRPr lang="en-US" sz="2000" dirty="0">
              <a:solidFill>
                <a:schemeClr val="tx1"/>
              </a:solidFill>
            </a:endParaRPr>
          </a:p>
          <a:p>
            <a:r>
              <a:rPr lang="en-US" sz="2000" dirty="0">
                <a:solidFill>
                  <a:schemeClr val="tx1"/>
                </a:solidFill>
              </a:rPr>
              <a:t>Delivered with Reporting </a:t>
            </a:r>
            <a:r>
              <a:rPr lang="en-US" sz="2000" dirty="0" smtClean="0">
                <a:solidFill>
                  <a:schemeClr val="tx1"/>
                </a:solidFill>
              </a:rPr>
              <a:t>Services - no </a:t>
            </a:r>
            <a:r>
              <a:rPr lang="en-US" sz="2000" dirty="0">
                <a:solidFill>
                  <a:schemeClr val="tx1"/>
                </a:solidFill>
              </a:rPr>
              <a:t>separate </a:t>
            </a:r>
            <a:r>
              <a:rPr lang="en-US" sz="2000" dirty="0" smtClean="0">
                <a:solidFill>
                  <a:schemeClr val="tx1"/>
                </a:solidFill>
              </a:rPr>
              <a:t>install</a:t>
            </a:r>
            <a:endParaRPr lang="en-US" sz="2000" dirty="0">
              <a:solidFill>
                <a:schemeClr val="tx1"/>
              </a:solidFill>
            </a:endParaRPr>
          </a:p>
          <a:p>
            <a:r>
              <a:rPr lang="en-US" sz="2000" dirty="0">
                <a:solidFill>
                  <a:schemeClr val="tx1"/>
                </a:solidFill>
              </a:rPr>
              <a:t>SSO </a:t>
            </a:r>
            <a:r>
              <a:rPr lang="en-US" sz="2000" dirty="0" smtClean="0">
                <a:solidFill>
                  <a:schemeClr val="tx1"/>
                </a:solidFill>
              </a:rPr>
              <a:t>supported </a:t>
            </a:r>
            <a:r>
              <a:rPr lang="en-US" sz="2000" dirty="0">
                <a:solidFill>
                  <a:schemeClr val="tx1"/>
                </a:solidFill>
              </a:rPr>
              <a:t>via SAP logon tickets (requires ticket issuing system</a:t>
            </a:r>
            <a:r>
              <a:rPr lang="en-US" sz="2000" dirty="0" smtClean="0">
                <a:solidFill>
                  <a:schemeClr val="tx1"/>
                </a:solidFill>
              </a:rPr>
              <a:t>)</a:t>
            </a:r>
            <a:endParaRPr lang="en-US" sz="2000" dirty="0">
              <a:solidFill>
                <a:schemeClr val="tx1"/>
              </a:solidFill>
            </a:endParaRPr>
          </a:p>
          <a:p>
            <a:pPr marL="0" indent="0">
              <a:buNone/>
            </a:pPr>
            <a:endParaRPr lang="en-US" sz="2400" dirty="0" smtClean="0">
              <a:solidFill>
                <a:schemeClr val="tx1"/>
              </a:solidFill>
            </a:endParaRPr>
          </a:p>
        </p:txBody>
      </p:sp>
      <p:sp>
        <p:nvSpPr>
          <p:cNvPr id="2" name="Title 1"/>
          <p:cNvSpPr>
            <a:spLocks noGrp="1"/>
          </p:cNvSpPr>
          <p:nvPr>
            <p:ph type="title"/>
          </p:nvPr>
        </p:nvSpPr>
        <p:spPr/>
        <p:txBody>
          <a:bodyPr/>
          <a:lstStyle/>
          <a:p>
            <a:r>
              <a:rPr lang="en-US" dirty="0"/>
              <a:t>Corporate BI </a:t>
            </a:r>
            <a:r>
              <a:rPr lang="en-US" dirty="0" smtClean="0"/>
              <a:t>Scenario: Direct Reporting</a:t>
            </a:r>
            <a:r>
              <a:rPr lang="en-US" dirty="0"/>
              <a:t/>
            </a:r>
            <a:br>
              <a:rPr lang="en-US" dirty="0"/>
            </a:br>
            <a:r>
              <a:rPr lang="en-US" sz="4000" dirty="0">
                <a:solidFill>
                  <a:schemeClr val="tx1"/>
                </a:solidFill>
              </a:rPr>
              <a:t>SQL Reporting Services to SAP BW</a:t>
            </a:r>
            <a:br>
              <a:rPr lang="en-US" sz="4000" dirty="0">
                <a:solidFill>
                  <a:schemeClr val="tx1"/>
                </a:solidFill>
              </a:rPr>
            </a:br>
            <a:endParaRPr lang="en-US" sz="4000" dirty="0">
              <a:solidFill>
                <a:schemeClr val="tx1"/>
              </a:solidFill>
            </a:endParaRPr>
          </a:p>
        </p:txBody>
      </p:sp>
      <p:sp>
        <p:nvSpPr>
          <p:cNvPr id="10" name="Rectangle 9"/>
          <p:cNvSpPr/>
          <p:nvPr/>
        </p:nvSpPr>
        <p:spPr bwMode="auto">
          <a:xfrm>
            <a:off x="1800649" y="1897062"/>
            <a:ext cx="9875520" cy="1371600"/>
          </a:xfrm>
          <a:prstGeom prst="rect">
            <a:avLst/>
          </a:prstGeom>
          <a:solidFill>
            <a:srgbClr val="969696"/>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endParaRPr lang="en-US" kern="0" dirty="0">
              <a:solidFill>
                <a:srgbClr val="FFFFFF"/>
              </a:solidFill>
            </a:endParaRPr>
          </a:p>
        </p:txBody>
      </p:sp>
      <p:sp>
        <p:nvSpPr>
          <p:cNvPr id="11" name="TextBox 10"/>
          <p:cNvSpPr txBox="1"/>
          <p:nvPr/>
        </p:nvSpPr>
        <p:spPr>
          <a:xfrm>
            <a:off x="3866885" y="2822948"/>
            <a:ext cx="1184254" cy="338554"/>
          </a:xfrm>
          <a:prstGeom prst="rect">
            <a:avLst/>
          </a:prstGeom>
          <a:noFill/>
        </p:spPr>
        <p:txBody>
          <a:bodyPr wrap="square" rtlCol="0">
            <a:spAutoFit/>
          </a:bodyPr>
          <a:lstStyle/>
          <a:p>
            <a:r>
              <a:rPr lang="de-DE" sz="1600" dirty="0" smtClean="0">
                <a:solidFill>
                  <a:srgbClr val="FFFFFF"/>
                </a:solidFill>
              </a:rPr>
              <a:t>   SAP BW  </a:t>
            </a:r>
            <a:endParaRPr lang="en-US" sz="1600" dirty="0">
              <a:solidFill>
                <a:srgbClr val="FFFFFF"/>
              </a:solidFill>
            </a:endParaRPr>
          </a:p>
        </p:txBody>
      </p:sp>
      <p:sp>
        <p:nvSpPr>
          <p:cNvPr id="14" name="Right Arrow 13"/>
          <p:cNvSpPr/>
          <p:nvPr/>
        </p:nvSpPr>
        <p:spPr>
          <a:xfrm>
            <a:off x="5642173" y="2396922"/>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6290245" y="2611439"/>
            <a:ext cx="1941134" cy="584775"/>
          </a:xfrm>
          <a:prstGeom prst="rect">
            <a:avLst/>
          </a:prstGeom>
          <a:noFill/>
        </p:spPr>
        <p:txBody>
          <a:bodyPr wrap="square" rtlCol="0">
            <a:spAutoFit/>
          </a:bodyPr>
          <a:lstStyle/>
          <a:p>
            <a:pPr algn="ctr"/>
            <a:r>
              <a:rPr lang="en-US" sz="1600" dirty="0" smtClean="0">
                <a:solidFill>
                  <a:srgbClr val="FFFFFF"/>
                </a:solidFill>
              </a:rPr>
              <a:t>SQL Server</a:t>
            </a:r>
            <a:br>
              <a:rPr lang="en-US" sz="1600" dirty="0" smtClean="0">
                <a:solidFill>
                  <a:srgbClr val="FFFFFF"/>
                </a:solidFill>
              </a:rPr>
            </a:br>
            <a:r>
              <a:rPr lang="en-US" sz="1600" dirty="0" smtClean="0">
                <a:solidFill>
                  <a:srgbClr val="FFFFFF"/>
                </a:solidFill>
              </a:rPr>
              <a:t> Reporting Services</a:t>
            </a:r>
            <a:endParaRPr lang="en-US" sz="1600" dirty="0">
              <a:solidFill>
                <a:srgbClr val="FFFFFF"/>
              </a:solidFill>
            </a:endParaRPr>
          </a:p>
        </p:txBody>
      </p:sp>
      <p:grpSp>
        <p:nvGrpSpPr>
          <p:cNvPr id="17" name="Group 16"/>
          <p:cNvGrpSpPr>
            <a:grpSpLocks noChangeAspect="1"/>
          </p:cNvGrpSpPr>
          <p:nvPr/>
        </p:nvGrpSpPr>
        <p:grpSpPr>
          <a:xfrm>
            <a:off x="4140574" y="2309712"/>
            <a:ext cx="731520" cy="491654"/>
            <a:chOff x="5257828" y="3427036"/>
            <a:chExt cx="814879" cy="547678"/>
          </a:xfrm>
        </p:grpSpPr>
        <p:sp>
          <p:nvSpPr>
            <p:cNvPr id="24" name="Freeform 23"/>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sp>
          <p:nvSpPr>
            <p:cNvPr id="25"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965" y="2576509"/>
            <a:ext cx="548640" cy="302744"/>
          </a:xfrm>
          <a:prstGeom prst="rect">
            <a:avLst/>
          </a:prstGeom>
        </p:spPr>
      </p:pic>
      <p:sp>
        <p:nvSpPr>
          <p:cNvPr id="20" name="Rectangle 19"/>
          <p:cNvSpPr/>
          <p:nvPr/>
        </p:nvSpPr>
        <p:spPr bwMode="auto">
          <a:xfrm>
            <a:off x="427037" y="1897062"/>
            <a:ext cx="1371600" cy="1371600"/>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defTabSz="1319417" fontAlgn="base">
              <a:lnSpc>
                <a:spcPct val="90000"/>
              </a:lnSpc>
              <a:spcBef>
                <a:spcPct val="0"/>
              </a:spcBef>
              <a:spcAft>
                <a:spcPct val="0"/>
              </a:spcAft>
              <a:defRPr/>
            </a:pPr>
            <a:endParaRPr lang="en-US" sz="1600" spc="-100" dirty="0">
              <a:ln w="3175">
                <a:noFill/>
              </a:ln>
              <a:solidFill>
                <a:srgbClr val="505050"/>
              </a:solidFill>
              <a:cs typeface="Arial" charset="0"/>
            </a:endParaRPr>
          </a:p>
        </p:txBody>
      </p:sp>
      <p:sp>
        <p:nvSpPr>
          <p:cNvPr id="21" name="TextBox 20"/>
          <p:cNvSpPr txBox="1"/>
          <p:nvPr/>
        </p:nvSpPr>
        <p:spPr>
          <a:xfrm>
            <a:off x="438802" y="1897256"/>
            <a:ext cx="1361271" cy="461665"/>
          </a:xfrm>
          <a:prstGeom prst="rect">
            <a:avLst/>
          </a:prstGeom>
          <a:noFill/>
        </p:spPr>
        <p:txBody>
          <a:bodyPr wrap="square" rtlCol="0">
            <a:spAutoFit/>
          </a:bodyPr>
          <a:lstStyle/>
          <a:p>
            <a:r>
              <a:rPr lang="de-DE" sz="2400" dirty="0" smtClean="0">
                <a:solidFill>
                  <a:srgbClr val="FFFFFF"/>
                </a:solidFill>
              </a:rPr>
              <a:t>Report</a:t>
            </a:r>
            <a:endParaRPr lang="en-US" sz="2400" dirty="0">
              <a:solidFill>
                <a:srgbClr val="FFFFFF"/>
              </a:solidFill>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731" y="2634649"/>
            <a:ext cx="457200" cy="513272"/>
          </a:xfrm>
          <a:prstGeom prst="rect">
            <a:avLst/>
          </a:prstGeom>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3593" y="2129110"/>
            <a:ext cx="457200" cy="513272"/>
          </a:xfrm>
          <a:prstGeom prst="rect">
            <a:avLst/>
          </a:prstGeom>
          <a:effectLst/>
        </p:spPr>
      </p:pic>
    </p:spTree>
    <p:extLst>
      <p:ext uri="{BB962C8B-B14F-4D97-AF65-F5344CB8AC3E}">
        <p14:creationId xmlns:p14="http://schemas.microsoft.com/office/powerpoint/2010/main" val="76114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3237" y="3431291"/>
            <a:ext cx="11249132" cy="3237809"/>
          </a:xfrm>
        </p:spPr>
        <p:txBody>
          <a:bodyPr/>
          <a:lstStyle/>
          <a:p>
            <a:pPr marL="0" indent="0">
              <a:buNone/>
            </a:pPr>
            <a:r>
              <a:rPr lang="en-US" sz="2000" dirty="0" smtClean="0">
                <a:solidFill>
                  <a:schemeClr val="tx1"/>
                </a:solidFill>
              </a:rPr>
              <a:t>Use Case:</a:t>
            </a:r>
          </a:p>
          <a:p>
            <a:r>
              <a:rPr lang="en-US" sz="2000" dirty="0">
                <a:solidFill>
                  <a:schemeClr val="tx1"/>
                </a:solidFill>
              </a:rPr>
              <a:t>Customer is using Reporting Services to create reports with SAP </a:t>
            </a:r>
            <a:r>
              <a:rPr lang="en-US" sz="2000" dirty="0" smtClean="0">
                <a:solidFill>
                  <a:schemeClr val="tx1"/>
                </a:solidFill>
              </a:rPr>
              <a:t>ERP or BW data</a:t>
            </a:r>
          </a:p>
          <a:p>
            <a:pPr marL="0" indent="0">
              <a:buNone/>
            </a:pPr>
            <a:r>
              <a:rPr lang="en-US" sz="2000" dirty="0" smtClean="0">
                <a:solidFill>
                  <a:schemeClr val="tx1"/>
                </a:solidFill>
              </a:rPr>
              <a:t>Key Advantages:</a:t>
            </a:r>
          </a:p>
          <a:p>
            <a:r>
              <a:rPr lang="en-US" sz="2000" dirty="0" smtClean="0">
                <a:solidFill>
                  <a:schemeClr val="tx1"/>
                </a:solidFill>
              </a:rPr>
              <a:t>Easy </a:t>
            </a:r>
            <a:r>
              <a:rPr lang="en-US" sz="2000" dirty="0">
                <a:solidFill>
                  <a:schemeClr val="tx1"/>
                </a:solidFill>
              </a:rPr>
              <a:t>to install &amp; Easy to use. Search for data objects in SAP</a:t>
            </a:r>
          </a:p>
          <a:p>
            <a:r>
              <a:rPr lang="en-US" sz="2000" dirty="0" smtClean="0">
                <a:solidFill>
                  <a:schemeClr val="tx1"/>
                </a:solidFill>
              </a:rPr>
              <a:t>Access </a:t>
            </a:r>
            <a:r>
              <a:rPr lang="en-US" sz="2000" dirty="0">
                <a:solidFill>
                  <a:schemeClr val="tx1"/>
                </a:solidFill>
              </a:rPr>
              <a:t>to virtually any SAP data object</a:t>
            </a:r>
          </a:p>
          <a:p>
            <a:r>
              <a:rPr lang="en-US" sz="2000" dirty="0">
                <a:solidFill>
                  <a:schemeClr val="tx1"/>
                </a:solidFill>
              </a:rPr>
              <a:t>SSO enabled via SNC (Secure Network Communication)</a:t>
            </a:r>
          </a:p>
          <a:p>
            <a:r>
              <a:rPr lang="en-US" sz="2000" dirty="0" smtClean="0">
                <a:solidFill>
                  <a:schemeClr val="tx1"/>
                </a:solidFill>
              </a:rPr>
              <a:t>Licensed separately</a:t>
            </a:r>
            <a:endParaRPr lang="en-US" sz="2000" dirty="0">
              <a:solidFill>
                <a:schemeClr val="tx1"/>
              </a:solidFill>
            </a:endParaRPr>
          </a:p>
          <a:p>
            <a:r>
              <a:rPr lang="en-US" sz="2000" dirty="0">
                <a:solidFill>
                  <a:schemeClr val="tx1"/>
                </a:solidFill>
              </a:rPr>
              <a:t>Useful for ANY SAP object (BAPIs, tables, etc.)</a:t>
            </a:r>
          </a:p>
          <a:p>
            <a:pPr marL="0" indent="0">
              <a:buNone/>
            </a:pPr>
            <a:endParaRPr lang="en-US" sz="2400" dirty="0" smtClean="0">
              <a:solidFill>
                <a:schemeClr val="tx1"/>
              </a:solidFill>
            </a:endParaRPr>
          </a:p>
        </p:txBody>
      </p:sp>
      <p:sp>
        <p:nvSpPr>
          <p:cNvPr id="2" name="Title 1"/>
          <p:cNvSpPr>
            <a:spLocks noGrp="1"/>
          </p:cNvSpPr>
          <p:nvPr>
            <p:ph type="title"/>
          </p:nvPr>
        </p:nvSpPr>
        <p:spPr/>
        <p:txBody>
          <a:bodyPr/>
          <a:lstStyle/>
          <a:p>
            <a:r>
              <a:rPr lang="en-US" dirty="0"/>
              <a:t>Corporate BI </a:t>
            </a:r>
            <a:r>
              <a:rPr lang="en-US" dirty="0" smtClean="0"/>
              <a:t>Scenario: Direct Reporting</a:t>
            </a:r>
            <a:br>
              <a:rPr lang="en-US" dirty="0" smtClean="0"/>
            </a:br>
            <a:r>
              <a:rPr lang="en-US" sz="4000" dirty="0" smtClean="0">
                <a:solidFill>
                  <a:schemeClr val="tx1"/>
                </a:solidFill>
              </a:rPr>
              <a:t>Theobald </a:t>
            </a:r>
            <a:r>
              <a:rPr lang="en-US" sz="4000" dirty="0">
                <a:solidFill>
                  <a:schemeClr val="tx1"/>
                </a:solidFill>
              </a:rPr>
              <a:t>Xtract RS</a:t>
            </a:r>
          </a:p>
        </p:txBody>
      </p:sp>
      <p:sp>
        <p:nvSpPr>
          <p:cNvPr id="16" name="Rectangle 15"/>
          <p:cNvSpPr/>
          <p:nvPr/>
        </p:nvSpPr>
        <p:spPr bwMode="auto">
          <a:xfrm>
            <a:off x="1876849" y="1897062"/>
            <a:ext cx="9875520" cy="1371600"/>
          </a:xfrm>
          <a:prstGeom prst="rect">
            <a:avLst/>
          </a:prstGeom>
          <a:solidFill>
            <a:srgbClr val="969696"/>
          </a:solidFill>
          <a:ln w="38100" cap="flat" cmpd="sng" algn="ctr">
            <a:noFill/>
            <a:prstDash val="solid"/>
            <a:headEnd type="none" w="med" len="med"/>
            <a:tailEnd type="none" w="med" len="med"/>
          </a:ln>
          <a:effectLst/>
        </p:spPr>
        <p:txBody>
          <a:bodyPr vert="horz" wrap="square" lIns="93256" tIns="91440" rIns="93256" bIns="91440" numCol="1" rtlCol="0" anchor="ctr" anchorCtr="0" compatLnSpc="1">
            <a:prstTxWarp prst="textNoShape">
              <a:avLst/>
            </a:prstTxWarp>
          </a:bodyPr>
          <a:lstStyle/>
          <a:p>
            <a:pPr defTabSz="932290" fontAlgn="base">
              <a:lnSpc>
                <a:spcPct val="90000"/>
              </a:lnSpc>
              <a:spcBef>
                <a:spcPct val="0"/>
              </a:spcBef>
              <a:spcAft>
                <a:spcPct val="0"/>
              </a:spcAft>
            </a:pPr>
            <a:endParaRPr lang="en-US" kern="0" dirty="0">
              <a:solidFill>
                <a:srgbClr val="FFFFFF"/>
              </a:solidFill>
            </a:endParaRPr>
          </a:p>
        </p:txBody>
      </p:sp>
      <p:sp>
        <p:nvSpPr>
          <p:cNvPr id="17" name="Right Arrow 16"/>
          <p:cNvSpPr/>
          <p:nvPr/>
        </p:nvSpPr>
        <p:spPr>
          <a:xfrm>
            <a:off x="6068501" y="2396922"/>
            <a:ext cx="36576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6814609" y="2639495"/>
            <a:ext cx="1941134" cy="584775"/>
          </a:xfrm>
          <a:prstGeom prst="rect">
            <a:avLst/>
          </a:prstGeom>
          <a:noFill/>
        </p:spPr>
        <p:txBody>
          <a:bodyPr wrap="square" rtlCol="0">
            <a:spAutoFit/>
          </a:bodyPr>
          <a:lstStyle/>
          <a:p>
            <a:pPr algn="ctr"/>
            <a:r>
              <a:rPr lang="en-US" sz="1600" dirty="0" smtClean="0">
                <a:solidFill>
                  <a:srgbClr val="FFFFFF"/>
                </a:solidFill>
              </a:rPr>
              <a:t>SQL Server</a:t>
            </a:r>
            <a:br>
              <a:rPr lang="en-US" sz="1600" dirty="0" smtClean="0">
                <a:solidFill>
                  <a:srgbClr val="FFFFFF"/>
                </a:solidFill>
              </a:rPr>
            </a:br>
            <a:r>
              <a:rPr lang="en-US" sz="1600" dirty="0" smtClean="0">
                <a:solidFill>
                  <a:srgbClr val="FFFFFF"/>
                </a:solidFill>
              </a:rPr>
              <a:t> Reporting Services</a:t>
            </a:r>
            <a:endParaRPr lang="en-US" sz="1600" dirty="0">
              <a:solidFill>
                <a:srgbClr val="FFFFFF"/>
              </a:solidFill>
            </a:endParaRPr>
          </a:p>
        </p:txBody>
      </p:sp>
      <p:sp>
        <p:nvSpPr>
          <p:cNvPr id="19" name="Rectangle 18"/>
          <p:cNvSpPr/>
          <p:nvPr/>
        </p:nvSpPr>
        <p:spPr bwMode="auto">
          <a:xfrm>
            <a:off x="503237" y="1897062"/>
            <a:ext cx="1371600" cy="1371600"/>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2880" tIns="137160" rIns="182880" bIns="137160" numCol="1" spcCol="0" rtlCol="0" fromWordArt="0" anchor="t" anchorCtr="0" forceAA="0" compatLnSpc="1">
            <a:prstTxWarp prst="textNoShape">
              <a:avLst/>
            </a:prstTxWarp>
            <a:noAutofit/>
          </a:bodyPr>
          <a:lstStyle/>
          <a:p>
            <a:pPr defTabSz="1319417" fontAlgn="base">
              <a:lnSpc>
                <a:spcPct val="90000"/>
              </a:lnSpc>
              <a:spcBef>
                <a:spcPct val="0"/>
              </a:spcBef>
              <a:spcAft>
                <a:spcPct val="0"/>
              </a:spcAft>
              <a:defRPr/>
            </a:pPr>
            <a:endParaRPr lang="en-US" sz="1600" spc="-100" dirty="0">
              <a:ln w="3175">
                <a:noFill/>
              </a:ln>
              <a:solidFill>
                <a:srgbClr val="505050"/>
              </a:solidFill>
              <a:cs typeface="Arial" charset="0"/>
            </a:endParaRPr>
          </a:p>
        </p:txBody>
      </p:sp>
      <p:sp>
        <p:nvSpPr>
          <p:cNvPr id="20" name="TextBox 19"/>
          <p:cNvSpPr txBox="1"/>
          <p:nvPr/>
        </p:nvSpPr>
        <p:spPr>
          <a:xfrm>
            <a:off x="515002" y="1897256"/>
            <a:ext cx="1361271" cy="461665"/>
          </a:xfrm>
          <a:prstGeom prst="rect">
            <a:avLst/>
          </a:prstGeom>
          <a:noFill/>
        </p:spPr>
        <p:txBody>
          <a:bodyPr wrap="square" rtlCol="0">
            <a:spAutoFit/>
          </a:bodyPr>
          <a:lstStyle/>
          <a:p>
            <a:r>
              <a:rPr lang="de-DE" sz="2400" dirty="0" smtClean="0">
                <a:solidFill>
                  <a:srgbClr val="FFFFFF"/>
                </a:solidFill>
              </a:rPr>
              <a:t>Report</a:t>
            </a:r>
            <a:endParaRPr lang="en-US" sz="2400" dirty="0">
              <a:solidFill>
                <a:srgbClr val="FFFFFF"/>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931" y="2634649"/>
            <a:ext cx="457200" cy="513272"/>
          </a:xfrm>
          <a:prstGeom prst="rect">
            <a:avLst/>
          </a:prstGeom>
          <a:effectLst/>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6670" y="2117096"/>
            <a:ext cx="457200" cy="513272"/>
          </a:xfrm>
          <a:prstGeom prst="rect">
            <a:avLst/>
          </a:prstGeom>
          <a:effectLst/>
        </p:spPr>
      </p:pic>
      <p:grpSp>
        <p:nvGrpSpPr>
          <p:cNvPr id="23" name="Group 22"/>
          <p:cNvGrpSpPr>
            <a:grpSpLocks/>
          </p:cNvGrpSpPr>
          <p:nvPr/>
        </p:nvGrpSpPr>
        <p:grpSpPr>
          <a:xfrm>
            <a:off x="3890876" y="2156194"/>
            <a:ext cx="548640" cy="548640"/>
            <a:chOff x="8833580" y="3659502"/>
            <a:chExt cx="693412" cy="900337"/>
          </a:xfrm>
        </p:grpSpPr>
        <p:sp>
          <p:nvSpPr>
            <p:cNvPr id="24" name="Oval 122"/>
            <p:cNvSpPr>
              <a:spLocks noChangeArrowheads="1"/>
            </p:cNvSpPr>
            <p:nvPr/>
          </p:nvSpPr>
          <p:spPr bwMode="auto">
            <a:xfrm>
              <a:off x="8845443" y="3659502"/>
              <a:ext cx="669687" cy="127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sp>
          <p:nvSpPr>
            <p:cNvPr id="25" name="Freeform 123"/>
            <p:cNvSpPr>
              <a:spLocks noEditPoints="1"/>
            </p:cNvSpPr>
            <p:nvPr/>
          </p:nvSpPr>
          <p:spPr bwMode="auto">
            <a:xfrm>
              <a:off x="8833580" y="3747918"/>
              <a:ext cx="693412" cy="81192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5">
                <a:defRPr/>
              </a:pPr>
              <a:endParaRPr lang="en-US" sz="1900" kern="0" dirty="0">
                <a:ln>
                  <a:solidFill>
                    <a:srgbClr val="505050">
                      <a:alpha val="0"/>
                    </a:srgbClr>
                  </a:solidFill>
                </a:ln>
                <a:solidFill>
                  <a:srgbClr val="FFFFFF"/>
                </a:solidFill>
              </a:endParaRPr>
            </a:p>
          </p:txBody>
        </p:sp>
      </p:grpSp>
      <p:grpSp>
        <p:nvGrpSpPr>
          <p:cNvPr id="26" name="Group 25"/>
          <p:cNvGrpSpPr>
            <a:grpSpLocks noChangeAspect="1"/>
          </p:cNvGrpSpPr>
          <p:nvPr/>
        </p:nvGrpSpPr>
        <p:grpSpPr>
          <a:xfrm>
            <a:off x="4501364" y="2251176"/>
            <a:ext cx="731520" cy="491654"/>
            <a:chOff x="5257828" y="3427036"/>
            <a:chExt cx="814879" cy="547678"/>
          </a:xfrm>
        </p:grpSpPr>
        <p:sp>
          <p:nvSpPr>
            <p:cNvPr id="27" name="Freeform 26"/>
            <p:cNvSpPr>
              <a:spLocks noEditPoints="1"/>
            </p:cNvSpPr>
            <p:nvPr/>
          </p:nvSpPr>
          <p:spPr bwMode="black">
            <a:xfrm>
              <a:off x="5257828" y="3427036"/>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sp>
          <p:nvSpPr>
            <p:cNvPr id="28" name="Freeform 23"/>
            <p:cNvSpPr>
              <a:spLocks noEditPoints="1"/>
            </p:cNvSpPr>
            <p:nvPr/>
          </p:nvSpPr>
          <p:spPr bwMode="black">
            <a:xfrm>
              <a:off x="5658311" y="3560426"/>
              <a:ext cx="414396" cy="41428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11" tIns="54856" rIns="109711" bIns="54856" numCol="1" anchor="t" anchorCtr="0" compatLnSpc="1">
              <a:prstTxWarp prst="textNoShape">
                <a:avLst/>
              </a:prstTxWarp>
            </a:bodyPr>
            <a:lstStyle/>
            <a:p>
              <a:pPr defTabSz="914171"/>
              <a:endParaRPr lang="en-US" sz="2133">
                <a:solidFill>
                  <a:srgbClr val="FFFFFF"/>
                </a:solidFill>
              </a:endParaRPr>
            </a:p>
          </p:txBody>
        </p:sp>
      </p:gr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0949" y="2531360"/>
            <a:ext cx="548640" cy="302744"/>
          </a:xfrm>
          <a:prstGeom prst="rect">
            <a:avLst/>
          </a:prstGeom>
        </p:spPr>
      </p:pic>
      <p:sp>
        <p:nvSpPr>
          <p:cNvPr id="30" name="TextBox 29"/>
          <p:cNvSpPr txBox="1"/>
          <p:nvPr/>
        </p:nvSpPr>
        <p:spPr>
          <a:xfrm>
            <a:off x="3564392" y="2815741"/>
            <a:ext cx="2221797" cy="338554"/>
          </a:xfrm>
          <a:prstGeom prst="rect">
            <a:avLst/>
          </a:prstGeom>
          <a:noFill/>
        </p:spPr>
        <p:txBody>
          <a:bodyPr wrap="square" rtlCol="0">
            <a:spAutoFit/>
          </a:bodyPr>
          <a:lstStyle/>
          <a:p>
            <a:r>
              <a:rPr lang="de-DE" sz="1600" dirty="0" smtClean="0">
                <a:solidFill>
                  <a:srgbClr val="FFFFFF"/>
                </a:solidFill>
              </a:rPr>
              <a:t>   SAP ERP    SAP BW </a:t>
            </a:r>
            <a:endParaRPr lang="en-US" sz="1600" dirty="0">
              <a:solidFill>
                <a:srgbClr val="FFFFFF"/>
              </a:solidFill>
            </a:endParaRPr>
          </a:p>
        </p:txBody>
      </p:sp>
    </p:spTree>
    <p:extLst>
      <p:ext uri="{BB962C8B-B14F-4D97-AF65-F5344CB8AC3E}">
        <p14:creationId xmlns:p14="http://schemas.microsoft.com/office/powerpoint/2010/main" val="5151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209835"/>
            <a:ext cx="11889564" cy="917575"/>
          </a:xfrm>
        </p:spPr>
        <p:txBody>
          <a:bodyPr/>
          <a:lstStyle/>
          <a:p>
            <a:r>
              <a:rPr lang="fi-FI" dirty="0" smtClean="0"/>
              <a:t>Recap: SAP-Microsoft-BI Connectivity</a:t>
            </a:r>
            <a:endParaRPr lang="fi-FI" dirty="0"/>
          </a:p>
        </p:txBody>
      </p:sp>
      <p:grpSp>
        <p:nvGrpSpPr>
          <p:cNvPr id="3" name="Gruppieren 2"/>
          <p:cNvGrpSpPr/>
          <p:nvPr/>
        </p:nvGrpSpPr>
        <p:grpSpPr>
          <a:xfrm>
            <a:off x="1584809" y="1329859"/>
            <a:ext cx="8022167" cy="4340571"/>
            <a:chOff x="1488142" y="1272496"/>
            <a:chExt cx="7762444" cy="5324407"/>
          </a:xfrm>
        </p:grpSpPr>
        <p:grpSp>
          <p:nvGrpSpPr>
            <p:cNvPr id="5" name="Gruppieren 34"/>
            <p:cNvGrpSpPr/>
            <p:nvPr/>
          </p:nvGrpSpPr>
          <p:grpSpPr>
            <a:xfrm>
              <a:off x="3922748" y="1913248"/>
              <a:ext cx="5327836" cy="1360731"/>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776132" y="1913249"/>
              <a:ext cx="2146616" cy="1360731"/>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776133" y="1272496"/>
              <a:ext cx="3467423" cy="640755"/>
              <a:chOff x="574222" y="1512305"/>
              <a:chExt cx="3467915"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57317" y="1568374"/>
                <a:ext cx="3384820" cy="50781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grpSp>
          <p:nvGrpSpPr>
            <p:cNvPr id="18" name="Gruppieren 47"/>
            <p:cNvGrpSpPr/>
            <p:nvPr/>
          </p:nvGrpSpPr>
          <p:grpSpPr>
            <a:xfrm>
              <a:off x="1784713" y="3360431"/>
              <a:ext cx="4445023" cy="1663619"/>
              <a:chOff x="777477" y="3360421"/>
              <a:chExt cx="4445654" cy="1663855"/>
            </a:xfrm>
          </p:grpSpPr>
          <p:sp>
            <p:nvSpPr>
              <p:cNvPr id="19" name="Rechteck 48"/>
              <p:cNvSpPr/>
              <p:nvPr/>
            </p:nvSpPr>
            <p:spPr>
              <a:xfrm>
                <a:off x="777477" y="3360421"/>
                <a:ext cx="4265634" cy="1663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2910294" y="3412620"/>
                <a:ext cx="1944216"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894070" y="4232188"/>
                <a:ext cx="3960440" cy="72008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a:t>
                </a:r>
                <a:endParaRPr lang="en-US" sz="1122" b="1" dirty="0">
                  <a:solidFill>
                    <a:srgbClr val="FFFFFF"/>
                  </a:solidFill>
                </a:endParaRPr>
              </a:p>
            </p:txBody>
          </p:sp>
          <p:sp>
            <p:nvSpPr>
              <p:cNvPr id="22" name="Pfeil nach rechts 51"/>
              <p:cNvSpPr/>
              <p:nvPr/>
            </p:nvSpPr>
            <p:spPr>
              <a:xfrm rot="10800000">
                <a:off x="4863091" y="3772660"/>
                <a:ext cx="360040" cy="8640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
          <p:nvSpPr>
            <p:cNvPr id="23" name="Pfeil nach rechts 52"/>
            <p:cNvSpPr/>
            <p:nvPr/>
          </p:nvSpPr>
          <p:spPr>
            <a:xfrm rot="16200000">
              <a:off x="5333365" y="2848387"/>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nvGrpSpPr>
            <p:cNvPr id="24" name="Gruppieren 54"/>
            <p:cNvGrpSpPr/>
            <p:nvPr/>
          </p:nvGrpSpPr>
          <p:grpSpPr>
            <a:xfrm>
              <a:off x="1784713" y="5037321"/>
              <a:ext cx="4265029" cy="968356"/>
              <a:chOff x="170932" y="4450385"/>
              <a:chExt cx="4265634" cy="968494"/>
            </a:xfrm>
          </p:grpSpPr>
          <p:sp>
            <p:nvSpPr>
              <p:cNvPr id="25" name="Rechteck 55"/>
              <p:cNvSpPr/>
              <p:nvPr/>
            </p:nvSpPr>
            <p:spPr>
              <a:xfrm>
                <a:off x="170932" y="4450385"/>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grpSp>
          <p:nvGrpSpPr>
            <p:cNvPr id="28" name="Gruppieren 58"/>
            <p:cNvGrpSpPr/>
            <p:nvPr/>
          </p:nvGrpSpPr>
          <p:grpSpPr>
            <a:xfrm>
              <a:off x="6167999" y="3360430"/>
              <a:ext cx="3082587" cy="323647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 (aka SAP R/3)</a:t>
                </a:r>
              </a:p>
              <a:p>
                <a:pPr algn="ctr" defTabSz="932563"/>
                <a:endParaRPr lang="en-US" sz="1122" b="1" dirty="0" smtClean="0">
                  <a:solidFill>
                    <a:srgbClr val="FFFFFF"/>
                  </a:solidFill>
                </a:endParaRP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1" name="Rechteck 61"/>
            <p:cNvSpPr/>
            <p:nvPr/>
          </p:nvSpPr>
          <p:spPr>
            <a:xfrm>
              <a:off x="1784712" y="6012211"/>
              <a:ext cx="4265029" cy="584692"/>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sp>
          <p:nvSpPr>
            <p:cNvPr id="32" name="Pfeil nach rechts 62"/>
            <p:cNvSpPr/>
            <p:nvPr/>
          </p:nvSpPr>
          <p:spPr>
            <a:xfrm rot="16200000">
              <a:off x="3742755" y="5628361"/>
              <a:ext cx="359988"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744087" y="4515821"/>
              <a:ext cx="274282" cy="8639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4" name="Rechteck 66"/>
            <p:cNvSpPr/>
            <p:nvPr/>
          </p:nvSpPr>
          <p:spPr>
            <a:xfrm>
              <a:off x="1503963" y="1272496"/>
              <a:ext cx="193276" cy="2001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Room</a:t>
              </a:r>
              <a:endParaRPr lang="en-US" sz="1122" b="1" dirty="0">
                <a:solidFill>
                  <a:srgbClr val="FFFFFF"/>
                </a:solidFill>
              </a:endParaRPr>
            </a:p>
          </p:txBody>
        </p:sp>
        <p:sp>
          <p:nvSpPr>
            <p:cNvPr id="35" name="Rechteck 67"/>
            <p:cNvSpPr/>
            <p:nvPr/>
          </p:nvSpPr>
          <p:spPr>
            <a:xfrm>
              <a:off x="1488142" y="3371455"/>
              <a:ext cx="229783" cy="3225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Room</a:t>
              </a:r>
              <a:endParaRPr lang="en-US" sz="1122" b="1" dirty="0">
                <a:solidFill>
                  <a:srgbClr val="FFFFFF"/>
                </a:solidFill>
              </a:endParaRPr>
            </a:p>
          </p:txBody>
        </p:sp>
        <p:sp>
          <p:nvSpPr>
            <p:cNvPr id="36" name="Rechteck 68"/>
            <p:cNvSpPr/>
            <p:nvPr/>
          </p:nvSpPr>
          <p:spPr>
            <a:xfrm>
              <a:off x="1901289" y="3412623"/>
              <a:ext cx="1943940" cy="71997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543901" y="5717861"/>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63753" y="5732090"/>
            <a:ext cx="7699317"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sp>
        <p:nvSpPr>
          <p:cNvPr id="44" name="Pfeil nach rechts 43"/>
          <p:cNvSpPr/>
          <p:nvPr/>
        </p:nvSpPr>
        <p:spPr bwMode="auto">
          <a:xfrm rot="10800000">
            <a:off x="1473700" y="5801518"/>
            <a:ext cx="640080" cy="214872"/>
          </a:xfrm>
          <a:prstGeom prst="rightArrow">
            <a:avLst>
              <a:gd name="adj1" fmla="val 51308"/>
              <a:gd name="adj2" fmla="val 49383"/>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45" name="Rechteck 45"/>
          <p:cNvSpPr/>
          <p:nvPr/>
        </p:nvSpPr>
        <p:spPr>
          <a:xfrm>
            <a:off x="5465875" y="1331803"/>
            <a:ext cx="4141099"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46" name="Rechteck 46"/>
          <p:cNvSpPr/>
          <p:nvPr/>
        </p:nvSpPr>
        <p:spPr>
          <a:xfrm>
            <a:off x="5586751" y="1375714"/>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sp>
        <p:nvSpPr>
          <p:cNvPr id="48" name="Pfeil nach rechts 47"/>
          <p:cNvSpPr/>
          <p:nvPr/>
        </p:nvSpPr>
        <p:spPr bwMode="auto">
          <a:xfrm>
            <a:off x="9300979" y="2481036"/>
            <a:ext cx="640080" cy="214663"/>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4" name="Pfeil nach rechts 53"/>
          <p:cNvSpPr/>
          <p:nvPr/>
        </p:nvSpPr>
        <p:spPr bwMode="auto">
          <a:xfrm>
            <a:off x="9328356" y="3542683"/>
            <a:ext cx="640080" cy="248235"/>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6" name="Pfeil nach rechts 55"/>
          <p:cNvSpPr/>
          <p:nvPr/>
        </p:nvSpPr>
        <p:spPr bwMode="auto">
          <a:xfrm>
            <a:off x="9294788" y="1573099"/>
            <a:ext cx="640080" cy="195971"/>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7" name="Pfeil nach rechts 56"/>
          <p:cNvSpPr/>
          <p:nvPr/>
        </p:nvSpPr>
        <p:spPr bwMode="auto">
          <a:xfrm>
            <a:off x="5939293" y="4073326"/>
            <a:ext cx="4023360" cy="206586"/>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58" name="Pfeil nach rechts 57"/>
          <p:cNvSpPr/>
          <p:nvPr/>
        </p:nvSpPr>
        <p:spPr bwMode="auto">
          <a:xfrm rot="18348562">
            <a:off x="9047455" y="5278757"/>
            <a:ext cx="1645920" cy="183306"/>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62" name="Pfeil nach rechts 61"/>
          <p:cNvSpPr/>
          <p:nvPr/>
        </p:nvSpPr>
        <p:spPr bwMode="auto">
          <a:xfrm rot="10800000">
            <a:off x="1465709" y="3749122"/>
            <a:ext cx="640080" cy="217387"/>
          </a:xfrm>
          <a:prstGeom prst="rightArrow">
            <a:avLst>
              <a:gd name="adj1" fmla="val 55727"/>
              <a:gd name="adj2" fmla="val 70086"/>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sp>
        <p:nvSpPr>
          <p:cNvPr id="63" name="Pfeil nach rechts 62"/>
          <p:cNvSpPr/>
          <p:nvPr/>
        </p:nvSpPr>
        <p:spPr bwMode="auto">
          <a:xfrm rot="8198372">
            <a:off x="1326471" y="4423189"/>
            <a:ext cx="914400" cy="264169"/>
          </a:xfrm>
          <a:prstGeom prst="rightArrow">
            <a:avLst>
              <a:gd name="adj1" fmla="val 44013"/>
              <a:gd name="adj2" fmla="val 70351"/>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2040" dirty="0">
              <a:gradFill>
                <a:gsLst>
                  <a:gs pos="0">
                    <a:srgbClr val="FFFFFF"/>
                  </a:gs>
                  <a:gs pos="100000">
                    <a:srgbClr val="FFFFFF"/>
                  </a:gs>
                </a:gsLst>
                <a:lin ang="5400000" scaled="0"/>
              </a:gradFill>
            </a:endParaRPr>
          </a:p>
        </p:txBody>
      </p:sp>
      <p:pic>
        <p:nvPicPr>
          <p:cNvPr id="49" name="Picture 48"/>
          <p:cNvPicPr>
            <a:picLocks noChangeAspect="1"/>
          </p:cNvPicPr>
          <p:nvPr/>
        </p:nvPicPr>
        <p:blipFill>
          <a:blip r:embed="rId3"/>
          <a:stretch>
            <a:fillRect/>
          </a:stretch>
        </p:blipFill>
        <p:spPr>
          <a:xfrm>
            <a:off x="260226" y="3377145"/>
            <a:ext cx="1133475" cy="1104900"/>
          </a:xfrm>
          <a:prstGeom prst="rect">
            <a:avLst/>
          </a:prstGeom>
        </p:spPr>
      </p:pic>
      <p:pic>
        <p:nvPicPr>
          <p:cNvPr id="55" name="Picture 54"/>
          <p:cNvPicPr>
            <a:picLocks noChangeAspect="1"/>
          </p:cNvPicPr>
          <p:nvPr/>
        </p:nvPicPr>
        <p:blipFill>
          <a:blip r:embed="rId4"/>
          <a:stretch>
            <a:fillRect/>
          </a:stretch>
        </p:blipFill>
        <p:spPr>
          <a:xfrm>
            <a:off x="9962653" y="1593150"/>
            <a:ext cx="1114425" cy="1123950"/>
          </a:xfrm>
          <a:prstGeom prst="rect">
            <a:avLst/>
          </a:prstGeom>
        </p:spPr>
      </p:pic>
      <p:pic>
        <p:nvPicPr>
          <p:cNvPr id="67" name="Picture 66"/>
          <p:cNvPicPr>
            <a:picLocks noChangeAspect="1"/>
          </p:cNvPicPr>
          <p:nvPr/>
        </p:nvPicPr>
        <p:blipFill>
          <a:blip r:embed="rId5"/>
          <a:stretch>
            <a:fillRect/>
          </a:stretch>
        </p:blipFill>
        <p:spPr>
          <a:xfrm>
            <a:off x="11170554" y="1593857"/>
            <a:ext cx="1104900" cy="1123950"/>
          </a:xfrm>
          <a:prstGeom prst="rect">
            <a:avLst/>
          </a:prstGeom>
        </p:spPr>
      </p:pic>
      <p:pic>
        <p:nvPicPr>
          <p:cNvPr id="68" name="Picture 67"/>
          <p:cNvPicPr>
            <a:picLocks noChangeAspect="1"/>
          </p:cNvPicPr>
          <p:nvPr/>
        </p:nvPicPr>
        <p:blipFill>
          <a:blip r:embed="rId5"/>
          <a:stretch>
            <a:fillRect/>
          </a:stretch>
        </p:blipFill>
        <p:spPr>
          <a:xfrm>
            <a:off x="279040" y="4870128"/>
            <a:ext cx="1104900" cy="1123950"/>
          </a:xfrm>
          <a:prstGeom prst="rect">
            <a:avLst/>
          </a:prstGeom>
        </p:spPr>
      </p:pic>
      <p:pic>
        <p:nvPicPr>
          <p:cNvPr id="69" name="Picture 68"/>
          <p:cNvPicPr>
            <a:picLocks noChangeAspect="1"/>
          </p:cNvPicPr>
          <p:nvPr/>
        </p:nvPicPr>
        <p:blipFill>
          <a:blip r:embed="rId6"/>
          <a:stretch>
            <a:fillRect/>
          </a:stretch>
        </p:blipFill>
        <p:spPr>
          <a:xfrm>
            <a:off x="10056004" y="3515123"/>
            <a:ext cx="1104900" cy="1114425"/>
          </a:xfrm>
          <a:prstGeom prst="rect">
            <a:avLst/>
          </a:prstGeom>
        </p:spPr>
      </p:pic>
      <p:grpSp>
        <p:nvGrpSpPr>
          <p:cNvPr id="39" name="Gruppieren 38"/>
          <p:cNvGrpSpPr/>
          <p:nvPr/>
        </p:nvGrpSpPr>
        <p:grpSpPr>
          <a:xfrm>
            <a:off x="10773062" y="5716044"/>
            <a:ext cx="1114550" cy="772390"/>
            <a:chOff x="10410530" y="5700520"/>
            <a:chExt cx="1114550" cy="772390"/>
          </a:xfrm>
        </p:grpSpPr>
        <p:sp>
          <p:nvSpPr>
            <p:cNvPr id="53" name="Pfeil nach rechts 52"/>
            <p:cNvSpPr/>
            <p:nvPr/>
          </p:nvSpPr>
          <p:spPr bwMode="auto">
            <a:xfrm>
              <a:off x="10576826" y="6022896"/>
              <a:ext cx="642362" cy="148363"/>
            </a:xfrm>
            <a:prstGeom prst="rightArrow">
              <a:avLst>
                <a:gd name="adj1" fmla="val 55727"/>
                <a:gd name="adj2" fmla="val 70086"/>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sz="1400" dirty="0">
                <a:gradFill>
                  <a:gsLst>
                    <a:gs pos="0">
                      <a:srgbClr val="FFFFFF"/>
                    </a:gs>
                    <a:gs pos="100000">
                      <a:srgbClr val="FFFFFF"/>
                    </a:gs>
                  </a:gsLst>
                  <a:lin ang="5400000" scaled="0"/>
                </a:gradFill>
              </a:endParaRPr>
            </a:p>
          </p:txBody>
        </p:sp>
        <p:sp>
          <p:nvSpPr>
            <p:cNvPr id="60" name="Pfeil nach rechts 59"/>
            <p:cNvSpPr/>
            <p:nvPr/>
          </p:nvSpPr>
          <p:spPr bwMode="auto">
            <a:xfrm>
              <a:off x="10586161" y="5700520"/>
              <a:ext cx="633027" cy="139643"/>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de-DE" dirty="0">
                <a:gradFill>
                  <a:gsLst>
                    <a:gs pos="0">
                      <a:srgbClr val="FFFFFF"/>
                    </a:gs>
                    <a:gs pos="100000">
                      <a:srgbClr val="FFFFFF"/>
                    </a:gs>
                  </a:gsLst>
                  <a:lin ang="5400000" scaled="0"/>
                </a:gradFill>
              </a:endParaRPr>
            </a:p>
          </p:txBody>
        </p:sp>
        <p:sp>
          <p:nvSpPr>
            <p:cNvPr id="4" name="Textfeld 3"/>
            <p:cNvSpPr txBox="1"/>
            <p:nvPr/>
          </p:nvSpPr>
          <p:spPr>
            <a:xfrm>
              <a:off x="10410530" y="6032020"/>
              <a:ext cx="1114549" cy="440890"/>
            </a:xfrm>
            <a:prstGeom prst="rect">
              <a:avLst/>
            </a:prstGeom>
            <a:noFill/>
          </p:spPr>
          <p:txBody>
            <a:bodyPr wrap="square" lIns="182880" tIns="146304" rIns="182880" bIns="146304" rtlCol="0">
              <a:spAutoFit/>
            </a:bodyPr>
            <a:lstStyle/>
            <a:p>
              <a:pPr>
                <a:lnSpc>
                  <a:spcPct val="90000"/>
                </a:lnSpc>
                <a:spcAft>
                  <a:spcPts val="600"/>
                </a:spcAft>
              </a:pPr>
              <a:r>
                <a:rPr lang="en-US" sz="1050" dirty="0" smtClean="0">
                  <a:gradFill>
                    <a:gsLst>
                      <a:gs pos="2917">
                        <a:srgbClr val="FFFFFF"/>
                      </a:gs>
                      <a:gs pos="30000">
                        <a:srgbClr val="FFFFFF"/>
                      </a:gs>
                    </a:gsLst>
                    <a:lin ang="5400000" scaled="0"/>
                  </a:gradFill>
                </a:rPr>
                <a:t>Live</a:t>
              </a:r>
              <a:r>
                <a:rPr lang="en-US" sz="1050" i="1" dirty="0" smtClean="0">
                  <a:gradFill>
                    <a:gsLst>
                      <a:gs pos="2917">
                        <a:srgbClr val="FFFFFF"/>
                      </a:gs>
                      <a:gs pos="30000">
                        <a:srgbClr val="FFFFFF"/>
                      </a:gs>
                    </a:gsLst>
                    <a:lin ang="5400000" scaled="0"/>
                  </a:gradFill>
                </a:rPr>
                <a:t> </a:t>
              </a:r>
              <a:r>
                <a:rPr lang="en-US" sz="1050" dirty="0" smtClean="0">
                  <a:gradFill>
                    <a:gsLst>
                      <a:gs pos="2917">
                        <a:srgbClr val="FFFFFF"/>
                      </a:gs>
                      <a:gs pos="30000">
                        <a:srgbClr val="FFFFFF"/>
                      </a:gs>
                    </a:gsLst>
                    <a:lin ang="5400000" scaled="0"/>
                  </a:gradFill>
                </a:rPr>
                <a:t>Data</a:t>
              </a:r>
              <a:endParaRPr lang="de-DE" sz="1050" dirty="0" err="1" smtClean="0">
                <a:gradFill>
                  <a:gsLst>
                    <a:gs pos="2917">
                      <a:srgbClr val="FFFFFF"/>
                    </a:gs>
                    <a:gs pos="30000">
                      <a:srgbClr val="FFFFFF"/>
                    </a:gs>
                  </a:gsLst>
                  <a:lin ang="5400000" scaled="0"/>
                </a:gradFill>
              </a:endParaRPr>
            </a:p>
          </p:txBody>
        </p:sp>
        <p:sp>
          <p:nvSpPr>
            <p:cNvPr id="61" name="Textfeld 60"/>
            <p:cNvSpPr txBox="1"/>
            <p:nvPr/>
          </p:nvSpPr>
          <p:spPr>
            <a:xfrm>
              <a:off x="10410531" y="5700520"/>
              <a:ext cx="1114549" cy="440890"/>
            </a:xfrm>
            <a:prstGeom prst="rect">
              <a:avLst/>
            </a:prstGeom>
            <a:noFill/>
          </p:spPr>
          <p:txBody>
            <a:bodyPr wrap="square" lIns="182880" tIns="146304" rIns="182880" bIns="146304" rtlCol="0">
              <a:spAutoFit/>
            </a:bodyPr>
            <a:lstStyle/>
            <a:p>
              <a:pPr>
                <a:lnSpc>
                  <a:spcPct val="90000"/>
                </a:lnSpc>
                <a:spcAft>
                  <a:spcPts val="600"/>
                </a:spcAft>
              </a:pPr>
              <a:r>
                <a:rPr lang="en-US" sz="1050" dirty="0" smtClean="0">
                  <a:gradFill>
                    <a:gsLst>
                      <a:gs pos="2917">
                        <a:srgbClr val="FFFFFF"/>
                      </a:gs>
                      <a:gs pos="30000">
                        <a:srgbClr val="FFFFFF"/>
                      </a:gs>
                    </a:gsLst>
                    <a:lin ang="5400000" scaled="0"/>
                  </a:gradFill>
                </a:rPr>
                <a:t>Copy Data</a:t>
              </a:r>
              <a:endParaRPr lang="de-DE" sz="1050" dirty="0" err="1" smtClean="0">
                <a:gradFill>
                  <a:gsLst>
                    <a:gs pos="2917">
                      <a:srgbClr val="FFFFFF"/>
                    </a:gs>
                    <a:gs pos="30000">
                      <a:srgbClr val="FFFFFF"/>
                    </a:gs>
                  </a:gsLst>
                  <a:lin ang="5400000" scaled="0"/>
                </a:gradFill>
              </a:endParaRPr>
            </a:p>
          </p:txBody>
        </p:sp>
      </p:grpSp>
    </p:spTree>
    <p:extLst>
      <p:ext uri="{BB962C8B-B14F-4D97-AF65-F5344CB8AC3E}">
        <p14:creationId xmlns:p14="http://schemas.microsoft.com/office/powerpoint/2010/main" val="755160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54" grpId="0" animBg="1"/>
      <p:bldP spid="56" grpId="0" animBg="1"/>
      <p:bldP spid="57" grpId="0" animBg="1"/>
      <p:bldP spid="58"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Co-exist </a:t>
            </a:r>
            <a:r>
              <a:rPr lang="en-US" dirty="0"/>
              <a:t>with </a:t>
            </a:r>
            <a:r>
              <a:rPr lang="en-US" dirty="0" smtClean="0"/>
              <a:t>SAP</a:t>
            </a:r>
            <a:endParaRPr lang="en-US" dirty="0"/>
          </a:p>
        </p:txBody>
      </p:sp>
    </p:spTree>
    <p:extLst>
      <p:ext uri="{BB962C8B-B14F-4D97-AF65-F5344CB8AC3E}">
        <p14:creationId xmlns:p14="http://schemas.microsoft.com/office/powerpoint/2010/main" val="272050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24291" y="34017"/>
            <a:ext cx="11889564" cy="917575"/>
          </a:xfrm>
        </p:spPr>
        <p:txBody>
          <a:bodyPr/>
          <a:lstStyle/>
          <a:p>
            <a:r>
              <a:rPr lang="de-DE" dirty="0" smtClean="0"/>
              <a:t>What do we see with at customers? </a:t>
            </a:r>
            <a:endParaRPr lang="de-DE" dirty="0"/>
          </a:p>
        </p:txBody>
      </p:sp>
      <p:graphicFrame>
        <p:nvGraphicFramePr>
          <p:cNvPr id="4" name="Tabelle 3"/>
          <p:cNvGraphicFramePr>
            <a:graphicFrameLocks noGrp="1"/>
          </p:cNvGraphicFramePr>
          <p:nvPr>
            <p:extLst/>
          </p:nvPr>
        </p:nvGraphicFramePr>
        <p:xfrm>
          <a:off x="529800" y="1040496"/>
          <a:ext cx="11551840" cy="3628438"/>
        </p:xfrm>
        <a:graphic>
          <a:graphicData uri="http://schemas.openxmlformats.org/drawingml/2006/table">
            <a:tbl>
              <a:tblPr firstRow="1" bandRow="1">
                <a:tableStyleId>{5C22544A-7EE6-4342-B048-85BDC9FD1C3A}</a:tableStyleId>
              </a:tblPr>
              <a:tblGrid>
                <a:gridCol w="5328592"/>
                <a:gridCol w="6223248"/>
              </a:tblGrid>
              <a:tr h="629340">
                <a:tc>
                  <a:txBody>
                    <a:bodyPr/>
                    <a:lstStyle/>
                    <a:p>
                      <a:r>
                        <a:rPr lang="en-US" sz="1600" noProof="0" dirty="0" smtClean="0"/>
                        <a:t>Customer Situation </a:t>
                      </a:r>
                      <a:endParaRPr lang="en-US" sz="1600" noProof="0" dirty="0"/>
                    </a:p>
                  </a:txBody>
                  <a:tcPr/>
                </a:tc>
                <a:tc>
                  <a:txBody>
                    <a:bodyPr/>
                    <a:lstStyle/>
                    <a:p>
                      <a:r>
                        <a:rPr lang="en-US" sz="1600" noProof="0" dirty="0" smtClean="0"/>
                        <a:t>Microsoft Option</a:t>
                      </a:r>
                      <a:endParaRPr lang="en-US" sz="1600" noProof="0" dirty="0"/>
                    </a:p>
                  </a:txBody>
                  <a:tcPr/>
                </a:tc>
              </a:tr>
              <a:tr h="621902">
                <a:tc>
                  <a:txBody>
                    <a:bodyPr/>
                    <a:lstStyle/>
                    <a:p>
                      <a:r>
                        <a:rPr lang="en-US" sz="1600" noProof="0" dirty="0" smtClean="0"/>
                        <a:t>Needing Reporting</a:t>
                      </a:r>
                      <a:r>
                        <a:rPr lang="en-US" sz="1600" baseline="0" noProof="0" dirty="0" smtClean="0"/>
                        <a:t> &amp; Analytics on top of SAP ERP</a:t>
                      </a:r>
                      <a:endParaRPr lang="en-US" sz="1600" noProof="0" dirty="0"/>
                    </a:p>
                  </a:txBody>
                  <a:tcPr/>
                </a:tc>
                <a:tc>
                  <a:txBody>
                    <a:bodyPr/>
                    <a:lstStyle/>
                    <a:p>
                      <a:r>
                        <a:rPr lang="en-US" sz="1600" baseline="0" noProof="0" dirty="0" smtClean="0"/>
                        <a:t>BI stack with SQL Server DW or APS</a:t>
                      </a:r>
                      <a:endParaRPr lang="en-US" sz="1600" noProof="0" dirty="0"/>
                    </a:p>
                  </a:txBody>
                  <a:tcPr/>
                </a:tc>
              </a:tr>
              <a:tr h="888432">
                <a:tc>
                  <a:txBody>
                    <a:bodyPr/>
                    <a:lstStyle/>
                    <a:p>
                      <a:r>
                        <a:rPr lang="en-US" sz="1600" noProof="0" dirty="0" smtClean="0"/>
                        <a:t>Evaluating HANA</a:t>
                      </a:r>
                      <a:r>
                        <a:rPr lang="en-US" sz="1600" baseline="0" noProof="0" dirty="0" smtClean="0"/>
                        <a:t> as long term strategy Database and Application platform</a:t>
                      </a:r>
                      <a:endParaRPr lang="en-US" sz="1600" noProof="0" dirty="0"/>
                    </a:p>
                  </a:txBody>
                  <a:tcPr/>
                </a:tc>
                <a:tc>
                  <a:txBody>
                    <a:bodyPr/>
                    <a:lstStyle/>
                    <a:p>
                      <a:r>
                        <a:rPr lang="en-US" sz="1600" noProof="0" dirty="0" smtClean="0"/>
                        <a:t>- APS or SQL Server</a:t>
                      </a:r>
                      <a:r>
                        <a:rPr lang="en-US" sz="1600" baseline="0" noProof="0" dirty="0" smtClean="0"/>
                        <a:t> DW</a:t>
                      </a:r>
                      <a:r>
                        <a:rPr lang="en-US" sz="1600" noProof="0" dirty="0" smtClean="0"/>
                        <a:t> alongside HANA</a:t>
                      </a:r>
                    </a:p>
                    <a:p>
                      <a:r>
                        <a:rPr lang="en-US" sz="1600" noProof="0" dirty="0" smtClean="0"/>
                        <a:t>- HANA for SAP Business Suite and Microsoft</a:t>
                      </a:r>
                      <a:r>
                        <a:rPr lang="en-US" sz="1600" baseline="0" noProof="0" dirty="0" smtClean="0"/>
                        <a:t> stack</a:t>
                      </a:r>
                      <a:r>
                        <a:rPr lang="en-US" sz="1600" noProof="0" dirty="0" smtClean="0"/>
                        <a:t> for all non-SAP related workloads</a:t>
                      </a:r>
                      <a:endParaRPr lang="en-US" sz="1600" noProof="0" dirty="0"/>
                    </a:p>
                  </a:txBody>
                  <a:tcPr/>
                </a:tc>
              </a:tr>
              <a:tr h="744382">
                <a:tc>
                  <a:txBody>
                    <a:bodyPr/>
                    <a:lstStyle/>
                    <a:p>
                      <a:r>
                        <a:rPr lang="en-US" sz="1600" noProof="0" dirty="0" smtClean="0"/>
                        <a:t>Using </a:t>
                      </a:r>
                      <a:r>
                        <a:rPr lang="en-US" sz="1600" baseline="0" noProof="0" dirty="0" smtClean="0"/>
                        <a:t>SAP Data Services as Integration Layer</a:t>
                      </a:r>
                      <a:endParaRPr lang="en-US" sz="1600" noProof="0" dirty="0"/>
                    </a:p>
                  </a:txBody>
                  <a:tcPr/>
                </a:tc>
                <a:tc>
                  <a:txBody>
                    <a:bodyPr/>
                    <a:lstStyle/>
                    <a:p>
                      <a:r>
                        <a:rPr lang="en-US" sz="1600" baseline="0" noProof="0" dirty="0" smtClean="0"/>
                        <a:t>SAP Data Services for integration between SAP and MS BI stack </a:t>
                      </a:r>
                      <a:endParaRPr lang="en-US" sz="1600" noProof="0" dirty="0"/>
                    </a:p>
                  </a:txBody>
                  <a:tcPr/>
                </a:tc>
              </a:tr>
              <a:tr h="744382">
                <a:tc>
                  <a:txBody>
                    <a:bodyPr/>
                    <a:lstStyle/>
                    <a:p>
                      <a:r>
                        <a:rPr lang="en-US" sz="1600" noProof="0" dirty="0" smtClean="0"/>
                        <a:t>Investing long term</a:t>
                      </a:r>
                      <a:r>
                        <a:rPr lang="en-US" sz="1600" baseline="0" noProof="0" dirty="0" smtClean="0"/>
                        <a:t> on All-Up</a:t>
                      </a:r>
                      <a:r>
                        <a:rPr lang="en-US" sz="1600" noProof="0" dirty="0" smtClean="0"/>
                        <a:t> SAP strategy (no</a:t>
                      </a:r>
                      <a:r>
                        <a:rPr lang="en-US" sz="1600" baseline="0" noProof="0" dirty="0" smtClean="0"/>
                        <a:t> </a:t>
                      </a:r>
                      <a:r>
                        <a:rPr lang="en-US" sz="1600" noProof="0" dirty="0" smtClean="0"/>
                        <a:t>MS BI at any level) </a:t>
                      </a:r>
                      <a:endParaRPr lang="en-US" sz="1600" noProof="0" dirty="0"/>
                    </a:p>
                  </a:txBody>
                  <a:tcPr/>
                </a:tc>
                <a:tc>
                  <a:txBody>
                    <a:bodyPr/>
                    <a:lstStyle/>
                    <a:p>
                      <a:r>
                        <a:rPr lang="en-US" sz="1600" noProof="0" dirty="0" smtClean="0"/>
                        <a:t>Power BI (self-service)</a:t>
                      </a:r>
                      <a:endParaRPr lang="en-US" sz="1600" noProof="0" dirty="0"/>
                    </a:p>
                  </a:txBody>
                  <a:tcPr/>
                </a:tc>
              </a:tr>
            </a:tbl>
          </a:graphicData>
        </a:graphic>
      </p:graphicFrame>
    </p:spTree>
    <p:extLst>
      <p:ext uri="{BB962C8B-B14F-4D97-AF65-F5344CB8AC3E}">
        <p14:creationId xmlns:p14="http://schemas.microsoft.com/office/powerpoint/2010/main" val="79501481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9" y="1516062"/>
            <a:ext cx="11887200" cy="3743910"/>
          </a:xfrm>
        </p:spPr>
        <p:txBody>
          <a:bodyPr/>
          <a:lstStyle/>
          <a:p>
            <a:r>
              <a:rPr lang="en-US" sz="3672" dirty="0" smtClean="0"/>
              <a:t>Microsoft BI can be combined with SAP data in several different scenarios</a:t>
            </a:r>
          </a:p>
          <a:p>
            <a:r>
              <a:rPr lang="en-US" sz="3672" dirty="0" smtClean="0"/>
              <a:t>Microsoft BI can be an alternative to SAP BI</a:t>
            </a:r>
          </a:p>
          <a:p>
            <a:r>
              <a:rPr lang="en-US" sz="3672" dirty="0" smtClean="0"/>
              <a:t>No “one-fits-it-all” approach</a:t>
            </a:r>
          </a:p>
          <a:p>
            <a:r>
              <a:rPr lang="en-US" sz="3672" dirty="0" smtClean="0"/>
              <a:t>Understand your situation </a:t>
            </a:r>
          </a:p>
          <a:p>
            <a:endParaRPr lang="en-US" dirty="0"/>
          </a:p>
        </p:txBody>
      </p:sp>
      <p:sp>
        <p:nvSpPr>
          <p:cNvPr id="4" name="Title 3"/>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2731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IE" dirty="0"/>
              <a:t>Announcing New White Paper </a:t>
            </a:r>
            <a:endParaRPr lang="en-US" dirty="0"/>
          </a:p>
        </p:txBody>
      </p:sp>
      <p:sp>
        <p:nvSpPr>
          <p:cNvPr id="6" name="Text Placeholder 5"/>
          <p:cNvSpPr>
            <a:spLocks noGrp="1"/>
          </p:cNvSpPr>
          <p:nvPr>
            <p:ph type="body" sz="quarter" idx="11"/>
          </p:nvPr>
        </p:nvSpPr>
        <p:spPr>
          <a:xfrm>
            <a:off x="274639" y="1212849"/>
            <a:ext cx="11889564" cy="5610767"/>
          </a:xfrm>
        </p:spPr>
        <p:txBody>
          <a:bodyPr/>
          <a:lstStyle/>
          <a:p>
            <a:r>
              <a:rPr lang="en-IE" dirty="0" smtClean="0"/>
              <a:t/>
            </a:r>
            <a:br>
              <a:rPr lang="en-IE" dirty="0" smtClean="0"/>
            </a:br>
            <a:r>
              <a:rPr lang="en-IE" dirty="0" smtClean="0"/>
              <a:t>“</a:t>
            </a:r>
            <a:r>
              <a:rPr lang="en-IE" sz="5400" dirty="0"/>
              <a:t>Microsoft BI and SAP</a:t>
            </a:r>
            <a:r>
              <a:rPr lang="en-IE" dirty="0"/>
              <a:t>” – Technical Paper on key scenarios and interoperability solutions between Microsoft BI stack and SAP systems, May 2014</a:t>
            </a:r>
          </a:p>
          <a:p>
            <a:endParaRPr lang="en-US" dirty="0" smtClean="0"/>
          </a:p>
          <a:p>
            <a:r>
              <a:rPr lang="en-US" dirty="0" smtClean="0"/>
              <a:t>Available for download today</a:t>
            </a:r>
          </a:p>
          <a:p>
            <a:r>
              <a:rPr lang="en-IE" sz="3200" u="sng" dirty="0">
                <a:solidFill>
                  <a:schemeClr val="tx1"/>
                </a:solidFill>
                <a:hlinkClick r:id="rId3"/>
              </a:rPr>
              <a:t>http://download.microsoft.com/download/8/D/A/8DA93EB7-4024-4C01-8464-A57044A99B7E/Microsoft_BI_and_SAP_white_paper.pdf</a:t>
            </a:r>
            <a:endParaRPr lang="en-IE" sz="3200" dirty="0">
              <a:solidFill>
                <a:schemeClr val="tx1"/>
              </a:solidFill>
            </a:endParaRPr>
          </a:p>
          <a:p>
            <a:endParaRPr lang="en-US" dirty="0" smtClean="0"/>
          </a:p>
        </p:txBody>
      </p:sp>
    </p:spTree>
    <p:extLst>
      <p:ext uri="{BB962C8B-B14F-4D97-AF65-F5344CB8AC3E}">
        <p14:creationId xmlns:p14="http://schemas.microsoft.com/office/powerpoint/2010/main" val="3968673231"/>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a:spcBef>
                <a:spcPts val="2400"/>
              </a:spcBef>
            </a:pPr>
            <a:r>
              <a:rPr lang="en-US" sz="3800" dirty="0">
                <a:gradFill>
                  <a:gsLst>
                    <a:gs pos="1250">
                      <a:schemeClr val="tx1"/>
                    </a:gs>
                    <a:gs pos="100000">
                      <a:schemeClr val="tx1"/>
                    </a:gs>
                  </a:gsLst>
                  <a:lin ang="5400000" scaled="0"/>
                </a:gradFill>
              </a:rPr>
              <a:t>Find Us Later At </a:t>
            </a:r>
            <a:r>
              <a:rPr lang="en-US" sz="3800" b="1" dirty="0">
                <a:gradFill>
                  <a:gsLst>
                    <a:gs pos="1250">
                      <a:schemeClr val="tx1"/>
                    </a:gs>
                    <a:gs pos="100000">
                      <a:schemeClr val="tx1"/>
                    </a:gs>
                  </a:gsLst>
                  <a:lin ang="5400000" scaled="0"/>
                </a:gradFill>
              </a:rPr>
              <a:t>Data Platform &amp; BI</a:t>
            </a:r>
            <a:r>
              <a:rPr lang="en-US" sz="3800" dirty="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rPr>
              <a:t>MSE</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7818696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Innovating For Your Success! </a:t>
            </a:r>
            <a:endParaRPr lang="en-US" dirty="0"/>
          </a:p>
        </p:txBody>
      </p:sp>
    </p:spTree>
    <p:extLst>
      <p:ext uri="{BB962C8B-B14F-4D97-AF65-F5344CB8AC3E}">
        <p14:creationId xmlns:p14="http://schemas.microsoft.com/office/powerpoint/2010/main" val="349534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hlinkClick r:id="rId3"/>
              </a:rPr>
              <a:t>PowerBI.com</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hlinkClick r:id="rId5"/>
              </a:rPr>
              <a:t>www.microsoft.com/en-us/powerBI/SAP.aspx</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65910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4"/>
            <a:ext cx="12068300" cy="724987"/>
          </a:xfrm>
        </p:spPr>
        <p:txBody>
          <a:bodyPr/>
          <a:lstStyle/>
          <a:p>
            <a:pPr>
              <a:spcBef>
                <a:spcPts val="2400"/>
              </a:spcBef>
            </a:pPr>
            <a:r>
              <a:rPr lang="en-US" sz="3799" dirty="0">
                <a:gradFill>
                  <a:gsLst>
                    <a:gs pos="1250">
                      <a:schemeClr val="tx1"/>
                    </a:gs>
                    <a:gs pos="100000">
                      <a:schemeClr val="tx1"/>
                    </a:gs>
                  </a:gsLst>
                  <a:lin ang="5400000" scaled="0"/>
                </a:gradFill>
              </a:rPr>
              <a:t>27 Hands on Labs + 8 Instructor Led Labs in Hall 7</a:t>
            </a:r>
          </a:p>
        </p:txBody>
      </p:sp>
      <p:sp>
        <p:nvSpPr>
          <p:cNvPr id="2" name="Title 1"/>
          <p:cNvSpPr>
            <a:spLocks noGrp="1"/>
          </p:cNvSpPr>
          <p:nvPr>
            <p:ph type="title"/>
          </p:nvPr>
        </p:nvSpPr>
        <p:spPr/>
        <p:txBody>
          <a:bodyPr/>
          <a:lstStyle/>
          <a:p>
            <a:r>
              <a:rPr lang="en-US" dirty="0" smtClean="0"/>
              <a:t>DBI Track resources</a:t>
            </a:r>
            <a:endParaRPr lang="en-US" dirty="0"/>
          </a:p>
        </p:txBody>
      </p:sp>
      <p:sp>
        <p:nvSpPr>
          <p:cNvPr id="10" name="Text Placeholder 7"/>
          <p:cNvSpPr txBox="1">
            <a:spLocks/>
          </p:cNvSpPr>
          <p:nvPr/>
        </p:nvSpPr>
        <p:spPr>
          <a:xfrm>
            <a:off x="267872" y="2232734"/>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SQL Server 2014 Technical Overview e-book</a:t>
            </a:r>
          </a:p>
          <a:p>
            <a:pPr marL="246102" lvl="1" indent="0" defTabSz="932563">
              <a:spcBef>
                <a:spcPts val="2400"/>
              </a:spcBef>
              <a:buClr>
                <a:srgbClr val="68217A"/>
              </a:buClr>
              <a:buNone/>
            </a:pPr>
            <a:r>
              <a:rPr lang="en-US" sz="2167" u="sng" dirty="0">
                <a:solidFill>
                  <a:srgbClr val="FFFF00"/>
                </a:solidFill>
                <a:latin typeface="Segoe UI Light"/>
                <a:hlinkClick r:id="rId4"/>
              </a:rPr>
              <a:t>microsoft.com/sqlserver</a:t>
            </a:r>
            <a:r>
              <a:rPr lang="en-US" sz="2167" dirty="0">
                <a:solidFill>
                  <a:srgbClr val="0072C6">
                    <a:lumMod val="60000"/>
                    <a:lumOff val="40000"/>
                  </a:srgbClr>
                </a:solidFill>
                <a:latin typeface="Segoe UI Light"/>
              </a:rPr>
              <a:t> and </a:t>
            </a:r>
            <a:r>
              <a:rPr lang="en-US" sz="2167" u="sng" dirty="0">
                <a:solidFill>
                  <a:srgbClr val="FFFF00"/>
                </a:solidFill>
                <a:latin typeface="Segoe UI Light"/>
                <a:hlinkClick r:id="rId5"/>
              </a:rPr>
              <a:t>Amazon Kindle Store</a:t>
            </a:r>
            <a:endParaRPr lang="en-US" sz="2167" u="sng" dirty="0">
              <a:solidFill>
                <a:srgbClr val="FFFF00"/>
              </a:solidFill>
              <a:latin typeface="Segoe UI Light"/>
            </a:endParaRPr>
          </a:p>
        </p:txBody>
      </p:sp>
      <p:sp>
        <p:nvSpPr>
          <p:cNvPr id="11" name="Text Placeholder 7"/>
          <p:cNvSpPr txBox="1">
            <a:spLocks/>
          </p:cNvSpPr>
          <p:nvPr/>
        </p:nvSpPr>
        <p:spPr>
          <a:xfrm>
            <a:off x="267872" y="3556818"/>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Free online training at Microsoft Virtual Academy</a:t>
            </a:r>
          </a:p>
          <a:p>
            <a:pPr marL="246102" lvl="1" indent="0" defTabSz="932563">
              <a:spcBef>
                <a:spcPts val="2400"/>
              </a:spcBef>
              <a:buClr>
                <a:srgbClr val="68217A"/>
              </a:buClr>
              <a:buNone/>
            </a:pPr>
            <a:r>
              <a:rPr lang="en-US" sz="2167" u="sng" dirty="0">
                <a:solidFill>
                  <a:srgbClr val="0072C6">
                    <a:lumMod val="60000"/>
                    <a:lumOff val="40000"/>
                  </a:srgbClr>
                </a:solidFill>
                <a:latin typeface="Segoe UI Light"/>
                <a:hlinkClick r:id="rId6"/>
              </a:rPr>
              <a:t>microsoftvirtualacademy.com</a:t>
            </a:r>
            <a:r>
              <a:rPr lang="en-US" sz="2167" dirty="0">
                <a:solidFill>
                  <a:srgbClr val="0072C6">
                    <a:lumMod val="60000"/>
                    <a:lumOff val="40000"/>
                  </a:srgbClr>
                </a:solidFill>
                <a:latin typeface="Segoe UI Light"/>
                <a:hlinkClick r:id="rId6"/>
              </a:rPr>
              <a:t> </a:t>
            </a:r>
            <a:endParaRPr lang="en-US" sz="2167" dirty="0">
              <a:solidFill>
                <a:srgbClr val="0072C6">
                  <a:lumMod val="60000"/>
                  <a:lumOff val="40000"/>
                </a:srgbClr>
              </a:solidFill>
              <a:latin typeface="Segoe UI Light"/>
            </a:endParaRPr>
          </a:p>
        </p:txBody>
      </p:sp>
      <p:sp>
        <p:nvSpPr>
          <p:cNvPr id="12" name="Text Placeholder 7"/>
          <p:cNvSpPr txBox="1">
            <a:spLocks/>
          </p:cNvSpPr>
          <p:nvPr/>
        </p:nvSpPr>
        <p:spPr>
          <a:xfrm>
            <a:off x="267872" y="4899941"/>
            <a:ext cx="12068300" cy="1341309"/>
          </a:xfrm>
          <a:prstGeom prst="rect">
            <a:avLst/>
          </a:prstGeom>
        </p:spPr>
        <p:txBody>
          <a:bodyPr vert="horz" wrap="square" lIns="146283" tIns="91427" rIns="146283" bIns="91427"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34" indent="-342834" defTabSz="932563">
              <a:spcBef>
                <a:spcPts val="2400"/>
              </a:spcBef>
              <a:buClr>
                <a:srgbClr val="68217A"/>
              </a:buClr>
            </a:pPr>
            <a:r>
              <a:rPr lang="en-US" sz="3799" dirty="0">
                <a:gradFill>
                  <a:gsLst>
                    <a:gs pos="1250">
                      <a:srgbClr val="FFFFFF"/>
                    </a:gs>
                    <a:gs pos="100000">
                      <a:srgbClr val="FFFFFF"/>
                    </a:gs>
                  </a:gsLst>
                  <a:lin ang="5400000" scaled="0"/>
                </a:gradFill>
              </a:rPr>
              <a:t>Try new Azure data services previews!</a:t>
            </a:r>
          </a:p>
          <a:p>
            <a:pPr marL="246102" lvl="1" indent="0" defTabSz="932563">
              <a:spcBef>
                <a:spcPts val="2400"/>
              </a:spcBef>
              <a:buClr>
                <a:srgbClr val="68217A"/>
              </a:buClr>
              <a:buNone/>
            </a:pPr>
            <a:r>
              <a:rPr lang="en-US" sz="2167" dirty="0">
                <a:solidFill>
                  <a:srgbClr val="FFFF00"/>
                </a:solidFill>
                <a:latin typeface="Segoe UI Light"/>
                <a:hlinkClick r:id="rId7"/>
              </a:rPr>
              <a:t>Azure Machine Learning</a:t>
            </a:r>
            <a:r>
              <a:rPr lang="en-US" sz="2167" dirty="0">
                <a:solidFill>
                  <a:srgbClr val="0072C6">
                    <a:lumMod val="60000"/>
                    <a:lumOff val="40000"/>
                  </a:srgbClr>
                </a:solidFill>
                <a:latin typeface="Segoe UI Light"/>
              </a:rPr>
              <a:t>,</a:t>
            </a:r>
            <a:r>
              <a:rPr lang="en-US" sz="2167" dirty="0">
                <a:solidFill>
                  <a:srgbClr val="FFFF00"/>
                </a:solidFill>
                <a:latin typeface="Segoe UI Light"/>
              </a:rPr>
              <a:t> </a:t>
            </a:r>
            <a:r>
              <a:rPr lang="en-US" sz="2167" dirty="0">
                <a:solidFill>
                  <a:srgbClr val="FFFF00"/>
                </a:solidFill>
                <a:latin typeface="Segoe UI Light"/>
                <a:hlinkClick r:id="rId8" action="ppaction://hlinkfile"/>
              </a:rPr>
              <a:t>DocumentDB</a:t>
            </a:r>
            <a:r>
              <a:rPr lang="en-US" sz="2167" dirty="0">
                <a:solidFill>
                  <a:srgbClr val="0072C6">
                    <a:lumMod val="60000"/>
                    <a:lumOff val="40000"/>
                  </a:srgbClr>
                </a:solidFill>
                <a:latin typeface="Segoe UI Light"/>
              </a:rPr>
              <a:t>, and </a:t>
            </a:r>
            <a:r>
              <a:rPr lang="en-US" sz="2167" dirty="0">
                <a:solidFill>
                  <a:srgbClr val="FFFF00"/>
                </a:solidFill>
                <a:latin typeface="Segoe UI Light"/>
                <a:hlinkClick r:id="rId8" action="ppaction://hlinkfile"/>
              </a:rPr>
              <a:t>Stream Analytics </a:t>
            </a:r>
            <a:endParaRPr lang="en-US" sz="2167" dirty="0">
              <a:solidFill>
                <a:srgbClr val="FFFF00"/>
              </a:solidFill>
              <a:latin typeface="Segoe UI Light"/>
            </a:endParaRPr>
          </a:p>
        </p:txBody>
      </p:sp>
    </p:spTree>
    <p:extLst>
      <p:ext uri="{BB962C8B-B14F-4D97-AF65-F5344CB8AC3E}">
        <p14:creationId xmlns:p14="http://schemas.microsoft.com/office/powerpoint/2010/main" val="1057758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1440626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960644619"/>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8996"/>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9373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2"/>
          <p:cNvSpPr txBox="1">
            <a:spLocks/>
          </p:cNvSpPr>
          <p:nvPr/>
        </p:nvSpPr>
        <p:spPr>
          <a:xfrm>
            <a:off x="517901" y="1741924"/>
            <a:ext cx="11186703" cy="677855"/>
          </a:xfrm>
          <a:prstGeom prst="rect">
            <a:avLst/>
          </a:prstGeom>
        </p:spPr>
        <p:txBody>
          <a:bodyPr vert="horz" wrap="square" lIns="0" tIns="0" rIns="0" bIns="0" rtlCol="0" anchor="ctr">
            <a:noAutofit/>
          </a:bodyPr>
          <a:lstStyle>
            <a:lvl1pPr defTabSz="914363">
              <a:lnSpc>
                <a:spcPct val="90000"/>
              </a:lnSpc>
              <a:spcBef>
                <a:spcPct val="0"/>
              </a:spcBef>
              <a:buNone/>
              <a:defRPr lang="en-US" sz="4000" b="0" cap="none" spc="-100" baseline="0">
                <a:ln w="3175">
                  <a:noFill/>
                </a:ln>
                <a:solidFill>
                  <a:schemeClr val="bg1">
                    <a:lumMod val="50000"/>
                  </a:schemeClr>
                </a:solidFill>
                <a:effectLst/>
                <a:latin typeface="Segoe UI Light" pitchFamily="34" charset="0"/>
                <a:cs typeface="Arial" charset="0"/>
              </a:defRPr>
            </a:lvl1pPr>
          </a:lstStyle>
          <a:p>
            <a:endParaRPr sz="4079" dirty="0">
              <a:solidFill>
                <a:srgbClr val="FFFFFF"/>
              </a:solidFill>
            </a:endParaRPr>
          </a:p>
        </p:txBody>
      </p:sp>
      <p:grpSp>
        <p:nvGrpSpPr>
          <p:cNvPr id="8" name="Group 7"/>
          <p:cNvGrpSpPr/>
          <p:nvPr/>
        </p:nvGrpSpPr>
        <p:grpSpPr>
          <a:xfrm>
            <a:off x="484080" y="3648905"/>
            <a:ext cx="11564381" cy="3270006"/>
            <a:chOff x="1359229" y="292990"/>
            <a:chExt cx="11338658" cy="3401785"/>
          </a:xfrm>
        </p:grpSpPr>
        <p:pic>
          <p:nvPicPr>
            <p:cNvPr id="4" name="Picture 4" descr="D:\DVD_ART36\Artwork_Imagery\Icons - Illustrations\Newspaper headlines quotes\headline quote white thi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9229" y="292990"/>
              <a:ext cx="11338658" cy="34017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81158" y="872277"/>
              <a:ext cx="10062519" cy="2063207"/>
            </a:xfrm>
            <a:prstGeom prst="rect">
              <a:avLst/>
            </a:prstGeom>
          </p:spPr>
          <p:txBody>
            <a:bodyPr wrap="square">
              <a:spAutoFit/>
            </a:bodyPr>
            <a:lstStyle/>
            <a:p>
              <a:r>
                <a:rPr lang="en-US" sz="1428" b="1" dirty="0">
                  <a:solidFill>
                    <a:srgbClr val="4D4D4D"/>
                  </a:solidFill>
                  <a:latin typeface="Segoe UI Light"/>
                  <a:ea typeface="Calibri" panose="020F0502020204030204" pitchFamily="34" charset="0"/>
                  <a:cs typeface="Times New Roman" panose="02020603050405020304" pitchFamily="18" charset="0"/>
                </a:rPr>
                <a:t>REDMOND, Wash., and WALLDORF, Germany – May 19</a:t>
              </a:r>
              <a:r>
                <a:rPr lang="en-US" sz="1428" b="1" baseline="30000" dirty="0">
                  <a:solidFill>
                    <a:srgbClr val="4D4D4D"/>
                  </a:solidFill>
                  <a:latin typeface="Segoe UI Light"/>
                  <a:ea typeface="Calibri" panose="020F0502020204030204" pitchFamily="34" charset="0"/>
                  <a:cs typeface="Times New Roman" panose="02020603050405020304" pitchFamily="18" charset="0"/>
                </a:rPr>
                <a:t>th</a:t>
              </a:r>
              <a:r>
                <a:rPr lang="en-US" sz="1428" b="1" dirty="0">
                  <a:solidFill>
                    <a:srgbClr val="4D4D4D"/>
                  </a:solidFill>
                  <a:latin typeface="Segoe UI Light"/>
                  <a:ea typeface="Calibri" panose="020F0502020204030204" pitchFamily="34" charset="0"/>
                  <a:cs typeface="Times New Roman" panose="02020603050405020304" pitchFamily="18" charset="0"/>
                </a:rPr>
                <a:t> , 2014:</a:t>
              </a:r>
            </a:p>
            <a:p>
              <a:endParaRPr lang="en-US" sz="1428" b="1" dirty="0">
                <a:solidFill>
                  <a:srgbClr val="4D4D4D"/>
                </a:solidFill>
                <a:latin typeface="Segoe UI Light"/>
                <a:ea typeface="Calibri" panose="020F0502020204030204" pitchFamily="34" charset="0"/>
                <a:cs typeface="Times New Roman" panose="02020603050405020304" pitchFamily="18" charset="0"/>
              </a:endParaRPr>
            </a:p>
            <a:p>
              <a:r>
                <a:rPr lang="en-US" sz="1428" b="1" dirty="0">
                  <a:solidFill>
                    <a:srgbClr val="4D4D4D"/>
                  </a:solidFill>
                  <a:latin typeface="Segoe UI Light"/>
                  <a:ea typeface="Calibri" panose="020F0502020204030204" pitchFamily="34" charset="0"/>
                  <a:cs typeface="Times New Roman" panose="02020603050405020304" pitchFamily="18" charset="0"/>
                </a:rPr>
                <a:t>Steve Lucas</a:t>
              </a:r>
              <a:r>
                <a:rPr lang="en-US" sz="1224" dirty="0">
                  <a:solidFill>
                    <a:srgbClr val="4D4D4D"/>
                  </a:solidFill>
                  <a:latin typeface="Segoe UI Light"/>
                  <a:ea typeface="Calibri" panose="020F0502020204030204" pitchFamily="34" charset="0"/>
                  <a:cs typeface="Times New Roman" panose="02020603050405020304" pitchFamily="18" charset="0"/>
                </a:rPr>
                <a:t>, President SAP Platform Solutions at SAP AG</a:t>
              </a:r>
            </a:p>
            <a:p>
              <a:r>
                <a:rPr lang="en-US" sz="1122" i="1" dirty="0">
                  <a:solidFill>
                    <a:srgbClr val="4D4D4D"/>
                  </a:solidFill>
                  <a:latin typeface="Segoe UI Light"/>
                  <a:ea typeface="Calibri" panose="020F0502020204030204" pitchFamily="34" charset="0"/>
                  <a:cs typeface="Times New Roman" panose="02020603050405020304" pitchFamily="18" charset="0"/>
                </a:rPr>
                <a:t>“We are proud of how we listened to our customers and together developed and will continue to develop innovative new programs focused on the </a:t>
              </a:r>
              <a:r>
                <a:rPr lang="en-US" sz="1224" b="1" i="1" dirty="0">
                  <a:solidFill>
                    <a:srgbClr val="4D4D4D"/>
                  </a:solidFill>
                  <a:latin typeface="Segoe UI Light"/>
                  <a:ea typeface="Calibri" panose="020F0502020204030204" pitchFamily="34" charset="0"/>
                  <a:cs typeface="Times New Roman" panose="02020603050405020304" pitchFamily="18" charset="0"/>
                </a:rPr>
                <a:t>cloud</a:t>
              </a:r>
              <a:r>
                <a:rPr lang="en-US" sz="1122" i="1" dirty="0">
                  <a:solidFill>
                    <a:srgbClr val="4D4D4D"/>
                  </a:solidFill>
                  <a:latin typeface="Segoe UI Light"/>
                  <a:ea typeface="Calibri" panose="020F0502020204030204" pitchFamily="34" charset="0"/>
                  <a:cs typeface="Times New Roman" panose="02020603050405020304" pitchFamily="18" charset="0"/>
                </a:rPr>
                <a:t>, </a:t>
              </a:r>
              <a:r>
                <a:rPr lang="en-US" sz="1224" b="1" i="1" dirty="0">
                  <a:solidFill>
                    <a:srgbClr val="4D4D4D"/>
                  </a:solidFill>
                  <a:latin typeface="Segoe UI Light"/>
                  <a:ea typeface="Calibri" panose="020F0502020204030204" pitchFamily="34" charset="0"/>
                  <a:cs typeface="Times New Roman" panose="02020603050405020304" pitchFamily="18" charset="0"/>
                </a:rPr>
                <a:t>mobility</a:t>
              </a:r>
              <a:r>
                <a:rPr lang="en-US" sz="1122" i="1" dirty="0">
                  <a:solidFill>
                    <a:srgbClr val="4D4D4D"/>
                  </a:solidFill>
                  <a:latin typeface="Segoe UI Light"/>
                  <a:ea typeface="Calibri" panose="020F0502020204030204" pitchFamily="34" charset="0"/>
                  <a:cs typeface="Times New Roman" panose="02020603050405020304" pitchFamily="18" charset="0"/>
                </a:rPr>
                <a:t>, and </a:t>
              </a:r>
              <a:r>
                <a:rPr lang="en-US" sz="1224" b="1" i="1" dirty="0">
                  <a:solidFill>
                    <a:srgbClr val="4D4D4D"/>
                  </a:solidFill>
                  <a:latin typeface="Segoe UI Light"/>
                  <a:ea typeface="Calibri" panose="020F0502020204030204" pitchFamily="34" charset="0"/>
                  <a:cs typeface="Times New Roman" panose="02020603050405020304" pitchFamily="18" charset="0"/>
                </a:rPr>
                <a:t>interoperability</a:t>
              </a:r>
              <a:r>
                <a:rPr lang="en-US" sz="1122" i="1" dirty="0">
                  <a:solidFill>
                    <a:srgbClr val="4D4D4D"/>
                  </a:solidFill>
                  <a:latin typeface="Segoe UI Light"/>
                  <a:ea typeface="Calibri" panose="020F0502020204030204" pitchFamily="34" charset="0"/>
                  <a:cs typeface="Times New Roman" panose="02020603050405020304" pitchFamily="18" charset="0"/>
                </a:rPr>
                <a:t> that will provide unparalleled value for our customers.”</a:t>
              </a:r>
            </a:p>
            <a:p>
              <a:endParaRPr lang="en-US" sz="1428" b="1" dirty="0">
                <a:solidFill>
                  <a:srgbClr val="4D4D4D"/>
                </a:solidFill>
                <a:latin typeface="Segoe UI Light"/>
                <a:ea typeface="Calibri" panose="020F0502020204030204" pitchFamily="34" charset="0"/>
                <a:cs typeface="Times New Roman" panose="02020603050405020304" pitchFamily="18" charset="0"/>
              </a:endParaRPr>
            </a:p>
            <a:p>
              <a:r>
                <a:rPr lang="en-US" sz="1428" b="1" dirty="0">
                  <a:solidFill>
                    <a:srgbClr val="4D4D4D"/>
                  </a:solidFill>
                  <a:latin typeface="Segoe UI Light"/>
                  <a:ea typeface="Calibri" panose="020F0502020204030204" pitchFamily="34" charset="0"/>
                  <a:cs typeface="Times New Roman" panose="02020603050405020304" pitchFamily="18" charset="0"/>
                </a:rPr>
                <a:t>Scott Guthrie</a:t>
              </a:r>
              <a:r>
                <a:rPr lang="en-US" sz="1224" dirty="0">
                  <a:solidFill>
                    <a:srgbClr val="4D4D4D"/>
                  </a:solidFill>
                  <a:latin typeface="Segoe UI Light"/>
                  <a:ea typeface="Calibri" panose="020F0502020204030204" pitchFamily="34" charset="0"/>
                  <a:cs typeface="Times New Roman" panose="02020603050405020304" pitchFamily="18" charset="0"/>
                </a:rPr>
                <a:t>, Executive Vice President Cloud and Enterprise at Microsoft Corp</a:t>
              </a:r>
            </a:p>
            <a:p>
              <a:r>
                <a:rPr lang="en-US" sz="1122" i="1" dirty="0">
                  <a:solidFill>
                    <a:srgbClr val="4D4D4D"/>
                  </a:solidFill>
                  <a:latin typeface="Segoe UI Light"/>
                </a:rPr>
                <a:t>“Our expanded partnership with SAP demonstrates our continued commitment to deliver the applications and services our customers need — in their </a:t>
              </a:r>
              <a:r>
                <a:rPr lang="en-US" sz="1224" b="1" i="1" dirty="0">
                  <a:solidFill>
                    <a:srgbClr val="4D4D4D"/>
                  </a:solidFill>
                  <a:latin typeface="Segoe UI Light"/>
                </a:rPr>
                <a:t>private clouds, service provider clouds, Windows Azure and Microsoft Office</a:t>
              </a:r>
              <a:r>
                <a:rPr lang="en-US" sz="1122" i="1" dirty="0">
                  <a:solidFill>
                    <a:srgbClr val="4D4D4D"/>
                  </a:solidFill>
                  <a:latin typeface="Segoe UI Light"/>
                </a:rPr>
                <a:t>.” </a:t>
              </a:r>
              <a:endParaRPr lang="en-US" sz="1122" i="1" dirty="0">
                <a:solidFill>
                  <a:srgbClr val="4D4D4D"/>
                </a:solidFill>
                <a:latin typeface="Segoe UI Light"/>
                <a:ea typeface="Calibri" panose="020F0502020204030204" pitchFamily="34" charset="0"/>
                <a:cs typeface="Times New Roman" panose="02020603050405020304" pitchFamily="18" charset="0"/>
              </a:endParaRPr>
            </a:p>
          </p:txBody>
        </p:sp>
      </p:grpSp>
      <p:sp>
        <p:nvSpPr>
          <p:cNvPr id="2" name="TextBox 1"/>
          <p:cNvSpPr txBox="1"/>
          <p:nvPr/>
        </p:nvSpPr>
        <p:spPr>
          <a:xfrm>
            <a:off x="1555304" y="1821366"/>
            <a:ext cx="1222466" cy="288137"/>
          </a:xfrm>
          <a:prstGeom prst="rect">
            <a:avLst/>
          </a:prstGeom>
          <a:noFill/>
        </p:spPr>
        <p:txBody>
          <a:bodyPr wrap="square" lIns="0" tIns="0" rIns="0" bIns="0" rtlCol="0">
            <a:spAutoFit/>
          </a:bodyPr>
          <a:lstStyle/>
          <a:p>
            <a:pPr algn="ctr"/>
            <a:r>
              <a:rPr lang="en-US" sz="1836" i="1" spc="-102" dirty="0">
                <a:ln w="3175">
                  <a:noFill/>
                </a:ln>
                <a:solidFill>
                  <a:srgbClr val="FFFFFF"/>
                </a:solidFill>
                <a:latin typeface="Segoe UI Light" pitchFamily="34" charset="0"/>
                <a:cs typeface="Arial" charset="0"/>
              </a:rPr>
              <a:t>Cloud</a:t>
            </a:r>
          </a:p>
        </p:txBody>
      </p:sp>
      <p:sp>
        <p:nvSpPr>
          <p:cNvPr id="9" name="TextBox 8"/>
          <p:cNvSpPr txBox="1"/>
          <p:nvPr/>
        </p:nvSpPr>
        <p:spPr>
          <a:xfrm>
            <a:off x="3497632" y="1821366"/>
            <a:ext cx="2563209" cy="288137"/>
          </a:xfrm>
          <a:prstGeom prst="rect">
            <a:avLst/>
          </a:prstGeom>
          <a:noFill/>
        </p:spPr>
        <p:txBody>
          <a:bodyPr wrap="square" lIns="0" tIns="0" rIns="0" bIns="0" rtlCol="0">
            <a:spAutoFit/>
          </a:bodyPr>
          <a:lstStyle/>
          <a:p>
            <a:pPr algn="ctr"/>
            <a:r>
              <a:rPr lang="en-US" sz="1836" i="1" spc="-102" dirty="0">
                <a:ln w="3175">
                  <a:noFill/>
                </a:ln>
                <a:solidFill>
                  <a:srgbClr val="FFFFFF"/>
                </a:solidFill>
                <a:latin typeface="Segoe UI Light" pitchFamily="34" charset="0"/>
                <a:cs typeface="Arial" charset="0"/>
              </a:rPr>
              <a:t>Business Intelligence</a:t>
            </a:r>
          </a:p>
        </p:txBody>
      </p:sp>
      <p:sp>
        <p:nvSpPr>
          <p:cNvPr id="10" name="TextBox 9"/>
          <p:cNvSpPr txBox="1"/>
          <p:nvPr/>
        </p:nvSpPr>
        <p:spPr>
          <a:xfrm>
            <a:off x="9464101" y="1818226"/>
            <a:ext cx="1222466" cy="288137"/>
          </a:xfrm>
          <a:prstGeom prst="rect">
            <a:avLst/>
          </a:prstGeom>
          <a:noFill/>
        </p:spPr>
        <p:txBody>
          <a:bodyPr wrap="square" lIns="0" tIns="0" rIns="0" bIns="0" rtlCol="0">
            <a:spAutoFit/>
          </a:bodyPr>
          <a:lstStyle/>
          <a:p>
            <a:pPr algn="ctr"/>
            <a:r>
              <a:rPr lang="en-US" sz="1836" i="1" spc="-102" dirty="0">
                <a:ln w="3175">
                  <a:noFill/>
                </a:ln>
                <a:solidFill>
                  <a:srgbClr val="FFFFFF"/>
                </a:solidFill>
                <a:latin typeface="Segoe UI Light" pitchFamily="34" charset="0"/>
                <a:cs typeface="Arial" charset="0"/>
              </a:rPr>
              <a:t>Mobility</a:t>
            </a:r>
          </a:p>
        </p:txBody>
      </p:sp>
      <p:sp>
        <p:nvSpPr>
          <p:cNvPr id="12" name="TextBox 11"/>
          <p:cNvSpPr txBox="1"/>
          <p:nvPr/>
        </p:nvSpPr>
        <p:spPr>
          <a:xfrm>
            <a:off x="6378921" y="1831861"/>
            <a:ext cx="1997393" cy="288137"/>
          </a:xfrm>
          <a:prstGeom prst="rect">
            <a:avLst/>
          </a:prstGeom>
          <a:noFill/>
        </p:spPr>
        <p:txBody>
          <a:bodyPr wrap="square" lIns="0" tIns="0" rIns="0" bIns="0" rtlCol="0">
            <a:spAutoFit/>
          </a:bodyPr>
          <a:lstStyle/>
          <a:p>
            <a:pPr algn="ctr"/>
            <a:r>
              <a:rPr lang="en-US" sz="1836" i="1" spc="-102" dirty="0">
                <a:ln w="3175">
                  <a:noFill/>
                </a:ln>
                <a:solidFill>
                  <a:srgbClr val="FFFFFF"/>
                </a:solidFill>
                <a:latin typeface="Segoe UI Light" pitchFamily="34" charset="0"/>
                <a:cs typeface="Arial" charset="0"/>
              </a:rPr>
              <a:t>Interoperability</a:t>
            </a:r>
          </a:p>
        </p:txBody>
      </p:sp>
      <p:pic>
        <p:nvPicPr>
          <p:cNvPr id="15" name="Picture 6" descr="\\MAGNUM\Projects\Microsoft\Cloud Power FY12\Design\ICONS_PNG\Cloud.png"/>
          <p:cNvPicPr>
            <a:picLocks noChangeAspect="1" noChangeArrowheads="1"/>
          </p:cNvPicPr>
          <p:nvPr/>
        </p:nvPicPr>
        <p:blipFill>
          <a:blip r:embed="rId4" cstate="print">
            <a:lum bright="100000"/>
          </a:blip>
          <a:srcRect/>
          <a:stretch>
            <a:fillRect/>
          </a:stretch>
        </p:blipFill>
        <p:spPr bwMode="auto">
          <a:xfrm>
            <a:off x="1712938" y="2210932"/>
            <a:ext cx="907194" cy="906958"/>
          </a:xfrm>
          <a:prstGeom prst="rect">
            <a:avLst/>
          </a:prstGeom>
          <a:solidFill>
            <a:schemeClr val="accent1"/>
          </a:solidFill>
        </p:spPr>
      </p:pic>
      <p:pic>
        <p:nvPicPr>
          <p:cNvPr id="16" name="Picture 2" descr="\\MAGNUM\Projects\Microsoft\Cloud Power FY12\Design\ICONS_PNG\Devices.png"/>
          <p:cNvPicPr>
            <a:picLocks noChangeAspect="1" noChangeArrowheads="1"/>
          </p:cNvPicPr>
          <p:nvPr/>
        </p:nvPicPr>
        <p:blipFill>
          <a:blip r:embed="rId5" cstate="print">
            <a:lum bright="100000"/>
          </a:blip>
          <a:srcRect/>
          <a:stretch>
            <a:fillRect/>
          </a:stretch>
        </p:blipFill>
        <p:spPr bwMode="auto">
          <a:xfrm>
            <a:off x="9655835" y="2205266"/>
            <a:ext cx="907194" cy="906958"/>
          </a:xfrm>
          <a:prstGeom prst="rect">
            <a:avLst/>
          </a:prstGeom>
          <a:solidFill>
            <a:schemeClr val="accent1"/>
          </a:solidFill>
        </p:spPr>
      </p:pic>
      <p:grpSp>
        <p:nvGrpSpPr>
          <p:cNvPr id="19" name="Group 18"/>
          <p:cNvGrpSpPr/>
          <p:nvPr/>
        </p:nvGrpSpPr>
        <p:grpSpPr>
          <a:xfrm>
            <a:off x="6937626" y="2215598"/>
            <a:ext cx="879984" cy="862004"/>
            <a:chOff x="7688135" y="2728170"/>
            <a:chExt cx="1383316" cy="1371600"/>
          </a:xfrm>
        </p:grpSpPr>
        <p:sp>
          <p:nvSpPr>
            <p:cNvPr id="13" name="Rectangle 12"/>
            <p:cNvSpPr/>
            <p:nvPr/>
          </p:nvSpPr>
          <p:spPr bwMode="auto">
            <a:xfrm>
              <a:off x="7688135" y="2728170"/>
              <a:ext cx="1383316" cy="1371600"/>
            </a:xfrm>
            <a:prstGeom prst="rect">
              <a:avLst/>
            </a:prstGeom>
            <a:noFill/>
            <a:ln>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solidFill>
                  <a:srgbClr val="FFFFFF"/>
                </a:solidFill>
              </a:endParaRPr>
            </a:p>
          </p:txBody>
        </p:sp>
        <p:sp>
          <p:nvSpPr>
            <p:cNvPr id="17" name="Freeform 131"/>
            <p:cNvSpPr>
              <a:spLocks/>
            </p:cNvSpPr>
            <p:nvPr/>
          </p:nvSpPr>
          <p:spPr bwMode="black">
            <a:xfrm>
              <a:off x="8445880" y="3236536"/>
              <a:ext cx="537571" cy="353478"/>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solidFill>
              <a:schemeClr val="accent1"/>
            </a:solidFill>
            <a:ln>
              <a:solidFill>
                <a:schemeClr val="accent1"/>
              </a:solidFill>
            </a:ln>
          </p:spPr>
          <p:txBody>
            <a:bodyPr vert="horz" wrap="square" lIns="83943" tIns="41972" rIns="83943" bIns="41972" numCol="1" anchor="t" anchorCtr="0" compatLnSpc="1">
              <a:prstTxWarp prst="textNoShape">
                <a:avLst/>
              </a:prstTxWarp>
            </a:bodyPr>
            <a:lstStyle/>
            <a:p>
              <a:endParaRPr lang="en-US" sz="918">
                <a:solidFill>
                  <a:srgbClr val="FFFFFF"/>
                </a:solidFill>
              </a:endParaRPr>
            </a:p>
          </p:txBody>
        </p:sp>
        <p:sp>
          <p:nvSpPr>
            <p:cNvPr id="18" name="Freeform 132"/>
            <p:cNvSpPr>
              <a:spLocks/>
            </p:cNvSpPr>
            <p:nvPr/>
          </p:nvSpPr>
          <p:spPr bwMode="black">
            <a:xfrm>
              <a:off x="7811633" y="3219263"/>
              <a:ext cx="552679" cy="377990"/>
            </a:xfrm>
            <a:custGeom>
              <a:avLst/>
              <a:gdLst>
                <a:gd name="T0" fmla="*/ 156 w 439"/>
                <a:gd name="T1" fmla="*/ 0 h 293"/>
                <a:gd name="T2" fmla="*/ 113 w 439"/>
                <a:gd name="T3" fmla="*/ 57 h 293"/>
                <a:gd name="T4" fmla="*/ 111 w 439"/>
                <a:gd name="T5" fmla="*/ 57 h 293"/>
                <a:gd name="T6" fmla="*/ 111 w 439"/>
                <a:gd name="T7" fmla="*/ 59 h 293"/>
                <a:gd name="T8" fmla="*/ 111 w 439"/>
                <a:gd name="T9" fmla="*/ 61 h 293"/>
                <a:gd name="T10" fmla="*/ 111 w 439"/>
                <a:gd name="T11" fmla="*/ 61 h 293"/>
                <a:gd name="T12" fmla="*/ 111 w 439"/>
                <a:gd name="T13" fmla="*/ 123 h 293"/>
                <a:gd name="T14" fmla="*/ 0 w 439"/>
                <a:gd name="T15" fmla="*/ 123 h 293"/>
                <a:gd name="T16" fmla="*/ 0 w 439"/>
                <a:gd name="T17" fmla="*/ 161 h 293"/>
                <a:gd name="T18" fmla="*/ 111 w 439"/>
                <a:gd name="T19" fmla="*/ 161 h 293"/>
                <a:gd name="T20" fmla="*/ 111 w 439"/>
                <a:gd name="T21" fmla="*/ 234 h 293"/>
                <a:gd name="T22" fmla="*/ 111 w 439"/>
                <a:gd name="T23" fmla="*/ 234 h 293"/>
                <a:gd name="T24" fmla="*/ 111 w 439"/>
                <a:gd name="T25" fmla="*/ 234 h 293"/>
                <a:gd name="T26" fmla="*/ 111 w 439"/>
                <a:gd name="T27" fmla="*/ 239 h 293"/>
                <a:gd name="T28" fmla="*/ 115 w 439"/>
                <a:gd name="T29" fmla="*/ 239 h 293"/>
                <a:gd name="T30" fmla="*/ 156 w 439"/>
                <a:gd name="T31" fmla="*/ 293 h 293"/>
                <a:gd name="T32" fmla="*/ 439 w 439"/>
                <a:gd name="T33" fmla="*/ 293 h 293"/>
                <a:gd name="T34" fmla="*/ 437 w 439"/>
                <a:gd name="T35" fmla="*/ 239 h 293"/>
                <a:gd name="T36" fmla="*/ 437 w 439"/>
                <a:gd name="T37" fmla="*/ 239 h 293"/>
                <a:gd name="T38" fmla="*/ 437 w 439"/>
                <a:gd name="T39" fmla="*/ 57 h 293"/>
                <a:gd name="T40" fmla="*/ 437 w 439"/>
                <a:gd name="T41" fmla="*/ 57 h 293"/>
                <a:gd name="T42" fmla="*/ 439 w 439"/>
                <a:gd name="T43" fmla="*/ 0 h 293"/>
                <a:gd name="T44" fmla="*/ 156 w 439"/>
                <a:gd name="T4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93">
                  <a:moveTo>
                    <a:pt x="156" y="0"/>
                  </a:moveTo>
                  <a:lnTo>
                    <a:pt x="113" y="57"/>
                  </a:lnTo>
                  <a:lnTo>
                    <a:pt x="111" y="57"/>
                  </a:lnTo>
                  <a:lnTo>
                    <a:pt x="111" y="59"/>
                  </a:lnTo>
                  <a:lnTo>
                    <a:pt x="111" y="61"/>
                  </a:lnTo>
                  <a:lnTo>
                    <a:pt x="111" y="61"/>
                  </a:lnTo>
                  <a:lnTo>
                    <a:pt x="111" y="123"/>
                  </a:lnTo>
                  <a:lnTo>
                    <a:pt x="0" y="123"/>
                  </a:lnTo>
                  <a:lnTo>
                    <a:pt x="0" y="161"/>
                  </a:lnTo>
                  <a:lnTo>
                    <a:pt x="111" y="161"/>
                  </a:lnTo>
                  <a:lnTo>
                    <a:pt x="111" y="234"/>
                  </a:lnTo>
                  <a:lnTo>
                    <a:pt x="111" y="234"/>
                  </a:lnTo>
                  <a:lnTo>
                    <a:pt x="111" y="234"/>
                  </a:lnTo>
                  <a:lnTo>
                    <a:pt x="111" y="239"/>
                  </a:lnTo>
                  <a:lnTo>
                    <a:pt x="115" y="239"/>
                  </a:lnTo>
                  <a:lnTo>
                    <a:pt x="156" y="293"/>
                  </a:lnTo>
                  <a:lnTo>
                    <a:pt x="439" y="293"/>
                  </a:lnTo>
                  <a:lnTo>
                    <a:pt x="437" y="239"/>
                  </a:lnTo>
                  <a:lnTo>
                    <a:pt x="437" y="239"/>
                  </a:lnTo>
                  <a:lnTo>
                    <a:pt x="437" y="57"/>
                  </a:lnTo>
                  <a:lnTo>
                    <a:pt x="437" y="57"/>
                  </a:lnTo>
                  <a:lnTo>
                    <a:pt x="439" y="0"/>
                  </a:lnTo>
                  <a:lnTo>
                    <a:pt x="156" y="0"/>
                  </a:lnTo>
                  <a:close/>
                </a:path>
              </a:pathLst>
            </a:custGeom>
            <a:solidFill>
              <a:schemeClr val="accent1"/>
            </a:solidFill>
            <a:ln>
              <a:solidFill>
                <a:schemeClr val="accent1"/>
              </a:solidFill>
            </a:ln>
          </p:spPr>
          <p:txBody>
            <a:bodyPr vert="horz" wrap="square" lIns="83943" tIns="41972" rIns="83943" bIns="41972" numCol="1" anchor="t" anchorCtr="0" compatLnSpc="1">
              <a:prstTxWarp prst="textNoShape">
                <a:avLst/>
              </a:prstTxWarp>
            </a:bodyPr>
            <a:lstStyle/>
            <a:p>
              <a:endParaRPr lang="en-US" sz="918">
                <a:solidFill>
                  <a:srgbClr val="FFFFFF"/>
                </a:solidFill>
              </a:endParaRPr>
            </a:p>
          </p:txBody>
        </p:sp>
      </p:grpSp>
      <p:grpSp>
        <p:nvGrpSpPr>
          <p:cNvPr id="20" name="Group 19"/>
          <p:cNvGrpSpPr/>
          <p:nvPr/>
        </p:nvGrpSpPr>
        <p:grpSpPr>
          <a:xfrm>
            <a:off x="4339244" y="2210932"/>
            <a:ext cx="879984" cy="862004"/>
            <a:chOff x="3928460" y="2643409"/>
            <a:chExt cx="1383316" cy="1371600"/>
          </a:xfrm>
        </p:grpSpPr>
        <p:sp>
          <p:nvSpPr>
            <p:cNvPr id="21" name="Freeform 83"/>
            <p:cNvSpPr>
              <a:spLocks noEditPoints="1"/>
            </p:cNvSpPr>
            <p:nvPr/>
          </p:nvSpPr>
          <p:spPr bwMode="black">
            <a:xfrm>
              <a:off x="4201297" y="2891481"/>
              <a:ext cx="818015" cy="823028"/>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chemeClr val="accent1"/>
            </a:solidFill>
            <a:ln>
              <a:solidFill>
                <a:schemeClr val="accent1"/>
              </a:solidFill>
            </a:ln>
          </p:spPr>
          <p:txBody>
            <a:bodyPr vert="horz" wrap="square" lIns="83943" tIns="41972" rIns="83943" bIns="41972" numCol="1" anchor="t" anchorCtr="0" compatLnSpc="1">
              <a:prstTxWarp prst="textNoShape">
                <a:avLst/>
              </a:prstTxWarp>
            </a:bodyPr>
            <a:lstStyle/>
            <a:p>
              <a:endParaRPr lang="en-US" sz="1071">
                <a:solidFill>
                  <a:srgbClr val="FFFFFF"/>
                </a:solidFill>
              </a:endParaRPr>
            </a:p>
          </p:txBody>
        </p:sp>
        <p:sp>
          <p:nvSpPr>
            <p:cNvPr id="22" name="Rectangle 21"/>
            <p:cNvSpPr/>
            <p:nvPr/>
          </p:nvSpPr>
          <p:spPr bwMode="auto">
            <a:xfrm>
              <a:off x="3928460" y="2643409"/>
              <a:ext cx="1383316" cy="1371600"/>
            </a:xfrm>
            <a:prstGeom prst="rect">
              <a:avLst/>
            </a:prstGeom>
            <a:noFill/>
            <a:ln>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err="1">
                <a:solidFill>
                  <a:srgbClr val="FFFFFF"/>
                </a:solidFill>
              </a:endParaRPr>
            </a:p>
          </p:txBody>
        </p:sp>
      </p:grpSp>
      <p:sp>
        <p:nvSpPr>
          <p:cNvPr id="23" name="TextBox 22"/>
          <p:cNvSpPr txBox="1"/>
          <p:nvPr/>
        </p:nvSpPr>
        <p:spPr>
          <a:xfrm>
            <a:off x="1033524" y="3221858"/>
            <a:ext cx="2266021" cy="219740"/>
          </a:xfrm>
          <a:prstGeom prst="rect">
            <a:avLst/>
          </a:prstGeom>
          <a:noFill/>
        </p:spPr>
        <p:txBody>
          <a:bodyPr wrap="square" lIns="0" tIns="0" rIns="0" bIns="0" rtlCol="0">
            <a:spAutoFit/>
          </a:bodyPr>
          <a:lstStyle/>
          <a:p>
            <a:pPr algn="ctr"/>
            <a:r>
              <a:rPr lang="en-US" sz="1428" i="1" spc="-102" dirty="0">
                <a:ln w="3175">
                  <a:noFill/>
                </a:ln>
                <a:solidFill>
                  <a:srgbClr val="FFFFFF"/>
                </a:solidFill>
                <a:latin typeface="Segoe UI Light" pitchFamily="34" charset="0"/>
                <a:cs typeface="Arial" charset="0"/>
              </a:rPr>
              <a:t>SAP Applications on Microsoft Azure</a:t>
            </a:r>
          </a:p>
        </p:txBody>
      </p:sp>
      <p:sp>
        <p:nvSpPr>
          <p:cNvPr id="5" name="Rectangle 4"/>
          <p:cNvSpPr/>
          <p:nvPr/>
        </p:nvSpPr>
        <p:spPr>
          <a:xfrm>
            <a:off x="3808534" y="3197108"/>
            <a:ext cx="1940826" cy="531812"/>
          </a:xfrm>
          <a:prstGeom prst="rect">
            <a:avLst/>
          </a:prstGeom>
        </p:spPr>
        <p:txBody>
          <a:bodyPr wrap="square">
            <a:spAutoFit/>
          </a:bodyPr>
          <a:lstStyle/>
          <a:p>
            <a:pPr indent="-102327" algn="ctr">
              <a:spcAft>
                <a:spcPts val="306"/>
              </a:spcAft>
              <a:tabLst>
                <a:tab pos="233149" algn="l"/>
                <a:tab pos="466298" algn="l"/>
              </a:tabLst>
            </a:pPr>
            <a:r>
              <a:rPr lang="en-US" sz="1428" i="1" spc="-102" dirty="0" smtClean="0">
                <a:ln w="3175">
                  <a:noFill/>
                </a:ln>
                <a:solidFill>
                  <a:srgbClr val="FFFFFF"/>
                </a:solidFill>
                <a:latin typeface="Segoe UI Light" pitchFamily="34" charset="0"/>
                <a:cs typeface="Arial" charset="0"/>
              </a:rPr>
              <a:t>Power BI/Excel </a:t>
            </a:r>
            <a:r>
              <a:rPr lang="en-US" sz="1428" i="1" spc="-102" dirty="0">
                <a:ln w="3175">
                  <a:noFill/>
                </a:ln>
                <a:solidFill>
                  <a:srgbClr val="FFFFFF"/>
                </a:solidFill>
                <a:latin typeface="Segoe UI Light" pitchFamily="34" charset="0"/>
                <a:cs typeface="Arial" charset="0"/>
              </a:rPr>
              <a:t>Connector for SAP </a:t>
            </a:r>
            <a:r>
              <a:rPr lang="en-US" sz="1428" i="1" spc="-102" dirty="0" smtClean="0">
                <a:ln w="3175">
                  <a:noFill/>
                </a:ln>
                <a:solidFill>
                  <a:srgbClr val="FFFFFF"/>
                </a:solidFill>
                <a:latin typeface="Segoe UI Light" pitchFamily="34" charset="0"/>
                <a:cs typeface="Arial" charset="0"/>
              </a:rPr>
              <a:t>BOBJ BI</a:t>
            </a:r>
            <a:endParaRPr lang="en-US" sz="1428" i="1" spc="-102" dirty="0">
              <a:ln w="3175">
                <a:noFill/>
              </a:ln>
              <a:solidFill>
                <a:srgbClr val="FFFFFF"/>
              </a:solidFill>
              <a:latin typeface="Segoe UI Light" pitchFamily="34" charset="0"/>
              <a:cs typeface="Arial" charset="0"/>
            </a:endParaRPr>
          </a:p>
        </p:txBody>
      </p:sp>
      <p:sp>
        <p:nvSpPr>
          <p:cNvPr id="6" name="Rectangle 5"/>
          <p:cNvSpPr/>
          <p:nvPr/>
        </p:nvSpPr>
        <p:spPr>
          <a:xfrm>
            <a:off x="6111253" y="3193269"/>
            <a:ext cx="2558358" cy="542399"/>
          </a:xfrm>
          <a:prstGeom prst="rect">
            <a:avLst/>
          </a:prstGeom>
        </p:spPr>
        <p:txBody>
          <a:bodyPr wrap="square">
            <a:spAutoFit/>
          </a:bodyPr>
          <a:lstStyle/>
          <a:p>
            <a:pPr algn="ctr"/>
            <a:r>
              <a:rPr lang="en-US" sz="1428" i="1" spc="-102" dirty="0">
                <a:ln w="3175">
                  <a:noFill/>
                </a:ln>
                <a:solidFill>
                  <a:srgbClr val="FFFFFF"/>
                </a:solidFill>
                <a:latin typeface="Segoe UI Light" pitchFamily="34" charset="0"/>
                <a:cs typeface="Arial" charset="0"/>
              </a:rPr>
              <a:t>SAP Gateway for Microsoft Office/Office 365 </a:t>
            </a:r>
          </a:p>
        </p:txBody>
      </p:sp>
      <p:sp>
        <p:nvSpPr>
          <p:cNvPr id="24" name="Rectangle 23"/>
          <p:cNvSpPr/>
          <p:nvPr/>
        </p:nvSpPr>
        <p:spPr>
          <a:xfrm>
            <a:off x="8690959" y="3174771"/>
            <a:ext cx="2929018" cy="542399"/>
          </a:xfrm>
          <a:prstGeom prst="rect">
            <a:avLst/>
          </a:prstGeom>
        </p:spPr>
        <p:txBody>
          <a:bodyPr wrap="square">
            <a:spAutoFit/>
          </a:bodyPr>
          <a:lstStyle/>
          <a:p>
            <a:pPr algn="ctr"/>
            <a:r>
              <a:rPr lang="en-US" sz="1428" i="1" spc="-102" dirty="0">
                <a:ln w="3175">
                  <a:noFill/>
                </a:ln>
                <a:solidFill>
                  <a:srgbClr val="FFFFFF"/>
                </a:solidFill>
                <a:latin typeface="Segoe UI Light" pitchFamily="34" charset="0"/>
                <a:cs typeface="Arial" charset="0"/>
              </a:rPr>
              <a:t>SAP mobile apps for Windows 8 and Windows Phone 8 </a:t>
            </a:r>
          </a:p>
        </p:txBody>
      </p:sp>
      <p:sp>
        <p:nvSpPr>
          <p:cNvPr id="26" name="Title 1"/>
          <p:cNvSpPr>
            <a:spLocks noGrp="1"/>
          </p:cNvSpPr>
          <p:nvPr>
            <p:ph type="title"/>
          </p:nvPr>
        </p:nvSpPr>
        <p:spPr>
          <a:xfrm>
            <a:off x="261229" y="209835"/>
            <a:ext cx="11889564" cy="917575"/>
          </a:xfrm>
        </p:spPr>
        <p:txBody>
          <a:bodyPr/>
          <a:lstStyle/>
          <a:p>
            <a:r>
              <a:rPr lang="en-US" dirty="0">
                <a:solidFill>
                  <a:schemeClr val="tx1"/>
                </a:solidFill>
              </a:rPr>
              <a:t>SAP Microsoft New </a:t>
            </a:r>
            <a:r>
              <a:rPr lang="en-US" dirty="0" smtClean="0">
                <a:solidFill>
                  <a:schemeClr val="tx1"/>
                </a:solidFill>
              </a:rPr>
              <a:t>Partnership</a:t>
            </a:r>
            <a:endParaRPr lang="en-US" dirty="0">
              <a:solidFill>
                <a:schemeClr val="tx1"/>
              </a:solidFill>
            </a:endParaRPr>
          </a:p>
        </p:txBody>
      </p:sp>
    </p:spTree>
    <p:extLst>
      <p:ext uri="{BB962C8B-B14F-4D97-AF65-F5344CB8AC3E}">
        <p14:creationId xmlns:p14="http://schemas.microsoft.com/office/powerpoint/2010/main" val="22075184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SAP – (Short) Overview </a:t>
            </a:r>
          </a:p>
        </p:txBody>
      </p:sp>
    </p:spTree>
    <p:extLst>
      <p:ext uri="{BB962C8B-B14F-4D97-AF65-F5344CB8AC3E}">
        <p14:creationId xmlns:p14="http://schemas.microsoft.com/office/powerpoint/2010/main" val="217171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29" y="209835"/>
            <a:ext cx="11889564" cy="917575"/>
          </a:xfrm>
        </p:spPr>
        <p:txBody>
          <a:bodyPr/>
          <a:lstStyle/>
          <a:p>
            <a:r>
              <a:rPr lang="fi-FI" dirty="0"/>
              <a:t>The Evolution of SAP ERP and SAP BI </a:t>
            </a:r>
          </a:p>
        </p:txBody>
      </p:sp>
      <p:grpSp>
        <p:nvGrpSpPr>
          <p:cNvPr id="28" name="Gruppieren 58"/>
          <p:cNvGrpSpPr/>
          <p:nvPr/>
        </p:nvGrpSpPr>
        <p:grpSpPr>
          <a:xfrm>
            <a:off x="6421249" y="3031988"/>
            <a:ext cx="3185727" cy="2638442"/>
            <a:chOff x="5161384" y="3360420"/>
            <a:chExt cx="3083024" cy="3236931"/>
          </a:xfrm>
        </p:grpSpPr>
        <p:sp>
          <p:nvSpPr>
            <p:cNvPr id="29" name="Rechteck 59"/>
            <p:cNvSpPr/>
            <p:nvPr/>
          </p:nvSpPr>
          <p:spPr>
            <a:xfrm>
              <a:off x="5161384" y="3360420"/>
              <a:ext cx="3083024" cy="323693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505050"/>
                  </a:solidFill>
                </a:rPr>
                <a:t>SAP Business Suite</a:t>
              </a:r>
              <a:endParaRPr lang="en-US" sz="1122" b="1" dirty="0">
                <a:solidFill>
                  <a:srgbClr val="505050"/>
                </a:solidFill>
              </a:endParaRPr>
            </a:p>
          </p:txBody>
        </p:sp>
        <p:sp>
          <p:nvSpPr>
            <p:cNvPr id="30" name="Rechteck 60"/>
            <p:cNvSpPr/>
            <p:nvPr/>
          </p:nvSpPr>
          <p:spPr>
            <a:xfrm>
              <a:off x="5246712" y="3450377"/>
              <a:ext cx="2867000" cy="2430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ERP (aka SAP ECC or SAP R/3)</a:t>
              </a:r>
            </a:p>
            <a:p>
              <a:pPr algn="ctr" defTabSz="932563"/>
              <a:r>
                <a:rPr lang="en-US" sz="1122" dirty="0" smtClean="0">
                  <a:solidFill>
                    <a:srgbClr val="FFFFFF"/>
                  </a:solidFill>
                </a:rPr>
                <a:t>Financials</a:t>
              </a:r>
            </a:p>
            <a:p>
              <a:pPr algn="ctr" defTabSz="932563"/>
              <a:r>
                <a:rPr lang="en-US" sz="1122" dirty="0" smtClean="0">
                  <a:solidFill>
                    <a:srgbClr val="FFFFFF"/>
                  </a:solidFill>
                </a:rPr>
                <a:t>Operations</a:t>
              </a:r>
            </a:p>
            <a:p>
              <a:pPr algn="ctr" defTabSz="932563"/>
              <a:r>
                <a:rPr lang="en-US" sz="1122" dirty="0" smtClean="0">
                  <a:solidFill>
                    <a:srgbClr val="FFFFFF"/>
                  </a:solidFill>
                </a:rPr>
                <a:t>Human Resources</a:t>
              </a:r>
            </a:p>
            <a:p>
              <a:pPr algn="ctr" defTabSz="932563"/>
              <a:r>
                <a:rPr lang="en-US" sz="1122" dirty="0" smtClean="0">
                  <a:solidFill>
                    <a:srgbClr val="FFFFFF"/>
                  </a:solidFill>
                </a:rPr>
                <a:t>Corporate Services</a:t>
              </a:r>
            </a:p>
            <a:p>
              <a:pPr algn="ctr" defTabSz="932563"/>
              <a:r>
                <a:rPr lang="en-US" sz="1122" b="1" dirty="0" smtClean="0">
                  <a:solidFill>
                    <a:srgbClr val="FFFFFF"/>
                  </a:solidFill>
                </a:rPr>
                <a:t>CRM, SCM</a:t>
              </a:r>
              <a:endParaRPr lang="en-US" sz="1122" b="1" dirty="0">
                <a:solidFill>
                  <a:srgbClr val="FFFFFF"/>
                </a:solidFill>
              </a:endParaRPr>
            </a:p>
          </p:txBody>
        </p:sp>
      </p:grpSp>
      <p:sp>
        <p:nvSpPr>
          <p:cNvPr id="34" name="Rechteck 66"/>
          <p:cNvSpPr/>
          <p:nvPr/>
        </p:nvSpPr>
        <p:spPr>
          <a:xfrm>
            <a:off x="1601159" y="1329859"/>
            <a:ext cx="199743" cy="16316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Front End</a:t>
            </a:r>
            <a:endParaRPr lang="en-US" sz="1122" b="1" dirty="0">
              <a:solidFill>
                <a:srgbClr val="FFFFFF"/>
              </a:solidFill>
            </a:endParaRPr>
          </a:p>
        </p:txBody>
      </p:sp>
      <p:sp>
        <p:nvSpPr>
          <p:cNvPr id="35" name="Rechteck 67"/>
          <p:cNvSpPr/>
          <p:nvPr/>
        </p:nvSpPr>
        <p:spPr>
          <a:xfrm>
            <a:off x="1584809" y="3040975"/>
            <a:ext cx="237471" cy="26294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en-US" sz="1122" b="1" dirty="0" smtClean="0">
                <a:solidFill>
                  <a:srgbClr val="FFFFFF"/>
                </a:solidFill>
              </a:rPr>
              <a:t>Back End</a:t>
            </a:r>
            <a:endParaRPr lang="en-US" sz="1122" b="1" dirty="0">
              <a:solidFill>
                <a:srgbClr val="FFFFFF"/>
              </a:solidFill>
            </a:endParaRPr>
          </a:p>
        </p:txBody>
      </p:sp>
      <p:grpSp>
        <p:nvGrpSpPr>
          <p:cNvPr id="4" name="Gruppieren 3"/>
          <p:cNvGrpSpPr/>
          <p:nvPr/>
        </p:nvGrpSpPr>
        <p:grpSpPr>
          <a:xfrm>
            <a:off x="1891303" y="3031988"/>
            <a:ext cx="4593749" cy="1356218"/>
            <a:chOff x="1891303" y="3031988"/>
            <a:chExt cx="4593749" cy="1356218"/>
          </a:xfrm>
        </p:grpSpPr>
        <p:sp>
          <p:nvSpPr>
            <p:cNvPr id="19" name="Rechteck 48"/>
            <p:cNvSpPr/>
            <p:nvPr/>
          </p:nvSpPr>
          <p:spPr>
            <a:xfrm>
              <a:off x="1891303" y="3031988"/>
              <a:ext cx="4407732" cy="13562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20" name="Rechteck 49"/>
            <p:cNvSpPr/>
            <p:nvPr/>
          </p:nvSpPr>
          <p:spPr>
            <a:xfrm>
              <a:off x="4095169" y="3074536"/>
              <a:ext cx="2008982" cy="58694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MDM</a:t>
              </a:r>
              <a:endParaRPr lang="en-US" sz="1122" b="1" dirty="0">
                <a:solidFill>
                  <a:srgbClr val="FFFFFF"/>
                </a:solidFill>
              </a:endParaRPr>
            </a:p>
          </p:txBody>
        </p:sp>
        <p:sp>
          <p:nvSpPr>
            <p:cNvPr id="21" name="Rechteck 50"/>
            <p:cNvSpPr/>
            <p:nvPr/>
          </p:nvSpPr>
          <p:spPr>
            <a:xfrm>
              <a:off x="2011780" y="3742570"/>
              <a:ext cx="4092371" cy="58694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Business Warehouse (aka SAP BW)</a:t>
              </a:r>
              <a:endParaRPr lang="en-US" sz="1122" b="1" dirty="0">
                <a:solidFill>
                  <a:srgbClr val="FFFFFF"/>
                </a:solidFill>
              </a:endParaRPr>
            </a:p>
          </p:txBody>
        </p:sp>
        <p:sp>
          <p:nvSpPr>
            <p:cNvPr id="22" name="Pfeil nach rechts 51"/>
            <p:cNvSpPr/>
            <p:nvPr/>
          </p:nvSpPr>
          <p:spPr>
            <a:xfrm rot="10800000">
              <a:off x="6113018" y="3368006"/>
              <a:ext cx="372034" cy="70433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6" name="Rechteck 68"/>
            <p:cNvSpPr/>
            <p:nvPr/>
          </p:nvSpPr>
          <p:spPr>
            <a:xfrm>
              <a:off x="2011779" y="3074537"/>
              <a:ext cx="2008982" cy="58694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a:t>
              </a:r>
            </a:p>
            <a:p>
              <a:pPr algn="ctr" defTabSz="932563"/>
              <a:r>
                <a:rPr lang="en-US" sz="1122" b="1" dirty="0" smtClean="0">
                  <a:solidFill>
                    <a:srgbClr val="FFFFFF"/>
                  </a:solidFill>
                </a:rPr>
                <a:t>BW Accelerator*</a:t>
              </a:r>
              <a:endParaRPr lang="en-US" sz="1122" b="1" dirty="0">
                <a:solidFill>
                  <a:srgbClr val="FFFFFF"/>
                </a:solidFill>
              </a:endParaRPr>
            </a:p>
          </p:txBody>
        </p:sp>
      </p:grpSp>
      <p:sp>
        <p:nvSpPr>
          <p:cNvPr id="37" name="Rechteck 66"/>
          <p:cNvSpPr/>
          <p:nvPr/>
        </p:nvSpPr>
        <p:spPr>
          <a:xfrm>
            <a:off x="1605796" y="5713559"/>
            <a:ext cx="195106" cy="837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32563"/>
            <a:r>
              <a:rPr lang="de-AT" sz="1122" b="1" dirty="0">
                <a:solidFill>
                  <a:srgbClr val="FFFFFF"/>
                </a:solidFill>
              </a:rPr>
              <a:t>Database</a:t>
            </a:r>
          </a:p>
        </p:txBody>
      </p:sp>
      <p:sp>
        <p:nvSpPr>
          <p:cNvPr id="38" name="Rechteck 46"/>
          <p:cNvSpPr/>
          <p:nvPr/>
        </p:nvSpPr>
        <p:spPr>
          <a:xfrm>
            <a:off x="1863753" y="5732090"/>
            <a:ext cx="7743223" cy="8200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de-AT" sz="1122" b="1" dirty="0">
                <a:solidFill>
                  <a:srgbClr val="FFFFFF"/>
                </a:solidFill>
              </a:rPr>
              <a:t>Database Layer: SAP HANA, SAP Sybase, SAP MaxDB,  SQL Server, Oracle, DB2, …</a:t>
            </a:r>
          </a:p>
        </p:txBody>
      </p:sp>
      <p:grpSp>
        <p:nvGrpSpPr>
          <p:cNvPr id="42" name="Gruppieren 41"/>
          <p:cNvGrpSpPr/>
          <p:nvPr/>
        </p:nvGrpSpPr>
        <p:grpSpPr>
          <a:xfrm>
            <a:off x="1882435" y="1329859"/>
            <a:ext cx="7724539" cy="1783600"/>
            <a:chOff x="1882435" y="1329859"/>
            <a:chExt cx="7724539" cy="1783600"/>
          </a:xfrm>
        </p:grpSpPr>
        <p:sp>
          <p:nvSpPr>
            <p:cNvPr id="45" name="Rechteck 45"/>
            <p:cNvSpPr/>
            <p:nvPr/>
          </p:nvSpPr>
          <p:spPr>
            <a:xfrm>
              <a:off x="5465875" y="1331803"/>
              <a:ext cx="4141099" cy="5223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grpSp>
          <p:nvGrpSpPr>
            <p:cNvPr id="5" name="Gruppieren 34"/>
            <p:cNvGrpSpPr/>
            <p:nvPr/>
          </p:nvGrpSpPr>
          <p:grpSpPr>
            <a:xfrm>
              <a:off x="4100874" y="1852214"/>
              <a:ext cx="5506100" cy="1109297"/>
              <a:chOff x="3059832" y="1412776"/>
              <a:chExt cx="5328592" cy="1360924"/>
            </a:xfrm>
          </p:grpSpPr>
          <p:sp>
            <p:nvSpPr>
              <p:cNvPr id="6" name="Rechteck 35"/>
              <p:cNvSpPr/>
              <p:nvPr/>
            </p:nvSpPr>
            <p:spPr>
              <a:xfrm>
                <a:off x="3059832" y="1412776"/>
                <a:ext cx="5328592" cy="13609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7" name="Rechteck 36"/>
              <p:cNvSpPr/>
              <p:nvPr/>
            </p:nvSpPr>
            <p:spPr>
              <a:xfrm>
                <a:off x="6876256" y="1492012"/>
                <a:ext cx="1440160"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Dashboard / XCelsius</a:t>
                </a:r>
                <a:endParaRPr lang="en-US" sz="1122" b="1" dirty="0">
                  <a:solidFill>
                    <a:srgbClr val="FFFFFF"/>
                  </a:solidFill>
                </a:endParaRPr>
              </a:p>
            </p:txBody>
          </p:sp>
          <p:sp>
            <p:nvSpPr>
              <p:cNvPr id="8" name="Rechteck 37"/>
              <p:cNvSpPr/>
              <p:nvPr/>
            </p:nvSpPr>
            <p:spPr>
              <a:xfrm>
                <a:off x="3131840" y="1492012"/>
                <a:ext cx="1248987"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Crystal Reports Enterprise</a:t>
                </a:r>
                <a:endParaRPr lang="en-US" sz="1122" b="1" dirty="0">
                  <a:solidFill>
                    <a:srgbClr val="FFFFFF"/>
                  </a:solidFill>
                </a:endParaRPr>
              </a:p>
            </p:txBody>
          </p:sp>
          <p:sp>
            <p:nvSpPr>
              <p:cNvPr id="9" name="Rechteck 38"/>
              <p:cNvSpPr/>
              <p:nvPr/>
            </p:nvSpPr>
            <p:spPr>
              <a:xfrm>
                <a:off x="4587831" y="1492012"/>
                <a:ext cx="2181911"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32563"/>
                <a:r>
                  <a:rPr lang="en-US" sz="1122" b="1" dirty="0" smtClean="0">
                    <a:solidFill>
                      <a:srgbClr val="FFFFFF"/>
                    </a:solidFill>
                  </a:rPr>
                  <a:t/>
                </a:r>
                <a:br>
                  <a:rPr lang="en-US" sz="1122" b="1" dirty="0" smtClean="0">
                    <a:solidFill>
                      <a:srgbClr val="FFFFFF"/>
                    </a:solidFill>
                  </a:rPr>
                </a:br>
                <a:r>
                  <a:rPr lang="en-US" sz="1122" b="1" dirty="0" smtClean="0">
                    <a:solidFill>
                      <a:srgbClr val="FFFFFF"/>
                    </a:solidFill>
                  </a:rPr>
                  <a:t>Web Intelligence </a:t>
                </a:r>
                <a:br>
                  <a:rPr lang="en-US" sz="1122" b="1" dirty="0" smtClean="0">
                    <a:solidFill>
                      <a:srgbClr val="FFFFFF"/>
                    </a:solidFill>
                  </a:rPr>
                </a:br>
                <a:r>
                  <a:rPr lang="en-US" sz="1122" b="1" dirty="0" smtClean="0">
                    <a:solidFill>
                      <a:srgbClr val="FFFFFF"/>
                    </a:solidFill>
                  </a:rPr>
                  <a:t>Design Studio</a:t>
                </a:r>
              </a:p>
              <a:p>
                <a:pPr algn="ctr" defTabSz="932563"/>
                <a:endParaRPr lang="en-US" sz="1122" b="1" dirty="0">
                  <a:solidFill>
                    <a:srgbClr val="FFFFFF"/>
                  </a:solidFill>
                </a:endParaRPr>
              </a:p>
            </p:txBody>
          </p:sp>
          <p:sp>
            <p:nvSpPr>
              <p:cNvPr id="10" name="Rechteck 39"/>
              <p:cNvSpPr/>
              <p:nvPr/>
            </p:nvSpPr>
            <p:spPr>
              <a:xfrm>
                <a:off x="3131840" y="2132856"/>
                <a:ext cx="518457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Business Objects Enterprise (Universe)</a:t>
                </a:r>
                <a:endParaRPr lang="en-US" sz="1122" b="1" dirty="0">
                  <a:solidFill>
                    <a:srgbClr val="FFFFFF"/>
                  </a:solidFill>
                </a:endParaRPr>
              </a:p>
            </p:txBody>
          </p:sp>
        </p:grpSp>
        <p:grpSp>
          <p:nvGrpSpPr>
            <p:cNvPr id="11" name="Gruppieren 40"/>
            <p:cNvGrpSpPr/>
            <p:nvPr/>
          </p:nvGrpSpPr>
          <p:grpSpPr>
            <a:xfrm>
              <a:off x="1882435" y="1852215"/>
              <a:ext cx="2218439" cy="1109297"/>
              <a:chOff x="-756592" y="1140684"/>
              <a:chExt cx="2146920" cy="1360924"/>
            </a:xfrm>
          </p:grpSpPr>
          <p:sp>
            <p:nvSpPr>
              <p:cNvPr id="12" name="Rechteck 41"/>
              <p:cNvSpPr/>
              <p:nvPr/>
            </p:nvSpPr>
            <p:spPr>
              <a:xfrm>
                <a:off x="-756592" y="1140684"/>
                <a:ext cx="2146920" cy="13609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3" name="Rechteck 42"/>
              <p:cNvSpPr/>
              <p:nvPr/>
            </p:nvSpPr>
            <p:spPr>
              <a:xfrm>
                <a:off x="-673496" y="1860762"/>
                <a:ext cx="1944216" cy="584775"/>
              </a:xfrm>
              <a:prstGeom prst="rect">
                <a:avLst/>
              </a:prstGeom>
              <a:gradFill>
                <a:gsLst>
                  <a:gs pos="0">
                    <a:schemeClr val="accent3">
                      <a:lumMod val="50000"/>
                    </a:schemeClr>
                  </a:gs>
                  <a:gs pos="40000">
                    <a:schemeClr val="accent3">
                      <a:lumMod val="75000"/>
                    </a:schemeClr>
                  </a:gs>
                  <a:gs pos="100000">
                    <a:schemeClr val="accent5">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BO for MS Office</a:t>
                </a:r>
              </a:p>
              <a:p>
                <a:pPr algn="ctr" defTabSz="932563"/>
                <a:r>
                  <a:rPr lang="en-US" sz="1122" b="1" dirty="0" smtClean="0">
                    <a:solidFill>
                      <a:srgbClr val="FFFFFF"/>
                    </a:solidFill>
                  </a:rPr>
                  <a:t>BO for OLAP (Web) </a:t>
                </a:r>
                <a:endParaRPr lang="en-US" sz="1122" b="1" dirty="0">
                  <a:solidFill>
                    <a:srgbClr val="FFFFFF"/>
                  </a:solidFill>
                </a:endParaRPr>
              </a:p>
            </p:txBody>
          </p:sp>
          <p:sp>
            <p:nvSpPr>
              <p:cNvPr id="14" name="Rechteck 43"/>
              <p:cNvSpPr/>
              <p:nvPr/>
            </p:nvSpPr>
            <p:spPr>
              <a:xfrm>
                <a:off x="-684584" y="1219918"/>
                <a:ext cx="1944216" cy="58477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BEx*</a:t>
                </a:r>
                <a:endParaRPr lang="en-US" sz="1122" b="1" dirty="0">
                  <a:solidFill>
                    <a:srgbClr val="FFFFFF"/>
                  </a:solidFill>
                </a:endParaRPr>
              </a:p>
            </p:txBody>
          </p:sp>
        </p:grpSp>
        <p:grpSp>
          <p:nvGrpSpPr>
            <p:cNvPr id="15" name="Gruppieren 44"/>
            <p:cNvGrpSpPr/>
            <p:nvPr/>
          </p:nvGrpSpPr>
          <p:grpSpPr>
            <a:xfrm>
              <a:off x="1882436" y="1329859"/>
              <a:ext cx="3595731" cy="522357"/>
              <a:chOff x="574222" y="1512305"/>
              <a:chExt cx="3479811" cy="640845"/>
            </a:xfrm>
          </p:grpSpPr>
          <p:sp>
            <p:nvSpPr>
              <p:cNvPr id="16" name="Rechteck 45"/>
              <p:cNvSpPr/>
              <p:nvPr/>
            </p:nvSpPr>
            <p:spPr>
              <a:xfrm>
                <a:off x="574222" y="1512305"/>
                <a:ext cx="3467915" cy="64084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endParaRPr lang="en-US" sz="1122" b="1" dirty="0">
                  <a:solidFill>
                    <a:srgbClr val="FFFFFF"/>
                  </a:solidFill>
                </a:endParaRPr>
              </a:p>
            </p:txBody>
          </p:sp>
          <p:sp>
            <p:nvSpPr>
              <p:cNvPr id="17" name="Rechteck 46"/>
              <p:cNvSpPr/>
              <p:nvPr/>
            </p:nvSpPr>
            <p:spPr>
              <a:xfrm>
                <a:off x="669213" y="1568563"/>
                <a:ext cx="3384820" cy="53475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Portal</a:t>
                </a:r>
                <a:endParaRPr lang="en-US" sz="1122" b="1" dirty="0">
                  <a:solidFill>
                    <a:srgbClr val="FFFFFF"/>
                  </a:solidFill>
                </a:endParaRPr>
              </a:p>
            </p:txBody>
          </p:sp>
        </p:grpSp>
        <p:sp>
          <p:nvSpPr>
            <p:cNvPr id="23" name="Pfeil nach rechts 52"/>
            <p:cNvSpPr/>
            <p:nvPr/>
          </p:nvSpPr>
          <p:spPr>
            <a:xfrm rot="16200000">
              <a:off x="5597970" y="2520283"/>
              <a:ext cx="293470" cy="89288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46" name="Rechteck 46"/>
            <p:cNvSpPr/>
            <p:nvPr/>
          </p:nvSpPr>
          <p:spPr>
            <a:xfrm>
              <a:off x="5586751" y="1375714"/>
              <a:ext cx="3936674" cy="442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SAP NetWeaver Gateway</a:t>
              </a:r>
              <a:endParaRPr lang="en-US" sz="1122" b="1" dirty="0">
                <a:solidFill>
                  <a:srgbClr val="FFFFFF"/>
                </a:solidFill>
              </a:endParaRPr>
            </a:p>
          </p:txBody>
        </p:sp>
      </p:grpSp>
      <p:grpSp>
        <p:nvGrpSpPr>
          <p:cNvPr id="40" name="Gruppieren 39"/>
          <p:cNvGrpSpPr/>
          <p:nvPr/>
        </p:nvGrpSpPr>
        <p:grpSpPr>
          <a:xfrm>
            <a:off x="1891302" y="4200210"/>
            <a:ext cx="4407733" cy="1470220"/>
            <a:chOff x="1891302" y="4200210"/>
            <a:chExt cx="4407733" cy="1470220"/>
          </a:xfrm>
        </p:grpSpPr>
        <p:sp>
          <p:nvSpPr>
            <p:cNvPr id="31" name="Rechteck 61"/>
            <p:cNvSpPr/>
            <p:nvPr/>
          </p:nvSpPr>
          <p:spPr>
            <a:xfrm>
              <a:off x="1891302" y="5193777"/>
              <a:ext cx="4407732" cy="476653"/>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3rd-Party Databases and Applications</a:t>
              </a:r>
              <a:endParaRPr lang="en-US" sz="1122" b="1" dirty="0">
                <a:solidFill>
                  <a:srgbClr val="FFFFFF"/>
                </a:solidFill>
              </a:endParaRPr>
            </a:p>
          </p:txBody>
        </p:sp>
        <p:grpSp>
          <p:nvGrpSpPr>
            <p:cNvPr id="24" name="Gruppieren 54"/>
            <p:cNvGrpSpPr/>
            <p:nvPr/>
          </p:nvGrpSpPr>
          <p:grpSpPr>
            <a:xfrm>
              <a:off x="1891303" y="4399025"/>
              <a:ext cx="4407732" cy="789425"/>
              <a:chOff x="170932" y="4450385"/>
              <a:chExt cx="4265634" cy="968494"/>
            </a:xfrm>
          </p:grpSpPr>
          <p:sp>
            <p:nvSpPr>
              <p:cNvPr id="25" name="Rechteck 55"/>
              <p:cNvSpPr/>
              <p:nvPr/>
            </p:nvSpPr>
            <p:spPr>
              <a:xfrm>
                <a:off x="170932" y="4450385"/>
                <a:ext cx="4265634" cy="96849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32563"/>
                <a:r>
                  <a:rPr lang="en-US" sz="1122" b="1" dirty="0" smtClean="0">
                    <a:solidFill>
                      <a:srgbClr val="FFFFFF"/>
                    </a:solidFill>
                  </a:rPr>
                  <a:t>SAP BusinessObjects Data Services</a:t>
                </a:r>
                <a:endParaRPr lang="en-US" sz="1122" b="1" dirty="0">
                  <a:solidFill>
                    <a:srgbClr val="FFFFFF"/>
                  </a:solidFill>
                </a:endParaRPr>
              </a:p>
            </p:txBody>
          </p:sp>
          <p:sp>
            <p:nvSpPr>
              <p:cNvPr id="26" name="Rechteck 56"/>
              <p:cNvSpPr/>
              <p:nvPr/>
            </p:nvSpPr>
            <p:spPr>
              <a:xfrm>
                <a:off x="298612" y="4500409"/>
                <a:ext cx="1933128"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Integrator</a:t>
                </a:r>
                <a:endParaRPr lang="en-US" sz="1122" b="1" dirty="0">
                  <a:solidFill>
                    <a:srgbClr val="FFFFFF"/>
                  </a:solidFill>
                </a:endParaRPr>
              </a:p>
            </p:txBody>
          </p:sp>
          <p:sp>
            <p:nvSpPr>
              <p:cNvPr id="27" name="Rechteck 57"/>
              <p:cNvSpPr/>
              <p:nvPr/>
            </p:nvSpPr>
            <p:spPr>
              <a:xfrm>
                <a:off x="2303748" y="4500408"/>
                <a:ext cx="1944216" cy="5847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r>
                  <a:rPr lang="en-US" sz="1122" b="1" dirty="0" smtClean="0">
                    <a:solidFill>
                      <a:srgbClr val="FFFFFF"/>
                    </a:solidFill>
                  </a:rPr>
                  <a:t>Data Quality</a:t>
                </a:r>
                <a:endParaRPr lang="en-US" sz="1122" b="1" dirty="0">
                  <a:solidFill>
                    <a:srgbClr val="FFFFFF"/>
                  </a:solidFill>
                </a:endParaRPr>
              </a:p>
            </p:txBody>
          </p:sp>
        </p:grpSp>
        <p:sp>
          <p:nvSpPr>
            <p:cNvPr id="32" name="Pfeil nach rechts 62"/>
            <p:cNvSpPr/>
            <p:nvPr/>
          </p:nvSpPr>
          <p:spPr>
            <a:xfrm rot="16200000">
              <a:off x="3985468" y="4823178"/>
              <a:ext cx="211178" cy="89288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sp>
          <p:nvSpPr>
            <p:cNvPr id="33" name="Pfeil nach rechts 64"/>
            <p:cNvSpPr/>
            <p:nvPr/>
          </p:nvSpPr>
          <p:spPr>
            <a:xfrm rot="16200000">
              <a:off x="3921990" y="3855436"/>
              <a:ext cx="237643" cy="92719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63"/>
              <a:endParaRPr lang="en-US" sz="1122" b="1" dirty="0">
                <a:solidFill>
                  <a:srgbClr val="FFFFFF"/>
                </a:solidFill>
              </a:endParaRPr>
            </a:p>
          </p:txBody>
        </p:sp>
      </p:grpSp>
    </p:spTree>
    <p:extLst>
      <p:ext uri="{BB962C8B-B14F-4D97-AF65-F5344CB8AC3E}">
        <p14:creationId xmlns:p14="http://schemas.microsoft.com/office/powerpoint/2010/main" val="4256763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 Connectivity Scenarios</a:t>
            </a:r>
            <a:r>
              <a:rPr lang="en-US" dirty="0" smtClean="0"/>
              <a:t> </a:t>
            </a:r>
            <a:endParaRPr lang="en-US" dirty="0"/>
          </a:p>
        </p:txBody>
      </p:sp>
    </p:spTree>
    <p:extLst>
      <p:ext uri="{BB962C8B-B14F-4D97-AF65-F5344CB8AC3E}">
        <p14:creationId xmlns:p14="http://schemas.microsoft.com/office/powerpoint/2010/main" val="25547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376403" y="394531"/>
            <a:ext cx="11889564" cy="917575"/>
          </a:xfrm>
        </p:spPr>
        <p:txBody>
          <a:bodyPr>
            <a:noAutofit/>
          </a:bodyPr>
          <a:lstStyle/>
          <a:p>
            <a:r>
              <a:rPr lang="en-US" dirty="0"/>
              <a:t>Microsoft BI Integration Scenarios for SAP</a:t>
            </a:r>
          </a:p>
        </p:txBody>
      </p:sp>
      <p:sp>
        <p:nvSpPr>
          <p:cNvPr id="2" name="TextBox 1"/>
          <p:cNvSpPr txBox="1"/>
          <p:nvPr/>
        </p:nvSpPr>
        <p:spPr>
          <a:xfrm>
            <a:off x="455817" y="1443761"/>
            <a:ext cx="5479433" cy="461665"/>
          </a:xfrm>
          <a:prstGeom prst="rect">
            <a:avLst/>
          </a:prstGeom>
          <a:noFill/>
        </p:spPr>
        <p:txBody>
          <a:bodyPr wrap="square" rtlCol="0">
            <a:spAutoFit/>
          </a:bodyPr>
          <a:lstStyle/>
          <a:p>
            <a:r>
              <a:rPr lang="en-US" sz="2400" dirty="0" smtClean="0">
                <a:solidFill>
                  <a:srgbClr val="FFFFFF"/>
                </a:solidFill>
                <a:cs typeface="Segoe UI" panose="020B0502040204020203" pitchFamily="34" charset="0"/>
              </a:rPr>
              <a:t>Self-Service BI</a:t>
            </a:r>
            <a:endParaRPr lang="en-US" sz="1836" dirty="0">
              <a:solidFill>
                <a:srgbClr val="FFFFFF"/>
              </a:solidFill>
              <a:cs typeface="Segoe UI" panose="020B0502040204020203" pitchFamily="34" charset="0"/>
            </a:endParaRPr>
          </a:p>
        </p:txBody>
      </p:sp>
      <p:sp>
        <p:nvSpPr>
          <p:cNvPr id="25" name="TextBox 24"/>
          <p:cNvSpPr txBox="1"/>
          <p:nvPr/>
        </p:nvSpPr>
        <p:spPr>
          <a:xfrm>
            <a:off x="6321185" y="1489928"/>
            <a:ext cx="5304487" cy="830997"/>
          </a:xfrm>
          <a:prstGeom prst="rect">
            <a:avLst/>
          </a:prstGeom>
          <a:noFill/>
        </p:spPr>
        <p:txBody>
          <a:bodyPr wrap="square" rtlCol="0">
            <a:spAutoFit/>
          </a:bodyPr>
          <a:lstStyle/>
          <a:p>
            <a:r>
              <a:rPr lang="en-US" sz="2400" dirty="0">
                <a:gradFill>
                  <a:gsLst>
                    <a:gs pos="0">
                      <a:srgbClr val="FFFFFF"/>
                    </a:gs>
                    <a:gs pos="100000">
                      <a:srgbClr val="FFFFFF"/>
                    </a:gs>
                  </a:gsLst>
                  <a:lin ang="5400000" scaled="0"/>
                </a:gradFill>
                <a:ea typeface="Segoe UI" pitchFamily="34" charset="0"/>
                <a:cs typeface="Segoe UI" pitchFamily="34" charset="0"/>
              </a:rPr>
              <a:t>Corporate BI (Centralized, Managed) </a:t>
            </a:r>
          </a:p>
          <a:p>
            <a:endParaRPr lang="en-US" sz="2400" dirty="0">
              <a:solidFill>
                <a:srgbClr val="FFFFFF"/>
              </a:solidFill>
              <a:cs typeface="Segoe UI" panose="020B0502040204020203" pitchFamily="34" charset="0"/>
            </a:endParaRPr>
          </a:p>
        </p:txBody>
      </p:sp>
      <p:grpSp>
        <p:nvGrpSpPr>
          <p:cNvPr id="4" name="Gruppieren 3"/>
          <p:cNvGrpSpPr/>
          <p:nvPr/>
        </p:nvGrpSpPr>
        <p:grpSpPr>
          <a:xfrm>
            <a:off x="515907" y="3733484"/>
            <a:ext cx="5397098" cy="1399892"/>
            <a:chOff x="473936" y="3653274"/>
            <a:chExt cx="5397098" cy="1399892"/>
          </a:xfrm>
        </p:grpSpPr>
        <p:sp>
          <p:nvSpPr>
            <p:cNvPr id="19" name="Rectangle 18"/>
            <p:cNvSpPr/>
            <p:nvPr/>
          </p:nvSpPr>
          <p:spPr bwMode="auto">
            <a:xfrm>
              <a:off x="473936" y="3654261"/>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484469" y="3667960"/>
              <a:ext cx="1388370" cy="478376"/>
            </a:xfrm>
            <a:prstGeom prst="rect">
              <a:avLst/>
            </a:prstGeom>
            <a:noFill/>
          </p:spPr>
          <p:txBody>
            <a:bodyPr wrap="square" rtlCol="0">
              <a:spAutoFit/>
            </a:bodyPr>
            <a:lstStyle/>
            <a:p>
              <a:r>
                <a:rPr lang="en-US" sz="2400" dirty="0" smtClean="0">
                  <a:solidFill>
                    <a:srgbClr val="FFFFFF"/>
                  </a:solidFill>
                </a:rPr>
                <a:t>Analyze</a:t>
              </a:r>
              <a:endParaRPr lang="en-US" sz="2400" dirty="0">
                <a:solidFill>
                  <a:srgbClr val="FFFFFF"/>
                </a:solidFill>
              </a:endParaRPr>
            </a:p>
          </p:txBody>
        </p:sp>
        <p:grpSp>
          <p:nvGrpSpPr>
            <p:cNvPr id="21" name="Group 20"/>
            <p:cNvGrpSpPr/>
            <p:nvPr/>
          </p:nvGrpSpPr>
          <p:grpSpPr>
            <a:xfrm flipH="1">
              <a:off x="1271521" y="4325452"/>
              <a:ext cx="466302" cy="605699"/>
              <a:chOff x="1519068" y="3645051"/>
              <a:chExt cx="800271" cy="1108369"/>
            </a:xfrm>
            <a:solidFill>
              <a:schemeClr val="bg1"/>
            </a:solidFill>
          </p:grpSpPr>
          <p:sp>
            <p:nvSpPr>
              <p:cNvPr id="22"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836" dirty="0">
                  <a:solidFill>
                    <a:srgbClr val="FFFFFF"/>
                  </a:solidFill>
                </a:endParaRPr>
              </a:p>
            </p:txBody>
          </p:sp>
          <p:sp>
            <p:nvSpPr>
              <p:cNvPr id="24" name="Freeform 23"/>
              <p:cNvSpPr>
                <a:spLocks noEditPoints="1"/>
              </p:cNvSpPr>
              <p:nvPr/>
            </p:nvSpPr>
            <p:spPr bwMode="black">
              <a:xfrm rot="17995606">
                <a:off x="1673591" y="3750465"/>
                <a:ext cx="368554" cy="289401"/>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32" dirty="0">
                  <a:ln>
                    <a:solidFill>
                      <a:srgbClr val="FFFFFF">
                        <a:alpha val="0"/>
                      </a:srgbClr>
                    </a:solidFill>
                  </a:ln>
                  <a:solidFill>
                    <a:srgbClr val="FFFFFF"/>
                  </a:solidFill>
                </a:endParaRPr>
              </a:p>
            </p:txBody>
          </p:sp>
        </p:grpSp>
        <p:sp>
          <p:nvSpPr>
            <p:cNvPr id="35" name="Rectangle 34"/>
            <p:cNvSpPr/>
            <p:nvPr/>
          </p:nvSpPr>
          <p:spPr bwMode="auto">
            <a:xfrm>
              <a:off x="1860840" y="365327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a:t>
              </a:r>
              <a:r>
                <a:rPr lang="en-US" sz="1836" kern="0" dirty="0" smtClean="0">
                  <a:solidFill>
                    <a:srgbClr val="FFFFFF"/>
                  </a:solidFill>
                </a:rPr>
                <a:t>Pivot</a:t>
              </a:r>
            </a:p>
            <a:p>
              <a:pPr defTabSz="950843" fontAlgn="base">
                <a:lnSpc>
                  <a:spcPct val="90000"/>
                </a:lnSpc>
                <a:spcBef>
                  <a:spcPct val="0"/>
                </a:spcBef>
                <a:spcAft>
                  <a:spcPct val="0"/>
                </a:spcAft>
              </a:pPr>
              <a:r>
                <a:rPr lang="en-US" sz="1836" kern="0" dirty="0" smtClean="0">
                  <a:solidFill>
                    <a:srgbClr val="FFFFFF"/>
                  </a:solidFill>
                </a:rPr>
                <a:t>PivotTable </a:t>
              </a:r>
              <a:r>
                <a:rPr lang="en-US" sz="1836" kern="0" dirty="0">
                  <a:solidFill>
                    <a:srgbClr val="FFFFFF"/>
                  </a:solidFill>
                </a:rPr>
                <a:t>in Excel</a:t>
              </a:r>
            </a:p>
          </p:txBody>
        </p:sp>
      </p:grpSp>
      <p:grpSp>
        <p:nvGrpSpPr>
          <p:cNvPr id="6" name="Gruppieren 5"/>
          <p:cNvGrpSpPr/>
          <p:nvPr/>
        </p:nvGrpSpPr>
        <p:grpSpPr>
          <a:xfrm>
            <a:off x="6405744" y="3704666"/>
            <a:ext cx="5399485" cy="1416676"/>
            <a:chOff x="6625623" y="3616759"/>
            <a:chExt cx="5399485" cy="1416676"/>
          </a:xfrm>
        </p:grpSpPr>
        <p:sp>
          <p:nvSpPr>
            <p:cNvPr id="29" name="Rectangle 28"/>
            <p:cNvSpPr/>
            <p:nvPr/>
          </p:nvSpPr>
          <p:spPr bwMode="auto">
            <a:xfrm>
              <a:off x="6625623" y="3616759"/>
              <a:ext cx="1398905" cy="1416676"/>
            </a:xfrm>
            <a:prstGeom prst="rect">
              <a:avLst/>
            </a:prstGeom>
            <a:solidFill>
              <a:srgbClr val="7030A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1632" spc="-102" dirty="0">
                <a:ln w="3175">
                  <a:noFill/>
                </a:ln>
                <a:solidFill>
                  <a:srgbClr val="505050"/>
                </a:solidFill>
                <a:cs typeface="Arial" charset="0"/>
              </a:endParaRPr>
            </a:p>
          </p:txBody>
        </p:sp>
        <p:sp>
          <p:nvSpPr>
            <p:cNvPr id="30" name="TextBox 29"/>
            <p:cNvSpPr txBox="1"/>
            <p:nvPr/>
          </p:nvSpPr>
          <p:spPr>
            <a:xfrm>
              <a:off x="6694148" y="3649861"/>
              <a:ext cx="1388370" cy="478376"/>
            </a:xfrm>
            <a:prstGeom prst="rect">
              <a:avLst/>
            </a:prstGeom>
            <a:noFill/>
          </p:spPr>
          <p:txBody>
            <a:bodyPr wrap="square" rtlCol="0">
              <a:spAutoFit/>
            </a:bodyPr>
            <a:lstStyle/>
            <a:p>
              <a:r>
                <a:rPr lang="en-US" sz="2400" dirty="0" smtClean="0">
                  <a:solidFill>
                    <a:srgbClr val="FFFFFF"/>
                  </a:solidFill>
                </a:rPr>
                <a:t>Report</a:t>
              </a:r>
              <a:endParaRPr lang="en-US" sz="2400" dirty="0">
                <a:solidFill>
                  <a:srgbClr val="FFFFFF"/>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439" y="4356492"/>
              <a:ext cx="466302" cy="530140"/>
            </a:xfrm>
            <a:prstGeom prst="rect">
              <a:avLst/>
            </a:prstGeom>
            <a:effectLst/>
          </p:spPr>
        </p:pic>
        <p:sp>
          <p:nvSpPr>
            <p:cNvPr id="32" name="Rectangle 31"/>
            <p:cNvSpPr/>
            <p:nvPr/>
          </p:nvSpPr>
          <p:spPr bwMode="auto">
            <a:xfrm>
              <a:off x="8014914" y="3616759"/>
              <a:ext cx="4010194" cy="1416676"/>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Reporting Services</a:t>
              </a:r>
              <a:endParaRPr lang="en-US" sz="1836" kern="0" dirty="0">
                <a:solidFill>
                  <a:srgbClr val="FFFFFF"/>
                </a:solidFill>
              </a:endParaRPr>
            </a:p>
          </p:txBody>
        </p:sp>
      </p:grpSp>
      <p:grpSp>
        <p:nvGrpSpPr>
          <p:cNvPr id="8" name="Gruppieren 7"/>
          <p:cNvGrpSpPr/>
          <p:nvPr/>
        </p:nvGrpSpPr>
        <p:grpSpPr>
          <a:xfrm>
            <a:off x="6333737" y="2076334"/>
            <a:ext cx="5438343" cy="1433179"/>
            <a:chOff x="6573513" y="1997280"/>
            <a:chExt cx="5438343" cy="1433179"/>
          </a:xfrm>
        </p:grpSpPr>
        <p:sp>
          <p:nvSpPr>
            <p:cNvPr id="26" name="Rectangle 25"/>
            <p:cNvSpPr/>
            <p:nvPr/>
          </p:nvSpPr>
          <p:spPr bwMode="auto">
            <a:xfrm>
              <a:off x="6602757" y="2031554"/>
              <a:ext cx="1398905" cy="1398905"/>
            </a:xfrm>
            <a:prstGeom prst="rect">
              <a:avLst/>
            </a:prstGeom>
            <a:solidFill>
              <a:srgbClr val="C00000"/>
            </a:solidFill>
            <a:ln w="25400" cap="flat" cmpd="sng" algn="ctr">
              <a:noFill/>
              <a:prstDash val="solid"/>
              <a:headEnd type="none" w="med" len="med"/>
              <a:tailEnd type="none" w="med" len="med"/>
            </a:ln>
            <a:effectLst/>
          </p:spPr>
          <p:txBody>
            <a:bodyPr rot="0" spcFirstLastPara="0" vertOverflow="overflow" horzOverflow="overflow" vert="horz" wrap="square" lIns="186521" tIns="139891" rIns="186521" bIns="139891" numCol="1" spcCol="0" rtlCol="0" fromWordArt="0" anchor="t" anchorCtr="0" forceAA="0" compatLnSpc="1">
              <a:prstTxWarp prst="textNoShape">
                <a:avLst/>
              </a:prstTxWarp>
              <a:noAutofit/>
            </a:bodyPr>
            <a:lstStyle/>
            <a:p>
              <a:pPr defTabSz="1345673" fontAlgn="base">
                <a:lnSpc>
                  <a:spcPct val="90000"/>
                </a:lnSpc>
                <a:spcBef>
                  <a:spcPct val="0"/>
                </a:spcBef>
                <a:spcAft>
                  <a:spcPct val="0"/>
                </a:spcAft>
                <a:defRPr/>
              </a:pPr>
              <a:endParaRPr lang="en-US" sz="2000" dirty="0">
                <a:solidFill>
                  <a:srgbClr val="FFFFFF"/>
                </a:solidFill>
              </a:endParaRPr>
            </a:p>
          </p:txBody>
        </p:sp>
        <p:sp>
          <p:nvSpPr>
            <p:cNvPr id="27" name="Freeform 73"/>
            <p:cNvSpPr>
              <a:spLocks noChangeAspect="1" noEditPoints="1"/>
            </p:cNvSpPr>
            <p:nvPr/>
          </p:nvSpPr>
          <p:spPr bwMode="black">
            <a:xfrm>
              <a:off x="7330999" y="2735024"/>
              <a:ext cx="652822" cy="65282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071" dirty="0">
                <a:solidFill>
                  <a:srgbClr val="FFFFFF"/>
                </a:solidFill>
              </a:endParaRPr>
            </a:p>
          </p:txBody>
        </p:sp>
        <p:sp>
          <p:nvSpPr>
            <p:cNvPr id="23" name="Rectangle 22"/>
            <p:cNvSpPr/>
            <p:nvPr/>
          </p:nvSpPr>
          <p:spPr bwMode="auto">
            <a:xfrm>
              <a:off x="8001662" y="2029554"/>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smtClean="0">
                  <a:solidFill>
                    <a:srgbClr val="FFFFFF"/>
                  </a:solidFill>
                </a:rPr>
                <a:t>Integration Services</a:t>
              </a:r>
            </a:p>
            <a:p>
              <a:pPr defTabSz="950843" fontAlgn="base">
                <a:lnSpc>
                  <a:spcPct val="90000"/>
                </a:lnSpc>
                <a:spcBef>
                  <a:spcPct val="0"/>
                </a:spcBef>
                <a:spcAft>
                  <a:spcPct val="0"/>
                </a:spcAft>
              </a:pPr>
              <a:r>
                <a:rPr lang="en-US" sz="1836" kern="0" dirty="0" smtClean="0">
                  <a:solidFill>
                    <a:srgbClr val="FFFFFF"/>
                  </a:solidFill>
                </a:rPr>
                <a:t>SQL Server Data warehouse</a:t>
              </a:r>
            </a:p>
            <a:p>
              <a:pPr defTabSz="950843" fontAlgn="base">
                <a:lnSpc>
                  <a:spcPct val="90000"/>
                </a:lnSpc>
                <a:spcBef>
                  <a:spcPct val="0"/>
                </a:spcBef>
                <a:spcAft>
                  <a:spcPct val="0"/>
                </a:spcAft>
              </a:pPr>
              <a:endParaRPr lang="en-US" sz="1836" kern="0" dirty="0" smtClean="0">
                <a:solidFill>
                  <a:srgbClr val="FFFFFF"/>
                </a:solidFill>
              </a:endParaRPr>
            </a:p>
          </p:txBody>
        </p:sp>
        <p:sp>
          <p:nvSpPr>
            <p:cNvPr id="28" name="TextBox 27"/>
            <p:cNvSpPr txBox="1"/>
            <p:nvPr/>
          </p:nvSpPr>
          <p:spPr>
            <a:xfrm>
              <a:off x="6573513" y="1997280"/>
              <a:ext cx="1526858" cy="461665"/>
            </a:xfrm>
            <a:prstGeom prst="rect">
              <a:avLst/>
            </a:prstGeom>
            <a:noFill/>
          </p:spPr>
          <p:txBody>
            <a:bodyPr wrap="square" rtlCol="0">
              <a:spAutoFit/>
            </a:bodyPr>
            <a:lstStyle/>
            <a:p>
              <a:r>
                <a:rPr lang="en-US" sz="2400" dirty="0" smtClean="0">
                  <a:solidFill>
                    <a:srgbClr val="FFFFFF"/>
                  </a:solidFill>
                </a:rPr>
                <a:t>Integrate</a:t>
              </a:r>
              <a:endParaRPr lang="en-US" sz="2400" dirty="0">
                <a:solidFill>
                  <a:srgbClr val="FFFFFF"/>
                </a:solidFill>
              </a:endParaRPr>
            </a:p>
          </p:txBody>
        </p:sp>
      </p:grpSp>
      <p:grpSp>
        <p:nvGrpSpPr>
          <p:cNvPr id="9" name="Gruppieren 8"/>
          <p:cNvGrpSpPr/>
          <p:nvPr/>
        </p:nvGrpSpPr>
        <p:grpSpPr>
          <a:xfrm>
            <a:off x="484469" y="2094755"/>
            <a:ext cx="5450781" cy="1431551"/>
            <a:chOff x="1932266" y="5231028"/>
            <a:chExt cx="5409099" cy="1400645"/>
          </a:xfrm>
        </p:grpSpPr>
        <p:sp>
          <p:nvSpPr>
            <p:cNvPr id="36" name="Rectangle 15"/>
            <p:cNvSpPr/>
            <p:nvPr/>
          </p:nvSpPr>
          <p:spPr bwMode="auto">
            <a:xfrm>
              <a:off x="1932266" y="5231028"/>
              <a:ext cx="1398905" cy="1398905"/>
            </a:xfrm>
            <a:prstGeom prst="rect">
              <a:avLst/>
            </a:prstGeom>
            <a:solidFill>
              <a:srgbClr val="7FBA00"/>
            </a:solidFill>
            <a:ln w="38100" cap="flat" cmpd="sng" algn="ctr">
              <a:noFill/>
              <a:prstDash val="solid"/>
              <a:headEnd type="none" w="med" len="med"/>
              <a:tailEnd type="none" w="med" len="med"/>
            </a:ln>
            <a:effectLst/>
          </p:spPr>
          <p:txBody>
            <a:bodyPr vert="horz" wrap="square" lIns="95112" tIns="93260" rIns="95112" bIns="93260" numCol="1" rtlCol="0" anchor="t" anchorCtr="0" compatLnSpc="1">
              <a:prstTxWarp prst="textNoShape">
                <a:avLst/>
              </a:prstTxWarp>
            </a:bodyPr>
            <a:lstStyle/>
            <a:p>
              <a:pPr defTabSz="950843" fontAlgn="base">
                <a:lnSpc>
                  <a:spcPct val="90000"/>
                </a:lnSpc>
                <a:spcBef>
                  <a:spcPct val="0"/>
                </a:spcBef>
                <a:spcAft>
                  <a:spcPct val="0"/>
                </a:spcAft>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37" name="TextBox 16"/>
            <p:cNvSpPr txBox="1"/>
            <p:nvPr/>
          </p:nvSpPr>
          <p:spPr>
            <a:xfrm>
              <a:off x="1962688" y="5231029"/>
              <a:ext cx="1388370" cy="478376"/>
            </a:xfrm>
            <a:prstGeom prst="rect">
              <a:avLst/>
            </a:prstGeom>
            <a:noFill/>
          </p:spPr>
          <p:txBody>
            <a:bodyPr wrap="square" rtlCol="0">
              <a:spAutoFit/>
            </a:bodyPr>
            <a:lstStyle/>
            <a:p>
              <a:r>
                <a:rPr lang="en-US" sz="2400" dirty="0" smtClean="0">
                  <a:solidFill>
                    <a:srgbClr val="FFFFFF"/>
                  </a:solidFill>
                </a:rPr>
                <a:t>Discover</a:t>
              </a:r>
              <a:endParaRPr lang="en-US" sz="2400" dirty="0">
                <a:solidFill>
                  <a:srgbClr val="FFFFFF"/>
                </a:solidFill>
              </a:endParaRPr>
            </a:p>
          </p:txBody>
        </p:sp>
        <p:sp>
          <p:nvSpPr>
            <p:cNvPr id="38" name="Rectangle 32"/>
            <p:cNvSpPr/>
            <p:nvPr/>
          </p:nvSpPr>
          <p:spPr bwMode="auto">
            <a:xfrm>
              <a:off x="3331171" y="5232768"/>
              <a:ext cx="4010194" cy="1398905"/>
            </a:xfrm>
            <a:prstGeom prst="rect">
              <a:avLst/>
            </a:prstGeom>
            <a:solidFill>
              <a:schemeClr val="tx1">
                <a:lumMod val="50000"/>
              </a:schemeClr>
            </a:solidFill>
            <a:ln w="38100" cap="flat" cmpd="sng" algn="ctr">
              <a:noFill/>
              <a:prstDash val="solid"/>
              <a:headEnd type="none" w="med" len="med"/>
              <a:tailEnd type="none" w="med" len="med"/>
            </a:ln>
            <a:effectLst/>
          </p:spPr>
          <p:txBody>
            <a:bodyPr vert="horz" wrap="square" lIns="95112" tIns="93260" rIns="95112" bIns="93260" numCol="1" rtlCol="0" anchor="ctr" anchorCtr="0" compatLnSpc="1">
              <a:prstTxWarp prst="textNoShape">
                <a:avLst/>
              </a:prstTxWarp>
            </a:bodyPr>
            <a:lstStyle/>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endParaRPr lang="en-US" sz="1836" kern="0" dirty="0">
                <a:solidFill>
                  <a:srgbClr val="FFFFFF"/>
                </a:solidFill>
              </a:endParaRPr>
            </a:p>
            <a:p>
              <a:pPr defTabSz="950843" fontAlgn="base">
                <a:lnSpc>
                  <a:spcPct val="90000"/>
                </a:lnSpc>
                <a:spcBef>
                  <a:spcPct val="0"/>
                </a:spcBef>
                <a:spcAft>
                  <a:spcPct val="0"/>
                </a:spcAft>
              </a:pPr>
              <a:r>
                <a:rPr lang="en-US" sz="1836" kern="0" dirty="0">
                  <a:solidFill>
                    <a:srgbClr val="FFFFFF"/>
                  </a:solidFill>
                </a:rPr>
                <a:t>Power Query in </a:t>
              </a:r>
              <a:r>
                <a:rPr lang="en-US" sz="1836" kern="0" dirty="0" smtClean="0">
                  <a:solidFill>
                    <a:srgbClr val="FFFFFF"/>
                  </a:solidFill>
                </a:rPr>
                <a:t>Excel</a:t>
              </a:r>
            </a:p>
          </p:txBody>
        </p:sp>
        <p:sp>
          <p:nvSpPr>
            <p:cNvPr id="18" name="Freeform 8"/>
            <p:cNvSpPr>
              <a:spLocks noChangeAspect="1" noEditPoints="1"/>
            </p:cNvSpPr>
            <p:nvPr/>
          </p:nvSpPr>
          <p:spPr bwMode="black">
            <a:xfrm>
              <a:off x="2553576" y="5922007"/>
              <a:ext cx="559562" cy="559416"/>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dirty="0">
                <a:solidFill>
                  <a:srgbClr val="505050"/>
                </a:solidFill>
              </a:endParaRPr>
            </a:p>
          </p:txBody>
        </p:sp>
      </p:grpSp>
    </p:spTree>
    <p:extLst>
      <p:ext uri="{BB962C8B-B14F-4D97-AF65-F5344CB8AC3E}">
        <p14:creationId xmlns:p14="http://schemas.microsoft.com/office/powerpoint/2010/main" val="368980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1DC5CB81-1092-4D98-82FC-5A51789E423C}" vid="{8D4EAD8D-F2B6-4BBA-B857-867178C2DA62}"/>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potx [Read-Only]" id="{F32428E9-8387-4209-8C20-D329FF30FA2B}" vid="{6D2C10BD-CF4C-4C2B-9136-8442DD3F6AC0}"/>
    </a:ext>
  </a:extLst>
</a:theme>
</file>

<file path=ppt/theme/theme3.xml><?xml version="1.0" encoding="utf-8"?>
<a:theme xmlns:a="http://schemas.openxmlformats.org/drawingml/2006/main" name="2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Arun Justus; Justin Martinson; Sanjay Soni</External_x0020_Speaker>
    <Session_x0020_Code xmlns="e36bfbf9-5e42-489c-a259-4c54eb22cb57">DBI-B212</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terms/"/>
    <ds:schemaRef ds:uri="e36bfbf9-5e42-489c-a259-4c54eb22cb57"/>
    <ds:schemaRef ds:uri="http://purl.org/dc/elements/1.1/"/>
    <ds:schemaRef ds:uri="http://schemas.microsoft.com/sharepoint/v3"/>
    <ds:schemaRef ds:uri="http://schemas.openxmlformats.org/package/2006/metadata/core-properties"/>
    <ds:schemaRef ds:uri="230e9df3-be65-4c73-a93b-d1236ebd677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Template>
  <TotalTime>86</TotalTime>
  <Words>7621</Words>
  <Application>Microsoft Office PowerPoint</Application>
  <PresentationFormat>Custom</PresentationFormat>
  <Paragraphs>784</Paragraphs>
  <Slides>45</Slides>
  <Notes>44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Consolas</vt:lpstr>
      <vt:lpstr>Segoe Semibold</vt:lpstr>
      <vt:lpstr>Segoe UI</vt:lpstr>
      <vt:lpstr>Segoe UI Light</vt:lpstr>
      <vt:lpstr>Times New Roman</vt:lpstr>
      <vt:lpstr>Wingdings</vt:lpstr>
      <vt:lpstr>TEE14 Speaker PPT Template</vt:lpstr>
      <vt:lpstr>1_TEE14 Speaker PPT Template</vt:lpstr>
      <vt:lpstr>2_TEE14 Speaker PPT Template</vt:lpstr>
      <vt:lpstr>PowerPoint Presentation</vt:lpstr>
      <vt:lpstr>Connecting SAP and Microsoft BI Platform DBI-B212 </vt:lpstr>
      <vt:lpstr>Session Objectives And Takeaways</vt:lpstr>
      <vt:lpstr>Innovating For Your Success! </vt:lpstr>
      <vt:lpstr>SAP Microsoft New Partnership</vt:lpstr>
      <vt:lpstr>SAP – (Short) Overview </vt:lpstr>
      <vt:lpstr>The Evolution of SAP ERP and SAP BI </vt:lpstr>
      <vt:lpstr>BI Connectivity Scenarios </vt:lpstr>
      <vt:lpstr>Microsoft BI Integration Scenarios for SAP</vt:lpstr>
      <vt:lpstr>SAP BI Architecture and Connectivity</vt:lpstr>
      <vt:lpstr>Microsoft BI Integration Scenarios for SAP</vt:lpstr>
      <vt:lpstr>Self-Service BI Scenario – Power Query Excel Connectivity to SAP BusinessObjects BI </vt:lpstr>
      <vt:lpstr>Self-Service BI Scenario – Power Query Excel Connectivity to SAP BusinessObjects BI</vt:lpstr>
      <vt:lpstr>Demo</vt:lpstr>
      <vt:lpstr>Microsoft BI Integration Scenarios for SAP</vt:lpstr>
      <vt:lpstr>Self-Service BI Scenario: Power Pivot Power Pivot to SAP via NetWeaver Gateway</vt:lpstr>
      <vt:lpstr>Self-Service BI Scenario: Power Pivot Power Pivot to SAP via NetWeaver Gateway</vt:lpstr>
      <vt:lpstr>Demo</vt:lpstr>
      <vt:lpstr>Self-Service BI Scenario: Excel Pivot PivotTable/Charts with SAP OLEDB Provider for SAP BW and HANA</vt:lpstr>
      <vt:lpstr>Self-Service BI Scenario: Excel Pivot PivotTable/Charts with SAP OLEDB Provider for SAP BW and HANA</vt:lpstr>
      <vt:lpstr>Demo</vt:lpstr>
      <vt:lpstr>Microsoft BI Integration Scenarios for SAP</vt:lpstr>
      <vt:lpstr>Corporate BI Scenario: Data Integration Microsoft Connector for SAP NetWeaver BI (SAP BW)</vt:lpstr>
      <vt:lpstr>Corporate BI Scenario: Data Integration Microsoft Connector for SAP NetWeaver BI (SAP BW)</vt:lpstr>
      <vt:lpstr>Corporate BI Scenario: Data Integration Theobald Software - Xtract IS (works through SSIS)</vt:lpstr>
      <vt:lpstr>Corporate BI Scenario: Data Integration Theobald Software - Xtract IS (works through SSIS)</vt:lpstr>
      <vt:lpstr>Demo</vt:lpstr>
      <vt:lpstr>Corporate BI Scenario: Data Integration Simplement Data Liberator</vt:lpstr>
      <vt:lpstr>Corporate BI Scenario: Data Integration Simplement Data Liberator</vt:lpstr>
      <vt:lpstr>Microsoft BI Integration Scenarios for SAP</vt:lpstr>
      <vt:lpstr>Corporate BI Scenario: Direct Reporting SQL Reporting Services to SAP BW</vt:lpstr>
      <vt:lpstr>Corporate BI Scenario: Direct Reporting SQL Reporting Services to SAP BW </vt:lpstr>
      <vt:lpstr>Corporate BI Scenario: Direct Reporting Theobald Xtract RS</vt:lpstr>
      <vt:lpstr>Recap: SAP-Microsoft-BI Connectivity</vt:lpstr>
      <vt:lpstr>Co-exist with SAP</vt:lpstr>
      <vt:lpstr>What do we see with at customers? </vt:lpstr>
      <vt:lpstr>Summary</vt:lpstr>
      <vt:lpstr>Announcing New White Paper </vt:lpstr>
      <vt:lpstr>Related content</vt:lpstr>
      <vt:lpstr>Track resources</vt:lpstr>
      <vt:lpstr>DBI Track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SAP ERP and Microsoft BI Platform</dc:title>
  <dc:subject>TechEd 2014</dc:subject>
  <dc:creator>Shows</dc:creator>
  <cp:keywords/>
  <dc:description>Template: Jordan Cayabyab, Artitudes Design
Formatting: 
Audience Type:</dc:description>
  <cp:lastModifiedBy>Shows</cp:lastModifiedBy>
  <cp:revision>6</cp:revision>
  <dcterms:created xsi:type="dcterms:W3CDTF">2014-10-26T07:51:43Z</dcterms:created>
  <dcterms:modified xsi:type="dcterms:W3CDTF">2014-10-29T13:14:56Z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