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7" r:id="rId5"/>
  </p:sldMasterIdLst>
  <p:notesMasterIdLst>
    <p:notesMasterId r:id="rId42"/>
  </p:notesMasterIdLst>
  <p:handoutMasterIdLst>
    <p:handoutMasterId r:id="rId43"/>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98" r:id="rId37"/>
    <p:sldId id="294" r:id="rId38"/>
    <p:sldId id="295" r:id="rId39"/>
    <p:sldId id="296" r:id="rId40"/>
    <p:sldId id="297"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0673" autoAdjust="0"/>
  </p:normalViewPr>
  <p:slideViewPr>
    <p:cSldViewPr snapToObjects="1">
      <p:cViewPr varScale="1">
        <p:scale>
          <a:sx n="107" d="100"/>
          <a:sy n="107" d="100"/>
        </p:scale>
        <p:origin x="534"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varScale="1">
      <p:scale>
        <a:sx n="1" d="1"/>
        <a:sy n="1" d="1"/>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40C01-4C1E-0644-956B-FB7FBE968BB2}" type="doc">
      <dgm:prSet loTypeId="urn:microsoft.com/office/officeart/2005/8/layout/bList2" loCatId="" qsTypeId="urn:microsoft.com/office/officeart/2005/8/quickstyle/simple4" qsCatId="simple" csTypeId="urn:microsoft.com/office/officeart/2005/8/colors/accent1_2" csCatId="accent1" phldr="1"/>
      <dgm:spPr/>
      <dgm:t>
        <a:bodyPr/>
        <a:lstStyle/>
        <a:p>
          <a:endParaRPr lang="en-US"/>
        </a:p>
      </dgm:t>
    </dgm:pt>
    <dgm:pt modelId="{99345CF9-D606-564F-9399-66020E088BD1}">
      <dgm:prSet/>
      <dgm:spPr/>
      <dgm:t>
        <a:bodyPr/>
        <a:lstStyle/>
        <a:p>
          <a:pPr rtl="0"/>
          <a:r>
            <a:rPr lang="en-US" dirty="0" smtClean="0"/>
            <a:t>Yes</a:t>
          </a:r>
          <a:endParaRPr lang="en-US" dirty="0"/>
        </a:p>
      </dgm:t>
    </dgm:pt>
    <dgm:pt modelId="{6C864C7B-9DD6-0847-B0D3-A97F783D7661}" type="parTrans" cxnId="{9658C40F-D650-5745-8836-354FD1AF4AF4}">
      <dgm:prSet/>
      <dgm:spPr/>
      <dgm:t>
        <a:bodyPr/>
        <a:lstStyle/>
        <a:p>
          <a:endParaRPr lang="en-US"/>
        </a:p>
      </dgm:t>
    </dgm:pt>
    <dgm:pt modelId="{8167C8E5-8988-1346-87F3-071C15A89158}" type="sibTrans" cxnId="{9658C40F-D650-5745-8836-354FD1AF4AF4}">
      <dgm:prSet/>
      <dgm:spPr/>
      <dgm:t>
        <a:bodyPr/>
        <a:lstStyle/>
        <a:p>
          <a:endParaRPr lang="en-US"/>
        </a:p>
      </dgm:t>
    </dgm:pt>
    <dgm:pt modelId="{3670B783-A2BF-5043-B623-AB85F1051FB7}">
      <dgm:prSet/>
      <dgm:spPr/>
      <dgm:t>
        <a:bodyPr/>
        <a:lstStyle/>
        <a:p>
          <a:pPr rtl="0"/>
          <a:r>
            <a:rPr lang="en-US" dirty="0" smtClean="0"/>
            <a:t>Automated prediction is core</a:t>
          </a:r>
          <a:endParaRPr lang="en-US" dirty="0"/>
        </a:p>
      </dgm:t>
    </dgm:pt>
    <dgm:pt modelId="{DF01265C-C689-EF40-AA95-7962D6CD8117}" type="parTrans" cxnId="{AB805C7D-EE5E-3044-BD3D-CD56726B948B}">
      <dgm:prSet/>
      <dgm:spPr/>
      <dgm:t>
        <a:bodyPr/>
        <a:lstStyle/>
        <a:p>
          <a:endParaRPr lang="en-US"/>
        </a:p>
      </dgm:t>
    </dgm:pt>
    <dgm:pt modelId="{7DF9C296-6919-2D44-A32B-C35CB8B70EEB}" type="sibTrans" cxnId="{AB805C7D-EE5E-3044-BD3D-CD56726B948B}">
      <dgm:prSet/>
      <dgm:spPr/>
      <dgm:t>
        <a:bodyPr/>
        <a:lstStyle/>
        <a:p>
          <a:endParaRPr lang="en-US"/>
        </a:p>
      </dgm:t>
    </dgm:pt>
    <dgm:pt modelId="{57FA2CC0-F041-724A-8382-03088E46294B}">
      <dgm:prSet/>
      <dgm:spPr/>
      <dgm:t>
        <a:bodyPr/>
        <a:lstStyle/>
        <a:p>
          <a:pPr rtl="0"/>
          <a:r>
            <a:rPr lang="en-US" dirty="0" smtClean="0"/>
            <a:t>Lots of past data already available</a:t>
          </a:r>
          <a:endParaRPr lang="en-US" dirty="0"/>
        </a:p>
      </dgm:t>
    </dgm:pt>
    <dgm:pt modelId="{5D86104F-5504-FA4A-A93B-77AECA737B24}" type="parTrans" cxnId="{BCC2FD39-F08D-D94C-934D-109B11A45C5C}">
      <dgm:prSet/>
      <dgm:spPr/>
      <dgm:t>
        <a:bodyPr/>
        <a:lstStyle/>
        <a:p>
          <a:endParaRPr lang="en-US"/>
        </a:p>
      </dgm:t>
    </dgm:pt>
    <dgm:pt modelId="{D32A5206-DE51-4F4E-97C0-5814C4C8DDE6}" type="sibTrans" cxnId="{BCC2FD39-F08D-D94C-934D-109B11A45C5C}">
      <dgm:prSet/>
      <dgm:spPr/>
      <dgm:t>
        <a:bodyPr/>
        <a:lstStyle/>
        <a:p>
          <a:endParaRPr lang="en-US"/>
        </a:p>
      </dgm:t>
    </dgm:pt>
    <dgm:pt modelId="{6B777F59-A65D-CE49-9498-3932519FC895}">
      <dgm:prSet/>
      <dgm:spPr/>
      <dgm:t>
        <a:bodyPr/>
        <a:lstStyle/>
        <a:p>
          <a:pPr rtl="0"/>
          <a:r>
            <a:rPr lang="en-US" dirty="0" smtClean="0"/>
            <a:t>Magic numbers in current prediction system</a:t>
          </a:r>
          <a:endParaRPr lang="en-US" dirty="0"/>
        </a:p>
      </dgm:t>
    </dgm:pt>
    <dgm:pt modelId="{BE05C1DE-CB47-7A4F-BCD9-A10570CB5C63}" type="parTrans" cxnId="{88CF1018-C4A2-8A44-9C97-9A9F1083EE34}">
      <dgm:prSet/>
      <dgm:spPr/>
      <dgm:t>
        <a:bodyPr/>
        <a:lstStyle/>
        <a:p>
          <a:endParaRPr lang="en-US"/>
        </a:p>
      </dgm:t>
    </dgm:pt>
    <dgm:pt modelId="{615B98A1-B3A1-064C-999E-158570306AB2}" type="sibTrans" cxnId="{88CF1018-C4A2-8A44-9C97-9A9F1083EE34}">
      <dgm:prSet/>
      <dgm:spPr/>
      <dgm:t>
        <a:bodyPr/>
        <a:lstStyle/>
        <a:p>
          <a:endParaRPr lang="en-US"/>
        </a:p>
      </dgm:t>
    </dgm:pt>
    <dgm:pt modelId="{128B2FB5-2215-8B46-AD9D-A5E9CE61CEEC}">
      <dgm:prSet/>
      <dgm:spPr/>
      <dgm:t>
        <a:bodyPr/>
        <a:lstStyle/>
        <a:p>
          <a:pPr rtl="0"/>
          <a:r>
            <a:rPr lang="en-US" dirty="0" smtClean="0"/>
            <a:t>No</a:t>
          </a:r>
          <a:endParaRPr lang="en-US" dirty="0"/>
        </a:p>
      </dgm:t>
    </dgm:pt>
    <dgm:pt modelId="{E959A3D4-96F0-8546-8B7B-B93FDD02410F}" type="parTrans" cxnId="{298000FB-30C8-094D-A0AC-46AD0D43F77E}">
      <dgm:prSet/>
      <dgm:spPr/>
      <dgm:t>
        <a:bodyPr/>
        <a:lstStyle/>
        <a:p>
          <a:endParaRPr lang="en-US"/>
        </a:p>
      </dgm:t>
    </dgm:pt>
    <dgm:pt modelId="{E6309314-24C2-1244-99FC-8969DF0C0392}" type="sibTrans" cxnId="{298000FB-30C8-094D-A0AC-46AD0D43F77E}">
      <dgm:prSet/>
      <dgm:spPr/>
      <dgm:t>
        <a:bodyPr/>
        <a:lstStyle/>
        <a:p>
          <a:endParaRPr lang="en-US"/>
        </a:p>
      </dgm:t>
    </dgm:pt>
    <dgm:pt modelId="{7BEFEF05-C95E-754A-9705-F0B150F5100A}">
      <dgm:prSet/>
      <dgm:spPr/>
      <dgm:t>
        <a:bodyPr/>
        <a:lstStyle/>
        <a:p>
          <a:pPr rtl="0"/>
          <a:r>
            <a:rPr lang="en-US" dirty="0" smtClean="0"/>
            <a:t>Prediction is small part of experience</a:t>
          </a:r>
          <a:endParaRPr lang="en-US" dirty="0"/>
        </a:p>
      </dgm:t>
    </dgm:pt>
    <dgm:pt modelId="{C2DA16E4-5365-6442-9C29-BBC33B09FAA4}" type="parTrans" cxnId="{8A47F3C0-51E1-D443-B1EB-09E7998C7C79}">
      <dgm:prSet/>
      <dgm:spPr/>
      <dgm:t>
        <a:bodyPr/>
        <a:lstStyle/>
        <a:p>
          <a:endParaRPr lang="en-US"/>
        </a:p>
      </dgm:t>
    </dgm:pt>
    <dgm:pt modelId="{3ED32131-315D-2644-A758-A5BEB7BC2858}" type="sibTrans" cxnId="{8A47F3C0-51E1-D443-B1EB-09E7998C7C79}">
      <dgm:prSet/>
      <dgm:spPr/>
      <dgm:t>
        <a:bodyPr/>
        <a:lstStyle/>
        <a:p>
          <a:endParaRPr lang="en-US"/>
        </a:p>
      </dgm:t>
    </dgm:pt>
    <dgm:pt modelId="{4192A545-7BC7-6B45-BD3D-28056F1A6EEC}">
      <dgm:prSet/>
      <dgm:spPr/>
      <dgm:t>
        <a:bodyPr/>
        <a:lstStyle/>
        <a:p>
          <a:pPr rtl="0"/>
          <a:r>
            <a:rPr lang="en-US" dirty="0" smtClean="0"/>
            <a:t>No past data available</a:t>
          </a:r>
          <a:endParaRPr lang="en-US" dirty="0"/>
        </a:p>
      </dgm:t>
    </dgm:pt>
    <dgm:pt modelId="{CF981CEE-343E-7847-B920-22CA5A284F90}" type="parTrans" cxnId="{A2F1909C-B5C5-5141-BABD-F00AB7A0AB36}">
      <dgm:prSet/>
      <dgm:spPr/>
      <dgm:t>
        <a:bodyPr/>
        <a:lstStyle/>
        <a:p>
          <a:endParaRPr lang="en-US"/>
        </a:p>
      </dgm:t>
    </dgm:pt>
    <dgm:pt modelId="{369F2DBF-68DB-304F-A9E7-92D69B612796}" type="sibTrans" cxnId="{A2F1909C-B5C5-5141-BABD-F00AB7A0AB36}">
      <dgm:prSet/>
      <dgm:spPr/>
      <dgm:t>
        <a:bodyPr/>
        <a:lstStyle/>
        <a:p>
          <a:endParaRPr lang="en-US"/>
        </a:p>
      </dgm:t>
    </dgm:pt>
    <dgm:pt modelId="{53F0E168-E485-BF4A-B87E-E3066C720490}">
      <dgm:prSet/>
      <dgm:spPr/>
      <dgm:t>
        <a:bodyPr/>
        <a:lstStyle/>
        <a:p>
          <a:pPr rtl="0"/>
          <a:r>
            <a:rPr lang="en-US" dirty="0" smtClean="0"/>
            <a:t>Many business-rules govern the experience</a:t>
          </a:r>
          <a:endParaRPr lang="en-US" dirty="0"/>
        </a:p>
      </dgm:t>
    </dgm:pt>
    <dgm:pt modelId="{947DD7AC-D448-F040-BF53-A45834A82C03}" type="parTrans" cxnId="{9491D2BA-C706-3448-BD8B-19C6F560BC2C}">
      <dgm:prSet/>
      <dgm:spPr/>
      <dgm:t>
        <a:bodyPr/>
        <a:lstStyle/>
        <a:p>
          <a:endParaRPr lang="en-US"/>
        </a:p>
      </dgm:t>
    </dgm:pt>
    <dgm:pt modelId="{B8388913-B2F6-D84E-896E-76D015115EE9}" type="sibTrans" cxnId="{9491D2BA-C706-3448-BD8B-19C6F560BC2C}">
      <dgm:prSet/>
      <dgm:spPr/>
      <dgm:t>
        <a:bodyPr/>
        <a:lstStyle/>
        <a:p>
          <a:endParaRPr lang="en-US"/>
        </a:p>
      </dgm:t>
    </dgm:pt>
    <dgm:pt modelId="{2CF90F12-2540-E24F-8CD2-912570843FAF}">
      <dgm:prSet/>
      <dgm:spPr/>
      <dgm:t>
        <a:bodyPr/>
        <a:lstStyle/>
        <a:p>
          <a:pPr rtl="0"/>
          <a:r>
            <a:rPr lang="en-US" dirty="0" smtClean="0"/>
            <a:t>Predictions do not have a predictable pattern</a:t>
          </a:r>
          <a:endParaRPr lang="en-US" dirty="0"/>
        </a:p>
      </dgm:t>
    </dgm:pt>
    <dgm:pt modelId="{37B67B17-9846-C547-B838-6CA83D4B0FE6}" type="parTrans" cxnId="{18E4BBD1-0DB1-B44C-AB39-DBDBD3F11216}">
      <dgm:prSet/>
      <dgm:spPr/>
      <dgm:t>
        <a:bodyPr/>
        <a:lstStyle/>
        <a:p>
          <a:endParaRPr lang="en-US"/>
        </a:p>
      </dgm:t>
    </dgm:pt>
    <dgm:pt modelId="{7371A276-6170-EB4E-B7CC-66343946AB97}" type="sibTrans" cxnId="{18E4BBD1-0DB1-B44C-AB39-DBDBD3F11216}">
      <dgm:prSet/>
      <dgm:spPr/>
      <dgm:t>
        <a:bodyPr/>
        <a:lstStyle/>
        <a:p>
          <a:endParaRPr lang="en-US"/>
        </a:p>
      </dgm:t>
    </dgm:pt>
    <dgm:pt modelId="{AD016FEA-B640-D24B-986E-F2FB55EFACE2}" type="pres">
      <dgm:prSet presAssocID="{C2140C01-4C1E-0644-956B-FB7FBE968BB2}" presName="diagram" presStyleCnt="0">
        <dgm:presLayoutVars>
          <dgm:dir/>
          <dgm:animLvl val="lvl"/>
          <dgm:resizeHandles val="exact"/>
        </dgm:presLayoutVars>
      </dgm:prSet>
      <dgm:spPr/>
      <dgm:t>
        <a:bodyPr/>
        <a:lstStyle/>
        <a:p>
          <a:endParaRPr lang="en-US"/>
        </a:p>
      </dgm:t>
    </dgm:pt>
    <dgm:pt modelId="{17D67F38-3A7C-054D-856A-DD153D6F4741}" type="pres">
      <dgm:prSet presAssocID="{99345CF9-D606-564F-9399-66020E088BD1}" presName="compNode" presStyleCnt="0"/>
      <dgm:spPr/>
    </dgm:pt>
    <dgm:pt modelId="{79CE7BB0-F1D8-064E-8495-72D8D59733CD}" type="pres">
      <dgm:prSet presAssocID="{99345CF9-D606-564F-9399-66020E088BD1}" presName="childRect" presStyleLbl="bgAcc1" presStyleIdx="0" presStyleCnt="2">
        <dgm:presLayoutVars>
          <dgm:bulletEnabled val="1"/>
        </dgm:presLayoutVars>
      </dgm:prSet>
      <dgm:spPr/>
      <dgm:t>
        <a:bodyPr/>
        <a:lstStyle/>
        <a:p>
          <a:endParaRPr lang="en-US"/>
        </a:p>
      </dgm:t>
    </dgm:pt>
    <dgm:pt modelId="{DDBC65D1-53FD-5E4F-90C2-A9B8BD061E2B}" type="pres">
      <dgm:prSet presAssocID="{99345CF9-D606-564F-9399-66020E088BD1}" presName="parentText" presStyleLbl="node1" presStyleIdx="0" presStyleCnt="0">
        <dgm:presLayoutVars>
          <dgm:chMax val="0"/>
          <dgm:bulletEnabled val="1"/>
        </dgm:presLayoutVars>
      </dgm:prSet>
      <dgm:spPr/>
      <dgm:t>
        <a:bodyPr/>
        <a:lstStyle/>
        <a:p>
          <a:endParaRPr lang="en-US"/>
        </a:p>
      </dgm:t>
    </dgm:pt>
    <dgm:pt modelId="{84C82D90-E367-0D48-BD0F-C66173F94A0F}" type="pres">
      <dgm:prSet presAssocID="{99345CF9-D606-564F-9399-66020E088BD1}" presName="parentRect" presStyleLbl="alignNode1" presStyleIdx="0" presStyleCnt="2"/>
      <dgm:spPr/>
      <dgm:t>
        <a:bodyPr/>
        <a:lstStyle/>
        <a:p>
          <a:endParaRPr lang="en-US"/>
        </a:p>
      </dgm:t>
    </dgm:pt>
    <dgm:pt modelId="{0990C459-A1A2-0747-8CED-AAE385B98FAC}" type="pres">
      <dgm:prSet presAssocID="{99345CF9-D606-564F-9399-66020E088BD1}" presName="adorn" presStyleLbl="fgAccFollowNode1" presStyleIdx="0" presStyleCnt="2"/>
      <dgm:spPr>
        <a:blipFill rotWithShape="1">
          <a:blip xmlns:r="http://schemas.openxmlformats.org/officeDocument/2006/relationships" r:embed="rId1"/>
          <a:stretch>
            <a:fillRect/>
          </a:stretch>
        </a:blipFill>
      </dgm:spPr>
    </dgm:pt>
    <dgm:pt modelId="{1B9636EB-CB41-2241-92BB-6118003644C2}" type="pres">
      <dgm:prSet presAssocID="{8167C8E5-8988-1346-87F3-071C15A89158}" presName="sibTrans" presStyleLbl="sibTrans2D1" presStyleIdx="0" presStyleCnt="0"/>
      <dgm:spPr/>
      <dgm:t>
        <a:bodyPr/>
        <a:lstStyle/>
        <a:p>
          <a:endParaRPr lang="en-US"/>
        </a:p>
      </dgm:t>
    </dgm:pt>
    <dgm:pt modelId="{E31051BC-29E1-9B48-9713-D67645F63204}" type="pres">
      <dgm:prSet presAssocID="{128B2FB5-2215-8B46-AD9D-A5E9CE61CEEC}" presName="compNode" presStyleCnt="0"/>
      <dgm:spPr/>
    </dgm:pt>
    <dgm:pt modelId="{FB2841B4-81C6-C54F-8915-A894A8AAE83D}" type="pres">
      <dgm:prSet presAssocID="{128B2FB5-2215-8B46-AD9D-A5E9CE61CEEC}" presName="childRect" presStyleLbl="bgAcc1" presStyleIdx="1" presStyleCnt="2">
        <dgm:presLayoutVars>
          <dgm:bulletEnabled val="1"/>
        </dgm:presLayoutVars>
      </dgm:prSet>
      <dgm:spPr/>
      <dgm:t>
        <a:bodyPr/>
        <a:lstStyle/>
        <a:p>
          <a:endParaRPr lang="en-US"/>
        </a:p>
      </dgm:t>
    </dgm:pt>
    <dgm:pt modelId="{B804E51A-1446-F847-9DC5-7D7E6A3F1069}" type="pres">
      <dgm:prSet presAssocID="{128B2FB5-2215-8B46-AD9D-A5E9CE61CEEC}" presName="parentText" presStyleLbl="node1" presStyleIdx="0" presStyleCnt="0">
        <dgm:presLayoutVars>
          <dgm:chMax val="0"/>
          <dgm:bulletEnabled val="1"/>
        </dgm:presLayoutVars>
      </dgm:prSet>
      <dgm:spPr/>
      <dgm:t>
        <a:bodyPr/>
        <a:lstStyle/>
        <a:p>
          <a:endParaRPr lang="en-US"/>
        </a:p>
      </dgm:t>
    </dgm:pt>
    <dgm:pt modelId="{9A3F19B1-BA1B-8E43-B7DA-01F010DF49D8}" type="pres">
      <dgm:prSet presAssocID="{128B2FB5-2215-8B46-AD9D-A5E9CE61CEEC}" presName="parentRect" presStyleLbl="alignNode1" presStyleIdx="1" presStyleCnt="2"/>
      <dgm:spPr/>
      <dgm:t>
        <a:bodyPr/>
        <a:lstStyle/>
        <a:p>
          <a:endParaRPr lang="en-US"/>
        </a:p>
      </dgm:t>
    </dgm:pt>
    <dgm:pt modelId="{7216457E-5C4E-144F-AC0A-160D1A24807B}" type="pres">
      <dgm:prSet presAssocID="{128B2FB5-2215-8B46-AD9D-A5E9CE61CEEC}" presName="adorn" presStyleLbl="fgAccFollowNode1" presStyleIdx="1" presStyleCnt="2"/>
      <dgm:spPr>
        <a:blipFill rotWithShape="1">
          <a:blip xmlns:r="http://schemas.openxmlformats.org/officeDocument/2006/relationships" r:embed="rId2"/>
          <a:stretch>
            <a:fillRect/>
          </a:stretch>
        </a:blipFill>
      </dgm:spPr>
    </dgm:pt>
  </dgm:ptLst>
  <dgm:cxnLst>
    <dgm:cxn modelId="{23CC5E8A-D481-4EDE-A3BA-592B6F523482}" type="presOf" srcId="{7BEFEF05-C95E-754A-9705-F0B150F5100A}" destId="{FB2841B4-81C6-C54F-8915-A894A8AAE83D}" srcOrd="0" destOrd="0" presId="urn:microsoft.com/office/officeart/2005/8/layout/bList2"/>
    <dgm:cxn modelId="{AAA07EE0-64B9-44B3-9D0D-4607060068D7}" type="presOf" srcId="{2CF90F12-2540-E24F-8CD2-912570843FAF}" destId="{FB2841B4-81C6-C54F-8915-A894A8AAE83D}" srcOrd="0" destOrd="3" presId="urn:microsoft.com/office/officeart/2005/8/layout/bList2"/>
    <dgm:cxn modelId="{DFC27B9B-38E4-491B-9BF8-3B5DEFEAE1BC}" type="presOf" srcId="{57FA2CC0-F041-724A-8382-03088E46294B}" destId="{79CE7BB0-F1D8-064E-8495-72D8D59733CD}" srcOrd="0" destOrd="1" presId="urn:microsoft.com/office/officeart/2005/8/layout/bList2"/>
    <dgm:cxn modelId="{045ECB38-EC47-4271-8B5A-4DD2AFC42C6C}" type="presOf" srcId="{99345CF9-D606-564F-9399-66020E088BD1}" destId="{84C82D90-E367-0D48-BD0F-C66173F94A0F}" srcOrd="1" destOrd="0" presId="urn:microsoft.com/office/officeart/2005/8/layout/bList2"/>
    <dgm:cxn modelId="{9658C40F-D650-5745-8836-354FD1AF4AF4}" srcId="{C2140C01-4C1E-0644-956B-FB7FBE968BB2}" destId="{99345CF9-D606-564F-9399-66020E088BD1}" srcOrd="0" destOrd="0" parTransId="{6C864C7B-9DD6-0847-B0D3-A97F783D7661}" sibTransId="{8167C8E5-8988-1346-87F3-071C15A89158}"/>
    <dgm:cxn modelId="{AB805C7D-EE5E-3044-BD3D-CD56726B948B}" srcId="{99345CF9-D606-564F-9399-66020E088BD1}" destId="{3670B783-A2BF-5043-B623-AB85F1051FB7}" srcOrd="0" destOrd="0" parTransId="{DF01265C-C689-EF40-AA95-7962D6CD8117}" sibTransId="{7DF9C296-6919-2D44-A32B-C35CB8B70EEB}"/>
    <dgm:cxn modelId="{9067068B-9216-42A8-91F1-9191086F55F8}" type="presOf" srcId="{C2140C01-4C1E-0644-956B-FB7FBE968BB2}" destId="{AD016FEA-B640-D24B-986E-F2FB55EFACE2}" srcOrd="0" destOrd="0" presId="urn:microsoft.com/office/officeart/2005/8/layout/bList2"/>
    <dgm:cxn modelId="{298000FB-30C8-094D-A0AC-46AD0D43F77E}" srcId="{C2140C01-4C1E-0644-956B-FB7FBE968BB2}" destId="{128B2FB5-2215-8B46-AD9D-A5E9CE61CEEC}" srcOrd="1" destOrd="0" parTransId="{E959A3D4-96F0-8546-8B7B-B93FDD02410F}" sibTransId="{E6309314-24C2-1244-99FC-8969DF0C0392}"/>
    <dgm:cxn modelId="{F0A53E30-7BC0-45EC-ADAF-70082C093E73}" type="presOf" srcId="{53F0E168-E485-BF4A-B87E-E3066C720490}" destId="{FB2841B4-81C6-C54F-8915-A894A8AAE83D}" srcOrd="0" destOrd="2" presId="urn:microsoft.com/office/officeart/2005/8/layout/bList2"/>
    <dgm:cxn modelId="{88CF1018-C4A2-8A44-9C97-9A9F1083EE34}" srcId="{99345CF9-D606-564F-9399-66020E088BD1}" destId="{6B777F59-A65D-CE49-9498-3932519FC895}" srcOrd="2" destOrd="0" parTransId="{BE05C1DE-CB47-7A4F-BCD9-A10570CB5C63}" sibTransId="{615B98A1-B3A1-064C-999E-158570306AB2}"/>
    <dgm:cxn modelId="{18E4BBD1-0DB1-B44C-AB39-DBDBD3F11216}" srcId="{128B2FB5-2215-8B46-AD9D-A5E9CE61CEEC}" destId="{2CF90F12-2540-E24F-8CD2-912570843FAF}" srcOrd="3" destOrd="0" parTransId="{37B67B17-9846-C547-B838-6CA83D4B0FE6}" sibTransId="{7371A276-6170-EB4E-B7CC-66343946AB97}"/>
    <dgm:cxn modelId="{A2F1909C-B5C5-5141-BABD-F00AB7A0AB36}" srcId="{128B2FB5-2215-8B46-AD9D-A5E9CE61CEEC}" destId="{4192A545-7BC7-6B45-BD3D-28056F1A6EEC}" srcOrd="1" destOrd="0" parTransId="{CF981CEE-343E-7847-B920-22CA5A284F90}" sibTransId="{369F2DBF-68DB-304F-A9E7-92D69B612796}"/>
    <dgm:cxn modelId="{0AFDCE81-17D1-4F10-9C93-2592BB7D46A9}" type="presOf" srcId="{128B2FB5-2215-8B46-AD9D-A5E9CE61CEEC}" destId="{B804E51A-1446-F847-9DC5-7D7E6A3F1069}" srcOrd="0" destOrd="0" presId="urn:microsoft.com/office/officeart/2005/8/layout/bList2"/>
    <dgm:cxn modelId="{52C42930-709C-4996-B801-DC7789E5BDD0}" type="presOf" srcId="{3670B783-A2BF-5043-B623-AB85F1051FB7}" destId="{79CE7BB0-F1D8-064E-8495-72D8D59733CD}" srcOrd="0" destOrd="0" presId="urn:microsoft.com/office/officeart/2005/8/layout/bList2"/>
    <dgm:cxn modelId="{AE51D936-2F74-40CD-8938-8A5A8938A08D}" type="presOf" srcId="{4192A545-7BC7-6B45-BD3D-28056F1A6EEC}" destId="{FB2841B4-81C6-C54F-8915-A894A8AAE83D}" srcOrd="0" destOrd="1" presId="urn:microsoft.com/office/officeart/2005/8/layout/bList2"/>
    <dgm:cxn modelId="{8A47F3C0-51E1-D443-B1EB-09E7998C7C79}" srcId="{128B2FB5-2215-8B46-AD9D-A5E9CE61CEEC}" destId="{7BEFEF05-C95E-754A-9705-F0B150F5100A}" srcOrd="0" destOrd="0" parTransId="{C2DA16E4-5365-6442-9C29-BBC33B09FAA4}" sibTransId="{3ED32131-315D-2644-A758-A5BEB7BC2858}"/>
    <dgm:cxn modelId="{BCC2FD39-F08D-D94C-934D-109B11A45C5C}" srcId="{99345CF9-D606-564F-9399-66020E088BD1}" destId="{57FA2CC0-F041-724A-8382-03088E46294B}" srcOrd="1" destOrd="0" parTransId="{5D86104F-5504-FA4A-A93B-77AECA737B24}" sibTransId="{D32A5206-DE51-4F4E-97C0-5814C4C8DDE6}"/>
    <dgm:cxn modelId="{9491D2BA-C706-3448-BD8B-19C6F560BC2C}" srcId="{128B2FB5-2215-8B46-AD9D-A5E9CE61CEEC}" destId="{53F0E168-E485-BF4A-B87E-E3066C720490}" srcOrd="2" destOrd="0" parTransId="{947DD7AC-D448-F040-BF53-A45834A82C03}" sibTransId="{B8388913-B2F6-D84E-896E-76D015115EE9}"/>
    <dgm:cxn modelId="{0E19AA6E-59AC-4671-8D5F-1A46E903CA82}" type="presOf" srcId="{8167C8E5-8988-1346-87F3-071C15A89158}" destId="{1B9636EB-CB41-2241-92BB-6118003644C2}" srcOrd="0" destOrd="0" presId="urn:microsoft.com/office/officeart/2005/8/layout/bList2"/>
    <dgm:cxn modelId="{AF44FA4D-0B39-468D-A3CE-C2DD02FADABA}" type="presOf" srcId="{6B777F59-A65D-CE49-9498-3932519FC895}" destId="{79CE7BB0-F1D8-064E-8495-72D8D59733CD}" srcOrd="0" destOrd="2" presId="urn:microsoft.com/office/officeart/2005/8/layout/bList2"/>
    <dgm:cxn modelId="{EC5F7273-BA4C-4427-AE6F-136159D8A89E}" type="presOf" srcId="{128B2FB5-2215-8B46-AD9D-A5E9CE61CEEC}" destId="{9A3F19B1-BA1B-8E43-B7DA-01F010DF49D8}" srcOrd="1" destOrd="0" presId="urn:microsoft.com/office/officeart/2005/8/layout/bList2"/>
    <dgm:cxn modelId="{68E64B8D-0753-4536-BA7C-9587A9F53C4C}" type="presOf" srcId="{99345CF9-D606-564F-9399-66020E088BD1}" destId="{DDBC65D1-53FD-5E4F-90C2-A9B8BD061E2B}" srcOrd="0" destOrd="0" presId="urn:microsoft.com/office/officeart/2005/8/layout/bList2"/>
    <dgm:cxn modelId="{DBC5F7CD-421A-481F-BFFA-153852B4AEFD}" type="presParOf" srcId="{AD016FEA-B640-D24B-986E-F2FB55EFACE2}" destId="{17D67F38-3A7C-054D-856A-DD153D6F4741}" srcOrd="0" destOrd="0" presId="urn:microsoft.com/office/officeart/2005/8/layout/bList2"/>
    <dgm:cxn modelId="{4938A8A2-4E6E-4F0D-8678-89F720BC7390}" type="presParOf" srcId="{17D67F38-3A7C-054D-856A-DD153D6F4741}" destId="{79CE7BB0-F1D8-064E-8495-72D8D59733CD}" srcOrd="0" destOrd="0" presId="urn:microsoft.com/office/officeart/2005/8/layout/bList2"/>
    <dgm:cxn modelId="{8F78E9EB-3E60-4730-BB69-94B422552E25}" type="presParOf" srcId="{17D67F38-3A7C-054D-856A-DD153D6F4741}" destId="{DDBC65D1-53FD-5E4F-90C2-A9B8BD061E2B}" srcOrd="1" destOrd="0" presId="urn:microsoft.com/office/officeart/2005/8/layout/bList2"/>
    <dgm:cxn modelId="{D265A3AA-ED72-41CD-BFBD-C3A877F226DA}" type="presParOf" srcId="{17D67F38-3A7C-054D-856A-DD153D6F4741}" destId="{84C82D90-E367-0D48-BD0F-C66173F94A0F}" srcOrd="2" destOrd="0" presId="urn:microsoft.com/office/officeart/2005/8/layout/bList2"/>
    <dgm:cxn modelId="{8E9E7406-1059-4A22-801A-935251D38679}" type="presParOf" srcId="{17D67F38-3A7C-054D-856A-DD153D6F4741}" destId="{0990C459-A1A2-0747-8CED-AAE385B98FAC}" srcOrd="3" destOrd="0" presId="urn:microsoft.com/office/officeart/2005/8/layout/bList2"/>
    <dgm:cxn modelId="{DD62910D-87A3-416B-B978-2497020061E5}" type="presParOf" srcId="{AD016FEA-B640-D24B-986E-F2FB55EFACE2}" destId="{1B9636EB-CB41-2241-92BB-6118003644C2}" srcOrd="1" destOrd="0" presId="urn:microsoft.com/office/officeart/2005/8/layout/bList2"/>
    <dgm:cxn modelId="{753DB192-D07F-4C48-B0DD-EC21B2F6F62E}" type="presParOf" srcId="{AD016FEA-B640-D24B-986E-F2FB55EFACE2}" destId="{E31051BC-29E1-9B48-9713-D67645F63204}" srcOrd="2" destOrd="0" presId="urn:microsoft.com/office/officeart/2005/8/layout/bList2"/>
    <dgm:cxn modelId="{36882AED-42CA-4BF9-9F09-A70C5D334789}" type="presParOf" srcId="{E31051BC-29E1-9B48-9713-D67645F63204}" destId="{FB2841B4-81C6-C54F-8915-A894A8AAE83D}" srcOrd="0" destOrd="0" presId="urn:microsoft.com/office/officeart/2005/8/layout/bList2"/>
    <dgm:cxn modelId="{5D0B5758-E9D1-45D5-8EB4-AF6A8F656EA8}" type="presParOf" srcId="{E31051BC-29E1-9B48-9713-D67645F63204}" destId="{B804E51A-1446-F847-9DC5-7D7E6A3F1069}" srcOrd="1" destOrd="0" presId="urn:microsoft.com/office/officeart/2005/8/layout/bList2"/>
    <dgm:cxn modelId="{0C1586E9-60FC-41DB-BEFC-CD76C113B4B4}" type="presParOf" srcId="{E31051BC-29E1-9B48-9713-D67645F63204}" destId="{9A3F19B1-BA1B-8E43-B7DA-01F010DF49D8}" srcOrd="2" destOrd="0" presId="urn:microsoft.com/office/officeart/2005/8/layout/bList2"/>
    <dgm:cxn modelId="{A09F0E46-C9B6-4915-A9B6-196EE935EC29}" type="presParOf" srcId="{E31051BC-29E1-9B48-9713-D67645F63204}" destId="{7216457E-5C4E-144F-AC0A-160D1A24807B}"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E7BB0-F1D8-064E-8495-72D8D59733CD}">
      <dsp:nvSpPr>
        <dsp:cNvPr id="0" name=""/>
        <dsp:cNvSpPr/>
      </dsp:nvSpPr>
      <dsp:spPr>
        <a:xfrm>
          <a:off x="514989" y="4137"/>
          <a:ext cx="4015626" cy="2997580"/>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Automated prediction is core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Lots of past data already available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Magic numbers in current prediction system</a:t>
          </a:r>
          <a:endParaRPr lang="en-US" sz="2400" kern="1200" dirty="0"/>
        </a:p>
      </dsp:txBody>
      <dsp:txXfrm>
        <a:off x="585226" y="74374"/>
        <a:ext cx="3875152" cy="2927343"/>
      </dsp:txXfrm>
    </dsp:sp>
    <dsp:sp modelId="{84C82D90-E367-0D48-BD0F-C66173F94A0F}">
      <dsp:nvSpPr>
        <dsp:cNvPr id="0" name=""/>
        <dsp:cNvSpPr/>
      </dsp:nvSpPr>
      <dsp:spPr>
        <a:xfrm>
          <a:off x="514989" y="3001717"/>
          <a:ext cx="4015626" cy="1288959"/>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47650" tIns="0" rIns="82550" bIns="0" numCol="1" spcCol="1270" anchor="ctr" anchorCtr="0">
          <a:noAutofit/>
        </a:bodyPr>
        <a:lstStyle/>
        <a:p>
          <a:pPr lvl="0" algn="l" defTabSz="2889250" rtl="0">
            <a:lnSpc>
              <a:spcPct val="90000"/>
            </a:lnSpc>
            <a:spcBef>
              <a:spcPct val="0"/>
            </a:spcBef>
            <a:spcAft>
              <a:spcPct val="35000"/>
            </a:spcAft>
          </a:pPr>
          <a:r>
            <a:rPr lang="en-US" sz="6500" kern="1200" dirty="0" smtClean="0"/>
            <a:t>Yes</a:t>
          </a:r>
          <a:endParaRPr lang="en-US" sz="6500" kern="1200" dirty="0"/>
        </a:p>
      </dsp:txBody>
      <dsp:txXfrm>
        <a:off x="514989" y="3001717"/>
        <a:ext cx="2827905" cy="1288959"/>
      </dsp:txXfrm>
    </dsp:sp>
    <dsp:sp modelId="{0990C459-A1A2-0747-8CED-AAE385B98FAC}">
      <dsp:nvSpPr>
        <dsp:cNvPr id="0" name=""/>
        <dsp:cNvSpPr/>
      </dsp:nvSpPr>
      <dsp:spPr>
        <a:xfrm>
          <a:off x="3456490" y="3206456"/>
          <a:ext cx="1405469" cy="1405469"/>
        </a:xfrm>
        <a:prstGeom prst="ellipse">
          <a:avLst/>
        </a:prstGeom>
        <a:blipFill rotWithShape="1">
          <a:blip xmlns:r="http://schemas.openxmlformats.org/officeDocument/2006/relationships" r:embed="rId1"/>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2841B4-81C6-C54F-8915-A894A8AAE83D}">
      <dsp:nvSpPr>
        <dsp:cNvPr id="0" name=""/>
        <dsp:cNvSpPr/>
      </dsp:nvSpPr>
      <dsp:spPr>
        <a:xfrm>
          <a:off x="5210156" y="4137"/>
          <a:ext cx="4015626" cy="2997580"/>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Prediction is small part of experience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No past data available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Many business-rules govern the experience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Predictions do not have a predictable pattern</a:t>
          </a:r>
          <a:endParaRPr lang="en-US" sz="2400" kern="1200" dirty="0"/>
        </a:p>
      </dsp:txBody>
      <dsp:txXfrm>
        <a:off x="5280393" y="74374"/>
        <a:ext cx="3875152" cy="2927343"/>
      </dsp:txXfrm>
    </dsp:sp>
    <dsp:sp modelId="{9A3F19B1-BA1B-8E43-B7DA-01F010DF49D8}">
      <dsp:nvSpPr>
        <dsp:cNvPr id="0" name=""/>
        <dsp:cNvSpPr/>
      </dsp:nvSpPr>
      <dsp:spPr>
        <a:xfrm>
          <a:off x="5210156" y="3001717"/>
          <a:ext cx="4015626" cy="1288959"/>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47650" tIns="0" rIns="82550" bIns="0" numCol="1" spcCol="1270" anchor="ctr" anchorCtr="0">
          <a:noAutofit/>
        </a:bodyPr>
        <a:lstStyle/>
        <a:p>
          <a:pPr lvl="0" algn="l" defTabSz="2889250" rtl="0">
            <a:lnSpc>
              <a:spcPct val="90000"/>
            </a:lnSpc>
            <a:spcBef>
              <a:spcPct val="0"/>
            </a:spcBef>
            <a:spcAft>
              <a:spcPct val="35000"/>
            </a:spcAft>
          </a:pPr>
          <a:r>
            <a:rPr lang="en-US" sz="6500" kern="1200" dirty="0" smtClean="0"/>
            <a:t>No</a:t>
          </a:r>
          <a:endParaRPr lang="en-US" sz="6500" kern="1200" dirty="0"/>
        </a:p>
      </dsp:txBody>
      <dsp:txXfrm>
        <a:off x="5210156" y="3001717"/>
        <a:ext cx="2827905" cy="1288959"/>
      </dsp:txXfrm>
    </dsp:sp>
    <dsp:sp modelId="{7216457E-5C4E-144F-AC0A-160D1A24807B}">
      <dsp:nvSpPr>
        <dsp:cNvPr id="0" name=""/>
        <dsp:cNvSpPr/>
      </dsp:nvSpPr>
      <dsp:spPr>
        <a:xfrm>
          <a:off x="8151657" y="3206456"/>
          <a:ext cx="1405469" cy="1405469"/>
        </a:xfrm>
        <a:prstGeom prst="ellipse">
          <a:avLst/>
        </a:prstGeom>
        <a:blipFill rotWithShape="1">
          <a:blip xmlns:r="http://schemas.openxmlformats.org/officeDocument/2006/relationships" r:embed="rId2"/>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10/28/2014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70445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1482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FF0BC4-E63B-45C4-9728-BECA15F56B24}"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78808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03483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FF0BC4-E63B-45C4-9728-BECA15F56B24}"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0033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FF0BC4-E63B-45C4-9728-BECA15F56B24}"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10475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FF0BC4-E63B-45C4-9728-BECA15F56B24}"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04512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4285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89626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Server &amp; Tools Business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34FAA81-EF8A-4BBF-9090-A807710610E6}"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96122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defTabSz="932742">
              <a:defRPr/>
            </a:pPr>
            <a:fld id="{E74353ED-ACB2-44BF-A903-985B0AF962B7}" type="datetime1">
              <a:rPr lang="en-US" smtClean="0">
                <a:solidFill>
                  <a:prstClr val="black"/>
                </a:solidFill>
                <a:latin typeface="Segoe UI" pitchFamily="34" charset="0"/>
              </a:rPr>
              <a:pPr defTabSz="932742">
                <a:defRPr/>
              </a:pPr>
              <a:t>10/28/2014</a:t>
            </a:fld>
            <a:endParaRPr lang="en-US" dirty="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32742">
              <a:defRPr/>
            </a:pPr>
            <a:fld id="{B4008EB6-D09E-4580-8CD6-DDB14511944F}" type="slidenum">
              <a:rPr lang="en-US" smtClean="0">
                <a:solidFill>
                  <a:prstClr val="black"/>
                </a:solidFill>
                <a:latin typeface="Segoe UI" pitchFamily="34" charset="0"/>
              </a:rPr>
              <a:pPr defTabSz="932742">
                <a:defRPr/>
              </a:pPr>
              <a:t>32</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186960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10028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275881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566228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4603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22781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6687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762BBE3-CB79-4FB1-B98D-D5272FD7E9D1}"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21653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2CAED71-17CA-4F99-B77B-2759E4AE2265}"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2887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5D940B9-76EE-4373-88D0-FD064D3B8B2C}"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6857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DCB9D6A-3EB7-4CBF-8DC4-A651D8CD5480}"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4526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Server &amp; Tools Business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3BBBE17-2E12-4F82-A174-884DC11D11EB}"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4121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84F08-5252-4764-95F5-42F06511A00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22142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40" y="1241427"/>
            <a:ext cx="5486399" cy="917575"/>
          </a:xfrm>
          <a:prstGeom prst="rect">
            <a:avLst/>
          </a:prstGeom>
        </p:spPr>
        <p:txBody>
          <a:bodyPr/>
          <a:lstStyle>
            <a:lvl1pPr>
              <a:defRPr sz="65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1" y="0"/>
            <a:ext cx="6216650" cy="6988560"/>
          </a:xfrm>
          <a:prstGeom prst="rect">
            <a:avLst/>
          </a:prstGeom>
          <a:blipFill>
            <a:blip r:embed="rId2"/>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76970191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76278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398906"/>
            <a:ext cx="11375536" cy="22283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562318"/>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2924197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4014858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169778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363016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63135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572871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2825626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442131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36399370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7234687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652730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28632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715604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929038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819912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205419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869805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68527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05694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330722404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81285542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754044210"/>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026737258"/>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14287417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11754659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1320590600"/>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56961340"/>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2653029415"/>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415630"/>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281827"/>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005395"/>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39486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defRPr/>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996866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482063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319890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04537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image" Target="../media/image2.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2183133682"/>
      </p:ext>
    </p:extLst>
  </p:cSld>
  <p:clrMap bg1="dk1" tx1="lt1" bg2="dk2" tx2="lt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 id="2147484305" r:id="rId18"/>
    <p:sldLayoutId id="2147484306" r:id="rId19"/>
    <p:sldLayoutId id="2147484307" r:id="rId20"/>
    <p:sldLayoutId id="2147484308" r:id="rId21"/>
    <p:sldLayoutId id="2147484309" r:id="rId22"/>
    <p:sldLayoutId id="2147484310" r:id="rId23"/>
    <p:sldLayoutId id="2147484311" r:id="rId24"/>
    <p:sldLayoutId id="2147484312" r:id="rId25"/>
    <p:sldLayoutId id="2147484313" r:id="rId26"/>
    <p:sldLayoutId id="2147484314" r:id="rId27"/>
    <p:sldLayoutId id="2147484315" r:id="rId28"/>
    <p:sldLayoutId id="2147484316" r:id="rId29"/>
    <p:sldLayoutId id="2147484317" r:id="rId30"/>
    <p:sldLayoutId id="2147484318" r:id="rId31"/>
    <p:sldLayoutId id="2147484319" r:id="rId32"/>
    <p:sldLayoutId id="2147484320" r:id="rId33"/>
    <p:sldLayoutId id="2147484321" r:id="rId34"/>
    <p:sldLayoutId id="2147484322" r:id="rId35"/>
    <p:sldLayoutId id="2147484323" r:id="rId36"/>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6.png"/><Relationship Id="rId18" Type="http://schemas.microsoft.com/office/2007/relationships/hdphoto" Target="../media/hdphoto8.wdp"/><Relationship Id="rId26" Type="http://schemas.microsoft.com/office/2007/relationships/hdphoto" Target="../media/hdphoto12.wdp"/><Relationship Id="rId39" Type="http://schemas.openxmlformats.org/officeDocument/2006/relationships/image" Target="../media/image49.png"/><Relationship Id="rId21" Type="http://schemas.openxmlformats.org/officeDocument/2006/relationships/image" Target="../media/image40.png"/><Relationship Id="rId34" Type="http://schemas.microsoft.com/office/2007/relationships/hdphoto" Target="../media/hdphoto16.wdp"/><Relationship Id="rId42" Type="http://schemas.microsoft.com/office/2007/relationships/hdphoto" Target="../media/hdphoto20.wdp"/><Relationship Id="rId47" Type="http://schemas.openxmlformats.org/officeDocument/2006/relationships/image" Target="../media/image53.png"/><Relationship Id="rId50" Type="http://schemas.microsoft.com/office/2007/relationships/hdphoto" Target="../media/hdphoto24.wdp"/><Relationship Id="rId55" Type="http://schemas.openxmlformats.org/officeDocument/2006/relationships/image" Target="../media/image57.png"/><Relationship Id="rId63" Type="http://schemas.openxmlformats.org/officeDocument/2006/relationships/image" Target="../media/image61.png"/><Relationship Id="rId68" Type="http://schemas.microsoft.com/office/2007/relationships/hdphoto" Target="../media/hdphoto32.wdp"/><Relationship Id="rId76" Type="http://schemas.microsoft.com/office/2007/relationships/hdphoto" Target="../media/hdphoto36.wdp"/><Relationship Id="rId84" Type="http://schemas.openxmlformats.org/officeDocument/2006/relationships/image" Target="../media/image74.png"/><Relationship Id="rId89" Type="http://schemas.openxmlformats.org/officeDocument/2006/relationships/image" Target="../media/image77.png"/><Relationship Id="rId7" Type="http://schemas.openxmlformats.org/officeDocument/2006/relationships/image" Target="../media/image33.png"/><Relationship Id="rId71" Type="http://schemas.openxmlformats.org/officeDocument/2006/relationships/image" Target="../media/image66.png"/><Relationship Id="rId92" Type="http://schemas.openxmlformats.org/officeDocument/2006/relationships/image" Target="../media/image79.png"/><Relationship Id="rId2" Type="http://schemas.openxmlformats.org/officeDocument/2006/relationships/video" Target="../media/media1.wmv"/><Relationship Id="rId16" Type="http://schemas.microsoft.com/office/2007/relationships/hdphoto" Target="../media/hdphoto7.wdp"/><Relationship Id="rId29" Type="http://schemas.openxmlformats.org/officeDocument/2006/relationships/image" Target="../media/image44.png"/><Relationship Id="rId11" Type="http://schemas.openxmlformats.org/officeDocument/2006/relationships/image" Target="../media/image35.png"/><Relationship Id="rId24" Type="http://schemas.microsoft.com/office/2007/relationships/hdphoto" Target="../media/hdphoto11.wdp"/><Relationship Id="rId32" Type="http://schemas.microsoft.com/office/2007/relationships/hdphoto" Target="../media/hdphoto15.wdp"/><Relationship Id="rId37" Type="http://schemas.openxmlformats.org/officeDocument/2006/relationships/image" Target="../media/image48.png"/><Relationship Id="rId40" Type="http://schemas.microsoft.com/office/2007/relationships/hdphoto" Target="../media/hdphoto19.wdp"/><Relationship Id="rId45" Type="http://schemas.openxmlformats.org/officeDocument/2006/relationships/image" Target="../media/image52.png"/><Relationship Id="rId53" Type="http://schemas.openxmlformats.org/officeDocument/2006/relationships/image" Target="../media/image56.png"/><Relationship Id="rId58" Type="http://schemas.microsoft.com/office/2007/relationships/hdphoto" Target="../media/hdphoto28.wdp"/><Relationship Id="rId66" Type="http://schemas.openxmlformats.org/officeDocument/2006/relationships/image" Target="../media/image63.png"/><Relationship Id="rId74" Type="http://schemas.microsoft.com/office/2007/relationships/hdphoto" Target="../media/hdphoto35.wdp"/><Relationship Id="rId79" Type="http://schemas.microsoft.com/office/2007/relationships/hdphoto" Target="../media/hdphoto37.wdp"/><Relationship Id="rId87" Type="http://schemas.openxmlformats.org/officeDocument/2006/relationships/image" Target="../media/image76.png"/><Relationship Id="rId5" Type="http://schemas.openxmlformats.org/officeDocument/2006/relationships/image" Target="../media/image32.png"/><Relationship Id="rId61" Type="http://schemas.openxmlformats.org/officeDocument/2006/relationships/image" Target="../media/image60.png"/><Relationship Id="rId82" Type="http://schemas.microsoft.com/office/2007/relationships/hdphoto" Target="../media/hdphoto38.wdp"/><Relationship Id="rId90" Type="http://schemas.openxmlformats.org/officeDocument/2006/relationships/image" Target="../media/image78.png"/><Relationship Id="rId19" Type="http://schemas.openxmlformats.org/officeDocument/2006/relationships/image" Target="../media/image39.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43.png"/><Relationship Id="rId30" Type="http://schemas.microsoft.com/office/2007/relationships/hdphoto" Target="../media/hdphoto14.wdp"/><Relationship Id="rId35" Type="http://schemas.openxmlformats.org/officeDocument/2006/relationships/image" Target="../media/image47.png"/><Relationship Id="rId43" Type="http://schemas.openxmlformats.org/officeDocument/2006/relationships/image" Target="../media/image51.png"/><Relationship Id="rId48" Type="http://schemas.microsoft.com/office/2007/relationships/hdphoto" Target="../media/hdphoto23.wdp"/><Relationship Id="rId56" Type="http://schemas.microsoft.com/office/2007/relationships/hdphoto" Target="../media/hdphoto27.wdp"/><Relationship Id="rId64" Type="http://schemas.openxmlformats.org/officeDocument/2006/relationships/image" Target="../media/image62.png"/><Relationship Id="rId69" Type="http://schemas.openxmlformats.org/officeDocument/2006/relationships/image" Target="../media/image65.png"/><Relationship Id="rId77" Type="http://schemas.openxmlformats.org/officeDocument/2006/relationships/image" Target="../media/image69.png"/><Relationship Id="rId8" Type="http://schemas.microsoft.com/office/2007/relationships/hdphoto" Target="../media/hdphoto3.wdp"/><Relationship Id="rId51" Type="http://schemas.openxmlformats.org/officeDocument/2006/relationships/image" Target="../media/image55.png"/><Relationship Id="rId72" Type="http://schemas.microsoft.com/office/2007/relationships/hdphoto" Target="../media/hdphoto34.wdp"/><Relationship Id="rId80" Type="http://schemas.openxmlformats.org/officeDocument/2006/relationships/image" Target="../media/image71.png"/><Relationship Id="rId85" Type="http://schemas.microsoft.com/office/2007/relationships/hdphoto" Target="../media/hdphoto39.wdp"/><Relationship Id="rId93" Type="http://schemas.openxmlformats.org/officeDocument/2006/relationships/image" Target="../media/image80.jpeg"/><Relationship Id="rId3" Type="http://schemas.openxmlformats.org/officeDocument/2006/relationships/slideLayout" Target="../slideLayouts/slideLayout19.xml"/><Relationship Id="rId12" Type="http://schemas.microsoft.com/office/2007/relationships/hdphoto" Target="../media/hdphoto5.wdp"/><Relationship Id="rId17" Type="http://schemas.openxmlformats.org/officeDocument/2006/relationships/image" Target="../media/image38.png"/><Relationship Id="rId25" Type="http://schemas.openxmlformats.org/officeDocument/2006/relationships/image" Target="../media/image42.png"/><Relationship Id="rId33" Type="http://schemas.openxmlformats.org/officeDocument/2006/relationships/image" Target="../media/image46.png"/><Relationship Id="rId38" Type="http://schemas.microsoft.com/office/2007/relationships/hdphoto" Target="../media/hdphoto18.wdp"/><Relationship Id="rId46" Type="http://schemas.microsoft.com/office/2007/relationships/hdphoto" Target="../media/hdphoto22.wdp"/><Relationship Id="rId59" Type="http://schemas.openxmlformats.org/officeDocument/2006/relationships/image" Target="../media/image59.png"/><Relationship Id="rId67" Type="http://schemas.openxmlformats.org/officeDocument/2006/relationships/image" Target="../media/image64.png"/><Relationship Id="rId20" Type="http://schemas.microsoft.com/office/2007/relationships/hdphoto" Target="../media/hdphoto9.wdp"/><Relationship Id="rId41" Type="http://schemas.openxmlformats.org/officeDocument/2006/relationships/image" Target="../media/image50.png"/><Relationship Id="rId54" Type="http://schemas.microsoft.com/office/2007/relationships/hdphoto" Target="../media/hdphoto26.wdp"/><Relationship Id="rId62" Type="http://schemas.microsoft.com/office/2007/relationships/hdphoto" Target="../media/hdphoto30.wdp"/><Relationship Id="rId70" Type="http://schemas.microsoft.com/office/2007/relationships/hdphoto" Target="../media/hdphoto33.wdp"/><Relationship Id="rId75" Type="http://schemas.openxmlformats.org/officeDocument/2006/relationships/image" Target="../media/image68.png"/><Relationship Id="rId83" Type="http://schemas.openxmlformats.org/officeDocument/2006/relationships/image" Target="../media/image73.png"/><Relationship Id="rId88" Type="http://schemas.microsoft.com/office/2007/relationships/hdphoto" Target="../media/hdphoto40.wdp"/><Relationship Id="rId91" Type="http://schemas.microsoft.com/office/2007/relationships/hdphoto" Target="../media/hdphoto41.wdp"/><Relationship Id="rId1" Type="http://schemas.microsoft.com/office/2007/relationships/media" Target="../media/media1.wmv"/><Relationship Id="rId6" Type="http://schemas.microsoft.com/office/2007/relationships/hdphoto" Target="../media/hdphoto2.wdp"/><Relationship Id="rId15" Type="http://schemas.openxmlformats.org/officeDocument/2006/relationships/image" Target="../media/image37.png"/><Relationship Id="rId23" Type="http://schemas.openxmlformats.org/officeDocument/2006/relationships/image" Target="../media/image41.png"/><Relationship Id="rId28" Type="http://schemas.microsoft.com/office/2007/relationships/hdphoto" Target="../media/hdphoto13.wdp"/><Relationship Id="rId36" Type="http://schemas.microsoft.com/office/2007/relationships/hdphoto" Target="../media/hdphoto17.wdp"/><Relationship Id="rId49" Type="http://schemas.openxmlformats.org/officeDocument/2006/relationships/image" Target="../media/image54.png"/><Relationship Id="rId57" Type="http://schemas.openxmlformats.org/officeDocument/2006/relationships/image" Target="../media/image58.png"/><Relationship Id="rId10" Type="http://schemas.microsoft.com/office/2007/relationships/hdphoto" Target="../media/hdphoto4.wdp"/><Relationship Id="rId31" Type="http://schemas.openxmlformats.org/officeDocument/2006/relationships/image" Target="../media/image45.png"/><Relationship Id="rId44" Type="http://schemas.microsoft.com/office/2007/relationships/hdphoto" Target="../media/hdphoto21.wdp"/><Relationship Id="rId52" Type="http://schemas.microsoft.com/office/2007/relationships/hdphoto" Target="../media/hdphoto25.wdp"/><Relationship Id="rId60" Type="http://schemas.microsoft.com/office/2007/relationships/hdphoto" Target="../media/hdphoto29.wdp"/><Relationship Id="rId65" Type="http://schemas.microsoft.com/office/2007/relationships/hdphoto" Target="../media/hdphoto31.wdp"/><Relationship Id="rId73" Type="http://schemas.openxmlformats.org/officeDocument/2006/relationships/image" Target="../media/image67.png"/><Relationship Id="rId78" Type="http://schemas.openxmlformats.org/officeDocument/2006/relationships/image" Target="../media/image70.png"/><Relationship Id="rId81" Type="http://schemas.openxmlformats.org/officeDocument/2006/relationships/image" Target="../media/image72.png"/><Relationship Id="rId86" Type="http://schemas.openxmlformats.org/officeDocument/2006/relationships/image" Target="../media/image75.png"/><Relationship Id="rId94" Type="http://schemas.openxmlformats.org/officeDocument/2006/relationships/image" Target="../media/image81.png"/><Relationship Id="rId4" Type="http://schemas.openxmlformats.org/officeDocument/2006/relationships/notesSlide" Target="../notesSlides/notesSlide7.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4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www.amazon.com/Predictive-Analytics-Power-Predict-Click/dp/1118356853/ref=sr_1_sc_1?ie=UTF8&amp;qid=1363823440&amp;sr=8-1-spell&amp;keywords=predcitive+analytics" TargetMode="External"/><Relationship Id="rId2" Type="http://schemas.openxmlformats.org/officeDocument/2006/relationships/hyperlink" Target="http://www.amazon.com/The-Signal-Noise-Many-Predictions/dp/159420411X/ref=sr_1_1?ie=UTF8&amp;qid=1363823287&amp;sr=8-1&amp;keywords=signal+and+the+noise" TargetMode="External"/><Relationship Id="rId1" Type="http://schemas.openxmlformats.org/officeDocument/2006/relationships/slideLayout" Target="../slideLayouts/slideLayout28.xml"/><Relationship Id="rId5" Type="http://schemas.openxmlformats.org/officeDocument/2006/relationships/hyperlink" Target="http://www.amazon.com/Data-Mining-Practical-Techniques-Management/dp/0123748569/ref=sr_1_1?ie=UTF8&amp;qid=1363827262&amp;sr=8-1&amp;keywords=Data+Mining" TargetMode="External"/><Relationship Id="rId4" Type="http://schemas.openxmlformats.org/officeDocument/2006/relationships/hyperlink" Target="http://www.amazon.com/Uncontrolled-Surprising-Trial---Error-Business/dp/B00AZ9G6MW/ref=sr_1_1?s=books&amp;ie=UTF8&amp;qid=1363825868&amp;sr=1-1&amp;keywords=uncontroll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Knowledge"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hyperlink" Target="http://en.wikipedia.org/wiki/Dat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hyperlink" Target="azure.microsoft.com" TargetMode="External"/><Relationship Id="rId3" Type="http://schemas.openxmlformats.org/officeDocument/2006/relationships/image" Target="../media/image2.png"/><Relationship Id="rId7" Type="http://schemas.openxmlformats.org/officeDocument/2006/relationships/hyperlink" Target="http://azure.microsoft.com/en-us/trial/get-started-machine-learning/"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hyperlink" Target="http://www.microsoftvirtualacademy.com/" TargetMode="External"/><Relationship Id="rId5" Type="http://schemas.openxmlformats.org/officeDocument/2006/relationships/hyperlink" Target="http://www.amazon.com/Introducing-Microsoft-SQL-Server-2014-ebook/dp/B00JYE19U8/ref=sr_1_1?s=digital-text&amp;ie=UTF8&amp;qid=1414405512&amp;sr=1-1&amp;keywords=sql+server+2014" TargetMode="External"/><Relationship Id="rId4" Type="http://schemas.openxmlformats.org/officeDocument/2006/relationships/hyperlink" Target="http://www.microsoft.com/sqlserv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6.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7.png"/><Relationship Id="rId5" Type="http://schemas.microsoft.com/office/2007/relationships/hdphoto" Target="../media/hdphoto1.wdp"/><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80534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5248384" y="217088"/>
            <a:ext cx="1292614" cy="871125"/>
            <a:chOff x="6354418" y="1709896"/>
            <a:chExt cx="1297583" cy="874473"/>
          </a:xfrm>
          <a:effectLst>
            <a:outerShdw blurRad="50800" dist="38100" dir="2700000" algn="tl" rotWithShape="0">
              <a:prstClr val="black">
                <a:alpha val="40000"/>
              </a:prstClr>
            </a:outerShdw>
          </a:effectLst>
        </p:grpSpPr>
        <p:pic>
          <p:nvPicPr>
            <p:cNvPr id="39" name="Picture 5"/>
            <p:cNvPicPr>
              <a:picLocks noChangeAspect="1" noChangeArrowheads="1"/>
            </p:cNvPicPr>
            <p:nvPr/>
          </p:nvPicPr>
          <p:blipFill rotWithShape="1">
            <a:blip r:embed="rId5" cstate="print">
              <a:grayscl/>
              <a:extLst>
                <a:ext uri="{BEBA8EAE-BF5A-486C-A8C5-ECC9F3942E4B}">
                  <a14:imgProps xmlns:a14="http://schemas.microsoft.com/office/drawing/2010/main">
                    <a14:imgLayer r:embed="rId6">
                      <a14:imgEffect>
                        <a14:backgroundRemoval t="9048" b="97143" l="0" r="100000"/>
                      </a14:imgEffect>
                    </a14:imgLayer>
                  </a14:imgProps>
                </a:ext>
                <a:ext uri="{28A0092B-C50C-407E-A947-70E740481C1C}">
                  <a14:useLocalDpi xmlns:a14="http://schemas.microsoft.com/office/drawing/2010/main" val="0"/>
                </a:ext>
              </a:extLst>
            </a:blip>
            <a:srcRect/>
            <a:stretch/>
          </p:blipFill>
          <p:spPr bwMode="auto">
            <a:xfrm>
              <a:off x="6354418" y="1709896"/>
              <a:ext cx="725162" cy="8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048" b="100000" l="0" r="96111"/>
                      </a14:imgEffect>
                    </a14:imgLayer>
                  </a14:imgProps>
                </a:ext>
                <a:ext uri="{28A0092B-C50C-407E-A947-70E740481C1C}">
                  <a14:useLocalDpi xmlns:a14="http://schemas.microsoft.com/office/drawing/2010/main" val="0"/>
                </a:ext>
              </a:extLst>
            </a:blip>
            <a:srcRect/>
            <a:stretch/>
          </p:blipFill>
          <p:spPr bwMode="auto">
            <a:xfrm>
              <a:off x="6903190" y="1709896"/>
              <a:ext cx="748811" cy="8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 name="Group 40"/>
          <p:cNvGrpSpPr/>
          <p:nvPr/>
        </p:nvGrpSpPr>
        <p:grpSpPr>
          <a:xfrm>
            <a:off x="3692813" y="208034"/>
            <a:ext cx="784230" cy="887060"/>
            <a:chOff x="5039527" y="1700808"/>
            <a:chExt cx="787245" cy="890470"/>
          </a:xfrm>
          <a:effectLst>
            <a:outerShdw blurRad="50800" dist="38100" dir="2700000" algn="tl" rotWithShape="0">
              <a:prstClr val="black">
                <a:alpha val="40000"/>
              </a:prstClr>
            </a:outerShdw>
          </a:effectLst>
        </p:grpSpPr>
        <p:pic>
          <p:nvPicPr>
            <p:cNvPr id="42" name="Picture 3"/>
            <p:cNvPicPr>
              <a:picLocks noChangeAspect="1" noChangeArrowheads="1"/>
            </p:cNvPicPr>
            <p:nvPr/>
          </p:nvPicPr>
          <p:blipFill rotWithShape="1">
            <a:blip r:embed="rId9" cstate="print">
              <a:grayscl/>
              <a:extLst>
                <a:ext uri="{BEBA8EAE-BF5A-486C-A8C5-ECC9F3942E4B}">
                  <a14:imgProps xmlns:a14="http://schemas.microsoft.com/office/drawing/2010/main">
                    <a14:imgLayer r:embed="rId10">
                      <a14:imgEffect>
                        <a14:backgroundRemoval t="3738" b="100000" l="0" r="100000"/>
                      </a14:imgEffect>
                    </a14:imgLayer>
                  </a14:imgProps>
                </a:ext>
                <a:ext uri="{28A0092B-C50C-407E-A947-70E740481C1C}">
                  <a14:useLocalDpi xmlns:a14="http://schemas.microsoft.com/office/drawing/2010/main" val="0"/>
                </a:ext>
              </a:extLst>
            </a:blip>
            <a:srcRect/>
            <a:stretch/>
          </p:blipFill>
          <p:spPr bwMode="auto">
            <a:xfrm>
              <a:off x="5039527" y="1700808"/>
              <a:ext cx="421783"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271" b="97664" l="0" r="87379"/>
                      </a14:imgEffect>
                    </a14:imgLayer>
                  </a14:imgProps>
                </a:ext>
                <a:ext uri="{28A0092B-C50C-407E-A947-70E740481C1C}">
                  <a14:useLocalDpi xmlns:a14="http://schemas.microsoft.com/office/drawing/2010/main" val="0"/>
                </a:ext>
              </a:extLst>
            </a:blip>
            <a:srcRect/>
            <a:stretch/>
          </p:blipFill>
          <p:spPr bwMode="auto">
            <a:xfrm>
              <a:off x="5398300" y="1700808"/>
              <a:ext cx="428472"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4" name="Group 43"/>
          <p:cNvGrpSpPr/>
          <p:nvPr/>
        </p:nvGrpSpPr>
        <p:grpSpPr>
          <a:xfrm>
            <a:off x="4548775" y="997090"/>
            <a:ext cx="987284" cy="887060"/>
            <a:chOff x="6420762" y="2596544"/>
            <a:chExt cx="991079" cy="890470"/>
          </a:xfrm>
          <a:effectLst>
            <a:outerShdw blurRad="50800" dist="38100" dir="2700000" algn="tl" rotWithShape="0">
              <a:prstClr val="black">
                <a:alpha val="40000"/>
              </a:prstClr>
            </a:outerShdw>
          </a:effectLst>
        </p:grpSpPr>
        <p:pic>
          <p:nvPicPr>
            <p:cNvPr id="45" name="Picture 3"/>
            <p:cNvPicPr>
              <a:picLocks noChangeAspect="1" noChangeArrowheads="1"/>
            </p:cNvPicPr>
            <p:nvPr/>
          </p:nvPicPr>
          <p:blipFill rotWithShape="1">
            <a:blip r:embed="rId13" cstate="print">
              <a:grayscl/>
              <a:extLst>
                <a:ext uri="{BEBA8EAE-BF5A-486C-A8C5-ECC9F3942E4B}">
                  <a14:imgProps xmlns:a14="http://schemas.microsoft.com/office/drawing/2010/main">
                    <a14:imgLayer r:embed="rId14">
                      <a14:imgEffect>
                        <a14:backgroundRemoval t="9346" b="99533" l="0" r="100000"/>
                      </a14:imgEffect>
                    </a14:imgLayer>
                  </a14:imgProps>
                </a:ext>
                <a:ext uri="{28A0092B-C50C-407E-A947-70E740481C1C}">
                  <a14:useLocalDpi xmlns:a14="http://schemas.microsoft.com/office/drawing/2010/main" val="0"/>
                </a:ext>
              </a:extLst>
            </a:blip>
            <a:srcRect/>
            <a:stretch/>
          </p:blipFill>
          <p:spPr bwMode="auto">
            <a:xfrm>
              <a:off x="6420762" y="2596544"/>
              <a:ext cx="599510"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346" b="98598" l="0" r="100000"/>
                      </a14:imgEffect>
                    </a14:imgLayer>
                  </a14:imgProps>
                </a:ext>
                <a:ext uri="{28A0092B-C50C-407E-A947-70E740481C1C}">
                  <a14:useLocalDpi xmlns:a14="http://schemas.microsoft.com/office/drawing/2010/main" val="0"/>
                </a:ext>
              </a:extLst>
            </a:blip>
            <a:srcRect/>
            <a:stretch/>
          </p:blipFill>
          <p:spPr bwMode="auto">
            <a:xfrm>
              <a:off x="6797360" y="2596544"/>
              <a:ext cx="614481"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 name="Group 46"/>
          <p:cNvGrpSpPr/>
          <p:nvPr/>
        </p:nvGrpSpPr>
        <p:grpSpPr>
          <a:xfrm>
            <a:off x="5658571" y="1068820"/>
            <a:ext cx="826974" cy="961892"/>
            <a:chOff x="5787804" y="2596544"/>
            <a:chExt cx="830153" cy="965590"/>
          </a:xfrm>
          <a:effectLst>
            <a:outerShdw blurRad="50800" dist="38100" dir="2700000" algn="tl" rotWithShape="0">
              <a:prstClr val="black">
                <a:alpha val="40000"/>
              </a:prstClr>
            </a:outerShdw>
          </a:effectLst>
        </p:grpSpPr>
        <p:pic>
          <p:nvPicPr>
            <p:cNvPr id="48" name="Picture 3"/>
            <p:cNvPicPr>
              <a:picLocks noChangeAspect="1" noChangeArrowheads="1"/>
            </p:cNvPicPr>
            <p:nvPr/>
          </p:nvPicPr>
          <p:blipFill rotWithShape="1">
            <a:blip r:embed="rId17" cstate="print">
              <a:grayscl/>
              <a:extLst>
                <a:ext uri="{BEBA8EAE-BF5A-486C-A8C5-ECC9F3942E4B}">
                  <a14:imgProps xmlns:a14="http://schemas.microsoft.com/office/drawing/2010/main">
                    <a14:imgLayer r:embed="rId18">
                      <a14:imgEffect>
                        <a14:backgroundRemoval t="7759" b="93103" l="7368" r="100000"/>
                      </a14:imgEffect>
                    </a14:imgLayer>
                  </a14:imgProps>
                </a:ext>
                <a:ext uri="{28A0092B-C50C-407E-A947-70E740481C1C}">
                  <a14:useLocalDpi xmlns:a14="http://schemas.microsoft.com/office/drawing/2010/main" val="0"/>
                </a:ext>
              </a:extLst>
            </a:blip>
            <a:srcRect/>
            <a:stretch/>
          </p:blipFill>
          <p:spPr bwMode="auto">
            <a:xfrm>
              <a:off x="5787804" y="2596544"/>
              <a:ext cx="397338" cy="96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6034" b="91810" l="18987" r="77848"/>
                      </a14:imgEffect>
                    </a14:imgLayer>
                  </a14:imgProps>
                </a:ext>
                <a:ext uri="{28A0092B-C50C-407E-A947-70E740481C1C}">
                  <a14:useLocalDpi xmlns:a14="http://schemas.microsoft.com/office/drawing/2010/main" val="0"/>
                </a:ext>
              </a:extLst>
            </a:blip>
            <a:srcRect/>
            <a:stretch/>
          </p:blipFill>
          <p:spPr bwMode="auto">
            <a:xfrm>
              <a:off x="5961991" y="2596544"/>
              <a:ext cx="655966" cy="96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0" name="Group 49"/>
          <p:cNvGrpSpPr/>
          <p:nvPr/>
        </p:nvGrpSpPr>
        <p:grpSpPr>
          <a:xfrm>
            <a:off x="4526669" y="211051"/>
            <a:ext cx="739417" cy="881749"/>
            <a:chOff x="5701936" y="1703837"/>
            <a:chExt cx="742259" cy="885138"/>
          </a:xfrm>
          <a:effectLst>
            <a:outerShdw blurRad="50800" dist="38100" dir="2700000" algn="tl" rotWithShape="0">
              <a:prstClr val="black">
                <a:alpha val="40000"/>
              </a:prstClr>
            </a:outerShdw>
          </a:effectLst>
        </p:grpSpPr>
        <p:pic>
          <p:nvPicPr>
            <p:cNvPr id="51" name="Picture 4"/>
            <p:cNvPicPr>
              <a:picLocks noChangeAspect="1" noChangeArrowheads="1"/>
            </p:cNvPicPr>
            <p:nvPr/>
          </p:nvPicPr>
          <p:blipFill rotWithShape="1">
            <a:blip r:embed="rId21" cstate="print">
              <a:grayscl/>
              <a:extLst>
                <a:ext uri="{BEBA8EAE-BF5A-486C-A8C5-ECC9F3942E4B}">
                  <a14:imgProps xmlns:a14="http://schemas.microsoft.com/office/drawing/2010/main">
                    <a14:imgLayer r:embed="rId22">
                      <a14:imgEffect>
                        <a14:backgroundRemoval t="9390" b="96714" l="0" r="100000"/>
                      </a14:imgEffect>
                    </a14:imgLayer>
                  </a14:imgProps>
                </a:ext>
                <a:ext uri="{28A0092B-C50C-407E-A947-70E740481C1C}">
                  <a14:useLocalDpi xmlns:a14="http://schemas.microsoft.com/office/drawing/2010/main" val="0"/>
                </a:ext>
              </a:extLst>
            </a:blip>
            <a:srcRect/>
            <a:stretch/>
          </p:blipFill>
          <p:spPr bwMode="auto">
            <a:xfrm>
              <a:off x="5701936" y="1703837"/>
              <a:ext cx="451723" cy="88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9390" b="97653" l="0" r="100000"/>
                      </a14:imgEffect>
                    </a14:imgLayer>
                  </a14:imgProps>
                </a:ext>
                <a:ext uri="{28A0092B-C50C-407E-A947-70E740481C1C}">
                  <a14:useLocalDpi xmlns:a14="http://schemas.microsoft.com/office/drawing/2010/main" val="0"/>
                </a:ext>
              </a:extLst>
            </a:blip>
            <a:srcRect/>
            <a:stretch/>
          </p:blipFill>
          <p:spPr bwMode="auto">
            <a:xfrm>
              <a:off x="5946208" y="1703837"/>
              <a:ext cx="497987" cy="88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3" name="Group 52"/>
          <p:cNvGrpSpPr/>
          <p:nvPr/>
        </p:nvGrpSpPr>
        <p:grpSpPr>
          <a:xfrm>
            <a:off x="6395874" y="1243989"/>
            <a:ext cx="1093924" cy="599760"/>
            <a:chOff x="7277595" y="2740746"/>
            <a:chExt cx="1098129" cy="602065"/>
          </a:xfrm>
          <a:effectLst>
            <a:outerShdw blurRad="50800" dist="38100" dir="2700000" algn="tl" rotWithShape="0">
              <a:prstClr val="black">
                <a:alpha val="40000"/>
              </a:prstClr>
            </a:outerShdw>
          </a:effectLst>
        </p:grpSpPr>
        <p:pic>
          <p:nvPicPr>
            <p:cNvPr id="54" name="Picture 3"/>
            <p:cNvPicPr>
              <a:picLocks noChangeAspect="1" noChangeArrowheads="1"/>
            </p:cNvPicPr>
            <p:nvPr/>
          </p:nvPicPr>
          <p:blipFill rotWithShape="1">
            <a:blip r:embed="rId25" cstate="print">
              <a:grayscl/>
              <a:extLst>
                <a:ext uri="{BEBA8EAE-BF5A-486C-A8C5-ECC9F3942E4B}">
                  <a14:imgProps xmlns:a14="http://schemas.microsoft.com/office/drawing/2010/main">
                    <a14:imgLayer r:embed="rId26">
                      <a14:imgEffect>
                        <a14:backgroundRemoval t="8966" b="100000" l="0" r="100000"/>
                      </a14:imgEffect>
                    </a14:imgLayer>
                  </a14:imgProps>
                </a:ext>
                <a:ext uri="{28A0092B-C50C-407E-A947-70E740481C1C}">
                  <a14:useLocalDpi xmlns:a14="http://schemas.microsoft.com/office/drawing/2010/main" val="0"/>
                </a:ext>
              </a:extLst>
            </a:blip>
            <a:srcRect/>
            <a:stretch/>
          </p:blipFill>
          <p:spPr bwMode="auto">
            <a:xfrm>
              <a:off x="7277595" y="2740746"/>
              <a:ext cx="606199" cy="60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8966" b="100000" l="0" r="87342"/>
                      </a14:imgEffect>
                    </a14:imgLayer>
                  </a14:imgProps>
                </a:ext>
                <a:ext uri="{28A0092B-C50C-407E-A947-70E740481C1C}">
                  <a14:useLocalDpi xmlns:a14="http://schemas.microsoft.com/office/drawing/2010/main" val="0"/>
                </a:ext>
              </a:extLst>
            </a:blip>
            <a:srcRect/>
            <a:stretch/>
          </p:blipFill>
          <p:spPr bwMode="auto">
            <a:xfrm>
              <a:off x="7719918" y="2740746"/>
              <a:ext cx="655806" cy="60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6" name="Group 55"/>
          <p:cNvGrpSpPr/>
          <p:nvPr/>
        </p:nvGrpSpPr>
        <p:grpSpPr>
          <a:xfrm>
            <a:off x="5665204" y="1946800"/>
            <a:ext cx="880713" cy="881749"/>
            <a:chOff x="6772841" y="3446260"/>
            <a:chExt cx="884098" cy="885138"/>
          </a:xfrm>
          <a:effectLst>
            <a:outerShdw blurRad="50800" dist="38100" dir="2700000" algn="tl" rotWithShape="0">
              <a:prstClr val="black">
                <a:alpha val="40000"/>
              </a:prstClr>
            </a:outerShdw>
          </a:effectLst>
        </p:grpSpPr>
        <p:pic>
          <p:nvPicPr>
            <p:cNvPr id="57" name="Picture 4"/>
            <p:cNvPicPr>
              <a:picLocks noChangeAspect="1" noChangeArrowheads="1"/>
            </p:cNvPicPr>
            <p:nvPr/>
          </p:nvPicPr>
          <p:blipFill rotWithShape="1">
            <a:blip r:embed="rId29" cstate="print">
              <a:grayscl/>
              <a:extLst>
                <a:ext uri="{BEBA8EAE-BF5A-486C-A8C5-ECC9F3942E4B}">
                  <a14:imgProps xmlns:a14="http://schemas.microsoft.com/office/drawing/2010/main">
                    <a14:imgLayer r:embed="rId30">
                      <a14:imgEffect>
                        <a14:backgroundRemoval t="9390" b="97183" l="0" r="88430">
                          <a14:foregroundMark x1="48760" y1="17840" x2="49587" y2="20657"/>
                        </a14:backgroundRemoval>
                      </a14:imgEffect>
                    </a14:imgLayer>
                  </a14:imgProps>
                </a:ext>
                <a:ext uri="{28A0092B-C50C-407E-A947-70E740481C1C}">
                  <a14:useLocalDpi xmlns:a14="http://schemas.microsoft.com/office/drawing/2010/main" val="0"/>
                </a:ext>
              </a:extLst>
            </a:blip>
            <a:srcRect/>
            <a:stretch/>
          </p:blipFill>
          <p:spPr bwMode="auto">
            <a:xfrm>
              <a:off x="6772841" y="3446260"/>
              <a:ext cx="504754" cy="88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798" b="97183" l="0" r="81356">
                          <a14:foregroundMark x1="44915" y1="16901" x2="48305" y2="20657"/>
                        </a14:backgroundRemoval>
                      </a14:imgEffect>
                    </a14:imgLayer>
                  </a14:imgProps>
                </a:ext>
                <a:ext uri="{28A0092B-C50C-407E-A947-70E740481C1C}">
                  <a14:useLocalDpi xmlns:a14="http://schemas.microsoft.com/office/drawing/2010/main" val="0"/>
                </a:ext>
              </a:extLst>
            </a:blip>
            <a:srcRect/>
            <a:stretch/>
          </p:blipFill>
          <p:spPr bwMode="auto">
            <a:xfrm>
              <a:off x="7164288" y="3446260"/>
              <a:ext cx="492651" cy="88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p:nvPr/>
        </p:nvGrpSpPr>
        <p:grpSpPr>
          <a:xfrm>
            <a:off x="6557277" y="252774"/>
            <a:ext cx="745365" cy="887060"/>
            <a:chOff x="7472909" y="1745720"/>
            <a:chExt cx="748230" cy="890470"/>
          </a:xfrm>
          <a:effectLst>
            <a:outerShdw blurRad="50800" dist="38100" dir="2700000" algn="tl" rotWithShape="0">
              <a:prstClr val="black">
                <a:alpha val="40000"/>
              </a:prstClr>
            </a:outerShdw>
          </a:effectLst>
        </p:grpSpPr>
        <p:pic>
          <p:nvPicPr>
            <p:cNvPr id="60" name="Picture 2"/>
            <p:cNvPicPr>
              <a:picLocks noChangeAspect="1" noChangeArrowheads="1"/>
            </p:cNvPicPr>
            <p:nvPr/>
          </p:nvPicPr>
          <p:blipFill rotWithShape="1">
            <a:blip r:embed="rId33" cstate="print">
              <a:grayscl/>
              <a:extLst>
                <a:ext uri="{BEBA8EAE-BF5A-486C-A8C5-ECC9F3942E4B}">
                  <a14:imgProps xmlns:a14="http://schemas.microsoft.com/office/drawing/2010/main">
                    <a14:imgLayer r:embed="rId34">
                      <a14:imgEffect>
                        <a14:backgroundRemoval t="8879" b="96262" l="794" r="76984">
                          <a14:foregroundMark x1="19841" y1="51402" x2="23810" y2="38785"/>
                        </a14:backgroundRemoval>
                      </a14:imgEffect>
                    </a14:imgLayer>
                  </a14:imgProps>
                </a:ext>
                <a:ext uri="{28A0092B-C50C-407E-A947-70E740481C1C}">
                  <a14:useLocalDpi xmlns:a14="http://schemas.microsoft.com/office/drawing/2010/main" val="0"/>
                </a:ext>
              </a:extLst>
            </a:blip>
            <a:srcRect/>
            <a:stretch/>
          </p:blipFill>
          <p:spPr bwMode="auto">
            <a:xfrm>
              <a:off x="7472909" y="1745720"/>
              <a:ext cx="524104"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backgroundRemoval t="9346" b="93458" l="0" r="96522"/>
                      </a14:imgEffect>
                    </a14:imgLayer>
                  </a14:imgProps>
                </a:ext>
                <a:ext uri="{28A0092B-C50C-407E-A947-70E740481C1C}">
                  <a14:useLocalDpi xmlns:a14="http://schemas.microsoft.com/office/drawing/2010/main" val="0"/>
                </a:ext>
              </a:extLst>
            </a:blip>
            <a:srcRect/>
            <a:stretch/>
          </p:blipFill>
          <p:spPr bwMode="auto">
            <a:xfrm>
              <a:off x="7740352" y="1745720"/>
              <a:ext cx="480787"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61"/>
          <p:cNvGrpSpPr/>
          <p:nvPr/>
        </p:nvGrpSpPr>
        <p:grpSpPr>
          <a:xfrm>
            <a:off x="4483369" y="2040474"/>
            <a:ext cx="1083811" cy="887060"/>
            <a:chOff x="5721556" y="3464196"/>
            <a:chExt cx="1087977" cy="890470"/>
          </a:xfrm>
          <a:effectLst>
            <a:outerShdw blurRad="50800" dist="38100" dir="2700000" algn="tl" rotWithShape="0">
              <a:prstClr val="black">
                <a:alpha val="40000"/>
              </a:prstClr>
            </a:outerShdw>
          </a:effectLst>
        </p:grpSpPr>
        <p:pic>
          <p:nvPicPr>
            <p:cNvPr id="63" name="Picture 2"/>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1402" b="94393" l="0" r="100000"/>
                      </a14:imgEffect>
                    </a14:imgLayer>
                  </a14:imgProps>
                </a:ext>
                <a:ext uri="{28A0092B-C50C-407E-A947-70E740481C1C}">
                  <a14:useLocalDpi xmlns:a14="http://schemas.microsoft.com/office/drawing/2010/main" val="0"/>
                </a:ext>
              </a:extLst>
            </a:blip>
            <a:srcRect/>
            <a:stretch/>
          </p:blipFill>
          <p:spPr bwMode="auto">
            <a:xfrm>
              <a:off x="6197681" y="3464196"/>
              <a:ext cx="611852"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rotWithShape="1">
            <a:blip r:embed="rId39" cstate="print">
              <a:grayscl/>
              <a:extLst>
                <a:ext uri="{BEBA8EAE-BF5A-486C-A8C5-ECC9F3942E4B}">
                  <a14:imgProps xmlns:a14="http://schemas.microsoft.com/office/drawing/2010/main">
                    <a14:imgLayer r:embed="rId40">
                      <a14:imgEffect>
                        <a14:backgroundRemoval t="1402" b="91121" l="11585" r="100000"/>
                      </a14:imgEffect>
                    </a14:imgLayer>
                  </a14:imgProps>
                </a:ext>
                <a:ext uri="{28A0092B-C50C-407E-A947-70E740481C1C}">
                  <a14:useLocalDpi xmlns:a14="http://schemas.microsoft.com/office/drawing/2010/main" val="0"/>
                </a:ext>
              </a:extLst>
            </a:blip>
            <a:srcRect/>
            <a:stretch/>
          </p:blipFill>
          <p:spPr bwMode="auto">
            <a:xfrm>
              <a:off x="5721556" y="3464196"/>
              <a:ext cx="684552"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5" name="Group 64"/>
          <p:cNvGrpSpPr/>
          <p:nvPr/>
        </p:nvGrpSpPr>
        <p:grpSpPr>
          <a:xfrm>
            <a:off x="6495091" y="1984387"/>
            <a:ext cx="845298" cy="858463"/>
            <a:chOff x="7533908" y="3486372"/>
            <a:chExt cx="848548" cy="861762"/>
          </a:xfrm>
          <a:effectLst>
            <a:outerShdw blurRad="50800" dist="38100" dir="2700000" algn="tl" rotWithShape="0">
              <a:prstClr val="black">
                <a:alpha val="40000"/>
              </a:prstClr>
            </a:outerShdw>
          </a:effectLst>
        </p:grpSpPr>
        <p:pic>
          <p:nvPicPr>
            <p:cNvPr id="66" name="Picture 2"/>
            <p:cNvPicPr>
              <a:picLocks noChangeAspect="1" noChangeArrowheads="1"/>
            </p:cNvPicPr>
            <p:nvPr/>
          </p:nvPicPr>
          <p:blipFill rotWithShape="1">
            <a:blip r:embed="rId41" cstate="print">
              <a:grayscl/>
              <a:extLst>
                <a:ext uri="{BEBA8EAE-BF5A-486C-A8C5-ECC9F3942E4B}">
                  <a14:imgProps xmlns:a14="http://schemas.microsoft.com/office/drawing/2010/main">
                    <a14:imgLayer r:embed="rId42">
                      <a14:imgEffect>
                        <a14:backgroundRemoval t="0" b="97585" l="0" r="91667"/>
                      </a14:imgEffect>
                    </a14:imgLayer>
                  </a14:imgProps>
                </a:ext>
                <a:ext uri="{28A0092B-C50C-407E-A947-70E740481C1C}">
                  <a14:useLocalDpi xmlns:a14="http://schemas.microsoft.com/office/drawing/2010/main" val="0"/>
                </a:ext>
              </a:extLst>
            </a:blip>
            <a:srcRect/>
            <a:stretch/>
          </p:blipFill>
          <p:spPr bwMode="auto">
            <a:xfrm>
              <a:off x="7533908" y="3486372"/>
              <a:ext cx="547434" cy="86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rotWithShape="1">
            <a:blip r:embed="rId43" cstate="print">
              <a:extLst>
                <a:ext uri="{BEBA8EAE-BF5A-486C-A8C5-ECC9F3942E4B}">
                  <a14:imgProps xmlns:a14="http://schemas.microsoft.com/office/drawing/2010/main">
                    <a14:imgLayer r:embed="rId44">
                      <a14:imgEffect>
                        <a14:backgroundRemoval t="0" b="98058" l="6870" r="100000"/>
                      </a14:imgEffect>
                    </a14:imgLayer>
                  </a14:imgProps>
                </a:ext>
                <a:ext uri="{28A0092B-C50C-407E-A947-70E740481C1C}">
                  <a14:useLocalDpi xmlns:a14="http://schemas.microsoft.com/office/drawing/2010/main" val="0"/>
                </a:ext>
              </a:extLst>
            </a:blip>
            <a:srcRect/>
            <a:stretch/>
          </p:blipFill>
          <p:spPr bwMode="auto">
            <a:xfrm>
              <a:off x="7835340" y="3486372"/>
              <a:ext cx="547116" cy="86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3630591" y="1107773"/>
            <a:ext cx="879171" cy="887060"/>
            <a:chOff x="4908052" y="2596544"/>
            <a:chExt cx="882551" cy="890470"/>
          </a:xfrm>
          <a:effectLst>
            <a:outerShdw blurRad="50800" dist="38100" dir="2700000" algn="tl" rotWithShape="0">
              <a:prstClr val="black">
                <a:alpha val="40000"/>
              </a:prstClr>
            </a:outerShdw>
          </a:effectLst>
        </p:grpSpPr>
        <p:pic>
          <p:nvPicPr>
            <p:cNvPr id="69" name="Picture 2"/>
            <p:cNvPicPr>
              <a:picLocks noChangeAspect="1" noChangeArrowheads="1"/>
            </p:cNvPicPr>
            <p:nvPr/>
          </p:nvPicPr>
          <p:blipFill rotWithShape="1">
            <a:blip r:embed="rId45" cstate="print">
              <a:grayscl/>
              <a:extLst>
                <a:ext uri="{BEBA8EAE-BF5A-486C-A8C5-ECC9F3942E4B}">
                  <a14:imgProps xmlns:a14="http://schemas.microsoft.com/office/drawing/2010/main">
                    <a14:imgLayer r:embed="rId46">
                      <a14:imgEffect>
                        <a14:backgroundRemoval t="0" b="99531" l="0" r="93548"/>
                      </a14:imgEffect>
                    </a14:imgLayer>
                  </a14:imgProps>
                </a:ext>
                <a:ext uri="{28A0092B-C50C-407E-A947-70E740481C1C}">
                  <a14:useLocalDpi xmlns:a14="http://schemas.microsoft.com/office/drawing/2010/main" val="0"/>
                </a:ext>
              </a:extLst>
            </a:blip>
            <a:srcRect/>
            <a:stretch/>
          </p:blipFill>
          <p:spPr bwMode="auto">
            <a:xfrm>
              <a:off x="4908052" y="2596544"/>
              <a:ext cx="518132"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rotWithShape="1">
            <a:blip r:embed="rId47" cstate="print">
              <a:extLst>
                <a:ext uri="{BEBA8EAE-BF5A-486C-A8C5-ECC9F3942E4B}">
                  <a14:imgProps xmlns:a14="http://schemas.microsoft.com/office/drawing/2010/main">
                    <a14:imgLayer r:embed="rId48">
                      <a14:imgEffect>
                        <a14:backgroundRemoval t="0" b="99533" l="6195" r="100000">
                          <a14:foregroundMark x1="38053" y1="12150" x2="49558" y2="28505"/>
                          <a14:foregroundMark x1="76991" y1="14953" x2="80531" y2="28505"/>
                          <a14:foregroundMark x1="60177" y1="29439" x2="70796" y2="29439"/>
                        </a14:backgroundRemoval>
                      </a14:imgEffect>
                    </a14:imgLayer>
                  </a14:imgProps>
                </a:ext>
                <a:ext uri="{28A0092B-C50C-407E-A947-70E740481C1C}">
                  <a14:useLocalDpi xmlns:a14="http://schemas.microsoft.com/office/drawing/2010/main" val="0"/>
                </a:ext>
              </a:extLst>
            </a:blip>
            <a:srcRect/>
            <a:stretch/>
          </p:blipFill>
          <p:spPr bwMode="auto">
            <a:xfrm>
              <a:off x="5321601" y="2596544"/>
              <a:ext cx="469002" cy="89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 70"/>
          <p:cNvGrpSpPr/>
          <p:nvPr/>
        </p:nvGrpSpPr>
        <p:grpSpPr>
          <a:xfrm>
            <a:off x="3616255" y="2025503"/>
            <a:ext cx="1021183" cy="871125"/>
            <a:chOff x="4860032" y="3525264"/>
            <a:chExt cx="1025108" cy="874473"/>
          </a:xfrm>
          <a:effectLst>
            <a:outerShdw blurRad="50800" dist="38100" dir="2700000" algn="tl" rotWithShape="0">
              <a:prstClr val="black">
                <a:alpha val="40000"/>
              </a:prstClr>
            </a:outerShdw>
          </a:effectLst>
        </p:grpSpPr>
        <p:pic>
          <p:nvPicPr>
            <p:cNvPr id="72" name="Picture 6"/>
            <p:cNvPicPr>
              <a:picLocks noChangeAspect="1" noChangeArrowheads="1"/>
            </p:cNvPicPr>
            <p:nvPr/>
          </p:nvPicPr>
          <p:blipFill rotWithShape="1">
            <a:blip r:embed="rId49" cstate="print">
              <a:grayscl/>
              <a:extLst>
                <a:ext uri="{BEBA8EAE-BF5A-486C-A8C5-ECC9F3942E4B}">
                  <a14:imgProps xmlns:a14="http://schemas.microsoft.com/office/drawing/2010/main">
                    <a14:imgLayer r:embed="rId50">
                      <a14:imgEffect>
                        <a14:backgroundRemoval t="948" b="100000" l="0" r="77838"/>
                      </a14:imgEffect>
                    </a14:imgLayer>
                  </a14:imgProps>
                </a:ext>
                <a:ext uri="{28A0092B-C50C-407E-A947-70E740481C1C}">
                  <a14:useLocalDpi xmlns:a14="http://schemas.microsoft.com/office/drawing/2010/main" val="0"/>
                </a:ext>
              </a:extLst>
            </a:blip>
            <a:srcRect/>
            <a:stretch/>
          </p:blipFill>
          <p:spPr bwMode="auto">
            <a:xfrm>
              <a:off x="4860032" y="3525264"/>
              <a:ext cx="771685" cy="8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6"/>
            <p:cNvPicPr>
              <a:picLocks noChangeAspect="1" noChangeArrowheads="1"/>
            </p:cNvPicPr>
            <p:nvPr/>
          </p:nvPicPr>
          <p:blipFill rotWithShape="1">
            <a:blip r:embed="rId51" cstate="print">
              <a:extLst>
                <a:ext uri="{BEBA8EAE-BF5A-486C-A8C5-ECC9F3942E4B}">
                  <a14:imgProps xmlns:a14="http://schemas.microsoft.com/office/drawing/2010/main">
                    <a14:imgLayer r:embed="rId52">
                      <a14:imgEffect>
                        <a14:backgroundRemoval t="0" b="100000" l="3546" r="100000"/>
                      </a14:imgEffect>
                    </a14:imgLayer>
                  </a14:imgProps>
                </a:ext>
                <a:ext uri="{28A0092B-C50C-407E-A947-70E740481C1C}">
                  <a14:useLocalDpi xmlns:a14="http://schemas.microsoft.com/office/drawing/2010/main" val="0"/>
                </a:ext>
              </a:extLst>
            </a:blip>
            <a:srcRect/>
            <a:stretch/>
          </p:blipFill>
          <p:spPr bwMode="auto">
            <a:xfrm>
              <a:off x="5297880" y="3525264"/>
              <a:ext cx="587260" cy="8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6" name="TextBox 75"/>
          <p:cNvSpPr txBox="1"/>
          <p:nvPr/>
        </p:nvSpPr>
        <p:spPr>
          <a:xfrm>
            <a:off x="3725742" y="3011421"/>
            <a:ext cx="3577967" cy="469039"/>
          </a:xfrm>
          <a:prstGeom prst="rect">
            <a:avLst/>
          </a:prstGeom>
          <a:noFill/>
        </p:spPr>
        <p:txBody>
          <a:bodyPr wrap="none" rtlCol="0">
            <a:spAutoFit/>
          </a:bodyPr>
          <a:lstStyle/>
          <a:p>
            <a:r>
              <a:rPr lang="en-GB" sz="2448" dirty="0">
                <a:solidFill>
                  <a:srgbClr val="FFFFFF"/>
                </a:solidFill>
              </a:rPr>
              <a:t>training data (expensive)</a:t>
            </a:r>
          </a:p>
        </p:txBody>
      </p:sp>
      <p:grpSp>
        <p:nvGrpSpPr>
          <p:cNvPr id="115" name="Group 114"/>
          <p:cNvGrpSpPr/>
          <p:nvPr/>
        </p:nvGrpSpPr>
        <p:grpSpPr>
          <a:xfrm>
            <a:off x="7757404" y="332364"/>
            <a:ext cx="4584095" cy="2559342"/>
            <a:chOff x="5897827" y="1882116"/>
            <a:chExt cx="4494619" cy="2509387"/>
          </a:xfrm>
        </p:grpSpPr>
        <p:grpSp>
          <p:nvGrpSpPr>
            <p:cNvPr id="77" name="Group 76"/>
            <p:cNvGrpSpPr/>
            <p:nvPr/>
          </p:nvGrpSpPr>
          <p:grpSpPr>
            <a:xfrm>
              <a:off x="7002661" y="2587819"/>
              <a:ext cx="862431" cy="1010728"/>
              <a:chOff x="2843808" y="2238936"/>
              <a:chExt cx="999678" cy="1171575"/>
            </a:xfrm>
            <a:effectLst>
              <a:outerShdw blurRad="50800" dist="38100" dir="2700000" algn="tl" rotWithShape="0">
                <a:prstClr val="black">
                  <a:alpha val="40000"/>
                </a:prstClr>
              </a:outerShdw>
            </a:effectLst>
          </p:grpSpPr>
          <p:pic>
            <p:nvPicPr>
              <p:cNvPr id="78" name="Picture 13"/>
              <p:cNvPicPr>
                <a:picLocks noChangeAspect="1" noChangeArrowheads="1"/>
              </p:cNvPicPr>
              <p:nvPr/>
            </p:nvPicPr>
            <p:blipFill rotWithShape="1">
              <a:blip r:embed="rId53" cstate="print">
                <a:extLst>
                  <a:ext uri="{BEBA8EAE-BF5A-486C-A8C5-ECC9F3942E4B}">
                    <a14:imgProps xmlns:a14="http://schemas.microsoft.com/office/drawing/2010/main">
                      <a14:imgLayer r:embed="rId54">
                        <a14:imgEffect>
                          <a14:backgroundRemoval t="407" b="98374" l="5357" r="85714"/>
                        </a14:imgEffect>
                      </a14:imgLayer>
                    </a14:imgProps>
                  </a:ext>
                  <a:ext uri="{28A0092B-C50C-407E-A947-70E740481C1C}">
                    <a14:useLocalDpi xmlns:a14="http://schemas.microsoft.com/office/drawing/2010/main" val="0"/>
                  </a:ext>
                </a:extLst>
              </a:blip>
              <a:srcRect/>
              <a:stretch/>
            </p:blipFill>
            <p:spPr bwMode="auto">
              <a:xfrm>
                <a:off x="3309423" y="2238936"/>
                <a:ext cx="534063"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3"/>
              <p:cNvPicPr>
                <a:picLocks noChangeAspect="1" noChangeArrowheads="1"/>
              </p:cNvPicPr>
              <p:nvPr/>
            </p:nvPicPr>
            <p:blipFill rotWithShape="1">
              <a:blip r:embed="rId55" cstate="print">
                <a:grayscl/>
                <a:extLst>
                  <a:ext uri="{BEBA8EAE-BF5A-486C-A8C5-ECC9F3942E4B}">
                    <a14:imgProps xmlns:a14="http://schemas.microsoft.com/office/drawing/2010/main">
                      <a14:imgLayer r:embed="rId56">
                        <a14:imgEffect>
                          <a14:backgroundRemoval t="407" b="99187" l="8257" r="89908"/>
                        </a14:imgEffect>
                      </a14:imgLayer>
                    </a14:imgProps>
                  </a:ext>
                  <a:ext uri="{28A0092B-C50C-407E-A947-70E740481C1C}">
                    <a14:useLocalDpi xmlns:a14="http://schemas.microsoft.com/office/drawing/2010/main" val="0"/>
                  </a:ext>
                </a:extLst>
              </a:blip>
              <a:srcRect/>
              <a:stretch/>
            </p:blipFill>
            <p:spPr bwMode="auto">
              <a:xfrm>
                <a:off x="2843808" y="2238936"/>
                <a:ext cx="52087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 79"/>
            <p:cNvGrpSpPr/>
            <p:nvPr/>
          </p:nvGrpSpPr>
          <p:grpSpPr>
            <a:xfrm>
              <a:off x="6939825" y="3751709"/>
              <a:ext cx="1003285" cy="599863"/>
              <a:chOff x="953958" y="2377328"/>
              <a:chExt cx="1162946" cy="695325"/>
            </a:xfrm>
            <a:effectLst>
              <a:outerShdw blurRad="50800" dist="38100" dir="2700000" algn="tl" rotWithShape="0">
                <a:prstClr val="black">
                  <a:alpha val="40000"/>
                </a:prstClr>
              </a:outerShdw>
            </a:effectLst>
          </p:grpSpPr>
          <p:pic>
            <p:nvPicPr>
              <p:cNvPr id="81" name="Picture 3"/>
              <p:cNvPicPr>
                <a:picLocks noChangeAspect="1" noChangeArrowheads="1"/>
              </p:cNvPicPr>
              <p:nvPr/>
            </p:nvPicPr>
            <p:blipFill rotWithShape="1">
              <a:blip r:embed="rId57" cstate="print">
                <a:grayscl/>
                <a:extLst>
                  <a:ext uri="{BEBA8EAE-BF5A-486C-A8C5-ECC9F3942E4B}">
                    <a14:imgProps xmlns:a14="http://schemas.microsoft.com/office/drawing/2010/main">
                      <a14:imgLayer r:embed="rId58">
                        <a14:imgEffect>
                          <a14:backgroundRemoval t="2740" b="97945" l="10400" r="92800"/>
                        </a14:imgEffect>
                      </a14:imgLayer>
                    </a14:imgProps>
                  </a:ext>
                  <a:ext uri="{28A0092B-C50C-407E-A947-70E740481C1C}">
                    <a14:useLocalDpi xmlns:a14="http://schemas.microsoft.com/office/drawing/2010/main" val="0"/>
                  </a:ext>
                </a:extLst>
              </a:blip>
              <a:srcRect/>
              <a:stretch/>
            </p:blipFill>
            <p:spPr bwMode="auto">
              <a:xfrm>
                <a:off x="953958" y="2377328"/>
                <a:ext cx="593706"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3"/>
              <p:cNvPicPr>
                <a:picLocks noChangeAspect="1" noChangeArrowheads="1"/>
              </p:cNvPicPr>
              <p:nvPr/>
            </p:nvPicPr>
            <p:blipFill rotWithShape="1">
              <a:blip r:embed="rId59" cstate="print">
                <a:clrChange>
                  <a:clrFrom>
                    <a:srgbClr val="99FFB7"/>
                  </a:clrFrom>
                  <a:clrTo>
                    <a:srgbClr val="99FFB7">
                      <a:alpha val="0"/>
                    </a:srgbClr>
                  </a:clrTo>
                </a:clrChange>
                <a:extLst>
                  <a:ext uri="{BEBA8EAE-BF5A-486C-A8C5-ECC9F3942E4B}">
                    <a14:imgProps xmlns:a14="http://schemas.microsoft.com/office/drawing/2010/main">
                      <a14:imgLayer r:embed="rId60">
                        <a14:imgEffect>
                          <a14:backgroundRemoval t="2740" b="97945" l="11806" r="85417">
                            <a14:backgroundMark x1="45139" y1="60274" x2="9722" y2="96575"/>
                            <a14:backgroundMark x1="65972" y1="82877" x2="64583" y2="98630"/>
                            <a14:backgroundMark x1="46528" y1="9589" x2="21528" y2="42466"/>
                          </a14:backgroundRemoval>
                        </a14:imgEffect>
                      </a14:imgLayer>
                    </a14:imgProps>
                  </a:ext>
                  <a:ext uri="{28A0092B-C50C-407E-A947-70E740481C1C}">
                    <a14:useLocalDpi xmlns:a14="http://schemas.microsoft.com/office/drawing/2010/main" val="0"/>
                  </a:ext>
                </a:extLst>
              </a:blip>
              <a:srcRect/>
              <a:stretch/>
            </p:blipFill>
            <p:spPr bwMode="auto">
              <a:xfrm>
                <a:off x="1431094" y="2377328"/>
                <a:ext cx="68581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3" name="Group 82"/>
            <p:cNvGrpSpPr/>
            <p:nvPr/>
          </p:nvGrpSpPr>
          <p:grpSpPr>
            <a:xfrm>
              <a:off x="7760582" y="1910595"/>
              <a:ext cx="1351798" cy="747775"/>
              <a:chOff x="4373230" y="884891"/>
              <a:chExt cx="1566922" cy="866775"/>
            </a:xfrm>
            <a:effectLst>
              <a:outerShdw blurRad="50800" dist="38100" dir="2700000" algn="tl" rotWithShape="0">
                <a:prstClr val="black">
                  <a:alpha val="40000"/>
                </a:prstClr>
              </a:outerShdw>
            </a:effectLst>
          </p:grpSpPr>
          <p:pic>
            <p:nvPicPr>
              <p:cNvPr id="84" name="Picture 4"/>
              <p:cNvPicPr>
                <a:picLocks noChangeAspect="1" noChangeArrowheads="1"/>
              </p:cNvPicPr>
              <p:nvPr/>
            </p:nvPicPr>
            <p:blipFill rotWithShape="1">
              <a:blip r:embed="rId61" cstate="print">
                <a:grayscl/>
                <a:extLst>
                  <a:ext uri="{BEBA8EAE-BF5A-486C-A8C5-ECC9F3942E4B}">
                    <a14:imgProps xmlns:a14="http://schemas.microsoft.com/office/drawing/2010/main">
                      <a14:imgLayer r:embed="rId62">
                        <a14:imgEffect>
                          <a14:backgroundRemoval t="3297" b="100000" l="3960" r="48845">
                            <a14:backgroundMark x1="6271" y1="20879" x2="17822" y2="7143"/>
                            <a14:backgroundMark x1="41914" y1="7692" x2="38614" y2="47253"/>
                            <a14:backgroundMark x1="3300" y1="7143" x2="22772" y2="3846"/>
                            <a14:backgroundMark x1="24752" y1="8791" x2="2310" y2="33516"/>
                            <a14:backgroundMark x1="24752" y1="9890" x2="28383" y2="549"/>
                          </a14:backgroundRemoval>
                        </a14:imgEffect>
                      </a14:imgLayer>
                    </a14:imgProps>
                  </a:ext>
                  <a:ext uri="{28A0092B-C50C-407E-A947-70E740481C1C}">
                    <a14:useLocalDpi xmlns:a14="http://schemas.microsoft.com/office/drawing/2010/main" val="0"/>
                  </a:ext>
                </a:extLst>
              </a:blip>
              <a:srcRect/>
              <a:stretch/>
            </p:blipFill>
            <p:spPr bwMode="auto">
              <a:xfrm>
                <a:off x="4497127" y="884891"/>
                <a:ext cx="14430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4"/>
              <p:cNvPicPr>
                <a:picLocks noChangeAspect="1" noChangeArrowheads="1"/>
              </p:cNvPicPr>
              <p:nvPr/>
            </p:nvPicPr>
            <p:blipFill rotWithShape="1">
              <a:blip r:embed="rId63" cstate="print">
                <a:extLst>
                  <a:ext uri="{BEBA8EAE-BF5A-486C-A8C5-ECC9F3942E4B}">
                    <a14:imgProps xmlns:a14="http://schemas.microsoft.com/office/drawing/2010/main">
                      <a14:imgLayer r:embed="rId62">
                        <a14:imgEffect>
                          <a14:backgroundRemoval t="2198" b="98352" l="52805" r="95380">
                            <a14:foregroundMark x1="85479" y1="64286" x2="89109" y2="67033"/>
                            <a14:foregroundMark x1="88449" y1="69780" x2="90759" y2="69780"/>
                          </a14:backgroundRemoval>
                        </a14:imgEffect>
                      </a14:imgLayer>
                    </a14:imgProps>
                  </a:ext>
                  <a:ext uri="{28A0092B-C50C-407E-A947-70E740481C1C}">
                    <a14:useLocalDpi xmlns:a14="http://schemas.microsoft.com/office/drawing/2010/main" val="0"/>
                  </a:ext>
                </a:extLst>
              </a:blip>
              <a:srcRect/>
              <a:stretch/>
            </p:blipFill>
            <p:spPr bwMode="auto">
              <a:xfrm>
                <a:off x="4373230" y="884891"/>
                <a:ext cx="14430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6" name="Group 85"/>
            <p:cNvGrpSpPr/>
            <p:nvPr/>
          </p:nvGrpSpPr>
          <p:grpSpPr>
            <a:xfrm>
              <a:off x="7605826" y="3464104"/>
              <a:ext cx="1434261" cy="887469"/>
              <a:chOff x="5357764" y="2501617"/>
              <a:chExt cx="1662508" cy="1028700"/>
            </a:xfrm>
            <a:effectLst>
              <a:outerShdw blurRad="50800" dist="38100" dir="2700000" algn="tl" rotWithShape="0">
                <a:prstClr val="black">
                  <a:alpha val="40000"/>
                </a:prstClr>
              </a:outerShdw>
            </a:effectLst>
          </p:grpSpPr>
          <p:pic>
            <p:nvPicPr>
              <p:cNvPr id="87" name="Picture 2"/>
              <p:cNvPicPr>
                <a:picLocks noChangeAspect="1" noChangeArrowheads="1"/>
              </p:cNvPicPr>
              <p:nvPr/>
            </p:nvPicPr>
            <p:blipFill rotWithShape="1">
              <a:blip r:embed="rId64" cstate="print">
                <a:grayscl/>
                <a:extLst>
                  <a:ext uri="{BEBA8EAE-BF5A-486C-A8C5-ECC9F3942E4B}">
                    <a14:imgProps xmlns:a14="http://schemas.microsoft.com/office/drawing/2010/main">
                      <a14:imgLayer r:embed="rId65">
                        <a14:imgEffect>
                          <a14:backgroundRemoval t="1389" b="97685" l="9890" r="35897">
                            <a14:foregroundMark x1="17216" y1="30093" x2="11355" y2="28241"/>
                          </a14:backgroundRemoval>
                        </a14:imgEffect>
                      </a14:imgLayer>
                    </a14:imgProps>
                  </a:ext>
                  <a:ext uri="{28A0092B-C50C-407E-A947-70E740481C1C}">
                    <a14:useLocalDpi xmlns:a14="http://schemas.microsoft.com/office/drawing/2010/main" val="0"/>
                  </a:ext>
                </a:extLst>
              </a:blip>
              <a:srcRect/>
              <a:stretch/>
            </p:blipFill>
            <p:spPr bwMode="auto">
              <a:xfrm>
                <a:off x="5717509" y="2501617"/>
                <a:ext cx="1302763"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rotWithShape="1">
              <a:blip r:embed="rId66" cstate="print">
                <a:extLst>
                  <a:ext uri="{BEBA8EAE-BF5A-486C-A8C5-ECC9F3942E4B}">
                    <a14:imgProps xmlns:a14="http://schemas.microsoft.com/office/drawing/2010/main">
                      <a14:imgLayer r:embed="rId65">
                        <a14:imgEffect>
                          <a14:backgroundRemoval t="1852" b="98611" l="62271" r="91941"/>
                        </a14:imgEffect>
                      </a14:imgLayer>
                    </a14:imgProps>
                  </a:ext>
                  <a:ext uri="{28A0092B-C50C-407E-A947-70E740481C1C}">
                    <a14:useLocalDpi xmlns:a14="http://schemas.microsoft.com/office/drawing/2010/main" val="0"/>
                  </a:ext>
                </a:extLst>
              </a:blip>
              <a:srcRect/>
              <a:stretch/>
            </p:blipFill>
            <p:spPr bwMode="auto">
              <a:xfrm>
                <a:off x="5357764" y="2501617"/>
                <a:ext cx="1302763"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 name="Group 88"/>
            <p:cNvGrpSpPr/>
            <p:nvPr/>
          </p:nvGrpSpPr>
          <p:grpSpPr>
            <a:xfrm>
              <a:off x="6108433" y="2824377"/>
              <a:ext cx="929681" cy="695763"/>
              <a:chOff x="1693568" y="821437"/>
              <a:chExt cx="1077630" cy="806487"/>
            </a:xfrm>
            <a:effectLst>
              <a:outerShdw blurRad="50800" dist="38100" dir="2700000" algn="tl" rotWithShape="0">
                <a:prstClr val="black">
                  <a:alpha val="40000"/>
                </a:prstClr>
              </a:outerShdw>
            </a:effectLst>
          </p:grpSpPr>
          <p:pic>
            <p:nvPicPr>
              <p:cNvPr id="90" name="Picture 9"/>
              <p:cNvPicPr>
                <a:picLocks noChangeAspect="1" noChangeArrowheads="1"/>
              </p:cNvPicPr>
              <p:nvPr/>
            </p:nvPicPr>
            <p:blipFill rotWithShape="1">
              <a:blip r:embed="rId67" cstate="print">
                <a:extLst>
                  <a:ext uri="{BEBA8EAE-BF5A-486C-A8C5-ECC9F3942E4B}">
                    <a14:imgProps xmlns:a14="http://schemas.microsoft.com/office/drawing/2010/main">
                      <a14:imgLayer r:embed="rId68">
                        <a14:imgEffect>
                          <a14:backgroundRemoval t="592" b="96450" l="6667" r="98333"/>
                        </a14:imgEffect>
                      </a14:imgLayer>
                    </a14:imgProps>
                  </a:ext>
                  <a:ext uri="{28A0092B-C50C-407E-A947-70E740481C1C}">
                    <a14:useLocalDpi xmlns:a14="http://schemas.microsoft.com/office/drawing/2010/main" val="0"/>
                  </a:ext>
                </a:extLst>
              </a:blip>
              <a:srcRect/>
              <a:stretch/>
            </p:blipFill>
            <p:spPr bwMode="auto">
              <a:xfrm>
                <a:off x="2202778" y="821437"/>
                <a:ext cx="568420" cy="8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
              <p:cNvPicPr>
                <a:picLocks noChangeAspect="1" noChangeArrowheads="1"/>
              </p:cNvPicPr>
              <p:nvPr/>
            </p:nvPicPr>
            <p:blipFill rotWithShape="1">
              <a:blip r:embed="rId69" cstate="print">
                <a:grayscl/>
                <a:extLst>
                  <a:ext uri="{BEBA8EAE-BF5A-486C-A8C5-ECC9F3942E4B}">
                    <a14:imgProps xmlns:a14="http://schemas.microsoft.com/office/drawing/2010/main">
                      <a14:imgLayer r:embed="rId70">
                        <a14:imgEffect>
                          <a14:backgroundRemoval t="592" b="95858" l="1695" r="100000"/>
                        </a14:imgEffect>
                      </a14:imgLayer>
                    </a14:imgProps>
                  </a:ext>
                  <a:ext uri="{28A0092B-C50C-407E-A947-70E740481C1C}">
                    <a14:useLocalDpi xmlns:a14="http://schemas.microsoft.com/office/drawing/2010/main" val="0"/>
                  </a:ext>
                </a:extLst>
              </a:blip>
              <a:srcRect/>
              <a:stretch/>
            </p:blipFill>
            <p:spPr bwMode="auto">
              <a:xfrm>
                <a:off x="1693568" y="821437"/>
                <a:ext cx="561315" cy="8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2" name="Group 91"/>
            <p:cNvGrpSpPr/>
            <p:nvPr/>
          </p:nvGrpSpPr>
          <p:grpSpPr>
            <a:xfrm>
              <a:off x="6093763" y="3631402"/>
              <a:ext cx="795565" cy="760101"/>
              <a:chOff x="251520" y="-49768"/>
              <a:chExt cx="922170" cy="881063"/>
            </a:xfrm>
            <a:effectLst>
              <a:outerShdw blurRad="50800" dist="38100" dir="2700000" algn="tl" rotWithShape="0">
                <a:prstClr val="black">
                  <a:alpha val="40000"/>
                </a:prstClr>
              </a:outerShdw>
            </a:effectLst>
          </p:grpSpPr>
          <p:pic>
            <p:nvPicPr>
              <p:cNvPr id="93" name="Picture 5"/>
              <p:cNvPicPr>
                <a:picLocks noChangeAspect="1" noChangeArrowheads="1"/>
              </p:cNvPicPr>
              <p:nvPr/>
            </p:nvPicPr>
            <p:blipFill rotWithShape="1">
              <a:blip r:embed="rId71" cstate="print">
                <a:grayscl/>
                <a:extLst>
                  <a:ext uri="{BEBA8EAE-BF5A-486C-A8C5-ECC9F3942E4B}">
                    <a14:imgProps xmlns:a14="http://schemas.microsoft.com/office/drawing/2010/main">
                      <a14:imgLayer r:embed="rId72">
                        <a14:imgEffect>
                          <a14:backgroundRemoval t="1622" b="97838" l="11650" r="89320"/>
                        </a14:imgEffect>
                      </a14:imgLayer>
                    </a14:imgProps>
                  </a:ext>
                  <a:ext uri="{28A0092B-C50C-407E-A947-70E740481C1C}">
                    <a14:useLocalDpi xmlns:a14="http://schemas.microsoft.com/office/drawing/2010/main" val="0"/>
                  </a:ext>
                </a:extLst>
              </a:blip>
              <a:srcRect/>
              <a:stretch/>
            </p:blipFill>
            <p:spPr bwMode="auto">
              <a:xfrm>
                <a:off x="251520" y="-49768"/>
                <a:ext cx="488388"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5"/>
              <p:cNvPicPr>
                <a:picLocks noChangeAspect="1" noChangeArrowheads="1"/>
              </p:cNvPicPr>
              <p:nvPr/>
            </p:nvPicPr>
            <p:blipFill rotWithShape="1">
              <a:blip r:embed="rId73" cstate="print">
                <a:extLst>
                  <a:ext uri="{BEBA8EAE-BF5A-486C-A8C5-ECC9F3942E4B}">
                    <a14:imgProps xmlns:a14="http://schemas.microsoft.com/office/drawing/2010/main">
                      <a14:imgLayer r:embed="rId74">
                        <a14:imgEffect>
                          <a14:backgroundRemoval t="1622" b="97838" l="7368" r="94737">
                            <a14:foregroundMark x1="83158" y1="51892" x2="88421" y2="57297"/>
                          </a14:backgroundRemoval>
                        </a14:imgEffect>
                      </a14:imgLayer>
                    </a14:imgProps>
                  </a:ext>
                  <a:ext uri="{28A0092B-C50C-407E-A947-70E740481C1C}">
                    <a14:useLocalDpi xmlns:a14="http://schemas.microsoft.com/office/drawing/2010/main" val="0"/>
                  </a:ext>
                </a:extLst>
              </a:blip>
              <a:srcRect/>
              <a:stretch/>
            </p:blipFill>
            <p:spPr bwMode="auto">
              <a:xfrm>
                <a:off x="719708" y="-49768"/>
                <a:ext cx="45398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5" name="Group 94"/>
            <p:cNvGrpSpPr/>
            <p:nvPr/>
          </p:nvGrpSpPr>
          <p:grpSpPr>
            <a:xfrm>
              <a:off x="7710596" y="2700027"/>
              <a:ext cx="1390377" cy="727231"/>
              <a:chOff x="7568872" y="1234034"/>
              <a:chExt cx="1611640" cy="842963"/>
            </a:xfrm>
            <a:effectLst>
              <a:outerShdw blurRad="50800" dist="38100" dir="2700000" algn="tl" rotWithShape="0">
                <a:prstClr val="black">
                  <a:alpha val="40000"/>
                </a:prstClr>
              </a:outerShdw>
            </a:effectLst>
          </p:grpSpPr>
          <p:pic>
            <p:nvPicPr>
              <p:cNvPr id="96" name="Picture 6"/>
              <p:cNvPicPr>
                <a:picLocks noChangeAspect="1" noChangeArrowheads="1"/>
              </p:cNvPicPr>
              <p:nvPr/>
            </p:nvPicPr>
            <p:blipFill rotWithShape="1">
              <a:blip r:embed="rId75" cstate="print">
                <a:grayscl/>
                <a:extLst>
                  <a:ext uri="{BEBA8EAE-BF5A-486C-A8C5-ECC9F3942E4B}">
                    <a14:imgProps xmlns:a14="http://schemas.microsoft.com/office/drawing/2010/main">
                      <a14:imgLayer r:embed="rId76">
                        <a14:imgEffect>
                          <a14:backgroundRemoval t="2260" b="97175" l="5243" r="35955"/>
                        </a14:imgEffect>
                      </a14:imgLayer>
                    </a14:imgProps>
                  </a:ext>
                  <a:ext uri="{28A0092B-C50C-407E-A947-70E740481C1C}">
                    <a14:useLocalDpi xmlns:a14="http://schemas.microsoft.com/office/drawing/2010/main" val="0"/>
                  </a:ext>
                </a:extLst>
              </a:blip>
              <a:srcRect/>
              <a:stretch/>
            </p:blipFill>
            <p:spPr bwMode="auto">
              <a:xfrm>
                <a:off x="7910513" y="1234034"/>
                <a:ext cx="1269999"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6"/>
              <p:cNvPicPr>
                <a:picLocks noChangeAspect="1" noChangeArrowheads="1"/>
              </p:cNvPicPr>
              <p:nvPr/>
            </p:nvPicPr>
            <p:blipFill rotWithShape="1">
              <a:blip r:embed="rId77" cstate="print">
                <a:extLst>
                  <a:ext uri="{BEBA8EAE-BF5A-486C-A8C5-ECC9F3942E4B}">
                    <a14:imgProps xmlns:a14="http://schemas.microsoft.com/office/drawing/2010/main">
                      <a14:imgLayer r:embed="rId76">
                        <a14:imgEffect>
                          <a14:backgroundRemoval t="1695" b="97175" l="61423" r="91760"/>
                        </a14:imgEffect>
                      </a14:imgLayer>
                    </a14:imgProps>
                  </a:ext>
                  <a:ext uri="{28A0092B-C50C-407E-A947-70E740481C1C}">
                    <a14:useLocalDpi xmlns:a14="http://schemas.microsoft.com/office/drawing/2010/main" val="0"/>
                  </a:ext>
                </a:extLst>
              </a:blip>
              <a:srcRect/>
              <a:stretch/>
            </p:blipFill>
            <p:spPr bwMode="auto">
              <a:xfrm>
                <a:off x="7568872" y="1234034"/>
                <a:ext cx="1269999"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8" name="Group 97"/>
            <p:cNvGrpSpPr/>
            <p:nvPr/>
          </p:nvGrpSpPr>
          <p:grpSpPr>
            <a:xfrm>
              <a:off x="8645227" y="2681890"/>
              <a:ext cx="1747219" cy="815568"/>
              <a:chOff x="7524328" y="-124545"/>
              <a:chExt cx="2025270" cy="945357"/>
            </a:xfrm>
            <a:effectLst>
              <a:outerShdw blurRad="50800" dist="38100" dir="2700000" algn="tl" rotWithShape="0">
                <a:prstClr val="black">
                  <a:alpha val="40000"/>
                </a:prstClr>
              </a:outerShdw>
            </a:effectLst>
          </p:grpSpPr>
          <p:pic>
            <p:nvPicPr>
              <p:cNvPr id="99" name="Picture 12"/>
              <p:cNvPicPr>
                <a:picLocks noChangeAspect="1" noChangeArrowheads="1"/>
              </p:cNvPicPr>
              <p:nvPr/>
            </p:nvPicPr>
            <p:blipFill rotWithShape="1">
              <a:blip r:embed="rId78" cstate="print">
                <a:grayscl/>
                <a:extLst>
                  <a:ext uri="{BEBA8EAE-BF5A-486C-A8C5-ECC9F3942E4B}">
                    <a14:imgProps xmlns:a14="http://schemas.microsoft.com/office/drawing/2010/main">
                      <a14:imgLayer r:embed="rId79">
                        <a14:imgEffect>
                          <a14:backgroundRemoval t="5051" b="96465" l="2278" r="43797"/>
                        </a14:imgEffect>
                      </a14:imgLayer>
                    </a14:imgProps>
                  </a:ext>
                  <a:ext uri="{28A0092B-C50C-407E-A947-70E740481C1C}">
                    <a14:useLocalDpi xmlns:a14="http://schemas.microsoft.com/office/drawing/2010/main" val="0"/>
                  </a:ext>
                </a:extLst>
              </a:blip>
              <a:srcRect/>
              <a:stretch/>
            </p:blipFill>
            <p:spPr bwMode="auto">
              <a:xfrm>
                <a:off x="7668344" y="-124545"/>
                <a:ext cx="1881254" cy="9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12"/>
              <p:cNvPicPr>
                <a:picLocks noChangeAspect="1" noChangeArrowheads="1"/>
              </p:cNvPicPr>
              <p:nvPr/>
            </p:nvPicPr>
            <p:blipFill rotWithShape="1">
              <a:blip r:embed="rId80" cstate="print">
                <a:extLst>
                  <a:ext uri="{BEBA8EAE-BF5A-486C-A8C5-ECC9F3942E4B}">
                    <a14:imgProps xmlns:a14="http://schemas.microsoft.com/office/drawing/2010/main">
                      <a14:imgLayer r:embed="rId79">
                        <a14:imgEffect>
                          <a14:backgroundRemoval t="6061" b="96465" l="54684" r="94177">
                            <a14:foregroundMark x1="92658" y1="14646" x2="89367" y2="20707"/>
                            <a14:foregroundMark x1="74684" y1="11111" x2="75696" y2="23232"/>
                            <a14:backgroundMark x1="62532" y1="38384" x2="55190" y2="91919"/>
                            <a14:backgroundMark x1="74684" y1="73232" x2="71899" y2="98990"/>
                            <a14:backgroundMark x1="86076" y1="41919" x2="95696" y2="94949"/>
                            <a14:backgroundMark x1="79241" y1="20202" x2="96962" y2="2020"/>
                            <a14:backgroundMark x1="80759" y1="8081" x2="81266" y2="18687"/>
                            <a14:backgroundMark x1="64304" y1="10606" x2="69367" y2="16162"/>
                            <a14:backgroundMark x1="72152" y1="9596" x2="59747" y2="8586"/>
                            <a14:backgroundMark x1="57975" y1="23737" x2="65823" y2="32828"/>
                            <a14:backgroundMark x1="66582" y1="36364" x2="60253" y2="94949"/>
                            <a14:backgroundMark x1="56456" y1="21212" x2="57215" y2="63636"/>
                            <a14:backgroundMark x1="58987" y1="21212" x2="53418" y2="13636"/>
                            <a14:backgroundMark x1="73418" y1="67677" x2="65063" y2="94444"/>
                            <a14:backgroundMark x1="73671" y1="65152" x2="81013" y2="94444"/>
                            <a14:backgroundMark x1="81519" y1="38384" x2="90127" y2="97475"/>
                            <a14:backgroundMark x1="83544" y1="35859" x2="97215" y2="28283"/>
                          </a14:backgroundRemoval>
                        </a14:imgEffect>
                      </a14:imgLayer>
                    </a14:imgProps>
                  </a:ext>
                  <a:ext uri="{28A0092B-C50C-407E-A947-70E740481C1C}">
                    <a14:useLocalDpi xmlns:a14="http://schemas.microsoft.com/office/drawing/2010/main" val="0"/>
                  </a:ext>
                </a:extLst>
              </a:blip>
              <a:srcRect/>
              <a:stretch/>
            </p:blipFill>
            <p:spPr bwMode="auto">
              <a:xfrm>
                <a:off x="7524328" y="-124545"/>
                <a:ext cx="1881254" cy="9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 name="Group 100"/>
            <p:cNvGrpSpPr/>
            <p:nvPr/>
          </p:nvGrpSpPr>
          <p:grpSpPr>
            <a:xfrm>
              <a:off x="8766475" y="3504034"/>
              <a:ext cx="1407531" cy="854599"/>
              <a:chOff x="6612883" y="-1217734"/>
              <a:chExt cx="1631525" cy="990600"/>
            </a:xfrm>
            <a:effectLst>
              <a:outerShdw blurRad="50800" dist="38100" dir="2700000" algn="tl" rotWithShape="0">
                <a:prstClr val="black">
                  <a:alpha val="40000"/>
                </a:prstClr>
              </a:outerShdw>
            </a:effectLst>
          </p:grpSpPr>
          <p:pic>
            <p:nvPicPr>
              <p:cNvPr id="102" name="Picture 8"/>
              <p:cNvPicPr>
                <a:picLocks noChangeAspect="1" noChangeArrowheads="1"/>
              </p:cNvPicPr>
              <p:nvPr/>
            </p:nvPicPr>
            <p:blipFill rotWithShape="1">
              <a:blip r:embed="rId81" cstate="print">
                <a:grayscl/>
                <a:extLst>
                  <a:ext uri="{BEBA8EAE-BF5A-486C-A8C5-ECC9F3942E4B}">
                    <a14:imgProps xmlns:a14="http://schemas.microsoft.com/office/drawing/2010/main">
                      <a14:imgLayer r:embed="rId82">
                        <a14:imgEffect>
                          <a14:backgroundRemoval t="2404" b="98077" l="1488" r="49405"/>
                        </a14:imgEffect>
                      </a14:imgLayer>
                    </a14:imgProps>
                  </a:ext>
                  <a:ext uri="{28A0092B-C50C-407E-A947-70E740481C1C}">
                    <a14:useLocalDpi xmlns:a14="http://schemas.microsoft.com/office/drawing/2010/main" val="0"/>
                  </a:ext>
                </a:extLst>
              </a:blip>
              <a:srcRect/>
              <a:stretch/>
            </p:blipFill>
            <p:spPr bwMode="auto">
              <a:xfrm>
                <a:off x="6645954" y="-1217734"/>
                <a:ext cx="159845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8"/>
              <p:cNvPicPr>
                <a:picLocks noChangeAspect="1" noChangeArrowheads="1"/>
              </p:cNvPicPr>
              <p:nvPr/>
            </p:nvPicPr>
            <p:blipFill rotWithShape="1">
              <a:blip r:embed="rId83" cstate="print">
                <a:extLst>
                  <a:ext uri="{BEBA8EAE-BF5A-486C-A8C5-ECC9F3942E4B}">
                    <a14:imgProps xmlns:a14="http://schemas.microsoft.com/office/drawing/2010/main">
                      <a14:imgLayer r:embed="rId82">
                        <a14:imgEffect>
                          <a14:backgroundRemoval t="962" b="98077" l="51190" r="99107">
                            <a14:foregroundMark x1="60714" y1="44231" x2="58036" y2="83173"/>
                          </a14:backgroundRemoval>
                        </a14:imgEffect>
                      </a14:imgLayer>
                    </a14:imgProps>
                  </a:ext>
                  <a:ext uri="{28A0092B-C50C-407E-A947-70E740481C1C}">
                    <a14:useLocalDpi xmlns:a14="http://schemas.microsoft.com/office/drawing/2010/main" val="0"/>
                  </a:ext>
                </a:extLst>
              </a:blip>
              <a:srcRect/>
              <a:stretch/>
            </p:blipFill>
            <p:spPr bwMode="auto">
              <a:xfrm>
                <a:off x="6612883" y="-1217734"/>
                <a:ext cx="159845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4" name="Group 103"/>
            <p:cNvGrpSpPr/>
            <p:nvPr/>
          </p:nvGrpSpPr>
          <p:grpSpPr>
            <a:xfrm>
              <a:off x="5897827" y="1882116"/>
              <a:ext cx="1176362" cy="817622"/>
              <a:chOff x="4601964" y="-1908821"/>
              <a:chExt cx="1363567" cy="947738"/>
            </a:xfrm>
            <a:effectLst>
              <a:outerShdw blurRad="50800" dist="38100" dir="2700000" algn="tl" rotWithShape="0">
                <a:prstClr val="black">
                  <a:alpha val="40000"/>
                </a:prstClr>
              </a:outerShdw>
            </a:effectLst>
          </p:grpSpPr>
          <p:pic>
            <p:nvPicPr>
              <p:cNvPr id="105" name="Picture 11"/>
              <p:cNvPicPr>
                <a:picLocks noChangeAspect="1" noChangeArrowheads="1"/>
              </p:cNvPicPr>
              <p:nvPr/>
            </p:nvPicPr>
            <p:blipFill rotWithShape="1">
              <a:blip r:embed="rId84" cstate="print">
                <a:grayscl/>
                <a:extLst>
                  <a:ext uri="{BEBA8EAE-BF5A-486C-A8C5-ECC9F3942E4B}">
                    <a14:imgProps xmlns:a14="http://schemas.microsoft.com/office/drawing/2010/main">
                      <a14:imgLayer r:embed="rId85">
                        <a14:imgEffect>
                          <a14:backgroundRemoval t="1508" b="97990" l="2206" r="48529"/>
                        </a14:imgEffect>
                      </a14:imgLayer>
                    </a14:imgProps>
                  </a:ext>
                  <a:ext uri="{28A0092B-C50C-407E-A947-70E740481C1C}">
                    <a14:useLocalDpi xmlns:a14="http://schemas.microsoft.com/office/drawing/2010/main" val="0"/>
                  </a:ext>
                </a:extLst>
              </a:blip>
              <a:srcRect/>
              <a:stretch/>
            </p:blipFill>
            <p:spPr bwMode="auto">
              <a:xfrm>
                <a:off x="4669408" y="-1908821"/>
                <a:ext cx="1296123"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11"/>
              <p:cNvPicPr>
                <a:picLocks noChangeAspect="1" noChangeArrowheads="1"/>
              </p:cNvPicPr>
              <p:nvPr/>
            </p:nvPicPr>
            <p:blipFill rotWithShape="1">
              <a:blip r:embed="rId86" cstate="print">
                <a:extLst>
                  <a:ext uri="{BEBA8EAE-BF5A-486C-A8C5-ECC9F3942E4B}">
                    <a14:imgProps xmlns:a14="http://schemas.microsoft.com/office/drawing/2010/main">
                      <a14:imgLayer r:embed="rId85">
                        <a14:imgEffect>
                          <a14:backgroundRemoval t="2513" b="97990" l="50735" r="97794"/>
                        </a14:imgEffect>
                      </a14:imgLayer>
                    </a14:imgProps>
                  </a:ext>
                  <a:ext uri="{28A0092B-C50C-407E-A947-70E740481C1C}">
                    <a14:useLocalDpi xmlns:a14="http://schemas.microsoft.com/office/drawing/2010/main" val="0"/>
                  </a:ext>
                </a:extLst>
              </a:blip>
              <a:srcRect/>
              <a:stretch/>
            </p:blipFill>
            <p:spPr bwMode="auto">
              <a:xfrm>
                <a:off x="4601964" y="-1908821"/>
                <a:ext cx="1296123"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7" name="Group 106"/>
            <p:cNvGrpSpPr/>
            <p:nvPr/>
          </p:nvGrpSpPr>
          <p:grpSpPr>
            <a:xfrm>
              <a:off x="8717494" y="2005736"/>
              <a:ext cx="1617001" cy="598461"/>
              <a:chOff x="2697670" y="-1398948"/>
              <a:chExt cx="1874329" cy="693699"/>
            </a:xfrm>
            <a:effectLst>
              <a:outerShdw blurRad="50800" dist="38100" dir="2700000" algn="tl" rotWithShape="0">
                <a:prstClr val="black">
                  <a:alpha val="40000"/>
                </a:prstClr>
              </a:outerShdw>
            </a:effectLst>
          </p:grpSpPr>
          <p:pic>
            <p:nvPicPr>
              <p:cNvPr id="108" name="Picture 9"/>
              <p:cNvPicPr>
                <a:picLocks noChangeAspect="1" noChangeArrowheads="1"/>
              </p:cNvPicPr>
              <p:nvPr/>
            </p:nvPicPr>
            <p:blipFill rotWithShape="1">
              <a:blip r:embed="rId87" cstate="print">
                <a:grayscl/>
                <a:extLst>
                  <a:ext uri="{BEBA8EAE-BF5A-486C-A8C5-ECC9F3942E4B}">
                    <a14:imgProps xmlns:a14="http://schemas.microsoft.com/office/drawing/2010/main">
                      <a14:imgLayer r:embed="rId88">
                        <a14:imgEffect>
                          <a14:backgroundRemoval t="1370" b="93836" l="6970" r="41212"/>
                        </a14:imgEffect>
                      </a14:imgLayer>
                    </a14:imgProps>
                  </a:ext>
                  <a:ext uri="{28A0092B-C50C-407E-A947-70E740481C1C}">
                    <a14:useLocalDpi xmlns:a14="http://schemas.microsoft.com/office/drawing/2010/main" val="0"/>
                  </a:ext>
                </a:extLst>
              </a:blip>
              <a:srcRect/>
              <a:stretch/>
            </p:blipFill>
            <p:spPr bwMode="auto">
              <a:xfrm>
                <a:off x="3003759" y="-1398948"/>
                <a:ext cx="1568240" cy="69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9"/>
              <p:cNvPicPr>
                <a:picLocks noChangeAspect="1" noChangeArrowheads="1"/>
              </p:cNvPicPr>
              <p:nvPr/>
            </p:nvPicPr>
            <p:blipFill rotWithShape="1">
              <a:blip r:embed="rId89" cstate="print">
                <a:extLst>
                  <a:ext uri="{BEBA8EAE-BF5A-486C-A8C5-ECC9F3942E4B}">
                    <a14:imgProps xmlns:a14="http://schemas.microsoft.com/office/drawing/2010/main">
                      <a14:imgLayer r:embed="rId88">
                        <a14:imgEffect>
                          <a14:backgroundRemoval t="2740" b="93836" l="57273" r="91818">
                            <a14:foregroundMark x1="67576" y1="13014" x2="69697" y2="13014"/>
                            <a14:foregroundMark x1="68788" y1="6849" x2="69697" y2="11644"/>
                          </a14:backgroundRemoval>
                        </a14:imgEffect>
                      </a14:imgLayer>
                    </a14:imgProps>
                  </a:ext>
                  <a:ext uri="{28A0092B-C50C-407E-A947-70E740481C1C}">
                    <a14:useLocalDpi xmlns:a14="http://schemas.microsoft.com/office/drawing/2010/main" val="0"/>
                  </a:ext>
                </a:extLst>
              </a:blip>
              <a:srcRect/>
              <a:stretch/>
            </p:blipFill>
            <p:spPr bwMode="auto">
              <a:xfrm>
                <a:off x="2697670" y="-1398948"/>
                <a:ext cx="1568240" cy="69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0" name="Group 109"/>
            <p:cNvGrpSpPr/>
            <p:nvPr/>
          </p:nvGrpSpPr>
          <p:grpSpPr>
            <a:xfrm>
              <a:off x="6876941" y="2052482"/>
              <a:ext cx="1147241" cy="472495"/>
              <a:chOff x="611560" y="-1061690"/>
              <a:chExt cx="1329813" cy="547688"/>
            </a:xfrm>
            <a:effectLst>
              <a:outerShdw blurRad="50800" dist="38100" dir="2700000" algn="tl" rotWithShape="0">
                <a:prstClr val="black">
                  <a:alpha val="40000"/>
                </a:prstClr>
              </a:outerShdw>
            </a:effectLst>
          </p:grpSpPr>
          <p:pic>
            <p:nvPicPr>
              <p:cNvPr id="111" name="Picture 10"/>
              <p:cNvPicPr>
                <a:picLocks noChangeAspect="1" noChangeArrowheads="1"/>
              </p:cNvPicPr>
              <p:nvPr/>
            </p:nvPicPr>
            <p:blipFill rotWithShape="1">
              <a:blip r:embed="rId90" cstate="print">
                <a:grayscl/>
                <a:extLst>
                  <a:ext uri="{BEBA8EAE-BF5A-486C-A8C5-ECC9F3942E4B}">
                    <a14:imgProps xmlns:a14="http://schemas.microsoft.com/office/drawing/2010/main">
                      <a14:imgLayer r:embed="rId91">
                        <a14:imgEffect>
                          <a14:backgroundRemoval t="2609" b="96522" l="7759" r="38362"/>
                        </a14:imgEffect>
                      </a14:imgLayer>
                    </a14:imgProps>
                  </a:ext>
                  <a:ext uri="{28A0092B-C50C-407E-A947-70E740481C1C}">
                    <a14:useLocalDpi xmlns:a14="http://schemas.microsoft.com/office/drawing/2010/main" val="0"/>
                  </a:ext>
                </a:extLst>
              </a:blip>
              <a:srcRect/>
              <a:stretch/>
            </p:blipFill>
            <p:spPr bwMode="auto">
              <a:xfrm>
                <a:off x="835968" y="-1061690"/>
                <a:ext cx="1105405"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10"/>
              <p:cNvPicPr>
                <a:picLocks noChangeAspect="1" noChangeArrowheads="1"/>
              </p:cNvPicPr>
              <p:nvPr/>
            </p:nvPicPr>
            <p:blipFill rotWithShape="1">
              <a:blip r:embed="rId92" cstate="print">
                <a:extLst>
                  <a:ext uri="{BEBA8EAE-BF5A-486C-A8C5-ECC9F3942E4B}">
                    <a14:imgProps xmlns:a14="http://schemas.microsoft.com/office/drawing/2010/main">
                      <a14:imgLayer r:embed="rId91">
                        <a14:imgEffect>
                          <a14:backgroundRemoval t="4348" b="94783" l="63362" r="93103"/>
                        </a14:imgEffect>
                      </a14:imgLayer>
                    </a14:imgProps>
                  </a:ext>
                  <a:ext uri="{28A0092B-C50C-407E-A947-70E740481C1C}">
                    <a14:useLocalDpi xmlns:a14="http://schemas.microsoft.com/office/drawing/2010/main" val="0"/>
                  </a:ext>
                </a:extLst>
              </a:blip>
              <a:srcRect/>
              <a:stretch/>
            </p:blipFill>
            <p:spPr bwMode="auto">
              <a:xfrm>
                <a:off x="611560" y="-1061690"/>
                <a:ext cx="1105405"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4" name="TextBox 113"/>
          <p:cNvSpPr txBox="1"/>
          <p:nvPr/>
        </p:nvSpPr>
        <p:spPr>
          <a:xfrm>
            <a:off x="7761937" y="3007820"/>
            <a:ext cx="4649030" cy="469039"/>
          </a:xfrm>
          <a:prstGeom prst="rect">
            <a:avLst/>
          </a:prstGeom>
          <a:noFill/>
        </p:spPr>
        <p:txBody>
          <a:bodyPr wrap="none" rtlCol="0">
            <a:spAutoFit/>
          </a:bodyPr>
          <a:lstStyle/>
          <a:p>
            <a:r>
              <a:rPr lang="en-GB" sz="2448" dirty="0">
                <a:solidFill>
                  <a:srgbClr val="FFFFFF"/>
                </a:solidFill>
              </a:rPr>
              <a:t>synthetic training data (cheaper)</a:t>
            </a:r>
          </a:p>
        </p:txBody>
      </p:sp>
      <p:pic>
        <p:nvPicPr>
          <p:cNvPr id="113" name="Picture 112"/>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9081341" y="4189579"/>
            <a:ext cx="2844371" cy="2219121"/>
          </a:xfrm>
          <a:prstGeom prst="rect">
            <a:avLst/>
          </a:prstGeom>
        </p:spPr>
      </p:pic>
      <p:sp>
        <p:nvSpPr>
          <p:cNvPr id="116" name="Down Arrow 115"/>
          <p:cNvSpPr/>
          <p:nvPr/>
        </p:nvSpPr>
        <p:spPr bwMode="auto">
          <a:xfrm rot="18984090">
            <a:off x="8260373" y="3407957"/>
            <a:ext cx="496192" cy="1491046"/>
          </a:xfrm>
          <a:prstGeom prst="downArrow">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117" name="Down Arrow 116"/>
          <p:cNvSpPr/>
          <p:nvPr/>
        </p:nvSpPr>
        <p:spPr bwMode="auto">
          <a:xfrm rot="5724767">
            <a:off x="7312207" y="4554295"/>
            <a:ext cx="496192" cy="1857805"/>
          </a:xfrm>
          <a:prstGeom prst="downArrow">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pic>
        <p:nvPicPr>
          <p:cNvPr id="118" name="Skeleton Track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4"/>
          <a:stretch>
            <a:fillRect/>
          </a:stretch>
        </p:blipFill>
        <p:spPr>
          <a:xfrm>
            <a:off x="414607" y="3748953"/>
            <a:ext cx="6118556" cy="2203578"/>
          </a:xfrm>
          <a:prstGeom prst="rect">
            <a:avLst/>
          </a:prstGeom>
          <a:ln>
            <a:noFill/>
          </a:ln>
          <a:effectLst/>
        </p:spPr>
      </p:pic>
      <p:sp>
        <p:nvSpPr>
          <p:cNvPr id="2" name="TextBox 1"/>
          <p:cNvSpPr txBox="1"/>
          <p:nvPr/>
        </p:nvSpPr>
        <p:spPr>
          <a:xfrm>
            <a:off x="9284806" y="6221847"/>
            <a:ext cx="1472326" cy="376706"/>
          </a:xfrm>
          <a:prstGeom prst="rect">
            <a:avLst/>
          </a:prstGeom>
          <a:noFill/>
        </p:spPr>
        <p:txBody>
          <a:bodyPr wrap="none" lIns="0" tIns="0" rIns="0" bIns="0" rtlCol="0">
            <a:spAutoFit/>
          </a:bodyPr>
          <a:lstStyle/>
          <a:p>
            <a:r>
              <a:rPr lang="en-US" sz="2448" dirty="0">
                <a:gradFill>
                  <a:gsLst>
                    <a:gs pos="2917">
                      <a:srgbClr val="FFFFFF"/>
                    </a:gs>
                    <a:gs pos="30000">
                      <a:srgbClr val="FFFFFF"/>
                    </a:gs>
                  </a:gsLst>
                  <a:lin ang="5400000" scaled="0"/>
                </a:gradFill>
              </a:rPr>
              <a:t>ML system</a:t>
            </a:r>
          </a:p>
        </p:txBody>
      </p:sp>
    </p:spTree>
    <p:extLst>
      <p:ext uri="{BB962C8B-B14F-4D97-AF65-F5344CB8AC3E}">
        <p14:creationId xmlns:p14="http://schemas.microsoft.com/office/powerpoint/2010/main" val="279743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wipe(up)">
                                      <p:cBhvr>
                                        <p:cTn id="15" dur="500"/>
                                        <p:tgtEl>
                                          <p:spTgt spid="11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wipe(right)">
                                      <p:cBhvr>
                                        <p:cTn id="24" dur="500"/>
                                        <p:tgtEl>
                                          <p:spTgt spid="117"/>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9394" fill="hold"/>
                                        <p:tgtEl>
                                          <p:spTgt spid="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118"/>
                </p:tgtEl>
              </p:cMediaNode>
            </p:video>
          </p:childTnLst>
        </p:cTn>
      </p:par>
    </p:tnLst>
    <p:bldLst>
      <p:bldP spid="114" grpId="0"/>
      <p:bldP spid="116" grpId="0" animBg="1"/>
      <p:bldP spid="11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Machine Learning</a:t>
            </a:r>
            <a:endParaRPr lang="en-US" dirty="0"/>
          </a:p>
        </p:txBody>
      </p:sp>
      <p:sp>
        <p:nvSpPr>
          <p:cNvPr id="11267" name="Rectangle 3"/>
          <p:cNvSpPr>
            <a:spLocks noGrp="1" noChangeArrowheads="1"/>
          </p:cNvSpPr>
          <p:nvPr>
            <p:ph type="body" idx="4294967295"/>
          </p:nvPr>
        </p:nvSpPr>
        <p:spPr>
          <a:xfrm>
            <a:off x="544538" y="1476623"/>
            <a:ext cx="11345785" cy="2398224"/>
          </a:xfrm>
          <a:prstGeom prst="rect">
            <a:avLst/>
          </a:prstGeom>
        </p:spPr>
        <p:txBody>
          <a:bodyPr/>
          <a:lstStyle/>
          <a:p>
            <a:pPr marL="0" indent="0">
              <a:buNone/>
            </a:pPr>
            <a:r>
              <a:rPr lang="en-US" sz="3672" dirty="0">
                <a:cs typeface="Times New Roman" panose="02020603050405020304" pitchFamily="18" charset="0"/>
              </a:rPr>
              <a:t>“The goal of machine learning is to build computer systems that can adapt and learn from their experience.”</a:t>
            </a:r>
            <a:r>
              <a:rPr lang="en-US" sz="3672" dirty="0"/>
              <a:t> </a:t>
            </a:r>
          </a:p>
          <a:p>
            <a:pPr marL="0" indent="0">
              <a:buNone/>
            </a:pPr>
            <a:endParaRPr lang="en-US" sz="1632" dirty="0"/>
          </a:p>
          <a:p>
            <a:pPr marL="0" indent="0" algn="r">
              <a:buNone/>
            </a:pPr>
            <a:r>
              <a:rPr lang="en-US" dirty="0" smtClean="0">
                <a:cs typeface="Times New Roman" panose="02020603050405020304" pitchFamily="18" charset="0"/>
              </a:rPr>
              <a:t>– Tom </a:t>
            </a:r>
            <a:r>
              <a:rPr lang="en-US" dirty="0" err="1">
                <a:cs typeface="Times New Roman" panose="02020603050405020304" pitchFamily="18" charset="0"/>
              </a:rPr>
              <a:t>Dietterich</a:t>
            </a:r>
            <a:endParaRPr lang="en-US" dirty="0"/>
          </a:p>
          <a:p>
            <a:pPr>
              <a:buFontTx/>
              <a:buNone/>
            </a:pPr>
            <a:endParaRPr lang="en-US" dirty="0"/>
          </a:p>
        </p:txBody>
      </p:sp>
    </p:spTree>
    <p:extLst>
      <p:ext uri="{BB962C8B-B14F-4D97-AF65-F5344CB8AC3E}">
        <p14:creationId xmlns:p14="http://schemas.microsoft.com/office/powerpoint/2010/main" val="317317758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dictive analy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037" y="2181594"/>
            <a:ext cx="6747965" cy="45475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Types of Analytics</a:t>
            </a:r>
          </a:p>
        </p:txBody>
      </p:sp>
      <p:cxnSp>
        <p:nvCxnSpPr>
          <p:cNvPr id="4" name="Straight Arrow Connector 3"/>
          <p:cNvCxnSpPr/>
          <p:nvPr/>
        </p:nvCxnSpPr>
        <p:spPr>
          <a:xfrm>
            <a:off x="3726006" y="1840751"/>
            <a:ext cx="5711687" cy="26504"/>
          </a:xfrm>
          <a:prstGeom prst="straightConnector1">
            <a:avLst/>
          </a:prstGeom>
          <a:ln w="76200">
            <a:gradFill flip="none" rotWithShape="1">
              <a:gsLst>
                <a:gs pos="99000">
                  <a:srgbClr val="0072C6"/>
                </a:gs>
                <a:gs pos="100000">
                  <a:schemeClr val="accent1">
                    <a:lumMod val="45000"/>
                    <a:lumOff val="55000"/>
                  </a:schemeClr>
                </a:gs>
                <a:gs pos="100000">
                  <a:schemeClr val="accent1">
                    <a:lumMod val="45000"/>
                    <a:lumOff val="55000"/>
                  </a:schemeClr>
                </a:gs>
                <a:gs pos="26000">
                  <a:schemeClr val="accent1">
                    <a:lumMod val="30000"/>
                    <a:lumOff val="70000"/>
                  </a:schemeClr>
                </a:gs>
              </a:gsLst>
              <a:lin ang="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27224" y="1239429"/>
            <a:ext cx="2136354"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FFFFFF"/>
                    </a:gs>
                    <a:gs pos="30000">
                      <a:srgbClr val="FFFFFF"/>
                    </a:gs>
                  </a:gsLst>
                  <a:lin ang="5400000" scaled="0"/>
                </a:gradFill>
              </a:rPr>
              <a:t>Traditional BI</a:t>
            </a:r>
          </a:p>
        </p:txBody>
      </p:sp>
      <p:sp>
        <p:nvSpPr>
          <p:cNvPr id="6" name="TextBox 5"/>
          <p:cNvSpPr txBox="1"/>
          <p:nvPr/>
        </p:nvSpPr>
        <p:spPr>
          <a:xfrm>
            <a:off x="7260046" y="1212849"/>
            <a:ext cx="2177647" cy="627864"/>
          </a:xfrm>
          <a:prstGeom prst="rect">
            <a:avLst/>
          </a:prstGeom>
          <a:noFill/>
        </p:spPr>
        <p:txBody>
          <a:bodyPr wrap="none" lIns="182880" tIns="146304" rIns="182880" bIns="146304" rtlCol="0">
            <a:spAutoFit/>
          </a:bodyPr>
          <a:lstStyle/>
          <a:p>
            <a:pPr>
              <a:lnSpc>
                <a:spcPct val="90000"/>
              </a:lnSpc>
            </a:pPr>
            <a:r>
              <a:rPr lang="en-US" sz="2400" dirty="0" smtClean="0">
                <a:gradFill>
                  <a:gsLst>
                    <a:gs pos="2917">
                      <a:srgbClr val="FFFFFF"/>
                    </a:gs>
                    <a:gs pos="30000">
                      <a:srgbClr val="FFFFFF"/>
                    </a:gs>
                  </a:gsLst>
                  <a:lin ang="5400000" scaled="0"/>
                </a:gradFill>
              </a:rPr>
              <a:t>Deployed ML</a:t>
            </a:r>
          </a:p>
        </p:txBody>
      </p:sp>
    </p:spTree>
    <p:extLst>
      <p:ext uri="{BB962C8B-B14F-4D97-AF65-F5344CB8AC3E}">
        <p14:creationId xmlns:p14="http://schemas.microsoft.com/office/powerpoint/2010/main" val="1905334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Can Machine Learning Help Me?</a:t>
            </a:r>
            <a:endParaRPr lang="en-US" dirty="0"/>
          </a:p>
        </p:txBody>
      </p:sp>
      <p:graphicFrame>
        <p:nvGraphicFramePr>
          <p:cNvPr id="12" name="Content Placeholder 11"/>
          <p:cNvGraphicFramePr>
            <a:graphicFrameLocks noGrp="1"/>
          </p:cNvGraphicFramePr>
          <p:nvPr>
            <p:ph idx="4294967295"/>
            <p:extLst/>
          </p:nvPr>
        </p:nvGraphicFramePr>
        <p:xfrm>
          <a:off x="1182179" y="1632056"/>
          <a:ext cx="10072116" cy="4616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71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 y="0"/>
            <a:ext cx="11370961" cy="678031"/>
          </a:xfrm>
        </p:spPr>
        <p:txBody>
          <a:bodyPr/>
          <a:lstStyle/>
          <a:p>
            <a:r>
              <a:rPr lang="en-US" sz="4896" dirty="0"/>
              <a:t>Classes of Learning Problems</a:t>
            </a:r>
          </a:p>
        </p:txBody>
      </p:sp>
      <p:sp>
        <p:nvSpPr>
          <p:cNvPr id="3" name="Content Placeholder 2"/>
          <p:cNvSpPr>
            <a:spLocks noGrp="1"/>
          </p:cNvSpPr>
          <p:nvPr>
            <p:ph idx="4294967295"/>
          </p:nvPr>
        </p:nvSpPr>
        <p:spPr>
          <a:xfrm>
            <a:off x="137661" y="1040731"/>
            <a:ext cx="12137359" cy="5642926"/>
          </a:xfrm>
          <a:prstGeom prst="rect">
            <a:avLst/>
          </a:prstGeom>
        </p:spPr>
        <p:txBody>
          <a:bodyPr>
            <a:normAutofit fontScale="85000" lnSpcReduction="20000"/>
          </a:bodyPr>
          <a:lstStyle/>
          <a:p>
            <a:pPr>
              <a:spcAft>
                <a:spcPts val="1224"/>
              </a:spcAft>
            </a:pPr>
            <a:r>
              <a:rPr lang="en-US" b="1" dirty="0" smtClean="0">
                <a:solidFill>
                  <a:schemeClr val="tx1"/>
                </a:solidFill>
              </a:rPr>
              <a:t>Classification</a:t>
            </a:r>
            <a:r>
              <a:rPr lang="en-US" dirty="0" smtClean="0"/>
              <a:t>: Assign a category to each item (</a:t>
            </a:r>
            <a:r>
              <a:rPr lang="en-US" dirty="0"/>
              <a:t>C</a:t>
            </a:r>
            <a:r>
              <a:rPr lang="en-US" dirty="0" smtClean="0"/>
              <a:t>hinese | </a:t>
            </a:r>
            <a:r>
              <a:rPr lang="en-US" dirty="0"/>
              <a:t>F</a:t>
            </a:r>
            <a:r>
              <a:rPr lang="en-US" dirty="0" smtClean="0"/>
              <a:t>rench | </a:t>
            </a:r>
            <a:r>
              <a:rPr lang="en-US" dirty="0"/>
              <a:t>I</a:t>
            </a:r>
            <a:r>
              <a:rPr lang="en-US" dirty="0" smtClean="0"/>
              <a:t>ndian | </a:t>
            </a:r>
            <a:r>
              <a:rPr lang="en-US" dirty="0"/>
              <a:t>I</a:t>
            </a:r>
            <a:r>
              <a:rPr lang="en-US" dirty="0" smtClean="0"/>
              <a:t>talian | </a:t>
            </a:r>
            <a:r>
              <a:rPr lang="en-US" dirty="0"/>
              <a:t>J</a:t>
            </a:r>
            <a:r>
              <a:rPr lang="en-US" dirty="0" smtClean="0"/>
              <a:t>apanese restaurant).</a:t>
            </a:r>
          </a:p>
          <a:p>
            <a:pPr>
              <a:spcAft>
                <a:spcPts val="1224"/>
              </a:spcAft>
            </a:pPr>
            <a:r>
              <a:rPr lang="en-US" b="1" dirty="0" smtClean="0">
                <a:solidFill>
                  <a:schemeClr val="tx1"/>
                </a:solidFill>
              </a:rPr>
              <a:t>Regression</a:t>
            </a:r>
            <a:r>
              <a:rPr lang="en-US" dirty="0" smtClean="0"/>
              <a:t>: Predict a real value for each item (stock/currency value, temperature).</a:t>
            </a:r>
          </a:p>
          <a:p>
            <a:pPr>
              <a:spcAft>
                <a:spcPts val="1224"/>
              </a:spcAft>
            </a:pPr>
            <a:r>
              <a:rPr lang="en-US" b="1" dirty="0" smtClean="0">
                <a:solidFill>
                  <a:schemeClr val="tx1"/>
                </a:solidFill>
              </a:rPr>
              <a:t>Ranking</a:t>
            </a:r>
            <a:r>
              <a:rPr lang="en-US" dirty="0" smtClean="0"/>
              <a:t>: Order items according to some criterion (web search results relevant to a user query).</a:t>
            </a:r>
          </a:p>
          <a:p>
            <a:pPr>
              <a:spcAft>
                <a:spcPts val="1224"/>
              </a:spcAft>
            </a:pPr>
            <a:r>
              <a:rPr lang="en-US" b="1" dirty="0" smtClean="0">
                <a:solidFill>
                  <a:schemeClr val="tx1"/>
                </a:solidFill>
              </a:rPr>
              <a:t>Clustering</a:t>
            </a:r>
            <a:r>
              <a:rPr lang="en-US" dirty="0" smtClean="0"/>
              <a:t>: Partition items into homogeneous groups (clustering twitter posts by topic).</a:t>
            </a:r>
          </a:p>
          <a:p>
            <a:pPr>
              <a:spcAft>
                <a:spcPts val="1224"/>
              </a:spcAft>
            </a:pPr>
            <a:r>
              <a:rPr lang="en-US" b="1" dirty="0" smtClean="0">
                <a:solidFill>
                  <a:schemeClr val="tx1"/>
                </a:solidFill>
              </a:rPr>
              <a:t>Dimensionality</a:t>
            </a:r>
            <a:r>
              <a:rPr lang="en-US" b="1" dirty="0" smtClean="0">
                <a:solidFill>
                  <a:srgbClr val="0000FF"/>
                </a:solidFill>
              </a:rPr>
              <a:t> </a:t>
            </a:r>
            <a:r>
              <a:rPr lang="en-US" b="1" dirty="0" smtClean="0">
                <a:solidFill>
                  <a:schemeClr val="tx1"/>
                </a:solidFill>
              </a:rPr>
              <a:t>reduction</a:t>
            </a:r>
            <a:r>
              <a:rPr lang="en-US" dirty="0" smtClean="0"/>
              <a:t>: Transform an initial representation of items into a lower-dimensional representation while preserving some properties (preprocessing of digital images).</a:t>
            </a:r>
            <a:endParaRPr lang="en-US" dirty="0"/>
          </a:p>
        </p:txBody>
      </p:sp>
    </p:spTree>
    <p:extLst>
      <p:ext uri="{BB962C8B-B14F-4D97-AF65-F5344CB8AC3E}">
        <p14:creationId xmlns:p14="http://schemas.microsoft.com/office/powerpoint/2010/main" val="141292007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Concepts</a:t>
            </a:r>
            <a:endParaRPr lang="en-US" dirty="0"/>
          </a:p>
        </p:txBody>
      </p:sp>
      <p:cxnSp>
        <p:nvCxnSpPr>
          <p:cNvPr id="59" name="Straight Arrow Connector 58"/>
          <p:cNvCxnSpPr>
            <a:stCxn id="68" idx="1"/>
            <a:endCxn id="71" idx="0"/>
          </p:cNvCxnSpPr>
          <p:nvPr/>
        </p:nvCxnSpPr>
        <p:spPr>
          <a:xfrm flipH="1">
            <a:off x="2103437" y="1554162"/>
            <a:ext cx="2590800" cy="148590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p:cNvCxnSpPr>
            <a:stCxn id="69" idx="1"/>
            <a:endCxn id="71" idx="3"/>
          </p:cNvCxnSpPr>
          <p:nvPr/>
        </p:nvCxnSpPr>
        <p:spPr>
          <a:xfrm flipH="1">
            <a:off x="3398837" y="3230563"/>
            <a:ext cx="1295400" cy="190499"/>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p:cNvCxnSpPr>
            <a:stCxn id="70" idx="1"/>
          </p:cNvCxnSpPr>
          <p:nvPr/>
        </p:nvCxnSpPr>
        <p:spPr>
          <a:xfrm flipH="1" flipV="1">
            <a:off x="3322637" y="3763962"/>
            <a:ext cx="1371600" cy="133350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2" name="Straight Arrow Connector 19"/>
          <p:cNvCxnSpPr/>
          <p:nvPr/>
        </p:nvCxnSpPr>
        <p:spPr>
          <a:xfrm>
            <a:off x="1957682" y="3763962"/>
            <a:ext cx="2590800" cy="1409700"/>
          </a:xfrm>
          <a:prstGeom prst="curvedConnector3">
            <a:avLst>
              <a:gd name="adj1" fmla="val 46710"/>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p:cNvCxnSpPr>
            <a:stCxn id="68" idx="3"/>
            <a:endCxn id="72" idx="0"/>
          </p:cNvCxnSpPr>
          <p:nvPr/>
        </p:nvCxnSpPr>
        <p:spPr>
          <a:xfrm>
            <a:off x="7208838" y="1554162"/>
            <a:ext cx="3200399" cy="146989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p:cNvCxnSpPr>
            <a:stCxn id="70" idx="3"/>
            <a:endCxn id="72" idx="2"/>
          </p:cNvCxnSpPr>
          <p:nvPr/>
        </p:nvCxnSpPr>
        <p:spPr>
          <a:xfrm flipV="1">
            <a:off x="7208837" y="3786052"/>
            <a:ext cx="3200400" cy="131141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p:cNvCxnSpPr>
            <a:endCxn id="73" idx="0"/>
          </p:cNvCxnSpPr>
          <p:nvPr/>
        </p:nvCxnSpPr>
        <p:spPr>
          <a:xfrm flipH="1">
            <a:off x="9799637" y="3802062"/>
            <a:ext cx="838200" cy="137160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p:cNvCxnSpPr>
            <a:stCxn id="74" idx="3"/>
            <a:endCxn id="73" idx="1"/>
          </p:cNvCxnSpPr>
          <p:nvPr/>
        </p:nvCxnSpPr>
        <p:spPr>
          <a:xfrm flipV="1">
            <a:off x="7208837" y="5478462"/>
            <a:ext cx="1295400" cy="609600"/>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p:cNvCxnSpPr>
            <a:stCxn id="69" idx="3"/>
            <a:endCxn id="72" idx="1"/>
          </p:cNvCxnSpPr>
          <p:nvPr/>
        </p:nvCxnSpPr>
        <p:spPr>
          <a:xfrm>
            <a:off x="7208838" y="3230563"/>
            <a:ext cx="1904999" cy="174489"/>
          </a:xfrm>
          <a:prstGeom prst="straightConnector1">
            <a:avLst/>
          </a:prstGeom>
          <a:ln>
            <a:solidFill>
              <a:schemeClr val="tx1"/>
            </a:solidFill>
            <a:headEnd type="none"/>
            <a:tailEnd type="triangle"/>
          </a:ln>
        </p:spPr>
        <p:style>
          <a:lnRef idx="3">
            <a:schemeClr val="dk1"/>
          </a:lnRef>
          <a:fillRef idx="0">
            <a:schemeClr val="dk1"/>
          </a:fillRef>
          <a:effectRef idx="2">
            <a:schemeClr val="dk1"/>
          </a:effectRef>
          <a:fontRef idx="minor">
            <a:schemeClr val="tx1"/>
          </a:fontRef>
        </p:style>
      </p:cxnSp>
      <p:sp>
        <p:nvSpPr>
          <p:cNvPr id="68" name="Rounded Rectangle 67"/>
          <p:cNvSpPr/>
          <p:nvPr/>
        </p:nvSpPr>
        <p:spPr>
          <a:xfrm>
            <a:off x="4694237" y="1287462"/>
            <a:ext cx="2514601" cy="53340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Data</a:t>
            </a:r>
            <a:endParaRPr lang="en-US" dirty="0">
              <a:solidFill>
                <a:srgbClr val="FFFFFF"/>
              </a:solidFill>
            </a:endParaRPr>
          </a:p>
        </p:txBody>
      </p:sp>
      <p:sp>
        <p:nvSpPr>
          <p:cNvPr id="69" name="Rounded Rectangle 68"/>
          <p:cNvSpPr/>
          <p:nvPr/>
        </p:nvSpPr>
        <p:spPr>
          <a:xfrm>
            <a:off x="4694237" y="2963863"/>
            <a:ext cx="2514601" cy="533400"/>
          </a:xfrm>
          <a:prstGeom prst="round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rPr>
              <a:t>Model</a:t>
            </a:r>
          </a:p>
        </p:txBody>
      </p:sp>
      <p:sp>
        <p:nvSpPr>
          <p:cNvPr id="70" name="Rounded Rectangle 69"/>
          <p:cNvSpPr/>
          <p:nvPr/>
        </p:nvSpPr>
        <p:spPr>
          <a:xfrm>
            <a:off x="4694237" y="4792662"/>
            <a:ext cx="2514600" cy="60960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Parameters</a:t>
            </a:r>
            <a:endParaRPr lang="en-US" dirty="0">
              <a:solidFill>
                <a:srgbClr val="FFFFFF"/>
              </a:solidFill>
            </a:endParaRPr>
          </a:p>
        </p:txBody>
      </p:sp>
      <p:sp>
        <p:nvSpPr>
          <p:cNvPr id="71" name="Rounded Rectangle 70"/>
          <p:cNvSpPr/>
          <p:nvPr/>
        </p:nvSpPr>
        <p:spPr>
          <a:xfrm>
            <a:off x="808037" y="3040062"/>
            <a:ext cx="2590800" cy="762000"/>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FFFFFF"/>
                </a:solidFill>
              </a:rPr>
              <a:t>Learning</a:t>
            </a:r>
            <a:endParaRPr lang="en-US" dirty="0">
              <a:solidFill>
                <a:srgbClr val="FFFFFF"/>
              </a:solidFill>
            </a:endParaRPr>
          </a:p>
        </p:txBody>
      </p:sp>
      <p:sp>
        <p:nvSpPr>
          <p:cNvPr id="72" name="Rounded Rectangle 71"/>
          <p:cNvSpPr/>
          <p:nvPr/>
        </p:nvSpPr>
        <p:spPr>
          <a:xfrm>
            <a:off x="9113837" y="3024052"/>
            <a:ext cx="2590800" cy="762000"/>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FFFFFF"/>
                </a:solidFill>
              </a:rPr>
              <a:t>Prediction</a:t>
            </a:r>
            <a:endParaRPr lang="en-US" dirty="0">
              <a:solidFill>
                <a:srgbClr val="FFFFFF"/>
              </a:solidFill>
            </a:endParaRPr>
          </a:p>
        </p:txBody>
      </p:sp>
      <p:sp>
        <p:nvSpPr>
          <p:cNvPr id="73" name="Rounded Rectangle 72"/>
          <p:cNvSpPr/>
          <p:nvPr/>
        </p:nvSpPr>
        <p:spPr>
          <a:xfrm>
            <a:off x="8504237" y="5173662"/>
            <a:ext cx="2590800" cy="609600"/>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FFFFFF"/>
                </a:solidFill>
              </a:rPr>
              <a:t>Decision Making</a:t>
            </a:r>
            <a:endParaRPr lang="en-US" dirty="0">
              <a:solidFill>
                <a:srgbClr val="FFFFFF"/>
              </a:solidFill>
            </a:endParaRPr>
          </a:p>
        </p:txBody>
      </p:sp>
      <p:sp>
        <p:nvSpPr>
          <p:cNvPr id="74" name="Rounded Rectangle 73"/>
          <p:cNvSpPr/>
          <p:nvPr/>
        </p:nvSpPr>
        <p:spPr>
          <a:xfrm>
            <a:off x="4694237" y="5783262"/>
            <a:ext cx="2514600" cy="609600"/>
          </a:xfrm>
          <a:prstGeom prst="round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rPr>
              <a:t>Utility Function</a:t>
            </a:r>
            <a:endParaRPr lang="en-US" dirty="0">
              <a:solidFill>
                <a:srgbClr val="FFFFFF"/>
              </a:solidFill>
            </a:endParaRPr>
          </a:p>
        </p:txBody>
      </p:sp>
    </p:spTree>
    <p:extLst>
      <p:ext uri="{BB962C8B-B14F-4D97-AF65-F5344CB8AC3E}">
        <p14:creationId xmlns:p14="http://schemas.microsoft.com/office/powerpoint/2010/main" val="45678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dissolve">
                                      <p:cBhvr>
                                        <p:cTn id="11" dur="500"/>
                                        <p:tgtEl>
                                          <p:spTgt spid="6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dissolve">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dissolve">
                                      <p:cBhvr>
                                        <p:cTn id="20" dur="500"/>
                                        <p:tgtEl>
                                          <p:spTgt spid="71"/>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up)">
                                      <p:cBhvr>
                                        <p:cTn id="24" dur="500"/>
                                        <p:tgtEl>
                                          <p:spTgt spid="59"/>
                                        </p:tgtEl>
                                      </p:cBhvr>
                                    </p:animEffect>
                                  </p:childTnLst>
                                </p:cTn>
                              </p:par>
                              <p:par>
                                <p:cTn id="25" presetID="22" presetClass="entr" presetSubtype="1"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500"/>
                                        <p:tgtEl>
                                          <p:spTgt spid="61"/>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up)">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dissolve">
                                      <p:cBhvr>
                                        <p:cTn id="40" dur="500"/>
                                        <p:tgtEl>
                                          <p:spTgt spid="72"/>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par>
                                <p:cTn id="45" presetID="22" presetClass="entr" presetSubtype="1"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up)">
                                      <p:cBhvr>
                                        <p:cTn id="47" dur="500"/>
                                        <p:tgtEl>
                                          <p:spTgt spid="63"/>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down)">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ssolve">
                                      <p:cBhvr>
                                        <p:cTn id="56" dur="500"/>
                                        <p:tgtEl>
                                          <p:spTgt spid="74"/>
                                        </p:tgtEl>
                                      </p:cBhvr>
                                    </p:animEffect>
                                  </p:childTnLst>
                                </p:cTn>
                              </p:par>
                            </p:childTnLst>
                          </p:cTn>
                        </p:par>
                        <p:par>
                          <p:cTn id="57" fill="hold">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dissolve">
                                      <p:cBhvr>
                                        <p:cTn id="60" dur="500"/>
                                        <p:tgtEl>
                                          <p:spTgt spid="73"/>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left)">
                                      <p:cBhvr>
                                        <p:cTn id="64" dur="500"/>
                                        <p:tgtEl>
                                          <p:spTgt spid="66"/>
                                        </p:tgtEl>
                                      </p:cBhvr>
                                    </p:animEffect>
                                  </p:childTnLst>
                                </p:cTn>
                              </p:par>
                              <p:par>
                                <p:cTn id="65" presetID="22" presetClass="entr" presetSubtype="1"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5765533" y="3378467"/>
            <a:ext cx="3118585" cy="3311091"/>
          </a:xfrm>
          <a:custGeom>
            <a:avLst/>
            <a:gdLst>
              <a:gd name="connsiteX0" fmla="*/ 0 w 3118585"/>
              <a:gd name="connsiteY0" fmla="*/ 2030931 h 3311091"/>
              <a:gd name="connsiteX1" fmla="*/ 1742172 w 3118585"/>
              <a:gd name="connsiteY1" fmla="*/ 0 h 3311091"/>
              <a:gd name="connsiteX2" fmla="*/ 3118585 w 3118585"/>
              <a:gd name="connsiteY2" fmla="*/ 3311091 h 3311091"/>
              <a:gd name="connsiteX3" fmla="*/ 2618071 w 3118585"/>
              <a:gd name="connsiteY3" fmla="*/ 3176337 h 3311091"/>
              <a:gd name="connsiteX4" fmla="*/ 0 w 3118585"/>
              <a:gd name="connsiteY4" fmla="*/ 2030931 h 331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585" h="3311091">
                <a:moveTo>
                  <a:pt x="0" y="2030931"/>
                </a:moveTo>
                <a:lnTo>
                  <a:pt x="1742172" y="0"/>
                </a:lnTo>
                <a:lnTo>
                  <a:pt x="3118585" y="3311091"/>
                </a:lnTo>
                <a:lnTo>
                  <a:pt x="2618071" y="3176337"/>
                </a:lnTo>
                <a:lnTo>
                  <a:pt x="0" y="2030931"/>
                </a:lnTo>
                <a:close/>
              </a:path>
            </a:pathLst>
          </a:custGeom>
          <a:solidFill>
            <a:schemeClr val="bg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 name="Oval 2"/>
          <p:cNvSpPr/>
          <p:nvPr/>
        </p:nvSpPr>
        <p:spPr bwMode="auto">
          <a:xfrm>
            <a:off x="7016494" y="2579571"/>
            <a:ext cx="4514571" cy="4148488"/>
          </a:xfrm>
          <a:prstGeom prst="ellipse">
            <a:avLst/>
          </a:prstGeom>
          <a:solidFill>
            <a:schemeClr val="bg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z="4400" dirty="0" smtClean="0"/>
              <a:t>Steps to build a Machine Learning Solution</a:t>
            </a:r>
            <a:endParaRPr lang="en-US" sz="4400" dirty="0"/>
          </a:p>
        </p:txBody>
      </p:sp>
      <p:grpSp>
        <p:nvGrpSpPr>
          <p:cNvPr id="14" name="Group 13"/>
          <p:cNvGrpSpPr/>
          <p:nvPr/>
        </p:nvGrpSpPr>
        <p:grpSpPr>
          <a:xfrm>
            <a:off x="427037" y="1212849"/>
            <a:ext cx="6020906" cy="5239381"/>
            <a:chOff x="3070223" y="1733718"/>
            <a:chExt cx="5541550" cy="4940655"/>
          </a:xfrm>
        </p:grpSpPr>
        <p:sp>
          <p:nvSpPr>
            <p:cNvPr id="15" name="Oval 14"/>
            <p:cNvSpPr/>
            <p:nvPr/>
          </p:nvSpPr>
          <p:spPr bwMode="auto">
            <a:xfrm>
              <a:off x="5049448" y="1733718"/>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kern="0" dirty="0">
                  <a:gradFill>
                    <a:gsLst>
                      <a:gs pos="0">
                        <a:srgbClr val="FFFFFF"/>
                      </a:gs>
                      <a:gs pos="100000">
                        <a:srgbClr val="FFFFFF"/>
                      </a:gs>
                    </a:gsLst>
                    <a:lin ang="5400000" scaled="0"/>
                  </a:gradFill>
                </a:rPr>
                <a:t>1</a:t>
              </a:r>
            </a:p>
            <a:p>
              <a:pPr algn="ctr" defTabSz="932472" fontAlgn="base">
                <a:spcBef>
                  <a:spcPct val="0"/>
                </a:spcBef>
                <a:spcAft>
                  <a:spcPct val="0"/>
                </a:spcAft>
              </a:pPr>
              <a:r>
                <a:rPr lang="en-US" sz="1600" kern="0" dirty="0" smtClean="0">
                  <a:gradFill>
                    <a:gsLst>
                      <a:gs pos="0">
                        <a:srgbClr val="FFFFFF"/>
                      </a:gs>
                      <a:gs pos="100000">
                        <a:srgbClr val="FFFFFF"/>
                      </a:gs>
                    </a:gsLst>
                    <a:lin ang="5400000" scaled="0"/>
                  </a:gradFill>
                </a:rPr>
                <a:t>De/Refine </a:t>
              </a:r>
              <a:r>
                <a:rPr lang="en-US" sz="1600" kern="0" dirty="0">
                  <a:gradFill>
                    <a:gsLst>
                      <a:gs pos="0">
                        <a:srgbClr val="FFFFFF"/>
                      </a:gs>
                      <a:gs pos="100000">
                        <a:srgbClr val="FFFFFF"/>
                      </a:gs>
                    </a:gsLst>
                    <a:lin ang="5400000" scaled="0"/>
                  </a:gradFill>
                </a:rPr>
                <a:t>business problem</a:t>
              </a:r>
            </a:p>
          </p:txBody>
        </p:sp>
        <p:sp>
          <p:nvSpPr>
            <p:cNvPr id="16" name="Oval 15"/>
            <p:cNvSpPr/>
            <p:nvPr/>
          </p:nvSpPr>
          <p:spPr bwMode="auto">
            <a:xfrm>
              <a:off x="6965853" y="2872341"/>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kern="0" dirty="0">
                  <a:gradFill>
                    <a:gsLst>
                      <a:gs pos="0">
                        <a:srgbClr val="FFFFFF"/>
                      </a:gs>
                      <a:gs pos="100000">
                        <a:srgbClr val="FFFFFF"/>
                      </a:gs>
                    </a:gsLst>
                    <a:lin ang="5400000" scaled="0"/>
                  </a:gradFill>
                </a:rPr>
                <a:t>2</a:t>
              </a:r>
            </a:p>
            <a:p>
              <a:pPr algn="ctr" defTabSz="932472" fontAlgn="base">
                <a:spcBef>
                  <a:spcPct val="0"/>
                </a:spcBef>
                <a:spcAft>
                  <a:spcPct val="0"/>
                </a:spcAft>
              </a:pPr>
              <a:r>
                <a:rPr lang="en-US" sz="1600" kern="0" dirty="0" smtClean="0">
                  <a:gradFill>
                    <a:gsLst>
                      <a:gs pos="0">
                        <a:srgbClr val="FFFFFF"/>
                      </a:gs>
                      <a:gs pos="100000">
                        <a:srgbClr val="FFFFFF"/>
                      </a:gs>
                    </a:gsLst>
                    <a:lin ang="5400000" scaled="0"/>
                  </a:gradFill>
                </a:rPr>
                <a:t>Extract </a:t>
              </a:r>
              <a:r>
                <a:rPr lang="en-US" sz="1600" kern="0" dirty="0">
                  <a:gradFill>
                    <a:gsLst>
                      <a:gs pos="0">
                        <a:srgbClr val="FFFFFF"/>
                      </a:gs>
                      <a:gs pos="100000">
                        <a:srgbClr val="FFFFFF"/>
                      </a:gs>
                    </a:gsLst>
                    <a:lin ang="5400000" scaled="0"/>
                  </a:gradFill>
                </a:rPr>
                <a:t>data</a:t>
              </a:r>
            </a:p>
          </p:txBody>
        </p:sp>
        <p:sp>
          <p:nvSpPr>
            <p:cNvPr id="17" name="Oval 16"/>
            <p:cNvSpPr/>
            <p:nvPr/>
          </p:nvSpPr>
          <p:spPr bwMode="auto">
            <a:xfrm>
              <a:off x="6317061" y="5013939"/>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kern="0" dirty="0">
                  <a:gradFill>
                    <a:gsLst>
                      <a:gs pos="0">
                        <a:srgbClr val="FFFFFF"/>
                      </a:gs>
                      <a:gs pos="100000">
                        <a:srgbClr val="FFFFFF"/>
                      </a:gs>
                    </a:gsLst>
                    <a:lin ang="5400000" scaled="0"/>
                  </a:gradFill>
                </a:rPr>
                <a:t>3</a:t>
              </a:r>
            </a:p>
            <a:p>
              <a:pPr algn="ctr" defTabSz="932472" fontAlgn="base">
                <a:spcBef>
                  <a:spcPct val="0"/>
                </a:spcBef>
                <a:spcAft>
                  <a:spcPct val="0"/>
                </a:spcAft>
              </a:pPr>
              <a:r>
                <a:rPr lang="en-US" sz="1600" kern="0" dirty="0">
                  <a:gradFill>
                    <a:gsLst>
                      <a:gs pos="0">
                        <a:srgbClr val="FFFFFF"/>
                      </a:gs>
                      <a:gs pos="100000">
                        <a:srgbClr val="FFFFFF"/>
                      </a:gs>
                    </a:gsLst>
                    <a:lin ang="5400000" scaled="0"/>
                  </a:gradFill>
                </a:rPr>
                <a:t>Develop model through iterations</a:t>
              </a:r>
            </a:p>
          </p:txBody>
        </p:sp>
        <p:sp>
          <p:nvSpPr>
            <p:cNvPr id="18" name="Oval 17"/>
            <p:cNvSpPr/>
            <p:nvPr/>
          </p:nvSpPr>
          <p:spPr bwMode="auto">
            <a:xfrm>
              <a:off x="3878669" y="5028453"/>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kern="0" dirty="0">
                  <a:gradFill>
                    <a:gsLst>
                      <a:gs pos="0">
                        <a:srgbClr val="FFFFFF"/>
                      </a:gs>
                      <a:gs pos="100000">
                        <a:srgbClr val="FFFFFF"/>
                      </a:gs>
                    </a:gsLst>
                    <a:lin ang="5400000" scaled="0"/>
                  </a:gradFill>
                </a:rPr>
                <a:t>4</a:t>
              </a:r>
            </a:p>
            <a:p>
              <a:pPr algn="ctr" defTabSz="932472" fontAlgn="base">
                <a:spcBef>
                  <a:spcPct val="0"/>
                </a:spcBef>
                <a:spcAft>
                  <a:spcPct val="0"/>
                </a:spcAft>
              </a:pPr>
              <a:r>
                <a:rPr lang="en-US" sz="1600" kern="0" dirty="0">
                  <a:gradFill>
                    <a:gsLst>
                      <a:gs pos="0">
                        <a:srgbClr val="FFFFFF"/>
                      </a:gs>
                      <a:gs pos="100000">
                        <a:srgbClr val="FFFFFF"/>
                      </a:gs>
                    </a:gsLst>
                    <a:lin ang="5400000" scaled="0"/>
                  </a:gradFill>
                </a:rPr>
                <a:t>Deploy model</a:t>
              </a:r>
            </a:p>
          </p:txBody>
        </p:sp>
        <p:sp>
          <p:nvSpPr>
            <p:cNvPr id="19" name="Oval 18"/>
            <p:cNvSpPr/>
            <p:nvPr/>
          </p:nvSpPr>
          <p:spPr bwMode="auto">
            <a:xfrm>
              <a:off x="3070223" y="2961627"/>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kern="0" dirty="0">
                  <a:gradFill>
                    <a:gsLst>
                      <a:gs pos="0">
                        <a:srgbClr val="FFFFFF"/>
                      </a:gs>
                      <a:gs pos="100000">
                        <a:srgbClr val="FFFFFF"/>
                      </a:gs>
                    </a:gsLst>
                    <a:lin ang="5400000" scaled="0"/>
                  </a:gradFill>
                </a:rPr>
                <a:t>5</a:t>
              </a:r>
            </a:p>
            <a:p>
              <a:pPr algn="ctr" defTabSz="932472" fontAlgn="base">
                <a:spcBef>
                  <a:spcPct val="0"/>
                </a:spcBef>
                <a:spcAft>
                  <a:spcPct val="0"/>
                </a:spcAft>
              </a:pPr>
              <a:r>
                <a:rPr lang="en-US" sz="1600" kern="0" dirty="0">
                  <a:gradFill>
                    <a:gsLst>
                      <a:gs pos="0">
                        <a:srgbClr val="FFFFFF"/>
                      </a:gs>
                      <a:gs pos="100000">
                        <a:srgbClr val="FFFFFF"/>
                      </a:gs>
                    </a:gsLst>
                    <a:lin ang="5400000" scaled="0"/>
                  </a:gradFill>
                </a:rPr>
                <a:t>Monitor model’s performance</a:t>
              </a:r>
            </a:p>
          </p:txBody>
        </p:sp>
        <p:pic>
          <p:nvPicPr>
            <p:cNvPr id="20" name="Picture 19"/>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700000">
              <a:off x="6520863" y="2298449"/>
              <a:ext cx="1031672" cy="1031672"/>
            </a:xfrm>
            <a:prstGeom prst="rect">
              <a:avLst/>
            </a:prstGeom>
          </p:spPr>
        </p:pic>
        <p:pic>
          <p:nvPicPr>
            <p:cNvPr id="21" name="Picture 2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7578876">
              <a:off x="7242223" y="4358009"/>
              <a:ext cx="1031672" cy="1031672"/>
            </a:xfrm>
            <a:prstGeom prst="rect">
              <a:avLst/>
            </a:prstGeom>
          </p:spPr>
        </p:pic>
        <p:pic>
          <p:nvPicPr>
            <p:cNvPr id="22" name="Picture 2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5429142" y="5549337"/>
              <a:ext cx="1031672" cy="1031672"/>
            </a:xfrm>
            <a:prstGeom prst="rect">
              <a:avLst/>
            </a:prstGeom>
          </p:spPr>
        </p:pic>
        <p:pic>
          <p:nvPicPr>
            <p:cNvPr id="23" name="Picture 22"/>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375504" flipH="1" flipV="1">
              <a:off x="3391570" y="4445093"/>
              <a:ext cx="1031672" cy="1031672"/>
            </a:xfrm>
            <a:prstGeom prst="rect">
              <a:avLst/>
            </a:prstGeom>
          </p:spPr>
        </p:pic>
        <p:pic>
          <p:nvPicPr>
            <p:cNvPr id="24" name="Picture 2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0278600">
              <a:off x="4052965" y="2173672"/>
              <a:ext cx="1031672" cy="1031672"/>
            </a:xfrm>
            <a:prstGeom prst="rect">
              <a:avLst/>
            </a:prstGeom>
          </p:spPr>
        </p:pic>
      </p:grpSp>
      <p:grpSp>
        <p:nvGrpSpPr>
          <p:cNvPr id="25" name="Group 24"/>
          <p:cNvGrpSpPr/>
          <p:nvPr/>
        </p:nvGrpSpPr>
        <p:grpSpPr>
          <a:xfrm>
            <a:off x="7273765" y="2860485"/>
            <a:ext cx="4153892" cy="3492737"/>
            <a:chOff x="3070223" y="1733718"/>
            <a:chExt cx="5541550" cy="4940655"/>
          </a:xfrm>
        </p:grpSpPr>
        <p:sp>
          <p:nvSpPr>
            <p:cNvPr id="26" name="Oval 25"/>
            <p:cNvSpPr/>
            <p:nvPr/>
          </p:nvSpPr>
          <p:spPr bwMode="auto">
            <a:xfrm>
              <a:off x="5049448" y="1733718"/>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kern="0" dirty="0">
                  <a:gradFill>
                    <a:gsLst>
                      <a:gs pos="0">
                        <a:srgbClr val="FFFFFF"/>
                      </a:gs>
                      <a:gs pos="100000">
                        <a:srgbClr val="FFFFFF"/>
                      </a:gs>
                    </a:gsLst>
                    <a:lin ang="5400000" scaled="0"/>
                  </a:gradFill>
                </a:rPr>
                <a:t>1</a:t>
              </a:r>
            </a:p>
            <a:p>
              <a:pPr algn="ctr" defTabSz="932472" fontAlgn="base">
                <a:spcBef>
                  <a:spcPct val="0"/>
                </a:spcBef>
                <a:spcAft>
                  <a:spcPct val="0"/>
                </a:spcAft>
              </a:pPr>
              <a:r>
                <a:rPr lang="en-US" sz="1200" kern="0" dirty="0" smtClean="0">
                  <a:gradFill>
                    <a:gsLst>
                      <a:gs pos="0">
                        <a:srgbClr val="FFFFFF"/>
                      </a:gs>
                      <a:gs pos="100000">
                        <a:srgbClr val="FFFFFF"/>
                      </a:gs>
                    </a:gsLst>
                    <a:lin ang="5400000" scaled="0"/>
                  </a:gradFill>
                </a:rPr>
                <a:t>Define Target / Metric</a:t>
              </a:r>
              <a:endParaRPr lang="en-US" sz="1200" kern="0" dirty="0">
                <a:gradFill>
                  <a:gsLst>
                    <a:gs pos="0">
                      <a:srgbClr val="FFFFFF"/>
                    </a:gs>
                    <a:gs pos="100000">
                      <a:srgbClr val="FFFFFF"/>
                    </a:gs>
                  </a:gsLst>
                  <a:lin ang="5400000" scaled="0"/>
                </a:gradFill>
              </a:endParaRPr>
            </a:p>
          </p:txBody>
        </p:sp>
        <p:sp>
          <p:nvSpPr>
            <p:cNvPr id="27" name="Oval 26"/>
            <p:cNvSpPr/>
            <p:nvPr/>
          </p:nvSpPr>
          <p:spPr bwMode="auto">
            <a:xfrm>
              <a:off x="6965853" y="2872341"/>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kern="0" dirty="0">
                  <a:gradFill>
                    <a:gsLst>
                      <a:gs pos="0">
                        <a:srgbClr val="FFFFFF"/>
                      </a:gs>
                      <a:gs pos="100000">
                        <a:srgbClr val="FFFFFF"/>
                      </a:gs>
                    </a:gsLst>
                    <a:lin ang="5400000" scaled="0"/>
                  </a:gradFill>
                </a:rPr>
                <a:t>2</a:t>
              </a:r>
            </a:p>
            <a:p>
              <a:pPr algn="ctr" defTabSz="932472" fontAlgn="base">
                <a:spcBef>
                  <a:spcPct val="0"/>
                </a:spcBef>
                <a:spcAft>
                  <a:spcPct val="0"/>
                </a:spcAft>
              </a:pPr>
              <a:r>
                <a:rPr lang="en-US" sz="1200" kern="0" dirty="0" smtClean="0">
                  <a:gradFill>
                    <a:gsLst>
                      <a:gs pos="0">
                        <a:srgbClr val="FFFFFF"/>
                      </a:gs>
                      <a:gs pos="100000">
                        <a:srgbClr val="FFFFFF"/>
                      </a:gs>
                    </a:gsLst>
                    <a:lin ang="5400000" scaled="0"/>
                  </a:gradFill>
                </a:rPr>
                <a:t>Extract Derived Features</a:t>
              </a:r>
              <a:endParaRPr lang="en-US" sz="1200" kern="0" dirty="0">
                <a:gradFill>
                  <a:gsLst>
                    <a:gs pos="0">
                      <a:srgbClr val="FFFFFF"/>
                    </a:gs>
                    <a:gs pos="100000">
                      <a:srgbClr val="FFFFFF"/>
                    </a:gs>
                  </a:gsLst>
                  <a:lin ang="5400000" scaled="0"/>
                </a:gradFill>
              </a:endParaRPr>
            </a:p>
          </p:txBody>
        </p:sp>
        <p:sp>
          <p:nvSpPr>
            <p:cNvPr id="28" name="Oval 27"/>
            <p:cNvSpPr/>
            <p:nvPr/>
          </p:nvSpPr>
          <p:spPr bwMode="auto">
            <a:xfrm>
              <a:off x="6317061" y="5013939"/>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kern="0" dirty="0">
                  <a:gradFill>
                    <a:gsLst>
                      <a:gs pos="0">
                        <a:srgbClr val="FFFFFF"/>
                      </a:gs>
                      <a:gs pos="100000">
                        <a:srgbClr val="FFFFFF"/>
                      </a:gs>
                    </a:gsLst>
                    <a:lin ang="5400000" scaled="0"/>
                  </a:gradFill>
                </a:rPr>
                <a:t>3</a:t>
              </a:r>
            </a:p>
            <a:p>
              <a:pPr algn="ctr" defTabSz="932472" fontAlgn="base">
                <a:spcBef>
                  <a:spcPct val="0"/>
                </a:spcBef>
                <a:spcAft>
                  <a:spcPct val="0"/>
                </a:spcAft>
              </a:pPr>
              <a:r>
                <a:rPr lang="en-US" sz="1200" kern="0" dirty="0" smtClean="0">
                  <a:gradFill>
                    <a:gsLst>
                      <a:gs pos="0">
                        <a:srgbClr val="FFFFFF"/>
                      </a:gs>
                      <a:gs pos="100000">
                        <a:srgbClr val="FFFFFF"/>
                      </a:gs>
                    </a:gsLst>
                    <a:lin ang="5400000" scaled="0"/>
                  </a:gradFill>
                </a:rPr>
                <a:t>Select Features</a:t>
              </a:r>
              <a:endParaRPr lang="en-US" sz="1200" kern="0" dirty="0">
                <a:gradFill>
                  <a:gsLst>
                    <a:gs pos="0">
                      <a:srgbClr val="FFFFFF"/>
                    </a:gs>
                    <a:gs pos="100000">
                      <a:srgbClr val="FFFFFF"/>
                    </a:gs>
                  </a:gsLst>
                  <a:lin ang="5400000" scaled="0"/>
                </a:gradFill>
              </a:endParaRPr>
            </a:p>
          </p:txBody>
        </p:sp>
        <p:sp>
          <p:nvSpPr>
            <p:cNvPr id="29" name="Oval 28"/>
            <p:cNvSpPr/>
            <p:nvPr/>
          </p:nvSpPr>
          <p:spPr bwMode="auto">
            <a:xfrm>
              <a:off x="3878669" y="5028453"/>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kern="0" dirty="0">
                  <a:gradFill>
                    <a:gsLst>
                      <a:gs pos="0">
                        <a:srgbClr val="FFFFFF"/>
                      </a:gs>
                      <a:gs pos="100000">
                        <a:srgbClr val="FFFFFF"/>
                      </a:gs>
                    </a:gsLst>
                    <a:lin ang="5400000" scaled="0"/>
                  </a:gradFill>
                </a:rPr>
                <a:t>4</a:t>
              </a:r>
            </a:p>
            <a:p>
              <a:pPr algn="ctr" defTabSz="932472" fontAlgn="base">
                <a:spcBef>
                  <a:spcPct val="0"/>
                </a:spcBef>
                <a:spcAft>
                  <a:spcPct val="0"/>
                </a:spcAft>
              </a:pPr>
              <a:r>
                <a:rPr lang="en-US" sz="1200" kern="0" dirty="0" smtClean="0">
                  <a:gradFill>
                    <a:gsLst>
                      <a:gs pos="0">
                        <a:srgbClr val="FFFFFF"/>
                      </a:gs>
                      <a:gs pos="100000">
                        <a:srgbClr val="FFFFFF"/>
                      </a:gs>
                    </a:gsLst>
                    <a:lin ang="5400000" scaled="0"/>
                  </a:gradFill>
                </a:rPr>
                <a:t>Fit Model</a:t>
              </a:r>
              <a:endParaRPr lang="en-US" sz="1200" kern="0" dirty="0">
                <a:gradFill>
                  <a:gsLst>
                    <a:gs pos="0">
                      <a:srgbClr val="FFFFFF"/>
                    </a:gs>
                    <a:gs pos="100000">
                      <a:srgbClr val="FFFFFF"/>
                    </a:gs>
                  </a:gsLst>
                  <a:lin ang="5400000" scaled="0"/>
                </a:gradFill>
              </a:endParaRPr>
            </a:p>
          </p:txBody>
        </p:sp>
        <p:sp>
          <p:nvSpPr>
            <p:cNvPr id="30" name="Oval 29"/>
            <p:cNvSpPr/>
            <p:nvPr/>
          </p:nvSpPr>
          <p:spPr bwMode="auto">
            <a:xfrm>
              <a:off x="3070223" y="2961627"/>
              <a:ext cx="1645920" cy="1645920"/>
            </a:xfrm>
            <a:prstGeom prst="ellipse">
              <a:avLst/>
            </a:prstGeom>
            <a:solidFill>
              <a:srgbClr val="0072C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kern="0" dirty="0">
                  <a:gradFill>
                    <a:gsLst>
                      <a:gs pos="0">
                        <a:srgbClr val="FFFFFF"/>
                      </a:gs>
                      <a:gs pos="100000">
                        <a:srgbClr val="FFFFFF"/>
                      </a:gs>
                    </a:gsLst>
                    <a:lin ang="5400000" scaled="0"/>
                  </a:gradFill>
                </a:rPr>
                <a:t>5</a:t>
              </a:r>
            </a:p>
            <a:p>
              <a:pPr algn="ctr" defTabSz="932472" fontAlgn="base">
                <a:spcBef>
                  <a:spcPct val="0"/>
                </a:spcBef>
                <a:spcAft>
                  <a:spcPct val="0"/>
                </a:spcAft>
              </a:pPr>
              <a:r>
                <a:rPr lang="en-US" sz="1200" kern="0" dirty="0" smtClean="0">
                  <a:gradFill>
                    <a:gsLst>
                      <a:gs pos="0">
                        <a:srgbClr val="FFFFFF"/>
                      </a:gs>
                      <a:gs pos="100000">
                        <a:srgbClr val="FFFFFF"/>
                      </a:gs>
                    </a:gsLst>
                    <a:lin ang="5400000" scaled="0"/>
                  </a:gradFill>
                </a:rPr>
                <a:t>Evaluate Model</a:t>
              </a:r>
              <a:endParaRPr lang="en-US" sz="1200" kern="0" dirty="0">
                <a:gradFill>
                  <a:gsLst>
                    <a:gs pos="0">
                      <a:srgbClr val="FFFFFF"/>
                    </a:gs>
                    <a:gs pos="100000">
                      <a:srgbClr val="FFFFFF"/>
                    </a:gs>
                  </a:gsLst>
                  <a:lin ang="5400000" scaled="0"/>
                </a:gradFill>
              </a:endParaRPr>
            </a:p>
          </p:txBody>
        </p:sp>
        <p:pic>
          <p:nvPicPr>
            <p:cNvPr id="31" name="Picture 3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700000">
              <a:off x="6520863" y="2298449"/>
              <a:ext cx="1031672" cy="1031672"/>
            </a:xfrm>
            <a:prstGeom prst="rect">
              <a:avLst/>
            </a:prstGeom>
          </p:spPr>
        </p:pic>
        <p:pic>
          <p:nvPicPr>
            <p:cNvPr id="32" name="Picture 3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7578876">
              <a:off x="7242223" y="4358009"/>
              <a:ext cx="1031672" cy="1031672"/>
            </a:xfrm>
            <a:prstGeom prst="rect">
              <a:avLst/>
            </a:prstGeom>
          </p:spPr>
        </p:pic>
        <p:pic>
          <p:nvPicPr>
            <p:cNvPr id="33" name="Picture 32"/>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5429142" y="5549337"/>
              <a:ext cx="1031672" cy="1031672"/>
            </a:xfrm>
            <a:prstGeom prst="rect">
              <a:avLst/>
            </a:prstGeom>
          </p:spPr>
        </p:pic>
        <p:pic>
          <p:nvPicPr>
            <p:cNvPr id="34" name="Picture 3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375504" flipH="1" flipV="1">
              <a:off x="3391570" y="4445093"/>
              <a:ext cx="1031672" cy="1031672"/>
            </a:xfrm>
            <a:prstGeom prst="rect">
              <a:avLst/>
            </a:prstGeom>
          </p:spPr>
        </p:pic>
        <p:pic>
          <p:nvPicPr>
            <p:cNvPr id="35" name="Picture 34"/>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0278600">
              <a:off x="4052965" y="2173672"/>
              <a:ext cx="1031672" cy="1031672"/>
            </a:xfrm>
            <a:prstGeom prst="rect">
              <a:avLst/>
            </a:prstGeom>
          </p:spPr>
        </p:pic>
      </p:grpSp>
    </p:spTree>
    <p:extLst>
      <p:ext uri="{BB962C8B-B14F-4D97-AF65-F5344CB8AC3E}">
        <p14:creationId xmlns:p14="http://schemas.microsoft.com/office/powerpoint/2010/main" val="127243249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15" y="176856"/>
            <a:ext cx="11345785" cy="762786"/>
          </a:xfrm>
        </p:spPr>
        <p:txBody>
          <a:bodyPr/>
          <a:lstStyle/>
          <a:p>
            <a:r>
              <a:rPr lang="en-US" dirty="0" smtClean="0"/>
              <a:t>Feature engineering is the </a:t>
            </a:r>
            <a:r>
              <a:rPr lang="en-US" b="1" dirty="0" smtClean="0">
                <a:solidFill>
                  <a:schemeClr val="tx1"/>
                </a:solidFill>
              </a:rPr>
              <a:t>key</a:t>
            </a:r>
            <a:r>
              <a:rPr lang="en-US" dirty="0" smtClean="0"/>
              <a:t>…</a:t>
            </a:r>
            <a:endParaRPr lang="en-US" dirty="0"/>
          </a:p>
        </p:txBody>
      </p:sp>
      <p:sp>
        <p:nvSpPr>
          <p:cNvPr id="8" name="Text Placeholder 2"/>
          <p:cNvSpPr txBox="1">
            <a:spLocks/>
          </p:cNvSpPr>
          <p:nvPr/>
        </p:nvSpPr>
        <p:spPr>
          <a:xfrm>
            <a:off x="156317" y="1349663"/>
            <a:ext cx="11929320" cy="1652888"/>
          </a:xfrm>
          <a:prstGeom prst="rect">
            <a:avLst/>
          </a:prstGeom>
        </p:spPr>
        <p:txBody>
          <a:bodyPr vert="horz" wrap="square" lIns="0" tIns="0" rIns="0" bIns="0" rtlCol="0">
            <a:spAutoFit/>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856" b="1" dirty="0">
                <a:solidFill>
                  <a:srgbClr val="FFFFFF"/>
                </a:solidFill>
              </a:rPr>
              <a:t>Feature </a:t>
            </a:r>
            <a:r>
              <a:rPr lang="en-US" sz="2856" b="1" dirty="0" smtClean="0">
                <a:solidFill>
                  <a:srgbClr val="FFFFFF"/>
                </a:solidFill>
              </a:rPr>
              <a:t>engineering</a:t>
            </a:r>
            <a:r>
              <a:rPr lang="en-US" sz="2856" dirty="0">
                <a:solidFill>
                  <a:srgbClr val="FFFFFF"/>
                </a:solidFill>
              </a:rPr>
              <a:t>:</a:t>
            </a:r>
            <a:r>
              <a:rPr lang="en-US" sz="2856" dirty="0" smtClean="0">
                <a:solidFill>
                  <a:srgbClr val="FFFFFF"/>
                </a:solidFill>
              </a:rPr>
              <a:t> </a:t>
            </a:r>
            <a:r>
              <a:rPr lang="en-US" sz="2856" dirty="0">
                <a:solidFill>
                  <a:srgbClr val="FFFFFF"/>
                </a:solidFill>
              </a:rPr>
              <a:t>when you use your knowledge about the data to create fields that make machine learning algorithms work better</a:t>
            </a:r>
            <a:r>
              <a:rPr lang="en-US" sz="2856" dirty="0" smtClean="0">
                <a:solidFill>
                  <a:srgbClr val="FFFFFF"/>
                </a:solidFill>
              </a:rPr>
              <a:t>.</a:t>
            </a:r>
          </a:p>
          <a:p>
            <a:pPr marL="0" indent="0">
              <a:buFont typeface="Arial" pitchFamily="34" charset="0"/>
              <a:buNone/>
            </a:pPr>
            <a:r>
              <a:rPr lang="en-US" sz="2800" dirty="0" smtClean="0">
                <a:solidFill>
                  <a:srgbClr val="FFFFFF"/>
                </a:solidFill>
              </a:rPr>
              <a:t>It is easily </a:t>
            </a:r>
            <a:r>
              <a:rPr lang="en-US" sz="2800" dirty="0">
                <a:solidFill>
                  <a:srgbClr val="FFFFFF"/>
                </a:solidFill>
              </a:rPr>
              <a:t>the most important </a:t>
            </a:r>
            <a:r>
              <a:rPr lang="en-US" sz="2800" dirty="0" smtClean="0">
                <a:solidFill>
                  <a:srgbClr val="FFFFFF"/>
                </a:solidFill>
              </a:rPr>
              <a:t>factor </a:t>
            </a:r>
            <a:r>
              <a:rPr lang="en-US" sz="2800" dirty="0">
                <a:solidFill>
                  <a:srgbClr val="FFFFFF"/>
                </a:solidFill>
              </a:rPr>
              <a:t>in determining the success of a machine learning project</a:t>
            </a:r>
            <a:endParaRPr lang="en-US" sz="2856" i="1" dirty="0">
              <a:solidFill>
                <a:srgbClr val="FFFFFF"/>
              </a:solidFill>
            </a:endParaRPr>
          </a:p>
        </p:txBody>
      </p:sp>
      <p:sp>
        <p:nvSpPr>
          <p:cNvPr id="9" name="Text Placeholder 2"/>
          <p:cNvSpPr txBox="1">
            <a:spLocks/>
          </p:cNvSpPr>
          <p:nvPr/>
        </p:nvSpPr>
        <p:spPr>
          <a:xfrm>
            <a:off x="137806" y="3268662"/>
            <a:ext cx="11624520" cy="1210296"/>
          </a:xfrm>
          <a:prstGeom prst="rect">
            <a:avLst/>
          </a:prstGeom>
        </p:spPr>
        <p:txBody>
          <a:bodyPr vert="horz" wrap="square" lIns="0" tIns="0" rIns="0" bIns="0" rtlCol="0">
            <a:spAutoFit/>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856" b="1" dirty="0">
                <a:solidFill>
                  <a:srgbClr val="FFFFFF"/>
                </a:solidFill>
              </a:rPr>
              <a:t>How does one engineer a good feature</a:t>
            </a:r>
            <a:r>
              <a:rPr lang="en-US" sz="2856" dirty="0">
                <a:solidFill>
                  <a:srgbClr val="FFFFFF"/>
                </a:solidFill>
              </a:rPr>
              <a:t>? Rule of thumb is to try to design features where the likelihood of a certain class goes up monotonically with the value of the field.</a:t>
            </a:r>
            <a:endParaRPr lang="en-US" sz="2856" i="1" dirty="0">
              <a:solidFill>
                <a:srgbClr val="FFFFFF"/>
              </a:solidFill>
            </a:endParaRPr>
          </a:p>
        </p:txBody>
      </p:sp>
      <p:sp>
        <p:nvSpPr>
          <p:cNvPr id="10" name="Text Placeholder 2"/>
          <p:cNvSpPr txBox="1">
            <a:spLocks/>
          </p:cNvSpPr>
          <p:nvPr/>
        </p:nvSpPr>
        <p:spPr>
          <a:xfrm>
            <a:off x="137806" y="4868862"/>
            <a:ext cx="11606009" cy="1186672"/>
          </a:xfrm>
          <a:prstGeom prst="rect">
            <a:avLst/>
          </a:prstGeom>
        </p:spPr>
        <p:txBody>
          <a:bodyPr vert="horz" wrap="square" lIns="0" tIns="0" rIns="0" bIns="0" rtlCol="0">
            <a:spAutoFit/>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856" dirty="0">
                <a:solidFill>
                  <a:srgbClr val="FFFFFF"/>
                </a:solidFill>
              </a:rPr>
              <a:t>Great things happen in machine learning when human and machine work together, </a:t>
            </a:r>
            <a:r>
              <a:rPr lang="en-US" sz="2856" b="1" dirty="0">
                <a:solidFill>
                  <a:srgbClr val="FFFFFF"/>
                </a:solidFill>
              </a:rPr>
              <a:t>combining a person’s knowledge of how to create relevant features from the data with the machine’s talent for optimization</a:t>
            </a:r>
            <a:r>
              <a:rPr lang="en-US" sz="2856" dirty="0">
                <a:solidFill>
                  <a:srgbClr val="FFFFFF"/>
                </a:solidFill>
              </a:rPr>
              <a:t>..</a:t>
            </a:r>
            <a:endParaRPr lang="en-US" sz="2856" i="1" dirty="0">
              <a:solidFill>
                <a:srgbClr val="FFFFFF"/>
              </a:solidFill>
            </a:endParaRPr>
          </a:p>
        </p:txBody>
      </p:sp>
    </p:spTree>
    <p:extLst>
      <p:ext uri="{BB962C8B-B14F-4D97-AF65-F5344CB8AC3E}">
        <p14:creationId xmlns:p14="http://schemas.microsoft.com/office/powerpoint/2010/main" val="2090316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15" y="155435"/>
            <a:ext cx="11345785" cy="762786"/>
          </a:xfrm>
        </p:spPr>
        <p:txBody>
          <a:bodyPr/>
          <a:lstStyle/>
          <a:p>
            <a:r>
              <a:rPr lang="en-US" dirty="0" smtClean="0"/>
              <a:t>More data beats a cleverer algorithm…</a:t>
            </a:r>
            <a:endParaRPr lang="en-US" dirty="0"/>
          </a:p>
        </p:txBody>
      </p:sp>
      <p:sp>
        <p:nvSpPr>
          <p:cNvPr id="3" name="Text Placeholder 2"/>
          <p:cNvSpPr>
            <a:spLocks noGrp="1"/>
          </p:cNvSpPr>
          <p:nvPr>
            <p:ph type="body" sz="quarter" idx="10"/>
          </p:nvPr>
        </p:nvSpPr>
        <p:spPr>
          <a:xfrm>
            <a:off x="150397" y="1135062"/>
            <a:ext cx="12046125" cy="6017866"/>
          </a:xfrm>
        </p:spPr>
        <p:txBody>
          <a:bodyPr/>
          <a:lstStyle/>
          <a:p>
            <a:pPr marL="0" indent="0" algn="just">
              <a:buNone/>
            </a:pPr>
            <a:r>
              <a:rPr lang="en-US" sz="3060" b="1" dirty="0">
                <a:solidFill>
                  <a:schemeClr val="tx1"/>
                </a:solidFill>
              </a:rPr>
              <a:t>More data wins</a:t>
            </a:r>
            <a:r>
              <a:rPr lang="en-US" sz="3060" dirty="0">
                <a:solidFill>
                  <a:schemeClr val="tx1"/>
                </a:solidFill>
              </a:rPr>
              <a:t>. There’s increasingly good evidence that, in a lot of problems, very simple machine learning techniques can be levered into incredibly powerful classifiers with the addition of loads of data</a:t>
            </a:r>
            <a:r>
              <a:rPr lang="en-US" sz="3060" dirty="0" smtClean="0">
                <a:solidFill>
                  <a:schemeClr val="tx1"/>
                </a:solidFill>
              </a:rPr>
              <a:t>.</a:t>
            </a:r>
          </a:p>
          <a:p>
            <a:pPr marL="0" indent="0" algn="just">
              <a:buNone/>
            </a:pPr>
            <a:r>
              <a:rPr lang="en-US" sz="3060" dirty="0" smtClean="0">
                <a:solidFill>
                  <a:schemeClr val="tx1"/>
                </a:solidFill>
              </a:rPr>
              <a:t>Once </a:t>
            </a:r>
            <a:r>
              <a:rPr lang="en-US" sz="3060" dirty="0">
                <a:solidFill>
                  <a:schemeClr val="tx1"/>
                </a:solidFill>
              </a:rPr>
              <a:t>you’ve defined your input fields, there’s only so much analytic gymnastics you can do. </a:t>
            </a:r>
          </a:p>
          <a:p>
            <a:pPr marL="0" indent="0" algn="just">
              <a:buNone/>
            </a:pPr>
            <a:r>
              <a:rPr lang="en-US" sz="3060" dirty="0">
                <a:solidFill>
                  <a:schemeClr val="tx1"/>
                </a:solidFill>
              </a:rPr>
              <a:t>Computer algorithms trying to learn models have only a relatively few tricks they can do efficiently, and many of them are not so very different.  Performance differences between algorithms are typically not large. Thus, if you want better classifiers:</a:t>
            </a:r>
          </a:p>
          <a:p>
            <a:pPr marL="0" indent="0" algn="just">
              <a:buNone/>
            </a:pPr>
            <a:endParaRPr lang="en-US" sz="1632" dirty="0">
              <a:solidFill>
                <a:schemeClr val="tx1"/>
              </a:solidFill>
            </a:endParaRPr>
          </a:p>
          <a:p>
            <a:pPr marL="742036" lvl="1" indent="-524586" algn="just">
              <a:buFont typeface="+mj-lt"/>
              <a:buAutoNum type="arabicPeriod"/>
            </a:pPr>
            <a:r>
              <a:rPr lang="en-US" sz="3060" dirty="0">
                <a:solidFill>
                  <a:schemeClr val="tx1"/>
                </a:solidFill>
              </a:rPr>
              <a:t>Engineer better features</a:t>
            </a:r>
          </a:p>
          <a:p>
            <a:pPr marL="742036" lvl="1" indent="-524586" algn="just">
              <a:buFont typeface="+mj-lt"/>
              <a:buAutoNum type="arabicPeriod"/>
            </a:pPr>
            <a:r>
              <a:rPr lang="en-US" sz="3060" dirty="0">
                <a:solidFill>
                  <a:schemeClr val="tx1"/>
                </a:solidFill>
              </a:rPr>
              <a:t>Get your hands on more high-quality data</a:t>
            </a:r>
          </a:p>
          <a:p>
            <a:pPr marL="0" indent="0" algn="just">
              <a:buNone/>
            </a:pPr>
            <a:endParaRPr lang="en-US" sz="3060" dirty="0">
              <a:solidFill>
                <a:schemeClr val="tx1"/>
              </a:solidFill>
            </a:endParaRPr>
          </a:p>
        </p:txBody>
      </p:sp>
    </p:spTree>
    <p:extLst>
      <p:ext uri="{BB962C8B-B14F-4D97-AF65-F5344CB8AC3E}">
        <p14:creationId xmlns:p14="http://schemas.microsoft.com/office/powerpoint/2010/main" val="239268379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427038" y="2278062"/>
            <a:ext cx="10500364" cy="366356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675"/>
              </a:spcAft>
              <a:buClrTx/>
              <a:buSzPct val="90000"/>
              <a:buFont typeface="Arial" pitchFamily="34" charset="0"/>
              <a:buNone/>
              <a:defRPr sz="3200" kern="1200" spc="-100" baseline="0">
                <a:solidFill>
                  <a:schemeClr val="tx1"/>
                </a:solidFill>
                <a:latin typeface="Segoe UI Light" pitchFamily="34" charset="0"/>
                <a:ea typeface="+mn-ea"/>
                <a:cs typeface="+mn-cs"/>
              </a:defRPr>
            </a:lvl1pPr>
            <a:lvl2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800" kern="1200" spc="-50" baseline="0">
                <a:solidFill>
                  <a:schemeClr val="tx1"/>
                </a:solidFill>
                <a:latin typeface="Segoe UI" pitchFamily="34" charset="0"/>
                <a:ea typeface="+mn-ea"/>
                <a:cs typeface="+mn-cs"/>
              </a:defRPr>
            </a:lvl2pPr>
            <a:lvl3pPr marL="0" indent="0" algn="l" defTabSz="914363" rtl="0" eaLnBrk="1" latinLnBrk="0" hangingPunct="1">
              <a:lnSpc>
                <a:spcPct val="90000"/>
              </a:lnSpc>
              <a:spcBef>
                <a:spcPts val="0"/>
              </a:spcBef>
              <a:spcAft>
                <a:spcPts val="300"/>
              </a:spcAft>
              <a:buClr>
                <a:schemeClr val="bg2"/>
              </a:buClr>
              <a:buSzPct val="100000"/>
              <a:buFont typeface="Arial" pitchFamily="34" charset="0"/>
              <a:buNone/>
              <a:defRPr lang="en-US" sz="1500" kern="1200">
                <a:solidFill>
                  <a:schemeClr val="tx1"/>
                </a:solidFill>
                <a:latin typeface="Segoe UI" pitchFamily="34" charset="0"/>
                <a:ea typeface="+mn-ea"/>
                <a:cs typeface="+mn-cs"/>
              </a:defRPr>
            </a:lvl3pPr>
            <a:lvl4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4pPr>
            <a:lvl5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408"/>
              </a:spcAft>
            </a:pPr>
            <a:r>
              <a:rPr lang="en-US" sz="2800" spc="-68" dirty="0">
                <a:solidFill>
                  <a:srgbClr val="FFFFFF"/>
                </a:solidFill>
                <a:cs typeface="Segoe UI Light" panose="020B0502040204020203" pitchFamily="34" charset="0"/>
              </a:rPr>
              <a:t>Data Science is far too complex today</a:t>
            </a:r>
          </a:p>
          <a:p>
            <a:pPr marL="339725" indent="-222250">
              <a:spcBef>
                <a:spcPts val="1800"/>
              </a:spcBef>
              <a:spcAft>
                <a:spcPts val="408"/>
              </a:spcAft>
              <a:buFont typeface="Arial" pitchFamily="34" charset="0"/>
              <a:buChar char="•"/>
            </a:pPr>
            <a:r>
              <a:rPr lang="en-US" sz="2800" b="1" spc="-68" dirty="0" smtClean="0">
                <a:solidFill>
                  <a:srgbClr val="BAD80A"/>
                </a:solidFill>
                <a:cs typeface="Segoe UI Light" panose="020B0502040204020203" pitchFamily="34" charset="0"/>
              </a:rPr>
              <a:t>Access to quality ML algorithms</a:t>
            </a:r>
            <a:r>
              <a:rPr lang="en-US" sz="2800" spc="-68" dirty="0" smtClean="0">
                <a:solidFill>
                  <a:srgbClr val="FFFFFF"/>
                </a:solidFill>
                <a:cs typeface="Segoe UI Light" panose="020B0502040204020203" pitchFamily="34" charset="0"/>
              </a:rPr>
              <a:t>, cost is high.</a:t>
            </a:r>
            <a:endParaRPr lang="en-US" sz="2800" spc="-68" dirty="0">
              <a:solidFill>
                <a:srgbClr val="FFFFFF"/>
              </a:solidFill>
              <a:cs typeface="Segoe UI Light" panose="020B0502040204020203" pitchFamily="34" charset="0"/>
            </a:endParaRPr>
          </a:p>
          <a:p>
            <a:pPr marL="339725" indent="-222250">
              <a:spcBef>
                <a:spcPts val="1200"/>
              </a:spcBef>
              <a:spcAft>
                <a:spcPts val="408"/>
              </a:spcAft>
              <a:buFont typeface="Arial" pitchFamily="34" charset="0"/>
              <a:buChar char="•"/>
            </a:pPr>
            <a:r>
              <a:rPr lang="en-US" sz="2800" spc="-68" dirty="0" smtClean="0">
                <a:solidFill>
                  <a:srgbClr val="FFFFFF"/>
                </a:solidFill>
                <a:cs typeface="Segoe UI Light" panose="020B0502040204020203" pitchFamily="34" charset="0"/>
              </a:rPr>
              <a:t>Must </a:t>
            </a:r>
            <a:r>
              <a:rPr lang="en-US" sz="2800" b="1" spc="-68" dirty="0" smtClean="0">
                <a:solidFill>
                  <a:srgbClr val="BAD80A"/>
                </a:solidFill>
                <a:cs typeface="Segoe UI Light" panose="020B0502040204020203" pitchFamily="34" charset="0"/>
              </a:rPr>
              <a:t>learn multiple tools </a:t>
            </a:r>
            <a:r>
              <a:rPr lang="en-US" sz="2800" spc="-68" dirty="0" smtClean="0">
                <a:solidFill>
                  <a:srgbClr val="FFFFFF"/>
                </a:solidFill>
                <a:cs typeface="Segoe UI Light" panose="020B0502040204020203" pitchFamily="34" charset="0"/>
              </a:rPr>
              <a:t>to go end2end, from data acquisition, cleaning and prep, </a:t>
            </a:r>
            <a:r>
              <a:rPr lang="en-US" sz="2800" spc="-68" dirty="0">
                <a:solidFill>
                  <a:srgbClr val="FFFFFF"/>
                </a:solidFill>
                <a:cs typeface="Segoe UI Light" panose="020B0502040204020203" pitchFamily="34" charset="0"/>
              </a:rPr>
              <a:t>	</a:t>
            </a:r>
            <a:r>
              <a:rPr lang="en-US" sz="2800" spc="-68" dirty="0" smtClean="0">
                <a:solidFill>
                  <a:srgbClr val="FFFFFF"/>
                </a:solidFill>
                <a:cs typeface="Segoe UI Light" panose="020B0502040204020203" pitchFamily="34" charset="0"/>
              </a:rPr>
              <a:t>machine learning, and experimentation.</a:t>
            </a:r>
            <a:endParaRPr lang="en-US" sz="2800" spc="-68" dirty="0">
              <a:solidFill>
                <a:srgbClr val="FFFFFF"/>
              </a:solidFill>
              <a:cs typeface="Segoe UI Light" panose="020B0502040204020203" pitchFamily="34" charset="0"/>
            </a:endParaRPr>
          </a:p>
          <a:p>
            <a:pPr marL="339725" indent="-222250">
              <a:spcBef>
                <a:spcPts val="1200"/>
              </a:spcBef>
              <a:spcAft>
                <a:spcPts val="408"/>
              </a:spcAft>
              <a:buFont typeface="Arial" pitchFamily="34" charset="0"/>
              <a:buChar char="•"/>
            </a:pPr>
            <a:r>
              <a:rPr lang="en-US" sz="2800" spc="-68" dirty="0" smtClean="0">
                <a:solidFill>
                  <a:srgbClr val="FFFFFF"/>
                </a:solidFill>
                <a:cs typeface="Segoe UI Light" panose="020B0502040204020203" pitchFamily="34" charset="0"/>
              </a:rPr>
              <a:t>Ability to put a </a:t>
            </a:r>
            <a:r>
              <a:rPr lang="en-US" sz="2800" b="1" spc="-68" dirty="0" smtClean="0">
                <a:solidFill>
                  <a:srgbClr val="BAD80A"/>
                </a:solidFill>
                <a:cs typeface="Segoe UI Light" panose="020B0502040204020203" pitchFamily="34" charset="0"/>
              </a:rPr>
              <a:t>model into production</a:t>
            </a:r>
            <a:r>
              <a:rPr lang="en-US" sz="2800" b="1" spc="-68" dirty="0" smtClean="0">
                <a:solidFill>
                  <a:srgbClr val="FFFFFF"/>
                </a:solidFill>
                <a:cs typeface="Segoe UI Light" panose="020B0502040204020203" pitchFamily="34" charset="0"/>
              </a:rPr>
              <a:t>.</a:t>
            </a:r>
            <a:endParaRPr lang="en-US" sz="2800" b="1" spc="-68" dirty="0">
              <a:solidFill>
                <a:srgbClr val="FFFFFF"/>
              </a:solidFill>
              <a:cs typeface="Segoe UI Light" panose="020B0502040204020203" pitchFamily="34" charset="0"/>
            </a:endParaRPr>
          </a:p>
          <a:p>
            <a:pPr>
              <a:spcAft>
                <a:spcPts val="408"/>
              </a:spcAft>
            </a:pPr>
            <a:endParaRPr lang="en-US" sz="2800" spc="-68" dirty="0">
              <a:solidFill>
                <a:srgbClr val="FFFFFF"/>
              </a:solidFill>
              <a:cs typeface="Segoe UI Light" panose="020B0502040204020203" pitchFamily="34" charset="0"/>
            </a:endParaRPr>
          </a:p>
          <a:p>
            <a:pPr>
              <a:spcBef>
                <a:spcPts val="1200"/>
              </a:spcBef>
              <a:spcAft>
                <a:spcPts val="408"/>
              </a:spcAft>
            </a:pPr>
            <a:r>
              <a:rPr lang="en-US" sz="2800" spc="-68" dirty="0" smtClean="0">
                <a:solidFill>
                  <a:srgbClr val="FFFFFF"/>
                </a:solidFill>
                <a:cs typeface="Segoe UI Light" panose="020B0502040204020203" pitchFamily="34" charset="0"/>
              </a:rPr>
              <a:t>This </a:t>
            </a:r>
            <a:r>
              <a:rPr lang="en-US" sz="2800" b="1" spc="-68" dirty="0">
                <a:solidFill>
                  <a:srgbClr val="BAD80A"/>
                </a:solidFill>
                <a:cs typeface="Segoe UI Light" panose="020B0502040204020203" pitchFamily="34" charset="0"/>
              </a:rPr>
              <a:t>must get simpler</a:t>
            </a:r>
            <a:r>
              <a:rPr lang="en-US" sz="2800" spc="-68" dirty="0">
                <a:solidFill>
                  <a:srgbClr val="FFFFFF"/>
                </a:solidFill>
                <a:cs typeface="Segoe UI Light" panose="020B0502040204020203" pitchFamily="34" charset="0"/>
              </a:rPr>
              <a:t>, it simply won’t scale!</a:t>
            </a:r>
          </a:p>
        </p:txBody>
      </p:sp>
      <p:sp>
        <p:nvSpPr>
          <p:cNvPr id="6" name="Title 1"/>
          <p:cNvSpPr>
            <a:spLocks noGrp="1"/>
          </p:cNvSpPr>
          <p:nvPr>
            <p:ph type="title"/>
          </p:nvPr>
        </p:nvSpPr>
        <p:spPr>
          <a:xfrm>
            <a:off x="280970" y="315443"/>
            <a:ext cx="11186739" cy="699172"/>
          </a:xfrm>
        </p:spPr>
        <p:txBody>
          <a:bodyPr/>
          <a:lstStyle/>
          <a:p>
            <a:r>
              <a:rPr lang="en-US" dirty="0"/>
              <a:t>Data </a:t>
            </a:r>
            <a:r>
              <a:rPr lang="en-US" dirty="0" smtClean="0"/>
              <a:t>Science</a:t>
            </a:r>
            <a:br>
              <a:rPr lang="en-US" dirty="0" smtClean="0"/>
            </a:br>
            <a:r>
              <a:rPr lang="en-US" sz="3600" dirty="0" smtClean="0">
                <a:solidFill>
                  <a:srgbClr val="BAD80A"/>
                </a:solidFill>
              </a:rPr>
              <a:t>Complexity</a:t>
            </a:r>
            <a:endParaRPr lang="en-US" sz="3600" dirty="0">
              <a:solidFill>
                <a:srgbClr val="BAD80A"/>
              </a:solidFill>
            </a:endParaRPr>
          </a:p>
        </p:txBody>
      </p:sp>
    </p:spTree>
    <p:extLst>
      <p:ext uri="{BB962C8B-B14F-4D97-AF65-F5344CB8AC3E}">
        <p14:creationId xmlns:p14="http://schemas.microsoft.com/office/powerpoint/2010/main" val="2939814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Introducing Microsoft Azure Machine Learning</a:t>
            </a:r>
          </a:p>
        </p:txBody>
      </p:sp>
      <p:sp>
        <p:nvSpPr>
          <p:cNvPr id="3" name="Text Placeholder 2"/>
          <p:cNvSpPr>
            <a:spLocks noGrp="1"/>
          </p:cNvSpPr>
          <p:nvPr>
            <p:ph type="body" sz="quarter" idx="14"/>
          </p:nvPr>
        </p:nvSpPr>
        <p:spPr/>
        <p:txBody>
          <a:bodyPr/>
          <a:lstStyle/>
          <a:p>
            <a:r>
              <a:rPr lang="en-US" dirty="0" smtClean="0"/>
              <a:t>Raymond Laghaeian</a:t>
            </a:r>
            <a:endParaRPr lang="en-US"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a:t>DBI-B218</a:t>
            </a:r>
          </a:p>
        </p:txBody>
      </p:sp>
    </p:spTree>
    <p:extLst>
      <p:ext uri="{BB962C8B-B14F-4D97-AF65-F5344CB8AC3E}">
        <p14:creationId xmlns:p14="http://schemas.microsoft.com/office/powerpoint/2010/main" val="24645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Introducing Azure ML</a:t>
            </a:r>
            <a:endParaRPr lang="en-US" dirty="0"/>
          </a:p>
        </p:txBody>
      </p:sp>
    </p:spTree>
    <p:extLst>
      <p:ext uri="{BB962C8B-B14F-4D97-AF65-F5344CB8AC3E}">
        <p14:creationId xmlns:p14="http://schemas.microsoft.com/office/powerpoint/2010/main" val="3916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70478" y="1546966"/>
            <a:ext cx="10425670" cy="576340"/>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675"/>
              </a:spcAft>
              <a:buClrTx/>
              <a:buSzPct val="90000"/>
              <a:buFont typeface="Arial" pitchFamily="34" charset="0"/>
              <a:buNone/>
              <a:defRPr sz="3200" kern="1200" spc="-100" baseline="0">
                <a:solidFill>
                  <a:schemeClr val="tx1"/>
                </a:solidFill>
                <a:latin typeface="Segoe UI Light" pitchFamily="34" charset="0"/>
                <a:ea typeface="+mn-ea"/>
                <a:cs typeface="+mn-cs"/>
              </a:defRPr>
            </a:lvl1pPr>
            <a:lvl2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800" kern="1200" spc="-50" baseline="0">
                <a:solidFill>
                  <a:schemeClr val="tx1"/>
                </a:solidFill>
                <a:latin typeface="Segoe UI" pitchFamily="34" charset="0"/>
                <a:ea typeface="+mn-ea"/>
                <a:cs typeface="+mn-cs"/>
              </a:defRPr>
            </a:lvl2pPr>
            <a:lvl3pPr marL="0" indent="0" algn="l" defTabSz="914363" rtl="0" eaLnBrk="1" latinLnBrk="0" hangingPunct="1">
              <a:lnSpc>
                <a:spcPct val="90000"/>
              </a:lnSpc>
              <a:spcBef>
                <a:spcPts val="0"/>
              </a:spcBef>
              <a:spcAft>
                <a:spcPts val="300"/>
              </a:spcAft>
              <a:buClr>
                <a:schemeClr val="bg2"/>
              </a:buClr>
              <a:buSzPct val="100000"/>
              <a:buFont typeface="Arial" pitchFamily="34" charset="0"/>
              <a:buNone/>
              <a:defRPr lang="en-US" sz="1500" kern="1200">
                <a:solidFill>
                  <a:schemeClr val="tx1"/>
                </a:solidFill>
                <a:latin typeface="Segoe UI" pitchFamily="34" charset="0"/>
                <a:ea typeface="+mn-ea"/>
                <a:cs typeface="+mn-cs"/>
              </a:defRPr>
            </a:lvl3pPr>
            <a:lvl4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4pPr>
            <a:lvl5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408"/>
              </a:spcAft>
            </a:pPr>
            <a:r>
              <a:rPr lang="en-US" sz="4080" spc="-68" dirty="0">
                <a:solidFill>
                  <a:srgbClr val="FFFFFF"/>
                </a:solidFill>
                <a:cs typeface="Segoe UI Light" panose="020B0502040204020203" pitchFamily="34" charset="0"/>
              </a:rPr>
              <a:t>Reduce complexity to broaden participation</a:t>
            </a:r>
          </a:p>
        </p:txBody>
      </p:sp>
      <p:sp>
        <p:nvSpPr>
          <p:cNvPr id="6" name="Title 1"/>
          <p:cNvSpPr>
            <a:spLocks noGrp="1"/>
          </p:cNvSpPr>
          <p:nvPr>
            <p:ph type="title"/>
          </p:nvPr>
        </p:nvSpPr>
        <p:spPr>
          <a:xfrm>
            <a:off x="882" y="-1"/>
            <a:ext cx="11185152" cy="1308430"/>
          </a:xfrm>
        </p:spPr>
        <p:txBody>
          <a:bodyPr/>
          <a:lstStyle/>
          <a:p>
            <a:r>
              <a:rPr lang="en-US" dirty="0" smtClean="0"/>
              <a:t>Microsoft Azure Machine Learning</a:t>
            </a:r>
            <a:br>
              <a:rPr lang="en-US" dirty="0" smtClean="0"/>
            </a:br>
            <a:r>
              <a:rPr lang="en-US" sz="3672" dirty="0">
                <a:solidFill>
                  <a:srgbClr val="BAD80A"/>
                </a:solidFill>
              </a:rPr>
              <a:t>Features and Benefits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3606" y="1560885"/>
            <a:ext cx="1842347" cy="809998"/>
          </a:xfrm>
          <a:prstGeom prst="rect">
            <a:avLst/>
          </a:prstGeom>
        </p:spPr>
      </p:pic>
      <p:pic>
        <p:nvPicPr>
          <p:cNvPr id="8" name="Picture 7"/>
          <p:cNvPicPr>
            <a:picLocks noChangeAspect="1"/>
          </p:cNvPicPr>
          <p:nvPr/>
        </p:nvPicPr>
        <p:blipFill>
          <a:blip r:embed="rId4"/>
          <a:stretch>
            <a:fillRect/>
          </a:stretch>
        </p:blipFill>
        <p:spPr>
          <a:xfrm>
            <a:off x="11670508" y="1689824"/>
            <a:ext cx="608750" cy="608750"/>
          </a:xfrm>
          <a:prstGeom prst="rect">
            <a:avLst/>
          </a:prstGeom>
          <a:effectLst>
            <a:softEdge rad="31750"/>
          </a:effectLst>
        </p:spPr>
      </p:pic>
      <p:sp>
        <p:nvSpPr>
          <p:cNvPr id="9" name="Content Placeholder 2"/>
          <p:cNvSpPr txBox="1">
            <a:spLocks/>
          </p:cNvSpPr>
          <p:nvPr/>
        </p:nvSpPr>
        <p:spPr>
          <a:xfrm>
            <a:off x="70478" y="2298285"/>
            <a:ext cx="6206797" cy="452596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675"/>
              </a:spcAft>
              <a:buClrTx/>
              <a:buSzPct val="90000"/>
              <a:buFont typeface="Arial" pitchFamily="34" charset="0"/>
              <a:buNone/>
              <a:defRPr sz="3200" kern="1200" spc="-100" baseline="0">
                <a:solidFill>
                  <a:schemeClr val="tx1"/>
                </a:solidFill>
                <a:latin typeface="Segoe UI Light" pitchFamily="34" charset="0"/>
                <a:ea typeface="+mn-ea"/>
                <a:cs typeface="+mn-cs"/>
              </a:defRPr>
            </a:lvl1pPr>
            <a:lvl2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800" kern="1200" spc="-50" baseline="0">
                <a:solidFill>
                  <a:schemeClr val="tx1"/>
                </a:solidFill>
                <a:latin typeface="Segoe UI" pitchFamily="34" charset="0"/>
                <a:ea typeface="+mn-ea"/>
                <a:cs typeface="+mn-cs"/>
              </a:defRPr>
            </a:lvl2pPr>
            <a:lvl3pPr marL="0" indent="0" algn="l" defTabSz="914363" rtl="0" eaLnBrk="1" latinLnBrk="0" hangingPunct="1">
              <a:lnSpc>
                <a:spcPct val="90000"/>
              </a:lnSpc>
              <a:spcBef>
                <a:spcPts val="0"/>
              </a:spcBef>
              <a:spcAft>
                <a:spcPts val="300"/>
              </a:spcAft>
              <a:buClr>
                <a:schemeClr val="bg2"/>
              </a:buClr>
              <a:buSzPct val="100000"/>
              <a:buFont typeface="Arial" pitchFamily="34" charset="0"/>
              <a:buNone/>
              <a:defRPr lang="en-US" sz="1500" kern="1200">
                <a:solidFill>
                  <a:schemeClr val="tx1"/>
                </a:solidFill>
                <a:latin typeface="Segoe UI" pitchFamily="34" charset="0"/>
                <a:ea typeface="+mn-ea"/>
                <a:cs typeface="+mn-cs"/>
              </a:defRPr>
            </a:lvl3pPr>
            <a:lvl4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4pPr>
            <a:lvl5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387" indent="-236387">
              <a:spcBef>
                <a:spcPts val="1224"/>
              </a:spcBef>
              <a:spcAft>
                <a:spcPts val="408"/>
              </a:spcAft>
              <a:buFont typeface="Arial" pitchFamily="34" charset="0"/>
              <a:buChar char="•"/>
              <a:tabLst>
                <a:tab pos="236387" algn="l"/>
              </a:tabLst>
            </a:pPr>
            <a:r>
              <a:rPr lang="en-US" sz="3264" spc="-68" dirty="0">
                <a:solidFill>
                  <a:srgbClr val="FFFFFF"/>
                </a:solidFill>
                <a:cs typeface="Segoe UI Light" panose="020B0502040204020203" pitchFamily="34" charset="0"/>
              </a:rPr>
              <a:t>Accessible through a web browser, no software to install;</a:t>
            </a:r>
          </a:p>
          <a:p>
            <a:pPr marL="236387" indent="-236387">
              <a:spcBef>
                <a:spcPts val="1224"/>
              </a:spcBef>
              <a:spcAft>
                <a:spcPts val="408"/>
              </a:spcAft>
              <a:buFont typeface="Arial" pitchFamily="34" charset="0"/>
              <a:buChar char="•"/>
              <a:tabLst>
                <a:tab pos="236387" algn="l"/>
              </a:tabLst>
            </a:pPr>
            <a:r>
              <a:rPr lang="en-US" sz="3264" spc="-68" dirty="0">
                <a:solidFill>
                  <a:srgbClr val="FFFFFF"/>
                </a:solidFill>
                <a:cs typeface="Segoe UI Light" panose="020B0502040204020203" pitchFamily="34" charset="0"/>
              </a:rPr>
              <a:t>Collaborative work with anyone, anywhere via Azure workspace </a:t>
            </a:r>
          </a:p>
          <a:p>
            <a:pPr marL="236387" indent="-236387">
              <a:spcBef>
                <a:spcPts val="1224"/>
              </a:spcBef>
              <a:spcAft>
                <a:spcPts val="408"/>
              </a:spcAft>
              <a:buFont typeface="Arial" pitchFamily="34" charset="0"/>
              <a:buChar char="•"/>
              <a:tabLst>
                <a:tab pos="236387" algn="l"/>
              </a:tabLst>
            </a:pPr>
            <a:r>
              <a:rPr lang="en-US" sz="3264" spc="-68" dirty="0">
                <a:solidFill>
                  <a:srgbClr val="FFFFFF"/>
                </a:solidFill>
                <a:cs typeface="Segoe UI Light" panose="020B0502040204020203" pitchFamily="34" charset="0"/>
              </a:rPr>
              <a:t>Visual composition with end2end support for data science workflow;</a:t>
            </a:r>
          </a:p>
          <a:p>
            <a:pPr marL="236387" indent="-236387">
              <a:spcBef>
                <a:spcPts val="1224"/>
              </a:spcBef>
              <a:spcAft>
                <a:spcPts val="408"/>
              </a:spcAft>
              <a:buFont typeface="Arial" pitchFamily="34" charset="0"/>
              <a:buChar char="•"/>
              <a:tabLst>
                <a:tab pos="236387" algn="l"/>
              </a:tabLst>
            </a:pPr>
            <a:r>
              <a:rPr lang="en-US" sz="3264" spc="-68" dirty="0">
                <a:solidFill>
                  <a:srgbClr val="FFFFFF"/>
                </a:solidFill>
                <a:cs typeface="Segoe UI Light" panose="020B0502040204020203" pitchFamily="34" charset="0"/>
              </a:rPr>
              <a:t>Best in class ML algorithms;</a:t>
            </a:r>
          </a:p>
          <a:p>
            <a:pPr marL="236387" indent="-236387">
              <a:spcBef>
                <a:spcPts val="1224"/>
              </a:spcBef>
              <a:spcAft>
                <a:spcPts val="408"/>
              </a:spcAft>
              <a:buFont typeface="Arial" pitchFamily="34" charset="0"/>
              <a:buChar char="•"/>
              <a:tabLst>
                <a:tab pos="236387" algn="l"/>
              </a:tabLst>
            </a:pPr>
            <a:r>
              <a:rPr lang="en-US" sz="3264" spc="-68" dirty="0">
                <a:solidFill>
                  <a:srgbClr val="FFFFFF"/>
                </a:solidFill>
                <a:cs typeface="Segoe UI Light" panose="020B0502040204020203" pitchFamily="34" charset="0"/>
              </a:rPr>
              <a:t>Extensible, support for R OSS.</a:t>
            </a:r>
          </a:p>
        </p:txBody>
      </p:sp>
      <p:pic>
        <p:nvPicPr>
          <p:cNvPr id="3" name="Picture 2"/>
          <p:cNvPicPr>
            <a:picLocks noChangeAspect="1"/>
          </p:cNvPicPr>
          <p:nvPr/>
        </p:nvPicPr>
        <p:blipFill>
          <a:blip r:embed="rId5"/>
          <a:stretch>
            <a:fillRect/>
          </a:stretch>
        </p:blipFill>
        <p:spPr>
          <a:xfrm>
            <a:off x="6017908" y="3040062"/>
            <a:ext cx="6372529" cy="3860242"/>
          </a:xfrm>
          <a:prstGeom prst="rect">
            <a:avLst/>
          </a:prstGeom>
        </p:spPr>
      </p:pic>
    </p:spTree>
    <p:extLst>
      <p:ext uri="{BB962C8B-B14F-4D97-AF65-F5344CB8AC3E}">
        <p14:creationId xmlns:p14="http://schemas.microsoft.com/office/powerpoint/2010/main" val="411634037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82" y="-2"/>
            <a:ext cx="7588955" cy="2125663"/>
          </a:xfrm>
        </p:spPr>
        <p:txBody>
          <a:bodyPr/>
          <a:lstStyle/>
          <a:p>
            <a:r>
              <a:rPr lang="en-US" dirty="0" smtClean="0"/>
              <a:t>Microsoft Azure Machine Learning</a:t>
            </a:r>
            <a:br>
              <a:rPr lang="en-US" dirty="0" smtClean="0"/>
            </a:br>
            <a:r>
              <a:rPr lang="en-US" sz="3672" dirty="0">
                <a:solidFill>
                  <a:srgbClr val="BAD80A"/>
                </a:solidFill>
              </a:rPr>
              <a:t>Features and Benefits</a:t>
            </a:r>
          </a:p>
        </p:txBody>
      </p:sp>
      <p:sp>
        <p:nvSpPr>
          <p:cNvPr id="9" name="Content Placeholder 2"/>
          <p:cNvSpPr txBox="1">
            <a:spLocks/>
          </p:cNvSpPr>
          <p:nvPr/>
        </p:nvSpPr>
        <p:spPr>
          <a:xfrm>
            <a:off x="185859" y="1805360"/>
            <a:ext cx="7924800" cy="5110951"/>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675"/>
              </a:spcAft>
              <a:buClrTx/>
              <a:buSzPct val="90000"/>
              <a:buFont typeface="Arial" pitchFamily="34" charset="0"/>
              <a:buNone/>
              <a:defRPr sz="3200" kern="1200" spc="-100" baseline="0">
                <a:solidFill>
                  <a:schemeClr val="tx1"/>
                </a:solidFill>
                <a:latin typeface="Segoe UI Light" pitchFamily="34" charset="0"/>
                <a:ea typeface="+mn-ea"/>
                <a:cs typeface="+mn-cs"/>
              </a:defRPr>
            </a:lvl1pPr>
            <a:lvl2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800" kern="1200" spc="-50" baseline="0">
                <a:solidFill>
                  <a:schemeClr val="tx1"/>
                </a:solidFill>
                <a:latin typeface="Segoe UI" pitchFamily="34" charset="0"/>
                <a:ea typeface="+mn-ea"/>
                <a:cs typeface="+mn-cs"/>
              </a:defRPr>
            </a:lvl2pPr>
            <a:lvl3pPr marL="0" indent="0" algn="l" defTabSz="914363" rtl="0" eaLnBrk="1" latinLnBrk="0" hangingPunct="1">
              <a:lnSpc>
                <a:spcPct val="90000"/>
              </a:lnSpc>
              <a:spcBef>
                <a:spcPts val="0"/>
              </a:spcBef>
              <a:spcAft>
                <a:spcPts val="300"/>
              </a:spcAft>
              <a:buClr>
                <a:schemeClr val="bg2"/>
              </a:buClr>
              <a:buSzPct val="100000"/>
              <a:buFont typeface="Arial" pitchFamily="34" charset="0"/>
              <a:buNone/>
              <a:defRPr lang="en-US" sz="1500" kern="1200">
                <a:solidFill>
                  <a:schemeClr val="tx1"/>
                </a:solidFill>
                <a:latin typeface="Segoe UI" pitchFamily="34" charset="0"/>
                <a:ea typeface="+mn-ea"/>
                <a:cs typeface="+mn-cs"/>
              </a:defRPr>
            </a:lvl3pPr>
            <a:lvl4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4pPr>
            <a:lvl5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387" indent="-236387">
              <a:spcBef>
                <a:spcPts val="1800"/>
              </a:spcBef>
              <a:spcAft>
                <a:spcPts val="408"/>
              </a:spcAft>
              <a:buFont typeface="Arial" pitchFamily="34" charset="0"/>
              <a:buChar char="•"/>
              <a:tabLst>
                <a:tab pos="236387" algn="l"/>
              </a:tabLst>
            </a:pPr>
            <a:endParaRPr lang="en-US" sz="3264" spc="-68" dirty="0" smtClean="0">
              <a:solidFill>
                <a:srgbClr val="FFFFFF"/>
              </a:solidFill>
              <a:cs typeface="Segoe UI Light" panose="020B0502040204020203" pitchFamily="34" charset="0"/>
            </a:endParaRPr>
          </a:p>
          <a:p>
            <a:pPr>
              <a:spcAft>
                <a:spcPts val="408"/>
              </a:spcAft>
            </a:pPr>
            <a:r>
              <a:rPr lang="en-US" sz="3600" spc="-68" dirty="0">
                <a:solidFill>
                  <a:srgbClr val="FFFFFF"/>
                </a:solidFill>
                <a:cs typeface="Segoe UI Light" panose="020B0502040204020203" pitchFamily="34" charset="0"/>
              </a:rPr>
              <a:t>Rapid experimentation to create a </a:t>
            </a:r>
          </a:p>
          <a:p>
            <a:pPr>
              <a:spcAft>
                <a:spcPts val="408"/>
              </a:spcAft>
            </a:pPr>
            <a:r>
              <a:rPr lang="en-US" sz="3600" spc="-68" dirty="0">
                <a:solidFill>
                  <a:srgbClr val="FFFFFF"/>
                </a:solidFill>
                <a:cs typeface="Segoe UI Light" panose="020B0502040204020203" pitchFamily="34" charset="0"/>
              </a:rPr>
              <a:t>better model</a:t>
            </a:r>
          </a:p>
          <a:p>
            <a:pPr>
              <a:spcBef>
                <a:spcPts val="1800"/>
              </a:spcBef>
              <a:spcAft>
                <a:spcPts val="408"/>
              </a:spcAft>
              <a:tabLst>
                <a:tab pos="236387" algn="l"/>
              </a:tabLst>
            </a:pPr>
            <a:r>
              <a:rPr lang="en-US" sz="3264" spc="-68" dirty="0" smtClean="0">
                <a:solidFill>
                  <a:srgbClr val="FFFFFF"/>
                </a:solidFill>
                <a:cs typeface="Segoe UI Light" panose="020B0502040204020203" pitchFamily="34" charset="0"/>
              </a:rPr>
              <a:t>Immutable </a:t>
            </a:r>
            <a:r>
              <a:rPr lang="en-US" sz="3264" spc="-68" dirty="0">
                <a:solidFill>
                  <a:srgbClr val="FFFFFF"/>
                </a:solidFill>
                <a:cs typeface="Segoe UI Light" panose="020B0502040204020203" pitchFamily="34" charset="0"/>
              </a:rPr>
              <a:t>library of models, search discover and reuse;</a:t>
            </a:r>
          </a:p>
          <a:p>
            <a:pPr>
              <a:spcBef>
                <a:spcPts val="1800"/>
              </a:spcBef>
              <a:spcAft>
                <a:spcPts val="408"/>
              </a:spcAft>
              <a:tabLst>
                <a:tab pos="236387" algn="l"/>
              </a:tabLst>
            </a:pPr>
            <a:r>
              <a:rPr lang="en-US" sz="3264" spc="-68" dirty="0">
                <a:solidFill>
                  <a:srgbClr val="FFFFFF"/>
                </a:solidFill>
                <a:cs typeface="Segoe UI Light" panose="020B0502040204020203" pitchFamily="34" charset="0"/>
              </a:rPr>
              <a:t>Rapidly try a range of features, ML algorithms and modeling strategies;</a:t>
            </a:r>
          </a:p>
          <a:p>
            <a:pPr>
              <a:spcBef>
                <a:spcPts val="1800"/>
              </a:spcBef>
              <a:spcAft>
                <a:spcPts val="408"/>
              </a:spcAft>
              <a:tabLst>
                <a:tab pos="236387" algn="l"/>
              </a:tabLst>
            </a:pPr>
            <a:r>
              <a:rPr lang="en-US" sz="3264" spc="-68" dirty="0">
                <a:solidFill>
                  <a:srgbClr val="FFFFFF"/>
                </a:solidFill>
                <a:cs typeface="Segoe UI Light" panose="020B0502040204020203" pitchFamily="34" charset="0"/>
              </a:rPr>
              <a:t>Quickly deploy model as Azure web service to our ML API service.  </a:t>
            </a:r>
          </a:p>
        </p:txBody>
      </p:sp>
      <p:pic>
        <p:nvPicPr>
          <p:cNvPr id="4" name="Picture 3"/>
          <p:cNvPicPr>
            <a:picLocks noChangeAspect="1"/>
          </p:cNvPicPr>
          <p:nvPr/>
        </p:nvPicPr>
        <p:blipFill>
          <a:blip r:embed="rId3"/>
          <a:stretch>
            <a:fillRect/>
          </a:stretch>
        </p:blipFill>
        <p:spPr>
          <a:xfrm>
            <a:off x="8295636" y="23385"/>
            <a:ext cx="3775410" cy="6892926"/>
          </a:xfrm>
          <a:prstGeom prst="rect">
            <a:avLst/>
          </a:prstGeom>
        </p:spPr>
      </p:pic>
    </p:spTree>
    <p:extLst>
      <p:ext uri="{BB962C8B-B14F-4D97-AF65-F5344CB8AC3E}">
        <p14:creationId xmlns:p14="http://schemas.microsoft.com/office/powerpoint/2010/main" val="29396590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390321" y="3811"/>
            <a:ext cx="1358425" cy="8030112"/>
          </a:xfrm>
          <a:prstGeom prst="rect">
            <a:avLst/>
          </a:prstGeom>
          <a:noFill/>
        </p:spPr>
        <p:txBody>
          <a:bodyPr wrap="square" rtlCol="0">
            <a:spAutoFit/>
          </a:bodyPr>
          <a:lstStyle/>
          <a:p>
            <a:pPr defTabSz="932380"/>
            <a:r>
              <a:rPr lang="en-US" sz="50563" dirty="0">
                <a:solidFill>
                  <a:prstClr val="white"/>
                </a:solidFill>
                <a:latin typeface="Segoe UI Symbol" panose="020B0502040204020203" pitchFamily="34" charset="0"/>
                <a:ea typeface="Segoe UI Symbol" panose="020B0502040204020203" pitchFamily="34" charset="0"/>
              </a:rPr>
              <a:t>☁</a:t>
            </a:r>
            <a:endParaRPr lang="en-US" sz="50563" dirty="0">
              <a:solidFill>
                <a:prstClr val="white"/>
              </a:solidFill>
            </a:endParaRPr>
          </a:p>
        </p:txBody>
      </p:sp>
      <p:sp>
        <p:nvSpPr>
          <p:cNvPr id="6" name="Title 1"/>
          <p:cNvSpPr>
            <a:spLocks noGrp="1"/>
          </p:cNvSpPr>
          <p:nvPr>
            <p:ph type="title"/>
          </p:nvPr>
        </p:nvSpPr>
        <p:spPr>
          <a:xfrm>
            <a:off x="882" y="-1"/>
            <a:ext cx="11185152" cy="1308430"/>
          </a:xfrm>
        </p:spPr>
        <p:txBody>
          <a:bodyPr/>
          <a:lstStyle/>
          <a:p>
            <a:r>
              <a:rPr lang="en-US" dirty="0" smtClean="0"/>
              <a:t>Microsoft Azure Machine Learning</a:t>
            </a:r>
            <a:br>
              <a:rPr lang="en-US" dirty="0" smtClean="0"/>
            </a:br>
            <a:r>
              <a:rPr lang="en-US" sz="3672" dirty="0">
                <a:solidFill>
                  <a:srgbClr val="BAD80A"/>
                </a:solidFill>
              </a:rPr>
              <a:t>Publish as Azure ML Web Service</a:t>
            </a:r>
          </a:p>
        </p:txBody>
      </p:sp>
      <p:pic>
        <p:nvPicPr>
          <p:cNvPr id="13" name="Picture 12"/>
          <p:cNvPicPr>
            <a:picLocks noChangeAspect="1"/>
          </p:cNvPicPr>
          <p:nvPr/>
        </p:nvPicPr>
        <p:blipFill rotWithShape="1">
          <a:blip r:embed="rId3"/>
          <a:srcRect t="17796" b="50475"/>
          <a:stretch/>
        </p:blipFill>
        <p:spPr>
          <a:xfrm>
            <a:off x="310" y="5280422"/>
            <a:ext cx="12429709" cy="1484769"/>
          </a:xfrm>
          <a:prstGeom prst="rect">
            <a:avLst/>
          </a:prstGeom>
        </p:spPr>
      </p:pic>
      <p:sp>
        <p:nvSpPr>
          <p:cNvPr id="14" name="Freeform 15"/>
          <p:cNvSpPr>
            <a:spLocks noEditPoints="1"/>
          </p:cNvSpPr>
          <p:nvPr/>
        </p:nvSpPr>
        <p:spPr bwMode="black">
          <a:xfrm>
            <a:off x="7404203" y="3426440"/>
            <a:ext cx="505089" cy="505669"/>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4370B9"/>
          </a:solidFill>
          <a:ln>
            <a:noFill/>
          </a:ln>
        </p:spPr>
        <p:txBody>
          <a:bodyPr vert="horz" wrap="square" lIns="83910" tIns="41955" rIns="83910" bIns="41955" numCol="1" anchor="t" anchorCtr="0" compatLnSpc="1">
            <a:prstTxWarp prst="textNoShape">
              <a:avLst/>
            </a:prstTxWarp>
          </a:bodyPr>
          <a:lstStyle/>
          <a:p>
            <a:pPr defTabSz="932380">
              <a:defRPr/>
            </a:pPr>
            <a:endParaRPr lang="en-US" sz="1632" kern="0">
              <a:solidFill>
                <a:prstClr val="black"/>
              </a:solidFill>
            </a:endParaRPr>
          </a:p>
        </p:txBody>
      </p:sp>
      <p:sp>
        <p:nvSpPr>
          <p:cNvPr id="15" name="TextBox 14"/>
          <p:cNvSpPr txBox="1"/>
          <p:nvPr/>
        </p:nvSpPr>
        <p:spPr>
          <a:xfrm>
            <a:off x="-75260" y="1244625"/>
            <a:ext cx="1787036" cy="2302286"/>
          </a:xfrm>
          <a:prstGeom prst="rect">
            <a:avLst/>
          </a:prstGeom>
          <a:noFill/>
        </p:spPr>
        <p:txBody>
          <a:bodyPr wrap="none" rtlCol="0">
            <a:spAutoFit/>
          </a:bodyPr>
          <a:lstStyle/>
          <a:p>
            <a:pPr defTabSz="932380">
              <a:defRPr/>
            </a:pPr>
            <a:r>
              <a:rPr lang="en-US" sz="14069" kern="0" dirty="0">
                <a:solidFill>
                  <a:srgbClr val="6E99CE"/>
                </a:solidFill>
                <a:latin typeface="Segoe UI Symbol" panose="020B0502040204020203" pitchFamily="34" charset="0"/>
                <a:ea typeface="Segoe UI Symbol" panose="020B0502040204020203" pitchFamily="34" charset="0"/>
              </a:rPr>
              <a:t>☁</a:t>
            </a:r>
            <a:endParaRPr lang="en-US" sz="72785" kern="0" dirty="0">
              <a:solidFill>
                <a:srgbClr val="6E99CE"/>
              </a:solidFill>
            </a:endParaRPr>
          </a:p>
        </p:txBody>
      </p:sp>
      <p:sp>
        <p:nvSpPr>
          <p:cNvPr id="16" name="TextBox 15"/>
          <p:cNvSpPr txBox="1"/>
          <p:nvPr/>
        </p:nvSpPr>
        <p:spPr>
          <a:xfrm>
            <a:off x="4108524" y="4086780"/>
            <a:ext cx="2167872" cy="382178"/>
          </a:xfrm>
          <a:prstGeom prst="rect">
            <a:avLst/>
          </a:prstGeom>
          <a:noFill/>
        </p:spPr>
        <p:txBody>
          <a:bodyPr wrap="square" rtlCol="0">
            <a:spAutoFit/>
          </a:bodyPr>
          <a:lstStyle/>
          <a:p>
            <a:pPr algn="ctr" defTabSz="932380"/>
            <a:r>
              <a:rPr lang="en-US" sz="1835" b="1" dirty="0">
                <a:solidFill>
                  <a:srgbClr val="505050"/>
                </a:solidFill>
                <a:latin typeface="Segoe UI Light" panose="020B0502040204020203" pitchFamily="34" charset="0"/>
                <a:cs typeface="Segoe UI Light" panose="020B0502040204020203" pitchFamily="34" charset="0"/>
              </a:rPr>
              <a:t>ML API Service</a:t>
            </a:r>
          </a:p>
        </p:txBody>
      </p:sp>
      <p:sp>
        <p:nvSpPr>
          <p:cNvPr id="17" name="TextBox 16"/>
          <p:cNvSpPr txBox="1"/>
          <p:nvPr/>
        </p:nvSpPr>
        <p:spPr>
          <a:xfrm>
            <a:off x="2172116" y="3042143"/>
            <a:ext cx="1098834" cy="382124"/>
          </a:xfrm>
          <a:prstGeom prst="rect">
            <a:avLst/>
          </a:prstGeom>
          <a:noFill/>
        </p:spPr>
        <p:txBody>
          <a:bodyPr wrap="none" rtlCol="0">
            <a:spAutoFit/>
          </a:bodyPr>
          <a:lstStyle/>
          <a:p>
            <a:pPr defTabSz="932380"/>
            <a:r>
              <a:rPr lang="en-US" sz="1835" dirty="0">
                <a:solidFill>
                  <a:prstClr val="white"/>
                </a:solidFill>
                <a:latin typeface="Segoe UI Light" panose="020B0502040204020203" pitchFamily="34" charset="0"/>
                <a:cs typeface="Segoe UI Light" panose="020B0502040204020203" pitchFamily="34" charset="0"/>
              </a:rPr>
              <a:t>consume</a:t>
            </a:r>
          </a:p>
        </p:txBody>
      </p:sp>
      <p:sp>
        <p:nvSpPr>
          <p:cNvPr id="18" name="Right Arrow 17"/>
          <p:cNvSpPr/>
          <p:nvPr/>
        </p:nvSpPr>
        <p:spPr>
          <a:xfrm rot="10800000">
            <a:off x="2346378" y="3566473"/>
            <a:ext cx="636281" cy="548707"/>
          </a:xfrm>
          <a:prstGeom prst="rightArrow">
            <a:avLst/>
          </a:prstGeom>
          <a:solidFill>
            <a:schemeClr val="bg2">
              <a:lumMod val="25000"/>
              <a:lumOff val="75000"/>
            </a:schemeClr>
          </a:solidFill>
          <a:ln w="10795" cap="flat" cmpd="sng" algn="ctr">
            <a:noFill/>
            <a:prstDash val="solid"/>
          </a:ln>
          <a:effectLst/>
        </p:spPr>
        <p:txBody>
          <a:bodyPr rtlCol="0" anchor="ctr"/>
          <a:lstStyle/>
          <a:p>
            <a:pPr algn="ctr" defTabSz="932380">
              <a:defRPr/>
            </a:pPr>
            <a:endParaRPr lang="en-US" sz="1835" kern="0">
              <a:solidFill>
                <a:prstClr val="white"/>
              </a:solidFill>
            </a:endParaRPr>
          </a:p>
        </p:txBody>
      </p:sp>
      <p:sp>
        <p:nvSpPr>
          <p:cNvPr id="19" name="Right Arrow 18"/>
          <p:cNvSpPr/>
          <p:nvPr/>
        </p:nvSpPr>
        <p:spPr>
          <a:xfrm rot="10800000">
            <a:off x="9401160" y="3566473"/>
            <a:ext cx="636281" cy="548707"/>
          </a:xfrm>
          <a:prstGeom prst="rightArrow">
            <a:avLst/>
          </a:prstGeom>
          <a:solidFill>
            <a:schemeClr val="bg2">
              <a:lumMod val="25000"/>
              <a:lumOff val="75000"/>
            </a:schemeClr>
          </a:solidFill>
          <a:ln w="10795" cap="flat" cmpd="sng" algn="ctr">
            <a:noFill/>
            <a:prstDash val="solid"/>
          </a:ln>
          <a:effectLst/>
        </p:spPr>
        <p:txBody>
          <a:bodyPr rtlCol="0" anchor="ctr"/>
          <a:lstStyle/>
          <a:p>
            <a:pPr algn="ctr" defTabSz="932380">
              <a:defRPr/>
            </a:pPr>
            <a:endParaRPr lang="en-US" sz="1835" kern="0">
              <a:solidFill>
                <a:prstClr val="white"/>
              </a:solidFill>
            </a:endParaRPr>
          </a:p>
        </p:txBody>
      </p:sp>
      <p:sp>
        <p:nvSpPr>
          <p:cNvPr id="20" name="TextBox 19"/>
          <p:cNvSpPr txBox="1"/>
          <p:nvPr/>
        </p:nvSpPr>
        <p:spPr>
          <a:xfrm>
            <a:off x="9270569" y="2993240"/>
            <a:ext cx="905942" cy="382124"/>
          </a:xfrm>
          <a:prstGeom prst="rect">
            <a:avLst/>
          </a:prstGeom>
          <a:noFill/>
        </p:spPr>
        <p:txBody>
          <a:bodyPr wrap="none" rtlCol="0">
            <a:spAutoFit/>
          </a:bodyPr>
          <a:lstStyle/>
          <a:p>
            <a:pPr defTabSz="932380"/>
            <a:r>
              <a:rPr lang="en-US" sz="1835" dirty="0">
                <a:solidFill>
                  <a:prstClr val="white"/>
                </a:solidFill>
                <a:latin typeface="Segoe UI Light" panose="020B0502040204020203" pitchFamily="34" charset="0"/>
                <a:cs typeface="Segoe UI Light" panose="020B0502040204020203" pitchFamily="34" charset="0"/>
              </a:rPr>
              <a:t>publish</a:t>
            </a:r>
          </a:p>
        </p:txBody>
      </p:sp>
      <p:sp>
        <p:nvSpPr>
          <p:cNvPr id="21" name="TextBox 20"/>
          <p:cNvSpPr txBox="1"/>
          <p:nvPr/>
        </p:nvSpPr>
        <p:spPr>
          <a:xfrm>
            <a:off x="6236699" y="3418676"/>
            <a:ext cx="566008" cy="734404"/>
          </a:xfrm>
          <a:prstGeom prst="rect">
            <a:avLst/>
          </a:prstGeom>
          <a:noFill/>
        </p:spPr>
        <p:txBody>
          <a:bodyPr wrap="none" rtlCol="0">
            <a:spAutoFit/>
          </a:bodyPr>
          <a:lstStyle/>
          <a:p>
            <a:pPr defTabSz="932380">
              <a:defRPr/>
            </a:pPr>
            <a:r>
              <a:rPr lang="en-US" sz="4079" b="1" kern="0" dirty="0">
                <a:solidFill>
                  <a:srgbClr val="4370B9"/>
                </a:solidFill>
              </a:rPr>
              <a:t>+</a:t>
            </a:r>
          </a:p>
        </p:txBody>
      </p:sp>
      <p:sp>
        <p:nvSpPr>
          <p:cNvPr id="22" name="TextBox 21"/>
          <p:cNvSpPr txBox="1"/>
          <p:nvPr/>
        </p:nvSpPr>
        <p:spPr>
          <a:xfrm>
            <a:off x="580466" y="4446525"/>
            <a:ext cx="1185473" cy="670089"/>
          </a:xfrm>
          <a:prstGeom prst="rect">
            <a:avLst/>
          </a:prstGeom>
          <a:noFill/>
        </p:spPr>
        <p:txBody>
          <a:bodyPr wrap="none" rtlCol="0">
            <a:spAutoFit/>
          </a:bodyPr>
          <a:lstStyle/>
          <a:p>
            <a:pPr algn="ctr" defTabSz="932380"/>
            <a:r>
              <a:rPr lang="en-US" sz="1835" dirty="0">
                <a:solidFill>
                  <a:prstClr val="white"/>
                </a:solidFill>
                <a:latin typeface="Segoe UI Light" panose="020B0502040204020203" pitchFamily="34" charset="0"/>
                <a:cs typeface="Segoe UI Light" panose="020B0502040204020203" pitchFamily="34" charset="0"/>
              </a:rPr>
              <a:t>enterprise</a:t>
            </a:r>
          </a:p>
          <a:p>
            <a:pPr algn="ctr" defTabSz="932380"/>
            <a:r>
              <a:rPr lang="en-US" sz="1835" dirty="0">
                <a:solidFill>
                  <a:prstClr val="white"/>
                </a:solidFill>
                <a:latin typeface="Segoe UI Light" panose="020B0502040204020203" pitchFamily="34" charset="0"/>
                <a:cs typeface="Segoe UI Light" panose="020B0502040204020203" pitchFamily="34" charset="0"/>
              </a:rPr>
              <a:t>customer</a:t>
            </a:r>
          </a:p>
        </p:txBody>
      </p:sp>
      <p:sp>
        <p:nvSpPr>
          <p:cNvPr id="23" name="TextBox 22"/>
          <p:cNvSpPr txBox="1"/>
          <p:nvPr/>
        </p:nvSpPr>
        <p:spPr>
          <a:xfrm>
            <a:off x="10873838" y="4341070"/>
            <a:ext cx="972963" cy="670089"/>
          </a:xfrm>
          <a:prstGeom prst="rect">
            <a:avLst/>
          </a:prstGeom>
          <a:noFill/>
        </p:spPr>
        <p:txBody>
          <a:bodyPr wrap="none" rtlCol="0">
            <a:spAutoFit/>
          </a:bodyPr>
          <a:lstStyle/>
          <a:p>
            <a:pPr algn="ctr" defTabSz="932380"/>
            <a:r>
              <a:rPr lang="en-US" sz="1835" dirty="0">
                <a:solidFill>
                  <a:prstClr val="white"/>
                </a:solidFill>
                <a:latin typeface="Segoe UI Light" panose="020B0502040204020203" pitchFamily="34" charset="0"/>
                <a:cs typeface="Segoe UI Light" panose="020B0502040204020203" pitchFamily="34" charset="0"/>
              </a:rPr>
              <a:t>data</a:t>
            </a:r>
          </a:p>
          <a:p>
            <a:pPr algn="ctr" defTabSz="932380"/>
            <a:r>
              <a:rPr lang="en-US" sz="1835" dirty="0">
                <a:solidFill>
                  <a:prstClr val="white"/>
                </a:solidFill>
                <a:latin typeface="Segoe UI Light" panose="020B0502040204020203" pitchFamily="34" charset="0"/>
                <a:cs typeface="Segoe UI Light" panose="020B0502040204020203" pitchFamily="34" charset="0"/>
              </a:rPr>
              <a:t>scientist</a:t>
            </a:r>
          </a:p>
        </p:txBody>
      </p:sp>
      <p:grpSp>
        <p:nvGrpSpPr>
          <p:cNvPr id="24" name="Group 23"/>
          <p:cNvGrpSpPr/>
          <p:nvPr/>
        </p:nvGrpSpPr>
        <p:grpSpPr>
          <a:xfrm>
            <a:off x="418536" y="2835402"/>
            <a:ext cx="1418958" cy="1418958"/>
            <a:chOff x="735075" y="984361"/>
            <a:chExt cx="2746959" cy="2746959"/>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5" y="1021744"/>
              <a:ext cx="2672196" cy="2672196"/>
            </a:xfrm>
            <a:prstGeom prst="rect">
              <a:avLst/>
            </a:prstGeom>
          </p:spPr>
        </p:pic>
        <p:sp>
          <p:nvSpPr>
            <p:cNvPr id="27" name="Oval 26"/>
            <p:cNvSpPr/>
            <p:nvPr/>
          </p:nvSpPr>
          <p:spPr>
            <a:xfrm rot="10800000">
              <a:off x="735075" y="984361"/>
              <a:ext cx="2746959" cy="2746959"/>
            </a:xfrm>
            <a:prstGeom prst="ellipse">
              <a:avLst/>
            </a:prstGeom>
            <a:noFill/>
            <a:ln w="38100" cap="flat" cmpd="sng" algn="ctr">
              <a:solidFill>
                <a:srgbClr val="6018A8"/>
              </a:solidFill>
              <a:prstDash val="solid"/>
            </a:ln>
            <a:effectLst/>
          </p:spPr>
          <p:txBody>
            <a:bodyPr rtlCol="0" anchor="ctr"/>
            <a:lstStyle/>
            <a:p>
              <a:pPr algn="ctr" defTabSz="932380">
                <a:defRPr/>
              </a:pPr>
              <a:endParaRPr lang="en-US" sz="1122" kern="0">
                <a:solidFill>
                  <a:prstClr val="white"/>
                </a:solidFill>
              </a:endParaRPr>
            </a:p>
          </p:txBody>
        </p:sp>
      </p:grpSp>
      <p:grpSp>
        <p:nvGrpSpPr>
          <p:cNvPr id="28" name="Group 27"/>
          <p:cNvGrpSpPr/>
          <p:nvPr/>
        </p:nvGrpSpPr>
        <p:grpSpPr>
          <a:xfrm>
            <a:off x="10598257" y="2816093"/>
            <a:ext cx="1418958" cy="1418958"/>
            <a:chOff x="735075" y="984361"/>
            <a:chExt cx="2746959" cy="2746959"/>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85" y="1008971"/>
              <a:ext cx="2697737" cy="2697737"/>
            </a:xfrm>
            <a:prstGeom prst="rect">
              <a:avLst/>
            </a:prstGeom>
          </p:spPr>
        </p:pic>
        <p:sp>
          <p:nvSpPr>
            <p:cNvPr id="30" name="Oval 29"/>
            <p:cNvSpPr/>
            <p:nvPr/>
          </p:nvSpPr>
          <p:spPr>
            <a:xfrm rot="10800000">
              <a:off x="735075" y="984361"/>
              <a:ext cx="2746959" cy="2746959"/>
            </a:xfrm>
            <a:prstGeom prst="ellipse">
              <a:avLst/>
            </a:prstGeom>
            <a:noFill/>
            <a:ln w="38100" cap="flat" cmpd="sng" algn="ctr">
              <a:solidFill>
                <a:srgbClr val="FF9900"/>
              </a:solidFill>
              <a:prstDash val="solid"/>
            </a:ln>
            <a:effectLst/>
          </p:spPr>
          <p:txBody>
            <a:bodyPr rtlCol="0" anchor="ctr"/>
            <a:lstStyle/>
            <a:p>
              <a:pPr algn="ctr" defTabSz="932380">
                <a:defRPr/>
              </a:pPr>
              <a:endParaRPr lang="en-US" sz="1122" kern="0">
                <a:solidFill>
                  <a:srgbClr val="70AD47">
                    <a:lumMod val="75000"/>
                  </a:srgbClr>
                </a:solidFill>
              </a:endParaRPr>
            </a:p>
          </p:txBody>
        </p:sp>
      </p:grpSp>
      <p:sp>
        <p:nvSpPr>
          <p:cNvPr id="31" name="TextBox 30"/>
          <p:cNvSpPr txBox="1"/>
          <p:nvPr/>
        </p:nvSpPr>
        <p:spPr>
          <a:xfrm>
            <a:off x="8538204" y="1305734"/>
            <a:ext cx="1168008" cy="1166008"/>
          </a:xfrm>
          <a:prstGeom prst="rect">
            <a:avLst/>
          </a:prstGeom>
          <a:noFill/>
        </p:spPr>
        <p:txBody>
          <a:bodyPr wrap="square" rtlCol="0">
            <a:spAutoFit/>
          </a:bodyPr>
          <a:lstStyle/>
          <a:p>
            <a:pPr defTabSz="932380">
              <a:defRPr/>
            </a:pPr>
            <a:r>
              <a:rPr lang="en-US" sz="6727" kern="0" dirty="0">
                <a:solidFill>
                  <a:srgbClr val="6E99CE"/>
                </a:solidFill>
                <a:latin typeface="Segoe UI Symbol" panose="020B0502040204020203" pitchFamily="34" charset="0"/>
                <a:ea typeface="Segoe UI Symbol" panose="020B0502040204020203" pitchFamily="34" charset="0"/>
              </a:rPr>
              <a:t>☁</a:t>
            </a:r>
            <a:endParaRPr lang="en-US" sz="24363" kern="0" dirty="0">
              <a:solidFill>
                <a:srgbClr val="6E99CE"/>
              </a:solidFill>
            </a:endParaRPr>
          </a:p>
        </p:txBody>
      </p:sp>
      <p:sp>
        <p:nvSpPr>
          <p:cNvPr id="32" name="TextBox 31"/>
          <p:cNvSpPr txBox="1"/>
          <p:nvPr/>
        </p:nvSpPr>
        <p:spPr>
          <a:xfrm>
            <a:off x="6827893" y="4071290"/>
            <a:ext cx="1785232" cy="382124"/>
          </a:xfrm>
          <a:prstGeom prst="rect">
            <a:avLst/>
          </a:prstGeom>
          <a:noFill/>
        </p:spPr>
        <p:txBody>
          <a:bodyPr wrap="square" rtlCol="0">
            <a:spAutoFit/>
          </a:bodyPr>
          <a:lstStyle/>
          <a:p>
            <a:pPr algn="ctr" defTabSz="932380"/>
            <a:r>
              <a:rPr lang="en-US" sz="1835" b="1" dirty="0">
                <a:solidFill>
                  <a:srgbClr val="505050"/>
                </a:solidFill>
                <a:latin typeface="Segoe UI Light" panose="020B0502040204020203" pitchFamily="34" charset="0"/>
                <a:cs typeface="Segoe UI Light" panose="020B0502040204020203" pitchFamily="34" charset="0"/>
              </a:rPr>
              <a:t>ML Studio</a:t>
            </a: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4280" y="1052004"/>
            <a:ext cx="1479821" cy="1479821"/>
          </a:xfrm>
          <a:prstGeom prst="rect">
            <a:avLst/>
          </a:prstGeom>
        </p:spPr>
      </p:pic>
      <p:pic>
        <p:nvPicPr>
          <p:cNvPr id="34" name="Picture 33"/>
          <p:cNvPicPr>
            <a:picLocks noChangeAspect="1"/>
          </p:cNvPicPr>
          <p:nvPr/>
        </p:nvPicPr>
        <p:blipFill>
          <a:blip r:embed="rId7"/>
          <a:stretch>
            <a:fillRect/>
          </a:stretch>
        </p:blipFill>
        <p:spPr>
          <a:xfrm>
            <a:off x="4587718" y="3159487"/>
            <a:ext cx="1048455" cy="859489"/>
          </a:xfrm>
          <a:prstGeom prst="rect">
            <a:avLst/>
          </a:prstGeom>
          <a:solidFill>
            <a:srgbClr val="B4009E">
              <a:lumMod val="75000"/>
            </a:srgbClr>
          </a:solidFill>
        </p:spPr>
      </p:pic>
      <p:sp>
        <p:nvSpPr>
          <p:cNvPr id="35" name="TextBox 34"/>
          <p:cNvSpPr txBox="1"/>
          <p:nvPr/>
        </p:nvSpPr>
        <p:spPr>
          <a:xfrm>
            <a:off x="16445" y="5183520"/>
            <a:ext cx="11422807" cy="1631216"/>
          </a:xfrm>
          <a:prstGeom prst="rect">
            <a:avLst/>
          </a:prstGeom>
          <a:noFill/>
        </p:spPr>
        <p:txBody>
          <a:bodyPr wrap="none" rtlCol="0">
            <a:spAutoFit/>
          </a:bodyPr>
          <a:lstStyle/>
          <a:p>
            <a:pPr defTabSz="932380">
              <a:tabLst>
                <a:tab pos="231730" algn="l"/>
              </a:tabLst>
            </a:pPr>
            <a:r>
              <a:rPr lang="en-US" sz="2800" dirty="0">
                <a:solidFill>
                  <a:prstClr val="white"/>
                </a:solidFill>
                <a:latin typeface="Segoe UI Light" panose="020B0502040204020203" pitchFamily="34" charset="0"/>
                <a:cs typeface="Segoe UI Light" panose="020B0502040204020203" pitchFamily="34" charset="0"/>
              </a:rPr>
              <a:t>•	</a:t>
            </a:r>
            <a:r>
              <a:rPr lang="en-US" sz="2400" dirty="0" smtClean="0">
                <a:solidFill>
                  <a:prstClr val="white"/>
                </a:solidFill>
                <a:latin typeface="Segoe UI Light" panose="020B0502040204020203" pitchFamily="34" charset="0"/>
                <a:cs typeface="Segoe UI Light" panose="020B0502040204020203" pitchFamily="34" charset="0"/>
              </a:rPr>
              <a:t>Highly scalable services built on Azure. Eliminate upfront costs </a:t>
            </a:r>
            <a:r>
              <a:rPr lang="en-US" sz="2400" dirty="0">
                <a:solidFill>
                  <a:prstClr val="white"/>
                </a:solidFill>
                <a:latin typeface="Segoe UI Light" panose="020B0502040204020203" pitchFamily="34" charset="0"/>
                <a:cs typeface="Segoe UI Light" panose="020B0502040204020203" pitchFamily="34" charset="0"/>
              </a:rPr>
              <a:t>for hardware resources.</a:t>
            </a:r>
          </a:p>
          <a:p>
            <a:pPr defTabSz="932380">
              <a:tabLst>
                <a:tab pos="231730" algn="l"/>
              </a:tabLst>
            </a:pPr>
            <a:r>
              <a:rPr lang="en-US" sz="2400" dirty="0">
                <a:solidFill>
                  <a:prstClr val="white"/>
                </a:solidFill>
                <a:latin typeface="Segoe UI Light" panose="020B0502040204020203" pitchFamily="34" charset="0"/>
                <a:cs typeface="Segoe UI Light" panose="020B0502040204020203" pitchFamily="34" charset="0"/>
              </a:rPr>
              <a:t>•	Scored in batch-mode or request-response mode;</a:t>
            </a:r>
          </a:p>
          <a:p>
            <a:pPr defTabSz="932380">
              <a:tabLst>
                <a:tab pos="231730" algn="l"/>
              </a:tabLst>
            </a:pPr>
            <a:r>
              <a:rPr lang="en-US" sz="2400" dirty="0">
                <a:solidFill>
                  <a:prstClr val="white"/>
                </a:solidFill>
                <a:latin typeface="Segoe UI Light" panose="020B0502040204020203" pitchFamily="34" charset="0"/>
                <a:cs typeface="Segoe UI Light" panose="020B0502040204020203" pitchFamily="34" charset="0"/>
              </a:rPr>
              <a:t>•	Actively monitor models in production to detect changes;</a:t>
            </a:r>
          </a:p>
          <a:p>
            <a:pPr defTabSz="932380">
              <a:tabLst>
                <a:tab pos="231730" algn="l"/>
              </a:tabLst>
            </a:pPr>
            <a:r>
              <a:rPr lang="en-US" sz="2400" dirty="0">
                <a:solidFill>
                  <a:prstClr val="white"/>
                </a:solidFill>
                <a:latin typeface="Segoe UI Light" panose="020B0502040204020203" pitchFamily="34" charset="0"/>
                <a:cs typeface="Segoe UI Light" panose="020B0502040204020203" pitchFamily="34" charset="0"/>
              </a:rPr>
              <a:t>•	Telemetry and model management </a:t>
            </a:r>
            <a:r>
              <a:rPr lang="en-US" sz="2400" dirty="0" smtClean="0">
                <a:solidFill>
                  <a:prstClr val="white"/>
                </a:solidFill>
                <a:latin typeface="Segoe UI Light" panose="020B0502040204020203" pitchFamily="34" charset="0"/>
                <a:cs typeface="Segoe UI Light" panose="020B0502040204020203" pitchFamily="34" charset="0"/>
              </a:rPr>
              <a:t>(retrain</a:t>
            </a:r>
            <a:r>
              <a:rPr lang="en-US" sz="2400" dirty="0">
                <a:solidFill>
                  <a:prstClr val="white"/>
                </a:solidFill>
                <a:latin typeface="Segoe UI Light" panose="020B0502040204020203" pitchFamily="34" charset="0"/>
                <a:cs typeface="Segoe UI Light" panose="020B0502040204020203" pitchFamily="34" charset="0"/>
              </a:rPr>
              <a:t>).</a:t>
            </a:r>
          </a:p>
        </p:txBody>
      </p:sp>
      <p:sp>
        <p:nvSpPr>
          <p:cNvPr id="26" name="TextBox 25"/>
          <p:cNvSpPr txBox="1"/>
          <p:nvPr/>
        </p:nvSpPr>
        <p:spPr>
          <a:xfrm>
            <a:off x="11295585" y="1868093"/>
            <a:ext cx="753861" cy="374718"/>
          </a:xfrm>
          <a:prstGeom prst="rect">
            <a:avLst/>
          </a:prstGeom>
          <a:noFill/>
        </p:spPr>
        <p:txBody>
          <a:bodyPr wrap="none" rtlCol="0">
            <a:spAutoFit/>
          </a:bodyPr>
          <a:lstStyle/>
          <a:p>
            <a:pPr algn="ctr" defTabSz="932380"/>
            <a:r>
              <a:rPr lang="en-US" sz="1835" dirty="0" smtClean="0">
                <a:solidFill>
                  <a:prstClr val="white"/>
                </a:solidFill>
                <a:latin typeface="Segoe UI Light" panose="020B0502040204020203" pitchFamily="34" charset="0"/>
                <a:cs typeface="Segoe UI Light" panose="020B0502040204020203" pitchFamily="34" charset="0"/>
              </a:rPr>
              <a:t>IT Pro</a:t>
            </a:r>
            <a:endParaRPr lang="en-US" sz="1835"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7095660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problem to </a:t>
            </a:r>
            <a:r>
              <a:rPr lang="en-US" smtClean="0"/>
              <a:t>business value</a:t>
            </a:r>
            <a:endParaRPr lang="en-US" dirty="0"/>
          </a:p>
        </p:txBody>
      </p:sp>
      <p:sp>
        <p:nvSpPr>
          <p:cNvPr id="5" name="Rectangle 4"/>
          <p:cNvSpPr/>
          <p:nvPr/>
        </p:nvSpPr>
        <p:spPr bwMode="auto">
          <a:xfrm>
            <a:off x="282919" y="1938016"/>
            <a:ext cx="11878076" cy="4375254"/>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135" tIns="146283" rIns="182854" bIns="146283" anchor="ctr"/>
          <a:lstStyle/>
          <a:p>
            <a:pPr marL="457112">
              <a:lnSpc>
                <a:spcPct val="90000"/>
              </a:lnSpc>
              <a:defRPr/>
            </a:pPr>
            <a:endParaRPr lang="en-US" sz="2300" dirty="0">
              <a:gradFill>
                <a:gsLst>
                  <a:gs pos="2917">
                    <a:srgbClr val="505050"/>
                  </a:gs>
                  <a:gs pos="30000">
                    <a:srgbClr val="505050"/>
                  </a:gs>
                </a:gsLst>
                <a:lin ang="5400000" scaled="0"/>
              </a:gradFill>
              <a:latin typeface="Segoe UI Light"/>
              <a:ea typeface="MS PGothic" panose="020B0600070205080204" pitchFamily="34" charset="-128"/>
              <a:cs typeface="Segoe UI Light"/>
            </a:endParaRPr>
          </a:p>
        </p:txBody>
      </p:sp>
      <p:sp>
        <p:nvSpPr>
          <p:cNvPr id="6" name="Rectangle 5"/>
          <p:cNvSpPr/>
          <p:nvPr/>
        </p:nvSpPr>
        <p:spPr bwMode="auto">
          <a:xfrm>
            <a:off x="3937534" y="1938016"/>
            <a:ext cx="4578729" cy="4376790"/>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135" tIns="146283" rIns="182854" bIns="146283" anchor="ctr"/>
          <a:lstStyle/>
          <a:p>
            <a:pPr marL="457112">
              <a:lnSpc>
                <a:spcPct val="90000"/>
              </a:lnSpc>
              <a:defRPr/>
            </a:pPr>
            <a:endParaRPr lang="en-US" sz="2300" dirty="0">
              <a:gradFill>
                <a:gsLst>
                  <a:gs pos="2917">
                    <a:srgbClr val="505050"/>
                  </a:gs>
                  <a:gs pos="30000">
                    <a:srgbClr val="505050"/>
                  </a:gs>
                </a:gsLst>
                <a:lin ang="5400000" scaled="0"/>
              </a:gradFill>
              <a:latin typeface="Segoe UI Light"/>
              <a:ea typeface="MS PGothic" panose="020B0600070205080204" pitchFamily="34" charset="-128"/>
              <a:cs typeface="Segoe UI Light"/>
            </a:endParaRPr>
          </a:p>
        </p:txBody>
      </p:sp>
      <p:sp>
        <p:nvSpPr>
          <p:cNvPr id="7" name="Freeform 5"/>
          <p:cNvSpPr>
            <a:spLocks/>
          </p:cNvSpPr>
          <p:nvPr/>
        </p:nvSpPr>
        <p:spPr bwMode="auto">
          <a:xfrm>
            <a:off x="1211848" y="2812671"/>
            <a:ext cx="1798879" cy="1205677"/>
          </a:xfrm>
          <a:custGeom>
            <a:avLst/>
            <a:gdLst>
              <a:gd name="T0" fmla="*/ 3780 w 3790"/>
              <a:gd name="T1" fmla="*/ 1582 h 2332"/>
              <a:gd name="T2" fmla="*/ 3710 w 3790"/>
              <a:gd name="T3" fmla="*/ 1358 h 2332"/>
              <a:gd name="T4" fmla="*/ 3580 w 3790"/>
              <a:gd name="T5" fmla="*/ 1158 h 2332"/>
              <a:gd name="T6" fmla="*/ 3400 w 3790"/>
              <a:gd name="T7" fmla="*/ 1004 h 2332"/>
              <a:gd name="T8" fmla="*/ 3286 w 3790"/>
              <a:gd name="T9" fmla="*/ 944 h 2332"/>
              <a:gd name="T10" fmla="*/ 3280 w 3790"/>
              <a:gd name="T11" fmla="*/ 908 h 2332"/>
              <a:gd name="T12" fmla="*/ 3260 w 3790"/>
              <a:gd name="T13" fmla="*/ 796 h 2332"/>
              <a:gd name="T14" fmla="*/ 3220 w 3790"/>
              <a:gd name="T15" fmla="*/ 690 h 2332"/>
              <a:gd name="T16" fmla="*/ 3162 w 3790"/>
              <a:gd name="T17" fmla="*/ 596 h 2332"/>
              <a:gd name="T18" fmla="*/ 3088 w 3790"/>
              <a:gd name="T19" fmla="*/ 516 h 2332"/>
              <a:gd name="T20" fmla="*/ 2998 w 3790"/>
              <a:gd name="T21" fmla="*/ 450 h 2332"/>
              <a:gd name="T22" fmla="*/ 2898 w 3790"/>
              <a:gd name="T23" fmla="*/ 402 h 2332"/>
              <a:gd name="T24" fmla="*/ 2788 w 3790"/>
              <a:gd name="T25" fmla="*/ 374 h 2332"/>
              <a:gd name="T26" fmla="*/ 2700 w 3790"/>
              <a:gd name="T27" fmla="*/ 368 h 2332"/>
              <a:gd name="T28" fmla="*/ 2522 w 3790"/>
              <a:gd name="T29" fmla="*/ 396 h 2332"/>
              <a:gd name="T30" fmla="*/ 2366 w 3790"/>
              <a:gd name="T31" fmla="*/ 472 h 2332"/>
              <a:gd name="T32" fmla="*/ 2256 w 3790"/>
              <a:gd name="T33" fmla="*/ 324 h 2332"/>
              <a:gd name="T34" fmla="*/ 2070 w 3790"/>
              <a:gd name="T35" fmla="*/ 164 h 2332"/>
              <a:gd name="T36" fmla="*/ 1848 w 3790"/>
              <a:gd name="T37" fmla="*/ 54 h 2332"/>
              <a:gd name="T38" fmla="*/ 1596 w 3790"/>
              <a:gd name="T39" fmla="*/ 2 h 2332"/>
              <a:gd name="T40" fmla="*/ 1430 w 3790"/>
              <a:gd name="T41" fmla="*/ 6 h 2332"/>
              <a:gd name="T42" fmla="*/ 1240 w 3790"/>
              <a:gd name="T43" fmla="*/ 44 h 2332"/>
              <a:gd name="T44" fmla="*/ 1064 w 3790"/>
              <a:gd name="T45" fmla="*/ 118 h 2332"/>
              <a:gd name="T46" fmla="*/ 908 w 3790"/>
              <a:gd name="T47" fmla="*/ 224 h 2332"/>
              <a:gd name="T48" fmla="*/ 776 w 3790"/>
              <a:gd name="T49" fmla="*/ 356 h 2332"/>
              <a:gd name="T50" fmla="*/ 672 w 3790"/>
              <a:gd name="T51" fmla="*/ 512 h 2332"/>
              <a:gd name="T52" fmla="*/ 598 w 3790"/>
              <a:gd name="T53" fmla="*/ 688 h 2332"/>
              <a:gd name="T54" fmla="*/ 558 w 3790"/>
              <a:gd name="T55" fmla="*/ 878 h 2332"/>
              <a:gd name="T56" fmla="*/ 554 w 3790"/>
              <a:gd name="T57" fmla="*/ 1012 h 2332"/>
              <a:gd name="T58" fmla="*/ 560 w 3790"/>
              <a:gd name="T59" fmla="*/ 1056 h 2332"/>
              <a:gd name="T60" fmla="*/ 388 w 3790"/>
              <a:gd name="T61" fmla="*/ 1120 h 2332"/>
              <a:gd name="T62" fmla="*/ 198 w 3790"/>
              <a:gd name="T63" fmla="*/ 1252 h 2332"/>
              <a:gd name="T64" fmla="*/ 92 w 3790"/>
              <a:gd name="T65" fmla="*/ 1384 h 2332"/>
              <a:gd name="T66" fmla="*/ 42 w 3790"/>
              <a:gd name="T67" fmla="*/ 1484 h 2332"/>
              <a:gd name="T68" fmla="*/ 10 w 3790"/>
              <a:gd name="T69" fmla="*/ 1594 h 2332"/>
              <a:gd name="T70" fmla="*/ 0 w 3790"/>
              <a:gd name="T71" fmla="*/ 1712 h 2332"/>
              <a:gd name="T72" fmla="*/ 8 w 3790"/>
              <a:gd name="T73" fmla="*/ 1816 h 2332"/>
              <a:gd name="T74" fmla="*/ 44 w 3790"/>
              <a:gd name="T75" fmla="*/ 1942 h 2332"/>
              <a:gd name="T76" fmla="*/ 106 w 3790"/>
              <a:gd name="T77" fmla="*/ 2052 h 2332"/>
              <a:gd name="T78" fmla="*/ 192 w 3790"/>
              <a:gd name="T79" fmla="*/ 2146 h 2332"/>
              <a:gd name="T80" fmla="*/ 298 w 3790"/>
              <a:gd name="T81" fmla="*/ 2222 h 2332"/>
              <a:gd name="T82" fmla="*/ 420 w 3790"/>
              <a:gd name="T83" fmla="*/ 2278 h 2332"/>
              <a:gd name="T84" fmla="*/ 558 w 3790"/>
              <a:gd name="T85" fmla="*/ 2316 h 2332"/>
              <a:gd name="T86" fmla="*/ 706 w 3790"/>
              <a:gd name="T87" fmla="*/ 2332 h 2332"/>
              <a:gd name="T88" fmla="*/ 3106 w 3790"/>
              <a:gd name="T89" fmla="*/ 2322 h 2332"/>
              <a:gd name="T90" fmla="*/ 3360 w 3790"/>
              <a:gd name="T91" fmla="*/ 2260 h 2332"/>
              <a:gd name="T92" fmla="*/ 3486 w 3790"/>
              <a:gd name="T93" fmla="*/ 2204 h 2332"/>
              <a:gd name="T94" fmla="*/ 3594 w 3790"/>
              <a:gd name="T95" fmla="*/ 2132 h 2332"/>
              <a:gd name="T96" fmla="*/ 3682 w 3790"/>
              <a:gd name="T97" fmla="*/ 2044 h 2332"/>
              <a:gd name="T98" fmla="*/ 3744 w 3790"/>
              <a:gd name="T99" fmla="*/ 1936 h 2332"/>
              <a:gd name="T100" fmla="*/ 3782 w 3790"/>
              <a:gd name="T101" fmla="*/ 1810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94" y="948"/>
                </a:lnTo>
                <a:lnTo>
                  <a:pt x="3286" y="944"/>
                </a:lnTo>
                <a:lnTo>
                  <a:pt x="3280" y="938"/>
                </a:lnTo>
                <a:lnTo>
                  <a:pt x="3280" y="938"/>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700" y="368"/>
                </a:lnTo>
                <a:lnTo>
                  <a:pt x="2654" y="370"/>
                </a:lnTo>
                <a:lnTo>
                  <a:pt x="2608" y="374"/>
                </a:lnTo>
                <a:lnTo>
                  <a:pt x="2564" y="384"/>
                </a:lnTo>
                <a:lnTo>
                  <a:pt x="2522" y="396"/>
                </a:lnTo>
                <a:lnTo>
                  <a:pt x="2482" y="410"/>
                </a:lnTo>
                <a:lnTo>
                  <a:pt x="2442" y="428"/>
                </a:lnTo>
                <a:lnTo>
                  <a:pt x="2404" y="450"/>
                </a:lnTo>
                <a:lnTo>
                  <a:pt x="2366" y="472"/>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978"/>
                </a:lnTo>
                <a:lnTo>
                  <a:pt x="554" y="1012"/>
                </a:lnTo>
                <a:lnTo>
                  <a:pt x="556" y="1046"/>
                </a:lnTo>
                <a:lnTo>
                  <a:pt x="556" y="1046"/>
                </a:lnTo>
                <a:lnTo>
                  <a:pt x="556" y="1054"/>
                </a:lnTo>
                <a:lnTo>
                  <a:pt x="560" y="1056"/>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sz="1199" dirty="0">
              <a:solidFill>
                <a:srgbClr val="FFFFFF"/>
              </a:solidFill>
            </a:endParaRPr>
          </a:p>
        </p:txBody>
      </p:sp>
      <p:sp>
        <p:nvSpPr>
          <p:cNvPr id="8" name="TextBox 7"/>
          <p:cNvSpPr txBox="1"/>
          <p:nvPr/>
        </p:nvSpPr>
        <p:spPr>
          <a:xfrm>
            <a:off x="1447262" y="3053309"/>
            <a:ext cx="1388789" cy="1116161"/>
          </a:xfrm>
          <a:prstGeom prst="rect">
            <a:avLst/>
          </a:prstGeom>
          <a:noFill/>
        </p:spPr>
        <p:txBody>
          <a:bodyPr wrap="none" lIns="182854" tIns="146283" rIns="182854" bIns="146283" rtlCol="0">
            <a:spAutoFit/>
          </a:bodyPr>
          <a:lstStyle/>
          <a:p>
            <a:pPr marL="171417" indent="-171417" fontAlgn="base">
              <a:lnSpc>
                <a:spcPts val="800"/>
              </a:lnSpc>
              <a:spcBef>
                <a:spcPct val="0"/>
              </a:spcBef>
              <a:spcAft>
                <a:spcPts val="600"/>
              </a:spcAft>
              <a:buFont typeface="Arial" panose="020B0604020202020204" pitchFamily="34" charset="0"/>
              <a:buChar char="•"/>
            </a:pPr>
            <a:r>
              <a:rPr lang="en-US" sz="1000" dirty="0" err="1">
                <a:solidFill>
                  <a:srgbClr val="FFFFFF"/>
                </a:solidFill>
              </a:rPr>
              <a:t>HDInsight</a:t>
            </a:r>
            <a:endParaRPr lang="en-US" sz="1000" dirty="0">
              <a:solidFill>
                <a:srgbClr val="FFFFFF"/>
              </a:solidFill>
            </a:endParaRPr>
          </a:p>
          <a:p>
            <a:pPr marL="171417" indent="-171417" fontAlgn="base">
              <a:lnSpc>
                <a:spcPts val="800"/>
              </a:lnSpc>
              <a:spcBef>
                <a:spcPct val="0"/>
              </a:spcBef>
              <a:spcAft>
                <a:spcPts val="600"/>
              </a:spcAft>
              <a:buFont typeface="Arial" panose="020B0604020202020204" pitchFamily="34" charset="0"/>
              <a:buChar char="•"/>
            </a:pPr>
            <a:r>
              <a:rPr lang="en-US" sz="1000" dirty="0">
                <a:solidFill>
                  <a:srgbClr val="FFFFFF"/>
                </a:solidFill>
              </a:rPr>
              <a:t>SQL Server VM</a:t>
            </a:r>
          </a:p>
          <a:p>
            <a:pPr marL="171417" indent="-171417" fontAlgn="base">
              <a:lnSpc>
                <a:spcPts val="800"/>
              </a:lnSpc>
              <a:spcBef>
                <a:spcPct val="0"/>
              </a:spcBef>
              <a:spcAft>
                <a:spcPts val="600"/>
              </a:spcAft>
              <a:buFont typeface="Arial" panose="020B0604020202020204" pitchFamily="34" charset="0"/>
              <a:buChar char="•"/>
            </a:pPr>
            <a:r>
              <a:rPr lang="en-US" sz="1000" dirty="0">
                <a:solidFill>
                  <a:srgbClr val="FFFFFF"/>
                </a:solidFill>
              </a:rPr>
              <a:t>SQL DB</a:t>
            </a:r>
          </a:p>
          <a:p>
            <a:pPr marL="171417" indent="-171417" fontAlgn="base">
              <a:lnSpc>
                <a:spcPts val="800"/>
              </a:lnSpc>
              <a:spcBef>
                <a:spcPct val="0"/>
              </a:spcBef>
              <a:spcAft>
                <a:spcPts val="600"/>
              </a:spcAft>
              <a:buFont typeface="Arial" panose="020B0604020202020204" pitchFamily="34" charset="0"/>
              <a:buChar char="•"/>
            </a:pPr>
            <a:r>
              <a:rPr lang="en-US" sz="1000" dirty="0">
                <a:solidFill>
                  <a:srgbClr val="FFFFFF"/>
                </a:solidFill>
              </a:rPr>
              <a:t>Blobs &amp; </a:t>
            </a:r>
            <a:r>
              <a:rPr lang="en-US" sz="1000" dirty="0" smtClean="0">
                <a:solidFill>
                  <a:srgbClr val="FFFFFF"/>
                </a:solidFill>
              </a:rPr>
              <a:t>tables</a:t>
            </a:r>
          </a:p>
          <a:p>
            <a:pPr marL="171417" indent="-171417" fontAlgn="base">
              <a:lnSpc>
                <a:spcPts val="800"/>
              </a:lnSpc>
              <a:spcBef>
                <a:spcPct val="0"/>
              </a:spcBef>
              <a:spcAft>
                <a:spcPts val="600"/>
              </a:spcAft>
              <a:buFont typeface="Arial" panose="020B0604020202020204" pitchFamily="34" charset="0"/>
              <a:buChar char="•"/>
            </a:pPr>
            <a:r>
              <a:rPr lang="en-US" sz="1000" dirty="0" smtClean="0">
                <a:solidFill>
                  <a:srgbClr val="FFFFFF"/>
                </a:solidFill>
              </a:rPr>
              <a:t>Local Files</a:t>
            </a:r>
            <a:endParaRPr lang="en-US" sz="1000" dirty="0">
              <a:solidFill>
                <a:srgbClr val="FFFFFF"/>
              </a:solidFill>
            </a:endParaRPr>
          </a:p>
        </p:txBody>
      </p:sp>
      <p:cxnSp>
        <p:nvCxnSpPr>
          <p:cNvPr id="9" name="Straight Arrow Connector 8"/>
          <p:cNvCxnSpPr/>
          <p:nvPr/>
        </p:nvCxnSpPr>
        <p:spPr>
          <a:xfrm rot="5400000">
            <a:off x="3966076" y="2988552"/>
            <a:ext cx="0" cy="565435"/>
          </a:xfrm>
          <a:prstGeom prst="straightConnector1">
            <a:avLst/>
          </a:prstGeom>
          <a:solidFill>
            <a:srgbClr val="DC3C00"/>
          </a:solidFill>
          <a:ln w="38100">
            <a:solidFill>
              <a:srgbClr val="FFFFFF"/>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Arrow Connector 9"/>
          <p:cNvCxnSpPr/>
          <p:nvPr/>
        </p:nvCxnSpPr>
        <p:spPr>
          <a:xfrm rot="5400000">
            <a:off x="3974271" y="4947739"/>
            <a:ext cx="0" cy="565435"/>
          </a:xfrm>
          <a:prstGeom prst="straightConnector1">
            <a:avLst/>
          </a:prstGeom>
          <a:solidFill>
            <a:srgbClr val="DC3C00"/>
          </a:solidFill>
          <a:ln w="38100">
            <a:solidFill>
              <a:srgbClr val="FFFFFF"/>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p:cNvCxnSpPr/>
          <p:nvPr/>
        </p:nvCxnSpPr>
        <p:spPr>
          <a:xfrm>
            <a:off x="5211241" y="4374608"/>
            <a:ext cx="0" cy="634974"/>
          </a:xfrm>
          <a:prstGeom prst="straightConnector1">
            <a:avLst/>
          </a:prstGeom>
          <a:solidFill>
            <a:srgbClr val="DC3C00"/>
          </a:solidFill>
          <a:ln w="38100">
            <a:solidFill>
              <a:srgbClr val="FFFFFF"/>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p:cNvCxnSpPr/>
          <p:nvPr/>
        </p:nvCxnSpPr>
        <p:spPr>
          <a:xfrm>
            <a:off x="7411320" y="4357599"/>
            <a:ext cx="0" cy="710778"/>
          </a:xfrm>
          <a:prstGeom prst="straightConnector1">
            <a:avLst/>
          </a:prstGeom>
          <a:solidFill>
            <a:srgbClr val="DC3C00"/>
          </a:solidFill>
          <a:ln w="38100">
            <a:solidFill>
              <a:srgbClr val="FFFFF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p:cNvSpPr/>
          <p:nvPr/>
        </p:nvSpPr>
        <p:spPr>
          <a:xfrm>
            <a:off x="6269850" y="3795673"/>
            <a:ext cx="2308686" cy="480063"/>
          </a:xfrm>
          <a:prstGeom prst="rect">
            <a:avLst/>
          </a:prstGeom>
        </p:spPr>
        <p:txBody>
          <a:bodyPr wrap="square" lIns="182854" tIns="146283" rIns="182854" bIns="146283">
            <a:spAutoFit/>
          </a:bodyPr>
          <a:lstStyle/>
          <a:p>
            <a:pPr algn="ctr" defTabSz="914224"/>
            <a:r>
              <a:rPr lang="en-US" sz="1199" dirty="0">
                <a:solidFill>
                  <a:srgbClr val="FFFFFF"/>
                </a:solidFill>
                <a:ea typeface="Calibri" panose="020F0502020204030204" pitchFamily="34" charset="0"/>
              </a:rPr>
              <a:t>Publish API in minutes</a:t>
            </a:r>
          </a:p>
        </p:txBody>
      </p:sp>
      <p:cxnSp>
        <p:nvCxnSpPr>
          <p:cNvPr id="14" name="Straight Arrow Connector 13"/>
          <p:cNvCxnSpPr/>
          <p:nvPr/>
        </p:nvCxnSpPr>
        <p:spPr>
          <a:xfrm flipH="1">
            <a:off x="8207410" y="5221474"/>
            <a:ext cx="646647" cy="0"/>
          </a:xfrm>
          <a:prstGeom prst="straightConnector1">
            <a:avLst/>
          </a:prstGeom>
          <a:solidFill>
            <a:srgbClr val="DC3C00"/>
          </a:solidFill>
          <a:ln w="38100">
            <a:solidFill>
              <a:srgbClr val="FFFFF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p:cNvSpPr>
            <a:spLocks noChangeAspect="1"/>
          </p:cNvSpPr>
          <p:nvPr/>
        </p:nvSpPr>
        <p:spPr bwMode="auto">
          <a:xfrm>
            <a:off x="8613786" y="5755460"/>
            <a:ext cx="3424988" cy="395604"/>
          </a:xfrm>
          <a:prstGeom prst="rect">
            <a:avLst/>
          </a:prstGeom>
          <a:noFill/>
          <a:ln w="38100" cap="flat" cmpd="sng" algn="ctr">
            <a:noFill/>
            <a:prstDash val="solid"/>
            <a:headEnd type="none" w="med" len="med"/>
            <a:tailEnd type="none" w="med" len="med"/>
          </a:ln>
          <a:effectLst/>
        </p:spPr>
        <p:txBody>
          <a:bodyPr vert="horz" wrap="square" lIns="93243" tIns="91427" rIns="93243" bIns="91427" numCol="1" rtlCol="0" anchor="t" anchorCtr="0" compatLnSpc="1">
            <a:prstTxWarp prst="textNoShape">
              <a:avLst/>
            </a:prstTxWarp>
          </a:bodyPr>
          <a:lstStyle/>
          <a:p>
            <a:pPr algn="ctr" fontAlgn="base">
              <a:lnSpc>
                <a:spcPct val="90000"/>
              </a:lnSpc>
              <a:spcBef>
                <a:spcPct val="0"/>
              </a:spcBef>
              <a:spcAft>
                <a:spcPts val="600"/>
              </a:spcAft>
            </a:pPr>
            <a:r>
              <a:rPr lang="en-US" sz="1399" dirty="0">
                <a:solidFill>
                  <a:srgbClr val="FFFFFF"/>
                </a:solidFill>
              </a:rPr>
              <a:t>Devices     Applications    Dashboards</a:t>
            </a:r>
          </a:p>
        </p:txBody>
      </p:sp>
      <p:sp>
        <p:nvSpPr>
          <p:cNvPr id="16" name="Rectangle 15"/>
          <p:cNvSpPr/>
          <p:nvPr/>
        </p:nvSpPr>
        <p:spPr>
          <a:xfrm>
            <a:off x="282920" y="1945644"/>
            <a:ext cx="933325" cy="622254"/>
          </a:xfrm>
          <a:prstGeom prst="rect">
            <a:avLst/>
          </a:prstGeom>
        </p:spPr>
        <p:txBody>
          <a:bodyPr wrap="none" lIns="182854" tIns="137141" rIns="182854" bIns="137141">
            <a:spAutoFit/>
          </a:bodyPr>
          <a:lstStyle/>
          <a:p>
            <a:pPr defTabSz="914224"/>
            <a:r>
              <a:rPr lang="en-US" sz="2200" dirty="0">
                <a:solidFill>
                  <a:srgbClr val="FFFFFF"/>
                </a:solidFill>
                <a:latin typeface="Segoe UI Light"/>
                <a:ea typeface="Calibri" panose="020F0502020204030204" pitchFamily="34" charset="0"/>
              </a:rPr>
              <a:t>Data</a:t>
            </a:r>
          </a:p>
        </p:txBody>
      </p:sp>
      <p:sp>
        <p:nvSpPr>
          <p:cNvPr id="17" name="Rectangle 16"/>
          <p:cNvSpPr/>
          <p:nvPr/>
        </p:nvSpPr>
        <p:spPr>
          <a:xfrm>
            <a:off x="3947461" y="1945644"/>
            <a:ext cx="4488348" cy="622254"/>
          </a:xfrm>
          <a:prstGeom prst="rect">
            <a:avLst/>
          </a:prstGeom>
        </p:spPr>
        <p:txBody>
          <a:bodyPr wrap="none" lIns="182854" tIns="137141" rIns="182854" bIns="137141">
            <a:spAutoFit/>
          </a:bodyPr>
          <a:lstStyle/>
          <a:p>
            <a:pPr defTabSz="914224"/>
            <a:r>
              <a:rPr lang="en-US" sz="2200" dirty="0">
                <a:solidFill>
                  <a:srgbClr val="FFFFFF"/>
                </a:solidFill>
                <a:latin typeface="Segoe UI Light"/>
                <a:ea typeface="Calibri" panose="020F0502020204030204" pitchFamily="34" charset="0"/>
              </a:rPr>
              <a:t>Microsoft Azure Machine Learning</a:t>
            </a:r>
          </a:p>
        </p:txBody>
      </p:sp>
      <p:sp>
        <p:nvSpPr>
          <p:cNvPr id="18" name="Rectangle 17"/>
          <p:cNvSpPr/>
          <p:nvPr/>
        </p:nvSpPr>
        <p:spPr>
          <a:xfrm>
            <a:off x="8518475" y="1945644"/>
            <a:ext cx="773104" cy="622254"/>
          </a:xfrm>
          <a:prstGeom prst="rect">
            <a:avLst/>
          </a:prstGeom>
        </p:spPr>
        <p:txBody>
          <a:bodyPr wrap="none" lIns="182854" tIns="137141" rIns="182854" bIns="137141">
            <a:spAutoFit/>
          </a:bodyPr>
          <a:lstStyle/>
          <a:p>
            <a:pPr defTabSz="914224"/>
            <a:r>
              <a:rPr lang="en-US" sz="2200" dirty="0">
                <a:solidFill>
                  <a:srgbClr val="FFFFFF"/>
                </a:solidFill>
                <a:latin typeface="Segoe UI Light"/>
                <a:ea typeface="Calibri" panose="020F0502020204030204" pitchFamily="34" charset="0"/>
              </a:rPr>
              <a:t>API</a:t>
            </a:r>
          </a:p>
        </p:txBody>
      </p:sp>
      <p:grpSp>
        <p:nvGrpSpPr>
          <p:cNvPr id="19" name="Group 121"/>
          <p:cNvGrpSpPr>
            <a:grpSpLocks/>
          </p:cNvGrpSpPr>
          <p:nvPr/>
        </p:nvGrpSpPr>
        <p:grpSpPr bwMode="auto">
          <a:xfrm>
            <a:off x="4639825" y="2977292"/>
            <a:ext cx="1201566" cy="722211"/>
            <a:chOff x="4181671" y="3069339"/>
            <a:chExt cx="1600004" cy="963517"/>
          </a:xfrm>
          <a:solidFill>
            <a:schemeClr val="bg1"/>
          </a:solidFill>
        </p:grpSpPr>
        <p:sp>
          <p:nvSpPr>
            <p:cNvPr id="20" name="Rectangle 19"/>
            <p:cNvSpPr/>
            <p:nvPr/>
          </p:nvSpPr>
          <p:spPr bwMode="auto">
            <a:xfrm>
              <a:off x="4230283" y="3103221"/>
              <a:ext cx="1046239" cy="753872"/>
            </a:xfrm>
            <a:prstGeom prst="rect">
              <a:avLst/>
            </a:prstGeom>
            <a:solidFill>
              <a:srgbClr val="A32D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grpSp>
          <p:nvGrpSpPr>
            <p:cNvPr id="21" name="Group 20"/>
            <p:cNvGrpSpPr>
              <a:grpSpLocks noChangeAspect="1"/>
            </p:cNvGrpSpPr>
            <p:nvPr/>
          </p:nvGrpSpPr>
          <p:grpSpPr>
            <a:xfrm>
              <a:off x="4181671" y="3069339"/>
              <a:ext cx="1600004" cy="963517"/>
              <a:chOff x="3742936" y="4845974"/>
              <a:chExt cx="1611848" cy="970652"/>
            </a:xfrm>
            <a:grpFill/>
          </p:grpSpPr>
          <p:sp>
            <p:nvSpPr>
              <p:cNvPr id="22" name="Freeform 21"/>
              <p:cNvSpPr>
                <a:spLocks noEditPoints="1"/>
              </p:cNvSpPr>
              <p:nvPr/>
            </p:nvSpPr>
            <p:spPr bwMode="black">
              <a:xfrm>
                <a:off x="4953857" y="5008123"/>
                <a:ext cx="400927" cy="80850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509">
                  <a:defRPr/>
                </a:pPr>
                <a:endParaRPr lang="en-US" sz="1836" dirty="0">
                  <a:solidFill>
                    <a:srgbClr val="FFFFFF"/>
                  </a:solidFill>
                </a:endParaRPr>
              </a:p>
            </p:txBody>
          </p:sp>
          <p:sp>
            <p:nvSpPr>
              <p:cNvPr id="23" name="Freeform 88"/>
              <p:cNvSpPr>
                <a:spLocks noEditPoints="1"/>
              </p:cNvSpPr>
              <p:nvPr/>
            </p:nvSpPr>
            <p:spPr bwMode="black">
              <a:xfrm>
                <a:off x="3742936" y="4845974"/>
                <a:ext cx="1144646" cy="970652"/>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509">
                  <a:defRPr/>
                </a:pPr>
                <a:endParaRPr lang="en-US" sz="1836" dirty="0">
                  <a:solidFill>
                    <a:srgbClr val="FFFFFF"/>
                  </a:solidFill>
                </a:endParaRPr>
              </a:p>
            </p:txBody>
          </p:sp>
        </p:grpSp>
      </p:grpSp>
      <p:grpSp>
        <p:nvGrpSpPr>
          <p:cNvPr id="24" name="Group 115"/>
          <p:cNvGrpSpPr>
            <a:grpSpLocks/>
          </p:cNvGrpSpPr>
          <p:nvPr/>
        </p:nvGrpSpPr>
        <p:grpSpPr bwMode="auto">
          <a:xfrm>
            <a:off x="7060004" y="5213317"/>
            <a:ext cx="724148" cy="474813"/>
            <a:chOff x="5437366" y="1237061"/>
            <a:chExt cx="4432300" cy="2908114"/>
          </a:xfrm>
        </p:grpSpPr>
        <p:sp>
          <p:nvSpPr>
            <p:cNvPr id="25" name="Rectangle 24"/>
            <p:cNvSpPr/>
            <p:nvPr/>
          </p:nvSpPr>
          <p:spPr bwMode="auto">
            <a:xfrm>
              <a:off x="5437366" y="1237061"/>
              <a:ext cx="4432300" cy="33845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552459" y="1302872"/>
              <a:ext cx="321795" cy="322005"/>
            </a:xfrm>
            <a:prstGeom prst="ellipse">
              <a:avLst/>
            </a:prstGeom>
            <a:solidFill>
              <a:schemeClr val="accent4">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sp>
          <p:nvSpPr>
            <p:cNvPr id="27" name="Rectangle 26"/>
            <p:cNvSpPr/>
            <p:nvPr/>
          </p:nvSpPr>
          <p:spPr bwMode="auto">
            <a:xfrm>
              <a:off x="5437366" y="1719556"/>
              <a:ext cx="4432300" cy="242561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5904789" y="1349881"/>
              <a:ext cx="213747" cy="211537"/>
            </a:xfrm>
            <a:prstGeom prst="ellipse">
              <a:avLst/>
            </a:prstGeom>
            <a:solidFill>
              <a:schemeClr val="accent4">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grpSp>
      <p:sp>
        <p:nvSpPr>
          <p:cNvPr id="29" name="Rectangle 28"/>
          <p:cNvSpPr>
            <a:spLocks noChangeAspect="1"/>
          </p:cNvSpPr>
          <p:nvPr/>
        </p:nvSpPr>
        <p:spPr bwMode="auto">
          <a:xfrm>
            <a:off x="4480376" y="5754579"/>
            <a:ext cx="1364823" cy="395604"/>
          </a:xfrm>
          <a:prstGeom prst="rect">
            <a:avLst/>
          </a:prstGeom>
          <a:noFill/>
          <a:ln w="38100" cap="flat" cmpd="sng" algn="ctr">
            <a:noFill/>
            <a:prstDash val="solid"/>
            <a:headEnd type="none" w="med" len="med"/>
            <a:tailEnd type="none" w="med" len="med"/>
          </a:ln>
          <a:effectLst/>
        </p:spPr>
        <p:txBody>
          <a:bodyPr vert="horz" wrap="square" lIns="93243" tIns="91427" rIns="93243" bIns="91427" numCol="1" rtlCol="0" anchor="t" anchorCtr="0" compatLnSpc="1">
            <a:prstTxWarp prst="textNoShape">
              <a:avLst/>
            </a:prstTxWarp>
          </a:bodyPr>
          <a:lstStyle/>
          <a:p>
            <a:pPr algn="ctr" fontAlgn="base">
              <a:lnSpc>
                <a:spcPct val="90000"/>
              </a:lnSpc>
              <a:spcBef>
                <a:spcPct val="0"/>
              </a:spcBef>
              <a:spcAft>
                <a:spcPts val="600"/>
              </a:spcAft>
            </a:pPr>
            <a:r>
              <a:rPr lang="en-US" sz="1399" dirty="0">
                <a:solidFill>
                  <a:srgbClr val="FFFFFF"/>
                </a:solidFill>
              </a:rPr>
              <a:t>Storage space</a:t>
            </a:r>
          </a:p>
        </p:txBody>
      </p:sp>
      <p:sp>
        <p:nvSpPr>
          <p:cNvPr id="30" name="Rectangle 29"/>
          <p:cNvSpPr>
            <a:spLocks noChangeAspect="1"/>
          </p:cNvSpPr>
          <p:nvPr/>
        </p:nvSpPr>
        <p:spPr bwMode="auto">
          <a:xfrm>
            <a:off x="6751561" y="5754579"/>
            <a:ext cx="1364823" cy="395604"/>
          </a:xfrm>
          <a:prstGeom prst="rect">
            <a:avLst/>
          </a:prstGeom>
          <a:noFill/>
          <a:ln w="38100" cap="flat" cmpd="sng" algn="ctr">
            <a:noFill/>
            <a:prstDash val="solid"/>
            <a:headEnd type="none" w="med" len="med"/>
            <a:tailEnd type="none" w="med" len="med"/>
          </a:ln>
          <a:effectLst/>
        </p:spPr>
        <p:txBody>
          <a:bodyPr vert="horz" wrap="square" lIns="93243" tIns="91427" rIns="93243" bIns="91427" numCol="1" rtlCol="0" anchor="t" anchorCtr="0" compatLnSpc="1">
            <a:prstTxWarp prst="textNoShape">
              <a:avLst/>
            </a:prstTxWarp>
          </a:bodyPr>
          <a:lstStyle/>
          <a:p>
            <a:pPr algn="ctr" fontAlgn="base">
              <a:lnSpc>
                <a:spcPct val="90000"/>
              </a:lnSpc>
              <a:spcBef>
                <a:spcPct val="0"/>
              </a:spcBef>
              <a:spcAft>
                <a:spcPts val="600"/>
              </a:spcAft>
            </a:pPr>
            <a:r>
              <a:rPr lang="en-US" sz="1399" dirty="0">
                <a:solidFill>
                  <a:srgbClr val="FFFFFF"/>
                </a:solidFill>
              </a:rPr>
              <a:t>Web</a:t>
            </a:r>
          </a:p>
        </p:txBody>
      </p:sp>
      <p:grpSp>
        <p:nvGrpSpPr>
          <p:cNvPr id="31" name="Group 30"/>
          <p:cNvGrpSpPr/>
          <p:nvPr/>
        </p:nvGrpSpPr>
        <p:grpSpPr>
          <a:xfrm>
            <a:off x="6569128" y="2929035"/>
            <a:ext cx="1709685" cy="873590"/>
            <a:chOff x="14800387" y="3858182"/>
            <a:chExt cx="1709928" cy="873714"/>
          </a:xfrm>
        </p:grpSpPr>
        <p:grpSp>
          <p:nvGrpSpPr>
            <p:cNvPr id="32" name="Group 31"/>
            <p:cNvGrpSpPr/>
            <p:nvPr/>
          </p:nvGrpSpPr>
          <p:grpSpPr>
            <a:xfrm>
              <a:off x="14800387" y="3858182"/>
              <a:ext cx="1709928" cy="873714"/>
              <a:chOff x="13377563" y="2176438"/>
              <a:chExt cx="1709928" cy="873714"/>
            </a:xfrm>
          </p:grpSpPr>
          <p:sp>
            <p:nvSpPr>
              <p:cNvPr id="34" name="Freeform 5"/>
              <p:cNvSpPr>
                <a:spLocks/>
              </p:cNvSpPr>
              <p:nvPr/>
            </p:nvSpPr>
            <p:spPr bwMode="auto">
              <a:xfrm>
                <a:off x="13377563" y="2981404"/>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35" name="Freeform 6"/>
              <p:cNvSpPr>
                <a:spLocks/>
              </p:cNvSpPr>
              <p:nvPr/>
            </p:nvSpPr>
            <p:spPr bwMode="auto">
              <a:xfrm>
                <a:off x="13593804" y="2176438"/>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36" name="Freeform 7"/>
              <p:cNvSpPr>
                <a:spLocks/>
              </p:cNvSpPr>
              <p:nvPr/>
            </p:nvSpPr>
            <p:spPr bwMode="auto">
              <a:xfrm>
                <a:off x="13650052" y="2223936"/>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A32D10"/>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
          <p:nvSpPr>
            <p:cNvPr id="33" name="Freeform 5"/>
            <p:cNvSpPr>
              <a:spLocks/>
            </p:cNvSpPr>
            <p:nvPr/>
          </p:nvSpPr>
          <p:spPr bwMode="auto">
            <a:xfrm>
              <a:off x="15240174" y="3998553"/>
              <a:ext cx="841742" cy="564168"/>
            </a:xfrm>
            <a:custGeom>
              <a:avLst/>
              <a:gdLst>
                <a:gd name="T0" fmla="*/ 3780 w 3790"/>
                <a:gd name="T1" fmla="*/ 1582 h 2332"/>
                <a:gd name="T2" fmla="*/ 3710 w 3790"/>
                <a:gd name="T3" fmla="*/ 1358 h 2332"/>
                <a:gd name="T4" fmla="*/ 3580 w 3790"/>
                <a:gd name="T5" fmla="*/ 1158 h 2332"/>
                <a:gd name="T6" fmla="*/ 3400 w 3790"/>
                <a:gd name="T7" fmla="*/ 1004 h 2332"/>
                <a:gd name="T8" fmla="*/ 3286 w 3790"/>
                <a:gd name="T9" fmla="*/ 944 h 2332"/>
                <a:gd name="T10" fmla="*/ 3280 w 3790"/>
                <a:gd name="T11" fmla="*/ 908 h 2332"/>
                <a:gd name="T12" fmla="*/ 3260 w 3790"/>
                <a:gd name="T13" fmla="*/ 796 h 2332"/>
                <a:gd name="T14" fmla="*/ 3220 w 3790"/>
                <a:gd name="T15" fmla="*/ 690 h 2332"/>
                <a:gd name="T16" fmla="*/ 3162 w 3790"/>
                <a:gd name="T17" fmla="*/ 596 h 2332"/>
                <a:gd name="T18" fmla="*/ 3088 w 3790"/>
                <a:gd name="T19" fmla="*/ 516 h 2332"/>
                <a:gd name="T20" fmla="*/ 2998 w 3790"/>
                <a:gd name="T21" fmla="*/ 450 h 2332"/>
                <a:gd name="T22" fmla="*/ 2898 w 3790"/>
                <a:gd name="T23" fmla="*/ 402 h 2332"/>
                <a:gd name="T24" fmla="*/ 2788 w 3790"/>
                <a:gd name="T25" fmla="*/ 374 h 2332"/>
                <a:gd name="T26" fmla="*/ 2700 w 3790"/>
                <a:gd name="T27" fmla="*/ 368 h 2332"/>
                <a:gd name="T28" fmla="*/ 2522 w 3790"/>
                <a:gd name="T29" fmla="*/ 396 h 2332"/>
                <a:gd name="T30" fmla="*/ 2366 w 3790"/>
                <a:gd name="T31" fmla="*/ 472 h 2332"/>
                <a:gd name="T32" fmla="*/ 2256 w 3790"/>
                <a:gd name="T33" fmla="*/ 324 h 2332"/>
                <a:gd name="T34" fmla="*/ 2070 w 3790"/>
                <a:gd name="T35" fmla="*/ 164 h 2332"/>
                <a:gd name="T36" fmla="*/ 1848 w 3790"/>
                <a:gd name="T37" fmla="*/ 54 h 2332"/>
                <a:gd name="T38" fmla="*/ 1596 w 3790"/>
                <a:gd name="T39" fmla="*/ 2 h 2332"/>
                <a:gd name="T40" fmla="*/ 1430 w 3790"/>
                <a:gd name="T41" fmla="*/ 6 h 2332"/>
                <a:gd name="T42" fmla="*/ 1240 w 3790"/>
                <a:gd name="T43" fmla="*/ 44 h 2332"/>
                <a:gd name="T44" fmla="*/ 1064 w 3790"/>
                <a:gd name="T45" fmla="*/ 118 h 2332"/>
                <a:gd name="T46" fmla="*/ 908 w 3790"/>
                <a:gd name="T47" fmla="*/ 224 h 2332"/>
                <a:gd name="T48" fmla="*/ 776 w 3790"/>
                <a:gd name="T49" fmla="*/ 356 h 2332"/>
                <a:gd name="T50" fmla="*/ 672 w 3790"/>
                <a:gd name="T51" fmla="*/ 512 h 2332"/>
                <a:gd name="T52" fmla="*/ 598 w 3790"/>
                <a:gd name="T53" fmla="*/ 688 h 2332"/>
                <a:gd name="T54" fmla="*/ 558 w 3790"/>
                <a:gd name="T55" fmla="*/ 878 h 2332"/>
                <a:gd name="T56" fmla="*/ 554 w 3790"/>
                <a:gd name="T57" fmla="*/ 1012 h 2332"/>
                <a:gd name="T58" fmla="*/ 560 w 3790"/>
                <a:gd name="T59" fmla="*/ 1056 h 2332"/>
                <a:gd name="T60" fmla="*/ 388 w 3790"/>
                <a:gd name="T61" fmla="*/ 1120 h 2332"/>
                <a:gd name="T62" fmla="*/ 198 w 3790"/>
                <a:gd name="T63" fmla="*/ 1252 h 2332"/>
                <a:gd name="T64" fmla="*/ 92 w 3790"/>
                <a:gd name="T65" fmla="*/ 1384 h 2332"/>
                <a:gd name="T66" fmla="*/ 42 w 3790"/>
                <a:gd name="T67" fmla="*/ 1484 h 2332"/>
                <a:gd name="T68" fmla="*/ 10 w 3790"/>
                <a:gd name="T69" fmla="*/ 1594 h 2332"/>
                <a:gd name="T70" fmla="*/ 0 w 3790"/>
                <a:gd name="T71" fmla="*/ 1712 h 2332"/>
                <a:gd name="T72" fmla="*/ 8 w 3790"/>
                <a:gd name="T73" fmla="*/ 1816 h 2332"/>
                <a:gd name="T74" fmla="*/ 44 w 3790"/>
                <a:gd name="T75" fmla="*/ 1942 h 2332"/>
                <a:gd name="T76" fmla="*/ 106 w 3790"/>
                <a:gd name="T77" fmla="*/ 2052 h 2332"/>
                <a:gd name="T78" fmla="*/ 192 w 3790"/>
                <a:gd name="T79" fmla="*/ 2146 h 2332"/>
                <a:gd name="T80" fmla="*/ 298 w 3790"/>
                <a:gd name="T81" fmla="*/ 2222 h 2332"/>
                <a:gd name="T82" fmla="*/ 420 w 3790"/>
                <a:gd name="T83" fmla="*/ 2278 h 2332"/>
                <a:gd name="T84" fmla="*/ 558 w 3790"/>
                <a:gd name="T85" fmla="*/ 2316 h 2332"/>
                <a:gd name="T86" fmla="*/ 706 w 3790"/>
                <a:gd name="T87" fmla="*/ 2332 h 2332"/>
                <a:gd name="T88" fmla="*/ 3106 w 3790"/>
                <a:gd name="T89" fmla="*/ 2322 h 2332"/>
                <a:gd name="T90" fmla="*/ 3360 w 3790"/>
                <a:gd name="T91" fmla="*/ 2260 h 2332"/>
                <a:gd name="T92" fmla="*/ 3486 w 3790"/>
                <a:gd name="T93" fmla="*/ 2204 h 2332"/>
                <a:gd name="T94" fmla="*/ 3594 w 3790"/>
                <a:gd name="T95" fmla="*/ 2132 h 2332"/>
                <a:gd name="T96" fmla="*/ 3682 w 3790"/>
                <a:gd name="T97" fmla="*/ 2044 h 2332"/>
                <a:gd name="T98" fmla="*/ 3744 w 3790"/>
                <a:gd name="T99" fmla="*/ 1936 h 2332"/>
                <a:gd name="T100" fmla="*/ 3782 w 3790"/>
                <a:gd name="T101" fmla="*/ 1810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94" y="948"/>
                  </a:lnTo>
                  <a:lnTo>
                    <a:pt x="3286" y="944"/>
                  </a:lnTo>
                  <a:lnTo>
                    <a:pt x="3280" y="938"/>
                  </a:lnTo>
                  <a:lnTo>
                    <a:pt x="3280" y="938"/>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700" y="368"/>
                  </a:lnTo>
                  <a:lnTo>
                    <a:pt x="2654" y="370"/>
                  </a:lnTo>
                  <a:lnTo>
                    <a:pt x="2608" y="374"/>
                  </a:lnTo>
                  <a:lnTo>
                    <a:pt x="2564" y="384"/>
                  </a:lnTo>
                  <a:lnTo>
                    <a:pt x="2522" y="396"/>
                  </a:lnTo>
                  <a:lnTo>
                    <a:pt x="2482" y="410"/>
                  </a:lnTo>
                  <a:lnTo>
                    <a:pt x="2442" y="428"/>
                  </a:lnTo>
                  <a:lnTo>
                    <a:pt x="2404" y="450"/>
                  </a:lnTo>
                  <a:lnTo>
                    <a:pt x="2366" y="472"/>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978"/>
                  </a:lnTo>
                  <a:lnTo>
                    <a:pt x="554" y="1012"/>
                  </a:lnTo>
                  <a:lnTo>
                    <a:pt x="556" y="1046"/>
                  </a:lnTo>
                  <a:lnTo>
                    <a:pt x="556" y="1046"/>
                  </a:lnTo>
                  <a:lnTo>
                    <a:pt x="556" y="1054"/>
                  </a:lnTo>
                  <a:lnTo>
                    <a:pt x="560" y="1056"/>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sz="1199" dirty="0">
                <a:solidFill>
                  <a:srgbClr val="FFFFFF"/>
                </a:solidFill>
              </a:endParaRPr>
            </a:p>
          </p:txBody>
        </p:sp>
      </p:grpSp>
      <p:sp>
        <p:nvSpPr>
          <p:cNvPr id="37" name="TextBox 36"/>
          <p:cNvSpPr txBox="1"/>
          <p:nvPr/>
        </p:nvSpPr>
        <p:spPr>
          <a:xfrm>
            <a:off x="6974774" y="3124147"/>
            <a:ext cx="938230" cy="546547"/>
          </a:xfrm>
          <a:prstGeom prst="rect">
            <a:avLst/>
          </a:prstGeom>
          <a:noFill/>
        </p:spPr>
        <p:txBody>
          <a:bodyPr wrap="none" lIns="182854" tIns="146283" rIns="182854" bIns="146283" rtlCol="0">
            <a:spAutoFit/>
          </a:bodyPr>
          <a:lstStyle/>
          <a:p>
            <a:pPr algn="ctr">
              <a:spcAft>
                <a:spcPts val="600"/>
              </a:spcAft>
            </a:pPr>
            <a:r>
              <a:rPr lang="en-US" sz="800" dirty="0">
                <a:solidFill>
                  <a:srgbClr val="FFFFFF"/>
                </a:solidFill>
              </a:rPr>
              <a:t>Microsoft </a:t>
            </a:r>
            <a:br>
              <a:rPr lang="en-US" sz="800" dirty="0">
                <a:solidFill>
                  <a:srgbClr val="FFFFFF"/>
                </a:solidFill>
              </a:rPr>
            </a:br>
            <a:r>
              <a:rPr lang="en-US" sz="800" dirty="0">
                <a:solidFill>
                  <a:srgbClr val="FFFFFF"/>
                </a:solidFill>
              </a:rPr>
              <a:t>Azure portal</a:t>
            </a:r>
          </a:p>
        </p:txBody>
      </p:sp>
      <p:grpSp>
        <p:nvGrpSpPr>
          <p:cNvPr id="38" name="Group 37"/>
          <p:cNvGrpSpPr/>
          <p:nvPr/>
        </p:nvGrpSpPr>
        <p:grpSpPr>
          <a:xfrm>
            <a:off x="4912260" y="5233151"/>
            <a:ext cx="528052" cy="485972"/>
            <a:chOff x="4218300" y="3093149"/>
            <a:chExt cx="528127" cy="486041"/>
          </a:xfrm>
        </p:grpSpPr>
        <p:sp>
          <p:nvSpPr>
            <p:cNvPr id="39" name="Freeform 12"/>
            <p:cNvSpPr>
              <a:spLocks noEditPoints="1"/>
            </p:cNvSpPr>
            <p:nvPr/>
          </p:nvSpPr>
          <p:spPr bwMode="auto">
            <a:xfrm>
              <a:off x="4218300" y="3093149"/>
              <a:ext cx="528127" cy="155452"/>
            </a:xfrm>
            <a:custGeom>
              <a:avLst/>
              <a:gdLst>
                <a:gd name="T0" fmla="*/ 305 w 326"/>
                <a:gd name="T1" fmla="*/ 0 h 96"/>
                <a:gd name="T2" fmla="*/ 0 w 326"/>
                <a:gd name="T3" fmla="*/ 22 h 96"/>
                <a:gd name="T4" fmla="*/ 21 w 326"/>
                <a:gd name="T5" fmla="*/ 96 h 96"/>
                <a:gd name="T6" fmla="*/ 326 w 326"/>
                <a:gd name="T7" fmla="*/ 74 h 96"/>
                <a:gd name="T8" fmla="*/ 34 w 326"/>
                <a:gd name="T9" fmla="*/ 74 h 96"/>
                <a:gd name="T10" fmla="*/ 23 w 326"/>
                <a:gd name="T11" fmla="*/ 63 h 96"/>
                <a:gd name="T12" fmla="*/ 34 w 326"/>
                <a:gd name="T13" fmla="*/ 74 h 96"/>
                <a:gd name="T14" fmla="*/ 23 w 326"/>
                <a:gd name="T15" fmla="*/ 52 h 96"/>
                <a:gd name="T16" fmla="*/ 34 w 326"/>
                <a:gd name="T17" fmla="*/ 41 h 96"/>
                <a:gd name="T18" fmla="*/ 34 w 326"/>
                <a:gd name="T19" fmla="*/ 29 h 96"/>
                <a:gd name="T20" fmla="*/ 23 w 326"/>
                <a:gd name="T21" fmla="*/ 18 h 96"/>
                <a:gd name="T22" fmla="*/ 34 w 326"/>
                <a:gd name="T23" fmla="*/ 29 h 96"/>
                <a:gd name="T24" fmla="*/ 47 w 326"/>
                <a:gd name="T25" fmla="*/ 74 h 96"/>
                <a:gd name="T26" fmla="*/ 58 w 326"/>
                <a:gd name="T27" fmla="*/ 63 h 96"/>
                <a:gd name="T28" fmla="*/ 58 w 326"/>
                <a:gd name="T29" fmla="*/ 52 h 96"/>
                <a:gd name="T30" fmla="*/ 47 w 326"/>
                <a:gd name="T31" fmla="*/ 41 h 96"/>
                <a:gd name="T32" fmla="*/ 58 w 326"/>
                <a:gd name="T33" fmla="*/ 52 h 96"/>
                <a:gd name="T34" fmla="*/ 47 w 326"/>
                <a:gd name="T35" fmla="*/ 29 h 96"/>
                <a:gd name="T36" fmla="*/ 58 w 326"/>
                <a:gd name="T37" fmla="*/ 18 h 96"/>
                <a:gd name="T38" fmla="*/ 82 w 326"/>
                <a:gd name="T39" fmla="*/ 74 h 96"/>
                <a:gd name="T40" fmla="*/ 71 w 326"/>
                <a:gd name="T41" fmla="*/ 63 h 96"/>
                <a:gd name="T42" fmla="*/ 82 w 326"/>
                <a:gd name="T43" fmla="*/ 74 h 96"/>
                <a:gd name="T44" fmla="*/ 71 w 326"/>
                <a:gd name="T45" fmla="*/ 52 h 96"/>
                <a:gd name="T46" fmla="*/ 82 w 326"/>
                <a:gd name="T47" fmla="*/ 41 h 96"/>
                <a:gd name="T48" fmla="*/ 82 w 326"/>
                <a:gd name="T49" fmla="*/ 29 h 96"/>
                <a:gd name="T50" fmla="*/ 71 w 326"/>
                <a:gd name="T51" fmla="*/ 18 h 96"/>
                <a:gd name="T52" fmla="*/ 82 w 326"/>
                <a:gd name="T53" fmla="*/ 29 h 96"/>
                <a:gd name="T54" fmla="*/ 95 w 326"/>
                <a:gd name="T55" fmla="*/ 74 h 96"/>
                <a:gd name="T56" fmla="*/ 106 w 326"/>
                <a:gd name="T57" fmla="*/ 63 h 96"/>
                <a:gd name="T58" fmla="*/ 106 w 326"/>
                <a:gd name="T59" fmla="*/ 52 h 96"/>
                <a:gd name="T60" fmla="*/ 95 w 326"/>
                <a:gd name="T61" fmla="*/ 41 h 96"/>
                <a:gd name="T62" fmla="*/ 106 w 326"/>
                <a:gd name="T63" fmla="*/ 52 h 96"/>
                <a:gd name="T64" fmla="*/ 95 w 326"/>
                <a:gd name="T65" fmla="*/ 29 h 96"/>
                <a:gd name="T66" fmla="*/ 106 w 326"/>
                <a:gd name="T67" fmla="*/ 18 h 96"/>
                <a:gd name="T68" fmla="*/ 130 w 326"/>
                <a:gd name="T69" fmla="*/ 74 h 96"/>
                <a:gd name="T70" fmla="*/ 119 w 326"/>
                <a:gd name="T71" fmla="*/ 63 h 96"/>
                <a:gd name="T72" fmla="*/ 130 w 326"/>
                <a:gd name="T73" fmla="*/ 74 h 96"/>
                <a:gd name="T74" fmla="*/ 119 w 326"/>
                <a:gd name="T75" fmla="*/ 52 h 96"/>
                <a:gd name="T76" fmla="*/ 130 w 326"/>
                <a:gd name="T77" fmla="*/ 41 h 96"/>
                <a:gd name="T78" fmla="*/ 130 w 326"/>
                <a:gd name="T79" fmla="*/ 29 h 96"/>
                <a:gd name="T80" fmla="*/ 119 w 326"/>
                <a:gd name="T81" fmla="*/ 18 h 96"/>
                <a:gd name="T82" fmla="*/ 130 w 326"/>
                <a:gd name="T83" fmla="*/ 29 h 96"/>
                <a:gd name="T84" fmla="*/ 144 w 326"/>
                <a:gd name="T85" fmla="*/ 74 h 96"/>
                <a:gd name="T86" fmla="*/ 155 w 326"/>
                <a:gd name="T87" fmla="*/ 63 h 96"/>
                <a:gd name="T88" fmla="*/ 155 w 326"/>
                <a:gd name="T89" fmla="*/ 52 h 96"/>
                <a:gd name="T90" fmla="*/ 144 w 326"/>
                <a:gd name="T91" fmla="*/ 41 h 96"/>
                <a:gd name="T92" fmla="*/ 155 w 326"/>
                <a:gd name="T93" fmla="*/ 52 h 96"/>
                <a:gd name="T94" fmla="*/ 144 w 326"/>
                <a:gd name="T95" fmla="*/ 29 h 96"/>
                <a:gd name="T96" fmla="*/ 155 w 326"/>
                <a:gd name="T97" fmla="*/ 18 h 96"/>
                <a:gd name="T98" fmla="*/ 179 w 326"/>
                <a:gd name="T99" fmla="*/ 74 h 96"/>
                <a:gd name="T100" fmla="*/ 168 w 326"/>
                <a:gd name="T101" fmla="*/ 63 h 96"/>
                <a:gd name="T102" fmla="*/ 179 w 326"/>
                <a:gd name="T103" fmla="*/ 74 h 96"/>
                <a:gd name="T104" fmla="*/ 168 w 326"/>
                <a:gd name="T105" fmla="*/ 52 h 96"/>
                <a:gd name="T106" fmla="*/ 179 w 326"/>
                <a:gd name="T107" fmla="*/ 41 h 96"/>
                <a:gd name="T108" fmla="*/ 179 w 326"/>
                <a:gd name="T109" fmla="*/ 29 h 96"/>
                <a:gd name="T110" fmla="*/ 168 w 326"/>
                <a:gd name="T111" fmla="*/ 18 h 96"/>
                <a:gd name="T112" fmla="*/ 179 w 326"/>
                <a:gd name="T113" fmla="*/ 29 h 96"/>
                <a:gd name="T114" fmla="*/ 252 w 326"/>
                <a:gd name="T115" fmla="*/ 46 h 96"/>
                <a:gd name="T116" fmla="*/ 296 w 326"/>
                <a:gd name="T11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6">
                  <a:moveTo>
                    <a:pt x="326" y="22"/>
                  </a:moveTo>
                  <a:cubicBezTo>
                    <a:pt x="326" y="10"/>
                    <a:pt x="317" y="0"/>
                    <a:pt x="305" y="0"/>
                  </a:cubicBezTo>
                  <a:cubicBezTo>
                    <a:pt x="21" y="0"/>
                    <a:pt x="21" y="0"/>
                    <a:pt x="21" y="0"/>
                  </a:cubicBezTo>
                  <a:cubicBezTo>
                    <a:pt x="9" y="0"/>
                    <a:pt x="0" y="10"/>
                    <a:pt x="0" y="22"/>
                  </a:cubicBezTo>
                  <a:cubicBezTo>
                    <a:pt x="0" y="74"/>
                    <a:pt x="0" y="74"/>
                    <a:pt x="0" y="74"/>
                  </a:cubicBezTo>
                  <a:cubicBezTo>
                    <a:pt x="0" y="86"/>
                    <a:pt x="9" y="96"/>
                    <a:pt x="21" y="96"/>
                  </a:cubicBezTo>
                  <a:cubicBezTo>
                    <a:pt x="305" y="96"/>
                    <a:pt x="305" y="96"/>
                    <a:pt x="305" y="96"/>
                  </a:cubicBezTo>
                  <a:cubicBezTo>
                    <a:pt x="317" y="96"/>
                    <a:pt x="326" y="86"/>
                    <a:pt x="326" y="74"/>
                  </a:cubicBezTo>
                  <a:lnTo>
                    <a:pt x="326" y="22"/>
                  </a:lnTo>
                  <a:close/>
                  <a:moveTo>
                    <a:pt x="34" y="74"/>
                  </a:moveTo>
                  <a:cubicBezTo>
                    <a:pt x="23" y="74"/>
                    <a:pt x="23" y="74"/>
                    <a:pt x="23" y="74"/>
                  </a:cubicBezTo>
                  <a:cubicBezTo>
                    <a:pt x="23" y="63"/>
                    <a:pt x="23" y="63"/>
                    <a:pt x="23" y="63"/>
                  </a:cubicBezTo>
                  <a:cubicBezTo>
                    <a:pt x="34" y="63"/>
                    <a:pt x="34" y="63"/>
                    <a:pt x="34" y="63"/>
                  </a:cubicBezTo>
                  <a:lnTo>
                    <a:pt x="34" y="74"/>
                  </a:lnTo>
                  <a:close/>
                  <a:moveTo>
                    <a:pt x="34" y="52"/>
                  </a:moveTo>
                  <a:cubicBezTo>
                    <a:pt x="23" y="52"/>
                    <a:pt x="23" y="52"/>
                    <a:pt x="23" y="52"/>
                  </a:cubicBezTo>
                  <a:cubicBezTo>
                    <a:pt x="23" y="41"/>
                    <a:pt x="23" y="41"/>
                    <a:pt x="23" y="41"/>
                  </a:cubicBezTo>
                  <a:cubicBezTo>
                    <a:pt x="34" y="41"/>
                    <a:pt x="34" y="41"/>
                    <a:pt x="34" y="41"/>
                  </a:cubicBezTo>
                  <a:lnTo>
                    <a:pt x="34" y="52"/>
                  </a:lnTo>
                  <a:close/>
                  <a:moveTo>
                    <a:pt x="34" y="29"/>
                  </a:moveTo>
                  <a:cubicBezTo>
                    <a:pt x="23" y="29"/>
                    <a:pt x="23" y="29"/>
                    <a:pt x="23" y="29"/>
                  </a:cubicBezTo>
                  <a:cubicBezTo>
                    <a:pt x="23" y="18"/>
                    <a:pt x="23" y="18"/>
                    <a:pt x="23" y="18"/>
                  </a:cubicBezTo>
                  <a:cubicBezTo>
                    <a:pt x="34" y="18"/>
                    <a:pt x="34" y="18"/>
                    <a:pt x="34" y="18"/>
                  </a:cubicBezTo>
                  <a:lnTo>
                    <a:pt x="34" y="29"/>
                  </a:lnTo>
                  <a:close/>
                  <a:moveTo>
                    <a:pt x="58" y="74"/>
                  </a:moveTo>
                  <a:cubicBezTo>
                    <a:pt x="47" y="74"/>
                    <a:pt x="47" y="74"/>
                    <a:pt x="47" y="74"/>
                  </a:cubicBezTo>
                  <a:cubicBezTo>
                    <a:pt x="47" y="63"/>
                    <a:pt x="47" y="63"/>
                    <a:pt x="47" y="63"/>
                  </a:cubicBezTo>
                  <a:cubicBezTo>
                    <a:pt x="58" y="63"/>
                    <a:pt x="58" y="63"/>
                    <a:pt x="58" y="63"/>
                  </a:cubicBezTo>
                  <a:lnTo>
                    <a:pt x="58" y="74"/>
                  </a:lnTo>
                  <a:close/>
                  <a:moveTo>
                    <a:pt x="58" y="52"/>
                  </a:moveTo>
                  <a:cubicBezTo>
                    <a:pt x="47" y="52"/>
                    <a:pt x="47" y="52"/>
                    <a:pt x="47" y="52"/>
                  </a:cubicBezTo>
                  <a:cubicBezTo>
                    <a:pt x="47" y="41"/>
                    <a:pt x="47" y="41"/>
                    <a:pt x="47" y="41"/>
                  </a:cubicBezTo>
                  <a:cubicBezTo>
                    <a:pt x="58" y="41"/>
                    <a:pt x="58" y="41"/>
                    <a:pt x="58" y="41"/>
                  </a:cubicBezTo>
                  <a:lnTo>
                    <a:pt x="58" y="52"/>
                  </a:lnTo>
                  <a:close/>
                  <a:moveTo>
                    <a:pt x="58" y="29"/>
                  </a:moveTo>
                  <a:cubicBezTo>
                    <a:pt x="47" y="29"/>
                    <a:pt x="47" y="29"/>
                    <a:pt x="47" y="29"/>
                  </a:cubicBezTo>
                  <a:cubicBezTo>
                    <a:pt x="47" y="18"/>
                    <a:pt x="47" y="18"/>
                    <a:pt x="47" y="18"/>
                  </a:cubicBezTo>
                  <a:cubicBezTo>
                    <a:pt x="58" y="18"/>
                    <a:pt x="58" y="18"/>
                    <a:pt x="58" y="18"/>
                  </a:cubicBezTo>
                  <a:lnTo>
                    <a:pt x="58" y="29"/>
                  </a:lnTo>
                  <a:close/>
                  <a:moveTo>
                    <a:pt x="82" y="74"/>
                  </a:moveTo>
                  <a:cubicBezTo>
                    <a:pt x="71" y="74"/>
                    <a:pt x="71" y="74"/>
                    <a:pt x="71" y="74"/>
                  </a:cubicBezTo>
                  <a:cubicBezTo>
                    <a:pt x="71" y="63"/>
                    <a:pt x="71" y="63"/>
                    <a:pt x="71" y="63"/>
                  </a:cubicBezTo>
                  <a:cubicBezTo>
                    <a:pt x="82" y="63"/>
                    <a:pt x="82" y="63"/>
                    <a:pt x="82" y="63"/>
                  </a:cubicBezTo>
                  <a:lnTo>
                    <a:pt x="82" y="74"/>
                  </a:lnTo>
                  <a:close/>
                  <a:moveTo>
                    <a:pt x="82" y="52"/>
                  </a:moveTo>
                  <a:cubicBezTo>
                    <a:pt x="71" y="52"/>
                    <a:pt x="71" y="52"/>
                    <a:pt x="71" y="52"/>
                  </a:cubicBezTo>
                  <a:cubicBezTo>
                    <a:pt x="71" y="41"/>
                    <a:pt x="71" y="41"/>
                    <a:pt x="71" y="41"/>
                  </a:cubicBezTo>
                  <a:cubicBezTo>
                    <a:pt x="82" y="41"/>
                    <a:pt x="82" y="41"/>
                    <a:pt x="82" y="41"/>
                  </a:cubicBezTo>
                  <a:lnTo>
                    <a:pt x="82" y="52"/>
                  </a:lnTo>
                  <a:close/>
                  <a:moveTo>
                    <a:pt x="82" y="29"/>
                  </a:moveTo>
                  <a:cubicBezTo>
                    <a:pt x="71" y="29"/>
                    <a:pt x="71" y="29"/>
                    <a:pt x="71" y="29"/>
                  </a:cubicBezTo>
                  <a:cubicBezTo>
                    <a:pt x="71" y="18"/>
                    <a:pt x="71" y="18"/>
                    <a:pt x="71" y="18"/>
                  </a:cubicBezTo>
                  <a:cubicBezTo>
                    <a:pt x="82" y="18"/>
                    <a:pt x="82" y="18"/>
                    <a:pt x="82" y="18"/>
                  </a:cubicBezTo>
                  <a:lnTo>
                    <a:pt x="82" y="29"/>
                  </a:lnTo>
                  <a:close/>
                  <a:moveTo>
                    <a:pt x="106" y="74"/>
                  </a:moveTo>
                  <a:cubicBezTo>
                    <a:pt x="95" y="74"/>
                    <a:pt x="95" y="74"/>
                    <a:pt x="95" y="74"/>
                  </a:cubicBezTo>
                  <a:cubicBezTo>
                    <a:pt x="95" y="63"/>
                    <a:pt x="95" y="63"/>
                    <a:pt x="95" y="63"/>
                  </a:cubicBezTo>
                  <a:cubicBezTo>
                    <a:pt x="106" y="63"/>
                    <a:pt x="106" y="63"/>
                    <a:pt x="106" y="63"/>
                  </a:cubicBezTo>
                  <a:lnTo>
                    <a:pt x="106" y="74"/>
                  </a:lnTo>
                  <a:close/>
                  <a:moveTo>
                    <a:pt x="106" y="52"/>
                  </a:moveTo>
                  <a:cubicBezTo>
                    <a:pt x="95" y="52"/>
                    <a:pt x="95" y="52"/>
                    <a:pt x="95" y="52"/>
                  </a:cubicBezTo>
                  <a:cubicBezTo>
                    <a:pt x="95" y="41"/>
                    <a:pt x="95" y="41"/>
                    <a:pt x="95" y="41"/>
                  </a:cubicBezTo>
                  <a:cubicBezTo>
                    <a:pt x="106" y="41"/>
                    <a:pt x="106" y="41"/>
                    <a:pt x="106" y="41"/>
                  </a:cubicBezTo>
                  <a:lnTo>
                    <a:pt x="106" y="52"/>
                  </a:lnTo>
                  <a:close/>
                  <a:moveTo>
                    <a:pt x="106" y="29"/>
                  </a:moveTo>
                  <a:cubicBezTo>
                    <a:pt x="95" y="29"/>
                    <a:pt x="95" y="29"/>
                    <a:pt x="95" y="29"/>
                  </a:cubicBezTo>
                  <a:cubicBezTo>
                    <a:pt x="95" y="18"/>
                    <a:pt x="95" y="18"/>
                    <a:pt x="95" y="18"/>
                  </a:cubicBezTo>
                  <a:cubicBezTo>
                    <a:pt x="106" y="18"/>
                    <a:pt x="106" y="18"/>
                    <a:pt x="106" y="18"/>
                  </a:cubicBezTo>
                  <a:lnTo>
                    <a:pt x="106" y="29"/>
                  </a:lnTo>
                  <a:close/>
                  <a:moveTo>
                    <a:pt x="130" y="74"/>
                  </a:moveTo>
                  <a:cubicBezTo>
                    <a:pt x="119" y="74"/>
                    <a:pt x="119" y="74"/>
                    <a:pt x="119" y="74"/>
                  </a:cubicBezTo>
                  <a:cubicBezTo>
                    <a:pt x="119" y="63"/>
                    <a:pt x="119" y="63"/>
                    <a:pt x="119" y="63"/>
                  </a:cubicBezTo>
                  <a:cubicBezTo>
                    <a:pt x="130" y="63"/>
                    <a:pt x="130" y="63"/>
                    <a:pt x="130" y="63"/>
                  </a:cubicBezTo>
                  <a:lnTo>
                    <a:pt x="130" y="74"/>
                  </a:lnTo>
                  <a:close/>
                  <a:moveTo>
                    <a:pt x="130" y="52"/>
                  </a:moveTo>
                  <a:cubicBezTo>
                    <a:pt x="119" y="52"/>
                    <a:pt x="119" y="52"/>
                    <a:pt x="119" y="52"/>
                  </a:cubicBezTo>
                  <a:cubicBezTo>
                    <a:pt x="119" y="41"/>
                    <a:pt x="119" y="41"/>
                    <a:pt x="119" y="41"/>
                  </a:cubicBezTo>
                  <a:cubicBezTo>
                    <a:pt x="130" y="41"/>
                    <a:pt x="130" y="41"/>
                    <a:pt x="130" y="41"/>
                  </a:cubicBezTo>
                  <a:lnTo>
                    <a:pt x="130" y="52"/>
                  </a:lnTo>
                  <a:close/>
                  <a:moveTo>
                    <a:pt x="130" y="29"/>
                  </a:moveTo>
                  <a:cubicBezTo>
                    <a:pt x="119" y="29"/>
                    <a:pt x="119" y="29"/>
                    <a:pt x="119" y="29"/>
                  </a:cubicBezTo>
                  <a:cubicBezTo>
                    <a:pt x="119" y="18"/>
                    <a:pt x="119" y="18"/>
                    <a:pt x="119" y="18"/>
                  </a:cubicBezTo>
                  <a:cubicBezTo>
                    <a:pt x="130" y="18"/>
                    <a:pt x="130" y="18"/>
                    <a:pt x="130" y="18"/>
                  </a:cubicBezTo>
                  <a:lnTo>
                    <a:pt x="130" y="29"/>
                  </a:lnTo>
                  <a:close/>
                  <a:moveTo>
                    <a:pt x="155" y="74"/>
                  </a:moveTo>
                  <a:cubicBezTo>
                    <a:pt x="144" y="74"/>
                    <a:pt x="144" y="74"/>
                    <a:pt x="144" y="74"/>
                  </a:cubicBezTo>
                  <a:cubicBezTo>
                    <a:pt x="144" y="63"/>
                    <a:pt x="144" y="63"/>
                    <a:pt x="144" y="63"/>
                  </a:cubicBezTo>
                  <a:cubicBezTo>
                    <a:pt x="155" y="63"/>
                    <a:pt x="155" y="63"/>
                    <a:pt x="155" y="63"/>
                  </a:cubicBezTo>
                  <a:lnTo>
                    <a:pt x="155" y="74"/>
                  </a:lnTo>
                  <a:close/>
                  <a:moveTo>
                    <a:pt x="155" y="52"/>
                  </a:moveTo>
                  <a:cubicBezTo>
                    <a:pt x="144" y="52"/>
                    <a:pt x="144" y="52"/>
                    <a:pt x="144" y="52"/>
                  </a:cubicBezTo>
                  <a:cubicBezTo>
                    <a:pt x="144" y="41"/>
                    <a:pt x="144" y="41"/>
                    <a:pt x="144" y="41"/>
                  </a:cubicBezTo>
                  <a:cubicBezTo>
                    <a:pt x="155" y="41"/>
                    <a:pt x="155" y="41"/>
                    <a:pt x="155" y="41"/>
                  </a:cubicBezTo>
                  <a:lnTo>
                    <a:pt x="155" y="52"/>
                  </a:lnTo>
                  <a:close/>
                  <a:moveTo>
                    <a:pt x="155" y="29"/>
                  </a:moveTo>
                  <a:cubicBezTo>
                    <a:pt x="144" y="29"/>
                    <a:pt x="144" y="29"/>
                    <a:pt x="144" y="29"/>
                  </a:cubicBezTo>
                  <a:cubicBezTo>
                    <a:pt x="144" y="18"/>
                    <a:pt x="144" y="18"/>
                    <a:pt x="144" y="18"/>
                  </a:cubicBezTo>
                  <a:cubicBezTo>
                    <a:pt x="155" y="18"/>
                    <a:pt x="155" y="18"/>
                    <a:pt x="155" y="18"/>
                  </a:cubicBezTo>
                  <a:lnTo>
                    <a:pt x="155" y="29"/>
                  </a:lnTo>
                  <a:close/>
                  <a:moveTo>
                    <a:pt x="179" y="74"/>
                  </a:moveTo>
                  <a:cubicBezTo>
                    <a:pt x="168" y="74"/>
                    <a:pt x="168" y="74"/>
                    <a:pt x="168" y="74"/>
                  </a:cubicBezTo>
                  <a:cubicBezTo>
                    <a:pt x="168" y="63"/>
                    <a:pt x="168" y="63"/>
                    <a:pt x="168" y="63"/>
                  </a:cubicBezTo>
                  <a:cubicBezTo>
                    <a:pt x="179" y="63"/>
                    <a:pt x="179" y="63"/>
                    <a:pt x="179" y="63"/>
                  </a:cubicBezTo>
                  <a:lnTo>
                    <a:pt x="179" y="74"/>
                  </a:lnTo>
                  <a:close/>
                  <a:moveTo>
                    <a:pt x="179" y="52"/>
                  </a:moveTo>
                  <a:cubicBezTo>
                    <a:pt x="168" y="52"/>
                    <a:pt x="168" y="52"/>
                    <a:pt x="168" y="52"/>
                  </a:cubicBezTo>
                  <a:cubicBezTo>
                    <a:pt x="168" y="41"/>
                    <a:pt x="168" y="41"/>
                    <a:pt x="168" y="41"/>
                  </a:cubicBezTo>
                  <a:cubicBezTo>
                    <a:pt x="179" y="41"/>
                    <a:pt x="179" y="41"/>
                    <a:pt x="179" y="41"/>
                  </a:cubicBezTo>
                  <a:lnTo>
                    <a:pt x="179" y="52"/>
                  </a:lnTo>
                  <a:close/>
                  <a:moveTo>
                    <a:pt x="179" y="29"/>
                  </a:moveTo>
                  <a:cubicBezTo>
                    <a:pt x="168" y="29"/>
                    <a:pt x="168" y="29"/>
                    <a:pt x="168" y="29"/>
                  </a:cubicBezTo>
                  <a:cubicBezTo>
                    <a:pt x="168" y="18"/>
                    <a:pt x="168" y="18"/>
                    <a:pt x="168" y="18"/>
                  </a:cubicBezTo>
                  <a:cubicBezTo>
                    <a:pt x="179" y="18"/>
                    <a:pt x="179" y="18"/>
                    <a:pt x="179" y="18"/>
                  </a:cubicBezTo>
                  <a:lnTo>
                    <a:pt x="179" y="29"/>
                  </a:lnTo>
                  <a:close/>
                  <a:moveTo>
                    <a:pt x="274" y="68"/>
                  </a:moveTo>
                  <a:cubicBezTo>
                    <a:pt x="262" y="68"/>
                    <a:pt x="252" y="58"/>
                    <a:pt x="252" y="46"/>
                  </a:cubicBezTo>
                  <a:cubicBezTo>
                    <a:pt x="252" y="34"/>
                    <a:pt x="262" y="24"/>
                    <a:pt x="274" y="24"/>
                  </a:cubicBezTo>
                  <a:cubicBezTo>
                    <a:pt x="286" y="24"/>
                    <a:pt x="296" y="34"/>
                    <a:pt x="296" y="46"/>
                  </a:cubicBezTo>
                  <a:cubicBezTo>
                    <a:pt x="296" y="58"/>
                    <a:pt x="286" y="68"/>
                    <a:pt x="274" y="6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40" name="Freeform 13"/>
            <p:cNvSpPr>
              <a:spLocks noEditPoints="1"/>
            </p:cNvSpPr>
            <p:nvPr/>
          </p:nvSpPr>
          <p:spPr bwMode="auto">
            <a:xfrm>
              <a:off x="4218300" y="3258104"/>
              <a:ext cx="528127" cy="156130"/>
            </a:xfrm>
            <a:custGeom>
              <a:avLst/>
              <a:gdLst>
                <a:gd name="T0" fmla="*/ 305 w 326"/>
                <a:gd name="T1" fmla="*/ 0 h 96"/>
                <a:gd name="T2" fmla="*/ 0 w 326"/>
                <a:gd name="T3" fmla="*/ 22 h 96"/>
                <a:gd name="T4" fmla="*/ 21 w 326"/>
                <a:gd name="T5" fmla="*/ 96 h 96"/>
                <a:gd name="T6" fmla="*/ 326 w 326"/>
                <a:gd name="T7" fmla="*/ 74 h 96"/>
                <a:gd name="T8" fmla="*/ 34 w 326"/>
                <a:gd name="T9" fmla="*/ 75 h 96"/>
                <a:gd name="T10" fmla="*/ 23 w 326"/>
                <a:gd name="T11" fmla="*/ 64 h 96"/>
                <a:gd name="T12" fmla="*/ 34 w 326"/>
                <a:gd name="T13" fmla="*/ 75 h 96"/>
                <a:gd name="T14" fmla="*/ 23 w 326"/>
                <a:gd name="T15" fmla="*/ 53 h 96"/>
                <a:gd name="T16" fmla="*/ 34 w 326"/>
                <a:gd name="T17" fmla="*/ 42 h 96"/>
                <a:gd name="T18" fmla="*/ 34 w 326"/>
                <a:gd name="T19" fmla="*/ 30 h 96"/>
                <a:gd name="T20" fmla="*/ 23 w 326"/>
                <a:gd name="T21" fmla="*/ 19 h 96"/>
                <a:gd name="T22" fmla="*/ 34 w 326"/>
                <a:gd name="T23" fmla="*/ 30 h 96"/>
                <a:gd name="T24" fmla="*/ 47 w 326"/>
                <a:gd name="T25" fmla="*/ 75 h 96"/>
                <a:gd name="T26" fmla="*/ 58 w 326"/>
                <a:gd name="T27" fmla="*/ 64 h 96"/>
                <a:gd name="T28" fmla="*/ 58 w 326"/>
                <a:gd name="T29" fmla="*/ 53 h 96"/>
                <a:gd name="T30" fmla="*/ 47 w 326"/>
                <a:gd name="T31" fmla="*/ 42 h 96"/>
                <a:gd name="T32" fmla="*/ 58 w 326"/>
                <a:gd name="T33" fmla="*/ 53 h 96"/>
                <a:gd name="T34" fmla="*/ 47 w 326"/>
                <a:gd name="T35" fmla="*/ 30 h 96"/>
                <a:gd name="T36" fmla="*/ 58 w 326"/>
                <a:gd name="T37" fmla="*/ 19 h 96"/>
                <a:gd name="T38" fmla="*/ 82 w 326"/>
                <a:gd name="T39" fmla="*/ 75 h 96"/>
                <a:gd name="T40" fmla="*/ 71 w 326"/>
                <a:gd name="T41" fmla="*/ 64 h 96"/>
                <a:gd name="T42" fmla="*/ 82 w 326"/>
                <a:gd name="T43" fmla="*/ 75 h 96"/>
                <a:gd name="T44" fmla="*/ 71 w 326"/>
                <a:gd name="T45" fmla="*/ 53 h 96"/>
                <a:gd name="T46" fmla="*/ 82 w 326"/>
                <a:gd name="T47" fmla="*/ 42 h 96"/>
                <a:gd name="T48" fmla="*/ 82 w 326"/>
                <a:gd name="T49" fmla="*/ 30 h 96"/>
                <a:gd name="T50" fmla="*/ 71 w 326"/>
                <a:gd name="T51" fmla="*/ 19 h 96"/>
                <a:gd name="T52" fmla="*/ 82 w 326"/>
                <a:gd name="T53" fmla="*/ 30 h 96"/>
                <a:gd name="T54" fmla="*/ 95 w 326"/>
                <a:gd name="T55" fmla="*/ 75 h 96"/>
                <a:gd name="T56" fmla="*/ 106 w 326"/>
                <a:gd name="T57" fmla="*/ 64 h 96"/>
                <a:gd name="T58" fmla="*/ 106 w 326"/>
                <a:gd name="T59" fmla="*/ 53 h 96"/>
                <a:gd name="T60" fmla="*/ 95 w 326"/>
                <a:gd name="T61" fmla="*/ 42 h 96"/>
                <a:gd name="T62" fmla="*/ 106 w 326"/>
                <a:gd name="T63" fmla="*/ 53 h 96"/>
                <a:gd name="T64" fmla="*/ 95 w 326"/>
                <a:gd name="T65" fmla="*/ 30 h 96"/>
                <a:gd name="T66" fmla="*/ 106 w 326"/>
                <a:gd name="T67" fmla="*/ 19 h 96"/>
                <a:gd name="T68" fmla="*/ 130 w 326"/>
                <a:gd name="T69" fmla="*/ 75 h 96"/>
                <a:gd name="T70" fmla="*/ 119 w 326"/>
                <a:gd name="T71" fmla="*/ 64 h 96"/>
                <a:gd name="T72" fmla="*/ 130 w 326"/>
                <a:gd name="T73" fmla="*/ 75 h 96"/>
                <a:gd name="T74" fmla="*/ 119 w 326"/>
                <a:gd name="T75" fmla="*/ 53 h 96"/>
                <a:gd name="T76" fmla="*/ 130 w 326"/>
                <a:gd name="T77" fmla="*/ 42 h 96"/>
                <a:gd name="T78" fmla="*/ 130 w 326"/>
                <a:gd name="T79" fmla="*/ 30 h 96"/>
                <a:gd name="T80" fmla="*/ 119 w 326"/>
                <a:gd name="T81" fmla="*/ 19 h 96"/>
                <a:gd name="T82" fmla="*/ 130 w 326"/>
                <a:gd name="T83" fmla="*/ 30 h 96"/>
                <a:gd name="T84" fmla="*/ 144 w 326"/>
                <a:gd name="T85" fmla="*/ 75 h 96"/>
                <a:gd name="T86" fmla="*/ 155 w 326"/>
                <a:gd name="T87" fmla="*/ 64 h 96"/>
                <a:gd name="T88" fmla="*/ 155 w 326"/>
                <a:gd name="T89" fmla="*/ 53 h 96"/>
                <a:gd name="T90" fmla="*/ 144 w 326"/>
                <a:gd name="T91" fmla="*/ 42 h 96"/>
                <a:gd name="T92" fmla="*/ 155 w 326"/>
                <a:gd name="T93" fmla="*/ 53 h 96"/>
                <a:gd name="T94" fmla="*/ 144 w 326"/>
                <a:gd name="T95" fmla="*/ 30 h 96"/>
                <a:gd name="T96" fmla="*/ 155 w 326"/>
                <a:gd name="T97" fmla="*/ 19 h 96"/>
                <a:gd name="T98" fmla="*/ 179 w 326"/>
                <a:gd name="T99" fmla="*/ 75 h 96"/>
                <a:gd name="T100" fmla="*/ 168 w 326"/>
                <a:gd name="T101" fmla="*/ 64 h 96"/>
                <a:gd name="T102" fmla="*/ 179 w 326"/>
                <a:gd name="T103" fmla="*/ 75 h 96"/>
                <a:gd name="T104" fmla="*/ 168 w 326"/>
                <a:gd name="T105" fmla="*/ 53 h 96"/>
                <a:gd name="T106" fmla="*/ 179 w 326"/>
                <a:gd name="T107" fmla="*/ 42 h 96"/>
                <a:gd name="T108" fmla="*/ 179 w 326"/>
                <a:gd name="T109" fmla="*/ 30 h 96"/>
                <a:gd name="T110" fmla="*/ 168 w 326"/>
                <a:gd name="T111" fmla="*/ 19 h 96"/>
                <a:gd name="T112" fmla="*/ 179 w 326"/>
                <a:gd name="T113" fmla="*/ 30 h 96"/>
                <a:gd name="T114" fmla="*/ 252 w 326"/>
                <a:gd name="T115" fmla="*/ 47 h 96"/>
                <a:gd name="T116" fmla="*/ 296 w 326"/>
                <a:gd name="T117"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6">
                  <a:moveTo>
                    <a:pt x="326" y="22"/>
                  </a:moveTo>
                  <a:cubicBezTo>
                    <a:pt x="326" y="10"/>
                    <a:pt x="317" y="0"/>
                    <a:pt x="305" y="0"/>
                  </a:cubicBezTo>
                  <a:cubicBezTo>
                    <a:pt x="21" y="0"/>
                    <a:pt x="21" y="0"/>
                    <a:pt x="21" y="0"/>
                  </a:cubicBezTo>
                  <a:cubicBezTo>
                    <a:pt x="9" y="0"/>
                    <a:pt x="0" y="10"/>
                    <a:pt x="0" y="22"/>
                  </a:cubicBezTo>
                  <a:cubicBezTo>
                    <a:pt x="0" y="74"/>
                    <a:pt x="0" y="74"/>
                    <a:pt x="0" y="74"/>
                  </a:cubicBezTo>
                  <a:cubicBezTo>
                    <a:pt x="0" y="86"/>
                    <a:pt x="9" y="96"/>
                    <a:pt x="21" y="96"/>
                  </a:cubicBezTo>
                  <a:cubicBezTo>
                    <a:pt x="305" y="96"/>
                    <a:pt x="305" y="96"/>
                    <a:pt x="305" y="96"/>
                  </a:cubicBezTo>
                  <a:cubicBezTo>
                    <a:pt x="317" y="96"/>
                    <a:pt x="326" y="86"/>
                    <a:pt x="326" y="74"/>
                  </a:cubicBezTo>
                  <a:lnTo>
                    <a:pt x="326" y="22"/>
                  </a:lnTo>
                  <a:close/>
                  <a:moveTo>
                    <a:pt x="34" y="75"/>
                  </a:moveTo>
                  <a:cubicBezTo>
                    <a:pt x="23" y="75"/>
                    <a:pt x="23" y="75"/>
                    <a:pt x="23" y="75"/>
                  </a:cubicBezTo>
                  <a:cubicBezTo>
                    <a:pt x="23" y="64"/>
                    <a:pt x="23" y="64"/>
                    <a:pt x="23" y="64"/>
                  </a:cubicBezTo>
                  <a:cubicBezTo>
                    <a:pt x="34" y="64"/>
                    <a:pt x="34" y="64"/>
                    <a:pt x="34" y="64"/>
                  </a:cubicBezTo>
                  <a:lnTo>
                    <a:pt x="34" y="75"/>
                  </a:lnTo>
                  <a:close/>
                  <a:moveTo>
                    <a:pt x="34" y="53"/>
                  </a:moveTo>
                  <a:cubicBezTo>
                    <a:pt x="23" y="53"/>
                    <a:pt x="23" y="53"/>
                    <a:pt x="23" y="53"/>
                  </a:cubicBezTo>
                  <a:cubicBezTo>
                    <a:pt x="23" y="42"/>
                    <a:pt x="23" y="42"/>
                    <a:pt x="23" y="42"/>
                  </a:cubicBezTo>
                  <a:cubicBezTo>
                    <a:pt x="34" y="42"/>
                    <a:pt x="34" y="42"/>
                    <a:pt x="34" y="42"/>
                  </a:cubicBezTo>
                  <a:lnTo>
                    <a:pt x="34" y="53"/>
                  </a:lnTo>
                  <a:close/>
                  <a:moveTo>
                    <a:pt x="34" y="30"/>
                  </a:moveTo>
                  <a:cubicBezTo>
                    <a:pt x="23" y="30"/>
                    <a:pt x="23" y="30"/>
                    <a:pt x="23" y="30"/>
                  </a:cubicBezTo>
                  <a:cubicBezTo>
                    <a:pt x="23" y="19"/>
                    <a:pt x="23" y="19"/>
                    <a:pt x="23" y="19"/>
                  </a:cubicBezTo>
                  <a:cubicBezTo>
                    <a:pt x="34" y="19"/>
                    <a:pt x="34" y="19"/>
                    <a:pt x="34" y="19"/>
                  </a:cubicBezTo>
                  <a:lnTo>
                    <a:pt x="34" y="30"/>
                  </a:lnTo>
                  <a:close/>
                  <a:moveTo>
                    <a:pt x="58" y="75"/>
                  </a:moveTo>
                  <a:cubicBezTo>
                    <a:pt x="47" y="75"/>
                    <a:pt x="47" y="75"/>
                    <a:pt x="47" y="75"/>
                  </a:cubicBezTo>
                  <a:cubicBezTo>
                    <a:pt x="47" y="64"/>
                    <a:pt x="47" y="64"/>
                    <a:pt x="47" y="64"/>
                  </a:cubicBezTo>
                  <a:cubicBezTo>
                    <a:pt x="58" y="64"/>
                    <a:pt x="58" y="64"/>
                    <a:pt x="58" y="64"/>
                  </a:cubicBezTo>
                  <a:lnTo>
                    <a:pt x="58" y="75"/>
                  </a:lnTo>
                  <a:close/>
                  <a:moveTo>
                    <a:pt x="58" y="53"/>
                  </a:moveTo>
                  <a:cubicBezTo>
                    <a:pt x="47" y="53"/>
                    <a:pt x="47" y="53"/>
                    <a:pt x="47" y="53"/>
                  </a:cubicBezTo>
                  <a:cubicBezTo>
                    <a:pt x="47" y="42"/>
                    <a:pt x="47" y="42"/>
                    <a:pt x="47" y="42"/>
                  </a:cubicBezTo>
                  <a:cubicBezTo>
                    <a:pt x="58" y="42"/>
                    <a:pt x="58" y="42"/>
                    <a:pt x="58" y="42"/>
                  </a:cubicBezTo>
                  <a:lnTo>
                    <a:pt x="58" y="53"/>
                  </a:lnTo>
                  <a:close/>
                  <a:moveTo>
                    <a:pt x="58" y="30"/>
                  </a:moveTo>
                  <a:cubicBezTo>
                    <a:pt x="47" y="30"/>
                    <a:pt x="47" y="30"/>
                    <a:pt x="47" y="30"/>
                  </a:cubicBezTo>
                  <a:cubicBezTo>
                    <a:pt x="47" y="19"/>
                    <a:pt x="47" y="19"/>
                    <a:pt x="47" y="19"/>
                  </a:cubicBezTo>
                  <a:cubicBezTo>
                    <a:pt x="58" y="19"/>
                    <a:pt x="58" y="19"/>
                    <a:pt x="58" y="19"/>
                  </a:cubicBezTo>
                  <a:lnTo>
                    <a:pt x="58" y="30"/>
                  </a:lnTo>
                  <a:close/>
                  <a:moveTo>
                    <a:pt x="82" y="75"/>
                  </a:moveTo>
                  <a:cubicBezTo>
                    <a:pt x="71" y="75"/>
                    <a:pt x="71" y="75"/>
                    <a:pt x="71" y="75"/>
                  </a:cubicBezTo>
                  <a:cubicBezTo>
                    <a:pt x="71" y="64"/>
                    <a:pt x="71" y="64"/>
                    <a:pt x="71" y="64"/>
                  </a:cubicBezTo>
                  <a:cubicBezTo>
                    <a:pt x="82" y="64"/>
                    <a:pt x="82" y="64"/>
                    <a:pt x="82" y="64"/>
                  </a:cubicBezTo>
                  <a:lnTo>
                    <a:pt x="82" y="75"/>
                  </a:lnTo>
                  <a:close/>
                  <a:moveTo>
                    <a:pt x="82" y="53"/>
                  </a:moveTo>
                  <a:cubicBezTo>
                    <a:pt x="71" y="53"/>
                    <a:pt x="71" y="53"/>
                    <a:pt x="71" y="53"/>
                  </a:cubicBezTo>
                  <a:cubicBezTo>
                    <a:pt x="71" y="42"/>
                    <a:pt x="71" y="42"/>
                    <a:pt x="71" y="42"/>
                  </a:cubicBezTo>
                  <a:cubicBezTo>
                    <a:pt x="82" y="42"/>
                    <a:pt x="82" y="42"/>
                    <a:pt x="82" y="42"/>
                  </a:cubicBezTo>
                  <a:lnTo>
                    <a:pt x="82" y="53"/>
                  </a:lnTo>
                  <a:close/>
                  <a:moveTo>
                    <a:pt x="82" y="30"/>
                  </a:moveTo>
                  <a:cubicBezTo>
                    <a:pt x="71" y="30"/>
                    <a:pt x="71" y="30"/>
                    <a:pt x="71" y="30"/>
                  </a:cubicBezTo>
                  <a:cubicBezTo>
                    <a:pt x="71" y="19"/>
                    <a:pt x="71" y="19"/>
                    <a:pt x="71" y="19"/>
                  </a:cubicBezTo>
                  <a:cubicBezTo>
                    <a:pt x="82" y="19"/>
                    <a:pt x="82" y="19"/>
                    <a:pt x="82" y="19"/>
                  </a:cubicBezTo>
                  <a:lnTo>
                    <a:pt x="82" y="30"/>
                  </a:lnTo>
                  <a:close/>
                  <a:moveTo>
                    <a:pt x="106" y="75"/>
                  </a:moveTo>
                  <a:cubicBezTo>
                    <a:pt x="95" y="75"/>
                    <a:pt x="95" y="75"/>
                    <a:pt x="95" y="75"/>
                  </a:cubicBezTo>
                  <a:cubicBezTo>
                    <a:pt x="95" y="64"/>
                    <a:pt x="95" y="64"/>
                    <a:pt x="95" y="64"/>
                  </a:cubicBezTo>
                  <a:cubicBezTo>
                    <a:pt x="106" y="64"/>
                    <a:pt x="106" y="64"/>
                    <a:pt x="106" y="64"/>
                  </a:cubicBezTo>
                  <a:lnTo>
                    <a:pt x="106" y="75"/>
                  </a:lnTo>
                  <a:close/>
                  <a:moveTo>
                    <a:pt x="106" y="53"/>
                  </a:moveTo>
                  <a:cubicBezTo>
                    <a:pt x="95" y="53"/>
                    <a:pt x="95" y="53"/>
                    <a:pt x="95" y="53"/>
                  </a:cubicBezTo>
                  <a:cubicBezTo>
                    <a:pt x="95" y="42"/>
                    <a:pt x="95" y="42"/>
                    <a:pt x="95" y="42"/>
                  </a:cubicBezTo>
                  <a:cubicBezTo>
                    <a:pt x="106" y="42"/>
                    <a:pt x="106" y="42"/>
                    <a:pt x="106" y="42"/>
                  </a:cubicBezTo>
                  <a:lnTo>
                    <a:pt x="106" y="53"/>
                  </a:lnTo>
                  <a:close/>
                  <a:moveTo>
                    <a:pt x="106" y="30"/>
                  </a:moveTo>
                  <a:cubicBezTo>
                    <a:pt x="95" y="30"/>
                    <a:pt x="95" y="30"/>
                    <a:pt x="95" y="30"/>
                  </a:cubicBezTo>
                  <a:cubicBezTo>
                    <a:pt x="95" y="19"/>
                    <a:pt x="95" y="19"/>
                    <a:pt x="95" y="19"/>
                  </a:cubicBezTo>
                  <a:cubicBezTo>
                    <a:pt x="106" y="19"/>
                    <a:pt x="106" y="19"/>
                    <a:pt x="106" y="19"/>
                  </a:cubicBezTo>
                  <a:lnTo>
                    <a:pt x="106" y="30"/>
                  </a:lnTo>
                  <a:close/>
                  <a:moveTo>
                    <a:pt x="130" y="75"/>
                  </a:moveTo>
                  <a:cubicBezTo>
                    <a:pt x="119" y="75"/>
                    <a:pt x="119" y="75"/>
                    <a:pt x="119" y="75"/>
                  </a:cubicBezTo>
                  <a:cubicBezTo>
                    <a:pt x="119" y="64"/>
                    <a:pt x="119" y="64"/>
                    <a:pt x="119" y="64"/>
                  </a:cubicBezTo>
                  <a:cubicBezTo>
                    <a:pt x="130" y="64"/>
                    <a:pt x="130" y="64"/>
                    <a:pt x="130" y="64"/>
                  </a:cubicBezTo>
                  <a:lnTo>
                    <a:pt x="130" y="75"/>
                  </a:lnTo>
                  <a:close/>
                  <a:moveTo>
                    <a:pt x="130" y="53"/>
                  </a:moveTo>
                  <a:cubicBezTo>
                    <a:pt x="119" y="53"/>
                    <a:pt x="119" y="53"/>
                    <a:pt x="119" y="53"/>
                  </a:cubicBezTo>
                  <a:cubicBezTo>
                    <a:pt x="119" y="42"/>
                    <a:pt x="119" y="42"/>
                    <a:pt x="119" y="42"/>
                  </a:cubicBezTo>
                  <a:cubicBezTo>
                    <a:pt x="130" y="42"/>
                    <a:pt x="130" y="42"/>
                    <a:pt x="130" y="42"/>
                  </a:cubicBezTo>
                  <a:lnTo>
                    <a:pt x="130" y="53"/>
                  </a:lnTo>
                  <a:close/>
                  <a:moveTo>
                    <a:pt x="130" y="30"/>
                  </a:moveTo>
                  <a:cubicBezTo>
                    <a:pt x="119" y="30"/>
                    <a:pt x="119" y="30"/>
                    <a:pt x="119" y="30"/>
                  </a:cubicBezTo>
                  <a:cubicBezTo>
                    <a:pt x="119" y="19"/>
                    <a:pt x="119" y="19"/>
                    <a:pt x="119" y="19"/>
                  </a:cubicBezTo>
                  <a:cubicBezTo>
                    <a:pt x="130" y="19"/>
                    <a:pt x="130" y="19"/>
                    <a:pt x="130" y="19"/>
                  </a:cubicBezTo>
                  <a:lnTo>
                    <a:pt x="130" y="30"/>
                  </a:lnTo>
                  <a:close/>
                  <a:moveTo>
                    <a:pt x="155" y="75"/>
                  </a:moveTo>
                  <a:cubicBezTo>
                    <a:pt x="144" y="75"/>
                    <a:pt x="144" y="75"/>
                    <a:pt x="144" y="75"/>
                  </a:cubicBezTo>
                  <a:cubicBezTo>
                    <a:pt x="144" y="64"/>
                    <a:pt x="144" y="64"/>
                    <a:pt x="144" y="64"/>
                  </a:cubicBezTo>
                  <a:cubicBezTo>
                    <a:pt x="155" y="64"/>
                    <a:pt x="155" y="64"/>
                    <a:pt x="155" y="64"/>
                  </a:cubicBezTo>
                  <a:lnTo>
                    <a:pt x="155" y="75"/>
                  </a:lnTo>
                  <a:close/>
                  <a:moveTo>
                    <a:pt x="155" y="53"/>
                  </a:moveTo>
                  <a:cubicBezTo>
                    <a:pt x="144" y="53"/>
                    <a:pt x="144" y="53"/>
                    <a:pt x="144" y="53"/>
                  </a:cubicBezTo>
                  <a:cubicBezTo>
                    <a:pt x="144" y="42"/>
                    <a:pt x="144" y="42"/>
                    <a:pt x="144" y="42"/>
                  </a:cubicBezTo>
                  <a:cubicBezTo>
                    <a:pt x="155" y="42"/>
                    <a:pt x="155" y="42"/>
                    <a:pt x="155" y="42"/>
                  </a:cubicBezTo>
                  <a:lnTo>
                    <a:pt x="155" y="53"/>
                  </a:lnTo>
                  <a:close/>
                  <a:moveTo>
                    <a:pt x="155" y="30"/>
                  </a:moveTo>
                  <a:cubicBezTo>
                    <a:pt x="144" y="30"/>
                    <a:pt x="144" y="30"/>
                    <a:pt x="144" y="30"/>
                  </a:cubicBezTo>
                  <a:cubicBezTo>
                    <a:pt x="144" y="19"/>
                    <a:pt x="144" y="19"/>
                    <a:pt x="144" y="19"/>
                  </a:cubicBezTo>
                  <a:cubicBezTo>
                    <a:pt x="155" y="19"/>
                    <a:pt x="155" y="19"/>
                    <a:pt x="155" y="19"/>
                  </a:cubicBezTo>
                  <a:lnTo>
                    <a:pt x="155" y="30"/>
                  </a:lnTo>
                  <a:close/>
                  <a:moveTo>
                    <a:pt x="179" y="75"/>
                  </a:moveTo>
                  <a:cubicBezTo>
                    <a:pt x="168" y="75"/>
                    <a:pt x="168" y="75"/>
                    <a:pt x="168" y="75"/>
                  </a:cubicBezTo>
                  <a:cubicBezTo>
                    <a:pt x="168" y="64"/>
                    <a:pt x="168" y="64"/>
                    <a:pt x="168" y="64"/>
                  </a:cubicBezTo>
                  <a:cubicBezTo>
                    <a:pt x="179" y="64"/>
                    <a:pt x="179" y="64"/>
                    <a:pt x="179" y="64"/>
                  </a:cubicBezTo>
                  <a:lnTo>
                    <a:pt x="179" y="75"/>
                  </a:lnTo>
                  <a:close/>
                  <a:moveTo>
                    <a:pt x="179" y="53"/>
                  </a:moveTo>
                  <a:cubicBezTo>
                    <a:pt x="168" y="53"/>
                    <a:pt x="168" y="53"/>
                    <a:pt x="168" y="53"/>
                  </a:cubicBezTo>
                  <a:cubicBezTo>
                    <a:pt x="168" y="42"/>
                    <a:pt x="168" y="42"/>
                    <a:pt x="168" y="42"/>
                  </a:cubicBezTo>
                  <a:cubicBezTo>
                    <a:pt x="179" y="42"/>
                    <a:pt x="179" y="42"/>
                    <a:pt x="179" y="42"/>
                  </a:cubicBezTo>
                  <a:lnTo>
                    <a:pt x="179" y="53"/>
                  </a:lnTo>
                  <a:close/>
                  <a:moveTo>
                    <a:pt x="179" y="30"/>
                  </a:moveTo>
                  <a:cubicBezTo>
                    <a:pt x="168" y="30"/>
                    <a:pt x="168" y="30"/>
                    <a:pt x="168" y="30"/>
                  </a:cubicBezTo>
                  <a:cubicBezTo>
                    <a:pt x="168" y="19"/>
                    <a:pt x="168" y="19"/>
                    <a:pt x="168" y="19"/>
                  </a:cubicBezTo>
                  <a:cubicBezTo>
                    <a:pt x="179" y="19"/>
                    <a:pt x="179" y="19"/>
                    <a:pt x="179" y="19"/>
                  </a:cubicBezTo>
                  <a:lnTo>
                    <a:pt x="179" y="30"/>
                  </a:lnTo>
                  <a:close/>
                  <a:moveTo>
                    <a:pt x="274" y="69"/>
                  </a:moveTo>
                  <a:cubicBezTo>
                    <a:pt x="262" y="69"/>
                    <a:pt x="252" y="59"/>
                    <a:pt x="252" y="47"/>
                  </a:cubicBezTo>
                  <a:cubicBezTo>
                    <a:pt x="252" y="35"/>
                    <a:pt x="262" y="25"/>
                    <a:pt x="274" y="25"/>
                  </a:cubicBezTo>
                  <a:cubicBezTo>
                    <a:pt x="286" y="25"/>
                    <a:pt x="296" y="35"/>
                    <a:pt x="296" y="47"/>
                  </a:cubicBezTo>
                  <a:cubicBezTo>
                    <a:pt x="296" y="59"/>
                    <a:pt x="286" y="69"/>
                    <a:pt x="274" y="6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41" name="Freeform 14"/>
            <p:cNvSpPr>
              <a:spLocks noEditPoints="1"/>
            </p:cNvSpPr>
            <p:nvPr/>
          </p:nvSpPr>
          <p:spPr bwMode="auto">
            <a:xfrm>
              <a:off x="4218300" y="3425096"/>
              <a:ext cx="528127" cy="154094"/>
            </a:xfrm>
            <a:custGeom>
              <a:avLst/>
              <a:gdLst>
                <a:gd name="T0" fmla="*/ 305 w 326"/>
                <a:gd name="T1" fmla="*/ 0 h 95"/>
                <a:gd name="T2" fmla="*/ 0 w 326"/>
                <a:gd name="T3" fmla="*/ 21 h 95"/>
                <a:gd name="T4" fmla="*/ 21 w 326"/>
                <a:gd name="T5" fmla="*/ 95 h 95"/>
                <a:gd name="T6" fmla="*/ 326 w 326"/>
                <a:gd name="T7" fmla="*/ 73 h 95"/>
                <a:gd name="T8" fmla="*/ 34 w 326"/>
                <a:gd name="T9" fmla="*/ 74 h 95"/>
                <a:gd name="T10" fmla="*/ 23 w 326"/>
                <a:gd name="T11" fmla="*/ 63 h 95"/>
                <a:gd name="T12" fmla="*/ 34 w 326"/>
                <a:gd name="T13" fmla="*/ 74 h 95"/>
                <a:gd name="T14" fmla="*/ 23 w 326"/>
                <a:gd name="T15" fmla="*/ 52 h 95"/>
                <a:gd name="T16" fmla="*/ 34 w 326"/>
                <a:gd name="T17" fmla="*/ 41 h 95"/>
                <a:gd name="T18" fmla="*/ 34 w 326"/>
                <a:gd name="T19" fmla="*/ 30 h 95"/>
                <a:gd name="T20" fmla="*/ 23 w 326"/>
                <a:gd name="T21" fmla="*/ 18 h 95"/>
                <a:gd name="T22" fmla="*/ 34 w 326"/>
                <a:gd name="T23" fmla="*/ 30 h 95"/>
                <a:gd name="T24" fmla="*/ 47 w 326"/>
                <a:gd name="T25" fmla="*/ 74 h 95"/>
                <a:gd name="T26" fmla="*/ 58 w 326"/>
                <a:gd name="T27" fmla="*/ 63 h 95"/>
                <a:gd name="T28" fmla="*/ 58 w 326"/>
                <a:gd name="T29" fmla="*/ 52 h 95"/>
                <a:gd name="T30" fmla="*/ 47 w 326"/>
                <a:gd name="T31" fmla="*/ 41 h 95"/>
                <a:gd name="T32" fmla="*/ 58 w 326"/>
                <a:gd name="T33" fmla="*/ 52 h 95"/>
                <a:gd name="T34" fmla="*/ 47 w 326"/>
                <a:gd name="T35" fmla="*/ 30 h 95"/>
                <a:gd name="T36" fmla="*/ 58 w 326"/>
                <a:gd name="T37" fmla="*/ 18 h 95"/>
                <a:gd name="T38" fmla="*/ 82 w 326"/>
                <a:gd name="T39" fmla="*/ 74 h 95"/>
                <a:gd name="T40" fmla="*/ 71 w 326"/>
                <a:gd name="T41" fmla="*/ 63 h 95"/>
                <a:gd name="T42" fmla="*/ 82 w 326"/>
                <a:gd name="T43" fmla="*/ 74 h 95"/>
                <a:gd name="T44" fmla="*/ 71 w 326"/>
                <a:gd name="T45" fmla="*/ 52 h 95"/>
                <a:gd name="T46" fmla="*/ 82 w 326"/>
                <a:gd name="T47" fmla="*/ 41 h 95"/>
                <a:gd name="T48" fmla="*/ 82 w 326"/>
                <a:gd name="T49" fmla="*/ 30 h 95"/>
                <a:gd name="T50" fmla="*/ 71 w 326"/>
                <a:gd name="T51" fmla="*/ 18 h 95"/>
                <a:gd name="T52" fmla="*/ 82 w 326"/>
                <a:gd name="T53" fmla="*/ 30 h 95"/>
                <a:gd name="T54" fmla="*/ 95 w 326"/>
                <a:gd name="T55" fmla="*/ 74 h 95"/>
                <a:gd name="T56" fmla="*/ 106 w 326"/>
                <a:gd name="T57" fmla="*/ 63 h 95"/>
                <a:gd name="T58" fmla="*/ 106 w 326"/>
                <a:gd name="T59" fmla="*/ 52 h 95"/>
                <a:gd name="T60" fmla="*/ 95 w 326"/>
                <a:gd name="T61" fmla="*/ 41 h 95"/>
                <a:gd name="T62" fmla="*/ 106 w 326"/>
                <a:gd name="T63" fmla="*/ 52 h 95"/>
                <a:gd name="T64" fmla="*/ 95 w 326"/>
                <a:gd name="T65" fmla="*/ 30 h 95"/>
                <a:gd name="T66" fmla="*/ 106 w 326"/>
                <a:gd name="T67" fmla="*/ 18 h 95"/>
                <a:gd name="T68" fmla="*/ 130 w 326"/>
                <a:gd name="T69" fmla="*/ 74 h 95"/>
                <a:gd name="T70" fmla="*/ 119 w 326"/>
                <a:gd name="T71" fmla="*/ 63 h 95"/>
                <a:gd name="T72" fmla="*/ 130 w 326"/>
                <a:gd name="T73" fmla="*/ 74 h 95"/>
                <a:gd name="T74" fmla="*/ 119 w 326"/>
                <a:gd name="T75" fmla="*/ 52 h 95"/>
                <a:gd name="T76" fmla="*/ 130 w 326"/>
                <a:gd name="T77" fmla="*/ 41 h 95"/>
                <a:gd name="T78" fmla="*/ 130 w 326"/>
                <a:gd name="T79" fmla="*/ 30 h 95"/>
                <a:gd name="T80" fmla="*/ 119 w 326"/>
                <a:gd name="T81" fmla="*/ 18 h 95"/>
                <a:gd name="T82" fmla="*/ 130 w 326"/>
                <a:gd name="T83" fmla="*/ 30 h 95"/>
                <a:gd name="T84" fmla="*/ 144 w 326"/>
                <a:gd name="T85" fmla="*/ 74 h 95"/>
                <a:gd name="T86" fmla="*/ 155 w 326"/>
                <a:gd name="T87" fmla="*/ 63 h 95"/>
                <a:gd name="T88" fmla="*/ 155 w 326"/>
                <a:gd name="T89" fmla="*/ 52 h 95"/>
                <a:gd name="T90" fmla="*/ 144 w 326"/>
                <a:gd name="T91" fmla="*/ 41 h 95"/>
                <a:gd name="T92" fmla="*/ 155 w 326"/>
                <a:gd name="T93" fmla="*/ 52 h 95"/>
                <a:gd name="T94" fmla="*/ 144 w 326"/>
                <a:gd name="T95" fmla="*/ 30 h 95"/>
                <a:gd name="T96" fmla="*/ 155 w 326"/>
                <a:gd name="T97" fmla="*/ 18 h 95"/>
                <a:gd name="T98" fmla="*/ 179 w 326"/>
                <a:gd name="T99" fmla="*/ 74 h 95"/>
                <a:gd name="T100" fmla="*/ 168 w 326"/>
                <a:gd name="T101" fmla="*/ 63 h 95"/>
                <a:gd name="T102" fmla="*/ 179 w 326"/>
                <a:gd name="T103" fmla="*/ 74 h 95"/>
                <a:gd name="T104" fmla="*/ 168 w 326"/>
                <a:gd name="T105" fmla="*/ 52 h 95"/>
                <a:gd name="T106" fmla="*/ 179 w 326"/>
                <a:gd name="T107" fmla="*/ 41 h 95"/>
                <a:gd name="T108" fmla="*/ 179 w 326"/>
                <a:gd name="T109" fmla="*/ 30 h 95"/>
                <a:gd name="T110" fmla="*/ 168 w 326"/>
                <a:gd name="T111" fmla="*/ 18 h 95"/>
                <a:gd name="T112" fmla="*/ 179 w 326"/>
                <a:gd name="T113" fmla="*/ 30 h 95"/>
                <a:gd name="T114" fmla="*/ 252 w 326"/>
                <a:gd name="T115" fmla="*/ 46 h 95"/>
                <a:gd name="T116" fmla="*/ 296 w 326"/>
                <a:gd name="T117" fmla="*/ 4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5">
                  <a:moveTo>
                    <a:pt x="326" y="21"/>
                  </a:moveTo>
                  <a:cubicBezTo>
                    <a:pt x="326" y="9"/>
                    <a:pt x="317" y="0"/>
                    <a:pt x="305" y="0"/>
                  </a:cubicBezTo>
                  <a:cubicBezTo>
                    <a:pt x="21" y="0"/>
                    <a:pt x="21" y="0"/>
                    <a:pt x="21" y="0"/>
                  </a:cubicBezTo>
                  <a:cubicBezTo>
                    <a:pt x="9" y="0"/>
                    <a:pt x="0" y="9"/>
                    <a:pt x="0" y="21"/>
                  </a:cubicBezTo>
                  <a:cubicBezTo>
                    <a:pt x="0" y="73"/>
                    <a:pt x="0" y="73"/>
                    <a:pt x="0" y="73"/>
                  </a:cubicBezTo>
                  <a:cubicBezTo>
                    <a:pt x="0" y="85"/>
                    <a:pt x="9" y="95"/>
                    <a:pt x="21" y="95"/>
                  </a:cubicBezTo>
                  <a:cubicBezTo>
                    <a:pt x="305" y="95"/>
                    <a:pt x="305" y="95"/>
                    <a:pt x="305" y="95"/>
                  </a:cubicBezTo>
                  <a:cubicBezTo>
                    <a:pt x="317" y="95"/>
                    <a:pt x="326" y="85"/>
                    <a:pt x="326" y="73"/>
                  </a:cubicBezTo>
                  <a:lnTo>
                    <a:pt x="326" y="21"/>
                  </a:lnTo>
                  <a:close/>
                  <a:moveTo>
                    <a:pt x="34" y="74"/>
                  </a:moveTo>
                  <a:cubicBezTo>
                    <a:pt x="23" y="74"/>
                    <a:pt x="23" y="74"/>
                    <a:pt x="23" y="74"/>
                  </a:cubicBezTo>
                  <a:cubicBezTo>
                    <a:pt x="23" y="63"/>
                    <a:pt x="23" y="63"/>
                    <a:pt x="23" y="63"/>
                  </a:cubicBezTo>
                  <a:cubicBezTo>
                    <a:pt x="34" y="63"/>
                    <a:pt x="34" y="63"/>
                    <a:pt x="34" y="63"/>
                  </a:cubicBezTo>
                  <a:lnTo>
                    <a:pt x="34" y="74"/>
                  </a:lnTo>
                  <a:close/>
                  <a:moveTo>
                    <a:pt x="34" y="52"/>
                  </a:moveTo>
                  <a:cubicBezTo>
                    <a:pt x="23" y="52"/>
                    <a:pt x="23" y="52"/>
                    <a:pt x="23" y="52"/>
                  </a:cubicBezTo>
                  <a:cubicBezTo>
                    <a:pt x="23" y="41"/>
                    <a:pt x="23" y="41"/>
                    <a:pt x="23" y="41"/>
                  </a:cubicBezTo>
                  <a:cubicBezTo>
                    <a:pt x="34" y="41"/>
                    <a:pt x="34" y="41"/>
                    <a:pt x="34" y="41"/>
                  </a:cubicBezTo>
                  <a:lnTo>
                    <a:pt x="34" y="52"/>
                  </a:lnTo>
                  <a:close/>
                  <a:moveTo>
                    <a:pt x="34" y="30"/>
                  </a:moveTo>
                  <a:cubicBezTo>
                    <a:pt x="23" y="30"/>
                    <a:pt x="23" y="30"/>
                    <a:pt x="23" y="30"/>
                  </a:cubicBezTo>
                  <a:cubicBezTo>
                    <a:pt x="23" y="18"/>
                    <a:pt x="23" y="18"/>
                    <a:pt x="23" y="18"/>
                  </a:cubicBezTo>
                  <a:cubicBezTo>
                    <a:pt x="34" y="18"/>
                    <a:pt x="34" y="18"/>
                    <a:pt x="34" y="18"/>
                  </a:cubicBezTo>
                  <a:lnTo>
                    <a:pt x="34" y="30"/>
                  </a:lnTo>
                  <a:close/>
                  <a:moveTo>
                    <a:pt x="58" y="74"/>
                  </a:moveTo>
                  <a:cubicBezTo>
                    <a:pt x="47" y="74"/>
                    <a:pt x="47" y="74"/>
                    <a:pt x="47" y="74"/>
                  </a:cubicBezTo>
                  <a:cubicBezTo>
                    <a:pt x="47" y="63"/>
                    <a:pt x="47" y="63"/>
                    <a:pt x="47" y="63"/>
                  </a:cubicBezTo>
                  <a:cubicBezTo>
                    <a:pt x="58" y="63"/>
                    <a:pt x="58" y="63"/>
                    <a:pt x="58" y="63"/>
                  </a:cubicBezTo>
                  <a:lnTo>
                    <a:pt x="58" y="74"/>
                  </a:lnTo>
                  <a:close/>
                  <a:moveTo>
                    <a:pt x="58" y="52"/>
                  </a:moveTo>
                  <a:cubicBezTo>
                    <a:pt x="47" y="52"/>
                    <a:pt x="47" y="52"/>
                    <a:pt x="47" y="52"/>
                  </a:cubicBezTo>
                  <a:cubicBezTo>
                    <a:pt x="47" y="41"/>
                    <a:pt x="47" y="41"/>
                    <a:pt x="47" y="41"/>
                  </a:cubicBezTo>
                  <a:cubicBezTo>
                    <a:pt x="58" y="41"/>
                    <a:pt x="58" y="41"/>
                    <a:pt x="58" y="41"/>
                  </a:cubicBezTo>
                  <a:lnTo>
                    <a:pt x="58" y="52"/>
                  </a:lnTo>
                  <a:close/>
                  <a:moveTo>
                    <a:pt x="58" y="30"/>
                  </a:moveTo>
                  <a:cubicBezTo>
                    <a:pt x="47" y="30"/>
                    <a:pt x="47" y="30"/>
                    <a:pt x="47" y="30"/>
                  </a:cubicBezTo>
                  <a:cubicBezTo>
                    <a:pt x="47" y="18"/>
                    <a:pt x="47" y="18"/>
                    <a:pt x="47" y="18"/>
                  </a:cubicBezTo>
                  <a:cubicBezTo>
                    <a:pt x="58" y="18"/>
                    <a:pt x="58" y="18"/>
                    <a:pt x="58" y="18"/>
                  </a:cubicBezTo>
                  <a:lnTo>
                    <a:pt x="58" y="30"/>
                  </a:lnTo>
                  <a:close/>
                  <a:moveTo>
                    <a:pt x="82" y="74"/>
                  </a:moveTo>
                  <a:cubicBezTo>
                    <a:pt x="71" y="74"/>
                    <a:pt x="71" y="74"/>
                    <a:pt x="71" y="74"/>
                  </a:cubicBezTo>
                  <a:cubicBezTo>
                    <a:pt x="71" y="63"/>
                    <a:pt x="71" y="63"/>
                    <a:pt x="71" y="63"/>
                  </a:cubicBezTo>
                  <a:cubicBezTo>
                    <a:pt x="82" y="63"/>
                    <a:pt x="82" y="63"/>
                    <a:pt x="82" y="63"/>
                  </a:cubicBezTo>
                  <a:lnTo>
                    <a:pt x="82" y="74"/>
                  </a:lnTo>
                  <a:close/>
                  <a:moveTo>
                    <a:pt x="82" y="52"/>
                  </a:moveTo>
                  <a:cubicBezTo>
                    <a:pt x="71" y="52"/>
                    <a:pt x="71" y="52"/>
                    <a:pt x="71" y="52"/>
                  </a:cubicBezTo>
                  <a:cubicBezTo>
                    <a:pt x="71" y="41"/>
                    <a:pt x="71" y="41"/>
                    <a:pt x="71" y="41"/>
                  </a:cubicBezTo>
                  <a:cubicBezTo>
                    <a:pt x="82" y="41"/>
                    <a:pt x="82" y="41"/>
                    <a:pt x="82" y="41"/>
                  </a:cubicBezTo>
                  <a:lnTo>
                    <a:pt x="82" y="52"/>
                  </a:lnTo>
                  <a:close/>
                  <a:moveTo>
                    <a:pt x="82" y="30"/>
                  </a:moveTo>
                  <a:cubicBezTo>
                    <a:pt x="71" y="30"/>
                    <a:pt x="71" y="30"/>
                    <a:pt x="71" y="30"/>
                  </a:cubicBezTo>
                  <a:cubicBezTo>
                    <a:pt x="71" y="18"/>
                    <a:pt x="71" y="18"/>
                    <a:pt x="71" y="18"/>
                  </a:cubicBezTo>
                  <a:cubicBezTo>
                    <a:pt x="82" y="18"/>
                    <a:pt x="82" y="18"/>
                    <a:pt x="82" y="18"/>
                  </a:cubicBezTo>
                  <a:lnTo>
                    <a:pt x="82" y="30"/>
                  </a:lnTo>
                  <a:close/>
                  <a:moveTo>
                    <a:pt x="106" y="74"/>
                  </a:moveTo>
                  <a:cubicBezTo>
                    <a:pt x="95" y="74"/>
                    <a:pt x="95" y="74"/>
                    <a:pt x="95" y="74"/>
                  </a:cubicBezTo>
                  <a:cubicBezTo>
                    <a:pt x="95" y="63"/>
                    <a:pt x="95" y="63"/>
                    <a:pt x="95" y="63"/>
                  </a:cubicBezTo>
                  <a:cubicBezTo>
                    <a:pt x="106" y="63"/>
                    <a:pt x="106" y="63"/>
                    <a:pt x="106" y="63"/>
                  </a:cubicBezTo>
                  <a:lnTo>
                    <a:pt x="106" y="74"/>
                  </a:lnTo>
                  <a:close/>
                  <a:moveTo>
                    <a:pt x="106" y="52"/>
                  </a:moveTo>
                  <a:cubicBezTo>
                    <a:pt x="95" y="52"/>
                    <a:pt x="95" y="52"/>
                    <a:pt x="95" y="52"/>
                  </a:cubicBezTo>
                  <a:cubicBezTo>
                    <a:pt x="95" y="41"/>
                    <a:pt x="95" y="41"/>
                    <a:pt x="95" y="41"/>
                  </a:cubicBezTo>
                  <a:cubicBezTo>
                    <a:pt x="106" y="41"/>
                    <a:pt x="106" y="41"/>
                    <a:pt x="106" y="41"/>
                  </a:cubicBezTo>
                  <a:lnTo>
                    <a:pt x="106" y="52"/>
                  </a:lnTo>
                  <a:close/>
                  <a:moveTo>
                    <a:pt x="106" y="30"/>
                  </a:moveTo>
                  <a:cubicBezTo>
                    <a:pt x="95" y="30"/>
                    <a:pt x="95" y="30"/>
                    <a:pt x="95" y="30"/>
                  </a:cubicBezTo>
                  <a:cubicBezTo>
                    <a:pt x="95" y="18"/>
                    <a:pt x="95" y="18"/>
                    <a:pt x="95" y="18"/>
                  </a:cubicBezTo>
                  <a:cubicBezTo>
                    <a:pt x="106" y="18"/>
                    <a:pt x="106" y="18"/>
                    <a:pt x="106" y="18"/>
                  </a:cubicBezTo>
                  <a:lnTo>
                    <a:pt x="106" y="30"/>
                  </a:lnTo>
                  <a:close/>
                  <a:moveTo>
                    <a:pt x="130" y="74"/>
                  </a:moveTo>
                  <a:cubicBezTo>
                    <a:pt x="119" y="74"/>
                    <a:pt x="119" y="74"/>
                    <a:pt x="119" y="74"/>
                  </a:cubicBezTo>
                  <a:cubicBezTo>
                    <a:pt x="119" y="63"/>
                    <a:pt x="119" y="63"/>
                    <a:pt x="119" y="63"/>
                  </a:cubicBezTo>
                  <a:cubicBezTo>
                    <a:pt x="130" y="63"/>
                    <a:pt x="130" y="63"/>
                    <a:pt x="130" y="63"/>
                  </a:cubicBezTo>
                  <a:lnTo>
                    <a:pt x="130" y="74"/>
                  </a:lnTo>
                  <a:close/>
                  <a:moveTo>
                    <a:pt x="130" y="52"/>
                  </a:moveTo>
                  <a:cubicBezTo>
                    <a:pt x="119" y="52"/>
                    <a:pt x="119" y="52"/>
                    <a:pt x="119" y="52"/>
                  </a:cubicBezTo>
                  <a:cubicBezTo>
                    <a:pt x="119" y="41"/>
                    <a:pt x="119" y="41"/>
                    <a:pt x="119" y="41"/>
                  </a:cubicBezTo>
                  <a:cubicBezTo>
                    <a:pt x="130" y="41"/>
                    <a:pt x="130" y="41"/>
                    <a:pt x="130" y="41"/>
                  </a:cubicBezTo>
                  <a:lnTo>
                    <a:pt x="130" y="52"/>
                  </a:lnTo>
                  <a:close/>
                  <a:moveTo>
                    <a:pt x="130" y="30"/>
                  </a:moveTo>
                  <a:cubicBezTo>
                    <a:pt x="119" y="30"/>
                    <a:pt x="119" y="30"/>
                    <a:pt x="119" y="30"/>
                  </a:cubicBezTo>
                  <a:cubicBezTo>
                    <a:pt x="119" y="18"/>
                    <a:pt x="119" y="18"/>
                    <a:pt x="119" y="18"/>
                  </a:cubicBezTo>
                  <a:cubicBezTo>
                    <a:pt x="130" y="18"/>
                    <a:pt x="130" y="18"/>
                    <a:pt x="130" y="18"/>
                  </a:cubicBezTo>
                  <a:lnTo>
                    <a:pt x="130" y="30"/>
                  </a:lnTo>
                  <a:close/>
                  <a:moveTo>
                    <a:pt x="155" y="74"/>
                  </a:moveTo>
                  <a:cubicBezTo>
                    <a:pt x="144" y="74"/>
                    <a:pt x="144" y="74"/>
                    <a:pt x="144" y="74"/>
                  </a:cubicBezTo>
                  <a:cubicBezTo>
                    <a:pt x="144" y="63"/>
                    <a:pt x="144" y="63"/>
                    <a:pt x="144" y="63"/>
                  </a:cubicBezTo>
                  <a:cubicBezTo>
                    <a:pt x="155" y="63"/>
                    <a:pt x="155" y="63"/>
                    <a:pt x="155" y="63"/>
                  </a:cubicBezTo>
                  <a:lnTo>
                    <a:pt x="155" y="74"/>
                  </a:lnTo>
                  <a:close/>
                  <a:moveTo>
                    <a:pt x="155" y="52"/>
                  </a:moveTo>
                  <a:cubicBezTo>
                    <a:pt x="144" y="52"/>
                    <a:pt x="144" y="52"/>
                    <a:pt x="144" y="52"/>
                  </a:cubicBezTo>
                  <a:cubicBezTo>
                    <a:pt x="144" y="41"/>
                    <a:pt x="144" y="41"/>
                    <a:pt x="144" y="41"/>
                  </a:cubicBezTo>
                  <a:cubicBezTo>
                    <a:pt x="155" y="41"/>
                    <a:pt x="155" y="41"/>
                    <a:pt x="155" y="41"/>
                  </a:cubicBezTo>
                  <a:lnTo>
                    <a:pt x="155" y="52"/>
                  </a:lnTo>
                  <a:close/>
                  <a:moveTo>
                    <a:pt x="155" y="30"/>
                  </a:moveTo>
                  <a:cubicBezTo>
                    <a:pt x="144" y="30"/>
                    <a:pt x="144" y="30"/>
                    <a:pt x="144" y="30"/>
                  </a:cubicBezTo>
                  <a:cubicBezTo>
                    <a:pt x="144" y="18"/>
                    <a:pt x="144" y="18"/>
                    <a:pt x="144" y="18"/>
                  </a:cubicBezTo>
                  <a:cubicBezTo>
                    <a:pt x="155" y="18"/>
                    <a:pt x="155" y="18"/>
                    <a:pt x="155" y="18"/>
                  </a:cubicBezTo>
                  <a:lnTo>
                    <a:pt x="155" y="30"/>
                  </a:lnTo>
                  <a:close/>
                  <a:moveTo>
                    <a:pt x="179" y="74"/>
                  </a:moveTo>
                  <a:cubicBezTo>
                    <a:pt x="168" y="74"/>
                    <a:pt x="168" y="74"/>
                    <a:pt x="168" y="74"/>
                  </a:cubicBezTo>
                  <a:cubicBezTo>
                    <a:pt x="168" y="63"/>
                    <a:pt x="168" y="63"/>
                    <a:pt x="168" y="63"/>
                  </a:cubicBezTo>
                  <a:cubicBezTo>
                    <a:pt x="179" y="63"/>
                    <a:pt x="179" y="63"/>
                    <a:pt x="179" y="63"/>
                  </a:cubicBezTo>
                  <a:lnTo>
                    <a:pt x="179" y="74"/>
                  </a:lnTo>
                  <a:close/>
                  <a:moveTo>
                    <a:pt x="179" y="52"/>
                  </a:moveTo>
                  <a:cubicBezTo>
                    <a:pt x="168" y="52"/>
                    <a:pt x="168" y="52"/>
                    <a:pt x="168" y="52"/>
                  </a:cubicBezTo>
                  <a:cubicBezTo>
                    <a:pt x="168" y="41"/>
                    <a:pt x="168" y="41"/>
                    <a:pt x="168" y="41"/>
                  </a:cubicBezTo>
                  <a:cubicBezTo>
                    <a:pt x="179" y="41"/>
                    <a:pt x="179" y="41"/>
                    <a:pt x="179" y="41"/>
                  </a:cubicBezTo>
                  <a:lnTo>
                    <a:pt x="179" y="52"/>
                  </a:lnTo>
                  <a:close/>
                  <a:moveTo>
                    <a:pt x="179" y="30"/>
                  </a:moveTo>
                  <a:cubicBezTo>
                    <a:pt x="168" y="30"/>
                    <a:pt x="168" y="30"/>
                    <a:pt x="168" y="30"/>
                  </a:cubicBezTo>
                  <a:cubicBezTo>
                    <a:pt x="168" y="18"/>
                    <a:pt x="168" y="18"/>
                    <a:pt x="168" y="18"/>
                  </a:cubicBezTo>
                  <a:cubicBezTo>
                    <a:pt x="179" y="18"/>
                    <a:pt x="179" y="18"/>
                    <a:pt x="179" y="18"/>
                  </a:cubicBezTo>
                  <a:lnTo>
                    <a:pt x="179" y="30"/>
                  </a:lnTo>
                  <a:close/>
                  <a:moveTo>
                    <a:pt x="274" y="68"/>
                  </a:moveTo>
                  <a:cubicBezTo>
                    <a:pt x="262" y="68"/>
                    <a:pt x="252" y="58"/>
                    <a:pt x="252" y="46"/>
                  </a:cubicBezTo>
                  <a:cubicBezTo>
                    <a:pt x="252" y="34"/>
                    <a:pt x="262" y="24"/>
                    <a:pt x="274" y="24"/>
                  </a:cubicBezTo>
                  <a:cubicBezTo>
                    <a:pt x="286" y="24"/>
                    <a:pt x="296" y="34"/>
                    <a:pt x="296" y="46"/>
                  </a:cubicBezTo>
                  <a:cubicBezTo>
                    <a:pt x="296" y="58"/>
                    <a:pt x="286" y="68"/>
                    <a:pt x="274" y="6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
        <p:nvSpPr>
          <p:cNvPr id="42" name="Rectangle 41"/>
          <p:cNvSpPr>
            <a:spLocks noChangeAspect="1"/>
          </p:cNvSpPr>
          <p:nvPr/>
        </p:nvSpPr>
        <p:spPr bwMode="auto">
          <a:xfrm>
            <a:off x="4480376" y="3872904"/>
            <a:ext cx="1364823" cy="395604"/>
          </a:xfrm>
          <a:prstGeom prst="rect">
            <a:avLst/>
          </a:prstGeom>
          <a:noFill/>
          <a:ln w="38100" cap="flat" cmpd="sng" algn="ctr">
            <a:noFill/>
            <a:prstDash val="solid"/>
            <a:headEnd type="none" w="med" len="med"/>
            <a:tailEnd type="none" w="med" len="med"/>
          </a:ln>
          <a:effectLst/>
        </p:spPr>
        <p:txBody>
          <a:bodyPr vert="horz" wrap="square" lIns="93243" tIns="91427" rIns="93243" bIns="91427" numCol="1" rtlCol="0" anchor="t" anchorCtr="0" compatLnSpc="1">
            <a:prstTxWarp prst="textNoShape">
              <a:avLst/>
            </a:prstTxWarp>
          </a:bodyPr>
          <a:lstStyle/>
          <a:p>
            <a:pPr algn="ctr" fontAlgn="base">
              <a:lnSpc>
                <a:spcPct val="90000"/>
              </a:lnSpc>
              <a:spcBef>
                <a:spcPct val="0"/>
              </a:spcBef>
              <a:spcAft>
                <a:spcPts val="600"/>
              </a:spcAft>
            </a:pPr>
            <a:r>
              <a:rPr lang="en-US" sz="1199" dirty="0">
                <a:solidFill>
                  <a:srgbClr val="FFFFFF"/>
                </a:solidFill>
              </a:rPr>
              <a:t>Workspace</a:t>
            </a:r>
          </a:p>
        </p:txBody>
      </p:sp>
      <p:sp>
        <p:nvSpPr>
          <p:cNvPr id="43" name="Rectangle 42"/>
          <p:cNvSpPr/>
          <p:nvPr/>
        </p:nvSpPr>
        <p:spPr>
          <a:xfrm>
            <a:off x="4586945" y="2936748"/>
            <a:ext cx="1468228" cy="703236"/>
          </a:xfrm>
          <a:prstGeom prst="rect">
            <a:avLst/>
          </a:prstGeom>
        </p:spPr>
        <p:txBody>
          <a:bodyPr wrap="square" lIns="182854" tIns="146283" rIns="182854" bIns="146283">
            <a:spAutoFit/>
          </a:bodyPr>
          <a:lstStyle/>
          <a:p>
            <a:pPr defTabSz="914224"/>
            <a:r>
              <a:rPr lang="en-US" sz="1299" dirty="0">
                <a:solidFill>
                  <a:srgbClr val="FFFFFF"/>
                </a:solidFill>
                <a:ea typeface="Calibri" panose="020F0502020204030204" pitchFamily="34" charset="0"/>
              </a:rPr>
              <a:t>ML</a:t>
            </a:r>
            <a:br>
              <a:rPr lang="en-US" sz="1299" dirty="0">
                <a:solidFill>
                  <a:srgbClr val="FFFFFF"/>
                </a:solidFill>
                <a:ea typeface="Calibri" panose="020F0502020204030204" pitchFamily="34" charset="0"/>
              </a:rPr>
            </a:br>
            <a:r>
              <a:rPr lang="en-US" sz="1299" dirty="0">
                <a:solidFill>
                  <a:srgbClr val="FFFFFF"/>
                </a:solidFill>
                <a:ea typeface="Calibri" panose="020F0502020204030204" pitchFamily="34" charset="0"/>
              </a:rPr>
              <a:t>Studio</a:t>
            </a:r>
          </a:p>
        </p:txBody>
      </p:sp>
      <p:sp>
        <p:nvSpPr>
          <p:cNvPr id="44" name="Rectangle 32"/>
          <p:cNvSpPr/>
          <p:nvPr/>
        </p:nvSpPr>
        <p:spPr bwMode="auto">
          <a:xfrm>
            <a:off x="282920" y="6367965"/>
            <a:ext cx="11877758" cy="329245"/>
          </a:xfrm>
          <a:custGeom>
            <a:avLst/>
            <a:gdLst>
              <a:gd name="connsiteX0" fmla="*/ 0 w 11241480"/>
              <a:gd name="connsiteY0" fmla="*/ 0 h 329292"/>
              <a:gd name="connsiteX1" fmla="*/ 11241480 w 11241480"/>
              <a:gd name="connsiteY1" fmla="*/ 0 h 329292"/>
              <a:gd name="connsiteX2" fmla="*/ 11241480 w 11241480"/>
              <a:gd name="connsiteY2" fmla="*/ 329292 h 329292"/>
              <a:gd name="connsiteX3" fmla="*/ 0 w 11241480"/>
              <a:gd name="connsiteY3" fmla="*/ 329292 h 329292"/>
              <a:gd name="connsiteX4" fmla="*/ 0 w 11241480"/>
              <a:gd name="connsiteY4" fmla="*/ 0 h 329292"/>
              <a:gd name="connsiteX0" fmla="*/ 0 w 11241480"/>
              <a:gd name="connsiteY0" fmla="*/ 0 h 329292"/>
              <a:gd name="connsiteX1" fmla="*/ 11241480 w 11241480"/>
              <a:gd name="connsiteY1" fmla="*/ 0 h 329292"/>
              <a:gd name="connsiteX2" fmla="*/ 11229721 w 11241480"/>
              <a:gd name="connsiteY2" fmla="*/ 164646 h 329292"/>
              <a:gd name="connsiteX3" fmla="*/ 11241480 w 11241480"/>
              <a:gd name="connsiteY3" fmla="*/ 329292 h 329292"/>
              <a:gd name="connsiteX4" fmla="*/ 0 w 11241480"/>
              <a:gd name="connsiteY4" fmla="*/ 329292 h 329292"/>
              <a:gd name="connsiteX5" fmla="*/ 0 w 11241480"/>
              <a:gd name="connsiteY5" fmla="*/ 0 h 329292"/>
              <a:gd name="connsiteX0" fmla="*/ 0 w 11417863"/>
              <a:gd name="connsiteY0" fmla="*/ 0 h 329292"/>
              <a:gd name="connsiteX1" fmla="*/ 11241480 w 11417863"/>
              <a:gd name="connsiteY1" fmla="*/ 0 h 329292"/>
              <a:gd name="connsiteX2" fmla="*/ 11417863 w 11417863"/>
              <a:gd name="connsiteY2" fmla="*/ 164646 h 329292"/>
              <a:gd name="connsiteX3" fmla="*/ 11241480 w 11417863"/>
              <a:gd name="connsiteY3" fmla="*/ 329292 h 329292"/>
              <a:gd name="connsiteX4" fmla="*/ 0 w 11417863"/>
              <a:gd name="connsiteY4" fmla="*/ 329292 h 329292"/>
              <a:gd name="connsiteX5" fmla="*/ 0 w 11417863"/>
              <a:gd name="connsiteY5" fmla="*/ 0 h 32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7863" h="329292">
                <a:moveTo>
                  <a:pt x="0" y="0"/>
                </a:moveTo>
                <a:lnTo>
                  <a:pt x="11241480" y="0"/>
                </a:lnTo>
                <a:lnTo>
                  <a:pt x="11417863" y="164646"/>
                </a:lnTo>
                <a:lnTo>
                  <a:pt x="11241480" y="329292"/>
                </a:lnTo>
                <a:lnTo>
                  <a:pt x="0" y="329292"/>
                </a:lnTo>
                <a:lnTo>
                  <a:pt x="0" y="0"/>
                </a:lnTo>
                <a:close/>
              </a:path>
            </a:pathLst>
          </a:cu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45" name="Rectangle 44"/>
          <p:cNvSpPr/>
          <p:nvPr/>
        </p:nvSpPr>
        <p:spPr>
          <a:xfrm>
            <a:off x="1228813" y="6372875"/>
            <a:ext cx="1789479" cy="313772"/>
          </a:xfrm>
          <a:prstGeom prst="rect">
            <a:avLst/>
          </a:prstGeom>
        </p:spPr>
        <p:txBody>
          <a:bodyPr wrap="square">
            <a:spAutoFit/>
          </a:bodyPr>
          <a:lstStyle/>
          <a:p>
            <a:pPr algn="ctr" defTabSz="914224"/>
            <a:r>
              <a:rPr lang="en-US" sz="1399" dirty="0">
                <a:solidFill>
                  <a:srgbClr val="442359"/>
                </a:solidFill>
                <a:ea typeface="Calibri" panose="020F0502020204030204" pitchFamily="34" charset="0"/>
              </a:rPr>
              <a:t>Business problem</a:t>
            </a:r>
          </a:p>
        </p:txBody>
      </p:sp>
      <p:sp>
        <p:nvSpPr>
          <p:cNvPr id="46" name="Rectangle 45"/>
          <p:cNvSpPr/>
          <p:nvPr/>
        </p:nvSpPr>
        <p:spPr>
          <a:xfrm>
            <a:off x="9529115" y="6372875"/>
            <a:ext cx="1789479" cy="313772"/>
          </a:xfrm>
          <a:prstGeom prst="rect">
            <a:avLst/>
          </a:prstGeom>
        </p:spPr>
        <p:txBody>
          <a:bodyPr wrap="square">
            <a:spAutoFit/>
          </a:bodyPr>
          <a:lstStyle/>
          <a:p>
            <a:pPr algn="ctr" defTabSz="914224"/>
            <a:r>
              <a:rPr lang="en-US" sz="1399" dirty="0">
                <a:solidFill>
                  <a:srgbClr val="442359"/>
                </a:solidFill>
                <a:ea typeface="Calibri" panose="020F0502020204030204" pitchFamily="34" charset="0"/>
              </a:rPr>
              <a:t>Business value</a:t>
            </a:r>
          </a:p>
        </p:txBody>
      </p:sp>
      <p:sp>
        <p:nvSpPr>
          <p:cNvPr id="47" name="Rectangle 46"/>
          <p:cNvSpPr/>
          <p:nvPr/>
        </p:nvSpPr>
        <p:spPr>
          <a:xfrm>
            <a:off x="4194195" y="6372875"/>
            <a:ext cx="1789479" cy="313772"/>
          </a:xfrm>
          <a:prstGeom prst="rect">
            <a:avLst/>
          </a:prstGeom>
        </p:spPr>
        <p:txBody>
          <a:bodyPr wrap="square">
            <a:spAutoFit/>
          </a:bodyPr>
          <a:lstStyle/>
          <a:p>
            <a:pPr algn="ctr" defTabSz="914224"/>
            <a:r>
              <a:rPr lang="en-US" sz="1399" dirty="0">
                <a:solidFill>
                  <a:srgbClr val="442359"/>
                </a:solidFill>
                <a:ea typeface="Calibri" panose="020F0502020204030204" pitchFamily="34" charset="0"/>
              </a:rPr>
              <a:t>Modeling</a:t>
            </a:r>
          </a:p>
        </p:txBody>
      </p:sp>
      <p:sp>
        <p:nvSpPr>
          <p:cNvPr id="48" name="Rectangle 47"/>
          <p:cNvSpPr/>
          <p:nvPr/>
        </p:nvSpPr>
        <p:spPr>
          <a:xfrm>
            <a:off x="6548710" y="6372875"/>
            <a:ext cx="1789479" cy="313772"/>
          </a:xfrm>
          <a:prstGeom prst="rect">
            <a:avLst/>
          </a:prstGeom>
        </p:spPr>
        <p:txBody>
          <a:bodyPr wrap="square">
            <a:spAutoFit/>
          </a:bodyPr>
          <a:lstStyle/>
          <a:p>
            <a:pPr algn="ctr" defTabSz="914224"/>
            <a:r>
              <a:rPr lang="en-US" sz="1399" dirty="0">
                <a:solidFill>
                  <a:srgbClr val="442359"/>
                </a:solidFill>
                <a:ea typeface="Calibri" panose="020F0502020204030204" pitchFamily="34" charset="0"/>
              </a:rPr>
              <a:t>Deployment</a:t>
            </a:r>
          </a:p>
        </p:txBody>
      </p:sp>
      <p:grpSp>
        <p:nvGrpSpPr>
          <p:cNvPr id="49" name="Group 121"/>
          <p:cNvGrpSpPr>
            <a:grpSpLocks/>
          </p:cNvGrpSpPr>
          <p:nvPr/>
        </p:nvGrpSpPr>
        <p:grpSpPr bwMode="auto">
          <a:xfrm>
            <a:off x="1206699" y="4570532"/>
            <a:ext cx="1726901" cy="1461626"/>
            <a:chOff x="4181671" y="3069339"/>
            <a:chExt cx="1136235" cy="963517"/>
          </a:xfrm>
          <a:solidFill>
            <a:schemeClr val="bg1"/>
          </a:solidFill>
        </p:grpSpPr>
        <p:sp>
          <p:nvSpPr>
            <p:cNvPr id="50" name="Rectangle 49"/>
            <p:cNvSpPr/>
            <p:nvPr/>
          </p:nvSpPr>
          <p:spPr bwMode="auto">
            <a:xfrm>
              <a:off x="4230283" y="3103221"/>
              <a:ext cx="1046239" cy="753872"/>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endParaRPr>
            </a:p>
          </p:txBody>
        </p:sp>
        <p:sp>
          <p:nvSpPr>
            <p:cNvPr id="51" name="Freeform 88"/>
            <p:cNvSpPr>
              <a:spLocks noEditPoints="1"/>
            </p:cNvSpPr>
            <p:nvPr/>
          </p:nvSpPr>
          <p:spPr bwMode="black">
            <a:xfrm>
              <a:off x="4181671" y="3069339"/>
              <a:ext cx="1136235" cy="963517"/>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509">
                <a:defRPr/>
              </a:pPr>
              <a:endParaRPr lang="en-US" sz="1836" dirty="0">
                <a:solidFill>
                  <a:srgbClr val="FFFFFF"/>
                </a:solidFill>
              </a:endParaRPr>
            </a:p>
          </p:txBody>
        </p:sp>
      </p:grpSp>
      <p:grpSp>
        <p:nvGrpSpPr>
          <p:cNvPr id="52" name="Group 51"/>
          <p:cNvGrpSpPr/>
          <p:nvPr/>
        </p:nvGrpSpPr>
        <p:grpSpPr>
          <a:xfrm>
            <a:off x="9291482" y="3306879"/>
            <a:ext cx="2221945" cy="1876865"/>
            <a:chOff x="9255259" y="2748922"/>
            <a:chExt cx="2222260" cy="1877131"/>
          </a:xfrm>
        </p:grpSpPr>
        <p:grpSp>
          <p:nvGrpSpPr>
            <p:cNvPr id="53" name="Group 52"/>
            <p:cNvGrpSpPr/>
            <p:nvPr/>
          </p:nvGrpSpPr>
          <p:grpSpPr>
            <a:xfrm>
              <a:off x="9255259" y="3516832"/>
              <a:ext cx="466344" cy="801128"/>
              <a:chOff x="9384608" y="3646196"/>
              <a:chExt cx="466344" cy="801128"/>
            </a:xfrm>
          </p:grpSpPr>
          <p:grpSp>
            <p:nvGrpSpPr>
              <p:cNvPr id="87" name="Group 86"/>
              <p:cNvGrpSpPr/>
              <p:nvPr/>
            </p:nvGrpSpPr>
            <p:grpSpPr>
              <a:xfrm>
                <a:off x="9384608" y="3646196"/>
                <a:ext cx="466344" cy="801128"/>
                <a:chOff x="9384608" y="3646196"/>
                <a:chExt cx="466344" cy="801128"/>
              </a:xfrm>
            </p:grpSpPr>
            <p:sp>
              <p:nvSpPr>
                <p:cNvPr id="93" name="Freeform 10"/>
                <p:cNvSpPr>
                  <a:spLocks/>
                </p:cNvSpPr>
                <p:nvPr/>
              </p:nvSpPr>
              <p:spPr bwMode="auto">
                <a:xfrm>
                  <a:off x="9384608" y="3646196"/>
                  <a:ext cx="466344" cy="80112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4" name="Rectangle 11"/>
                <p:cNvSpPr>
                  <a:spLocks noChangeArrowheads="1"/>
                </p:cNvSpPr>
                <p:nvPr/>
              </p:nvSpPr>
              <p:spPr bwMode="auto">
                <a:xfrm>
                  <a:off x="9430600" y="3692189"/>
                  <a:ext cx="374359" cy="629993"/>
                </a:xfrm>
                <a:prstGeom prst="rect">
                  <a:avLst/>
                </a:prstGeom>
                <a:solidFill>
                  <a:srgbClr val="DC3C00"/>
                </a:solidFill>
                <a:ln>
                  <a:noFill/>
                </a:ln>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nvGrpSpPr>
                <p:cNvPr id="95" name="Group 94"/>
                <p:cNvGrpSpPr/>
                <p:nvPr/>
              </p:nvGrpSpPr>
              <p:grpSpPr>
                <a:xfrm>
                  <a:off x="9484650" y="3817383"/>
                  <a:ext cx="268769" cy="458657"/>
                  <a:chOff x="10365212" y="5859572"/>
                  <a:chExt cx="483110" cy="660040"/>
                </a:xfrm>
                <a:solidFill>
                  <a:schemeClr val="bg1"/>
                </a:solidFill>
              </p:grpSpPr>
              <p:sp>
                <p:nvSpPr>
                  <p:cNvPr id="96" name="Rectangle 9"/>
                  <p:cNvSpPr>
                    <a:spLocks noChangeArrowheads="1"/>
                  </p:cNvSpPr>
                  <p:nvPr/>
                </p:nvSpPr>
                <p:spPr bwMode="auto">
                  <a:xfrm>
                    <a:off x="10631433" y="6241326"/>
                    <a:ext cx="83515" cy="27828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7" name="Freeform 11"/>
                  <p:cNvSpPr>
                    <a:spLocks/>
                  </p:cNvSpPr>
                  <p:nvPr/>
                </p:nvSpPr>
                <p:spPr bwMode="auto">
                  <a:xfrm>
                    <a:off x="10365212" y="6063340"/>
                    <a:ext cx="84051" cy="456272"/>
                  </a:xfrm>
                  <a:custGeom>
                    <a:avLst/>
                    <a:gdLst>
                      <a:gd name="T0" fmla="*/ 0 w 314"/>
                      <a:gd name="T1" fmla="*/ 0 h 1292"/>
                      <a:gd name="T2" fmla="*/ 0 w 314"/>
                      <a:gd name="T3" fmla="*/ 641 h 1292"/>
                      <a:gd name="T4" fmla="*/ 0 w 314"/>
                      <a:gd name="T5" fmla="*/ 1292 h 1292"/>
                      <a:gd name="T6" fmla="*/ 314 w 314"/>
                      <a:gd name="T7" fmla="*/ 1292 h 1292"/>
                      <a:gd name="T8" fmla="*/ 314 w 314"/>
                      <a:gd name="T9" fmla="*/ 537 h 1292"/>
                      <a:gd name="T10" fmla="*/ 314 w 314"/>
                      <a:gd name="T11" fmla="*/ 0 h 1292"/>
                      <a:gd name="T12" fmla="*/ 0 w 314"/>
                      <a:gd name="T13" fmla="*/ 0 h 1292"/>
                    </a:gdLst>
                    <a:ahLst/>
                    <a:cxnLst>
                      <a:cxn ang="0">
                        <a:pos x="T0" y="T1"/>
                      </a:cxn>
                      <a:cxn ang="0">
                        <a:pos x="T2" y="T3"/>
                      </a:cxn>
                      <a:cxn ang="0">
                        <a:pos x="T4" y="T5"/>
                      </a:cxn>
                      <a:cxn ang="0">
                        <a:pos x="T6" y="T7"/>
                      </a:cxn>
                      <a:cxn ang="0">
                        <a:pos x="T8" y="T9"/>
                      </a:cxn>
                      <a:cxn ang="0">
                        <a:pos x="T10" y="T11"/>
                      </a:cxn>
                      <a:cxn ang="0">
                        <a:pos x="T12" y="T13"/>
                      </a:cxn>
                    </a:cxnLst>
                    <a:rect l="0" t="0" r="r" b="b"/>
                    <a:pathLst>
                      <a:path w="314" h="1292">
                        <a:moveTo>
                          <a:pt x="0" y="0"/>
                        </a:moveTo>
                        <a:lnTo>
                          <a:pt x="0" y="641"/>
                        </a:lnTo>
                        <a:lnTo>
                          <a:pt x="0" y="1292"/>
                        </a:lnTo>
                        <a:lnTo>
                          <a:pt x="314" y="1292"/>
                        </a:lnTo>
                        <a:lnTo>
                          <a:pt x="314" y="537"/>
                        </a:lnTo>
                        <a:lnTo>
                          <a:pt x="314"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8" name="Freeform 12"/>
                  <p:cNvSpPr>
                    <a:spLocks/>
                  </p:cNvSpPr>
                  <p:nvPr/>
                </p:nvSpPr>
                <p:spPr bwMode="auto">
                  <a:xfrm>
                    <a:off x="10497994" y="5859572"/>
                    <a:ext cx="84051" cy="660040"/>
                  </a:xfrm>
                  <a:custGeom>
                    <a:avLst/>
                    <a:gdLst>
                      <a:gd name="T0" fmla="*/ 0 w 314"/>
                      <a:gd name="T1" fmla="*/ 0 h 1869"/>
                      <a:gd name="T2" fmla="*/ 0 w 314"/>
                      <a:gd name="T3" fmla="*/ 1093 h 1869"/>
                      <a:gd name="T4" fmla="*/ 0 w 314"/>
                      <a:gd name="T5" fmla="*/ 1869 h 1869"/>
                      <a:gd name="T6" fmla="*/ 314 w 314"/>
                      <a:gd name="T7" fmla="*/ 1869 h 1869"/>
                      <a:gd name="T8" fmla="*/ 314 w 314"/>
                      <a:gd name="T9" fmla="*/ 991 h 1869"/>
                      <a:gd name="T10" fmla="*/ 314 w 314"/>
                      <a:gd name="T11" fmla="*/ 0 h 1869"/>
                      <a:gd name="T12" fmla="*/ 0 w 314"/>
                      <a:gd name="T13" fmla="*/ 0 h 1869"/>
                    </a:gdLst>
                    <a:ahLst/>
                    <a:cxnLst>
                      <a:cxn ang="0">
                        <a:pos x="T0" y="T1"/>
                      </a:cxn>
                      <a:cxn ang="0">
                        <a:pos x="T2" y="T3"/>
                      </a:cxn>
                      <a:cxn ang="0">
                        <a:pos x="T4" y="T5"/>
                      </a:cxn>
                      <a:cxn ang="0">
                        <a:pos x="T6" y="T7"/>
                      </a:cxn>
                      <a:cxn ang="0">
                        <a:pos x="T8" y="T9"/>
                      </a:cxn>
                      <a:cxn ang="0">
                        <a:pos x="T10" y="T11"/>
                      </a:cxn>
                      <a:cxn ang="0">
                        <a:pos x="T12" y="T13"/>
                      </a:cxn>
                    </a:cxnLst>
                    <a:rect l="0" t="0" r="r" b="b"/>
                    <a:pathLst>
                      <a:path w="314" h="1869">
                        <a:moveTo>
                          <a:pt x="0" y="0"/>
                        </a:moveTo>
                        <a:lnTo>
                          <a:pt x="0" y="1093"/>
                        </a:lnTo>
                        <a:lnTo>
                          <a:pt x="0" y="1869"/>
                        </a:lnTo>
                        <a:lnTo>
                          <a:pt x="314" y="1869"/>
                        </a:lnTo>
                        <a:lnTo>
                          <a:pt x="314" y="991"/>
                        </a:lnTo>
                        <a:lnTo>
                          <a:pt x="314"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9" name="Freeform 13"/>
                  <p:cNvSpPr>
                    <a:spLocks/>
                  </p:cNvSpPr>
                  <p:nvPr/>
                </p:nvSpPr>
                <p:spPr bwMode="auto">
                  <a:xfrm>
                    <a:off x="10764271" y="6070049"/>
                    <a:ext cx="84051" cy="449561"/>
                  </a:xfrm>
                  <a:custGeom>
                    <a:avLst/>
                    <a:gdLst>
                      <a:gd name="T0" fmla="*/ 0 w 314"/>
                      <a:gd name="T1" fmla="*/ 0 h 1273"/>
                      <a:gd name="T2" fmla="*/ 0 w 314"/>
                      <a:gd name="T3" fmla="*/ 251 h 1273"/>
                      <a:gd name="T4" fmla="*/ 0 w 314"/>
                      <a:gd name="T5" fmla="*/ 1273 h 1273"/>
                      <a:gd name="T6" fmla="*/ 314 w 314"/>
                      <a:gd name="T7" fmla="*/ 1273 h 1273"/>
                      <a:gd name="T8" fmla="*/ 314 w 314"/>
                      <a:gd name="T9" fmla="*/ 149 h 1273"/>
                      <a:gd name="T10" fmla="*/ 314 w 314"/>
                      <a:gd name="T11" fmla="*/ 0 h 1273"/>
                      <a:gd name="T12" fmla="*/ 0 w 314"/>
                      <a:gd name="T13" fmla="*/ 0 h 1273"/>
                    </a:gdLst>
                    <a:ahLst/>
                    <a:cxnLst>
                      <a:cxn ang="0">
                        <a:pos x="T0" y="T1"/>
                      </a:cxn>
                      <a:cxn ang="0">
                        <a:pos x="T2" y="T3"/>
                      </a:cxn>
                      <a:cxn ang="0">
                        <a:pos x="T4" y="T5"/>
                      </a:cxn>
                      <a:cxn ang="0">
                        <a:pos x="T6" y="T7"/>
                      </a:cxn>
                      <a:cxn ang="0">
                        <a:pos x="T8" y="T9"/>
                      </a:cxn>
                      <a:cxn ang="0">
                        <a:pos x="T10" y="T11"/>
                      </a:cxn>
                      <a:cxn ang="0">
                        <a:pos x="T12" y="T13"/>
                      </a:cxn>
                    </a:cxnLst>
                    <a:rect l="0" t="0" r="r" b="b"/>
                    <a:pathLst>
                      <a:path w="314" h="1273">
                        <a:moveTo>
                          <a:pt x="0" y="0"/>
                        </a:moveTo>
                        <a:lnTo>
                          <a:pt x="0" y="251"/>
                        </a:lnTo>
                        <a:lnTo>
                          <a:pt x="0" y="1273"/>
                        </a:lnTo>
                        <a:lnTo>
                          <a:pt x="314" y="1273"/>
                        </a:lnTo>
                        <a:lnTo>
                          <a:pt x="314" y="149"/>
                        </a:lnTo>
                        <a:lnTo>
                          <a:pt x="314"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sp>
            <p:nvSpPr>
              <p:cNvPr id="88" name="Rectangle 12"/>
              <p:cNvSpPr>
                <a:spLocks noChangeArrowheads="1"/>
              </p:cNvSpPr>
              <p:nvPr/>
            </p:nvSpPr>
            <p:spPr bwMode="auto">
              <a:xfrm>
                <a:off x="9430600" y="3692189"/>
                <a:ext cx="374359" cy="62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89" name="Freeform 13"/>
              <p:cNvSpPr>
                <a:spLocks/>
              </p:cNvSpPr>
              <p:nvPr/>
            </p:nvSpPr>
            <p:spPr bwMode="auto">
              <a:xfrm>
                <a:off x="9547187" y="4360686"/>
                <a:ext cx="141187" cy="18183"/>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accent4"/>
              </a:solidFill>
              <a:ln>
                <a:noFill/>
              </a:ln>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0" name="Rectangle 14"/>
              <p:cNvSpPr>
                <a:spLocks noChangeArrowheads="1"/>
              </p:cNvSpPr>
              <p:nvPr/>
            </p:nvSpPr>
            <p:spPr bwMode="auto">
              <a:xfrm>
                <a:off x="9430600" y="4322181"/>
                <a:ext cx="124073" cy="1070"/>
              </a:xfrm>
              <a:prstGeom prst="rect">
                <a:avLst/>
              </a:prstGeom>
              <a:solidFill>
                <a:srgbClr val="5C476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1" name="Freeform 15"/>
              <p:cNvSpPr>
                <a:spLocks/>
              </p:cNvSpPr>
              <p:nvPr/>
            </p:nvSpPr>
            <p:spPr bwMode="auto">
              <a:xfrm>
                <a:off x="9430600" y="4322181"/>
                <a:ext cx="124073"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2" name="Freeform 17"/>
              <p:cNvSpPr>
                <a:spLocks/>
              </p:cNvSpPr>
              <p:nvPr/>
            </p:nvSpPr>
            <p:spPr bwMode="auto">
              <a:xfrm>
                <a:off x="9430600" y="3692189"/>
                <a:ext cx="220337" cy="629993"/>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54" name="Group 53"/>
            <p:cNvGrpSpPr/>
            <p:nvPr/>
          </p:nvGrpSpPr>
          <p:grpSpPr>
            <a:xfrm>
              <a:off x="9767591" y="3752339"/>
              <a:ext cx="1709928" cy="873714"/>
              <a:chOff x="9708797" y="4105152"/>
              <a:chExt cx="1709928" cy="873714"/>
            </a:xfrm>
          </p:grpSpPr>
          <p:grpSp>
            <p:nvGrpSpPr>
              <p:cNvPr id="71" name="Group 70"/>
              <p:cNvGrpSpPr/>
              <p:nvPr/>
            </p:nvGrpSpPr>
            <p:grpSpPr>
              <a:xfrm>
                <a:off x="9708797" y="4105152"/>
                <a:ext cx="1709928" cy="873714"/>
                <a:chOff x="13377563" y="2176438"/>
                <a:chExt cx="1709928" cy="873714"/>
              </a:xfrm>
            </p:grpSpPr>
            <p:sp>
              <p:nvSpPr>
                <p:cNvPr id="84" name="Freeform 5"/>
                <p:cNvSpPr>
                  <a:spLocks/>
                </p:cNvSpPr>
                <p:nvPr/>
              </p:nvSpPr>
              <p:spPr bwMode="auto">
                <a:xfrm>
                  <a:off x="13377563" y="2981404"/>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85" name="Freeform 6"/>
                <p:cNvSpPr>
                  <a:spLocks/>
                </p:cNvSpPr>
                <p:nvPr/>
              </p:nvSpPr>
              <p:spPr bwMode="auto">
                <a:xfrm>
                  <a:off x="13593804" y="2176438"/>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86" name="Freeform 7"/>
                <p:cNvSpPr>
                  <a:spLocks/>
                </p:cNvSpPr>
                <p:nvPr/>
              </p:nvSpPr>
              <p:spPr bwMode="auto">
                <a:xfrm>
                  <a:off x="13650052" y="2223936"/>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DC3C00"/>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72" name="Group 1031"/>
              <p:cNvGrpSpPr>
                <a:grpSpLocks/>
              </p:cNvGrpSpPr>
              <p:nvPr/>
            </p:nvGrpSpPr>
            <p:grpSpPr bwMode="auto">
              <a:xfrm>
                <a:off x="10118108" y="4299632"/>
                <a:ext cx="923472" cy="460684"/>
                <a:chOff x="4841436" y="5510539"/>
                <a:chExt cx="1049696" cy="523224"/>
              </a:xfrm>
              <a:solidFill>
                <a:schemeClr val="bg1"/>
              </a:solidFill>
            </p:grpSpPr>
            <p:sp>
              <p:nvSpPr>
                <p:cNvPr id="73" name="Freeform 67"/>
                <p:cNvSpPr>
                  <a:spLocks/>
                </p:cNvSpPr>
                <p:nvPr/>
              </p:nvSpPr>
              <p:spPr bwMode="auto">
                <a:xfrm>
                  <a:off x="5030334" y="5852188"/>
                  <a:ext cx="59777" cy="181575"/>
                </a:xfrm>
                <a:custGeom>
                  <a:avLst/>
                  <a:gdLst>
                    <a:gd name="T0" fmla="*/ 0 w 222"/>
                    <a:gd name="T1" fmla="*/ 0 h 674"/>
                    <a:gd name="T2" fmla="*/ 0 w 222"/>
                    <a:gd name="T3" fmla="*/ 135 h 674"/>
                    <a:gd name="T4" fmla="*/ 0 w 222"/>
                    <a:gd name="T5" fmla="*/ 674 h 674"/>
                    <a:gd name="T6" fmla="*/ 222 w 222"/>
                    <a:gd name="T7" fmla="*/ 674 h 674"/>
                    <a:gd name="T8" fmla="*/ 222 w 222"/>
                    <a:gd name="T9" fmla="*/ 29 h 674"/>
                    <a:gd name="T10" fmla="*/ 222 w 222"/>
                    <a:gd name="T11" fmla="*/ 0 h 674"/>
                    <a:gd name="T12" fmla="*/ 0 w 222"/>
                    <a:gd name="T13" fmla="*/ 0 h 674"/>
                  </a:gdLst>
                  <a:ahLst/>
                  <a:cxnLst>
                    <a:cxn ang="0">
                      <a:pos x="T0" y="T1"/>
                    </a:cxn>
                    <a:cxn ang="0">
                      <a:pos x="T2" y="T3"/>
                    </a:cxn>
                    <a:cxn ang="0">
                      <a:pos x="T4" y="T5"/>
                    </a:cxn>
                    <a:cxn ang="0">
                      <a:pos x="T6" y="T7"/>
                    </a:cxn>
                    <a:cxn ang="0">
                      <a:pos x="T8" y="T9"/>
                    </a:cxn>
                    <a:cxn ang="0">
                      <a:pos x="T10" y="T11"/>
                    </a:cxn>
                    <a:cxn ang="0">
                      <a:pos x="T12" y="T13"/>
                    </a:cxn>
                  </a:cxnLst>
                  <a:rect l="0" t="0" r="r" b="b"/>
                  <a:pathLst>
                    <a:path w="222" h="674">
                      <a:moveTo>
                        <a:pt x="0" y="0"/>
                      </a:moveTo>
                      <a:lnTo>
                        <a:pt x="0" y="135"/>
                      </a:lnTo>
                      <a:lnTo>
                        <a:pt x="0" y="674"/>
                      </a:lnTo>
                      <a:lnTo>
                        <a:pt x="222" y="674"/>
                      </a:lnTo>
                      <a:lnTo>
                        <a:pt x="222" y="29"/>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74" name="Freeform 68"/>
                <p:cNvSpPr>
                  <a:spLocks/>
                </p:cNvSpPr>
                <p:nvPr/>
              </p:nvSpPr>
              <p:spPr bwMode="auto">
                <a:xfrm>
                  <a:off x="5125978" y="5677779"/>
                  <a:ext cx="59777" cy="355984"/>
                </a:xfrm>
                <a:custGeom>
                  <a:avLst/>
                  <a:gdLst>
                    <a:gd name="T0" fmla="*/ 0 w 223"/>
                    <a:gd name="T1" fmla="*/ 0 h 1319"/>
                    <a:gd name="T2" fmla="*/ 0 w 223"/>
                    <a:gd name="T3" fmla="*/ 652 h 1319"/>
                    <a:gd name="T4" fmla="*/ 0 w 223"/>
                    <a:gd name="T5" fmla="*/ 1319 h 1319"/>
                    <a:gd name="T6" fmla="*/ 223 w 223"/>
                    <a:gd name="T7" fmla="*/ 1319 h 1319"/>
                    <a:gd name="T8" fmla="*/ 223 w 223"/>
                    <a:gd name="T9" fmla="*/ 548 h 1319"/>
                    <a:gd name="T10" fmla="*/ 223 w 223"/>
                    <a:gd name="T11" fmla="*/ 0 h 1319"/>
                    <a:gd name="T12" fmla="*/ 0 w 223"/>
                    <a:gd name="T13" fmla="*/ 0 h 1319"/>
                  </a:gdLst>
                  <a:ahLst/>
                  <a:cxnLst>
                    <a:cxn ang="0">
                      <a:pos x="T0" y="T1"/>
                    </a:cxn>
                    <a:cxn ang="0">
                      <a:pos x="T2" y="T3"/>
                    </a:cxn>
                    <a:cxn ang="0">
                      <a:pos x="T4" y="T5"/>
                    </a:cxn>
                    <a:cxn ang="0">
                      <a:pos x="T6" y="T7"/>
                    </a:cxn>
                    <a:cxn ang="0">
                      <a:pos x="T8" y="T9"/>
                    </a:cxn>
                    <a:cxn ang="0">
                      <a:pos x="T10" y="T11"/>
                    </a:cxn>
                    <a:cxn ang="0">
                      <a:pos x="T12" y="T13"/>
                    </a:cxn>
                  </a:cxnLst>
                  <a:rect l="0" t="0" r="r" b="b"/>
                  <a:pathLst>
                    <a:path w="223" h="1319">
                      <a:moveTo>
                        <a:pt x="0" y="0"/>
                      </a:moveTo>
                      <a:lnTo>
                        <a:pt x="0" y="652"/>
                      </a:lnTo>
                      <a:lnTo>
                        <a:pt x="0" y="1319"/>
                      </a:lnTo>
                      <a:lnTo>
                        <a:pt x="223" y="1319"/>
                      </a:lnTo>
                      <a:lnTo>
                        <a:pt x="223" y="548"/>
                      </a:lnTo>
                      <a:lnTo>
                        <a:pt x="223" y="0"/>
                      </a:lnTo>
                      <a:lnTo>
                        <a:pt x="0" y="0"/>
                      </a:lnTo>
                      <a:close/>
                    </a:path>
                  </a:pathLst>
                </a:custGeom>
                <a:grpFill/>
                <a:ln>
                  <a:noFill/>
                </a:ln>
              </p:spPr>
              <p:txBody>
                <a:bodyPr/>
                <a:lstStyle/>
                <a:p>
                  <a:pPr defTabSz="932509">
                    <a:defRPr/>
                  </a:pPr>
                  <a:endParaRPr lang="en-US" sz="1836">
                    <a:solidFill>
                      <a:srgbClr val="FFFFFF"/>
                    </a:solidFill>
                  </a:endParaRPr>
                </a:p>
              </p:txBody>
            </p:sp>
            <p:sp>
              <p:nvSpPr>
                <p:cNvPr id="75" name="Freeform 69"/>
                <p:cNvSpPr>
                  <a:spLocks/>
                </p:cNvSpPr>
                <p:nvPr/>
              </p:nvSpPr>
              <p:spPr bwMode="auto">
                <a:xfrm>
                  <a:off x="5219231" y="5517707"/>
                  <a:ext cx="62169" cy="516056"/>
                </a:xfrm>
                <a:custGeom>
                  <a:avLst/>
                  <a:gdLst>
                    <a:gd name="T0" fmla="*/ 0 w 223"/>
                    <a:gd name="T1" fmla="*/ 0 h 1909"/>
                    <a:gd name="T2" fmla="*/ 0 w 223"/>
                    <a:gd name="T3" fmla="*/ 1117 h 1909"/>
                    <a:gd name="T4" fmla="*/ 0 w 223"/>
                    <a:gd name="T5" fmla="*/ 1909 h 1909"/>
                    <a:gd name="T6" fmla="*/ 223 w 223"/>
                    <a:gd name="T7" fmla="*/ 1909 h 1909"/>
                    <a:gd name="T8" fmla="*/ 223 w 223"/>
                    <a:gd name="T9" fmla="*/ 1012 h 1909"/>
                    <a:gd name="T10" fmla="*/ 223 w 223"/>
                    <a:gd name="T11" fmla="*/ 0 h 1909"/>
                    <a:gd name="T12" fmla="*/ 0 w 223"/>
                    <a:gd name="T13" fmla="*/ 0 h 1909"/>
                  </a:gdLst>
                  <a:ahLst/>
                  <a:cxnLst>
                    <a:cxn ang="0">
                      <a:pos x="T0" y="T1"/>
                    </a:cxn>
                    <a:cxn ang="0">
                      <a:pos x="T2" y="T3"/>
                    </a:cxn>
                    <a:cxn ang="0">
                      <a:pos x="T4" y="T5"/>
                    </a:cxn>
                    <a:cxn ang="0">
                      <a:pos x="T6" y="T7"/>
                    </a:cxn>
                    <a:cxn ang="0">
                      <a:pos x="T8" y="T9"/>
                    </a:cxn>
                    <a:cxn ang="0">
                      <a:pos x="T10" y="T11"/>
                    </a:cxn>
                    <a:cxn ang="0">
                      <a:pos x="T12" y="T13"/>
                    </a:cxn>
                  </a:cxnLst>
                  <a:rect l="0" t="0" r="r" b="b"/>
                  <a:pathLst>
                    <a:path w="223" h="1909">
                      <a:moveTo>
                        <a:pt x="0" y="0"/>
                      </a:moveTo>
                      <a:lnTo>
                        <a:pt x="0" y="1117"/>
                      </a:lnTo>
                      <a:lnTo>
                        <a:pt x="0" y="1909"/>
                      </a:lnTo>
                      <a:lnTo>
                        <a:pt x="223" y="1909"/>
                      </a:lnTo>
                      <a:lnTo>
                        <a:pt x="223" y="1012"/>
                      </a:lnTo>
                      <a:lnTo>
                        <a:pt x="223" y="0"/>
                      </a:lnTo>
                      <a:lnTo>
                        <a:pt x="0" y="0"/>
                      </a:lnTo>
                      <a:close/>
                    </a:path>
                  </a:pathLst>
                </a:custGeom>
                <a:grpFill/>
                <a:ln>
                  <a:noFill/>
                </a:ln>
              </p:spPr>
              <p:txBody>
                <a:bodyPr/>
                <a:lstStyle/>
                <a:p>
                  <a:pPr defTabSz="932509">
                    <a:defRPr/>
                  </a:pPr>
                  <a:endParaRPr lang="en-US" sz="1836">
                    <a:solidFill>
                      <a:srgbClr val="FFFFFF"/>
                    </a:solidFill>
                  </a:endParaRPr>
                </a:p>
              </p:txBody>
            </p:sp>
            <p:sp>
              <p:nvSpPr>
                <p:cNvPr id="76" name="Freeform 70"/>
                <p:cNvSpPr>
                  <a:spLocks/>
                </p:cNvSpPr>
                <p:nvPr/>
              </p:nvSpPr>
              <p:spPr bwMode="auto">
                <a:xfrm>
                  <a:off x="4841436" y="5859354"/>
                  <a:ext cx="59778" cy="174409"/>
                </a:xfrm>
                <a:custGeom>
                  <a:avLst/>
                  <a:gdLst>
                    <a:gd name="T0" fmla="*/ 0 w 222"/>
                    <a:gd name="T1" fmla="*/ 0 h 648"/>
                    <a:gd name="T2" fmla="*/ 0 w 222"/>
                    <a:gd name="T3" fmla="*/ 361 h 648"/>
                    <a:gd name="T4" fmla="*/ 0 w 222"/>
                    <a:gd name="T5" fmla="*/ 648 h 648"/>
                    <a:gd name="T6" fmla="*/ 222 w 222"/>
                    <a:gd name="T7" fmla="*/ 648 h 648"/>
                    <a:gd name="T8" fmla="*/ 222 w 222"/>
                    <a:gd name="T9" fmla="*/ 256 h 648"/>
                    <a:gd name="T10" fmla="*/ 222 w 222"/>
                    <a:gd name="T11" fmla="*/ 0 h 648"/>
                    <a:gd name="T12" fmla="*/ 0 w 222"/>
                    <a:gd name="T13" fmla="*/ 0 h 648"/>
                  </a:gdLst>
                  <a:ahLst/>
                  <a:cxnLst>
                    <a:cxn ang="0">
                      <a:pos x="T0" y="T1"/>
                    </a:cxn>
                    <a:cxn ang="0">
                      <a:pos x="T2" y="T3"/>
                    </a:cxn>
                    <a:cxn ang="0">
                      <a:pos x="T4" y="T5"/>
                    </a:cxn>
                    <a:cxn ang="0">
                      <a:pos x="T6" y="T7"/>
                    </a:cxn>
                    <a:cxn ang="0">
                      <a:pos x="T8" y="T9"/>
                    </a:cxn>
                    <a:cxn ang="0">
                      <a:pos x="T10" y="T11"/>
                    </a:cxn>
                    <a:cxn ang="0">
                      <a:pos x="T12" y="T13"/>
                    </a:cxn>
                  </a:cxnLst>
                  <a:rect l="0" t="0" r="r" b="b"/>
                  <a:pathLst>
                    <a:path w="222" h="648">
                      <a:moveTo>
                        <a:pt x="0" y="0"/>
                      </a:moveTo>
                      <a:lnTo>
                        <a:pt x="0" y="361"/>
                      </a:lnTo>
                      <a:lnTo>
                        <a:pt x="0" y="648"/>
                      </a:lnTo>
                      <a:lnTo>
                        <a:pt x="222" y="648"/>
                      </a:lnTo>
                      <a:lnTo>
                        <a:pt x="222" y="256"/>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77" name="Freeform 71"/>
                <p:cNvSpPr>
                  <a:spLocks/>
                </p:cNvSpPr>
                <p:nvPr/>
              </p:nvSpPr>
              <p:spPr bwMode="auto">
                <a:xfrm>
                  <a:off x="4937080" y="5653888"/>
                  <a:ext cx="59778" cy="379875"/>
                </a:xfrm>
                <a:custGeom>
                  <a:avLst/>
                  <a:gdLst>
                    <a:gd name="T0" fmla="*/ 0 w 222"/>
                    <a:gd name="T1" fmla="*/ 0 h 1402"/>
                    <a:gd name="T2" fmla="*/ 0 w 222"/>
                    <a:gd name="T3" fmla="*/ 1062 h 1402"/>
                    <a:gd name="T4" fmla="*/ 0 w 222"/>
                    <a:gd name="T5" fmla="*/ 1402 h 1402"/>
                    <a:gd name="T6" fmla="*/ 222 w 222"/>
                    <a:gd name="T7" fmla="*/ 1402 h 1402"/>
                    <a:gd name="T8" fmla="*/ 222 w 222"/>
                    <a:gd name="T9" fmla="*/ 977 h 1402"/>
                    <a:gd name="T10" fmla="*/ 222 w 222"/>
                    <a:gd name="T11" fmla="*/ 0 h 1402"/>
                    <a:gd name="T12" fmla="*/ 0 w 222"/>
                    <a:gd name="T13" fmla="*/ 0 h 1402"/>
                  </a:gdLst>
                  <a:ahLst/>
                  <a:cxnLst>
                    <a:cxn ang="0">
                      <a:pos x="T0" y="T1"/>
                    </a:cxn>
                    <a:cxn ang="0">
                      <a:pos x="T2" y="T3"/>
                    </a:cxn>
                    <a:cxn ang="0">
                      <a:pos x="T4" y="T5"/>
                    </a:cxn>
                    <a:cxn ang="0">
                      <a:pos x="T6" y="T7"/>
                    </a:cxn>
                    <a:cxn ang="0">
                      <a:pos x="T8" y="T9"/>
                    </a:cxn>
                    <a:cxn ang="0">
                      <a:pos x="T10" y="T11"/>
                    </a:cxn>
                    <a:cxn ang="0">
                      <a:pos x="T12" y="T13"/>
                    </a:cxn>
                  </a:cxnLst>
                  <a:rect l="0" t="0" r="r" b="b"/>
                  <a:pathLst>
                    <a:path w="222" h="1402">
                      <a:moveTo>
                        <a:pt x="0" y="0"/>
                      </a:moveTo>
                      <a:lnTo>
                        <a:pt x="0" y="1062"/>
                      </a:lnTo>
                      <a:lnTo>
                        <a:pt x="0" y="1402"/>
                      </a:lnTo>
                      <a:lnTo>
                        <a:pt x="222" y="1402"/>
                      </a:lnTo>
                      <a:lnTo>
                        <a:pt x="222" y="977"/>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78" name="Freeform 72"/>
                <p:cNvSpPr>
                  <a:spLocks/>
                </p:cNvSpPr>
                <p:nvPr/>
              </p:nvSpPr>
              <p:spPr bwMode="auto">
                <a:xfrm>
                  <a:off x="5534857" y="5510539"/>
                  <a:ext cx="258239" cy="229358"/>
                </a:xfrm>
                <a:custGeom>
                  <a:avLst/>
                  <a:gdLst>
                    <a:gd name="T0" fmla="*/ 0 w 401"/>
                    <a:gd name="T1" fmla="*/ 28 h 359"/>
                    <a:gd name="T2" fmla="*/ 149 w 401"/>
                    <a:gd name="T3" fmla="*/ 0 h 359"/>
                    <a:gd name="T4" fmla="*/ 401 w 401"/>
                    <a:gd name="T5" fmla="*/ 88 h 359"/>
                    <a:gd name="T6" fmla="*/ 156 w 401"/>
                    <a:gd name="T7" fmla="*/ 359 h 359"/>
                    <a:gd name="T8" fmla="*/ 0 w 401"/>
                    <a:gd name="T9" fmla="*/ 28 h 359"/>
                  </a:gdLst>
                  <a:ahLst/>
                  <a:cxnLst>
                    <a:cxn ang="0">
                      <a:pos x="T0" y="T1"/>
                    </a:cxn>
                    <a:cxn ang="0">
                      <a:pos x="T2" y="T3"/>
                    </a:cxn>
                    <a:cxn ang="0">
                      <a:pos x="T4" y="T5"/>
                    </a:cxn>
                    <a:cxn ang="0">
                      <a:pos x="T6" y="T7"/>
                    </a:cxn>
                    <a:cxn ang="0">
                      <a:pos x="T8" y="T9"/>
                    </a:cxn>
                  </a:cxnLst>
                  <a:rect l="0" t="0" r="r" b="b"/>
                  <a:pathLst>
                    <a:path w="401" h="359">
                      <a:moveTo>
                        <a:pt x="0" y="28"/>
                      </a:moveTo>
                      <a:cubicBezTo>
                        <a:pt x="47" y="9"/>
                        <a:pt x="97" y="0"/>
                        <a:pt x="149" y="0"/>
                      </a:cubicBezTo>
                      <a:cubicBezTo>
                        <a:pt x="241" y="0"/>
                        <a:pt x="330" y="31"/>
                        <a:pt x="401" y="88"/>
                      </a:cubicBezTo>
                      <a:cubicBezTo>
                        <a:pt x="156" y="359"/>
                        <a:pt x="156" y="359"/>
                        <a:pt x="156" y="359"/>
                      </a:cubicBezTo>
                      <a:lnTo>
                        <a:pt x="0" y="28"/>
                      </a:lnTo>
                      <a:close/>
                    </a:path>
                  </a:pathLst>
                </a:custGeom>
                <a:grpFill/>
                <a:ln>
                  <a:noFill/>
                </a:ln>
              </p:spPr>
              <p:txBody>
                <a:bodyPr/>
                <a:lstStyle/>
                <a:p>
                  <a:pPr defTabSz="932509">
                    <a:defRPr/>
                  </a:pPr>
                  <a:endParaRPr lang="en-US" sz="1836">
                    <a:solidFill>
                      <a:srgbClr val="FFFFFF"/>
                    </a:solidFill>
                  </a:endParaRPr>
                </a:p>
              </p:txBody>
            </p:sp>
            <p:sp>
              <p:nvSpPr>
                <p:cNvPr id="79" name="Freeform 73"/>
                <p:cNvSpPr>
                  <a:spLocks/>
                </p:cNvSpPr>
                <p:nvPr/>
              </p:nvSpPr>
              <p:spPr bwMode="auto">
                <a:xfrm>
                  <a:off x="5695061" y="5589382"/>
                  <a:ext cx="169768" cy="138571"/>
                </a:xfrm>
                <a:custGeom>
                  <a:avLst/>
                  <a:gdLst>
                    <a:gd name="T0" fmla="*/ 192 w 266"/>
                    <a:gd name="T1" fmla="*/ 0 h 213"/>
                    <a:gd name="T2" fmla="*/ 266 w 266"/>
                    <a:gd name="T3" fmla="*/ 104 h 213"/>
                    <a:gd name="T4" fmla="*/ 0 w 266"/>
                    <a:gd name="T5" fmla="*/ 213 h 213"/>
                    <a:gd name="T6" fmla="*/ 192 w 266"/>
                    <a:gd name="T7" fmla="*/ 0 h 213"/>
                  </a:gdLst>
                  <a:ahLst/>
                  <a:cxnLst>
                    <a:cxn ang="0">
                      <a:pos x="T0" y="T1"/>
                    </a:cxn>
                    <a:cxn ang="0">
                      <a:pos x="T2" y="T3"/>
                    </a:cxn>
                    <a:cxn ang="0">
                      <a:pos x="T4" y="T5"/>
                    </a:cxn>
                    <a:cxn ang="0">
                      <a:pos x="T6" y="T7"/>
                    </a:cxn>
                  </a:cxnLst>
                  <a:rect l="0" t="0" r="r" b="b"/>
                  <a:pathLst>
                    <a:path w="266" h="213">
                      <a:moveTo>
                        <a:pt x="192" y="0"/>
                      </a:moveTo>
                      <a:cubicBezTo>
                        <a:pt x="222" y="30"/>
                        <a:pt x="247" y="66"/>
                        <a:pt x="266" y="104"/>
                      </a:cubicBezTo>
                      <a:cubicBezTo>
                        <a:pt x="0" y="213"/>
                        <a:pt x="0" y="213"/>
                        <a:pt x="0" y="213"/>
                      </a:cubicBezTo>
                      <a:lnTo>
                        <a:pt x="192" y="0"/>
                      </a:lnTo>
                      <a:close/>
                    </a:path>
                  </a:pathLst>
                </a:custGeom>
                <a:grpFill/>
                <a:ln>
                  <a:noFill/>
                </a:ln>
              </p:spPr>
              <p:txBody>
                <a:bodyPr/>
                <a:lstStyle/>
                <a:p>
                  <a:pPr defTabSz="932509">
                    <a:defRPr/>
                  </a:pPr>
                  <a:endParaRPr lang="en-US" sz="1836">
                    <a:solidFill>
                      <a:srgbClr val="FFFFFF"/>
                    </a:solidFill>
                  </a:endParaRPr>
                </a:p>
              </p:txBody>
            </p:sp>
            <p:sp>
              <p:nvSpPr>
                <p:cNvPr id="80" name="Freeform 74"/>
                <p:cNvSpPr>
                  <a:spLocks/>
                </p:cNvSpPr>
                <p:nvPr/>
              </p:nvSpPr>
              <p:spPr bwMode="auto">
                <a:xfrm>
                  <a:off x="5369871" y="5543987"/>
                  <a:ext cx="239111" cy="398988"/>
                </a:xfrm>
                <a:custGeom>
                  <a:avLst/>
                  <a:gdLst>
                    <a:gd name="T0" fmla="*/ 99 w 375"/>
                    <a:gd name="T1" fmla="*/ 622 h 622"/>
                    <a:gd name="T2" fmla="*/ 0 w 375"/>
                    <a:gd name="T3" fmla="*/ 356 h 622"/>
                    <a:gd name="T4" fmla="*/ 210 w 375"/>
                    <a:gd name="T5" fmla="*/ 0 h 622"/>
                    <a:gd name="T6" fmla="*/ 375 w 375"/>
                    <a:gd name="T7" fmla="*/ 351 h 622"/>
                    <a:gd name="T8" fmla="*/ 99 w 375"/>
                    <a:gd name="T9" fmla="*/ 622 h 622"/>
                  </a:gdLst>
                  <a:ahLst/>
                  <a:cxnLst>
                    <a:cxn ang="0">
                      <a:pos x="T0" y="T1"/>
                    </a:cxn>
                    <a:cxn ang="0">
                      <a:pos x="T2" y="T3"/>
                    </a:cxn>
                    <a:cxn ang="0">
                      <a:pos x="T4" y="T5"/>
                    </a:cxn>
                    <a:cxn ang="0">
                      <a:pos x="T6" y="T7"/>
                    </a:cxn>
                    <a:cxn ang="0">
                      <a:pos x="T8" y="T9"/>
                    </a:cxn>
                  </a:cxnLst>
                  <a:rect l="0" t="0" r="r" b="b"/>
                  <a:pathLst>
                    <a:path w="375" h="622">
                      <a:moveTo>
                        <a:pt x="99" y="622"/>
                      </a:moveTo>
                      <a:cubicBezTo>
                        <a:pt x="35" y="548"/>
                        <a:pt x="0" y="455"/>
                        <a:pt x="0" y="356"/>
                      </a:cubicBezTo>
                      <a:cubicBezTo>
                        <a:pt x="0" y="208"/>
                        <a:pt x="82" y="71"/>
                        <a:pt x="210" y="0"/>
                      </a:cubicBezTo>
                      <a:cubicBezTo>
                        <a:pt x="375" y="351"/>
                        <a:pt x="375" y="351"/>
                        <a:pt x="375" y="351"/>
                      </a:cubicBezTo>
                      <a:lnTo>
                        <a:pt x="99" y="622"/>
                      </a:lnTo>
                      <a:close/>
                    </a:path>
                  </a:pathLst>
                </a:custGeom>
                <a:grpFill/>
                <a:ln>
                  <a:noFill/>
                </a:ln>
              </p:spPr>
              <p:txBody>
                <a:bodyPr/>
                <a:lstStyle/>
                <a:p>
                  <a:pPr defTabSz="932509">
                    <a:defRPr/>
                  </a:pPr>
                  <a:endParaRPr lang="en-US" sz="1836">
                    <a:solidFill>
                      <a:srgbClr val="FFFFFF"/>
                    </a:solidFill>
                  </a:endParaRPr>
                </a:p>
              </p:txBody>
            </p:sp>
            <p:sp>
              <p:nvSpPr>
                <p:cNvPr id="81" name="Freeform 75"/>
                <p:cNvSpPr>
                  <a:spLocks/>
                </p:cNvSpPr>
                <p:nvPr/>
              </p:nvSpPr>
              <p:spPr bwMode="auto">
                <a:xfrm>
                  <a:off x="5718972" y="5689726"/>
                  <a:ext cx="172160" cy="64506"/>
                </a:xfrm>
                <a:custGeom>
                  <a:avLst/>
                  <a:gdLst>
                    <a:gd name="T0" fmla="*/ 0 w 269"/>
                    <a:gd name="T1" fmla="*/ 102 h 102"/>
                    <a:gd name="T2" fmla="*/ 249 w 269"/>
                    <a:gd name="T3" fmla="*/ 0 h 102"/>
                    <a:gd name="T4" fmla="*/ 269 w 269"/>
                    <a:gd name="T5" fmla="*/ 102 h 102"/>
                    <a:gd name="T6" fmla="*/ 0 w 269"/>
                    <a:gd name="T7" fmla="*/ 102 h 102"/>
                  </a:gdLst>
                  <a:ahLst/>
                  <a:cxnLst>
                    <a:cxn ang="0">
                      <a:pos x="T0" y="T1"/>
                    </a:cxn>
                    <a:cxn ang="0">
                      <a:pos x="T2" y="T3"/>
                    </a:cxn>
                    <a:cxn ang="0">
                      <a:pos x="T4" y="T5"/>
                    </a:cxn>
                    <a:cxn ang="0">
                      <a:pos x="T6" y="T7"/>
                    </a:cxn>
                  </a:cxnLst>
                  <a:rect l="0" t="0" r="r" b="b"/>
                  <a:pathLst>
                    <a:path w="269" h="102">
                      <a:moveTo>
                        <a:pt x="0" y="102"/>
                      </a:moveTo>
                      <a:cubicBezTo>
                        <a:pt x="249" y="0"/>
                        <a:pt x="249" y="0"/>
                        <a:pt x="249" y="0"/>
                      </a:cubicBezTo>
                      <a:cubicBezTo>
                        <a:pt x="260" y="33"/>
                        <a:pt x="267" y="67"/>
                        <a:pt x="269" y="102"/>
                      </a:cubicBezTo>
                      <a:lnTo>
                        <a:pt x="0" y="102"/>
                      </a:lnTo>
                      <a:close/>
                    </a:path>
                  </a:pathLst>
                </a:custGeom>
                <a:grpFill/>
                <a:ln>
                  <a:noFill/>
                </a:ln>
              </p:spPr>
              <p:txBody>
                <a:bodyPr/>
                <a:lstStyle/>
                <a:p>
                  <a:pPr defTabSz="932509">
                    <a:defRPr/>
                  </a:pPr>
                  <a:endParaRPr lang="en-US" sz="1836">
                    <a:solidFill>
                      <a:srgbClr val="FFFFFF"/>
                    </a:solidFill>
                  </a:endParaRPr>
                </a:p>
              </p:txBody>
            </p:sp>
            <p:sp>
              <p:nvSpPr>
                <p:cNvPr id="82" name="Freeform 76"/>
                <p:cNvSpPr>
                  <a:spLocks/>
                </p:cNvSpPr>
                <p:nvPr/>
              </p:nvSpPr>
              <p:spPr bwMode="auto">
                <a:xfrm>
                  <a:off x="5458341" y="5859354"/>
                  <a:ext cx="107600" cy="138571"/>
                </a:xfrm>
                <a:custGeom>
                  <a:avLst/>
                  <a:gdLst>
                    <a:gd name="T0" fmla="*/ 62 w 171"/>
                    <a:gd name="T1" fmla="*/ 215 h 215"/>
                    <a:gd name="T2" fmla="*/ 0 w 171"/>
                    <a:gd name="T3" fmla="*/ 169 h 215"/>
                    <a:gd name="T4" fmla="*/ 171 w 171"/>
                    <a:gd name="T5" fmla="*/ 0 h 215"/>
                    <a:gd name="T6" fmla="*/ 62 w 171"/>
                    <a:gd name="T7" fmla="*/ 215 h 215"/>
                  </a:gdLst>
                  <a:ahLst/>
                  <a:cxnLst>
                    <a:cxn ang="0">
                      <a:pos x="T0" y="T1"/>
                    </a:cxn>
                    <a:cxn ang="0">
                      <a:pos x="T2" y="T3"/>
                    </a:cxn>
                    <a:cxn ang="0">
                      <a:pos x="T4" y="T5"/>
                    </a:cxn>
                    <a:cxn ang="0">
                      <a:pos x="T6" y="T7"/>
                    </a:cxn>
                  </a:cxnLst>
                  <a:rect l="0" t="0" r="r" b="b"/>
                  <a:pathLst>
                    <a:path w="171" h="215">
                      <a:moveTo>
                        <a:pt x="62" y="215"/>
                      </a:moveTo>
                      <a:cubicBezTo>
                        <a:pt x="40" y="201"/>
                        <a:pt x="19" y="186"/>
                        <a:pt x="0" y="169"/>
                      </a:cubicBezTo>
                      <a:cubicBezTo>
                        <a:pt x="171" y="0"/>
                        <a:pt x="171" y="0"/>
                        <a:pt x="171" y="0"/>
                      </a:cubicBezTo>
                      <a:lnTo>
                        <a:pt x="62" y="215"/>
                      </a:lnTo>
                      <a:close/>
                    </a:path>
                  </a:pathLst>
                </a:custGeom>
                <a:grpFill/>
                <a:ln>
                  <a:noFill/>
                </a:ln>
              </p:spPr>
              <p:txBody>
                <a:bodyPr/>
                <a:lstStyle/>
                <a:p>
                  <a:pPr defTabSz="932509">
                    <a:defRPr/>
                  </a:pPr>
                  <a:endParaRPr lang="en-US" sz="1836">
                    <a:solidFill>
                      <a:srgbClr val="FFFFFF"/>
                    </a:solidFill>
                  </a:endParaRPr>
                </a:p>
              </p:txBody>
            </p:sp>
            <p:sp>
              <p:nvSpPr>
                <p:cNvPr id="83" name="Freeform 77"/>
                <p:cNvSpPr>
                  <a:spLocks/>
                </p:cNvSpPr>
                <p:nvPr/>
              </p:nvSpPr>
              <p:spPr bwMode="auto">
                <a:xfrm>
                  <a:off x="5527684" y="5790070"/>
                  <a:ext cx="363448" cy="243693"/>
                </a:xfrm>
                <a:custGeom>
                  <a:avLst/>
                  <a:gdLst>
                    <a:gd name="T0" fmla="*/ 160 w 566"/>
                    <a:gd name="T1" fmla="*/ 381 h 381"/>
                    <a:gd name="T2" fmla="*/ 0 w 566"/>
                    <a:gd name="T3" fmla="*/ 348 h 381"/>
                    <a:gd name="T4" fmla="*/ 176 w 566"/>
                    <a:gd name="T5" fmla="*/ 0 h 381"/>
                    <a:gd name="T6" fmla="*/ 566 w 566"/>
                    <a:gd name="T7" fmla="*/ 0 h 381"/>
                    <a:gd name="T8" fmla="*/ 160 w 566"/>
                    <a:gd name="T9" fmla="*/ 381 h 381"/>
                  </a:gdLst>
                  <a:ahLst/>
                  <a:cxnLst>
                    <a:cxn ang="0">
                      <a:pos x="T0" y="T1"/>
                    </a:cxn>
                    <a:cxn ang="0">
                      <a:pos x="T2" y="T3"/>
                    </a:cxn>
                    <a:cxn ang="0">
                      <a:pos x="T4" y="T5"/>
                    </a:cxn>
                    <a:cxn ang="0">
                      <a:pos x="T6" y="T7"/>
                    </a:cxn>
                    <a:cxn ang="0">
                      <a:pos x="T8" y="T9"/>
                    </a:cxn>
                  </a:cxnLst>
                  <a:rect l="0" t="0" r="r" b="b"/>
                  <a:pathLst>
                    <a:path w="566" h="381">
                      <a:moveTo>
                        <a:pt x="160" y="381"/>
                      </a:moveTo>
                      <a:cubicBezTo>
                        <a:pt x="104" y="381"/>
                        <a:pt x="50" y="370"/>
                        <a:pt x="0" y="348"/>
                      </a:cubicBezTo>
                      <a:cubicBezTo>
                        <a:pt x="176" y="0"/>
                        <a:pt x="176" y="0"/>
                        <a:pt x="176" y="0"/>
                      </a:cubicBezTo>
                      <a:cubicBezTo>
                        <a:pt x="566" y="0"/>
                        <a:pt x="566" y="0"/>
                        <a:pt x="566" y="0"/>
                      </a:cubicBezTo>
                      <a:cubicBezTo>
                        <a:pt x="552" y="213"/>
                        <a:pt x="375" y="381"/>
                        <a:pt x="160" y="381"/>
                      </a:cubicBezTo>
                      <a:close/>
                    </a:path>
                  </a:pathLst>
                </a:custGeom>
                <a:grpFill/>
                <a:ln>
                  <a:noFill/>
                </a:ln>
              </p:spPr>
              <p:txBody>
                <a:bodyPr/>
                <a:lstStyle/>
                <a:p>
                  <a:pPr defTabSz="932509">
                    <a:defRPr/>
                  </a:pPr>
                  <a:endParaRPr lang="en-US" sz="1836">
                    <a:solidFill>
                      <a:srgbClr val="FFFFFF"/>
                    </a:solidFill>
                  </a:endParaRPr>
                </a:p>
              </p:txBody>
            </p:sp>
          </p:grpSp>
        </p:grpSp>
        <p:grpSp>
          <p:nvGrpSpPr>
            <p:cNvPr id="55" name="Group 54"/>
            <p:cNvGrpSpPr/>
            <p:nvPr/>
          </p:nvGrpSpPr>
          <p:grpSpPr>
            <a:xfrm>
              <a:off x="9861481" y="2748922"/>
              <a:ext cx="1109544" cy="720878"/>
              <a:chOff x="10355354" y="2960609"/>
              <a:chExt cx="1109544" cy="720878"/>
            </a:xfrm>
          </p:grpSpPr>
          <p:grpSp>
            <p:nvGrpSpPr>
              <p:cNvPr id="56" name="Group 55"/>
              <p:cNvGrpSpPr/>
              <p:nvPr/>
            </p:nvGrpSpPr>
            <p:grpSpPr>
              <a:xfrm>
                <a:off x="10355354" y="2960609"/>
                <a:ext cx="1109544" cy="720878"/>
                <a:chOff x="10355354" y="2831936"/>
                <a:chExt cx="1307592" cy="849551"/>
              </a:xfrm>
            </p:grpSpPr>
            <p:sp>
              <p:nvSpPr>
                <p:cNvPr id="69" name="Freeform 18"/>
                <p:cNvSpPr>
                  <a:spLocks/>
                </p:cNvSpPr>
                <p:nvPr/>
              </p:nvSpPr>
              <p:spPr bwMode="auto">
                <a:xfrm>
                  <a:off x="10355354" y="2831936"/>
                  <a:ext cx="1307592" cy="8495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70" name="Freeform 19"/>
                <p:cNvSpPr>
                  <a:spLocks/>
                </p:cNvSpPr>
                <p:nvPr/>
              </p:nvSpPr>
              <p:spPr bwMode="auto">
                <a:xfrm>
                  <a:off x="10412929" y="2847289"/>
                  <a:ext cx="1192442" cy="742078"/>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rgbClr val="DC3C00"/>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57" name="Group 1031"/>
              <p:cNvGrpSpPr>
                <a:grpSpLocks/>
              </p:cNvGrpSpPr>
              <p:nvPr/>
            </p:nvGrpSpPr>
            <p:grpSpPr bwMode="auto">
              <a:xfrm>
                <a:off x="10599291" y="3157951"/>
                <a:ext cx="595154" cy="296900"/>
                <a:chOff x="4841436" y="5510539"/>
                <a:chExt cx="1049696" cy="523224"/>
              </a:xfrm>
              <a:solidFill>
                <a:schemeClr val="bg1"/>
              </a:solidFill>
            </p:grpSpPr>
            <p:sp>
              <p:nvSpPr>
                <p:cNvPr id="58" name="Freeform 67"/>
                <p:cNvSpPr>
                  <a:spLocks/>
                </p:cNvSpPr>
                <p:nvPr/>
              </p:nvSpPr>
              <p:spPr bwMode="auto">
                <a:xfrm>
                  <a:off x="5030334" y="5852188"/>
                  <a:ext cx="59777" cy="181575"/>
                </a:xfrm>
                <a:custGeom>
                  <a:avLst/>
                  <a:gdLst>
                    <a:gd name="T0" fmla="*/ 0 w 222"/>
                    <a:gd name="T1" fmla="*/ 0 h 674"/>
                    <a:gd name="T2" fmla="*/ 0 w 222"/>
                    <a:gd name="T3" fmla="*/ 135 h 674"/>
                    <a:gd name="T4" fmla="*/ 0 w 222"/>
                    <a:gd name="T5" fmla="*/ 674 h 674"/>
                    <a:gd name="T6" fmla="*/ 222 w 222"/>
                    <a:gd name="T7" fmla="*/ 674 h 674"/>
                    <a:gd name="T8" fmla="*/ 222 w 222"/>
                    <a:gd name="T9" fmla="*/ 29 h 674"/>
                    <a:gd name="T10" fmla="*/ 222 w 222"/>
                    <a:gd name="T11" fmla="*/ 0 h 674"/>
                    <a:gd name="T12" fmla="*/ 0 w 222"/>
                    <a:gd name="T13" fmla="*/ 0 h 674"/>
                  </a:gdLst>
                  <a:ahLst/>
                  <a:cxnLst>
                    <a:cxn ang="0">
                      <a:pos x="T0" y="T1"/>
                    </a:cxn>
                    <a:cxn ang="0">
                      <a:pos x="T2" y="T3"/>
                    </a:cxn>
                    <a:cxn ang="0">
                      <a:pos x="T4" y="T5"/>
                    </a:cxn>
                    <a:cxn ang="0">
                      <a:pos x="T6" y="T7"/>
                    </a:cxn>
                    <a:cxn ang="0">
                      <a:pos x="T8" y="T9"/>
                    </a:cxn>
                    <a:cxn ang="0">
                      <a:pos x="T10" y="T11"/>
                    </a:cxn>
                    <a:cxn ang="0">
                      <a:pos x="T12" y="T13"/>
                    </a:cxn>
                  </a:cxnLst>
                  <a:rect l="0" t="0" r="r" b="b"/>
                  <a:pathLst>
                    <a:path w="222" h="674">
                      <a:moveTo>
                        <a:pt x="0" y="0"/>
                      </a:moveTo>
                      <a:lnTo>
                        <a:pt x="0" y="135"/>
                      </a:lnTo>
                      <a:lnTo>
                        <a:pt x="0" y="674"/>
                      </a:lnTo>
                      <a:lnTo>
                        <a:pt x="222" y="674"/>
                      </a:lnTo>
                      <a:lnTo>
                        <a:pt x="222" y="29"/>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59" name="Freeform 68"/>
                <p:cNvSpPr>
                  <a:spLocks/>
                </p:cNvSpPr>
                <p:nvPr/>
              </p:nvSpPr>
              <p:spPr bwMode="auto">
                <a:xfrm>
                  <a:off x="5125978" y="5677779"/>
                  <a:ext cx="59777" cy="355984"/>
                </a:xfrm>
                <a:custGeom>
                  <a:avLst/>
                  <a:gdLst>
                    <a:gd name="T0" fmla="*/ 0 w 223"/>
                    <a:gd name="T1" fmla="*/ 0 h 1319"/>
                    <a:gd name="T2" fmla="*/ 0 w 223"/>
                    <a:gd name="T3" fmla="*/ 652 h 1319"/>
                    <a:gd name="T4" fmla="*/ 0 w 223"/>
                    <a:gd name="T5" fmla="*/ 1319 h 1319"/>
                    <a:gd name="T6" fmla="*/ 223 w 223"/>
                    <a:gd name="T7" fmla="*/ 1319 h 1319"/>
                    <a:gd name="T8" fmla="*/ 223 w 223"/>
                    <a:gd name="T9" fmla="*/ 548 h 1319"/>
                    <a:gd name="T10" fmla="*/ 223 w 223"/>
                    <a:gd name="T11" fmla="*/ 0 h 1319"/>
                    <a:gd name="T12" fmla="*/ 0 w 223"/>
                    <a:gd name="T13" fmla="*/ 0 h 1319"/>
                  </a:gdLst>
                  <a:ahLst/>
                  <a:cxnLst>
                    <a:cxn ang="0">
                      <a:pos x="T0" y="T1"/>
                    </a:cxn>
                    <a:cxn ang="0">
                      <a:pos x="T2" y="T3"/>
                    </a:cxn>
                    <a:cxn ang="0">
                      <a:pos x="T4" y="T5"/>
                    </a:cxn>
                    <a:cxn ang="0">
                      <a:pos x="T6" y="T7"/>
                    </a:cxn>
                    <a:cxn ang="0">
                      <a:pos x="T8" y="T9"/>
                    </a:cxn>
                    <a:cxn ang="0">
                      <a:pos x="T10" y="T11"/>
                    </a:cxn>
                    <a:cxn ang="0">
                      <a:pos x="T12" y="T13"/>
                    </a:cxn>
                  </a:cxnLst>
                  <a:rect l="0" t="0" r="r" b="b"/>
                  <a:pathLst>
                    <a:path w="223" h="1319">
                      <a:moveTo>
                        <a:pt x="0" y="0"/>
                      </a:moveTo>
                      <a:lnTo>
                        <a:pt x="0" y="652"/>
                      </a:lnTo>
                      <a:lnTo>
                        <a:pt x="0" y="1319"/>
                      </a:lnTo>
                      <a:lnTo>
                        <a:pt x="223" y="1319"/>
                      </a:lnTo>
                      <a:lnTo>
                        <a:pt x="223" y="548"/>
                      </a:lnTo>
                      <a:lnTo>
                        <a:pt x="223" y="0"/>
                      </a:lnTo>
                      <a:lnTo>
                        <a:pt x="0" y="0"/>
                      </a:lnTo>
                      <a:close/>
                    </a:path>
                  </a:pathLst>
                </a:custGeom>
                <a:grpFill/>
                <a:ln>
                  <a:noFill/>
                </a:ln>
              </p:spPr>
              <p:txBody>
                <a:bodyPr/>
                <a:lstStyle/>
                <a:p>
                  <a:pPr defTabSz="932509">
                    <a:defRPr/>
                  </a:pPr>
                  <a:endParaRPr lang="en-US" sz="1836">
                    <a:solidFill>
                      <a:srgbClr val="FFFFFF"/>
                    </a:solidFill>
                  </a:endParaRPr>
                </a:p>
              </p:txBody>
            </p:sp>
            <p:sp>
              <p:nvSpPr>
                <p:cNvPr id="60" name="Freeform 69"/>
                <p:cNvSpPr>
                  <a:spLocks/>
                </p:cNvSpPr>
                <p:nvPr/>
              </p:nvSpPr>
              <p:spPr bwMode="auto">
                <a:xfrm>
                  <a:off x="5219231" y="5517707"/>
                  <a:ext cx="62169" cy="516056"/>
                </a:xfrm>
                <a:custGeom>
                  <a:avLst/>
                  <a:gdLst>
                    <a:gd name="T0" fmla="*/ 0 w 223"/>
                    <a:gd name="T1" fmla="*/ 0 h 1909"/>
                    <a:gd name="T2" fmla="*/ 0 w 223"/>
                    <a:gd name="T3" fmla="*/ 1117 h 1909"/>
                    <a:gd name="T4" fmla="*/ 0 w 223"/>
                    <a:gd name="T5" fmla="*/ 1909 h 1909"/>
                    <a:gd name="T6" fmla="*/ 223 w 223"/>
                    <a:gd name="T7" fmla="*/ 1909 h 1909"/>
                    <a:gd name="T8" fmla="*/ 223 w 223"/>
                    <a:gd name="T9" fmla="*/ 1012 h 1909"/>
                    <a:gd name="T10" fmla="*/ 223 w 223"/>
                    <a:gd name="T11" fmla="*/ 0 h 1909"/>
                    <a:gd name="T12" fmla="*/ 0 w 223"/>
                    <a:gd name="T13" fmla="*/ 0 h 1909"/>
                  </a:gdLst>
                  <a:ahLst/>
                  <a:cxnLst>
                    <a:cxn ang="0">
                      <a:pos x="T0" y="T1"/>
                    </a:cxn>
                    <a:cxn ang="0">
                      <a:pos x="T2" y="T3"/>
                    </a:cxn>
                    <a:cxn ang="0">
                      <a:pos x="T4" y="T5"/>
                    </a:cxn>
                    <a:cxn ang="0">
                      <a:pos x="T6" y="T7"/>
                    </a:cxn>
                    <a:cxn ang="0">
                      <a:pos x="T8" y="T9"/>
                    </a:cxn>
                    <a:cxn ang="0">
                      <a:pos x="T10" y="T11"/>
                    </a:cxn>
                    <a:cxn ang="0">
                      <a:pos x="T12" y="T13"/>
                    </a:cxn>
                  </a:cxnLst>
                  <a:rect l="0" t="0" r="r" b="b"/>
                  <a:pathLst>
                    <a:path w="223" h="1909">
                      <a:moveTo>
                        <a:pt x="0" y="0"/>
                      </a:moveTo>
                      <a:lnTo>
                        <a:pt x="0" y="1117"/>
                      </a:lnTo>
                      <a:lnTo>
                        <a:pt x="0" y="1909"/>
                      </a:lnTo>
                      <a:lnTo>
                        <a:pt x="223" y="1909"/>
                      </a:lnTo>
                      <a:lnTo>
                        <a:pt x="223" y="1012"/>
                      </a:lnTo>
                      <a:lnTo>
                        <a:pt x="223" y="0"/>
                      </a:lnTo>
                      <a:lnTo>
                        <a:pt x="0" y="0"/>
                      </a:lnTo>
                      <a:close/>
                    </a:path>
                  </a:pathLst>
                </a:custGeom>
                <a:grpFill/>
                <a:ln>
                  <a:noFill/>
                </a:ln>
              </p:spPr>
              <p:txBody>
                <a:bodyPr/>
                <a:lstStyle/>
                <a:p>
                  <a:pPr defTabSz="932509">
                    <a:defRPr/>
                  </a:pPr>
                  <a:endParaRPr lang="en-US" sz="1836">
                    <a:solidFill>
                      <a:srgbClr val="FFFFFF"/>
                    </a:solidFill>
                  </a:endParaRPr>
                </a:p>
              </p:txBody>
            </p:sp>
            <p:sp>
              <p:nvSpPr>
                <p:cNvPr id="61" name="Freeform 70"/>
                <p:cNvSpPr>
                  <a:spLocks/>
                </p:cNvSpPr>
                <p:nvPr/>
              </p:nvSpPr>
              <p:spPr bwMode="auto">
                <a:xfrm>
                  <a:off x="4841436" y="5859354"/>
                  <a:ext cx="59778" cy="174409"/>
                </a:xfrm>
                <a:custGeom>
                  <a:avLst/>
                  <a:gdLst>
                    <a:gd name="T0" fmla="*/ 0 w 222"/>
                    <a:gd name="T1" fmla="*/ 0 h 648"/>
                    <a:gd name="T2" fmla="*/ 0 w 222"/>
                    <a:gd name="T3" fmla="*/ 361 h 648"/>
                    <a:gd name="T4" fmla="*/ 0 w 222"/>
                    <a:gd name="T5" fmla="*/ 648 h 648"/>
                    <a:gd name="T6" fmla="*/ 222 w 222"/>
                    <a:gd name="T7" fmla="*/ 648 h 648"/>
                    <a:gd name="T8" fmla="*/ 222 w 222"/>
                    <a:gd name="T9" fmla="*/ 256 h 648"/>
                    <a:gd name="T10" fmla="*/ 222 w 222"/>
                    <a:gd name="T11" fmla="*/ 0 h 648"/>
                    <a:gd name="T12" fmla="*/ 0 w 222"/>
                    <a:gd name="T13" fmla="*/ 0 h 648"/>
                  </a:gdLst>
                  <a:ahLst/>
                  <a:cxnLst>
                    <a:cxn ang="0">
                      <a:pos x="T0" y="T1"/>
                    </a:cxn>
                    <a:cxn ang="0">
                      <a:pos x="T2" y="T3"/>
                    </a:cxn>
                    <a:cxn ang="0">
                      <a:pos x="T4" y="T5"/>
                    </a:cxn>
                    <a:cxn ang="0">
                      <a:pos x="T6" y="T7"/>
                    </a:cxn>
                    <a:cxn ang="0">
                      <a:pos x="T8" y="T9"/>
                    </a:cxn>
                    <a:cxn ang="0">
                      <a:pos x="T10" y="T11"/>
                    </a:cxn>
                    <a:cxn ang="0">
                      <a:pos x="T12" y="T13"/>
                    </a:cxn>
                  </a:cxnLst>
                  <a:rect l="0" t="0" r="r" b="b"/>
                  <a:pathLst>
                    <a:path w="222" h="648">
                      <a:moveTo>
                        <a:pt x="0" y="0"/>
                      </a:moveTo>
                      <a:lnTo>
                        <a:pt x="0" y="361"/>
                      </a:lnTo>
                      <a:lnTo>
                        <a:pt x="0" y="648"/>
                      </a:lnTo>
                      <a:lnTo>
                        <a:pt x="222" y="648"/>
                      </a:lnTo>
                      <a:lnTo>
                        <a:pt x="222" y="256"/>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62" name="Freeform 71"/>
                <p:cNvSpPr>
                  <a:spLocks/>
                </p:cNvSpPr>
                <p:nvPr/>
              </p:nvSpPr>
              <p:spPr bwMode="auto">
                <a:xfrm>
                  <a:off x="4937080" y="5653888"/>
                  <a:ext cx="59778" cy="379875"/>
                </a:xfrm>
                <a:custGeom>
                  <a:avLst/>
                  <a:gdLst>
                    <a:gd name="T0" fmla="*/ 0 w 222"/>
                    <a:gd name="T1" fmla="*/ 0 h 1402"/>
                    <a:gd name="T2" fmla="*/ 0 w 222"/>
                    <a:gd name="T3" fmla="*/ 1062 h 1402"/>
                    <a:gd name="T4" fmla="*/ 0 w 222"/>
                    <a:gd name="T5" fmla="*/ 1402 h 1402"/>
                    <a:gd name="T6" fmla="*/ 222 w 222"/>
                    <a:gd name="T7" fmla="*/ 1402 h 1402"/>
                    <a:gd name="T8" fmla="*/ 222 w 222"/>
                    <a:gd name="T9" fmla="*/ 977 h 1402"/>
                    <a:gd name="T10" fmla="*/ 222 w 222"/>
                    <a:gd name="T11" fmla="*/ 0 h 1402"/>
                    <a:gd name="T12" fmla="*/ 0 w 222"/>
                    <a:gd name="T13" fmla="*/ 0 h 1402"/>
                  </a:gdLst>
                  <a:ahLst/>
                  <a:cxnLst>
                    <a:cxn ang="0">
                      <a:pos x="T0" y="T1"/>
                    </a:cxn>
                    <a:cxn ang="0">
                      <a:pos x="T2" y="T3"/>
                    </a:cxn>
                    <a:cxn ang="0">
                      <a:pos x="T4" y="T5"/>
                    </a:cxn>
                    <a:cxn ang="0">
                      <a:pos x="T6" y="T7"/>
                    </a:cxn>
                    <a:cxn ang="0">
                      <a:pos x="T8" y="T9"/>
                    </a:cxn>
                    <a:cxn ang="0">
                      <a:pos x="T10" y="T11"/>
                    </a:cxn>
                    <a:cxn ang="0">
                      <a:pos x="T12" y="T13"/>
                    </a:cxn>
                  </a:cxnLst>
                  <a:rect l="0" t="0" r="r" b="b"/>
                  <a:pathLst>
                    <a:path w="222" h="1402">
                      <a:moveTo>
                        <a:pt x="0" y="0"/>
                      </a:moveTo>
                      <a:lnTo>
                        <a:pt x="0" y="1062"/>
                      </a:lnTo>
                      <a:lnTo>
                        <a:pt x="0" y="1402"/>
                      </a:lnTo>
                      <a:lnTo>
                        <a:pt x="222" y="1402"/>
                      </a:lnTo>
                      <a:lnTo>
                        <a:pt x="222" y="977"/>
                      </a:lnTo>
                      <a:lnTo>
                        <a:pt x="222" y="0"/>
                      </a:lnTo>
                      <a:lnTo>
                        <a:pt x="0" y="0"/>
                      </a:lnTo>
                      <a:close/>
                    </a:path>
                  </a:pathLst>
                </a:custGeom>
                <a:grpFill/>
                <a:ln>
                  <a:noFill/>
                </a:ln>
              </p:spPr>
              <p:txBody>
                <a:bodyPr/>
                <a:lstStyle/>
                <a:p>
                  <a:pPr defTabSz="932509">
                    <a:defRPr/>
                  </a:pPr>
                  <a:endParaRPr lang="en-US" sz="1836">
                    <a:solidFill>
                      <a:srgbClr val="FFFFFF"/>
                    </a:solidFill>
                  </a:endParaRPr>
                </a:p>
              </p:txBody>
            </p:sp>
            <p:sp>
              <p:nvSpPr>
                <p:cNvPr id="63" name="Freeform 72"/>
                <p:cNvSpPr>
                  <a:spLocks/>
                </p:cNvSpPr>
                <p:nvPr/>
              </p:nvSpPr>
              <p:spPr bwMode="auto">
                <a:xfrm>
                  <a:off x="5534857" y="5510539"/>
                  <a:ext cx="258239" cy="229358"/>
                </a:xfrm>
                <a:custGeom>
                  <a:avLst/>
                  <a:gdLst>
                    <a:gd name="T0" fmla="*/ 0 w 401"/>
                    <a:gd name="T1" fmla="*/ 28 h 359"/>
                    <a:gd name="T2" fmla="*/ 149 w 401"/>
                    <a:gd name="T3" fmla="*/ 0 h 359"/>
                    <a:gd name="T4" fmla="*/ 401 w 401"/>
                    <a:gd name="T5" fmla="*/ 88 h 359"/>
                    <a:gd name="T6" fmla="*/ 156 w 401"/>
                    <a:gd name="T7" fmla="*/ 359 h 359"/>
                    <a:gd name="T8" fmla="*/ 0 w 401"/>
                    <a:gd name="T9" fmla="*/ 28 h 359"/>
                  </a:gdLst>
                  <a:ahLst/>
                  <a:cxnLst>
                    <a:cxn ang="0">
                      <a:pos x="T0" y="T1"/>
                    </a:cxn>
                    <a:cxn ang="0">
                      <a:pos x="T2" y="T3"/>
                    </a:cxn>
                    <a:cxn ang="0">
                      <a:pos x="T4" y="T5"/>
                    </a:cxn>
                    <a:cxn ang="0">
                      <a:pos x="T6" y="T7"/>
                    </a:cxn>
                    <a:cxn ang="0">
                      <a:pos x="T8" y="T9"/>
                    </a:cxn>
                  </a:cxnLst>
                  <a:rect l="0" t="0" r="r" b="b"/>
                  <a:pathLst>
                    <a:path w="401" h="359">
                      <a:moveTo>
                        <a:pt x="0" y="28"/>
                      </a:moveTo>
                      <a:cubicBezTo>
                        <a:pt x="47" y="9"/>
                        <a:pt x="97" y="0"/>
                        <a:pt x="149" y="0"/>
                      </a:cubicBezTo>
                      <a:cubicBezTo>
                        <a:pt x="241" y="0"/>
                        <a:pt x="330" y="31"/>
                        <a:pt x="401" y="88"/>
                      </a:cubicBezTo>
                      <a:cubicBezTo>
                        <a:pt x="156" y="359"/>
                        <a:pt x="156" y="359"/>
                        <a:pt x="156" y="359"/>
                      </a:cubicBezTo>
                      <a:lnTo>
                        <a:pt x="0" y="28"/>
                      </a:lnTo>
                      <a:close/>
                    </a:path>
                  </a:pathLst>
                </a:custGeom>
                <a:grpFill/>
                <a:ln>
                  <a:noFill/>
                </a:ln>
              </p:spPr>
              <p:txBody>
                <a:bodyPr/>
                <a:lstStyle/>
                <a:p>
                  <a:pPr defTabSz="932509">
                    <a:defRPr/>
                  </a:pPr>
                  <a:endParaRPr lang="en-US" sz="1836">
                    <a:solidFill>
                      <a:srgbClr val="FFFFFF"/>
                    </a:solidFill>
                  </a:endParaRPr>
                </a:p>
              </p:txBody>
            </p:sp>
            <p:sp>
              <p:nvSpPr>
                <p:cNvPr id="64" name="Freeform 73"/>
                <p:cNvSpPr>
                  <a:spLocks/>
                </p:cNvSpPr>
                <p:nvPr/>
              </p:nvSpPr>
              <p:spPr bwMode="auto">
                <a:xfrm>
                  <a:off x="5695061" y="5589382"/>
                  <a:ext cx="169768" cy="138571"/>
                </a:xfrm>
                <a:custGeom>
                  <a:avLst/>
                  <a:gdLst>
                    <a:gd name="T0" fmla="*/ 192 w 266"/>
                    <a:gd name="T1" fmla="*/ 0 h 213"/>
                    <a:gd name="T2" fmla="*/ 266 w 266"/>
                    <a:gd name="T3" fmla="*/ 104 h 213"/>
                    <a:gd name="T4" fmla="*/ 0 w 266"/>
                    <a:gd name="T5" fmla="*/ 213 h 213"/>
                    <a:gd name="T6" fmla="*/ 192 w 266"/>
                    <a:gd name="T7" fmla="*/ 0 h 213"/>
                  </a:gdLst>
                  <a:ahLst/>
                  <a:cxnLst>
                    <a:cxn ang="0">
                      <a:pos x="T0" y="T1"/>
                    </a:cxn>
                    <a:cxn ang="0">
                      <a:pos x="T2" y="T3"/>
                    </a:cxn>
                    <a:cxn ang="0">
                      <a:pos x="T4" y="T5"/>
                    </a:cxn>
                    <a:cxn ang="0">
                      <a:pos x="T6" y="T7"/>
                    </a:cxn>
                  </a:cxnLst>
                  <a:rect l="0" t="0" r="r" b="b"/>
                  <a:pathLst>
                    <a:path w="266" h="213">
                      <a:moveTo>
                        <a:pt x="192" y="0"/>
                      </a:moveTo>
                      <a:cubicBezTo>
                        <a:pt x="222" y="30"/>
                        <a:pt x="247" y="66"/>
                        <a:pt x="266" y="104"/>
                      </a:cubicBezTo>
                      <a:cubicBezTo>
                        <a:pt x="0" y="213"/>
                        <a:pt x="0" y="213"/>
                        <a:pt x="0" y="213"/>
                      </a:cubicBezTo>
                      <a:lnTo>
                        <a:pt x="192" y="0"/>
                      </a:lnTo>
                      <a:close/>
                    </a:path>
                  </a:pathLst>
                </a:custGeom>
                <a:grpFill/>
                <a:ln>
                  <a:noFill/>
                </a:ln>
              </p:spPr>
              <p:txBody>
                <a:bodyPr/>
                <a:lstStyle/>
                <a:p>
                  <a:pPr defTabSz="932509">
                    <a:defRPr/>
                  </a:pPr>
                  <a:endParaRPr lang="en-US" sz="1836">
                    <a:solidFill>
                      <a:srgbClr val="FFFFFF"/>
                    </a:solidFill>
                  </a:endParaRPr>
                </a:p>
              </p:txBody>
            </p:sp>
            <p:sp>
              <p:nvSpPr>
                <p:cNvPr id="65" name="Freeform 74"/>
                <p:cNvSpPr>
                  <a:spLocks/>
                </p:cNvSpPr>
                <p:nvPr/>
              </p:nvSpPr>
              <p:spPr bwMode="auto">
                <a:xfrm>
                  <a:off x="5369871" y="5543987"/>
                  <a:ext cx="239111" cy="398988"/>
                </a:xfrm>
                <a:custGeom>
                  <a:avLst/>
                  <a:gdLst>
                    <a:gd name="T0" fmla="*/ 99 w 375"/>
                    <a:gd name="T1" fmla="*/ 622 h 622"/>
                    <a:gd name="T2" fmla="*/ 0 w 375"/>
                    <a:gd name="T3" fmla="*/ 356 h 622"/>
                    <a:gd name="T4" fmla="*/ 210 w 375"/>
                    <a:gd name="T5" fmla="*/ 0 h 622"/>
                    <a:gd name="T6" fmla="*/ 375 w 375"/>
                    <a:gd name="T7" fmla="*/ 351 h 622"/>
                    <a:gd name="T8" fmla="*/ 99 w 375"/>
                    <a:gd name="T9" fmla="*/ 622 h 622"/>
                  </a:gdLst>
                  <a:ahLst/>
                  <a:cxnLst>
                    <a:cxn ang="0">
                      <a:pos x="T0" y="T1"/>
                    </a:cxn>
                    <a:cxn ang="0">
                      <a:pos x="T2" y="T3"/>
                    </a:cxn>
                    <a:cxn ang="0">
                      <a:pos x="T4" y="T5"/>
                    </a:cxn>
                    <a:cxn ang="0">
                      <a:pos x="T6" y="T7"/>
                    </a:cxn>
                    <a:cxn ang="0">
                      <a:pos x="T8" y="T9"/>
                    </a:cxn>
                  </a:cxnLst>
                  <a:rect l="0" t="0" r="r" b="b"/>
                  <a:pathLst>
                    <a:path w="375" h="622">
                      <a:moveTo>
                        <a:pt x="99" y="622"/>
                      </a:moveTo>
                      <a:cubicBezTo>
                        <a:pt x="35" y="548"/>
                        <a:pt x="0" y="455"/>
                        <a:pt x="0" y="356"/>
                      </a:cubicBezTo>
                      <a:cubicBezTo>
                        <a:pt x="0" y="208"/>
                        <a:pt x="82" y="71"/>
                        <a:pt x="210" y="0"/>
                      </a:cubicBezTo>
                      <a:cubicBezTo>
                        <a:pt x="375" y="351"/>
                        <a:pt x="375" y="351"/>
                        <a:pt x="375" y="351"/>
                      </a:cubicBezTo>
                      <a:lnTo>
                        <a:pt x="99" y="622"/>
                      </a:lnTo>
                      <a:close/>
                    </a:path>
                  </a:pathLst>
                </a:custGeom>
                <a:grpFill/>
                <a:ln>
                  <a:noFill/>
                </a:ln>
              </p:spPr>
              <p:txBody>
                <a:bodyPr/>
                <a:lstStyle/>
                <a:p>
                  <a:pPr defTabSz="932509">
                    <a:defRPr/>
                  </a:pPr>
                  <a:endParaRPr lang="en-US" sz="1836">
                    <a:solidFill>
                      <a:srgbClr val="FFFFFF"/>
                    </a:solidFill>
                  </a:endParaRPr>
                </a:p>
              </p:txBody>
            </p:sp>
            <p:sp>
              <p:nvSpPr>
                <p:cNvPr id="66" name="Freeform 75"/>
                <p:cNvSpPr>
                  <a:spLocks/>
                </p:cNvSpPr>
                <p:nvPr/>
              </p:nvSpPr>
              <p:spPr bwMode="auto">
                <a:xfrm>
                  <a:off x="5718972" y="5689726"/>
                  <a:ext cx="172160" cy="64506"/>
                </a:xfrm>
                <a:custGeom>
                  <a:avLst/>
                  <a:gdLst>
                    <a:gd name="T0" fmla="*/ 0 w 269"/>
                    <a:gd name="T1" fmla="*/ 102 h 102"/>
                    <a:gd name="T2" fmla="*/ 249 w 269"/>
                    <a:gd name="T3" fmla="*/ 0 h 102"/>
                    <a:gd name="T4" fmla="*/ 269 w 269"/>
                    <a:gd name="T5" fmla="*/ 102 h 102"/>
                    <a:gd name="T6" fmla="*/ 0 w 269"/>
                    <a:gd name="T7" fmla="*/ 102 h 102"/>
                  </a:gdLst>
                  <a:ahLst/>
                  <a:cxnLst>
                    <a:cxn ang="0">
                      <a:pos x="T0" y="T1"/>
                    </a:cxn>
                    <a:cxn ang="0">
                      <a:pos x="T2" y="T3"/>
                    </a:cxn>
                    <a:cxn ang="0">
                      <a:pos x="T4" y="T5"/>
                    </a:cxn>
                    <a:cxn ang="0">
                      <a:pos x="T6" y="T7"/>
                    </a:cxn>
                  </a:cxnLst>
                  <a:rect l="0" t="0" r="r" b="b"/>
                  <a:pathLst>
                    <a:path w="269" h="102">
                      <a:moveTo>
                        <a:pt x="0" y="102"/>
                      </a:moveTo>
                      <a:cubicBezTo>
                        <a:pt x="249" y="0"/>
                        <a:pt x="249" y="0"/>
                        <a:pt x="249" y="0"/>
                      </a:cubicBezTo>
                      <a:cubicBezTo>
                        <a:pt x="260" y="33"/>
                        <a:pt x="267" y="67"/>
                        <a:pt x="269" y="102"/>
                      </a:cubicBezTo>
                      <a:lnTo>
                        <a:pt x="0" y="102"/>
                      </a:lnTo>
                      <a:close/>
                    </a:path>
                  </a:pathLst>
                </a:custGeom>
                <a:grpFill/>
                <a:ln>
                  <a:noFill/>
                </a:ln>
              </p:spPr>
              <p:txBody>
                <a:bodyPr/>
                <a:lstStyle/>
                <a:p>
                  <a:pPr defTabSz="932509">
                    <a:defRPr/>
                  </a:pPr>
                  <a:endParaRPr lang="en-US" sz="1836">
                    <a:solidFill>
                      <a:srgbClr val="FFFFFF"/>
                    </a:solidFill>
                  </a:endParaRPr>
                </a:p>
              </p:txBody>
            </p:sp>
            <p:sp>
              <p:nvSpPr>
                <p:cNvPr id="67" name="Freeform 76"/>
                <p:cNvSpPr>
                  <a:spLocks/>
                </p:cNvSpPr>
                <p:nvPr/>
              </p:nvSpPr>
              <p:spPr bwMode="auto">
                <a:xfrm>
                  <a:off x="5458341" y="5859354"/>
                  <a:ext cx="107600" cy="138571"/>
                </a:xfrm>
                <a:custGeom>
                  <a:avLst/>
                  <a:gdLst>
                    <a:gd name="T0" fmla="*/ 62 w 171"/>
                    <a:gd name="T1" fmla="*/ 215 h 215"/>
                    <a:gd name="T2" fmla="*/ 0 w 171"/>
                    <a:gd name="T3" fmla="*/ 169 h 215"/>
                    <a:gd name="T4" fmla="*/ 171 w 171"/>
                    <a:gd name="T5" fmla="*/ 0 h 215"/>
                    <a:gd name="T6" fmla="*/ 62 w 171"/>
                    <a:gd name="T7" fmla="*/ 215 h 215"/>
                  </a:gdLst>
                  <a:ahLst/>
                  <a:cxnLst>
                    <a:cxn ang="0">
                      <a:pos x="T0" y="T1"/>
                    </a:cxn>
                    <a:cxn ang="0">
                      <a:pos x="T2" y="T3"/>
                    </a:cxn>
                    <a:cxn ang="0">
                      <a:pos x="T4" y="T5"/>
                    </a:cxn>
                    <a:cxn ang="0">
                      <a:pos x="T6" y="T7"/>
                    </a:cxn>
                  </a:cxnLst>
                  <a:rect l="0" t="0" r="r" b="b"/>
                  <a:pathLst>
                    <a:path w="171" h="215">
                      <a:moveTo>
                        <a:pt x="62" y="215"/>
                      </a:moveTo>
                      <a:cubicBezTo>
                        <a:pt x="40" y="201"/>
                        <a:pt x="19" y="186"/>
                        <a:pt x="0" y="169"/>
                      </a:cubicBezTo>
                      <a:cubicBezTo>
                        <a:pt x="171" y="0"/>
                        <a:pt x="171" y="0"/>
                        <a:pt x="171" y="0"/>
                      </a:cubicBezTo>
                      <a:lnTo>
                        <a:pt x="62" y="215"/>
                      </a:lnTo>
                      <a:close/>
                    </a:path>
                  </a:pathLst>
                </a:custGeom>
                <a:grpFill/>
                <a:ln>
                  <a:noFill/>
                </a:ln>
              </p:spPr>
              <p:txBody>
                <a:bodyPr/>
                <a:lstStyle/>
                <a:p>
                  <a:pPr defTabSz="932509">
                    <a:defRPr/>
                  </a:pPr>
                  <a:endParaRPr lang="en-US" sz="1836">
                    <a:solidFill>
                      <a:srgbClr val="FFFFFF"/>
                    </a:solidFill>
                  </a:endParaRPr>
                </a:p>
              </p:txBody>
            </p:sp>
            <p:sp>
              <p:nvSpPr>
                <p:cNvPr id="68" name="Freeform 77"/>
                <p:cNvSpPr>
                  <a:spLocks/>
                </p:cNvSpPr>
                <p:nvPr/>
              </p:nvSpPr>
              <p:spPr bwMode="auto">
                <a:xfrm>
                  <a:off x="5527684" y="5790070"/>
                  <a:ext cx="363448" cy="243693"/>
                </a:xfrm>
                <a:custGeom>
                  <a:avLst/>
                  <a:gdLst>
                    <a:gd name="T0" fmla="*/ 160 w 566"/>
                    <a:gd name="T1" fmla="*/ 381 h 381"/>
                    <a:gd name="T2" fmla="*/ 0 w 566"/>
                    <a:gd name="T3" fmla="*/ 348 h 381"/>
                    <a:gd name="T4" fmla="*/ 176 w 566"/>
                    <a:gd name="T5" fmla="*/ 0 h 381"/>
                    <a:gd name="T6" fmla="*/ 566 w 566"/>
                    <a:gd name="T7" fmla="*/ 0 h 381"/>
                    <a:gd name="T8" fmla="*/ 160 w 566"/>
                    <a:gd name="T9" fmla="*/ 381 h 381"/>
                  </a:gdLst>
                  <a:ahLst/>
                  <a:cxnLst>
                    <a:cxn ang="0">
                      <a:pos x="T0" y="T1"/>
                    </a:cxn>
                    <a:cxn ang="0">
                      <a:pos x="T2" y="T3"/>
                    </a:cxn>
                    <a:cxn ang="0">
                      <a:pos x="T4" y="T5"/>
                    </a:cxn>
                    <a:cxn ang="0">
                      <a:pos x="T6" y="T7"/>
                    </a:cxn>
                    <a:cxn ang="0">
                      <a:pos x="T8" y="T9"/>
                    </a:cxn>
                  </a:cxnLst>
                  <a:rect l="0" t="0" r="r" b="b"/>
                  <a:pathLst>
                    <a:path w="566" h="381">
                      <a:moveTo>
                        <a:pt x="160" y="381"/>
                      </a:moveTo>
                      <a:cubicBezTo>
                        <a:pt x="104" y="381"/>
                        <a:pt x="50" y="370"/>
                        <a:pt x="0" y="348"/>
                      </a:cubicBezTo>
                      <a:cubicBezTo>
                        <a:pt x="176" y="0"/>
                        <a:pt x="176" y="0"/>
                        <a:pt x="176" y="0"/>
                      </a:cubicBezTo>
                      <a:cubicBezTo>
                        <a:pt x="566" y="0"/>
                        <a:pt x="566" y="0"/>
                        <a:pt x="566" y="0"/>
                      </a:cubicBezTo>
                      <a:cubicBezTo>
                        <a:pt x="552" y="213"/>
                        <a:pt x="375" y="381"/>
                        <a:pt x="160" y="381"/>
                      </a:cubicBezTo>
                      <a:close/>
                    </a:path>
                  </a:pathLst>
                </a:custGeom>
                <a:grpFill/>
                <a:ln>
                  <a:noFill/>
                </a:ln>
              </p:spPr>
              <p:txBody>
                <a:bodyPr/>
                <a:lstStyle/>
                <a:p>
                  <a:pPr defTabSz="932509">
                    <a:defRPr/>
                  </a:pPr>
                  <a:endParaRPr lang="en-US" sz="1836">
                    <a:solidFill>
                      <a:srgbClr val="FFFFFF"/>
                    </a:solidFill>
                  </a:endParaRPr>
                </a:p>
              </p:txBody>
            </p:sp>
          </p:grpSp>
        </p:grpSp>
      </p:grpSp>
      <p:sp>
        <p:nvSpPr>
          <p:cNvPr id="100" name="Rectangle 99"/>
          <p:cNvSpPr>
            <a:spLocks noChangeAspect="1"/>
          </p:cNvSpPr>
          <p:nvPr/>
        </p:nvSpPr>
        <p:spPr bwMode="auto">
          <a:xfrm>
            <a:off x="1325556" y="4771468"/>
            <a:ext cx="2107730" cy="849572"/>
          </a:xfrm>
          <a:prstGeom prst="rect">
            <a:avLst/>
          </a:prstGeom>
          <a:noFill/>
          <a:ln w="38100" cap="flat" cmpd="sng" algn="ctr">
            <a:noFill/>
            <a:prstDash val="solid"/>
            <a:headEnd type="none" w="med" len="med"/>
            <a:tailEnd type="none" w="med" len="med"/>
          </a:ln>
          <a:effectLst/>
        </p:spPr>
        <p:txBody>
          <a:bodyPr vert="horz" wrap="square" lIns="93243" tIns="91427" rIns="93243" bIns="91427" numCol="1" rtlCol="0" anchor="t" anchorCtr="0" compatLnSpc="1">
            <a:prstTxWarp prst="textNoShape">
              <a:avLst/>
            </a:prstTxWarp>
          </a:bodyPr>
          <a:lstStyle/>
          <a:p>
            <a:pPr marL="171417" indent="-171417" fontAlgn="base">
              <a:lnSpc>
                <a:spcPct val="90000"/>
              </a:lnSpc>
              <a:spcBef>
                <a:spcPct val="0"/>
              </a:spcBef>
              <a:spcAft>
                <a:spcPts val="600"/>
              </a:spcAft>
              <a:buFont typeface="Arial" panose="020B0604020202020204" pitchFamily="34" charset="0"/>
              <a:buChar char="•"/>
            </a:pPr>
            <a:r>
              <a:rPr lang="en-US" sz="1099" dirty="0">
                <a:solidFill>
                  <a:srgbClr val="FFFFFF"/>
                </a:solidFill>
              </a:rPr>
              <a:t>Desktop files</a:t>
            </a:r>
          </a:p>
          <a:p>
            <a:pPr marL="171417" indent="-171417" fontAlgn="base">
              <a:lnSpc>
                <a:spcPct val="90000"/>
              </a:lnSpc>
              <a:spcBef>
                <a:spcPct val="0"/>
              </a:spcBef>
              <a:spcAft>
                <a:spcPts val="600"/>
              </a:spcAft>
              <a:buFont typeface="Arial" panose="020B0604020202020204" pitchFamily="34" charset="0"/>
              <a:buChar char="•"/>
            </a:pPr>
            <a:r>
              <a:rPr lang="en-US" sz="1099" dirty="0">
                <a:solidFill>
                  <a:srgbClr val="FFFFFF"/>
                </a:solidFill>
              </a:rPr>
              <a:t>Excel spreadsheet</a:t>
            </a:r>
          </a:p>
          <a:p>
            <a:pPr marL="171417" indent="-171417" fontAlgn="base">
              <a:lnSpc>
                <a:spcPct val="90000"/>
              </a:lnSpc>
              <a:spcBef>
                <a:spcPct val="0"/>
              </a:spcBef>
              <a:spcAft>
                <a:spcPts val="600"/>
              </a:spcAft>
              <a:buFont typeface="Arial" panose="020B0604020202020204" pitchFamily="34" charset="0"/>
              <a:buChar char="•"/>
            </a:pPr>
            <a:r>
              <a:rPr lang="en-US" sz="1099" dirty="0">
                <a:solidFill>
                  <a:srgbClr val="FFFFFF"/>
                </a:solidFill>
              </a:rPr>
              <a:t>Other data </a:t>
            </a:r>
            <a:br>
              <a:rPr lang="en-US" sz="1099" dirty="0">
                <a:solidFill>
                  <a:srgbClr val="FFFFFF"/>
                </a:solidFill>
              </a:rPr>
            </a:br>
            <a:r>
              <a:rPr lang="en-US" sz="1099" dirty="0">
                <a:solidFill>
                  <a:srgbClr val="FFFFFF"/>
                </a:solidFill>
              </a:rPr>
              <a:t>files on PC</a:t>
            </a:r>
          </a:p>
        </p:txBody>
      </p:sp>
      <p:cxnSp>
        <p:nvCxnSpPr>
          <p:cNvPr id="101" name="Straight Arrow Connector 100"/>
          <p:cNvCxnSpPr/>
          <p:nvPr/>
        </p:nvCxnSpPr>
        <p:spPr>
          <a:xfrm flipH="1">
            <a:off x="6114628" y="3262893"/>
            <a:ext cx="533911" cy="0"/>
          </a:xfrm>
          <a:prstGeom prst="straightConnector1">
            <a:avLst/>
          </a:prstGeom>
          <a:solidFill>
            <a:srgbClr val="DC3C00"/>
          </a:solidFill>
          <a:ln w="38100">
            <a:solidFill>
              <a:srgbClr val="FFFFFF"/>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102" name="Rectangle 101"/>
          <p:cNvSpPr/>
          <p:nvPr/>
        </p:nvSpPr>
        <p:spPr>
          <a:xfrm>
            <a:off x="284943" y="3009697"/>
            <a:ext cx="912072" cy="527952"/>
          </a:xfrm>
          <a:prstGeom prst="rect">
            <a:avLst/>
          </a:prstGeom>
        </p:spPr>
        <p:txBody>
          <a:bodyPr wrap="none" lIns="182854" tIns="137141" rIns="182854" bIns="137141">
            <a:spAutoFit/>
          </a:bodyPr>
          <a:lstStyle/>
          <a:p>
            <a:pPr defTabSz="914224"/>
            <a:r>
              <a:rPr lang="en-US" sz="1599" dirty="0">
                <a:solidFill>
                  <a:srgbClr val="FFFFFF"/>
                </a:solidFill>
                <a:ea typeface="Calibri" panose="020F0502020204030204" pitchFamily="34" charset="0"/>
              </a:rPr>
              <a:t>Cloud</a:t>
            </a:r>
          </a:p>
        </p:txBody>
      </p:sp>
      <p:sp>
        <p:nvSpPr>
          <p:cNvPr id="103" name="Rectangle 102"/>
          <p:cNvSpPr/>
          <p:nvPr/>
        </p:nvSpPr>
        <p:spPr>
          <a:xfrm>
            <a:off x="284944" y="4830360"/>
            <a:ext cx="843405" cy="527952"/>
          </a:xfrm>
          <a:prstGeom prst="rect">
            <a:avLst/>
          </a:prstGeom>
        </p:spPr>
        <p:txBody>
          <a:bodyPr wrap="none" lIns="182854" tIns="137141" rIns="182854" bIns="137141">
            <a:spAutoFit/>
          </a:bodyPr>
          <a:lstStyle/>
          <a:p>
            <a:pPr defTabSz="914224"/>
            <a:r>
              <a:rPr lang="en-US" sz="1599" dirty="0">
                <a:solidFill>
                  <a:srgbClr val="FFFFFF"/>
                </a:solidFill>
                <a:ea typeface="Calibri" panose="020F0502020204030204" pitchFamily="34" charset="0"/>
              </a:rPr>
              <a:t>Local</a:t>
            </a:r>
          </a:p>
        </p:txBody>
      </p:sp>
      <p:grpSp>
        <p:nvGrpSpPr>
          <p:cNvPr id="104" name="Group 103"/>
          <p:cNvGrpSpPr/>
          <p:nvPr/>
        </p:nvGrpSpPr>
        <p:grpSpPr>
          <a:xfrm>
            <a:off x="2497482" y="5244358"/>
            <a:ext cx="955153" cy="955664"/>
            <a:chOff x="12923838" y="-3173413"/>
            <a:chExt cx="2962275" cy="2963863"/>
          </a:xfrm>
        </p:grpSpPr>
        <p:sp>
          <p:nvSpPr>
            <p:cNvPr id="105" name="Freeform 5"/>
            <p:cNvSpPr>
              <a:spLocks/>
            </p:cNvSpPr>
            <p:nvPr/>
          </p:nvSpPr>
          <p:spPr bwMode="auto">
            <a:xfrm>
              <a:off x="14673263" y="-1425575"/>
              <a:ext cx="1212850" cy="1216025"/>
            </a:xfrm>
            <a:custGeom>
              <a:avLst/>
              <a:gdLst>
                <a:gd name="T0" fmla="*/ 297 w 322"/>
                <a:gd name="T1" fmla="*/ 297 h 323"/>
                <a:gd name="T2" fmla="*/ 296 w 322"/>
                <a:gd name="T3" fmla="*/ 298 h 323"/>
                <a:gd name="T4" fmla="*/ 206 w 322"/>
                <a:gd name="T5" fmla="*/ 298 h 323"/>
                <a:gd name="T6" fmla="*/ 0 w 322"/>
                <a:gd name="T7" fmla="*/ 91 h 323"/>
                <a:gd name="T8" fmla="*/ 90 w 322"/>
                <a:gd name="T9" fmla="*/ 0 h 323"/>
                <a:gd name="T10" fmla="*/ 297 w 322"/>
                <a:gd name="T11" fmla="*/ 207 h 323"/>
                <a:gd name="T12" fmla="*/ 297 w 322"/>
                <a:gd name="T13" fmla="*/ 297 h 323"/>
              </a:gdLst>
              <a:ahLst/>
              <a:cxnLst>
                <a:cxn ang="0">
                  <a:pos x="T0" y="T1"/>
                </a:cxn>
                <a:cxn ang="0">
                  <a:pos x="T2" y="T3"/>
                </a:cxn>
                <a:cxn ang="0">
                  <a:pos x="T4" y="T5"/>
                </a:cxn>
                <a:cxn ang="0">
                  <a:pos x="T6" y="T7"/>
                </a:cxn>
                <a:cxn ang="0">
                  <a:pos x="T8" y="T9"/>
                </a:cxn>
                <a:cxn ang="0">
                  <a:pos x="T10" y="T11"/>
                </a:cxn>
                <a:cxn ang="0">
                  <a:pos x="T12" y="T13"/>
                </a:cxn>
              </a:cxnLst>
              <a:rect l="0" t="0" r="r" b="b"/>
              <a:pathLst>
                <a:path w="322" h="323">
                  <a:moveTo>
                    <a:pt x="297" y="297"/>
                  </a:moveTo>
                  <a:cubicBezTo>
                    <a:pt x="296" y="298"/>
                    <a:pt x="296" y="298"/>
                    <a:pt x="296" y="298"/>
                  </a:cubicBezTo>
                  <a:cubicBezTo>
                    <a:pt x="271" y="323"/>
                    <a:pt x="231" y="323"/>
                    <a:pt x="206" y="298"/>
                  </a:cubicBezTo>
                  <a:cubicBezTo>
                    <a:pt x="0" y="91"/>
                    <a:pt x="0" y="91"/>
                    <a:pt x="0" y="91"/>
                  </a:cubicBezTo>
                  <a:cubicBezTo>
                    <a:pt x="90" y="0"/>
                    <a:pt x="90" y="0"/>
                    <a:pt x="90" y="0"/>
                  </a:cubicBezTo>
                  <a:cubicBezTo>
                    <a:pt x="297" y="207"/>
                    <a:pt x="297" y="207"/>
                    <a:pt x="297" y="207"/>
                  </a:cubicBezTo>
                  <a:cubicBezTo>
                    <a:pt x="322" y="232"/>
                    <a:pt x="322" y="272"/>
                    <a:pt x="297" y="2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6" name="Freeform 6"/>
            <p:cNvSpPr>
              <a:spLocks/>
            </p:cNvSpPr>
            <p:nvPr/>
          </p:nvSpPr>
          <p:spPr bwMode="auto">
            <a:xfrm>
              <a:off x="12923838" y="-3173413"/>
              <a:ext cx="2435225" cy="2432050"/>
            </a:xfrm>
            <a:custGeom>
              <a:avLst/>
              <a:gdLst>
                <a:gd name="T0" fmla="*/ 532 w 647"/>
                <a:gd name="T1" fmla="*/ 115 h 646"/>
                <a:gd name="T2" fmla="*/ 532 w 647"/>
                <a:gd name="T3" fmla="*/ 531 h 646"/>
                <a:gd name="T4" fmla="*/ 115 w 647"/>
                <a:gd name="T5" fmla="*/ 531 h 646"/>
                <a:gd name="T6" fmla="*/ 115 w 647"/>
                <a:gd name="T7" fmla="*/ 115 h 646"/>
                <a:gd name="T8" fmla="*/ 532 w 647"/>
                <a:gd name="T9" fmla="*/ 115 h 646"/>
              </a:gdLst>
              <a:ahLst/>
              <a:cxnLst>
                <a:cxn ang="0">
                  <a:pos x="T0" y="T1"/>
                </a:cxn>
                <a:cxn ang="0">
                  <a:pos x="T2" y="T3"/>
                </a:cxn>
                <a:cxn ang="0">
                  <a:pos x="T4" y="T5"/>
                </a:cxn>
                <a:cxn ang="0">
                  <a:pos x="T6" y="T7"/>
                </a:cxn>
                <a:cxn ang="0">
                  <a:pos x="T8" y="T9"/>
                </a:cxn>
              </a:cxnLst>
              <a:rect l="0" t="0" r="r" b="b"/>
              <a:pathLst>
                <a:path w="647" h="646">
                  <a:moveTo>
                    <a:pt x="532" y="115"/>
                  </a:moveTo>
                  <a:cubicBezTo>
                    <a:pt x="647" y="230"/>
                    <a:pt x="647" y="416"/>
                    <a:pt x="532" y="531"/>
                  </a:cubicBezTo>
                  <a:cubicBezTo>
                    <a:pt x="417" y="646"/>
                    <a:pt x="230" y="646"/>
                    <a:pt x="115" y="531"/>
                  </a:cubicBezTo>
                  <a:cubicBezTo>
                    <a:pt x="0" y="416"/>
                    <a:pt x="0" y="230"/>
                    <a:pt x="115" y="115"/>
                  </a:cubicBezTo>
                  <a:cubicBezTo>
                    <a:pt x="230" y="0"/>
                    <a:pt x="417" y="0"/>
                    <a:pt x="532" y="11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7" name="Freeform 7"/>
            <p:cNvSpPr>
              <a:spLocks/>
            </p:cNvSpPr>
            <p:nvPr/>
          </p:nvSpPr>
          <p:spPr bwMode="auto">
            <a:xfrm>
              <a:off x="13160375" y="-2935288"/>
              <a:ext cx="1960563" cy="1957388"/>
            </a:xfrm>
            <a:custGeom>
              <a:avLst/>
              <a:gdLst>
                <a:gd name="T0" fmla="*/ 428 w 521"/>
                <a:gd name="T1" fmla="*/ 92 h 520"/>
                <a:gd name="T2" fmla="*/ 428 w 521"/>
                <a:gd name="T3" fmla="*/ 428 h 520"/>
                <a:gd name="T4" fmla="*/ 93 w 521"/>
                <a:gd name="T5" fmla="*/ 428 h 520"/>
                <a:gd name="T6" fmla="*/ 93 w 521"/>
                <a:gd name="T7" fmla="*/ 92 h 520"/>
                <a:gd name="T8" fmla="*/ 428 w 521"/>
                <a:gd name="T9" fmla="*/ 92 h 520"/>
              </a:gdLst>
              <a:ahLst/>
              <a:cxnLst>
                <a:cxn ang="0">
                  <a:pos x="T0" y="T1"/>
                </a:cxn>
                <a:cxn ang="0">
                  <a:pos x="T2" y="T3"/>
                </a:cxn>
                <a:cxn ang="0">
                  <a:pos x="T4" y="T5"/>
                </a:cxn>
                <a:cxn ang="0">
                  <a:pos x="T6" y="T7"/>
                </a:cxn>
                <a:cxn ang="0">
                  <a:pos x="T8" y="T9"/>
                </a:cxn>
              </a:cxnLst>
              <a:rect l="0" t="0" r="r" b="b"/>
              <a:pathLst>
                <a:path w="521" h="520">
                  <a:moveTo>
                    <a:pt x="428" y="92"/>
                  </a:moveTo>
                  <a:cubicBezTo>
                    <a:pt x="521" y="185"/>
                    <a:pt x="521" y="335"/>
                    <a:pt x="428" y="428"/>
                  </a:cubicBezTo>
                  <a:cubicBezTo>
                    <a:pt x="336" y="520"/>
                    <a:pt x="185" y="520"/>
                    <a:pt x="93" y="428"/>
                  </a:cubicBezTo>
                  <a:cubicBezTo>
                    <a:pt x="0" y="335"/>
                    <a:pt x="0" y="185"/>
                    <a:pt x="93" y="92"/>
                  </a:cubicBezTo>
                  <a:cubicBezTo>
                    <a:pt x="185" y="0"/>
                    <a:pt x="336" y="0"/>
                    <a:pt x="428" y="92"/>
                  </a:cubicBezTo>
                  <a:close/>
                </a:path>
              </a:pathLst>
            </a:custGeom>
            <a:solidFill>
              <a:srgbClr val="DC3C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8" name="Freeform 8"/>
            <p:cNvSpPr>
              <a:spLocks/>
            </p:cNvSpPr>
            <p:nvPr/>
          </p:nvSpPr>
          <p:spPr bwMode="auto">
            <a:xfrm>
              <a:off x="14128750" y="-1738313"/>
              <a:ext cx="101600" cy="376238"/>
            </a:xfrm>
            <a:custGeom>
              <a:avLst/>
              <a:gdLst>
                <a:gd name="T0" fmla="*/ 0 w 64"/>
                <a:gd name="T1" fmla="*/ 0 h 237"/>
                <a:gd name="T2" fmla="*/ 64 w 64"/>
                <a:gd name="T3" fmla="*/ 0 h 237"/>
                <a:gd name="T4" fmla="*/ 64 w 64"/>
                <a:gd name="T5" fmla="*/ 237 h 237"/>
                <a:gd name="T6" fmla="*/ 0 w 64"/>
                <a:gd name="T7" fmla="*/ 237 h 237"/>
                <a:gd name="T8" fmla="*/ 0 w 64"/>
                <a:gd name="T9" fmla="*/ 0 h 237"/>
                <a:gd name="T10" fmla="*/ 0 w 64"/>
                <a:gd name="T11" fmla="*/ 0 h 237"/>
              </a:gdLst>
              <a:ahLst/>
              <a:cxnLst>
                <a:cxn ang="0">
                  <a:pos x="T0" y="T1"/>
                </a:cxn>
                <a:cxn ang="0">
                  <a:pos x="T2" y="T3"/>
                </a:cxn>
                <a:cxn ang="0">
                  <a:pos x="T4" y="T5"/>
                </a:cxn>
                <a:cxn ang="0">
                  <a:pos x="T6" y="T7"/>
                </a:cxn>
                <a:cxn ang="0">
                  <a:pos x="T8" y="T9"/>
                </a:cxn>
                <a:cxn ang="0">
                  <a:pos x="T10" y="T11"/>
                </a:cxn>
              </a:cxnLst>
              <a:rect l="0" t="0" r="r" b="b"/>
              <a:pathLst>
                <a:path w="64" h="237">
                  <a:moveTo>
                    <a:pt x="0" y="0"/>
                  </a:moveTo>
                  <a:lnTo>
                    <a:pt x="64" y="0"/>
                  </a:lnTo>
                  <a:lnTo>
                    <a:pt x="64" y="237"/>
                  </a:lnTo>
                  <a:lnTo>
                    <a:pt x="0" y="237"/>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9" name="Freeform 9"/>
            <p:cNvSpPr>
              <a:spLocks/>
            </p:cNvSpPr>
            <p:nvPr/>
          </p:nvSpPr>
          <p:spPr bwMode="auto">
            <a:xfrm>
              <a:off x="13981113" y="-1617663"/>
              <a:ext cx="101600" cy="255588"/>
            </a:xfrm>
            <a:custGeom>
              <a:avLst/>
              <a:gdLst>
                <a:gd name="T0" fmla="*/ 0 w 64"/>
                <a:gd name="T1" fmla="*/ 0 h 161"/>
                <a:gd name="T2" fmla="*/ 64 w 64"/>
                <a:gd name="T3" fmla="*/ 0 h 161"/>
                <a:gd name="T4" fmla="*/ 64 w 64"/>
                <a:gd name="T5" fmla="*/ 161 h 161"/>
                <a:gd name="T6" fmla="*/ 0 w 64"/>
                <a:gd name="T7" fmla="*/ 161 h 161"/>
                <a:gd name="T8" fmla="*/ 0 w 64"/>
                <a:gd name="T9" fmla="*/ 0 h 161"/>
                <a:gd name="T10" fmla="*/ 0 w 64"/>
                <a:gd name="T11" fmla="*/ 0 h 161"/>
              </a:gdLst>
              <a:ahLst/>
              <a:cxnLst>
                <a:cxn ang="0">
                  <a:pos x="T0" y="T1"/>
                </a:cxn>
                <a:cxn ang="0">
                  <a:pos x="T2" y="T3"/>
                </a:cxn>
                <a:cxn ang="0">
                  <a:pos x="T4" y="T5"/>
                </a:cxn>
                <a:cxn ang="0">
                  <a:pos x="T6" y="T7"/>
                </a:cxn>
                <a:cxn ang="0">
                  <a:pos x="T8" y="T9"/>
                </a:cxn>
                <a:cxn ang="0">
                  <a:pos x="T10" y="T11"/>
                </a:cxn>
              </a:cxnLst>
              <a:rect l="0" t="0" r="r" b="b"/>
              <a:pathLst>
                <a:path w="64" h="161">
                  <a:moveTo>
                    <a:pt x="0" y="0"/>
                  </a:moveTo>
                  <a:lnTo>
                    <a:pt x="64" y="0"/>
                  </a:lnTo>
                  <a:lnTo>
                    <a:pt x="64" y="161"/>
                  </a:lnTo>
                  <a:lnTo>
                    <a:pt x="0" y="161"/>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0" name="Freeform 10"/>
            <p:cNvSpPr>
              <a:spLocks/>
            </p:cNvSpPr>
            <p:nvPr/>
          </p:nvSpPr>
          <p:spPr bwMode="auto">
            <a:xfrm>
              <a:off x="13835063" y="-2051050"/>
              <a:ext cx="101600" cy="688975"/>
            </a:xfrm>
            <a:custGeom>
              <a:avLst/>
              <a:gdLst>
                <a:gd name="T0" fmla="*/ 0 w 64"/>
                <a:gd name="T1" fmla="*/ 0 h 434"/>
                <a:gd name="T2" fmla="*/ 64 w 64"/>
                <a:gd name="T3" fmla="*/ 0 h 434"/>
                <a:gd name="T4" fmla="*/ 64 w 64"/>
                <a:gd name="T5" fmla="*/ 434 h 434"/>
                <a:gd name="T6" fmla="*/ 0 w 64"/>
                <a:gd name="T7" fmla="*/ 434 h 434"/>
                <a:gd name="T8" fmla="*/ 0 w 64"/>
                <a:gd name="T9" fmla="*/ 0 h 434"/>
                <a:gd name="T10" fmla="*/ 0 w 64"/>
                <a:gd name="T11" fmla="*/ 0 h 434"/>
              </a:gdLst>
              <a:ahLst/>
              <a:cxnLst>
                <a:cxn ang="0">
                  <a:pos x="T0" y="T1"/>
                </a:cxn>
                <a:cxn ang="0">
                  <a:pos x="T2" y="T3"/>
                </a:cxn>
                <a:cxn ang="0">
                  <a:pos x="T4" y="T5"/>
                </a:cxn>
                <a:cxn ang="0">
                  <a:pos x="T6" y="T7"/>
                </a:cxn>
                <a:cxn ang="0">
                  <a:pos x="T8" y="T9"/>
                </a:cxn>
                <a:cxn ang="0">
                  <a:pos x="T10" y="T11"/>
                </a:cxn>
              </a:cxnLst>
              <a:rect l="0" t="0" r="r" b="b"/>
              <a:pathLst>
                <a:path w="64" h="434">
                  <a:moveTo>
                    <a:pt x="0" y="0"/>
                  </a:moveTo>
                  <a:lnTo>
                    <a:pt x="64" y="0"/>
                  </a:lnTo>
                  <a:lnTo>
                    <a:pt x="64" y="434"/>
                  </a:lnTo>
                  <a:lnTo>
                    <a:pt x="0" y="434"/>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1" name="Freeform 11"/>
            <p:cNvSpPr>
              <a:spLocks/>
            </p:cNvSpPr>
            <p:nvPr/>
          </p:nvSpPr>
          <p:spPr bwMode="auto">
            <a:xfrm>
              <a:off x="13684250" y="-2232025"/>
              <a:ext cx="101600" cy="869950"/>
            </a:xfrm>
            <a:custGeom>
              <a:avLst/>
              <a:gdLst>
                <a:gd name="T0" fmla="*/ 0 w 64"/>
                <a:gd name="T1" fmla="*/ 0 h 548"/>
                <a:gd name="T2" fmla="*/ 64 w 64"/>
                <a:gd name="T3" fmla="*/ 0 h 548"/>
                <a:gd name="T4" fmla="*/ 64 w 64"/>
                <a:gd name="T5" fmla="*/ 548 h 548"/>
                <a:gd name="T6" fmla="*/ 0 w 64"/>
                <a:gd name="T7" fmla="*/ 548 h 548"/>
                <a:gd name="T8" fmla="*/ 0 w 64"/>
                <a:gd name="T9" fmla="*/ 0 h 548"/>
                <a:gd name="T10" fmla="*/ 0 w 64"/>
                <a:gd name="T11" fmla="*/ 0 h 548"/>
              </a:gdLst>
              <a:ahLst/>
              <a:cxnLst>
                <a:cxn ang="0">
                  <a:pos x="T0" y="T1"/>
                </a:cxn>
                <a:cxn ang="0">
                  <a:pos x="T2" y="T3"/>
                </a:cxn>
                <a:cxn ang="0">
                  <a:pos x="T4" y="T5"/>
                </a:cxn>
                <a:cxn ang="0">
                  <a:pos x="T6" y="T7"/>
                </a:cxn>
                <a:cxn ang="0">
                  <a:pos x="T8" y="T9"/>
                </a:cxn>
                <a:cxn ang="0">
                  <a:pos x="T10" y="T11"/>
                </a:cxn>
              </a:cxnLst>
              <a:rect l="0" t="0" r="r" b="b"/>
              <a:pathLst>
                <a:path w="64" h="548">
                  <a:moveTo>
                    <a:pt x="0" y="0"/>
                  </a:moveTo>
                  <a:lnTo>
                    <a:pt x="64" y="0"/>
                  </a:lnTo>
                  <a:lnTo>
                    <a:pt x="64" y="548"/>
                  </a:lnTo>
                  <a:lnTo>
                    <a:pt x="0" y="548"/>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2" name="Freeform 12"/>
            <p:cNvSpPr>
              <a:spLocks/>
            </p:cNvSpPr>
            <p:nvPr/>
          </p:nvSpPr>
          <p:spPr bwMode="auto">
            <a:xfrm>
              <a:off x="13536613" y="-1900238"/>
              <a:ext cx="101600" cy="538163"/>
            </a:xfrm>
            <a:custGeom>
              <a:avLst/>
              <a:gdLst>
                <a:gd name="T0" fmla="*/ 0 w 64"/>
                <a:gd name="T1" fmla="*/ 0 h 339"/>
                <a:gd name="T2" fmla="*/ 64 w 64"/>
                <a:gd name="T3" fmla="*/ 0 h 339"/>
                <a:gd name="T4" fmla="*/ 64 w 64"/>
                <a:gd name="T5" fmla="*/ 339 h 339"/>
                <a:gd name="T6" fmla="*/ 0 w 64"/>
                <a:gd name="T7" fmla="*/ 339 h 339"/>
                <a:gd name="T8" fmla="*/ 0 w 64"/>
                <a:gd name="T9" fmla="*/ 0 h 339"/>
                <a:gd name="T10" fmla="*/ 0 w 64"/>
                <a:gd name="T11" fmla="*/ 0 h 339"/>
              </a:gdLst>
              <a:ahLst/>
              <a:cxnLst>
                <a:cxn ang="0">
                  <a:pos x="T0" y="T1"/>
                </a:cxn>
                <a:cxn ang="0">
                  <a:pos x="T2" y="T3"/>
                </a:cxn>
                <a:cxn ang="0">
                  <a:pos x="T4" y="T5"/>
                </a:cxn>
                <a:cxn ang="0">
                  <a:pos x="T6" y="T7"/>
                </a:cxn>
                <a:cxn ang="0">
                  <a:pos x="T8" y="T9"/>
                </a:cxn>
                <a:cxn ang="0">
                  <a:pos x="T10" y="T11"/>
                </a:cxn>
              </a:cxnLst>
              <a:rect l="0" t="0" r="r" b="b"/>
              <a:pathLst>
                <a:path w="64" h="339">
                  <a:moveTo>
                    <a:pt x="0" y="0"/>
                  </a:moveTo>
                  <a:lnTo>
                    <a:pt x="64" y="0"/>
                  </a:lnTo>
                  <a:lnTo>
                    <a:pt x="64" y="339"/>
                  </a:lnTo>
                  <a:lnTo>
                    <a:pt x="0" y="339"/>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3" name="Freeform 13"/>
            <p:cNvSpPr>
              <a:spLocks/>
            </p:cNvSpPr>
            <p:nvPr/>
          </p:nvSpPr>
          <p:spPr bwMode="auto">
            <a:xfrm>
              <a:off x="14082713" y="-2570163"/>
              <a:ext cx="669925" cy="669925"/>
            </a:xfrm>
            <a:custGeom>
              <a:avLst/>
              <a:gdLst>
                <a:gd name="T0" fmla="*/ 89 w 178"/>
                <a:gd name="T1" fmla="*/ 0 h 178"/>
                <a:gd name="T2" fmla="*/ 0 w 178"/>
                <a:gd name="T3" fmla="*/ 89 h 178"/>
                <a:gd name="T4" fmla="*/ 89 w 178"/>
                <a:gd name="T5" fmla="*/ 178 h 178"/>
                <a:gd name="T6" fmla="*/ 178 w 178"/>
                <a:gd name="T7" fmla="*/ 89 h 178"/>
                <a:gd name="T8" fmla="*/ 89 w 178"/>
                <a:gd name="T9" fmla="*/ 89 h 178"/>
                <a:gd name="T10" fmla="*/ 89 w 178"/>
                <a:gd name="T11" fmla="*/ 0 h 178"/>
              </a:gdLst>
              <a:ahLst/>
              <a:cxnLst>
                <a:cxn ang="0">
                  <a:pos x="T0" y="T1"/>
                </a:cxn>
                <a:cxn ang="0">
                  <a:pos x="T2" y="T3"/>
                </a:cxn>
                <a:cxn ang="0">
                  <a:pos x="T4" y="T5"/>
                </a:cxn>
                <a:cxn ang="0">
                  <a:pos x="T6" y="T7"/>
                </a:cxn>
                <a:cxn ang="0">
                  <a:pos x="T8" y="T9"/>
                </a:cxn>
                <a:cxn ang="0">
                  <a:pos x="T10" y="T11"/>
                </a:cxn>
              </a:cxnLst>
              <a:rect l="0" t="0" r="r" b="b"/>
              <a:pathLst>
                <a:path w="178" h="178">
                  <a:moveTo>
                    <a:pt x="89" y="0"/>
                  </a:moveTo>
                  <a:cubicBezTo>
                    <a:pt x="40" y="0"/>
                    <a:pt x="0" y="39"/>
                    <a:pt x="0" y="89"/>
                  </a:cubicBezTo>
                  <a:cubicBezTo>
                    <a:pt x="0" y="138"/>
                    <a:pt x="40" y="178"/>
                    <a:pt x="89" y="178"/>
                  </a:cubicBezTo>
                  <a:cubicBezTo>
                    <a:pt x="138" y="178"/>
                    <a:pt x="178" y="138"/>
                    <a:pt x="178" y="89"/>
                  </a:cubicBezTo>
                  <a:cubicBezTo>
                    <a:pt x="89" y="89"/>
                    <a:pt x="89" y="89"/>
                    <a:pt x="89" y="89"/>
                  </a:cubicBezTo>
                  <a:lnTo>
                    <a:pt x="89"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4" name="Freeform 14"/>
            <p:cNvSpPr>
              <a:spLocks/>
            </p:cNvSpPr>
            <p:nvPr/>
          </p:nvSpPr>
          <p:spPr bwMode="auto">
            <a:xfrm>
              <a:off x="14474825" y="-2627313"/>
              <a:ext cx="334963" cy="334963"/>
            </a:xfrm>
            <a:custGeom>
              <a:avLst/>
              <a:gdLst>
                <a:gd name="T0" fmla="*/ 0 w 89"/>
                <a:gd name="T1" fmla="*/ 0 h 89"/>
                <a:gd name="T2" fmla="*/ 0 w 89"/>
                <a:gd name="T3" fmla="*/ 89 h 89"/>
                <a:gd name="T4" fmla="*/ 89 w 89"/>
                <a:gd name="T5" fmla="*/ 89 h 89"/>
                <a:gd name="T6" fmla="*/ 0 w 89"/>
                <a:gd name="T7" fmla="*/ 0 h 89"/>
              </a:gdLst>
              <a:ahLst/>
              <a:cxnLst>
                <a:cxn ang="0">
                  <a:pos x="T0" y="T1"/>
                </a:cxn>
                <a:cxn ang="0">
                  <a:pos x="T2" y="T3"/>
                </a:cxn>
                <a:cxn ang="0">
                  <a:pos x="T4" y="T5"/>
                </a:cxn>
                <a:cxn ang="0">
                  <a:pos x="T6" y="T7"/>
                </a:cxn>
              </a:cxnLst>
              <a:rect l="0" t="0" r="r" b="b"/>
              <a:pathLst>
                <a:path w="89" h="89">
                  <a:moveTo>
                    <a:pt x="0" y="0"/>
                  </a:moveTo>
                  <a:cubicBezTo>
                    <a:pt x="0" y="89"/>
                    <a:pt x="0" y="89"/>
                    <a:pt x="0" y="89"/>
                  </a:cubicBezTo>
                  <a:cubicBezTo>
                    <a:pt x="89" y="89"/>
                    <a:pt x="89" y="89"/>
                    <a:pt x="89" y="89"/>
                  </a:cubicBezTo>
                  <a:cubicBezTo>
                    <a:pt x="89" y="39"/>
                    <a:pt x="49"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39801457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r>
              <a:rPr lang="en-US" smtClean="0"/>
              <a:t>: Azure ML</a:t>
            </a:r>
            <a:endParaRPr lang="en-US" dirty="0"/>
          </a:p>
        </p:txBody>
      </p:sp>
    </p:spTree>
    <p:extLst>
      <p:ext uri="{BB962C8B-B14F-4D97-AF65-F5344CB8AC3E}">
        <p14:creationId xmlns:p14="http://schemas.microsoft.com/office/powerpoint/2010/main" val="7517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spTree>
    <p:extLst>
      <p:ext uri="{BB962C8B-B14F-4D97-AF65-F5344CB8AC3E}">
        <p14:creationId xmlns:p14="http://schemas.microsoft.com/office/powerpoint/2010/main" val="167509062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3485" y="0"/>
            <a:ext cx="9870052" cy="6707682"/>
          </a:xfrm>
          <a:prstGeom prst="rect">
            <a:avLst/>
          </a:prstGeom>
          <a:effectLst>
            <a:softEdge rad="317500"/>
          </a:effectLst>
        </p:spPr>
      </p:pic>
    </p:spTree>
    <p:extLst>
      <p:ext uri="{BB962C8B-B14F-4D97-AF65-F5344CB8AC3E}">
        <p14:creationId xmlns:p14="http://schemas.microsoft.com/office/powerpoint/2010/main" val="112926000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91" y="1185477"/>
            <a:ext cx="12431473" cy="5711372"/>
          </a:xfrm>
          <a:prstGeom prst="rect">
            <a:avLst/>
          </a:prstGeom>
        </p:spPr>
        <p:txBody>
          <a:bodyPr wrap="square">
            <a:spAutoFit/>
          </a:bodyPr>
          <a:lstStyle/>
          <a:p>
            <a:pPr defTabSz="932283"/>
            <a:r>
              <a:rPr lang="en-US" sz="1938" b="1" i="1" dirty="0">
                <a:solidFill>
                  <a:srgbClr val="FFFFFF"/>
                </a:solidFill>
                <a:latin typeface="Segoe UI Light"/>
                <a:hlinkClick r:id="rId2"/>
              </a:rPr>
              <a:t>The Signal And The Noise: Why So Many Predictions Fail — but Some Don’t</a:t>
            </a:r>
            <a:r>
              <a:rPr lang="en-US" sz="1938" b="1" dirty="0">
                <a:solidFill>
                  <a:srgbClr val="FFFFFF"/>
                </a:solidFill>
                <a:latin typeface="Segoe UI Light"/>
                <a:hlinkClick r:id="rId2"/>
              </a:rPr>
              <a:t> by Nate Silver</a:t>
            </a:r>
            <a:r>
              <a:rPr lang="en-US" sz="1938" b="1" dirty="0">
                <a:solidFill>
                  <a:srgbClr val="FFFFFF"/>
                </a:solidFill>
                <a:latin typeface="Segoe UI Light"/>
              </a:rPr>
              <a:t>. </a:t>
            </a:r>
          </a:p>
          <a:p>
            <a:pPr algn="just" defTabSz="932283"/>
            <a:r>
              <a:rPr lang="en-US" sz="1836" dirty="0">
                <a:solidFill>
                  <a:srgbClr val="FFFFFF"/>
                </a:solidFill>
                <a:latin typeface="Segoe UI Light"/>
              </a:rPr>
              <a:t>Nate Silver built an innovative system for predicting baseball performance and predicted the 2008 and 2012 elections within a hair’s breadth. The New York Times publishes FiveThirtyEight.com, where Silver is one of the nation’s most influential political forecasters. </a:t>
            </a:r>
            <a:r>
              <a:rPr lang="en-US" sz="1836" b="1" dirty="0">
                <a:solidFill>
                  <a:srgbClr val="FFFFFF"/>
                </a:solidFill>
                <a:latin typeface="Segoe UI Light"/>
              </a:rPr>
              <a:t>Why read:</a:t>
            </a:r>
            <a:r>
              <a:rPr lang="en-US" sz="1836" dirty="0">
                <a:solidFill>
                  <a:srgbClr val="FFFFFF"/>
                </a:solidFill>
                <a:latin typeface="Segoe UI Light"/>
              </a:rPr>
              <a:t> This book will inspire your “predictive” imagination and ground you in realities of predictive analytics.</a:t>
            </a:r>
          </a:p>
          <a:p>
            <a:pPr defTabSz="932283">
              <a:buFont typeface="Arial" panose="020B0604020202020204" pitchFamily="34" charset="0"/>
              <a:buChar char="•"/>
            </a:pPr>
            <a:endParaRPr lang="en-US" sz="1632" dirty="0">
              <a:solidFill>
                <a:srgbClr val="FFFFFF"/>
              </a:solidFill>
              <a:latin typeface="Segoe UI Light"/>
            </a:endParaRPr>
          </a:p>
          <a:p>
            <a:pPr defTabSz="932283"/>
            <a:r>
              <a:rPr lang="en-US" sz="1938" b="1" i="1" dirty="0">
                <a:solidFill>
                  <a:srgbClr val="FFFFFF"/>
                </a:solidFill>
                <a:latin typeface="Segoe UI Light"/>
                <a:hlinkClick r:id="rId3"/>
              </a:rPr>
              <a:t>Predictive Analytics: The Power To Predict Who Will Click, Buy, Lie, or Die</a:t>
            </a:r>
            <a:r>
              <a:rPr lang="en-US" sz="1938" b="1" dirty="0">
                <a:solidFill>
                  <a:srgbClr val="FFFFFF"/>
                </a:solidFill>
                <a:latin typeface="Segoe UI Light"/>
                <a:hlinkClick r:id="rId3"/>
              </a:rPr>
              <a:t> by Eric Siegel</a:t>
            </a:r>
            <a:r>
              <a:rPr lang="en-US" sz="1938" b="1" dirty="0">
                <a:solidFill>
                  <a:srgbClr val="FFFFFF"/>
                </a:solidFill>
                <a:latin typeface="Segoe UI Light"/>
              </a:rPr>
              <a:t>. </a:t>
            </a:r>
          </a:p>
          <a:p>
            <a:pPr algn="just" defTabSz="932283"/>
            <a:r>
              <a:rPr lang="en-US" sz="1836" dirty="0">
                <a:solidFill>
                  <a:srgbClr val="FFFFFF"/>
                </a:solidFill>
                <a:latin typeface="Segoe UI Light"/>
              </a:rPr>
              <a:t>Eric Siegel has written a very accessible book on how predictive analytics works. It’s chock-full of dozens of real-world examples, such as how Chase Bank predicted mortgage risk (before the recession), IBM Watson won </a:t>
            </a:r>
            <a:r>
              <a:rPr lang="en-US" sz="1836" i="1" dirty="0">
                <a:solidFill>
                  <a:srgbClr val="FFFFFF"/>
                </a:solidFill>
                <a:latin typeface="Segoe UI Light"/>
              </a:rPr>
              <a:t>Jeopardy!</a:t>
            </a:r>
            <a:r>
              <a:rPr lang="en-US" sz="1836" dirty="0">
                <a:solidFill>
                  <a:srgbClr val="FFFFFF"/>
                </a:solidFill>
                <a:latin typeface="Segoe UI Light"/>
              </a:rPr>
              <a:t>, and Hewlett-Packard predicted employee flight risk. </a:t>
            </a:r>
            <a:r>
              <a:rPr lang="en-US" sz="1836" b="1" dirty="0">
                <a:solidFill>
                  <a:srgbClr val="FFFFFF"/>
                </a:solidFill>
                <a:latin typeface="Segoe UI Light"/>
              </a:rPr>
              <a:t>Why read:</a:t>
            </a:r>
            <a:r>
              <a:rPr lang="en-US" sz="1836" dirty="0">
                <a:solidFill>
                  <a:srgbClr val="FFFFFF"/>
                </a:solidFill>
                <a:latin typeface="Segoe UI Light"/>
              </a:rPr>
              <a:t> </a:t>
            </a:r>
            <a:r>
              <a:rPr lang="en-US" sz="1836" i="1" dirty="0">
                <a:solidFill>
                  <a:srgbClr val="FFFFFF"/>
                </a:solidFill>
                <a:latin typeface="Segoe UI Light"/>
              </a:rPr>
              <a:t>Predictive Analytics</a:t>
            </a:r>
            <a:r>
              <a:rPr lang="en-US" sz="1836" dirty="0">
                <a:solidFill>
                  <a:srgbClr val="FFFFFF"/>
                </a:solidFill>
                <a:latin typeface="Segoe UI Light"/>
              </a:rPr>
              <a:t> is a perfectly paced explanation of how predictive analytics works and a repository of dozens of real examples across many use cases.</a:t>
            </a:r>
          </a:p>
          <a:p>
            <a:pPr defTabSz="932283">
              <a:buFont typeface="Arial" panose="020B0604020202020204" pitchFamily="34" charset="0"/>
              <a:buChar char="•"/>
            </a:pPr>
            <a:endParaRPr lang="en-US" sz="1632" dirty="0">
              <a:solidFill>
                <a:srgbClr val="FFFFFF"/>
              </a:solidFill>
              <a:latin typeface="Segoe UI Light"/>
            </a:endParaRPr>
          </a:p>
          <a:p>
            <a:pPr defTabSz="932283"/>
            <a:r>
              <a:rPr lang="en-US" sz="1938" b="1" i="1" dirty="0">
                <a:solidFill>
                  <a:srgbClr val="FFFFFF"/>
                </a:solidFill>
                <a:latin typeface="Segoe UI Light"/>
                <a:hlinkClick r:id="rId4"/>
              </a:rPr>
              <a:t>Uncontrolled: The Surprising Payoff Of </a:t>
            </a:r>
            <a:r>
              <a:rPr lang="en-US" sz="1938" b="1" i="1" dirty="0" err="1">
                <a:solidFill>
                  <a:srgbClr val="FFFFFF"/>
                </a:solidFill>
                <a:latin typeface="Segoe UI Light"/>
                <a:hlinkClick r:id="rId4"/>
              </a:rPr>
              <a:t>of</a:t>
            </a:r>
            <a:r>
              <a:rPr lang="en-US" sz="1938" b="1" i="1" dirty="0">
                <a:solidFill>
                  <a:srgbClr val="FFFFFF"/>
                </a:solidFill>
                <a:latin typeface="Segoe UI Light"/>
                <a:hlinkClick r:id="rId4"/>
              </a:rPr>
              <a:t> Trial-and-Error For Business, Politics, and Society</a:t>
            </a:r>
            <a:r>
              <a:rPr lang="en-US" sz="1938" b="1" dirty="0">
                <a:solidFill>
                  <a:srgbClr val="FFFFFF"/>
                </a:solidFill>
                <a:latin typeface="Segoe UI Light"/>
                <a:hlinkClick r:id="rId4"/>
              </a:rPr>
              <a:t> by Jim </a:t>
            </a:r>
            <a:r>
              <a:rPr lang="en-US" sz="1938" b="1" dirty="0" err="1">
                <a:solidFill>
                  <a:srgbClr val="FFFFFF"/>
                </a:solidFill>
                <a:latin typeface="Segoe UI Light"/>
                <a:hlinkClick r:id="rId4"/>
              </a:rPr>
              <a:t>Manzi</a:t>
            </a:r>
            <a:r>
              <a:rPr lang="en-US" sz="1938" b="1" dirty="0">
                <a:solidFill>
                  <a:srgbClr val="FFFFFF"/>
                </a:solidFill>
                <a:latin typeface="Segoe UI Light"/>
              </a:rPr>
              <a:t>. </a:t>
            </a:r>
          </a:p>
          <a:p>
            <a:pPr algn="just" defTabSz="932283"/>
            <a:r>
              <a:rPr lang="en-US" sz="1836" dirty="0">
                <a:solidFill>
                  <a:srgbClr val="FFFFFF"/>
                </a:solidFill>
                <a:latin typeface="Segoe UI Light"/>
              </a:rPr>
              <a:t>Predictive analytics is not magic — it’s science. Jim </a:t>
            </a:r>
            <a:r>
              <a:rPr lang="en-US" sz="1836" dirty="0" err="1">
                <a:solidFill>
                  <a:srgbClr val="FFFFFF"/>
                </a:solidFill>
                <a:latin typeface="Segoe UI Light"/>
              </a:rPr>
              <a:t>Manzi</a:t>
            </a:r>
            <a:r>
              <a:rPr lang="en-US" sz="1836" dirty="0">
                <a:solidFill>
                  <a:srgbClr val="FFFFFF"/>
                </a:solidFill>
                <a:latin typeface="Segoe UI Light"/>
              </a:rPr>
              <a:t> reminds us of the power of the scientific method and reveals the shocking truth that many huge societal and business decisions are made based on  misinterpreted data and statistics. </a:t>
            </a:r>
            <a:r>
              <a:rPr lang="en-US" sz="1836" b="1" dirty="0">
                <a:solidFill>
                  <a:srgbClr val="FFFFFF"/>
                </a:solidFill>
                <a:latin typeface="Segoe UI Light"/>
              </a:rPr>
              <a:t>Why read: </a:t>
            </a:r>
            <a:r>
              <a:rPr lang="en-US" sz="1836" dirty="0">
                <a:solidFill>
                  <a:srgbClr val="FFFFFF"/>
                </a:solidFill>
                <a:latin typeface="Segoe UI Light"/>
              </a:rPr>
              <a:t>Controlled experimentation amplifies the results of predictive analytics and helps avert the risk of inaccurate predictions.</a:t>
            </a:r>
          </a:p>
          <a:p>
            <a:pPr defTabSz="932283">
              <a:buFont typeface="Arial" panose="020B0604020202020204" pitchFamily="34" charset="0"/>
              <a:buChar char="•"/>
            </a:pPr>
            <a:endParaRPr lang="en-US" sz="1632" dirty="0">
              <a:solidFill>
                <a:srgbClr val="FFFFFF"/>
              </a:solidFill>
              <a:latin typeface="Segoe UI Light"/>
            </a:endParaRPr>
          </a:p>
          <a:p>
            <a:pPr defTabSz="932283"/>
            <a:r>
              <a:rPr lang="en-US" sz="1938" b="1" i="1" dirty="0">
                <a:solidFill>
                  <a:srgbClr val="FFFFFF"/>
                </a:solidFill>
                <a:latin typeface="Segoe UI Light"/>
                <a:hlinkClick r:id="rId5"/>
              </a:rPr>
              <a:t>Data Mining: Practical Machine Learning Tools and Techniques by Ian H. Witten, </a:t>
            </a:r>
            <a:r>
              <a:rPr lang="en-US" sz="1938" b="1" i="1" dirty="0" err="1">
                <a:solidFill>
                  <a:srgbClr val="FFFFFF"/>
                </a:solidFill>
                <a:latin typeface="Segoe UI Light"/>
                <a:hlinkClick r:id="rId5"/>
              </a:rPr>
              <a:t>Eibe</a:t>
            </a:r>
            <a:r>
              <a:rPr lang="en-US" sz="1938" b="1" i="1" dirty="0">
                <a:solidFill>
                  <a:srgbClr val="FFFFFF"/>
                </a:solidFill>
                <a:latin typeface="Segoe UI Light"/>
                <a:hlinkClick r:id="rId5"/>
              </a:rPr>
              <a:t> Frank, and Mark Hall</a:t>
            </a:r>
            <a:r>
              <a:rPr lang="en-US" sz="1938" b="1" i="1" dirty="0">
                <a:solidFill>
                  <a:srgbClr val="FFFFFF"/>
                </a:solidFill>
                <a:latin typeface="Segoe UI Light"/>
              </a:rPr>
              <a:t>. </a:t>
            </a:r>
          </a:p>
          <a:p>
            <a:pPr algn="just" defTabSz="932283"/>
            <a:r>
              <a:rPr lang="en-US" sz="1836" dirty="0">
                <a:solidFill>
                  <a:srgbClr val="FFFFFF"/>
                </a:solidFill>
                <a:latin typeface="Segoe UI Light"/>
              </a:rPr>
              <a:t>If you write code or have a computer science background, you’ll probably want to know the gory details of how predictive analytics works. </a:t>
            </a:r>
            <a:r>
              <a:rPr lang="en-US" sz="1836" b="1" dirty="0">
                <a:solidFill>
                  <a:srgbClr val="FFFFFF"/>
                </a:solidFill>
                <a:latin typeface="Segoe UI Light"/>
              </a:rPr>
              <a:t>Why read:</a:t>
            </a:r>
            <a:r>
              <a:rPr lang="en-US" sz="1836" dirty="0">
                <a:solidFill>
                  <a:srgbClr val="FFFFFF"/>
                </a:solidFill>
                <a:latin typeface="Segoe UI Light"/>
              </a:rPr>
              <a:t> </a:t>
            </a:r>
            <a:r>
              <a:rPr lang="en-US" sz="1836" i="1" dirty="0">
                <a:solidFill>
                  <a:srgbClr val="FFFFFF"/>
                </a:solidFill>
                <a:latin typeface="Segoe UI Light"/>
              </a:rPr>
              <a:t>Data Mining</a:t>
            </a:r>
            <a:r>
              <a:rPr lang="en-US" sz="1836" dirty="0">
                <a:solidFill>
                  <a:srgbClr val="FFFFFF"/>
                </a:solidFill>
                <a:latin typeface="Segoe UI Light"/>
              </a:rPr>
              <a:t> provides a thorough grounding in machine learning concepts as well as practical advice on applying machine learning tools and techniques in real-world data mining situations. </a:t>
            </a:r>
          </a:p>
        </p:txBody>
      </p:sp>
      <p:sp>
        <p:nvSpPr>
          <p:cNvPr id="3" name="Title 1"/>
          <p:cNvSpPr txBox="1">
            <a:spLocks/>
          </p:cNvSpPr>
          <p:nvPr/>
        </p:nvSpPr>
        <p:spPr>
          <a:xfrm>
            <a:off x="2501" y="23517"/>
            <a:ext cx="12393090" cy="699270"/>
          </a:xfrm>
          <a:prstGeom prst="rect">
            <a:avLst/>
          </a:prstGeom>
        </p:spPr>
        <p:txBody>
          <a:bodyPr>
            <a:no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a:lstStyle>
          <a:p>
            <a:r>
              <a:rPr sz="3366" spc="0">
                <a:ln>
                  <a:noFill/>
                </a:ln>
                <a:solidFill>
                  <a:srgbClr val="FFFFFF"/>
                </a:solidFill>
              </a:rPr>
              <a:t>Want to understand the </a:t>
            </a:r>
            <a:r>
              <a:rPr sz="3366" b="1" i="1" spc="0">
                <a:ln>
                  <a:noFill/>
                </a:ln>
                <a:solidFill>
                  <a:srgbClr val="FFFFFF"/>
                </a:solidFill>
              </a:rPr>
              <a:t>what</a:t>
            </a:r>
            <a:r>
              <a:rPr sz="3366" i="1" spc="0">
                <a:ln>
                  <a:noFill/>
                </a:ln>
                <a:solidFill>
                  <a:srgbClr val="FFFFFF"/>
                </a:solidFill>
              </a:rPr>
              <a:t>, </a:t>
            </a:r>
            <a:r>
              <a:rPr sz="3366" b="1" i="1" spc="0">
                <a:ln>
                  <a:noFill/>
                </a:ln>
                <a:solidFill>
                  <a:srgbClr val="FFFFFF"/>
                </a:solidFill>
              </a:rPr>
              <a:t>why</a:t>
            </a:r>
            <a:r>
              <a:rPr sz="3366" i="1" spc="0">
                <a:ln>
                  <a:noFill/>
                </a:ln>
                <a:solidFill>
                  <a:srgbClr val="FFFFFF"/>
                </a:solidFill>
              </a:rPr>
              <a:t>,</a:t>
            </a:r>
            <a:r>
              <a:rPr sz="3366" spc="0">
                <a:ln>
                  <a:noFill/>
                </a:ln>
                <a:solidFill>
                  <a:srgbClr val="FFFFFF"/>
                </a:solidFill>
              </a:rPr>
              <a:t> and </a:t>
            </a:r>
            <a:r>
              <a:rPr sz="3366" b="1" i="1" spc="0">
                <a:ln>
                  <a:noFill/>
                </a:ln>
                <a:solidFill>
                  <a:srgbClr val="FFFFFF"/>
                </a:solidFill>
              </a:rPr>
              <a:t>how</a:t>
            </a:r>
            <a:r>
              <a:rPr sz="3366" i="1" spc="0">
                <a:ln>
                  <a:noFill/>
                </a:ln>
                <a:solidFill>
                  <a:srgbClr val="FFFFFF"/>
                </a:solidFill>
              </a:rPr>
              <a:t> </a:t>
            </a:r>
            <a:r>
              <a:rPr sz="3366" spc="0">
                <a:ln>
                  <a:noFill/>
                </a:ln>
                <a:solidFill>
                  <a:srgbClr val="FFFFFF"/>
                </a:solidFill>
              </a:rPr>
              <a:t>of predictive analytics?</a:t>
            </a:r>
            <a:endParaRPr sz="3366">
              <a:solidFill>
                <a:srgbClr val="FFFFFF"/>
              </a:solidFill>
            </a:endParaRPr>
          </a:p>
        </p:txBody>
      </p:sp>
      <p:sp>
        <p:nvSpPr>
          <p:cNvPr id="4" name="Text Placeholder 2"/>
          <p:cNvSpPr txBox="1">
            <a:spLocks/>
          </p:cNvSpPr>
          <p:nvPr/>
        </p:nvSpPr>
        <p:spPr>
          <a:xfrm>
            <a:off x="109460" y="570721"/>
            <a:ext cx="12030599" cy="448228"/>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675"/>
              </a:spcAft>
              <a:buClrTx/>
              <a:buSzPct val="90000"/>
              <a:buFont typeface="Arial" pitchFamily="34" charset="0"/>
              <a:buNone/>
              <a:defRPr sz="3200" kern="1200" spc="-100" baseline="0">
                <a:solidFill>
                  <a:schemeClr val="tx1"/>
                </a:solidFill>
                <a:latin typeface="Segoe UI Light" pitchFamily="34" charset="0"/>
                <a:ea typeface="+mn-ea"/>
                <a:cs typeface="+mn-cs"/>
              </a:defRPr>
            </a:lvl1pPr>
            <a:lvl2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800" kern="1200" spc="-50" baseline="0">
                <a:solidFill>
                  <a:schemeClr val="tx1"/>
                </a:solidFill>
                <a:latin typeface="Segoe UI" pitchFamily="34" charset="0"/>
                <a:ea typeface="+mn-ea"/>
                <a:cs typeface="+mn-cs"/>
              </a:defRPr>
            </a:lvl2pPr>
            <a:lvl3pPr marL="0" indent="0" algn="l" defTabSz="914363" rtl="0" eaLnBrk="1" latinLnBrk="0" hangingPunct="1">
              <a:lnSpc>
                <a:spcPct val="90000"/>
              </a:lnSpc>
              <a:spcBef>
                <a:spcPts val="0"/>
              </a:spcBef>
              <a:spcAft>
                <a:spcPts val="300"/>
              </a:spcAft>
              <a:buClr>
                <a:schemeClr val="bg2"/>
              </a:buClr>
              <a:buSzPct val="100000"/>
              <a:buFont typeface="Arial" pitchFamily="34" charset="0"/>
              <a:buNone/>
              <a:defRPr lang="en-US" sz="1500" kern="1200">
                <a:solidFill>
                  <a:schemeClr val="tx1"/>
                </a:solidFill>
                <a:latin typeface="Segoe UI" pitchFamily="34" charset="0"/>
                <a:ea typeface="+mn-ea"/>
                <a:cs typeface="+mn-cs"/>
              </a:defRPr>
            </a:lvl3pPr>
            <a:lvl4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4pPr>
            <a:lvl5pPr marL="0" indent="0" algn="l" defTabSz="914363" rtl="0" eaLnBrk="1" latinLnBrk="0" hangingPunct="1">
              <a:lnSpc>
                <a:spcPct val="90000"/>
              </a:lnSpc>
              <a:spcBef>
                <a:spcPts val="0"/>
              </a:spcBef>
              <a:spcAft>
                <a:spcPts val="300"/>
              </a:spcAft>
              <a:buClr>
                <a:schemeClr val="bg2"/>
              </a:buClr>
              <a:buSzPct val="100000"/>
              <a:buFont typeface="Segoe UI" pitchFamily="34" charset="0"/>
              <a:buNone/>
              <a:defRPr sz="16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3">
              <a:lnSpc>
                <a:spcPct val="100000"/>
              </a:lnSpc>
              <a:spcAft>
                <a:spcPts val="0"/>
              </a:spcAft>
              <a:buSzTx/>
            </a:pPr>
            <a:r>
              <a:rPr lang="en-US" sz="2856" i="1" spc="0" dirty="0">
                <a:solidFill>
                  <a:srgbClr val="FFFFFF"/>
                </a:solidFill>
                <a:latin typeface="Segoe UI Light"/>
              </a:rPr>
              <a:t>Here’s a short, ordered reading list designed to get you up to speed fast…</a:t>
            </a:r>
          </a:p>
        </p:txBody>
      </p:sp>
    </p:spTree>
    <p:extLst>
      <p:ext uri="{BB962C8B-B14F-4D97-AF65-F5344CB8AC3E}">
        <p14:creationId xmlns:p14="http://schemas.microsoft.com/office/powerpoint/2010/main" val="254701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a:t>
            </a:r>
            <a:endParaRPr lang="en-US" dirty="0"/>
          </a:p>
        </p:txBody>
      </p:sp>
    </p:spTree>
    <p:extLst>
      <p:ext uri="{BB962C8B-B14F-4D97-AF65-F5344CB8AC3E}">
        <p14:creationId xmlns:p14="http://schemas.microsoft.com/office/powerpoint/2010/main" val="271084894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Agenda:</a:t>
            </a:r>
            <a:endParaRPr lang="en-US" dirty="0"/>
          </a:p>
        </p:txBody>
      </p:sp>
      <p:sp>
        <p:nvSpPr>
          <p:cNvPr id="11267" name="Rectangle 3"/>
          <p:cNvSpPr>
            <a:spLocks noGrp="1" noChangeArrowheads="1"/>
          </p:cNvSpPr>
          <p:nvPr>
            <p:ph type="body" idx="4294967295"/>
          </p:nvPr>
        </p:nvSpPr>
        <p:spPr>
          <a:xfrm>
            <a:off x="544538" y="1476623"/>
            <a:ext cx="11345785" cy="2092881"/>
          </a:xfrm>
          <a:prstGeom prst="rect">
            <a:avLst/>
          </a:prstGeom>
        </p:spPr>
        <p:txBody>
          <a:bodyPr/>
          <a:lstStyle/>
          <a:p>
            <a:pPr>
              <a:buFontTx/>
              <a:buNone/>
            </a:pPr>
            <a:r>
              <a:rPr lang="en-US" dirty="0" smtClean="0"/>
              <a:t>Overview of Machine Learning</a:t>
            </a:r>
          </a:p>
          <a:p>
            <a:pPr>
              <a:buFontTx/>
              <a:buNone/>
            </a:pPr>
            <a:r>
              <a:rPr lang="en-US" dirty="0" smtClean="0"/>
              <a:t>Overview of Azure ML</a:t>
            </a:r>
          </a:p>
          <a:p>
            <a:pPr>
              <a:buFontTx/>
              <a:buNone/>
            </a:pPr>
            <a:r>
              <a:rPr lang="en-US" dirty="0"/>
              <a:t>D</a:t>
            </a:r>
            <a:r>
              <a:rPr lang="en-US" dirty="0" smtClean="0"/>
              <a:t>emo</a:t>
            </a:r>
            <a:endParaRPr lang="en-US" dirty="0"/>
          </a:p>
        </p:txBody>
      </p:sp>
    </p:spTree>
    <p:extLst>
      <p:ext uri="{BB962C8B-B14F-4D97-AF65-F5344CB8AC3E}">
        <p14:creationId xmlns:p14="http://schemas.microsoft.com/office/powerpoint/2010/main" val="332164931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553" y="1820862"/>
            <a:ext cx="10478683" cy="3631763"/>
          </a:xfrm>
          <a:prstGeom prst="rect">
            <a:avLst/>
          </a:prstGeom>
        </p:spPr>
        <p:txBody>
          <a:bodyPr wrap="square">
            <a:spAutoFit/>
          </a:bodyPr>
          <a:lstStyle/>
          <a:p>
            <a:r>
              <a:rPr lang="en-US" sz="3200" dirty="0">
                <a:solidFill>
                  <a:srgbClr val="FFFFFF"/>
                </a:solidFill>
              </a:rPr>
              <a:t>Data science </a:t>
            </a:r>
            <a:endParaRPr lang="en-US" sz="3200" dirty="0" smtClean="0">
              <a:solidFill>
                <a:srgbClr val="FFFFFF"/>
              </a:solidFill>
            </a:endParaRPr>
          </a:p>
          <a:p>
            <a:pPr marL="285750" indent="-285750">
              <a:buFont typeface="Arial" panose="020B0604020202020204" pitchFamily="34" charset="0"/>
              <a:buChar char="•"/>
            </a:pPr>
            <a:r>
              <a:rPr lang="en-US" sz="2400" dirty="0" smtClean="0">
                <a:solidFill>
                  <a:srgbClr val="FFFFFF"/>
                </a:solidFill>
              </a:rPr>
              <a:t>is the </a:t>
            </a:r>
            <a:r>
              <a:rPr lang="en-US" sz="2400" dirty="0">
                <a:solidFill>
                  <a:srgbClr val="FFFFFF"/>
                </a:solidFill>
              </a:rPr>
              <a:t>study of the generalizable extraction of </a:t>
            </a:r>
            <a:r>
              <a:rPr lang="en-US" sz="2400" dirty="0">
                <a:solidFill>
                  <a:srgbClr val="FFFFFF"/>
                </a:solidFill>
                <a:hlinkClick r:id="rId3" tooltip="Knowledge"/>
              </a:rPr>
              <a:t>knowledge</a:t>
            </a:r>
            <a:r>
              <a:rPr lang="en-US" sz="2400" dirty="0">
                <a:solidFill>
                  <a:srgbClr val="FFFFFF"/>
                </a:solidFill>
              </a:rPr>
              <a:t> from </a:t>
            </a:r>
            <a:r>
              <a:rPr lang="en-US" sz="2400" dirty="0" smtClean="0">
                <a:solidFill>
                  <a:srgbClr val="FFFFFF"/>
                </a:solidFill>
                <a:hlinkClick r:id="rId4" tooltip="Data"/>
              </a:rPr>
              <a:t>data</a:t>
            </a:r>
            <a:r>
              <a:rPr lang="en-US" sz="2400" dirty="0" smtClean="0">
                <a:solidFill>
                  <a:srgbClr val="FFFFFF"/>
                </a:solidFill>
              </a:rPr>
              <a:t> </a:t>
            </a:r>
            <a:r>
              <a:rPr lang="en-US" sz="2400" i="1" dirty="0" smtClean="0">
                <a:solidFill>
                  <a:srgbClr val="FFFFFF"/>
                </a:solidFill>
              </a:rPr>
              <a:t>(Wikipedia)</a:t>
            </a:r>
          </a:p>
          <a:p>
            <a:pPr marL="285750" indent="-285750">
              <a:buFont typeface="Arial" panose="020B0604020202020204" pitchFamily="34" charset="0"/>
              <a:buChar char="•"/>
            </a:pPr>
            <a:r>
              <a:rPr lang="en-US" sz="2400" dirty="0">
                <a:solidFill>
                  <a:srgbClr val="FFFFFF"/>
                </a:solidFill>
              </a:rPr>
              <a:t>i</a:t>
            </a:r>
            <a:r>
              <a:rPr lang="en-US" sz="2400" dirty="0" smtClean="0">
                <a:solidFill>
                  <a:srgbClr val="FFFFFF"/>
                </a:solidFill>
              </a:rPr>
              <a:t>s getting predictive and/or actionable insight from data </a:t>
            </a:r>
            <a:r>
              <a:rPr lang="en-US" sz="2400" i="1" dirty="0" smtClean="0">
                <a:solidFill>
                  <a:srgbClr val="FFFFFF"/>
                </a:solidFill>
              </a:rPr>
              <a:t>(Neil </a:t>
            </a:r>
            <a:r>
              <a:rPr lang="en-US" sz="2400" i="1" dirty="0" err="1" smtClean="0">
                <a:solidFill>
                  <a:srgbClr val="FFFFFF"/>
                </a:solidFill>
              </a:rPr>
              <a:t>Raden</a:t>
            </a:r>
            <a:r>
              <a:rPr lang="en-US" sz="2400" i="1" dirty="0" smtClean="0">
                <a:solidFill>
                  <a:srgbClr val="FFFFFF"/>
                </a:solidFill>
              </a:rPr>
              <a:t>)</a:t>
            </a:r>
          </a:p>
          <a:p>
            <a:pPr marL="285750" indent="-285750">
              <a:buFont typeface="Arial" panose="020B0604020202020204" pitchFamily="34" charset="0"/>
              <a:buChar char="•"/>
            </a:pPr>
            <a:r>
              <a:rPr lang="en-US" sz="2400" dirty="0" smtClean="0">
                <a:solidFill>
                  <a:srgbClr val="FFFFFF"/>
                </a:solidFill>
              </a:rPr>
              <a:t>involves </a:t>
            </a:r>
            <a:r>
              <a:rPr lang="en-US" sz="2400" dirty="0">
                <a:solidFill>
                  <a:srgbClr val="FFFFFF"/>
                </a:solidFill>
              </a:rPr>
              <a:t>extracting, creating, and processing data to turn it into business value. – </a:t>
            </a:r>
            <a:r>
              <a:rPr lang="en-US" sz="2400" i="1" dirty="0">
                <a:solidFill>
                  <a:srgbClr val="FFFFFF"/>
                </a:solidFill>
              </a:rPr>
              <a:t>Vincent Granville (Developing Analytic Talent: Becoming a Data Scientist </a:t>
            </a:r>
            <a:r>
              <a:rPr lang="en-US" sz="2400" i="1" dirty="0" smtClean="0">
                <a:solidFill>
                  <a:srgbClr val="FFFFFF"/>
                </a:solidFill>
              </a:rPr>
              <a:t>)</a:t>
            </a:r>
          </a:p>
          <a:p>
            <a:pPr marL="285750" indent="-285750">
              <a:buFont typeface="Arial" panose="020B0604020202020204" pitchFamily="34" charset="0"/>
              <a:buChar char="•"/>
            </a:pPr>
            <a:endParaRPr lang="en-US" i="1" dirty="0">
              <a:solidFill>
                <a:srgbClr val="FFFFFF"/>
              </a:solidFill>
            </a:endParaRPr>
          </a:p>
          <a:p>
            <a:pPr marL="285750" indent="-285750">
              <a:buFont typeface="Arial" panose="020B0604020202020204" pitchFamily="34" charset="0"/>
              <a:buChar char="•"/>
            </a:pPr>
            <a:endParaRPr lang="en-US" dirty="0" smtClean="0">
              <a:solidFill>
                <a:srgbClr val="FFFFFF"/>
              </a:solidFill>
            </a:endParaRPr>
          </a:p>
          <a:p>
            <a:pPr marL="285750" indent="-285750">
              <a:buFont typeface="Arial" panose="020B0604020202020204" pitchFamily="34" charset="0"/>
              <a:buChar char="•"/>
            </a:pPr>
            <a:endParaRPr lang="en-US" dirty="0">
              <a:solidFill>
                <a:srgbClr val="FFFFFF"/>
              </a:solidFill>
            </a:endParaRPr>
          </a:p>
        </p:txBody>
      </p:sp>
      <p:sp>
        <p:nvSpPr>
          <p:cNvPr id="6" name="Title 2"/>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What is Data Science?</a:t>
            </a:r>
          </a:p>
        </p:txBody>
      </p:sp>
    </p:spTree>
    <p:extLst>
      <p:ext uri="{BB962C8B-B14F-4D97-AF65-F5344CB8AC3E}">
        <p14:creationId xmlns:p14="http://schemas.microsoft.com/office/powerpoint/2010/main" val="100911583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Learn?</a:t>
            </a:r>
            <a:endParaRPr lang="en-US" dirty="0"/>
          </a:p>
        </p:txBody>
      </p:sp>
      <p:sp>
        <p:nvSpPr>
          <p:cNvPr id="3" name="Text Placeholder 2"/>
          <p:cNvSpPr>
            <a:spLocks noGrp="1"/>
          </p:cNvSpPr>
          <p:nvPr>
            <p:ph type="body" sz="quarter" idx="11"/>
          </p:nvPr>
        </p:nvSpPr>
        <p:spPr>
          <a:xfrm>
            <a:off x="331466" y="1295506"/>
            <a:ext cx="8610598" cy="5039841"/>
          </a:xfrm>
        </p:spPr>
        <p:txBody>
          <a:bodyPr/>
          <a:lstStyle/>
          <a:p>
            <a:pPr marL="514350" indent="-514350">
              <a:spcBef>
                <a:spcPts val="1080"/>
              </a:spcBef>
              <a:spcAft>
                <a:spcPts val="600"/>
              </a:spcAft>
              <a:buFont typeface="+mj-lt"/>
              <a:buAutoNum type="arabicPeriod"/>
            </a:pPr>
            <a:r>
              <a:rPr lang="en-US" sz="3200" dirty="0">
                <a:solidFill>
                  <a:schemeClr val="tx1"/>
                </a:solidFill>
              </a:rPr>
              <a:t>Learn it when you can’t code it </a:t>
            </a:r>
            <a:r>
              <a:rPr lang="en-US" sz="3200" dirty="0" smtClean="0">
                <a:solidFill>
                  <a:schemeClr val="tx1"/>
                </a:solidFill>
              </a:rPr>
              <a:t>                    </a:t>
            </a:r>
            <a:r>
              <a:rPr lang="en-US" sz="2800" dirty="0" smtClean="0">
                <a:solidFill>
                  <a:schemeClr val="tx1"/>
                </a:solidFill>
              </a:rPr>
              <a:t>(e.g</a:t>
            </a:r>
            <a:r>
              <a:rPr lang="en-US" sz="2800" dirty="0">
                <a:solidFill>
                  <a:schemeClr val="tx1"/>
                </a:solidFill>
              </a:rPr>
              <a:t>. Recognizing </a:t>
            </a:r>
            <a:r>
              <a:rPr lang="en-US" sz="2800" dirty="0" smtClean="0">
                <a:solidFill>
                  <a:schemeClr val="tx1"/>
                </a:solidFill>
              </a:rPr>
              <a:t>Speech/image/gestures)</a:t>
            </a:r>
            <a:endParaRPr lang="en-US" sz="2800" b="1" dirty="0">
              <a:solidFill>
                <a:schemeClr val="tx1"/>
              </a:solidFill>
            </a:endParaRPr>
          </a:p>
          <a:p>
            <a:pPr marL="514350" indent="-514350">
              <a:spcBef>
                <a:spcPts val="1080"/>
              </a:spcBef>
              <a:spcAft>
                <a:spcPts val="600"/>
              </a:spcAft>
              <a:buFont typeface="+mj-lt"/>
              <a:buAutoNum type="arabicPeriod"/>
            </a:pPr>
            <a:r>
              <a:rPr lang="en-US" sz="3200" dirty="0">
                <a:solidFill>
                  <a:schemeClr val="tx1"/>
                </a:solidFill>
              </a:rPr>
              <a:t>Learn it when you can’t scale it </a:t>
            </a:r>
            <a:r>
              <a:rPr lang="en-US" sz="3200" dirty="0" smtClean="0">
                <a:solidFill>
                  <a:schemeClr val="tx1"/>
                </a:solidFill>
              </a:rPr>
              <a:t>                   </a:t>
            </a:r>
            <a:r>
              <a:rPr lang="en-US" sz="2800" dirty="0" smtClean="0">
                <a:solidFill>
                  <a:schemeClr val="tx1"/>
                </a:solidFill>
              </a:rPr>
              <a:t>(</a:t>
            </a:r>
            <a:r>
              <a:rPr lang="en-US" sz="2800" dirty="0">
                <a:solidFill>
                  <a:schemeClr val="tx1"/>
                </a:solidFill>
              </a:rPr>
              <a:t>e.g. Recommendations, Spam &amp; Fraud detection) </a:t>
            </a:r>
          </a:p>
          <a:p>
            <a:pPr marL="514350" indent="-514350">
              <a:spcBef>
                <a:spcPts val="1080"/>
              </a:spcBef>
              <a:spcAft>
                <a:spcPts val="600"/>
              </a:spcAft>
              <a:buFont typeface="+mj-lt"/>
              <a:buAutoNum type="arabicPeriod"/>
            </a:pPr>
            <a:r>
              <a:rPr lang="en-US" sz="3200" dirty="0" smtClean="0">
                <a:solidFill>
                  <a:schemeClr val="tx1"/>
                </a:solidFill>
              </a:rPr>
              <a:t>Learn </a:t>
            </a:r>
            <a:r>
              <a:rPr lang="en-US" sz="3200" dirty="0">
                <a:solidFill>
                  <a:schemeClr val="tx1"/>
                </a:solidFill>
              </a:rPr>
              <a:t>it when you have to </a:t>
            </a:r>
            <a:r>
              <a:rPr lang="en-US" sz="3200" dirty="0" smtClean="0">
                <a:solidFill>
                  <a:schemeClr val="tx1"/>
                </a:solidFill>
              </a:rPr>
              <a:t>adapt/personalize </a:t>
            </a:r>
            <a:r>
              <a:rPr lang="en-US" sz="3200" b="1" dirty="0" smtClean="0">
                <a:solidFill>
                  <a:schemeClr val="tx1"/>
                </a:solidFill>
              </a:rPr>
              <a:t>(</a:t>
            </a:r>
            <a:r>
              <a:rPr lang="en-US" sz="2800" dirty="0" smtClean="0">
                <a:solidFill>
                  <a:schemeClr val="tx1"/>
                </a:solidFill>
              </a:rPr>
              <a:t>e.g. Predictive typing)</a:t>
            </a:r>
            <a:endParaRPr lang="en-US" sz="2800" b="1" dirty="0">
              <a:solidFill>
                <a:schemeClr val="tx1"/>
              </a:solidFill>
            </a:endParaRPr>
          </a:p>
          <a:p>
            <a:pPr marL="514350" indent="-514350">
              <a:spcBef>
                <a:spcPts val="1080"/>
              </a:spcBef>
              <a:spcAft>
                <a:spcPts val="600"/>
              </a:spcAft>
              <a:buFont typeface="+mj-lt"/>
              <a:buAutoNum type="arabicPeriod"/>
            </a:pPr>
            <a:r>
              <a:rPr lang="en-US" sz="3200" dirty="0">
                <a:solidFill>
                  <a:schemeClr val="tx1"/>
                </a:solidFill>
              </a:rPr>
              <a:t>Learn it when you can’t track </a:t>
            </a:r>
            <a:r>
              <a:rPr lang="en-US" sz="3200" dirty="0" smtClean="0">
                <a:solidFill>
                  <a:schemeClr val="tx1"/>
                </a:solidFill>
              </a:rPr>
              <a:t>it                    </a:t>
            </a:r>
            <a:r>
              <a:rPr lang="tr-TR" sz="2800" dirty="0" smtClean="0">
                <a:solidFill>
                  <a:schemeClr val="tx1"/>
                </a:solidFill>
              </a:rPr>
              <a:t>(e.g</a:t>
            </a:r>
            <a:r>
              <a:rPr lang="tr-TR" sz="2800" dirty="0">
                <a:solidFill>
                  <a:schemeClr val="tx1"/>
                </a:solidFill>
              </a:rPr>
              <a:t>. AI </a:t>
            </a:r>
            <a:r>
              <a:rPr lang="en-US" sz="2800" dirty="0">
                <a:solidFill>
                  <a:schemeClr val="tx1"/>
                </a:solidFill>
              </a:rPr>
              <a:t>gaming, robot </a:t>
            </a:r>
            <a:r>
              <a:rPr lang="en-US" sz="2800" dirty="0" smtClean="0">
                <a:solidFill>
                  <a:schemeClr val="tx1"/>
                </a:solidFill>
              </a:rPr>
              <a:t>control</a:t>
            </a:r>
            <a:r>
              <a:rPr lang="tr-TR" sz="2800" dirty="0" smtClean="0">
                <a:solidFill>
                  <a:schemeClr val="tx1"/>
                </a:solidFill>
              </a:rPr>
              <a:t>)</a:t>
            </a:r>
            <a:endParaRPr lang="en-US" sz="2800" dirty="0">
              <a:solidFill>
                <a:schemeClr val="tx1"/>
              </a:solidFill>
            </a:endParaRPr>
          </a:p>
          <a:p>
            <a:endParaRPr lang="en-US" sz="4400" dirty="0"/>
          </a:p>
        </p:txBody>
      </p:sp>
    </p:spTree>
    <p:extLst>
      <p:ext uri="{BB962C8B-B14F-4D97-AF65-F5344CB8AC3E}">
        <p14:creationId xmlns:p14="http://schemas.microsoft.com/office/powerpoint/2010/main" val="382823424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872" y="1213174"/>
            <a:ext cx="12068300" cy="724987"/>
          </a:xfrm>
        </p:spPr>
        <p:txBody>
          <a:bodyPr/>
          <a:lstStyle/>
          <a:p>
            <a:pPr>
              <a:spcBef>
                <a:spcPts val="2400"/>
              </a:spcBef>
            </a:pPr>
            <a:r>
              <a:rPr lang="en-US" sz="3799" dirty="0">
                <a:gradFill>
                  <a:gsLst>
                    <a:gs pos="1250">
                      <a:schemeClr val="tx1"/>
                    </a:gs>
                    <a:gs pos="100000">
                      <a:schemeClr val="tx1"/>
                    </a:gs>
                  </a:gsLst>
                  <a:lin ang="5400000" scaled="0"/>
                </a:gradFill>
              </a:rPr>
              <a:t>27 Hands on Labs + 8 Instructor Led Labs in Hall 7</a:t>
            </a:r>
          </a:p>
        </p:txBody>
      </p:sp>
      <p:sp>
        <p:nvSpPr>
          <p:cNvPr id="2" name="Title 1"/>
          <p:cNvSpPr>
            <a:spLocks noGrp="1"/>
          </p:cNvSpPr>
          <p:nvPr>
            <p:ph type="title"/>
          </p:nvPr>
        </p:nvSpPr>
        <p:spPr/>
        <p:txBody>
          <a:bodyPr/>
          <a:lstStyle/>
          <a:p>
            <a:r>
              <a:rPr lang="en-US" dirty="0" smtClean="0"/>
              <a:t>DBI Track resources</a:t>
            </a:r>
            <a:endParaRPr lang="en-US" dirty="0"/>
          </a:p>
        </p:txBody>
      </p:sp>
      <p:sp>
        <p:nvSpPr>
          <p:cNvPr id="10" name="Text Placeholder 7"/>
          <p:cNvSpPr txBox="1">
            <a:spLocks/>
          </p:cNvSpPr>
          <p:nvPr/>
        </p:nvSpPr>
        <p:spPr>
          <a:xfrm>
            <a:off x="267872" y="2232734"/>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SQL Server 2014 Technical Overview e-book</a:t>
            </a:r>
          </a:p>
          <a:p>
            <a:pPr marL="246102" lvl="1" indent="0" defTabSz="932563">
              <a:spcBef>
                <a:spcPts val="2400"/>
              </a:spcBef>
              <a:buClr>
                <a:srgbClr val="68217A"/>
              </a:buClr>
              <a:buNone/>
            </a:pPr>
            <a:r>
              <a:rPr lang="en-US" sz="2167" u="sng" dirty="0">
                <a:solidFill>
                  <a:srgbClr val="FFFF00"/>
                </a:solidFill>
                <a:latin typeface="Segoe UI Light"/>
                <a:hlinkClick r:id="rId4"/>
              </a:rPr>
              <a:t>microsoft.com/sqlserver</a:t>
            </a:r>
            <a:r>
              <a:rPr lang="en-US" sz="2167" dirty="0">
                <a:solidFill>
                  <a:srgbClr val="0072C6">
                    <a:lumMod val="60000"/>
                    <a:lumOff val="40000"/>
                  </a:srgbClr>
                </a:solidFill>
                <a:latin typeface="Segoe UI Light"/>
              </a:rPr>
              <a:t> and </a:t>
            </a:r>
            <a:r>
              <a:rPr lang="en-US" sz="2167" u="sng" dirty="0">
                <a:solidFill>
                  <a:srgbClr val="FFFF00"/>
                </a:solidFill>
                <a:latin typeface="Segoe UI Light"/>
                <a:hlinkClick r:id="rId5"/>
              </a:rPr>
              <a:t>Amazon Kindle Store</a:t>
            </a:r>
            <a:endParaRPr lang="en-US" sz="2167" u="sng" dirty="0">
              <a:solidFill>
                <a:srgbClr val="FFFF00"/>
              </a:solidFill>
              <a:latin typeface="Segoe UI Light"/>
            </a:endParaRPr>
          </a:p>
        </p:txBody>
      </p:sp>
      <p:sp>
        <p:nvSpPr>
          <p:cNvPr id="11" name="Text Placeholder 7"/>
          <p:cNvSpPr txBox="1">
            <a:spLocks/>
          </p:cNvSpPr>
          <p:nvPr/>
        </p:nvSpPr>
        <p:spPr>
          <a:xfrm>
            <a:off x="267872" y="3556818"/>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Free online training at Microsoft Virtual Academy</a:t>
            </a:r>
          </a:p>
          <a:p>
            <a:pPr marL="246102" lvl="1" indent="0" defTabSz="932563">
              <a:spcBef>
                <a:spcPts val="2400"/>
              </a:spcBef>
              <a:buClr>
                <a:srgbClr val="68217A"/>
              </a:buClr>
              <a:buNone/>
            </a:pPr>
            <a:r>
              <a:rPr lang="en-US" sz="2167" u="sng" dirty="0">
                <a:solidFill>
                  <a:srgbClr val="0072C6">
                    <a:lumMod val="60000"/>
                    <a:lumOff val="40000"/>
                  </a:srgbClr>
                </a:solidFill>
                <a:latin typeface="Segoe UI Light"/>
                <a:hlinkClick r:id="rId6"/>
              </a:rPr>
              <a:t>microsoftvirtualacademy.com</a:t>
            </a:r>
            <a:r>
              <a:rPr lang="en-US" sz="2167" dirty="0">
                <a:solidFill>
                  <a:srgbClr val="0072C6">
                    <a:lumMod val="60000"/>
                    <a:lumOff val="40000"/>
                  </a:srgbClr>
                </a:solidFill>
                <a:latin typeface="Segoe UI Light"/>
                <a:hlinkClick r:id="rId6"/>
              </a:rPr>
              <a:t> </a:t>
            </a:r>
            <a:endParaRPr lang="en-US" sz="2167" dirty="0">
              <a:solidFill>
                <a:srgbClr val="0072C6">
                  <a:lumMod val="60000"/>
                  <a:lumOff val="40000"/>
                </a:srgbClr>
              </a:solidFill>
              <a:latin typeface="Segoe UI Light"/>
            </a:endParaRPr>
          </a:p>
        </p:txBody>
      </p:sp>
      <p:sp>
        <p:nvSpPr>
          <p:cNvPr id="12" name="Text Placeholder 7"/>
          <p:cNvSpPr txBox="1">
            <a:spLocks/>
          </p:cNvSpPr>
          <p:nvPr/>
        </p:nvSpPr>
        <p:spPr>
          <a:xfrm>
            <a:off x="267872" y="4899941"/>
            <a:ext cx="12068300" cy="134130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34" indent="-342834" defTabSz="932563">
              <a:spcBef>
                <a:spcPts val="2400"/>
              </a:spcBef>
              <a:buClr>
                <a:srgbClr val="68217A"/>
              </a:buClr>
            </a:pPr>
            <a:r>
              <a:rPr lang="en-US" sz="3799" dirty="0">
                <a:gradFill>
                  <a:gsLst>
                    <a:gs pos="1250">
                      <a:srgbClr val="FFFFFF"/>
                    </a:gs>
                    <a:gs pos="100000">
                      <a:srgbClr val="FFFFFF"/>
                    </a:gs>
                  </a:gsLst>
                  <a:lin ang="5400000" scaled="0"/>
                </a:gradFill>
              </a:rPr>
              <a:t>Try new Azure data services previews!</a:t>
            </a:r>
          </a:p>
          <a:p>
            <a:pPr marL="246102" lvl="1" indent="0" defTabSz="932563">
              <a:spcBef>
                <a:spcPts val="2400"/>
              </a:spcBef>
              <a:buClr>
                <a:srgbClr val="68217A"/>
              </a:buClr>
              <a:buNone/>
            </a:pPr>
            <a:r>
              <a:rPr lang="en-US" sz="2167" dirty="0">
                <a:solidFill>
                  <a:srgbClr val="FFFF00"/>
                </a:solidFill>
                <a:latin typeface="Segoe UI Light"/>
                <a:hlinkClick r:id="rId7"/>
              </a:rPr>
              <a:t>Azure Machine Learning</a:t>
            </a:r>
            <a:r>
              <a:rPr lang="en-US" sz="2167" dirty="0">
                <a:solidFill>
                  <a:srgbClr val="0072C6">
                    <a:lumMod val="60000"/>
                    <a:lumOff val="40000"/>
                  </a:srgbClr>
                </a:solidFill>
                <a:latin typeface="Segoe UI Light"/>
              </a:rPr>
              <a:t>,</a:t>
            </a:r>
            <a:r>
              <a:rPr lang="en-US" sz="2167" dirty="0">
                <a:solidFill>
                  <a:srgbClr val="FFFF00"/>
                </a:solidFill>
                <a:latin typeface="Segoe UI Light"/>
              </a:rPr>
              <a:t> </a:t>
            </a:r>
            <a:r>
              <a:rPr lang="en-US" sz="2167" dirty="0">
                <a:solidFill>
                  <a:srgbClr val="FFFF00"/>
                </a:solidFill>
                <a:latin typeface="Segoe UI Light"/>
                <a:hlinkClick r:id="rId8" action="ppaction://hlinkfile"/>
              </a:rPr>
              <a:t>DocumentDB</a:t>
            </a:r>
            <a:r>
              <a:rPr lang="en-US" sz="2167" dirty="0">
                <a:solidFill>
                  <a:srgbClr val="0072C6">
                    <a:lumMod val="60000"/>
                    <a:lumOff val="40000"/>
                  </a:srgbClr>
                </a:solidFill>
                <a:latin typeface="Segoe UI Light"/>
              </a:rPr>
              <a:t>, and </a:t>
            </a:r>
            <a:r>
              <a:rPr lang="en-US" sz="2167" dirty="0">
                <a:solidFill>
                  <a:srgbClr val="FFFF00"/>
                </a:solidFill>
                <a:latin typeface="Segoe UI Light"/>
                <a:hlinkClick r:id="rId8" action="ppaction://hlinkfile"/>
              </a:rPr>
              <a:t>Stream Analytics </a:t>
            </a:r>
            <a:endParaRPr lang="en-US" sz="2167" dirty="0">
              <a:solidFill>
                <a:srgbClr val="FFFF00"/>
              </a:solidFill>
              <a:latin typeface="Segoe UI Light"/>
            </a:endParaRPr>
          </a:p>
        </p:txBody>
      </p:sp>
    </p:spTree>
    <p:extLst>
      <p:ext uri="{BB962C8B-B14F-4D97-AF65-F5344CB8AC3E}">
        <p14:creationId xmlns:p14="http://schemas.microsoft.com/office/powerpoint/2010/main" val="36308556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1562040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3182862"/>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40175"/>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231332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3048000"/>
          </a:xfrm>
        </p:spPr>
        <p:txBody>
          <a:bodyPr/>
          <a:lstStyle/>
          <a:p>
            <a:r>
              <a:rPr lang="en-US" dirty="0" smtClean="0"/>
              <a:t>Overview of Machine Learning</a:t>
            </a:r>
            <a:endParaRPr lang="en-US" dirty="0"/>
          </a:p>
        </p:txBody>
      </p:sp>
    </p:spTree>
    <p:extLst>
      <p:ext uri="{BB962C8B-B14F-4D97-AF65-F5344CB8AC3E}">
        <p14:creationId xmlns:p14="http://schemas.microsoft.com/office/powerpoint/2010/main" val="182716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12" y="-135513"/>
            <a:ext cx="13626240" cy="7265553"/>
          </a:xfrm>
          <a:prstGeom prst="rect">
            <a:avLst/>
          </a:prstGeom>
        </p:spPr>
      </p:pic>
      <p:sp>
        <p:nvSpPr>
          <p:cNvPr id="2" name="Title 1"/>
          <p:cNvSpPr>
            <a:spLocks noGrp="1"/>
          </p:cNvSpPr>
          <p:nvPr>
            <p:ph type="title"/>
          </p:nvPr>
        </p:nvSpPr>
        <p:spPr>
          <a:xfrm>
            <a:off x="6100522" y="512808"/>
            <a:ext cx="6245886" cy="5865040"/>
          </a:xfrm>
        </p:spPr>
        <p:txBody>
          <a:bodyPr/>
          <a:lstStyle/>
          <a:p>
            <a:r>
              <a:rPr lang="en-US" sz="3598" dirty="0"/>
              <a:t>I believe over the next decade computing will become even more ubiquitous and </a:t>
            </a:r>
            <a:r>
              <a:rPr lang="en-US" sz="3598" dirty="0">
                <a:solidFill>
                  <a:srgbClr val="BAD80A"/>
                </a:solidFill>
              </a:rPr>
              <a:t>intelligence will become ambient</a:t>
            </a:r>
            <a:r>
              <a:rPr lang="en-US" sz="3598" dirty="0"/>
              <a:t>...This will be made possible by an ever-growing network of connected devices, incredible computing capacity from the cloud, insights from big data, and </a:t>
            </a:r>
            <a:r>
              <a:rPr lang="en-US" sz="3598" dirty="0">
                <a:solidFill>
                  <a:srgbClr val="BAD80A"/>
                </a:solidFill>
              </a:rPr>
              <a:t>intelligence from machine learning</a:t>
            </a:r>
            <a:r>
              <a:rPr lang="en-US" sz="3598" dirty="0"/>
              <a:t>.</a:t>
            </a:r>
          </a:p>
        </p:txBody>
      </p:sp>
    </p:spTree>
    <p:extLst>
      <p:ext uri="{BB962C8B-B14F-4D97-AF65-F5344CB8AC3E}">
        <p14:creationId xmlns:p14="http://schemas.microsoft.com/office/powerpoint/2010/main" val="21169795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 y="-235037"/>
            <a:ext cx="12537792" cy="8358528"/>
          </a:xfrm>
          <a:prstGeom prst="rect">
            <a:avLst/>
          </a:prstGeom>
        </p:spPr>
      </p:pic>
      <p:sp>
        <p:nvSpPr>
          <p:cNvPr id="2" name="Title 1"/>
          <p:cNvSpPr>
            <a:spLocks noGrp="1"/>
          </p:cNvSpPr>
          <p:nvPr>
            <p:ph type="title"/>
          </p:nvPr>
        </p:nvSpPr>
        <p:spPr>
          <a:xfrm>
            <a:off x="445379" y="1142937"/>
            <a:ext cx="5179516" cy="5331855"/>
          </a:xfrm>
        </p:spPr>
        <p:txBody>
          <a:bodyPr/>
          <a:lstStyle/>
          <a:p>
            <a:r>
              <a:rPr lang="en-US" sz="4798" dirty="0"/>
              <a:t>“If you invent a breakthrough in Artificial Intelligence, so </a:t>
            </a:r>
            <a:r>
              <a:rPr lang="en-US" sz="4798" b="1" dirty="0">
                <a:solidFill>
                  <a:srgbClr val="00B0F0"/>
                </a:solidFill>
              </a:rPr>
              <a:t>machines</a:t>
            </a:r>
            <a:r>
              <a:rPr lang="en-US" sz="4798" dirty="0">
                <a:solidFill>
                  <a:srgbClr val="00B0F0"/>
                </a:solidFill>
              </a:rPr>
              <a:t> </a:t>
            </a:r>
            <a:r>
              <a:rPr lang="en-US" sz="4798" b="1" dirty="0">
                <a:solidFill>
                  <a:srgbClr val="00B0F0"/>
                </a:solidFill>
              </a:rPr>
              <a:t>can learn</a:t>
            </a:r>
            <a:r>
              <a:rPr lang="en-US" sz="4798" dirty="0"/>
              <a:t>, that is </a:t>
            </a:r>
            <a:r>
              <a:rPr lang="en-US" sz="4798" b="1" dirty="0"/>
              <a:t>worth 10 </a:t>
            </a:r>
            <a:r>
              <a:rPr lang="en-US" sz="4798" b="1" dirty="0" err="1"/>
              <a:t>Microsofts</a:t>
            </a:r>
            <a:r>
              <a:rPr lang="en-US" sz="4798" dirty="0"/>
              <a:t>”</a:t>
            </a:r>
          </a:p>
        </p:txBody>
      </p:sp>
    </p:spTree>
    <p:extLst>
      <p:ext uri="{BB962C8B-B14F-4D97-AF65-F5344CB8AC3E}">
        <p14:creationId xmlns:p14="http://schemas.microsoft.com/office/powerpoint/2010/main" val="133497668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994" y="1646045"/>
            <a:ext cx="6192486" cy="370243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738" t="62594" r="60304" b="28687"/>
          <a:stretch/>
        </p:blipFill>
        <p:spPr>
          <a:xfrm>
            <a:off x="5335081" y="3969542"/>
            <a:ext cx="245107" cy="322824"/>
          </a:xfrm>
          <a:prstGeom prst="rect">
            <a:avLst/>
          </a:prstGeom>
        </p:spPr>
      </p:pic>
      <p:sp>
        <p:nvSpPr>
          <p:cNvPr id="7" name="Rectangle 6"/>
          <p:cNvSpPr/>
          <p:nvPr/>
        </p:nvSpPr>
        <p:spPr bwMode="auto">
          <a:xfrm>
            <a:off x="5879098" y="2702159"/>
            <a:ext cx="932603" cy="1207602"/>
          </a:xfrm>
          <a:prstGeom prst="rect">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15" y="418476"/>
            <a:ext cx="2012673" cy="161644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228" y="2773179"/>
            <a:ext cx="2755136" cy="15191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844" y="216710"/>
            <a:ext cx="2914385" cy="167091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240" y="4897602"/>
            <a:ext cx="2983768" cy="171826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3490" y="4410497"/>
            <a:ext cx="2891693" cy="1631577"/>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480" y="731960"/>
            <a:ext cx="2724453" cy="1739271"/>
          </a:xfrm>
          <a:prstGeom prst="rect">
            <a:avLst/>
          </a:prstGeom>
        </p:spPr>
      </p:pic>
    </p:spTree>
    <p:extLst>
      <p:ext uri="{BB962C8B-B14F-4D97-AF65-F5344CB8AC3E}">
        <p14:creationId xmlns:p14="http://schemas.microsoft.com/office/powerpoint/2010/main" val="3002090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400000" y="400000"/>
                                    </p:animScale>
                                  </p:childTnLst>
                                </p:cTn>
                              </p:par>
                              <p:par>
                                <p:cTn id="7" presetID="42" presetClass="path" presetSubtype="0" accel="50000" decel="50000" fill="hold" nodeType="withEffect">
                                  <p:stCondLst>
                                    <p:cond delay="0"/>
                                  </p:stCondLst>
                                  <p:childTnLst>
                                    <p:animMotion origin="layout" path="M 3.85778E-6 7.40741E-7 L 0.07332 -0.11366 " pathEditMode="relative" rAng="0" ptsTypes="AA">
                                      <p:cBhvr>
                                        <p:cTn id="8" dur="2000" fill="hold"/>
                                        <p:tgtEl>
                                          <p:spTgt spid="6"/>
                                        </p:tgtEl>
                                        <p:attrNameLst>
                                          <p:attrName>ppt_x</p:attrName>
                                          <p:attrName>ppt_y</p:attrName>
                                        </p:attrNameLst>
                                      </p:cBhvr>
                                      <p:rCtr x="3660" y="-5694"/>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40511" y="304889"/>
            <a:ext cx="5224969" cy="2433129"/>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3" name="Table 2"/>
          <p:cNvGraphicFramePr>
            <a:graphicFrameLocks noGrp="1"/>
          </p:cNvGraphicFramePr>
          <p:nvPr>
            <p:extLst/>
          </p:nvPr>
        </p:nvGraphicFramePr>
        <p:xfrm>
          <a:off x="8906896" y="492703"/>
          <a:ext cx="2023800" cy="1671876"/>
        </p:xfrm>
        <a:graphic>
          <a:graphicData uri="http://schemas.openxmlformats.org/drawingml/2006/table">
            <a:tbl>
              <a:tblPr bandRow="1">
                <a:tableStyleId>{5940675A-B579-460E-94D1-54222C63F5DA}</a:tableStyleId>
              </a:tblPr>
              <a:tblGrid>
                <a:gridCol w="404760"/>
                <a:gridCol w="404760"/>
                <a:gridCol w="404760"/>
                <a:gridCol w="404760"/>
                <a:gridCol w="404760"/>
              </a:tblGrid>
              <a:tr h="417969">
                <a:tc>
                  <a:txBody>
                    <a:bodyPr/>
                    <a:lstStyle/>
                    <a:p>
                      <a:pPr algn="ctr"/>
                      <a:r>
                        <a:rPr lang="en-US" sz="1900" dirty="0" smtClean="0"/>
                        <a:t>1</a:t>
                      </a:r>
                      <a:endParaRPr lang="en-US" sz="1900" dirty="0"/>
                    </a:p>
                  </a:txBody>
                  <a:tcPr marL="93260" marR="93260" marT="46630" marB="46630">
                    <a:solidFill>
                      <a:schemeClr val="bg1"/>
                    </a:solidFill>
                  </a:tcPr>
                </a:tc>
                <a:tc>
                  <a:txBody>
                    <a:bodyPr/>
                    <a:lstStyle/>
                    <a:p>
                      <a:pPr algn="ctr"/>
                      <a:r>
                        <a:rPr lang="en-US" sz="1900" dirty="0" smtClean="0"/>
                        <a:t>1</a:t>
                      </a:r>
                      <a:endParaRPr lang="en-US" sz="1900" dirty="0"/>
                    </a:p>
                  </a:txBody>
                  <a:tcPr marL="93260" marR="93260" marT="46630" marB="46630">
                    <a:solidFill>
                      <a:schemeClr val="bg1"/>
                    </a:solidFill>
                  </a:tcPr>
                </a:tc>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4</a:t>
                      </a:r>
                      <a:endParaRPr lang="en-US" sz="1900" dirty="0"/>
                    </a:p>
                  </a:txBody>
                  <a:tcPr marL="93260" marR="93260" marT="46630" marB="46630">
                    <a:solidFill>
                      <a:schemeClr val="bg1"/>
                    </a:solidFill>
                  </a:tcPr>
                </a:tc>
                <a:tc>
                  <a:txBody>
                    <a:bodyPr/>
                    <a:lstStyle/>
                    <a:p>
                      <a:pPr algn="ctr"/>
                      <a:r>
                        <a:rPr lang="en-US" sz="1900" dirty="0" smtClean="0"/>
                        <a:t>3</a:t>
                      </a:r>
                      <a:endParaRPr lang="en-US" sz="1900" dirty="0"/>
                    </a:p>
                  </a:txBody>
                  <a:tcPr marL="93260" marR="93260" marT="46630" marB="46630">
                    <a:solidFill>
                      <a:schemeClr val="bg1"/>
                    </a:solidFill>
                  </a:tcPr>
                </a:tc>
              </a:tr>
              <a:tr h="417969">
                <a:tc>
                  <a:txBody>
                    <a:bodyPr/>
                    <a:lstStyle/>
                    <a:p>
                      <a:pPr algn="ctr"/>
                      <a:r>
                        <a:rPr lang="en-US" sz="1900" dirty="0" smtClean="0"/>
                        <a:t>7</a:t>
                      </a:r>
                      <a:endParaRPr lang="en-US" sz="1900" dirty="0"/>
                    </a:p>
                  </a:txBody>
                  <a:tcPr marL="93260" marR="93260" marT="46630" marB="46630">
                    <a:solidFill>
                      <a:schemeClr val="bg1"/>
                    </a:solidFill>
                  </a:tcPr>
                </a:tc>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3</a:t>
                      </a:r>
                      <a:endParaRPr lang="en-US" sz="1900" dirty="0"/>
                    </a:p>
                  </a:txBody>
                  <a:tcPr marL="93260" marR="93260" marT="46630" marB="46630">
                    <a:solidFill>
                      <a:schemeClr val="bg1"/>
                    </a:solidFill>
                  </a:tcPr>
                </a:tc>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3</a:t>
                      </a:r>
                      <a:endParaRPr lang="en-US" sz="1900" dirty="0"/>
                    </a:p>
                  </a:txBody>
                  <a:tcPr marL="93260" marR="93260" marT="46630" marB="46630">
                    <a:solidFill>
                      <a:schemeClr val="bg1"/>
                    </a:solidFill>
                  </a:tcPr>
                </a:tc>
              </a:tr>
              <a:tr h="417969">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9</a:t>
                      </a:r>
                      <a:endParaRPr lang="en-US" sz="1900" dirty="0"/>
                    </a:p>
                  </a:txBody>
                  <a:tcPr marL="93260" marR="93260" marT="46630" marB="46630">
                    <a:solidFill>
                      <a:schemeClr val="bg1"/>
                    </a:solidFill>
                  </a:tcPr>
                </a:tc>
                <a:tc>
                  <a:txBody>
                    <a:bodyPr/>
                    <a:lstStyle/>
                    <a:p>
                      <a:pPr algn="ctr"/>
                      <a:r>
                        <a:rPr lang="en-US" sz="1900" dirty="0" smtClean="0"/>
                        <a:t>0</a:t>
                      </a:r>
                      <a:endParaRPr lang="en-US" sz="1900" dirty="0"/>
                    </a:p>
                  </a:txBody>
                  <a:tcPr marL="93260" marR="93260" marT="46630" marB="46630">
                    <a:solidFill>
                      <a:schemeClr val="bg1"/>
                    </a:solidFill>
                  </a:tcPr>
                </a:tc>
                <a:tc>
                  <a:txBody>
                    <a:bodyPr/>
                    <a:lstStyle/>
                    <a:p>
                      <a:pPr algn="ctr"/>
                      <a:r>
                        <a:rPr lang="en-US" sz="1900" dirty="0" smtClean="0"/>
                        <a:t>6</a:t>
                      </a:r>
                      <a:endParaRPr lang="en-US" sz="1900" dirty="0"/>
                    </a:p>
                  </a:txBody>
                  <a:tcPr marL="93260" marR="93260" marT="46630" marB="46630">
                    <a:solidFill>
                      <a:schemeClr val="bg1"/>
                    </a:solidFill>
                  </a:tcPr>
                </a:tc>
              </a:tr>
              <a:tr h="417969">
                <a:tc>
                  <a:txBody>
                    <a:bodyPr/>
                    <a:lstStyle/>
                    <a:p>
                      <a:pPr algn="ctr"/>
                      <a:r>
                        <a:rPr lang="en-US" sz="1900" dirty="0" smtClean="0"/>
                        <a:t>3</a:t>
                      </a:r>
                      <a:endParaRPr lang="en-US" sz="1900" dirty="0"/>
                    </a:p>
                  </a:txBody>
                  <a:tcPr marL="93260" marR="93260" marT="46630" marB="46630">
                    <a:solidFill>
                      <a:schemeClr val="bg1"/>
                    </a:solidFill>
                  </a:tcPr>
                </a:tc>
                <a:tc>
                  <a:txBody>
                    <a:bodyPr/>
                    <a:lstStyle/>
                    <a:p>
                      <a:pPr algn="ctr"/>
                      <a:r>
                        <a:rPr lang="en-US" sz="1900" dirty="0" smtClean="0"/>
                        <a:t>5</a:t>
                      </a:r>
                      <a:endParaRPr lang="en-US" sz="1900" dirty="0"/>
                    </a:p>
                  </a:txBody>
                  <a:tcPr marL="93260" marR="93260" marT="46630" marB="46630">
                    <a:solidFill>
                      <a:schemeClr val="bg1"/>
                    </a:solidFill>
                  </a:tcPr>
                </a:tc>
                <a:tc>
                  <a:txBody>
                    <a:bodyPr/>
                    <a:lstStyle/>
                    <a:p>
                      <a:pPr algn="ctr"/>
                      <a:r>
                        <a:rPr lang="en-US" sz="1900" dirty="0" smtClean="0"/>
                        <a:t>2</a:t>
                      </a:r>
                      <a:endParaRPr lang="en-US" sz="1900" dirty="0"/>
                    </a:p>
                  </a:txBody>
                  <a:tcPr marL="93260" marR="93260" marT="46630" marB="46630">
                    <a:solidFill>
                      <a:schemeClr val="bg1"/>
                    </a:solidFill>
                  </a:tcPr>
                </a:tc>
                <a:tc>
                  <a:txBody>
                    <a:bodyPr/>
                    <a:lstStyle/>
                    <a:p>
                      <a:pPr algn="ctr"/>
                      <a:r>
                        <a:rPr lang="en-US" sz="1900" dirty="0" smtClean="0"/>
                        <a:t>0</a:t>
                      </a:r>
                      <a:endParaRPr lang="en-US" sz="1900" dirty="0"/>
                    </a:p>
                  </a:txBody>
                  <a:tcPr marL="93260" marR="93260" marT="46630" marB="46630">
                    <a:solidFill>
                      <a:schemeClr val="bg1"/>
                    </a:solidFill>
                  </a:tcPr>
                </a:tc>
                <a:tc>
                  <a:txBody>
                    <a:bodyPr/>
                    <a:lstStyle/>
                    <a:p>
                      <a:pPr algn="ctr"/>
                      <a:r>
                        <a:rPr lang="en-US" sz="1900" dirty="0" smtClean="0"/>
                        <a:t>0</a:t>
                      </a:r>
                      <a:endParaRPr lang="en-US" sz="1900" dirty="0"/>
                    </a:p>
                  </a:txBody>
                  <a:tcPr marL="93260" marR="93260" marT="46630" marB="46630">
                    <a:solidFill>
                      <a:schemeClr val="bg1"/>
                    </a:solidFill>
                  </a:tcPr>
                </a:tc>
              </a:tr>
            </a:tbl>
          </a:graphicData>
        </a:graphic>
      </p:graphicFrame>
      <p:grpSp>
        <p:nvGrpSpPr>
          <p:cNvPr id="12" name="Group 11"/>
          <p:cNvGrpSpPr/>
          <p:nvPr/>
        </p:nvGrpSpPr>
        <p:grpSpPr>
          <a:xfrm>
            <a:off x="6118228" y="367654"/>
            <a:ext cx="2211946" cy="2122818"/>
            <a:chOff x="5996352" y="360478"/>
            <a:chExt cx="2168771" cy="2081382"/>
          </a:xfrm>
        </p:grpSpPr>
        <p:pic>
          <p:nvPicPr>
            <p:cNvPr id="2" name="Picture 1"/>
            <p:cNvPicPr/>
            <p:nvPr/>
          </p:nvPicPr>
          <p:blipFill rotWithShape="1">
            <a:blip r:embed="rId3"/>
            <a:srcRect l="3383" t="7463" r="70533" b="55794"/>
            <a:stretch/>
          </p:blipFill>
          <p:spPr bwMode="auto">
            <a:xfrm>
              <a:off x="5996352" y="360478"/>
              <a:ext cx="2168771" cy="1796569"/>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6180821" y="2164862"/>
              <a:ext cx="1825138" cy="276998"/>
            </a:xfrm>
            <a:prstGeom prst="rect">
              <a:avLst/>
            </a:prstGeom>
            <a:noFill/>
          </p:spPr>
          <p:txBody>
            <a:bodyPr wrap="none" lIns="0" tIns="0" rIns="0" bIns="0" rtlCol="0">
              <a:spAutoFit/>
            </a:bodyPr>
            <a:lstStyle/>
            <a:p>
              <a:r>
                <a:rPr lang="en-US" sz="1836" dirty="0">
                  <a:solidFill>
                    <a:srgbClr val="505050"/>
                  </a:solidFill>
                </a:rPr>
                <a:t>Training examples</a:t>
              </a:r>
            </a:p>
          </p:txBody>
        </p:sp>
      </p:grpSp>
      <p:sp>
        <p:nvSpPr>
          <p:cNvPr id="5" name="TextBox 4"/>
          <p:cNvSpPr txBox="1"/>
          <p:nvPr/>
        </p:nvSpPr>
        <p:spPr>
          <a:xfrm>
            <a:off x="9219345" y="2207960"/>
            <a:ext cx="1484765" cy="282513"/>
          </a:xfrm>
          <a:prstGeom prst="rect">
            <a:avLst/>
          </a:prstGeom>
          <a:noFill/>
        </p:spPr>
        <p:txBody>
          <a:bodyPr wrap="none" lIns="0" tIns="0" rIns="0" bIns="0" rtlCol="0">
            <a:spAutoFit/>
          </a:bodyPr>
          <a:lstStyle/>
          <a:p>
            <a:r>
              <a:rPr lang="en-US" sz="1836" dirty="0">
                <a:solidFill>
                  <a:srgbClr val="505050"/>
                </a:solidFill>
              </a:rPr>
              <a:t>Training labels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737" y="3278054"/>
            <a:ext cx="3749593" cy="292535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5738" t="62594" r="60304" b="28687"/>
          <a:stretch/>
        </p:blipFill>
        <p:spPr>
          <a:xfrm>
            <a:off x="3404113" y="1345095"/>
            <a:ext cx="735319" cy="968470"/>
          </a:xfrm>
          <a:prstGeom prst="rect">
            <a:avLst/>
          </a:prstGeom>
        </p:spPr>
      </p:pic>
      <p:sp>
        <p:nvSpPr>
          <p:cNvPr id="9" name="Flowchart: Document 8"/>
          <p:cNvSpPr/>
          <p:nvPr/>
        </p:nvSpPr>
        <p:spPr bwMode="auto">
          <a:xfrm>
            <a:off x="2836180" y="3132591"/>
            <a:ext cx="1871185" cy="1183690"/>
          </a:xfrm>
          <a:prstGeom prst="flowChartDocumen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r>
              <a:rPr lang="en-US" sz="1836" dirty="0">
                <a:solidFill>
                  <a:srgbClr val="505050"/>
                </a:solidFill>
                <a:ea typeface="Segoe UI" pitchFamily="34" charset="0"/>
                <a:cs typeface="Segoe UI" pitchFamily="34" charset="0"/>
              </a:rPr>
              <a:t>Accurate digit classifier</a:t>
            </a:r>
          </a:p>
        </p:txBody>
      </p:sp>
      <p:sp>
        <p:nvSpPr>
          <p:cNvPr id="10" name="TextBox 9"/>
          <p:cNvSpPr txBox="1"/>
          <p:nvPr/>
        </p:nvSpPr>
        <p:spPr>
          <a:xfrm>
            <a:off x="3645065" y="5063558"/>
            <a:ext cx="253274" cy="565091"/>
          </a:xfrm>
          <a:prstGeom prst="rect">
            <a:avLst/>
          </a:prstGeom>
          <a:noFill/>
        </p:spPr>
        <p:txBody>
          <a:bodyPr wrap="none" lIns="0" tIns="0" rIns="0" bIns="0" rtlCol="0">
            <a:spAutoFit/>
          </a:bodyPr>
          <a:lstStyle/>
          <a:p>
            <a:r>
              <a:rPr lang="en-US" sz="3672" dirty="0">
                <a:gradFill>
                  <a:gsLst>
                    <a:gs pos="2917">
                      <a:srgbClr val="FFFFFF"/>
                    </a:gs>
                    <a:gs pos="30000">
                      <a:srgbClr val="FFFFFF"/>
                    </a:gs>
                  </a:gsLst>
                  <a:lin ang="5400000" scaled="0"/>
                </a:gradFill>
              </a:rPr>
              <a:t>2</a:t>
            </a:r>
          </a:p>
        </p:txBody>
      </p:sp>
      <p:sp>
        <p:nvSpPr>
          <p:cNvPr id="13" name="Down Arrow 12"/>
          <p:cNvSpPr/>
          <p:nvPr/>
        </p:nvSpPr>
        <p:spPr bwMode="auto">
          <a:xfrm>
            <a:off x="8413866" y="2800784"/>
            <a:ext cx="496192" cy="983434"/>
          </a:xfrm>
          <a:prstGeom prst="downArrow">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cxnSp>
        <p:nvCxnSpPr>
          <p:cNvPr id="15" name="Straight Arrow Connector 14"/>
          <p:cNvCxnSpPr>
            <a:stCxn id="8" idx="2"/>
            <a:endCxn id="9" idx="0"/>
          </p:cNvCxnSpPr>
          <p:nvPr/>
        </p:nvCxnSpPr>
        <p:spPr>
          <a:xfrm>
            <a:off x="3771774" y="2313564"/>
            <a:ext cx="1" cy="81902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a:endCxn id="10" idx="0"/>
          </p:cNvCxnSpPr>
          <p:nvPr/>
        </p:nvCxnSpPr>
        <p:spPr>
          <a:xfrm flipH="1">
            <a:off x="3771702" y="4238026"/>
            <a:ext cx="71" cy="82553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353595" y="6248333"/>
            <a:ext cx="2862002" cy="313932"/>
          </a:xfrm>
          <a:prstGeom prst="rect">
            <a:avLst/>
          </a:prstGeom>
          <a:noFill/>
        </p:spPr>
        <p:txBody>
          <a:bodyPr wrap="none" lIns="0" tIns="0" rIns="0" bIns="0" rtlCol="0">
            <a:spAutoFit/>
          </a:bodyPr>
          <a:lstStyle/>
          <a:p>
            <a:r>
              <a:rPr lang="en-US" sz="2040" dirty="0">
                <a:gradFill>
                  <a:gsLst>
                    <a:gs pos="2917">
                      <a:srgbClr val="FFFFFF"/>
                    </a:gs>
                    <a:gs pos="30000">
                      <a:srgbClr val="FFFFFF"/>
                    </a:gs>
                  </a:gsLst>
                  <a:lin ang="5400000" scaled="0"/>
                </a:gradFill>
              </a:rPr>
              <a:t>Machine learning system</a:t>
            </a:r>
          </a:p>
        </p:txBody>
      </p:sp>
      <p:sp>
        <p:nvSpPr>
          <p:cNvPr id="22" name="Down Arrow 21"/>
          <p:cNvSpPr/>
          <p:nvPr/>
        </p:nvSpPr>
        <p:spPr bwMode="auto">
          <a:xfrm rot="6470378">
            <a:off x="5947695" y="3437268"/>
            <a:ext cx="496192" cy="1857805"/>
          </a:xfrm>
          <a:prstGeom prst="downArrow">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312"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5480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13" grpId="0" animBg="1"/>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947" y="1558943"/>
            <a:ext cx="2956000" cy="245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D:\docs\slides\Cambridge Science Festival 2011\Assets\shutterstock_1365090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00" b="95700" l="2677" r="98394">
                        <a14:foregroundMark x1="94378" y1="22900" x2="74431" y2="31900"/>
                        <a14:foregroundMark x1="87550" y1="33800" x2="78849" y2="44400"/>
                        <a14:foregroundMark x1="94378" y1="22400" x2="94110" y2="24000"/>
                        <a14:foregroundMark x1="59170" y1="20800" x2="57831" y2="37500"/>
                        <a14:foregroundMark x1="41499" y1="9300" x2="41365" y2="37800"/>
                        <a14:foregroundMark x1="30388" y1="16500" x2="37885" y2="23400"/>
                        <a14:foregroundMark x1="28112" y1="22300" x2="28514" y2="24600"/>
                        <a14:foregroundMark x1="8434" y1="21100" x2="29050" y2="31300"/>
                        <a14:foregroundMark x1="57965" y1="9800" x2="56760" y2="20900"/>
                        <a14:foregroundMark x1="66533" y1="14900" x2="62918" y2="18700"/>
                        <a14:foregroundMark x1="48327" y1="89200" x2="50067" y2="92900"/>
                        <a14:foregroundMark x1="66399" y1="91700" x2="70817" y2="92300"/>
                        <a14:foregroundMark x1="95850" y1="21300" x2="94511" y2="22800"/>
                        <a14:foregroundMark x1="85810" y1="38700" x2="88755" y2="34500"/>
                        <a14:foregroundMark x1="89424" y1="29900" x2="86881" y2="32600"/>
                        <a14:foregroundMark x1="94378" y1="20900" x2="94511" y2="23400"/>
                        <a14:foregroundMark x1="54752" y1="16400" x2="54618" y2="17100"/>
                        <a14:foregroundMark x1="41499" y1="6900" x2="40964" y2="10600"/>
                        <a14:foregroundMark x1="43909" y1="7400" x2="42570" y2="9700"/>
                        <a14:foregroundMark x1="45248" y1="8600" x2="43106" y2="10800"/>
                        <a14:foregroundMark x1="28112" y1="16400" x2="29719" y2="17300"/>
                        <a14:foregroundMark x1="5087" y1="18600" x2="8568" y2="20500"/>
                        <a14:foregroundMark x1="8969" y1="18700" x2="9639" y2="20100"/>
                      </a14:backgroundRemoval>
                    </a14:imgEffect>
                  </a14:imgLayer>
                </a14:imgProps>
              </a:ext>
              <a:ext uri="{28A0092B-C50C-407E-A947-70E740481C1C}">
                <a14:useLocalDpi xmlns:a14="http://schemas.microsoft.com/office/drawing/2010/main" val="0"/>
              </a:ext>
            </a:extLst>
          </a:blip>
          <a:srcRect/>
          <a:stretch>
            <a:fillRect/>
          </a:stretch>
        </p:blipFill>
        <p:spPr bwMode="auto">
          <a:xfrm>
            <a:off x="7326324" y="3641549"/>
            <a:ext cx="2249606" cy="3012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93" y="1416621"/>
            <a:ext cx="2005526" cy="20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D:\docs\slides\Cambridge Science Festival 2011\Assets\shutterstock_6947029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435026" y="4386796"/>
            <a:ext cx="2679777" cy="16151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68" r="9903"/>
          <a:stretch/>
        </p:blipFill>
        <p:spPr bwMode="auto">
          <a:xfrm>
            <a:off x="3172214" y="1454774"/>
            <a:ext cx="2948672" cy="192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078" y="4386798"/>
            <a:ext cx="3380184" cy="162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http://i.i.com.com/cnwk.1d/i/bto/20080929/x-Arms_out_540x35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3729" y="2880340"/>
            <a:ext cx="3088610" cy="2053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96807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Introducing Microsoft Azure Machine Learning</External_x0020_Speaker>
    <Session_x0020_Code xmlns="e36bfbf9-5e42-489c-a259-4c54eb22cb57">Introducing Microsoft Azure Machine Learning</Session_x0020_Code>
    <Presentation_x0020_Date xmlns="e36bfbf9-5e42-489c-a259-4c54eb22cb57">2014-10-28T00:00:00+01:00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e36bfbf9-5e42-489c-a259-4c54eb22cb57"/>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230e9df3-be65-4c73-a93b-d1236ebd67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0</TotalTime>
  <Words>3816</Words>
  <Application>Microsoft Office PowerPoint</Application>
  <PresentationFormat>Custom</PresentationFormat>
  <Paragraphs>305</Paragraphs>
  <Slides>36</Slides>
  <Notes>23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MS PGothic</vt:lpstr>
      <vt:lpstr>Arial</vt:lpstr>
      <vt:lpstr>Calibri</vt:lpstr>
      <vt:lpstr>Consolas</vt:lpstr>
      <vt:lpstr>Segoe UI</vt:lpstr>
      <vt:lpstr>Segoe UI Light</vt:lpstr>
      <vt:lpstr>Segoe UI Symbol</vt:lpstr>
      <vt:lpstr>Times New Roman</vt:lpstr>
      <vt:lpstr>Wingdings</vt:lpstr>
      <vt:lpstr>TEE14 Speaker PPT Template</vt:lpstr>
      <vt:lpstr>1_TEE14 Speaker PPT Template</vt:lpstr>
      <vt:lpstr>PowerPoint Presentation</vt:lpstr>
      <vt:lpstr>Introducing Microsoft Azure Machine Learning</vt:lpstr>
      <vt:lpstr>Agenda:</vt:lpstr>
      <vt:lpstr>Overview of Machine Learning</vt:lpstr>
      <vt:lpstr>I believe over the next decade computing will become even more ubiquitous and intelligence will become ambient...This will be made possible by an ever-growing network of connected devices, incredible computing capacity from the cloud, insights from big data, and intelligence from machine learning.</vt:lpstr>
      <vt:lpstr>“If you invent a breakthrough in Artificial Intelligence, so machines can learn, that is worth 10 Microsofts”</vt:lpstr>
      <vt:lpstr>PowerPoint Presentation</vt:lpstr>
      <vt:lpstr>PowerPoint Presentation</vt:lpstr>
      <vt:lpstr>PowerPoint Presentation</vt:lpstr>
      <vt:lpstr>PowerPoint Presentation</vt:lpstr>
      <vt:lpstr>Machine Learning</vt:lpstr>
      <vt:lpstr>PowerPoint Presentation</vt:lpstr>
      <vt:lpstr>Can Machine Learning Help Me?</vt:lpstr>
      <vt:lpstr>Classes of Learning Problems</vt:lpstr>
      <vt:lpstr>Key Concepts</vt:lpstr>
      <vt:lpstr>Steps to build a Machine Learning Solution</vt:lpstr>
      <vt:lpstr>Feature engineering is the key…</vt:lpstr>
      <vt:lpstr>More data beats a cleverer algorithm…</vt:lpstr>
      <vt:lpstr>Data Science Complexity</vt:lpstr>
      <vt:lpstr>Introducing Azure ML</vt:lpstr>
      <vt:lpstr>Microsoft Azure Machine Learning Features and Benefits</vt:lpstr>
      <vt:lpstr>Microsoft Azure Machine Learning Features and Benefits</vt:lpstr>
      <vt:lpstr>Microsoft Azure Machine Learning Publish as Azure ML Web Service</vt:lpstr>
      <vt:lpstr>Business problem to business value</vt:lpstr>
      <vt:lpstr>Demo: Azure ML</vt:lpstr>
      <vt:lpstr>Other Resources</vt:lpstr>
      <vt:lpstr>PowerPoint Presentation</vt:lpstr>
      <vt:lpstr>PowerPoint Presentation</vt:lpstr>
      <vt:lpstr>Archive</vt:lpstr>
      <vt:lpstr>PowerPoint Presentation</vt:lpstr>
      <vt:lpstr>Why Learn?</vt:lpstr>
      <vt:lpstr>DBI Track resources</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Microsoft Azure Machine Learning</dc:title>
  <dc:subject>TechEd 2014</dc:subject>
  <dc:creator>Sylvia Tedjo</dc:creator>
  <cp:keywords/>
  <dc:description>Template: Jordan Cayabyab, Artitudes Design
Formatting: 
Audience Type:</dc:description>
  <cp:lastModifiedBy>Sylvia Tedjo</cp:lastModifiedBy>
  <cp:revision>6</cp:revision>
  <dcterms:created xsi:type="dcterms:W3CDTF">2014-10-25T14:33:44Z</dcterms:created>
  <dcterms:modified xsi:type="dcterms:W3CDTF">2014-10-28T16:27:26Z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