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3.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 id="2147484323" r:id="rId6"/>
    <p:sldMasterId id="2147484357" r:id="rId7"/>
  </p:sldMasterIdLst>
  <p:notesMasterIdLst>
    <p:notesMasterId r:id="rId43"/>
  </p:notesMasterIdLst>
  <p:handoutMasterIdLst>
    <p:handoutMasterId r:id="rId44"/>
  </p:handoutMasterIdLst>
  <p:sldIdLst>
    <p:sldId id="256" r:id="rId8"/>
    <p:sldId id="257"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91" r:id="rId38"/>
    <p:sldId id="287" r:id="rId39"/>
    <p:sldId id="288" r:id="rId40"/>
    <p:sldId id="289" r:id="rId41"/>
    <p:sldId id="290" r:id="rId4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0662" autoAdjust="0"/>
    <p:restoredTop sz="80673" autoAdjust="0"/>
  </p:normalViewPr>
  <p:slideViewPr>
    <p:cSldViewPr snapToObjects="1">
      <p:cViewPr varScale="1">
        <p:scale>
          <a:sx n="71" d="100"/>
          <a:sy n="71" d="100"/>
        </p:scale>
        <p:origin x="1056" y="60"/>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20" d="100"/>
        <a:sy n="20"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10/27/2014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10/27/2014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BC4FDB-F761-46E0-B77D-41BA8385236A}"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6075159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744533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184066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13120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479402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5464738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558139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71500" defTabSz="914099"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defTabSz="932742">
              <a:defRPr/>
            </a:pPr>
            <a:fld id="{E74353ED-ACB2-44BF-A903-985B0AF962B7}" type="datetime1">
              <a:rPr lang="en-US" smtClean="0">
                <a:solidFill>
                  <a:prstClr val="black"/>
                </a:solidFill>
                <a:latin typeface="Segoe UI" pitchFamily="34" charset="0"/>
              </a:rPr>
              <a:pPr defTabSz="932742">
                <a:defRPr/>
              </a:pPr>
              <a:t>10/27/2014</a:t>
            </a:fld>
            <a:endParaRPr lang="en-US" dirty="0">
              <a:solidFill>
                <a:prstClr val="black"/>
              </a:solidFill>
              <a:latin typeface="Segoe UI" pitchFamily="34" charset="0"/>
            </a:endParaRPr>
          </a:p>
        </p:txBody>
      </p:sp>
      <p:sp>
        <p:nvSpPr>
          <p:cNvPr id="6" name="Slide Number Placeholder 5"/>
          <p:cNvSpPr>
            <a:spLocks noGrp="1"/>
          </p:cNvSpPr>
          <p:nvPr>
            <p:ph type="sldNum" sz="quarter" idx="12"/>
          </p:nvPr>
        </p:nvSpPr>
        <p:spPr/>
        <p:txBody>
          <a:bodyPr/>
          <a:lstStyle/>
          <a:p>
            <a:pPr defTabSz="932742">
              <a:defRPr/>
            </a:pPr>
            <a:fld id="{B4008EB6-D09E-4580-8CD6-DDB14511944F}" type="slidenum">
              <a:rPr lang="en-US" smtClean="0">
                <a:solidFill>
                  <a:prstClr val="black"/>
                </a:solidFill>
                <a:latin typeface="Segoe UI" pitchFamily="34" charset="0"/>
              </a:rPr>
              <a:pPr defTabSz="932742">
                <a:defRPr/>
              </a:pPr>
              <a:t>31</a:t>
            </a:fld>
            <a:endParaRPr lang="en-US" dirty="0">
              <a:solidFill>
                <a:prstClr val="black"/>
              </a:solidFill>
              <a:latin typeface="Segoe UI" pitchFamily="34" charset="0"/>
            </a:endParaRPr>
          </a:p>
        </p:txBody>
      </p:sp>
    </p:spTree>
    <p:extLst>
      <p:ext uri="{BB962C8B-B14F-4D97-AF65-F5344CB8AC3E}">
        <p14:creationId xmlns:p14="http://schemas.microsoft.com/office/powerpoint/2010/main" val="2241992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10/27/2014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5111648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10/27/2014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485577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10/27/2014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894570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3122710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10/27/2014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07762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080843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230269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992030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87373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804492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969241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42EDF-22C0-4C23-BE1B-3B64B216F3B8}"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9600689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4.xml"/><Relationship Id="rId4" Type="http://schemas.openxmlformats.org/officeDocument/2006/relationships/image" Target="../media/image5.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4.xml"/><Relationship Id="rId4" Type="http://schemas.openxmlformats.org/officeDocument/2006/relationships/image" Target="../media/image8.jp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4.xml"/><Relationship Id="rId4" Type="http://schemas.openxmlformats.org/officeDocument/2006/relationships/image" Target="../media/image10.jp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10.jp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738874"/>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6303416"/>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4707999"/>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546581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198173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9"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0440175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1" y="-7938"/>
            <a:ext cx="12466637" cy="7010400"/>
          </a:xfrm>
          <a:prstGeom prst="rect">
            <a:avLst/>
          </a:prstGeom>
        </p:spPr>
      </p:pic>
      <p:sp>
        <p:nvSpPr>
          <p:cNvPr id="19" name="Dark gradation top"/>
          <p:cNvSpPr/>
          <p:nvPr userDrawn="1"/>
        </p:nvSpPr>
        <p:spPr bwMode="gray">
          <a:xfrm>
            <a:off x="1"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9"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1" y="2125662"/>
            <a:ext cx="6021387" cy="2103119"/>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9" y="4228783"/>
            <a:ext cx="6019799" cy="1554478"/>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1"/>
            <a:ext cx="1552931" cy="332660"/>
          </a:xfrm>
          <a:prstGeom prst="rect">
            <a:avLst/>
          </a:prstGeom>
        </p:spPr>
      </p:pic>
    </p:spTree>
    <p:extLst>
      <p:ext uri="{BB962C8B-B14F-4D97-AF65-F5344CB8AC3E}">
        <p14:creationId xmlns:p14="http://schemas.microsoft.com/office/powerpoint/2010/main" val="23321620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59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1"/>
            <a:ext cx="1552931" cy="332660"/>
          </a:xfrm>
          <a:prstGeom prst="rect">
            <a:avLst/>
          </a:prstGeom>
        </p:spPr>
      </p:pic>
    </p:spTree>
    <p:extLst>
      <p:ext uri="{BB962C8B-B14F-4D97-AF65-F5344CB8AC3E}">
        <p14:creationId xmlns:p14="http://schemas.microsoft.com/office/powerpoint/2010/main" val="24315786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82295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599"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8332" y="6182441"/>
            <a:ext cx="1552931" cy="332660"/>
          </a:xfrm>
          <a:prstGeom prst="rect">
            <a:avLst/>
          </a:prstGeom>
        </p:spPr>
      </p:pic>
    </p:spTree>
    <p:extLst>
      <p:ext uri="{BB962C8B-B14F-4D97-AF65-F5344CB8AC3E}">
        <p14:creationId xmlns:p14="http://schemas.microsoft.com/office/powerpoint/2010/main" val="35288348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3"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3"/>
            <a:ext cx="8229599"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8229589" cy="1829593"/>
          </a:xfrm>
          <a:noFill/>
        </p:spPr>
        <p:txBody>
          <a:bodyPr lIns="182880" tIns="146304" rIns="182880" bIns="146304">
            <a:noAutofit/>
          </a:bodyPr>
          <a:lstStyle>
            <a:lvl1pPr marL="0" indent="0">
              <a:spcBef>
                <a:spcPts val="0"/>
              </a:spcBef>
              <a:buNone/>
              <a:defRPr sz="3599"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4967833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3"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3"/>
            <a:ext cx="8229599"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389873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6068378"/>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60161883"/>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525897613"/>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278908781"/>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14483811"/>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1"/>
                    </a:gs>
                    <a:gs pos="100000">
                      <a:schemeClr val="tx1"/>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8244213"/>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3097248"/>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13538460"/>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653580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solidFill>
                  <a:schemeClr val="tx1"/>
                </a:soli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solidFill>
                  <a:schemeClr val="tx1"/>
                </a:soli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2543246"/>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1"/>
              </a:buClr>
              <a:buFontTx/>
              <a:buBlip>
                <a:blip r:embed="rId2"/>
              </a:buBlip>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1"/>
              </a:buClr>
              <a:buFontTx/>
              <a:buBlip>
                <a:blip r:embed="rId2"/>
              </a:buBlip>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2260492"/>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Tx/>
              <a:buBlip>
                <a:blip r:embed="rId2"/>
              </a:buBlip>
              <a:defRPr sz="3599">
                <a:solidFill>
                  <a:schemeClr val="tx1"/>
                </a:soli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Tx/>
              <a:buBlip>
                <a:blip r:embed="rId2"/>
              </a:buBlip>
              <a:defRPr sz="3599">
                <a:solidFill>
                  <a:schemeClr val="tx1"/>
                </a:soli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2113939"/>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2060947"/>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1711811875"/>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130754998"/>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972787746"/>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179572738"/>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502483964"/>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66979283"/>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6" y="0"/>
            <a:ext cx="6172201" cy="6994525"/>
          </a:xfrm>
          <a:prstGeom prst="rect">
            <a:avLst/>
          </a:prstGeom>
        </p:spPr>
      </p:pic>
    </p:spTree>
    <p:extLst>
      <p:ext uri="{BB962C8B-B14F-4D97-AF65-F5344CB8AC3E}">
        <p14:creationId xmlns:p14="http://schemas.microsoft.com/office/powerpoint/2010/main" val="1620229739"/>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6" y="0"/>
            <a:ext cx="6172201"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215116593"/>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2"/>
            <a:ext cx="6172201" cy="6994524"/>
          </a:xfrm>
          <a:prstGeom prst="rect">
            <a:avLst/>
          </a:prstGeom>
        </p:spPr>
      </p:pic>
    </p:spTree>
    <p:extLst>
      <p:ext uri="{BB962C8B-B14F-4D97-AF65-F5344CB8AC3E}">
        <p14:creationId xmlns:p14="http://schemas.microsoft.com/office/powerpoint/2010/main" val="3005567998"/>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5624377"/>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9185331"/>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672136"/>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5597449"/>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defRPr/>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1323051"/>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063853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572067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883922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gray">
          <a:xfrm>
            <a:off x="471539" y="483677"/>
            <a:ext cx="1811112" cy="387966"/>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24668037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15937" r="3431" b="2608"/>
          <a:stretch/>
        </p:blipFill>
        <p:spPr>
          <a:xfrm>
            <a:off x="1" y="-7938"/>
            <a:ext cx="12466637" cy="7010400"/>
          </a:xfrm>
          <a:prstGeom prst="rect">
            <a:avLst/>
          </a:prstGeom>
        </p:spPr>
      </p:pic>
      <p:sp>
        <p:nvSpPr>
          <p:cNvPr id="19" name="Dark gradation top"/>
          <p:cNvSpPr/>
          <p:nvPr/>
        </p:nvSpPr>
        <p:spPr bwMode="gray">
          <a:xfrm>
            <a:off x="1"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p:nvSpPr>
        <p:spPr bwMode="gray">
          <a:xfrm>
            <a:off x="274639"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1" y="2125662"/>
            <a:ext cx="6021387" cy="2103119"/>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9" y="4228783"/>
            <a:ext cx="6019799" cy="1554478"/>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458332" y="6182441"/>
            <a:ext cx="1552931" cy="332660"/>
          </a:xfrm>
          <a:prstGeom prst="rect">
            <a:avLst/>
          </a:prstGeom>
        </p:spPr>
      </p:pic>
    </p:spTree>
    <p:extLst>
      <p:ext uri="{BB962C8B-B14F-4D97-AF65-F5344CB8AC3E}">
        <p14:creationId xmlns:p14="http://schemas.microsoft.com/office/powerpoint/2010/main" val="8909980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59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gray">
          <a:xfrm>
            <a:off x="458332" y="6182441"/>
            <a:ext cx="1552931" cy="332660"/>
          </a:xfrm>
          <a:prstGeom prst="rect">
            <a:avLst/>
          </a:prstGeom>
        </p:spPr>
      </p:pic>
    </p:spTree>
    <p:extLst>
      <p:ext uri="{BB962C8B-B14F-4D97-AF65-F5344CB8AC3E}">
        <p14:creationId xmlns:p14="http://schemas.microsoft.com/office/powerpoint/2010/main" val="17830967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82295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599"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58332" y="6182441"/>
            <a:ext cx="1552931" cy="332660"/>
          </a:xfrm>
          <a:prstGeom prst="rect">
            <a:avLst/>
          </a:prstGeom>
        </p:spPr>
      </p:pic>
    </p:spTree>
    <p:extLst>
      <p:ext uri="{BB962C8B-B14F-4D97-AF65-F5344CB8AC3E}">
        <p14:creationId xmlns:p14="http://schemas.microsoft.com/office/powerpoint/2010/main" val="33294070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p:nvSpPr>
        <p:spPr bwMode="auto">
          <a:xfrm>
            <a:off x="274703"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3"/>
            <a:ext cx="8229599"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8229589" cy="1829593"/>
          </a:xfrm>
          <a:noFill/>
        </p:spPr>
        <p:txBody>
          <a:bodyPr lIns="182880" tIns="146304" rIns="182880" bIns="146304">
            <a:noAutofit/>
          </a:bodyPr>
          <a:lstStyle>
            <a:lvl1pPr marL="0" indent="0">
              <a:spcBef>
                <a:spcPts val="0"/>
              </a:spcBef>
              <a:buNone/>
              <a:defRPr sz="3599"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9847796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p:nvSpPr>
        <p:spPr bwMode="auto">
          <a:xfrm>
            <a:off x="274703"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3"/>
            <a:ext cx="8229599"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243103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6423663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7338966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41989595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53043294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37043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1"/>
                    </a:gs>
                    <a:gs pos="100000">
                      <a:schemeClr val="tx1"/>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105311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1809705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8776382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5775502"/>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solidFill>
                  <a:schemeClr val="tx1"/>
                </a:soli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solidFill>
                  <a:schemeClr val="tx1"/>
                </a:soli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262375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1"/>
              </a:buClr>
              <a:buFontTx/>
              <a:buBlip>
                <a:blip r:embed="rId2"/>
              </a:buBlip>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1"/>
              </a:buClr>
              <a:buFontTx/>
              <a:buBlip>
                <a:blip r:embed="rId2"/>
              </a:buBlip>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70588331"/>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Tx/>
              <a:buBlip>
                <a:blip r:embed="rId2"/>
              </a:buBlip>
              <a:defRPr sz="3599">
                <a:solidFill>
                  <a:schemeClr val="tx1"/>
                </a:soli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Tx/>
              <a:buBlip>
                <a:blip r:embed="rId2"/>
              </a:buBlip>
              <a:defRPr sz="3599">
                <a:solidFill>
                  <a:schemeClr val="tx1"/>
                </a:soli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6284862"/>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7179482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76122421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71675146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220335229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73906162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58793237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37535056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p:nvPicPr>
        <p:blipFill rotWithShape="1">
          <a:blip r:embed="rId4">
            <a:extLst>
              <a:ext uri="{28A0092B-C50C-407E-A947-70E740481C1C}">
                <a14:useLocalDpi xmlns:a14="http://schemas.microsoft.com/office/drawing/2010/main" val="0"/>
              </a:ext>
            </a:extLst>
          </a:blip>
          <a:srcRect l="23279" r="17893"/>
          <a:stretch/>
        </p:blipFill>
        <p:spPr>
          <a:xfrm>
            <a:off x="6294436" y="0"/>
            <a:ext cx="6172201" cy="6994525"/>
          </a:xfrm>
          <a:prstGeom prst="rect">
            <a:avLst/>
          </a:prstGeom>
        </p:spPr>
      </p:pic>
    </p:spTree>
    <p:extLst>
      <p:ext uri="{BB962C8B-B14F-4D97-AF65-F5344CB8AC3E}">
        <p14:creationId xmlns:p14="http://schemas.microsoft.com/office/powerpoint/2010/main" val="375242936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p:nvPicPr>
        <p:blipFill rotWithShape="1">
          <a:blip r:embed="rId4">
            <a:extLst>
              <a:ext uri="{28A0092B-C50C-407E-A947-70E740481C1C}">
                <a14:useLocalDpi xmlns:a14="http://schemas.microsoft.com/office/drawing/2010/main" val="0"/>
              </a:ext>
            </a:extLst>
          </a:blip>
          <a:srcRect l="23279" r="17893"/>
          <a:stretch/>
        </p:blipFill>
        <p:spPr>
          <a:xfrm>
            <a:off x="6294436" y="0"/>
            <a:ext cx="6172201" cy="6994525"/>
          </a:xfrm>
          <a:prstGeom prst="rect">
            <a:avLst/>
          </a:prstGeom>
        </p:spPr>
      </p:pic>
      <p:pic>
        <p:nvPicPr>
          <p:cNvPr id="9" name="Picture Placeholder 4"/>
          <p:cNvPicPr>
            <a:picLocks noChangeAspect="1"/>
          </p:cNvPicPr>
          <p:nvPr/>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3960246228"/>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p:nvPicPr>
        <p:blipFill rotWithShape="1">
          <a:blip r:embed="rId4">
            <a:extLst>
              <a:ext uri="{28A0092B-C50C-407E-A947-70E740481C1C}">
                <a14:useLocalDpi xmlns:a14="http://schemas.microsoft.com/office/drawing/2010/main" val="0"/>
              </a:ext>
            </a:extLst>
          </a:blip>
          <a:srcRect l="1536" t="114" r="36245" b="-114"/>
          <a:stretch/>
        </p:blipFill>
        <p:spPr>
          <a:xfrm>
            <a:off x="6294436" y="2"/>
            <a:ext cx="6172201" cy="6994524"/>
          </a:xfrm>
          <a:prstGeom prst="rect">
            <a:avLst/>
          </a:prstGeom>
        </p:spPr>
      </p:pic>
    </p:spTree>
    <p:extLst>
      <p:ext uri="{BB962C8B-B14F-4D97-AF65-F5344CB8AC3E}">
        <p14:creationId xmlns:p14="http://schemas.microsoft.com/office/powerpoint/2010/main" val="19660129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5698124"/>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198531"/>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2655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232854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765725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68942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136534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319512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2339228"/>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2458" y="2031212"/>
            <a:ext cx="5125982" cy="523733"/>
          </a:xfrm>
        </p:spPr>
        <p:txBody>
          <a:bodyPr anchor="b"/>
          <a:lstStyle>
            <a:lvl1pPr marL="0" indent="0">
              <a:buNone/>
              <a:defRPr sz="2448"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1142458" y="2554944"/>
            <a:ext cx="5125982" cy="27820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46566" y="1714631"/>
            <a:ext cx="5136521" cy="840314"/>
          </a:xfrm>
        </p:spPr>
        <p:txBody>
          <a:bodyPr vert="horz" lIns="91440" tIns="45720" rIns="91440" bIns="45720" rtlCol="0" anchor="b">
            <a:normAutofit/>
          </a:bodyPr>
          <a:lstStyle>
            <a:lvl1pPr>
              <a:buNone/>
              <a:defRPr lang="en-US" sz="2448"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6446566" y="2554944"/>
            <a:ext cx="5136521" cy="27820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855008" y="6482889"/>
            <a:ext cx="2798207" cy="372394"/>
          </a:xfrm>
          <a:prstGeom prst="rect">
            <a:avLst/>
          </a:prstGeom>
        </p:spPr>
        <p:txBody>
          <a:bodyPr/>
          <a:lstStyle/>
          <a:p>
            <a:pPr defTabSz="932597"/>
            <a:fld id="{20AE4948-C274-4A2F-B02F-0ED5F8BA93C7}" type="datetimeFigureOut">
              <a:rPr lang="en-US" smtClean="0">
                <a:solidFill>
                  <a:srgbClr val="FFFFFF"/>
                </a:solidFill>
              </a:rPr>
              <a:pPr defTabSz="932597"/>
              <a:t>10/27/2014</a:t>
            </a:fld>
            <a:endParaRPr lang="en-US">
              <a:solidFill>
                <a:srgbClr val="FFFFFF"/>
              </a:solidFill>
            </a:endParaRPr>
          </a:p>
        </p:txBody>
      </p:sp>
      <p:sp>
        <p:nvSpPr>
          <p:cNvPr id="8" name="Footer Placeholder 7"/>
          <p:cNvSpPr>
            <a:spLocks noGrp="1"/>
          </p:cNvSpPr>
          <p:nvPr>
            <p:ph type="ftr" sz="quarter" idx="11"/>
          </p:nvPr>
        </p:nvSpPr>
        <p:spPr>
          <a:xfrm>
            <a:off x="4119583" y="6482889"/>
            <a:ext cx="4197310" cy="372394"/>
          </a:xfrm>
          <a:prstGeom prst="rect">
            <a:avLst/>
          </a:prstGeom>
        </p:spPr>
        <p:txBody>
          <a:bodyPr/>
          <a:lstStyle/>
          <a:p>
            <a:pPr defTabSz="932597"/>
            <a:endParaRPr lang="en-US">
              <a:solidFill>
                <a:srgbClr val="FFFFFF"/>
              </a:solidFill>
            </a:endParaRPr>
          </a:p>
        </p:txBody>
      </p:sp>
      <p:sp>
        <p:nvSpPr>
          <p:cNvPr id="9" name="Slide Number Placeholder 8"/>
          <p:cNvSpPr>
            <a:spLocks noGrp="1"/>
          </p:cNvSpPr>
          <p:nvPr>
            <p:ph type="sldNum" sz="quarter" idx="12"/>
          </p:nvPr>
        </p:nvSpPr>
        <p:spPr>
          <a:xfrm>
            <a:off x="8783260" y="6482889"/>
            <a:ext cx="2798207" cy="372394"/>
          </a:xfrm>
          <a:prstGeom prst="rect">
            <a:avLst/>
          </a:prstGeom>
        </p:spPr>
        <p:txBody>
          <a:bodyPr/>
          <a:lstStyle/>
          <a:p>
            <a:pPr defTabSz="932597"/>
            <a:fld id="{8885252B-6DE0-4CD9-8460-B331F3AA75C0}" type="slidenum">
              <a:rPr lang="en-US" smtClean="0">
                <a:solidFill>
                  <a:srgbClr val="FFFFFF"/>
                </a:solidFill>
              </a:rPr>
              <a:pPr defTabSz="932597"/>
              <a:t>‹#›</a:t>
            </a:fld>
            <a:endParaRPr lang="en-US">
              <a:solidFill>
                <a:srgbClr val="FFFFFF"/>
              </a:solidFill>
            </a:endParaRPr>
          </a:p>
        </p:txBody>
      </p:sp>
    </p:spTree>
    <p:extLst>
      <p:ext uri="{BB962C8B-B14F-4D97-AF65-F5344CB8AC3E}">
        <p14:creationId xmlns:p14="http://schemas.microsoft.com/office/powerpoint/2010/main" val="24674294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12110954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5386092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9689958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35306507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741727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928697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54763815"/>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6462807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883450570"/>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875791919"/>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30623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7087004"/>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24152768"/>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28008123"/>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7910030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968347"/>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16736830"/>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25275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36452857"/>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278790976"/>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660272367"/>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593181180"/>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94592860"/>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83937713"/>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305753963"/>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3433152900"/>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2287509257"/>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262732"/>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9" Type="http://schemas.openxmlformats.org/officeDocument/2006/relationships/theme" Target="../theme/theme2.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slideLayout" Target="../slideLayouts/slideLayout71.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41" Type="http://schemas.openxmlformats.org/officeDocument/2006/relationships/image" Target="../media/image2.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slideLayout" Target="../slideLayouts/slideLayout70.xml"/><Relationship Id="rId40" Type="http://schemas.openxmlformats.org/officeDocument/2006/relationships/image" Target="../media/image1.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slideLayout" Target="../slideLayouts/slideLayout97.xml"/><Relationship Id="rId3" Type="http://schemas.openxmlformats.org/officeDocument/2006/relationships/slideLayout" Target="../slideLayouts/slideLayout74.xml"/><Relationship Id="rId21" Type="http://schemas.openxmlformats.org/officeDocument/2006/relationships/slideLayout" Target="../slideLayouts/slideLayout92.xml"/><Relationship Id="rId34" Type="http://schemas.openxmlformats.org/officeDocument/2006/relationships/theme" Target="../theme/theme3.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33" Type="http://schemas.openxmlformats.org/officeDocument/2006/relationships/slideLayout" Target="../slideLayouts/slideLayout104.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29" Type="http://schemas.openxmlformats.org/officeDocument/2006/relationships/slideLayout" Target="../slideLayouts/slideLayout100.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32" Type="http://schemas.openxmlformats.org/officeDocument/2006/relationships/slideLayout" Target="../slideLayouts/slideLayout103.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36" Type="http://schemas.openxmlformats.org/officeDocument/2006/relationships/image" Target="../media/image2.png"/><Relationship Id="rId10" Type="http://schemas.openxmlformats.org/officeDocument/2006/relationships/slideLayout" Target="../slideLayouts/slideLayout81.xml"/><Relationship Id="rId19" Type="http://schemas.openxmlformats.org/officeDocument/2006/relationships/slideLayout" Target="../slideLayouts/slideLayout90.xml"/><Relationship Id="rId31" Type="http://schemas.openxmlformats.org/officeDocument/2006/relationships/slideLayout" Target="../slideLayouts/slideLayout102.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slideLayout" Target="../slideLayouts/slideLayout101.xml"/><Relationship Id="rId35"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18" Type="http://schemas.openxmlformats.org/officeDocument/2006/relationships/slideLayout" Target="../slideLayouts/slideLayout122.xml"/><Relationship Id="rId26" Type="http://schemas.openxmlformats.org/officeDocument/2006/relationships/slideLayout" Target="../slideLayouts/slideLayout130.xml"/><Relationship Id="rId39" Type="http://schemas.openxmlformats.org/officeDocument/2006/relationships/image" Target="../media/image2.png"/><Relationship Id="rId3" Type="http://schemas.openxmlformats.org/officeDocument/2006/relationships/slideLayout" Target="../slideLayouts/slideLayout107.xml"/><Relationship Id="rId21" Type="http://schemas.openxmlformats.org/officeDocument/2006/relationships/slideLayout" Target="../slideLayouts/slideLayout125.xml"/><Relationship Id="rId34" Type="http://schemas.openxmlformats.org/officeDocument/2006/relationships/slideLayout" Target="../slideLayouts/slideLayout138.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slideLayout" Target="../slideLayouts/slideLayout121.xml"/><Relationship Id="rId25" Type="http://schemas.openxmlformats.org/officeDocument/2006/relationships/slideLayout" Target="../slideLayouts/slideLayout129.xml"/><Relationship Id="rId33" Type="http://schemas.openxmlformats.org/officeDocument/2006/relationships/slideLayout" Target="../slideLayouts/slideLayout137.xml"/><Relationship Id="rId38" Type="http://schemas.openxmlformats.org/officeDocument/2006/relationships/image" Target="../media/image1.png"/><Relationship Id="rId2" Type="http://schemas.openxmlformats.org/officeDocument/2006/relationships/slideLayout" Target="../slideLayouts/slideLayout106.xml"/><Relationship Id="rId16" Type="http://schemas.openxmlformats.org/officeDocument/2006/relationships/slideLayout" Target="../slideLayouts/slideLayout120.xml"/><Relationship Id="rId20" Type="http://schemas.openxmlformats.org/officeDocument/2006/relationships/slideLayout" Target="../slideLayouts/slideLayout124.xml"/><Relationship Id="rId29" Type="http://schemas.openxmlformats.org/officeDocument/2006/relationships/slideLayout" Target="../slideLayouts/slideLayout133.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24" Type="http://schemas.openxmlformats.org/officeDocument/2006/relationships/slideLayout" Target="../slideLayouts/slideLayout128.xml"/><Relationship Id="rId32" Type="http://schemas.openxmlformats.org/officeDocument/2006/relationships/slideLayout" Target="../slideLayouts/slideLayout136.xml"/><Relationship Id="rId37" Type="http://schemas.openxmlformats.org/officeDocument/2006/relationships/theme" Target="../theme/theme4.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23" Type="http://schemas.openxmlformats.org/officeDocument/2006/relationships/slideLayout" Target="../slideLayouts/slideLayout127.xml"/><Relationship Id="rId28" Type="http://schemas.openxmlformats.org/officeDocument/2006/relationships/slideLayout" Target="../slideLayouts/slideLayout132.xml"/><Relationship Id="rId36" Type="http://schemas.openxmlformats.org/officeDocument/2006/relationships/slideLayout" Target="../slideLayouts/slideLayout140.xml"/><Relationship Id="rId10" Type="http://schemas.openxmlformats.org/officeDocument/2006/relationships/slideLayout" Target="../slideLayouts/slideLayout114.xml"/><Relationship Id="rId19" Type="http://schemas.openxmlformats.org/officeDocument/2006/relationships/slideLayout" Target="../slideLayouts/slideLayout123.xml"/><Relationship Id="rId31" Type="http://schemas.openxmlformats.org/officeDocument/2006/relationships/slideLayout" Target="../slideLayouts/slideLayout135.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 Id="rId22" Type="http://schemas.openxmlformats.org/officeDocument/2006/relationships/slideLayout" Target="../slideLayouts/slideLayout126.xml"/><Relationship Id="rId27" Type="http://schemas.openxmlformats.org/officeDocument/2006/relationships/slideLayout" Target="../slideLayouts/slideLayout131.xml"/><Relationship Id="rId30" Type="http://schemas.openxmlformats.org/officeDocument/2006/relationships/slideLayout" Target="../slideLayouts/slideLayout134.xml"/><Relationship Id="rId35" Type="http://schemas.openxmlformats.org/officeDocument/2006/relationships/slideLayout" Target="../slideLayouts/slideLayout1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40" cstate="email">
            <a:extLst>
              <a:ext uri="{28A0092B-C50C-407E-A947-70E740481C1C}">
                <a14:useLocalDpi xmlns:a14="http://schemas.microsoft.com/office/drawing/2010/main" val="0"/>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1947038453"/>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 id="2147484318" r:id="rId34"/>
    <p:sldLayoutId id="2147484319" r:id="rId35"/>
    <p:sldLayoutId id="2147484320" r:id="rId36"/>
    <p:sldLayoutId id="2147484321" r:id="rId37"/>
    <p:sldLayoutId id="2147484322" r:id="rId38"/>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100000"/>
        <a:buFontTx/>
        <a:buBlip>
          <a:blip r:embed="rId41"/>
        </a:buBlip>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100000"/>
        <a:buFontTx/>
        <a:buBlip>
          <a:blip r:embed="rId41"/>
        </a:buBlip>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100000"/>
        <a:buFontTx/>
        <a:buBlip>
          <a:blip r:embed="rId41"/>
        </a:buBlip>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100000"/>
        <a:buFontTx/>
        <a:buBlip>
          <a:blip r:embed="rId41"/>
        </a:buBlip>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100000"/>
        <a:buFontTx/>
        <a:buBlip>
          <a:blip r:embed="rId41"/>
        </a:buBlip>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08827727"/>
      </p:ext>
    </p:extLst>
  </p:cSld>
  <p:clrMap bg1="dk1" tx1="lt1" bg2="dk2" tx2="lt2" accent1="accent1" accent2="accent2" accent3="accent3" accent4="accent4" accent5="accent5" accent6="accent6" hlink="hlink" folHlink="folHlink"/>
  <p:sldLayoutIdLst>
    <p:sldLayoutId id="2147484324" r:id="rId1"/>
    <p:sldLayoutId id="2147484325" r:id="rId2"/>
    <p:sldLayoutId id="2147484326" r:id="rId3"/>
    <p:sldLayoutId id="2147484327" r:id="rId4"/>
    <p:sldLayoutId id="2147484328" r:id="rId5"/>
    <p:sldLayoutId id="2147484329" r:id="rId6"/>
    <p:sldLayoutId id="2147484330" r:id="rId7"/>
    <p:sldLayoutId id="2147484331" r:id="rId8"/>
    <p:sldLayoutId id="2147484332" r:id="rId9"/>
    <p:sldLayoutId id="2147484333" r:id="rId10"/>
    <p:sldLayoutId id="2147484334" r:id="rId11"/>
    <p:sldLayoutId id="2147484335" r:id="rId12"/>
    <p:sldLayoutId id="2147484336" r:id="rId13"/>
    <p:sldLayoutId id="2147484337" r:id="rId14"/>
    <p:sldLayoutId id="2147484338" r:id="rId15"/>
    <p:sldLayoutId id="2147484339" r:id="rId16"/>
    <p:sldLayoutId id="2147484340" r:id="rId17"/>
    <p:sldLayoutId id="2147484341" r:id="rId18"/>
    <p:sldLayoutId id="2147484342" r:id="rId19"/>
    <p:sldLayoutId id="2147484343" r:id="rId20"/>
    <p:sldLayoutId id="2147484344" r:id="rId21"/>
    <p:sldLayoutId id="2147484345" r:id="rId22"/>
    <p:sldLayoutId id="2147484346" r:id="rId23"/>
    <p:sldLayoutId id="2147484347" r:id="rId24"/>
    <p:sldLayoutId id="2147484348" r:id="rId25"/>
    <p:sldLayoutId id="2147484349" r:id="rId26"/>
    <p:sldLayoutId id="2147484350" r:id="rId27"/>
    <p:sldLayoutId id="2147484351" r:id="rId28"/>
    <p:sldLayoutId id="2147484352" r:id="rId29"/>
    <p:sldLayoutId id="2147484353" r:id="rId30"/>
    <p:sldLayoutId id="2147484354" r:id="rId31"/>
    <p:sldLayoutId id="2147484355" r:id="rId32"/>
    <p:sldLayoutId id="2147484356"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8" cstate="email">
            <a:extLst>
              <a:ext uri="{28A0092B-C50C-407E-A947-70E740481C1C}">
                <a14:useLocalDpi xmlns:a14="http://schemas.microsoft.com/office/drawing/2010/main" val="0"/>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216525690"/>
      </p:ext>
    </p:extLst>
  </p:cSld>
  <p:clrMap bg1="dk1" tx1="lt1" bg2="dk2" tx2="lt2" accent1="accent1" accent2="accent2" accent3="accent3" accent4="accent4" accent5="accent5" accent6="accent6" hlink="hlink" folHlink="folHlink"/>
  <p:sldLayoutIdLst>
    <p:sldLayoutId id="2147484358" r:id="rId1"/>
    <p:sldLayoutId id="2147484359" r:id="rId2"/>
    <p:sldLayoutId id="2147484360" r:id="rId3"/>
    <p:sldLayoutId id="2147484361" r:id="rId4"/>
    <p:sldLayoutId id="2147484362" r:id="rId5"/>
    <p:sldLayoutId id="2147484363" r:id="rId6"/>
    <p:sldLayoutId id="2147484364" r:id="rId7"/>
    <p:sldLayoutId id="2147484365" r:id="rId8"/>
    <p:sldLayoutId id="2147484366" r:id="rId9"/>
    <p:sldLayoutId id="2147484367" r:id="rId10"/>
    <p:sldLayoutId id="2147484368" r:id="rId11"/>
    <p:sldLayoutId id="2147484369" r:id="rId12"/>
    <p:sldLayoutId id="2147484370" r:id="rId13"/>
    <p:sldLayoutId id="2147484371" r:id="rId14"/>
    <p:sldLayoutId id="2147484372" r:id="rId15"/>
    <p:sldLayoutId id="2147484373" r:id="rId16"/>
    <p:sldLayoutId id="2147484374" r:id="rId17"/>
    <p:sldLayoutId id="2147484375" r:id="rId18"/>
    <p:sldLayoutId id="2147484376" r:id="rId19"/>
    <p:sldLayoutId id="2147484377" r:id="rId20"/>
    <p:sldLayoutId id="2147484378" r:id="rId21"/>
    <p:sldLayoutId id="2147484379" r:id="rId22"/>
    <p:sldLayoutId id="2147484380" r:id="rId23"/>
    <p:sldLayoutId id="2147484381" r:id="rId24"/>
    <p:sldLayoutId id="2147484382" r:id="rId25"/>
    <p:sldLayoutId id="2147484383" r:id="rId26"/>
    <p:sldLayoutId id="2147484384" r:id="rId27"/>
    <p:sldLayoutId id="2147484385" r:id="rId28"/>
    <p:sldLayoutId id="2147484386" r:id="rId29"/>
    <p:sldLayoutId id="2147484387" r:id="rId30"/>
    <p:sldLayoutId id="2147484388" r:id="rId31"/>
    <p:sldLayoutId id="2147484389" r:id="rId32"/>
    <p:sldLayoutId id="2147484390" r:id="rId33"/>
    <p:sldLayoutId id="2147484391" r:id="rId34"/>
    <p:sldLayoutId id="2147484392" r:id="rId35"/>
    <p:sldLayoutId id="2147484393" r:id="rId36"/>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100000"/>
        <a:buFontTx/>
        <a:buBlip>
          <a:blip r:embed="rId39"/>
        </a:buBlip>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7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7.wmf"/><Relationship Id="rId2" Type="http://schemas.openxmlformats.org/officeDocument/2006/relationships/slideLayout" Target="../slideLayouts/slideLayout4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6.wmf"/><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0.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www.microsoft.com/sqlserverlabs"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8" Type="http://schemas.openxmlformats.org/officeDocument/2006/relationships/hyperlink" Target="azure.microsoft.com" TargetMode="External"/><Relationship Id="rId3" Type="http://schemas.openxmlformats.org/officeDocument/2006/relationships/image" Target="../media/image2.png"/><Relationship Id="rId7" Type="http://schemas.openxmlformats.org/officeDocument/2006/relationships/hyperlink" Target="http://azure.microsoft.com/en-us/trial/get-started-machine-learning/" TargetMode="External"/><Relationship Id="rId2" Type="http://schemas.openxmlformats.org/officeDocument/2006/relationships/notesSlide" Target="../notesSlides/notesSlide16.xml"/><Relationship Id="rId1" Type="http://schemas.openxmlformats.org/officeDocument/2006/relationships/slideLayout" Target="../slideLayouts/slideLayout118.xml"/><Relationship Id="rId6" Type="http://schemas.openxmlformats.org/officeDocument/2006/relationships/hyperlink" Target="http://www.microsoftvirtualacademy.com/" TargetMode="External"/><Relationship Id="rId5" Type="http://schemas.openxmlformats.org/officeDocument/2006/relationships/hyperlink" Target="http://www.amazon.com/Introducing-Microsoft-SQL-Server-2014-ebook/dp/B00JYE19U8/ref=sr_1_1?s=digital-text&amp;ie=UTF8&amp;qid=1414405512&amp;sr=1-1&amp;keywords=sql+server+2014" TargetMode="External"/><Relationship Id="rId4" Type="http://schemas.openxmlformats.org/officeDocument/2006/relationships/hyperlink" Target="http://www.microsoft.com/sqlserver"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90.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90.xml"/><Relationship Id="rId6" Type="http://schemas.openxmlformats.org/officeDocument/2006/relationships/image" Target="../media/image42.jpg"/><Relationship Id="rId5" Type="http://schemas.openxmlformats.org/officeDocument/2006/relationships/image" Target="../media/image41.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90.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99.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159029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9" y="1212850"/>
            <a:ext cx="11887200" cy="2769476"/>
          </a:xfrm>
        </p:spPr>
        <p:txBody>
          <a:bodyPr/>
          <a:lstStyle/>
          <a:p>
            <a:r>
              <a:rPr lang="en-US" dirty="0" smtClean="0"/>
              <a:t>Minimal Logging</a:t>
            </a:r>
          </a:p>
          <a:p>
            <a:r>
              <a:rPr lang="en-US" dirty="0" smtClean="0"/>
              <a:t>No Point In Time Recovery</a:t>
            </a:r>
          </a:p>
          <a:p>
            <a:r>
              <a:rPr lang="en-US" dirty="0" smtClean="0"/>
              <a:t>Does Not Disable Logging</a:t>
            </a:r>
          </a:p>
          <a:p>
            <a:endParaRPr lang="en-US" dirty="0"/>
          </a:p>
        </p:txBody>
      </p:sp>
      <p:sp>
        <p:nvSpPr>
          <p:cNvPr id="2" name="Title 1"/>
          <p:cNvSpPr>
            <a:spLocks noGrp="1"/>
          </p:cNvSpPr>
          <p:nvPr>
            <p:ph type="title"/>
          </p:nvPr>
        </p:nvSpPr>
        <p:spPr/>
        <p:txBody>
          <a:bodyPr/>
          <a:lstStyle/>
          <a:p>
            <a:r>
              <a:rPr lang="en-US" dirty="0" smtClean="0"/>
              <a:t>Simple Recovery Model</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9731" y="2276183"/>
            <a:ext cx="5364994" cy="4023746"/>
          </a:xfrm>
          <a:prstGeom prst="rect">
            <a:avLst/>
          </a:prstGeom>
        </p:spPr>
      </p:pic>
      <p:sp>
        <p:nvSpPr>
          <p:cNvPr id="6" name="TextBox 5"/>
          <p:cNvSpPr txBox="1"/>
          <p:nvPr/>
        </p:nvSpPr>
        <p:spPr>
          <a:xfrm>
            <a:off x="882" y="6711917"/>
            <a:ext cx="12434711" cy="266818"/>
          </a:xfrm>
          <a:prstGeom prst="rect">
            <a:avLst/>
          </a:prstGeom>
          <a:noFill/>
        </p:spPr>
        <p:txBody>
          <a:bodyPr wrap="square" rtlCol="0">
            <a:spAutoFit/>
          </a:bodyPr>
          <a:lstStyle/>
          <a:p>
            <a:pPr algn="ctr" defTabSz="932597"/>
            <a:r>
              <a:rPr lang="en-US" sz="1071" dirty="0">
                <a:solidFill>
                  <a:srgbClr val="FFFFFF"/>
                </a:solidFill>
              </a:rPr>
              <a:t>http://www.flickr.com/photos/noii/1337970464/</a:t>
            </a:r>
          </a:p>
        </p:txBody>
      </p:sp>
    </p:spTree>
    <p:extLst>
      <p:ext uri="{BB962C8B-B14F-4D97-AF65-F5344CB8AC3E}">
        <p14:creationId xmlns:p14="http://schemas.microsoft.com/office/powerpoint/2010/main" val="1171915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9" y="1212850"/>
            <a:ext cx="11887200" cy="2092496"/>
          </a:xfrm>
        </p:spPr>
        <p:txBody>
          <a:bodyPr/>
          <a:lstStyle/>
          <a:p>
            <a:r>
              <a:rPr lang="en-US" dirty="0" smtClean="0"/>
              <a:t>Some commands are bulk logged</a:t>
            </a:r>
          </a:p>
          <a:p>
            <a:r>
              <a:rPr lang="en-US" dirty="0" smtClean="0"/>
              <a:t>Most commands are fully logged</a:t>
            </a:r>
          </a:p>
          <a:p>
            <a:r>
              <a:rPr lang="en-US" dirty="0" smtClean="0"/>
              <a:t>Point In Time Recovery Supported</a:t>
            </a:r>
            <a:endParaRPr lang="en-US" dirty="0"/>
          </a:p>
        </p:txBody>
      </p:sp>
      <p:sp>
        <p:nvSpPr>
          <p:cNvPr id="2" name="Title 1"/>
          <p:cNvSpPr>
            <a:spLocks noGrp="1"/>
          </p:cNvSpPr>
          <p:nvPr>
            <p:ph type="title"/>
          </p:nvPr>
        </p:nvSpPr>
        <p:spPr/>
        <p:txBody>
          <a:bodyPr/>
          <a:lstStyle/>
          <a:p>
            <a:r>
              <a:rPr lang="en-US" dirty="0" smtClean="0"/>
              <a:t>Bulk Logged Recovery Model</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2355" y="3161817"/>
            <a:ext cx="4433967" cy="3325475"/>
          </a:xfrm>
          <a:prstGeom prst="rect">
            <a:avLst/>
          </a:prstGeom>
        </p:spPr>
      </p:pic>
      <p:sp>
        <p:nvSpPr>
          <p:cNvPr id="5" name="TextBox 4"/>
          <p:cNvSpPr txBox="1"/>
          <p:nvPr/>
        </p:nvSpPr>
        <p:spPr>
          <a:xfrm>
            <a:off x="882" y="6711918"/>
            <a:ext cx="12434711" cy="266818"/>
          </a:xfrm>
          <a:prstGeom prst="rect">
            <a:avLst/>
          </a:prstGeom>
          <a:noFill/>
        </p:spPr>
        <p:txBody>
          <a:bodyPr wrap="square" rtlCol="0">
            <a:spAutoFit/>
          </a:bodyPr>
          <a:lstStyle/>
          <a:p>
            <a:pPr algn="ctr" defTabSz="932597"/>
            <a:r>
              <a:rPr lang="en-US" sz="1071" dirty="0">
                <a:solidFill>
                  <a:srgbClr val="FFFFFF"/>
                </a:solidFill>
              </a:rPr>
              <a:t>http://www.flickr.com/photos/4nitsirk/3778043845/</a:t>
            </a:r>
          </a:p>
        </p:txBody>
      </p:sp>
    </p:spTree>
    <p:extLst>
      <p:ext uri="{BB962C8B-B14F-4D97-AF65-F5344CB8AC3E}">
        <p14:creationId xmlns:p14="http://schemas.microsoft.com/office/powerpoint/2010/main" val="3957674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275481" y="1214438"/>
            <a:ext cx="11885514" cy="2772946"/>
          </a:xfrm>
        </p:spPr>
        <p:txBody>
          <a:bodyPr/>
          <a:lstStyle/>
          <a:p>
            <a:r>
              <a:rPr lang="en-US" dirty="0"/>
              <a:t>Almost nothing is bulk logged</a:t>
            </a:r>
          </a:p>
          <a:p>
            <a:r>
              <a:rPr lang="en-US" dirty="0"/>
              <a:t>Point in time recovery is supported</a:t>
            </a:r>
          </a:p>
          <a:p>
            <a:r>
              <a:rPr lang="en-US" dirty="0"/>
              <a:t>Full Data Protection</a:t>
            </a:r>
          </a:p>
          <a:p>
            <a:endParaRPr lang="en-US" dirty="0"/>
          </a:p>
        </p:txBody>
      </p:sp>
      <p:sp>
        <p:nvSpPr>
          <p:cNvPr id="2" name="Title 1"/>
          <p:cNvSpPr>
            <a:spLocks noGrp="1"/>
          </p:cNvSpPr>
          <p:nvPr>
            <p:ph type="title"/>
          </p:nvPr>
        </p:nvSpPr>
        <p:spPr/>
        <p:txBody>
          <a:bodyPr/>
          <a:lstStyle/>
          <a:p>
            <a:r>
              <a:rPr lang="en-US" dirty="0" smtClean="0"/>
              <a:t>Full Recovery</a:t>
            </a:r>
            <a:endParaRPr lang="en-US" dirty="0"/>
          </a:p>
        </p:txBody>
      </p:sp>
      <p:sp>
        <p:nvSpPr>
          <p:cNvPr id="10" name="Content Placeholder 2"/>
          <p:cNvSpPr txBox="1">
            <a:spLocks/>
          </p:cNvSpPr>
          <p:nvPr/>
        </p:nvSpPr>
        <p:spPr>
          <a:xfrm>
            <a:off x="855768" y="1861968"/>
            <a:ext cx="10724938" cy="4437962"/>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endParaRPr lang="en-US" sz="2856" dirty="0">
              <a:solidFill>
                <a:srgbClr val="FFFFFF"/>
              </a:solidFill>
            </a:endParaRPr>
          </a:p>
          <a:p>
            <a:endParaRPr lang="en-US" sz="2856" dirty="0">
              <a:solidFill>
                <a:srgbClr val="FFFFFF"/>
              </a:solidFill>
            </a:endParaRPr>
          </a:p>
          <a:p>
            <a:endParaRPr lang="en-US" sz="2856" dirty="0">
              <a:solidFill>
                <a:srgbClr val="FFFFFF"/>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5517" y="2600910"/>
            <a:ext cx="5305477" cy="3445451"/>
          </a:xfrm>
          <a:prstGeom prst="rect">
            <a:avLst/>
          </a:prstGeom>
        </p:spPr>
      </p:pic>
      <p:sp>
        <p:nvSpPr>
          <p:cNvPr id="11" name="TextBox 10"/>
          <p:cNvSpPr txBox="1"/>
          <p:nvPr/>
        </p:nvSpPr>
        <p:spPr>
          <a:xfrm>
            <a:off x="882" y="6711918"/>
            <a:ext cx="12434711" cy="266818"/>
          </a:xfrm>
          <a:prstGeom prst="rect">
            <a:avLst/>
          </a:prstGeom>
          <a:noFill/>
        </p:spPr>
        <p:txBody>
          <a:bodyPr wrap="square" rtlCol="0">
            <a:spAutoFit/>
          </a:bodyPr>
          <a:lstStyle/>
          <a:p>
            <a:pPr algn="ctr" defTabSz="932597"/>
            <a:r>
              <a:rPr lang="en-US" sz="1071" dirty="0">
                <a:solidFill>
                  <a:srgbClr val="FFFFFF"/>
                </a:solidFill>
              </a:rPr>
              <a:t>http://www.flickr.com/photos/dok1/5623000758/</a:t>
            </a:r>
          </a:p>
        </p:txBody>
      </p:sp>
    </p:spTree>
    <p:extLst>
      <p:ext uri="{BB962C8B-B14F-4D97-AF65-F5344CB8AC3E}">
        <p14:creationId xmlns:p14="http://schemas.microsoft.com/office/powerpoint/2010/main" val="1163030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1000"/>
                                        <p:tgtEl>
                                          <p:spTgt spid="4">
                                            <p:txEl>
                                              <p:pRg st="1" end="1"/>
                                            </p:txEl>
                                          </p:spTgt>
                                        </p:tgtEl>
                                      </p:cBhvr>
                                    </p:animEffect>
                                    <p:anim calcmode="lin" valueType="num">
                                      <p:cBhvr>
                                        <p:cTn id="2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1000"/>
                                        <p:tgtEl>
                                          <p:spTgt spid="4">
                                            <p:txEl>
                                              <p:pRg st="2" end="2"/>
                                            </p:txEl>
                                          </p:spTgt>
                                        </p:tgtEl>
                                      </p:cBhvr>
                                    </p:animEffect>
                                    <p:anim calcmode="lin" valueType="num">
                                      <p:cBhvr>
                                        <p:cTn id="3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9" y="1212850"/>
            <a:ext cx="11887200" cy="3717556"/>
          </a:xfrm>
        </p:spPr>
        <p:txBody>
          <a:bodyPr/>
          <a:lstStyle/>
          <a:p>
            <a:r>
              <a:rPr lang="en-US" dirty="0" smtClean="0"/>
              <a:t>3 Different Kinds of Backups</a:t>
            </a:r>
          </a:p>
          <a:p>
            <a:pPr lvl="1"/>
            <a:r>
              <a:rPr lang="en-US" dirty="0" smtClean="0"/>
              <a:t>Full Backups</a:t>
            </a:r>
          </a:p>
          <a:p>
            <a:pPr lvl="1"/>
            <a:r>
              <a:rPr lang="en-US" dirty="0" smtClean="0"/>
              <a:t>Differential Backups</a:t>
            </a:r>
          </a:p>
          <a:p>
            <a:pPr lvl="1"/>
            <a:r>
              <a:rPr lang="en-US" dirty="0" smtClean="0"/>
              <a:t>Transaction Log Backups</a:t>
            </a:r>
          </a:p>
          <a:p>
            <a:r>
              <a:rPr lang="en-US" dirty="0" smtClean="0"/>
              <a:t>Advanced Backup Options</a:t>
            </a:r>
          </a:p>
          <a:p>
            <a:pPr lvl="1"/>
            <a:r>
              <a:rPr lang="en-US" dirty="0" smtClean="0"/>
              <a:t>File Group Backups</a:t>
            </a:r>
          </a:p>
          <a:p>
            <a:r>
              <a:rPr lang="en-US" dirty="0" smtClean="0"/>
              <a:t>Backups Saved On Another Machine</a:t>
            </a:r>
            <a:endParaRPr lang="en-US" dirty="0"/>
          </a:p>
        </p:txBody>
      </p:sp>
      <p:sp>
        <p:nvSpPr>
          <p:cNvPr id="2" name="Title 1"/>
          <p:cNvSpPr>
            <a:spLocks noGrp="1"/>
          </p:cNvSpPr>
          <p:nvPr>
            <p:ph type="title"/>
          </p:nvPr>
        </p:nvSpPr>
        <p:spPr/>
        <p:txBody>
          <a:bodyPr/>
          <a:lstStyle/>
          <a:p>
            <a:r>
              <a:rPr lang="en-US" dirty="0" smtClean="0"/>
              <a:t>Backups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3439" y="755684"/>
            <a:ext cx="4598579" cy="3448934"/>
          </a:xfrm>
          <a:prstGeom prst="rect">
            <a:avLst/>
          </a:prstGeom>
        </p:spPr>
      </p:pic>
      <p:sp>
        <p:nvSpPr>
          <p:cNvPr id="5" name="TextBox 4"/>
          <p:cNvSpPr txBox="1"/>
          <p:nvPr/>
        </p:nvSpPr>
        <p:spPr>
          <a:xfrm>
            <a:off x="882" y="6711918"/>
            <a:ext cx="12434711" cy="266818"/>
          </a:xfrm>
          <a:prstGeom prst="rect">
            <a:avLst/>
          </a:prstGeom>
          <a:noFill/>
        </p:spPr>
        <p:txBody>
          <a:bodyPr wrap="square" rtlCol="0">
            <a:spAutoFit/>
          </a:bodyPr>
          <a:lstStyle/>
          <a:p>
            <a:pPr algn="ctr" defTabSz="932597"/>
            <a:r>
              <a:rPr lang="en-US" sz="1071" dirty="0">
                <a:solidFill>
                  <a:srgbClr val="FFFFFF"/>
                </a:solidFill>
              </a:rPr>
              <a:t>http://www.flickr.com/photos/gemstone/406866312/</a:t>
            </a:r>
          </a:p>
        </p:txBody>
      </p:sp>
    </p:spTree>
    <p:extLst>
      <p:ext uri="{BB962C8B-B14F-4D97-AF65-F5344CB8AC3E}">
        <p14:creationId xmlns:p14="http://schemas.microsoft.com/office/powerpoint/2010/main" val="81332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fade">
                                      <p:cBhvr>
                                        <p:cTn id="44" dur="1000"/>
                                        <p:tgtEl>
                                          <p:spTgt spid="3">
                                            <p:txEl>
                                              <p:pRg st="5" end="5"/>
                                            </p:txEl>
                                          </p:spTgt>
                                        </p:tgtEl>
                                      </p:cBhvr>
                                    </p:animEffect>
                                    <p:anim calcmode="lin" valueType="num">
                                      <p:cBhvr>
                                        <p:cTn id="4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Effect transition="in" filter="fade">
                                      <p:cBhvr>
                                        <p:cTn id="51" dur="1000"/>
                                        <p:tgtEl>
                                          <p:spTgt spid="3">
                                            <p:txEl>
                                              <p:pRg st="6" end="6"/>
                                            </p:txEl>
                                          </p:spTgt>
                                        </p:tgtEl>
                                      </p:cBhvr>
                                    </p:animEffect>
                                    <p:anim calcmode="lin" valueType="num">
                                      <p:cBhvr>
                                        <p:cTn id="5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9" y="1212850"/>
            <a:ext cx="11887200" cy="2646365"/>
          </a:xfrm>
        </p:spPr>
        <p:txBody>
          <a:bodyPr/>
          <a:lstStyle/>
          <a:p>
            <a:r>
              <a:rPr lang="en-US" dirty="0" smtClean="0"/>
              <a:t>Makes a point in time copy of the database</a:t>
            </a:r>
          </a:p>
          <a:p>
            <a:r>
              <a:rPr lang="en-US" dirty="0" smtClean="0"/>
              <a:t>Database is in the state the database was at the end of the backup</a:t>
            </a:r>
          </a:p>
          <a:p>
            <a:r>
              <a:rPr lang="en-US" dirty="0" smtClean="0"/>
              <a:t>Should be done daily or weekly</a:t>
            </a:r>
          </a:p>
        </p:txBody>
      </p:sp>
      <p:sp>
        <p:nvSpPr>
          <p:cNvPr id="2" name="Title 1"/>
          <p:cNvSpPr>
            <a:spLocks noGrp="1"/>
          </p:cNvSpPr>
          <p:nvPr>
            <p:ph type="title"/>
          </p:nvPr>
        </p:nvSpPr>
        <p:spPr/>
        <p:txBody>
          <a:bodyPr/>
          <a:lstStyle/>
          <a:p>
            <a:r>
              <a:rPr lang="en-US" dirty="0" smtClean="0"/>
              <a:t>Full Backups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6550" y="3214440"/>
            <a:ext cx="4604445" cy="3223112"/>
          </a:xfrm>
          <a:prstGeom prst="rect">
            <a:avLst/>
          </a:prstGeom>
        </p:spPr>
      </p:pic>
    </p:spTree>
    <p:extLst>
      <p:ext uri="{BB962C8B-B14F-4D97-AF65-F5344CB8AC3E}">
        <p14:creationId xmlns:p14="http://schemas.microsoft.com/office/powerpoint/2010/main" val="38411170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214438"/>
            <a:ext cx="11885514" cy="2096026"/>
          </a:xfrm>
        </p:spPr>
        <p:txBody>
          <a:bodyPr/>
          <a:lstStyle/>
          <a:p>
            <a:r>
              <a:rPr lang="en-US" dirty="0" smtClean="0"/>
              <a:t>Backs up changes since last full backup</a:t>
            </a:r>
          </a:p>
          <a:p>
            <a:r>
              <a:rPr lang="en-US" dirty="0"/>
              <a:t>Usually used for </a:t>
            </a:r>
            <a:r>
              <a:rPr lang="en-US" dirty="0" smtClean="0"/>
              <a:t>reporting databases</a:t>
            </a:r>
          </a:p>
          <a:p>
            <a:r>
              <a:rPr lang="en-US" dirty="0" smtClean="0"/>
              <a:t>Optional database backup type</a:t>
            </a:r>
          </a:p>
        </p:txBody>
      </p:sp>
      <p:sp>
        <p:nvSpPr>
          <p:cNvPr id="2" name="Title 1"/>
          <p:cNvSpPr>
            <a:spLocks noGrp="1"/>
          </p:cNvSpPr>
          <p:nvPr>
            <p:ph type="title"/>
          </p:nvPr>
        </p:nvSpPr>
        <p:spPr/>
        <p:txBody>
          <a:bodyPr/>
          <a:lstStyle/>
          <a:p>
            <a:r>
              <a:rPr lang="en-US" dirty="0" smtClean="0"/>
              <a:t>Differential Backups</a:t>
            </a:r>
            <a:endParaRPr lang="en-US" dirty="0"/>
          </a:p>
        </p:txBody>
      </p:sp>
      <p:pic>
        <p:nvPicPr>
          <p:cNvPr id="4" name="Picture 3"/>
          <p:cNvPicPr>
            <a:picLocks noChangeAspect="1"/>
          </p:cNvPicPr>
          <p:nvPr/>
        </p:nvPicPr>
        <p:blipFill>
          <a:blip r:embed="rId2"/>
          <a:stretch>
            <a:fillRect/>
          </a:stretch>
        </p:blipFill>
        <p:spPr>
          <a:xfrm>
            <a:off x="7651390" y="2948433"/>
            <a:ext cx="4667673" cy="3500755"/>
          </a:xfrm>
          <a:prstGeom prst="rect">
            <a:avLst/>
          </a:prstGeom>
        </p:spPr>
      </p:pic>
    </p:spTree>
    <p:extLst>
      <p:ext uri="{BB962C8B-B14F-4D97-AF65-F5344CB8AC3E}">
        <p14:creationId xmlns:p14="http://schemas.microsoft.com/office/powerpoint/2010/main" val="938838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214438"/>
            <a:ext cx="7391717" cy="3757557"/>
          </a:xfrm>
        </p:spPr>
        <p:txBody>
          <a:bodyPr/>
          <a:lstStyle/>
          <a:p>
            <a:r>
              <a:rPr lang="en-US" dirty="0" smtClean="0"/>
              <a:t>Backs up transactions since last log backup</a:t>
            </a:r>
          </a:p>
          <a:p>
            <a:r>
              <a:rPr lang="en-US" dirty="0" smtClean="0"/>
              <a:t>Frequency should be dictated by business need (RPO)</a:t>
            </a:r>
          </a:p>
          <a:p>
            <a:r>
              <a:rPr lang="en-US" dirty="0" smtClean="0"/>
              <a:t>Required for full or bulk logged recovery model</a:t>
            </a:r>
            <a:endParaRPr lang="en-US" dirty="0"/>
          </a:p>
        </p:txBody>
      </p:sp>
      <p:sp>
        <p:nvSpPr>
          <p:cNvPr id="2" name="Title 1"/>
          <p:cNvSpPr>
            <a:spLocks noGrp="1"/>
          </p:cNvSpPr>
          <p:nvPr>
            <p:ph type="title"/>
          </p:nvPr>
        </p:nvSpPr>
        <p:spPr/>
        <p:txBody>
          <a:bodyPr/>
          <a:lstStyle/>
          <a:p>
            <a:r>
              <a:rPr lang="en-US" dirty="0" smtClean="0"/>
              <a:t>Transaction Log Backups</a:t>
            </a:r>
            <a:endParaRPr lang="en-US" dirty="0"/>
          </a:p>
        </p:txBody>
      </p:sp>
      <p:pic>
        <p:nvPicPr>
          <p:cNvPr id="4" name="Picture 3"/>
          <p:cNvPicPr>
            <a:picLocks noChangeAspect="1"/>
          </p:cNvPicPr>
          <p:nvPr/>
        </p:nvPicPr>
        <p:blipFill>
          <a:blip r:embed="rId2"/>
          <a:stretch>
            <a:fillRect/>
          </a:stretch>
        </p:blipFill>
        <p:spPr>
          <a:xfrm>
            <a:off x="7999140" y="326245"/>
            <a:ext cx="4162878" cy="6239442"/>
          </a:xfrm>
          <a:prstGeom prst="rect">
            <a:avLst/>
          </a:prstGeom>
        </p:spPr>
      </p:pic>
    </p:spTree>
    <p:extLst>
      <p:ext uri="{BB962C8B-B14F-4D97-AF65-F5344CB8AC3E}">
        <p14:creationId xmlns:p14="http://schemas.microsoft.com/office/powerpoint/2010/main" val="28606967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214438"/>
            <a:ext cx="11885514" cy="3446456"/>
          </a:xfrm>
        </p:spPr>
        <p:txBody>
          <a:bodyPr/>
          <a:lstStyle/>
          <a:p>
            <a:r>
              <a:rPr lang="en-US" dirty="0" smtClean="0"/>
              <a:t>Full Restore</a:t>
            </a:r>
          </a:p>
          <a:p>
            <a:r>
              <a:rPr lang="en-US" dirty="0" smtClean="0"/>
              <a:t>Differential Restore</a:t>
            </a:r>
          </a:p>
          <a:p>
            <a:r>
              <a:rPr lang="en-US" dirty="0" smtClean="0"/>
              <a:t>Transaction Log Restore</a:t>
            </a:r>
          </a:p>
          <a:p>
            <a:r>
              <a:rPr lang="en-US" dirty="0" smtClean="0"/>
              <a:t>Page Level Restore</a:t>
            </a:r>
          </a:p>
          <a:p>
            <a:r>
              <a:rPr lang="en-US" dirty="0" smtClean="0"/>
              <a:t>File Group Restore</a:t>
            </a:r>
            <a:endParaRPr lang="en-US" dirty="0"/>
          </a:p>
        </p:txBody>
      </p:sp>
      <p:sp>
        <p:nvSpPr>
          <p:cNvPr id="2" name="Title 1"/>
          <p:cNvSpPr>
            <a:spLocks noGrp="1"/>
          </p:cNvSpPr>
          <p:nvPr>
            <p:ph type="title"/>
          </p:nvPr>
        </p:nvSpPr>
        <p:spPr/>
        <p:txBody>
          <a:bodyPr/>
          <a:lstStyle/>
          <a:p>
            <a:r>
              <a:rPr lang="en-US" dirty="0" smtClean="0"/>
              <a:t>Restoring Data</a:t>
            </a:r>
            <a:endParaRPr lang="en-US" dirty="0"/>
          </a:p>
        </p:txBody>
      </p:sp>
      <p:sp>
        <p:nvSpPr>
          <p:cNvPr id="4" name="TextBox 3"/>
          <p:cNvSpPr txBox="1"/>
          <p:nvPr/>
        </p:nvSpPr>
        <p:spPr>
          <a:xfrm>
            <a:off x="881" y="6723765"/>
            <a:ext cx="12434712" cy="266818"/>
          </a:xfrm>
          <a:prstGeom prst="rect">
            <a:avLst/>
          </a:prstGeom>
          <a:noFill/>
        </p:spPr>
        <p:txBody>
          <a:bodyPr wrap="square" rtlCol="0">
            <a:spAutoFit/>
          </a:bodyPr>
          <a:lstStyle/>
          <a:p>
            <a:pPr algn="ctr" defTabSz="932597"/>
            <a:r>
              <a:rPr lang="en-US" sz="1071">
                <a:solidFill>
                  <a:srgbClr val="FFFFFF"/>
                </a:solidFill>
              </a:rPr>
              <a:t>http://www.flickr.com/photos/fun_flying/2959307155/</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3490" y="1438133"/>
            <a:ext cx="6052770" cy="4037150"/>
          </a:xfrm>
          <a:prstGeom prst="rect">
            <a:avLst/>
          </a:prstGeom>
        </p:spPr>
      </p:pic>
    </p:spTree>
    <p:extLst>
      <p:ext uri="{BB962C8B-B14F-4D97-AF65-F5344CB8AC3E}">
        <p14:creationId xmlns:p14="http://schemas.microsoft.com/office/powerpoint/2010/main" val="33934490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1000"/>
                                        <p:tgtEl>
                                          <p:spTgt spid="3">
                                            <p:txEl>
                                              <p:pRg st="3" end="3"/>
                                            </p:txEl>
                                          </p:spTgt>
                                        </p:tgtEl>
                                      </p:cBhvr>
                                    </p:animEffect>
                                    <p:anim calcmode="lin" valueType="num">
                                      <p:cBhvr>
                                        <p:cTn id="3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fade">
                                      <p:cBhvr>
                                        <p:cTn id="45" dur="1000"/>
                                        <p:tgtEl>
                                          <p:spTgt spid="3">
                                            <p:txEl>
                                              <p:pRg st="4" end="4"/>
                                            </p:txEl>
                                          </p:spTgt>
                                        </p:tgtEl>
                                      </p:cBhvr>
                                    </p:animEffect>
                                    <p:anim calcmode="lin" valueType="num">
                                      <p:cBhvr>
                                        <p:cTn id="4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214438"/>
            <a:ext cx="11885514" cy="3446456"/>
          </a:xfrm>
        </p:spPr>
        <p:txBody>
          <a:bodyPr/>
          <a:lstStyle/>
          <a:p>
            <a:r>
              <a:rPr lang="en-US" dirty="0" smtClean="0"/>
              <a:t>Databases need TLC</a:t>
            </a:r>
          </a:p>
          <a:p>
            <a:r>
              <a:rPr lang="en-US" dirty="0" smtClean="0"/>
              <a:t>Index Rebuilding</a:t>
            </a:r>
          </a:p>
          <a:p>
            <a:r>
              <a:rPr lang="en-US" dirty="0" smtClean="0"/>
              <a:t>Index Defragmenting</a:t>
            </a:r>
          </a:p>
          <a:p>
            <a:r>
              <a:rPr lang="en-US" dirty="0" smtClean="0"/>
              <a:t>Update Statistics</a:t>
            </a:r>
          </a:p>
          <a:p>
            <a:endParaRPr lang="en-US" dirty="0" smtClean="0"/>
          </a:p>
        </p:txBody>
      </p:sp>
      <p:sp>
        <p:nvSpPr>
          <p:cNvPr id="2" name="Title 1"/>
          <p:cNvSpPr>
            <a:spLocks noGrp="1"/>
          </p:cNvSpPr>
          <p:nvPr>
            <p:ph type="title"/>
          </p:nvPr>
        </p:nvSpPr>
        <p:spPr/>
        <p:txBody>
          <a:bodyPr/>
          <a:lstStyle/>
          <a:p>
            <a:r>
              <a:rPr lang="en-US" dirty="0" smtClean="0"/>
              <a:t>Database Maintenance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2803" y="1391838"/>
            <a:ext cx="6217356" cy="4663017"/>
          </a:xfrm>
          <a:prstGeom prst="rect">
            <a:avLst/>
          </a:prstGeom>
        </p:spPr>
      </p:pic>
      <p:sp>
        <p:nvSpPr>
          <p:cNvPr id="7" name="TextBox 6"/>
          <p:cNvSpPr txBox="1"/>
          <p:nvPr/>
        </p:nvSpPr>
        <p:spPr>
          <a:xfrm>
            <a:off x="882" y="6711917"/>
            <a:ext cx="12434711" cy="266818"/>
          </a:xfrm>
          <a:prstGeom prst="rect">
            <a:avLst/>
          </a:prstGeom>
          <a:noFill/>
        </p:spPr>
        <p:txBody>
          <a:bodyPr wrap="square" rtlCol="0">
            <a:spAutoFit/>
          </a:bodyPr>
          <a:lstStyle/>
          <a:p>
            <a:pPr algn="ctr" defTabSz="932597"/>
            <a:r>
              <a:rPr lang="en-US" sz="1071" dirty="0">
                <a:solidFill>
                  <a:srgbClr val="FFFFFF"/>
                </a:solidFill>
              </a:rPr>
              <a:t>http://www.flickr.com/photos/wjlonien/6309343565/</a:t>
            </a:r>
          </a:p>
        </p:txBody>
      </p:sp>
    </p:spTree>
    <p:extLst>
      <p:ext uri="{BB962C8B-B14F-4D97-AF65-F5344CB8AC3E}">
        <p14:creationId xmlns:p14="http://schemas.microsoft.com/office/powerpoint/2010/main" val="2182753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1000"/>
                                        <p:tgtEl>
                                          <p:spTgt spid="3">
                                            <p:txEl>
                                              <p:pRg st="3" end="3"/>
                                            </p:txEl>
                                          </p:spTgt>
                                        </p:tgtEl>
                                      </p:cBhvr>
                                    </p:animEffect>
                                    <p:anim calcmode="lin" valueType="num">
                                      <p:cBhvr>
                                        <p:cTn id="3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Maintenance</a:t>
            </a:r>
            <a:endParaRPr lang="en-US" dirty="0"/>
          </a:p>
        </p:txBody>
      </p:sp>
      <p:sp>
        <p:nvSpPr>
          <p:cNvPr id="3" name="Text Placeholder 2"/>
          <p:cNvSpPr>
            <a:spLocks noGrp="1"/>
          </p:cNvSpPr>
          <p:nvPr>
            <p:ph type="body" idx="1"/>
          </p:nvPr>
        </p:nvSpPr>
        <p:spPr>
          <a:xfrm>
            <a:off x="1143178" y="1457357"/>
            <a:ext cx="5125255" cy="591774"/>
          </a:xfrm>
        </p:spPr>
        <p:txBody>
          <a:bodyPr/>
          <a:lstStyle/>
          <a:p>
            <a:r>
              <a:rPr lang="en-US" sz="2856" dirty="0"/>
              <a:t>Index Rebuild</a:t>
            </a:r>
          </a:p>
        </p:txBody>
      </p:sp>
      <p:sp>
        <p:nvSpPr>
          <p:cNvPr id="4" name="Content Placeholder 3"/>
          <p:cNvSpPr>
            <a:spLocks noGrp="1"/>
          </p:cNvSpPr>
          <p:nvPr>
            <p:ph sz="half" idx="2"/>
          </p:nvPr>
        </p:nvSpPr>
        <p:spPr>
          <a:xfrm>
            <a:off x="1143178" y="2049130"/>
            <a:ext cx="5125255" cy="4861844"/>
          </a:xfrm>
        </p:spPr>
        <p:txBody>
          <a:bodyPr/>
          <a:lstStyle/>
          <a:p>
            <a:r>
              <a:rPr lang="en-US" dirty="0" smtClean="0"/>
              <a:t>Can be online or offline depending on version, edition and column data types</a:t>
            </a:r>
          </a:p>
          <a:p>
            <a:r>
              <a:rPr lang="en-US" dirty="0" smtClean="0"/>
              <a:t>Creates new indexes then drops old index</a:t>
            </a:r>
          </a:p>
          <a:p>
            <a:r>
              <a:rPr lang="en-US" dirty="0" smtClean="0"/>
              <a:t>Updates Statistics on index</a:t>
            </a:r>
            <a:endParaRPr lang="en-US" dirty="0"/>
          </a:p>
        </p:txBody>
      </p:sp>
      <p:sp>
        <p:nvSpPr>
          <p:cNvPr id="5" name="Text Placeholder 4"/>
          <p:cNvSpPr>
            <a:spLocks noGrp="1"/>
          </p:cNvSpPr>
          <p:nvPr>
            <p:ph type="body" sz="quarter" idx="3"/>
          </p:nvPr>
        </p:nvSpPr>
        <p:spPr>
          <a:xfrm>
            <a:off x="6446533" y="1208816"/>
            <a:ext cx="5135793" cy="840314"/>
          </a:xfrm>
        </p:spPr>
        <p:txBody>
          <a:bodyPr>
            <a:normAutofit/>
          </a:bodyPr>
          <a:lstStyle/>
          <a:p>
            <a:r>
              <a:rPr lang="en-US" sz="2856" dirty="0"/>
              <a:t>Index Defrag</a:t>
            </a:r>
          </a:p>
        </p:txBody>
      </p:sp>
      <p:sp>
        <p:nvSpPr>
          <p:cNvPr id="6" name="Content Placeholder 5"/>
          <p:cNvSpPr>
            <a:spLocks noGrp="1"/>
          </p:cNvSpPr>
          <p:nvPr>
            <p:ph sz="quarter" idx="4"/>
          </p:nvPr>
        </p:nvSpPr>
        <p:spPr>
          <a:xfrm>
            <a:off x="6446533" y="2049130"/>
            <a:ext cx="5135793" cy="3757939"/>
          </a:xfrm>
        </p:spPr>
        <p:txBody>
          <a:bodyPr/>
          <a:lstStyle/>
          <a:p>
            <a:r>
              <a:rPr lang="en-US" dirty="0" smtClean="0"/>
              <a:t>Always Online</a:t>
            </a:r>
          </a:p>
          <a:p>
            <a:r>
              <a:rPr lang="en-US" dirty="0" smtClean="0"/>
              <a:t>Moves data around pages row by row</a:t>
            </a:r>
          </a:p>
          <a:p>
            <a:r>
              <a:rPr lang="en-US" dirty="0" smtClean="0"/>
              <a:t>Only moves rows that need to be moved</a:t>
            </a:r>
            <a:endParaRPr lang="en-US" dirty="0"/>
          </a:p>
        </p:txBody>
      </p:sp>
      <p:sp>
        <p:nvSpPr>
          <p:cNvPr id="7" name="TextBox 6"/>
          <p:cNvSpPr txBox="1"/>
          <p:nvPr/>
        </p:nvSpPr>
        <p:spPr>
          <a:xfrm>
            <a:off x="882" y="6755389"/>
            <a:ext cx="12434711" cy="266818"/>
          </a:xfrm>
          <a:prstGeom prst="rect">
            <a:avLst/>
          </a:prstGeom>
          <a:noFill/>
        </p:spPr>
        <p:txBody>
          <a:bodyPr wrap="square" rtlCol="0">
            <a:spAutoFit/>
          </a:bodyPr>
          <a:lstStyle/>
          <a:p>
            <a:pPr algn="ctr" defTabSz="932597"/>
            <a:r>
              <a:rPr lang="en-US" sz="1071" dirty="0">
                <a:solidFill>
                  <a:srgbClr val="FFFFFF"/>
                </a:solidFill>
              </a:rPr>
              <a:t>http://www.flickr.com/photos/usnavy/5488581781/</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3675" y="100471"/>
            <a:ext cx="3495869" cy="2024463"/>
          </a:xfrm>
          <a:prstGeom prst="rect">
            <a:avLst/>
          </a:prstGeom>
        </p:spPr>
      </p:pic>
    </p:spTree>
    <p:extLst>
      <p:ext uri="{BB962C8B-B14F-4D97-AF65-F5344CB8AC3E}">
        <p14:creationId xmlns:p14="http://schemas.microsoft.com/office/powerpoint/2010/main" val="1199852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Effect transition="in" filter="fade">
                                      <p:cBhvr>
                                        <p:cTn id="35" dur="1000"/>
                                        <p:tgtEl>
                                          <p:spTgt spid="5">
                                            <p:txEl>
                                              <p:pRg st="0" end="0"/>
                                            </p:txEl>
                                          </p:spTgt>
                                        </p:tgtEl>
                                      </p:cBhvr>
                                    </p:animEffect>
                                    <p:anim calcmode="lin" valueType="num">
                                      <p:cBhvr>
                                        <p:cTn id="36"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fade">
                                      <p:cBhvr>
                                        <p:cTn id="42" dur="1000"/>
                                        <p:tgtEl>
                                          <p:spTgt spid="6">
                                            <p:txEl>
                                              <p:pRg st="0" end="0"/>
                                            </p:txEl>
                                          </p:spTgt>
                                        </p:tgtEl>
                                      </p:cBhvr>
                                    </p:animEffect>
                                    <p:anim calcmode="lin" valueType="num">
                                      <p:cBhvr>
                                        <p:cTn id="4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Effect transition="in" filter="fade">
                                      <p:cBhvr>
                                        <p:cTn id="49" dur="1000"/>
                                        <p:tgtEl>
                                          <p:spTgt spid="6">
                                            <p:txEl>
                                              <p:pRg st="1" end="1"/>
                                            </p:txEl>
                                          </p:spTgt>
                                        </p:tgtEl>
                                      </p:cBhvr>
                                    </p:animEffect>
                                    <p:anim calcmode="lin" valueType="num">
                                      <p:cBhvr>
                                        <p:cTn id="5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xEl>
                                              <p:pRg st="2" end="2"/>
                                            </p:txEl>
                                          </p:spTgt>
                                        </p:tgtEl>
                                        <p:attrNameLst>
                                          <p:attrName>style.visibility</p:attrName>
                                        </p:attrNameLst>
                                      </p:cBhvr>
                                      <p:to>
                                        <p:strVal val="visible"/>
                                      </p:to>
                                    </p:set>
                                    <p:animEffect transition="in" filter="fade">
                                      <p:cBhvr>
                                        <p:cTn id="56" dur="1000"/>
                                        <p:tgtEl>
                                          <p:spTgt spid="6">
                                            <p:txEl>
                                              <p:pRg st="2" end="2"/>
                                            </p:txEl>
                                          </p:spTgt>
                                        </p:tgtEl>
                                      </p:cBhvr>
                                    </p:animEffect>
                                    <p:anim calcmode="lin" valueType="num">
                                      <p:cBhvr>
                                        <p:cTn id="57"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88" dirty="0"/>
              <a:t>Introduction to SQL Server Management for the Non-DBA</a:t>
            </a:r>
            <a:endParaRPr lang="en-US" sz="4896" dirty="0"/>
          </a:p>
        </p:txBody>
      </p:sp>
      <p:sp>
        <p:nvSpPr>
          <p:cNvPr id="3" name="Subtitle 2"/>
          <p:cNvSpPr>
            <a:spLocks noGrp="1"/>
          </p:cNvSpPr>
          <p:nvPr>
            <p:ph type="body" sz="quarter" idx="14"/>
          </p:nvPr>
        </p:nvSpPr>
        <p:spPr>
          <a:xfrm>
            <a:off x="274639" y="4430471"/>
            <a:ext cx="6019799" cy="1352789"/>
          </a:xfrm>
        </p:spPr>
        <p:txBody>
          <a:bodyPr>
            <a:normAutofit lnSpcReduction="10000"/>
          </a:bodyPr>
          <a:lstStyle/>
          <a:p>
            <a:r>
              <a:rPr lang="en-US" sz="2800" dirty="0"/>
              <a:t>Denny Cherry</a:t>
            </a:r>
          </a:p>
          <a:p>
            <a:r>
              <a:rPr lang="en-US" sz="2800" dirty="0"/>
              <a:t>mrdenny@dcac.co</a:t>
            </a:r>
          </a:p>
          <a:p>
            <a:r>
              <a:rPr lang="en-US" sz="2800" dirty="0"/>
              <a:t>twitter.com/mrdenny</a:t>
            </a:r>
          </a:p>
          <a:p>
            <a:endParaRPr lang="en-US" sz="2800" dirty="0"/>
          </a:p>
        </p:txBody>
      </p:sp>
      <p:sp>
        <p:nvSpPr>
          <p:cNvPr id="4" name="Text Placeholder 3"/>
          <p:cNvSpPr>
            <a:spLocks noGrp="1"/>
          </p:cNvSpPr>
          <p:nvPr>
            <p:ph type="body" sz="quarter" idx="4294967295"/>
          </p:nvPr>
        </p:nvSpPr>
        <p:spPr>
          <a:xfrm>
            <a:off x="273051" y="4030662"/>
            <a:ext cx="5487140" cy="572464"/>
          </a:xfrm>
        </p:spPr>
        <p:txBody>
          <a:bodyPr/>
          <a:lstStyle/>
          <a:p>
            <a:r>
              <a:rPr lang="en-US" sz="2800" dirty="0" smtClean="0"/>
              <a:t>DBI-B220</a:t>
            </a:r>
            <a:endParaRPr lang="en-US" sz="2800" dirty="0"/>
          </a:p>
        </p:txBody>
      </p:sp>
    </p:spTree>
    <p:extLst>
      <p:ext uri="{BB962C8B-B14F-4D97-AF65-F5344CB8AC3E}">
        <p14:creationId xmlns:p14="http://schemas.microsoft.com/office/powerpoint/2010/main" val="20549772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type="body" sz="quarter" idx="10"/>
          </p:nvPr>
        </p:nvSpPr>
        <p:spPr>
          <a:xfrm>
            <a:off x="275481" y="1214438"/>
            <a:ext cx="11885514" cy="5785045"/>
          </a:xfrm>
        </p:spPr>
        <p:txBody>
          <a:bodyPr/>
          <a:lstStyle/>
          <a:p>
            <a:r>
              <a:rPr lang="en-US" dirty="0" smtClean="0"/>
              <a:t>How SQL Server figures out how to access data</a:t>
            </a:r>
          </a:p>
          <a:p>
            <a:r>
              <a:rPr lang="en-US" dirty="0" smtClean="0"/>
              <a:t>Statistics are used to create an execution plan</a:t>
            </a:r>
          </a:p>
          <a:p>
            <a:r>
              <a:rPr lang="en-US" dirty="0" smtClean="0"/>
              <a:t>Statistics are a sampling of the values within a table or index</a:t>
            </a:r>
          </a:p>
          <a:p>
            <a:r>
              <a:rPr lang="en-US" dirty="0" smtClean="0"/>
              <a:t>Statistics contain up to 200 samples of the values within the table</a:t>
            </a:r>
          </a:p>
          <a:p>
            <a:r>
              <a:rPr lang="en-US" dirty="0" smtClean="0"/>
              <a:t>Statistics track the number of values between sampled values</a:t>
            </a:r>
          </a:p>
          <a:p>
            <a:endParaRPr lang="en-US" dirty="0"/>
          </a:p>
        </p:txBody>
      </p:sp>
      <p:sp>
        <p:nvSpPr>
          <p:cNvPr id="2" name="Title 1"/>
          <p:cNvSpPr>
            <a:spLocks noGrp="1"/>
          </p:cNvSpPr>
          <p:nvPr>
            <p:ph type="title"/>
          </p:nvPr>
        </p:nvSpPr>
        <p:spPr/>
        <p:txBody>
          <a:bodyPr/>
          <a:lstStyle/>
          <a:p>
            <a:r>
              <a:rPr lang="en-US" dirty="0" smtClean="0"/>
              <a:t>Statistics?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35593" y="3583377"/>
            <a:ext cx="3933107" cy="2624120"/>
          </a:xfrm>
          <a:prstGeom prst="rect">
            <a:avLst/>
          </a:prstGeom>
        </p:spPr>
      </p:pic>
      <p:sp>
        <p:nvSpPr>
          <p:cNvPr id="4" name="TextBox 3"/>
          <p:cNvSpPr txBox="1"/>
          <p:nvPr/>
        </p:nvSpPr>
        <p:spPr>
          <a:xfrm>
            <a:off x="10828564" y="6861116"/>
            <a:ext cx="12434711" cy="266818"/>
          </a:xfrm>
          <a:prstGeom prst="rect">
            <a:avLst/>
          </a:prstGeom>
          <a:noFill/>
        </p:spPr>
        <p:txBody>
          <a:bodyPr wrap="square" rtlCol="0">
            <a:spAutoFit/>
          </a:bodyPr>
          <a:lstStyle/>
          <a:p>
            <a:pPr algn="ctr" defTabSz="932597"/>
            <a:r>
              <a:rPr lang="en-US" sz="1071" dirty="0">
                <a:solidFill>
                  <a:srgbClr val="FFFFFF"/>
                </a:solidFill>
              </a:rPr>
              <a:t>http://www.flickr.com/photos/franganillo/3676227162/</a:t>
            </a:r>
          </a:p>
        </p:txBody>
      </p:sp>
    </p:spTree>
    <p:extLst>
      <p:ext uri="{BB962C8B-B14F-4D97-AF65-F5344CB8AC3E}">
        <p14:creationId xmlns:p14="http://schemas.microsoft.com/office/powerpoint/2010/main" val="39501702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1000"/>
                                        <p:tgtEl>
                                          <p:spTgt spid="7">
                                            <p:txEl>
                                              <p:pRg st="3" end="3"/>
                                            </p:txEl>
                                          </p:spTgt>
                                        </p:tgtEl>
                                      </p:cBhvr>
                                    </p:animEffect>
                                    <p:anim calcmode="lin" valueType="num">
                                      <p:cBhvr>
                                        <p:cTn id="29"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Effect transition="in" filter="fade">
                                      <p:cBhvr>
                                        <p:cTn id="35" dur="1000"/>
                                        <p:tgtEl>
                                          <p:spTgt spid="7">
                                            <p:txEl>
                                              <p:pRg st="4" end="4"/>
                                            </p:txEl>
                                          </p:spTgt>
                                        </p:tgtEl>
                                      </p:cBhvr>
                                    </p:animEffect>
                                    <p:anim calcmode="lin" valueType="num">
                                      <p:cBhvr>
                                        <p:cTn id="36"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Statistics?</a:t>
            </a:r>
            <a:endParaRPr lang="en-US" dirty="0"/>
          </a:p>
        </p:txBody>
      </p:sp>
      <p:pic>
        <p:nvPicPr>
          <p:cNvPr id="4" name="Picture 3"/>
          <p:cNvPicPr>
            <a:picLocks noChangeAspect="1"/>
          </p:cNvPicPr>
          <p:nvPr/>
        </p:nvPicPr>
        <p:blipFill>
          <a:blip r:embed="rId3"/>
          <a:stretch>
            <a:fillRect/>
          </a:stretch>
        </p:blipFill>
        <p:spPr>
          <a:xfrm>
            <a:off x="254726" y="1999591"/>
            <a:ext cx="11927023" cy="4437962"/>
          </a:xfrm>
          <a:prstGeom prst="rect">
            <a:avLst/>
          </a:prstGeom>
        </p:spPr>
      </p:pic>
    </p:spTree>
    <p:extLst>
      <p:ext uri="{BB962C8B-B14F-4D97-AF65-F5344CB8AC3E}">
        <p14:creationId xmlns:p14="http://schemas.microsoft.com/office/powerpoint/2010/main" val="235685263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Compression</a:t>
            </a:r>
            <a:endParaRPr lang="en-US" dirty="0"/>
          </a:p>
        </p:txBody>
      </p:sp>
      <p:sp>
        <p:nvSpPr>
          <p:cNvPr id="5" name="TextBox 4"/>
          <p:cNvSpPr txBox="1"/>
          <p:nvPr/>
        </p:nvSpPr>
        <p:spPr>
          <a:xfrm>
            <a:off x="882" y="6708726"/>
            <a:ext cx="12434711" cy="266818"/>
          </a:xfrm>
          <a:prstGeom prst="rect">
            <a:avLst/>
          </a:prstGeom>
          <a:noFill/>
        </p:spPr>
        <p:txBody>
          <a:bodyPr wrap="square" rtlCol="0">
            <a:spAutoFit/>
          </a:bodyPr>
          <a:lstStyle/>
          <a:p>
            <a:pPr algn="ctr" defTabSz="932597"/>
            <a:r>
              <a:rPr lang="en-US" sz="1071" dirty="0">
                <a:solidFill>
                  <a:srgbClr val="FFFFFF"/>
                </a:solidFill>
              </a:rPr>
              <a:t>https://www.flickr.com/photos/smithser/6122836965/</a:t>
            </a:r>
          </a:p>
        </p:txBody>
      </p:sp>
      <p:sp>
        <p:nvSpPr>
          <p:cNvPr id="6" name="Content Placeholder 6"/>
          <p:cNvSpPr txBox="1">
            <a:spLocks/>
          </p:cNvSpPr>
          <p:nvPr/>
        </p:nvSpPr>
        <p:spPr>
          <a:xfrm>
            <a:off x="855768" y="1861968"/>
            <a:ext cx="10724938" cy="4437962"/>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en-US" sz="2856" dirty="0">
                <a:solidFill>
                  <a:srgbClr val="FFFFFF"/>
                </a:solidFill>
              </a:rPr>
              <a:t>Saves space within:</a:t>
            </a:r>
          </a:p>
          <a:p>
            <a:pPr lvl="1"/>
            <a:r>
              <a:rPr lang="en-US" sz="2448" dirty="0">
                <a:solidFill>
                  <a:srgbClr val="FFFFFF"/>
                </a:solidFill>
              </a:rPr>
              <a:t>The database</a:t>
            </a:r>
          </a:p>
          <a:p>
            <a:pPr lvl="1"/>
            <a:r>
              <a:rPr lang="en-US" sz="2448" dirty="0">
                <a:solidFill>
                  <a:srgbClr val="FFFFFF"/>
                </a:solidFill>
              </a:rPr>
              <a:t>Memory</a:t>
            </a:r>
          </a:p>
          <a:p>
            <a:pPr lvl="1"/>
            <a:r>
              <a:rPr lang="en-US" sz="2448" dirty="0">
                <a:solidFill>
                  <a:srgbClr val="FFFFFF"/>
                </a:solidFill>
              </a:rPr>
              <a:t>Backups</a:t>
            </a:r>
          </a:p>
          <a:p>
            <a:r>
              <a:rPr lang="en-US" sz="2856" dirty="0">
                <a:solidFill>
                  <a:srgbClr val="FFFFFF"/>
                </a:solidFill>
              </a:rPr>
              <a:t>Costs CPU speed, but usually worth it</a:t>
            </a:r>
          </a:p>
          <a:p>
            <a:r>
              <a:rPr lang="en-US" sz="2856" dirty="0">
                <a:solidFill>
                  <a:srgbClr val="FFFFFF"/>
                </a:solidFill>
              </a:rPr>
              <a:t>Data Compression is Page or Row</a:t>
            </a:r>
          </a:p>
          <a:p>
            <a:r>
              <a:rPr lang="en-US" sz="2856" dirty="0">
                <a:solidFill>
                  <a:srgbClr val="FFFFFF"/>
                </a:solidFill>
              </a:rPr>
              <a:t>Backup Compression is an on or off</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7813" y="587619"/>
            <a:ext cx="4539667" cy="3028809"/>
          </a:xfrm>
          <a:prstGeom prst="rect">
            <a:avLst/>
          </a:prstGeom>
        </p:spPr>
      </p:pic>
    </p:spTree>
    <p:extLst>
      <p:ext uri="{BB962C8B-B14F-4D97-AF65-F5344CB8AC3E}">
        <p14:creationId xmlns:p14="http://schemas.microsoft.com/office/powerpoint/2010/main" val="4721659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anim calcmode="lin" valueType="num">
                                      <p:cBhvr>
                                        <p:cTn id="13"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1000"/>
                                        <p:tgtEl>
                                          <p:spTgt spid="6">
                                            <p:txEl>
                                              <p:pRg st="2" end="2"/>
                                            </p:txEl>
                                          </p:spTgt>
                                        </p:tgtEl>
                                      </p:cBhvr>
                                    </p:animEffect>
                                    <p:anim calcmode="lin" valueType="num">
                                      <p:cBhvr>
                                        <p:cTn id="18"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anim calcmode="lin" valueType="num">
                                      <p:cBhvr>
                                        <p:cTn id="2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fade">
                                      <p:cBhvr>
                                        <p:cTn id="29" dur="1000"/>
                                        <p:tgtEl>
                                          <p:spTgt spid="6">
                                            <p:txEl>
                                              <p:pRg st="4" end="4"/>
                                            </p:txEl>
                                          </p:spTgt>
                                        </p:tgtEl>
                                      </p:cBhvr>
                                    </p:animEffect>
                                    <p:anim calcmode="lin" valueType="num">
                                      <p:cBhvr>
                                        <p:cTn id="30"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5" end="5"/>
                                            </p:txEl>
                                          </p:spTgt>
                                        </p:tgtEl>
                                        <p:attrNameLst>
                                          <p:attrName>style.visibility</p:attrName>
                                        </p:attrNameLst>
                                      </p:cBhvr>
                                      <p:to>
                                        <p:strVal val="visible"/>
                                      </p:to>
                                    </p:set>
                                    <p:animEffect transition="in" filter="fade">
                                      <p:cBhvr>
                                        <p:cTn id="36" dur="1000"/>
                                        <p:tgtEl>
                                          <p:spTgt spid="6">
                                            <p:txEl>
                                              <p:pRg st="5" end="5"/>
                                            </p:txEl>
                                          </p:spTgt>
                                        </p:tgtEl>
                                      </p:cBhvr>
                                    </p:animEffect>
                                    <p:anim calcmode="lin" valueType="num">
                                      <p:cBhvr>
                                        <p:cTn id="37"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Effect transition="in" filter="fade">
                                      <p:cBhvr>
                                        <p:cTn id="43" dur="1000"/>
                                        <p:tgtEl>
                                          <p:spTgt spid="6">
                                            <p:txEl>
                                              <p:pRg st="6" end="6"/>
                                            </p:txEl>
                                          </p:spTgt>
                                        </p:tgtEl>
                                      </p:cBhvr>
                                    </p:animEffect>
                                    <p:anim calcmode="lin" valueType="num">
                                      <p:cBhvr>
                                        <p:cTn id="4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214438"/>
            <a:ext cx="11885514" cy="9046836"/>
          </a:xfrm>
        </p:spPr>
        <p:txBody>
          <a:bodyPr/>
          <a:lstStyle/>
          <a:p>
            <a:r>
              <a:rPr lang="en-US" dirty="0" smtClean="0"/>
              <a:t>All databases can become corrupt</a:t>
            </a:r>
          </a:p>
          <a:p>
            <a:r>
              <a:rPr lang="en-US" dirty="0" smtClean="0"/>
              <a:t>Corruption is usually a hardware problem</a:t>
            </a:r>
          </a:p>
          <a:p>
            <a:r>
              <a:rPr lang="en-US" dirty="0" smtClean="0"/>
              <a:t>Corruption should be checked for regularly</a:t>
            </a:r>
          </a:p>
          <a:p>
            <a:r>
              <a:rPr lang="en-US" dirty="0" smtClean="0"/>
              <a:t>Depending on what is corrupt it may be repaired without data loss</a:t>
            </a:r>
          </a:p>
          <a:p>
            <a:r>
              <a:rPr lang="en-US" dirty="0" smtClean="0"/>
              <a:t>Corruption is checked for and repaired using DBCC CHECKDB</a:t>
            </a:r>
          </a:p>
          <a:p>
            <a:r>
              <a:rPr lang="en-US" dirty="0" smtClean="0"/>
              <a:t>Corruption will happen, how you prepare for it will determine how easily you can survive it</a:t>
            </a:r>
          </a:p>
          <a:p>
            <a:r>
              <a:rPr lang="en-US" dirty="0" smtClean="0"/>
              <a:t>Some corruption can’t be repaired and must be restored from a backup</a:t>
            </a:r>
          </a:p>
          <a:p>
            <a:endParaRPr lang="en-US" dirty="0" smtClean="0"/>
          </a:p>
          <a:p>
            <a:endParaRPr lang="en-US" dirty="0" smtClean="0"/>
          </a:p>
          <a:p>
            <a:endParaRPr lang="en-US" dirty="0"/>
          </a:p>
        </p:txBody>
      </p:sp>
      <p:sp>
        <p:nvSpPr>
          <p:cNvPr id="2" name="Title 1"/>
          <p:cNvSpPr>
            <a:spLocks noGrp="1"/>
          </p:cNvSpPr>
          <p:nvPr>
            <p:ph type="title"/>
          </p:nvPr>
        </p:nvSpPr>
        <p:spPr/>
        <p:txBody>
          <a:bodyPr/>
          <a:lstStyle/>
          <a:p>
            <a:r>
              <a:rPr lang="en-US" dirty="0" smtClean="0"/>
              <a:t>Corruption</a:t>
            </a:r>
            <a:endParaRPr lang="en-US" dirty="0"/>
          </a:p>
        </p:txBody>
      </p:sp>
    </p:spTree>
    <p:extLst>
      <p:ext uri="{BB962C8B-B14F-4D97-AF65-F5344CB8AC3E}">
        <p14:creationId xmlns:p14="http://schemas.microsoft.com/office/powerpoint/2010/main" val="40116534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9" y="1212850"/>
            <a:ext cx="11887200" cy="4012765"/>
          </a:xfrm>
        </p:spPr>
        <p:txBody>
          <a:bodyPr/>
          <a:lstStyle/>
          <a:p>
            <a:r>
              <a:rPr lang="en-US" dirty="0" smtClean="0"/>
              <a:t>Compatibility levels tell SQL Server which language syntax to support</a:t>
            </a:r>
          </a:p>
          <a:p>
            <a:r>
              <a:rPr lang="en-US" dirty="0" smtClean="0"/>
              <a:t>Does not effect the version of the SQL Server the database can be restored to</a:t>
            </a:r>
          </a:p>
          <a:p>
            <a:r>
              <a:rPr lang="en-US" dirty="0" smtClean="0"/>
              <a:t>SQL Supports several down level compatibility levels.</a:t>
            </a:r>
          </a:p>
          <a:p>
            <a:pPr lvl="1"/>
            <a:r>
              <a:rPr lang="en-US" dirty="0" smtClean="0"/>
              <a:t>SQL 2012 supports SQL 2005 and up</a:t>
            </a:r>
          </a:p>
          <a:p>
            <a:pPr lvl="1"/>
            <a:r>
              <a:rPr lang="en-US" dirty="0" smtClean="0"/>
              <a:t>SQL 2008 R2 and below support SQL 6.5 and up</a:t>
            </a:r>
            <a:endParaRPr lang="en-US" dirty="0"/>
          </a:p>
        </p:txBody>
      </p:sp>
      <p:sp>
        <p:nvSpPr>
          <p:cNvPr id="2" name="Title 1"/>
          <p:cNvSpPr>
            <a:spLocks noGrp="1"/>
          </p:cNvSpPr>
          <p:nvPr>
            <p:ph type="title"/>
          </p:nvPr>
        </p:nvSpPr>
        <p:spPr/>
        <p:txBody>
          <a:bodyPr/>
          <a:lstStyle/>
          <a:p>
            <a:r>
              <a:rPr lang="en-US" dirty="0" smtClean="0"/>
              <a:t>Compatibility Level</a:t>
            </a:r>
            <a:endParaRPr lang="en-US" dirty="0"/>
          </a:p>
        </p:txBody>
      </p:sp>
    </p:spTree>
    <p:extLst>
      <p:ext uri="{BB962C8B-B14F-4D97-AF65-F5344CB8AC3E}">
        <p14:creationId xmlns:p14="http://schemas.microsoft.com/office/powerpoint/2010/main" val="18607047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2257" y="3269327"/>
            <a:ext cx="4605916" cy="3454438"/>
          </a:xfrm>
          <a:prstGeom prst="rect">
            <a:avLst/>
          </a:prstGeom>
        </p:spPr>
      </p:pic>
      <p:sp>
        <p:nvSpPr>
          <p:cNvPr id="3" name="Content Placeholder 2"/>
          <p:cNvSpPr>
            <a:spLocks noGrp="1"/>
          </p:cNvSpPr>
          <p:nvPr>
            <p:ph type="body" sz="quarter" idx="10"/>
          </p:nvPr>
        </p:nvSpPr>
        <p:spPr>
          <a:xfrm>
            <a:off x="274639" y="1212850"/>
            <a:ext cx="11887200" cy="4123436"/>
          </a:xfrm>
        </p:spPr>
        <p:txBody>
          <a:bodyPr/>
          <a:lstStyle/>
          <a:p>
            <a:r>
              <a:rPr lang="en-US" dirty="0" smtClean="0"/>
              <a:t>Used to speed up queries</a:t>
            </a:r>
          </a:p>
          <a:p>
            <a:r>
              <a:rPr lang="en-US" dirty="0" smtClean="0"/>
              <a:t>Sorted based on the columns within the index</a:t>
            </a:r>
          </a:p>
          <a:p>
            <a:r>
              <a:rPr lang="en-US" dirty="0" smtClean="0"/>
              <a:t>Causes duplicate data to be stored</a:t>
            </a:r>
          </a:p>
          <a:p>
            <a:r>
              <a:rPr lang="en-US" dirty="0" smtClean="0"/>
              <a:t>Trades space for speed</a:t>
            </a:r>
          </a:p>
          <a:p>
            <a:r>
              <a:rPr lang="en-US" dirty="0" smtClean="0"/>
              <a:t>Indexes are ½ art and ½ science</a:t>
            </a:r>
          </a:p>
          <a:p>
            <a:endParaRPr lang="en-US" dirty="0"/>
          </a:p>
        </p:txBody>
      </p:sp>
      <p:sp>
        <p:nvSpPr>
          <p:cNvPr id="2" name="Title 1"/>
          <p:cNvSpPr>
            <a:spLocks noGrp="1"/>
          </p:cNvSpPr>
          <p:nvPr>
            <p:ph type="title"/>
          </p:nvPr>
        </p:nvSpPr>
        <p:spPr/>
        <p:txBody>
          <a:bodyPr/>
          <a:lstStyle/>
          <a:p>
            <a:r>
              <a:rPr lang="en-US" dirty="0" smtClean="0"/>
              <a:t>Indexes</a:t>
            </a:r>
            <a:endParaRPr lang="en-US" dirty="0"/>
          </a:p>
        </p:txBody>
      </p:sp>
      <p:sp>
        <p:nvSpPr>
          <p:cNvPr id="4" name="TextBox 3"/>
          <p:cNvSpPr txBox="1"/>
          <p:nvPr/>
        </p:nvSpPr>
        <p:spPr>
          <a:xfrm>
            <a:off x="882" y="6723765"/>
            <a:ext cx="12434711" cy="266818"/>
          </a:xfrm>
          <a:prstGeom prst="rect">
            <a:avLst/>
          </a:prstGeom>
          <a:noFill/>
        </p:spPr>
        <p:txBody>
          <a:bodyPr wrap="square" rtlCol="0">
            <a:spAutoFit/>
          </a:bodyPr>
          <a:lstStyle/>
          <a:p>
            <a:pPr algn="ctr" defTabSz="932597"/>
            <a:r>
              <a:rPr lang="en-US" sz="1071" dirty="0">
                <a:solidFill>
                  <a:srgbClr val="FFFFFF"/>
                </a:solidFill>
              </a:rPr>
              <a:t>http://www.flickr.com/photos/annarbor/4350627292/</a:t>
            </a:r>
          </a:p>
        </p:txBody>
      </p:sp>
    </p:spTree>
    <p:extLst>
      <p:ext uri="{BB962C8B-B14F-4D97-AF65-F5344CB8AC3E}">
        <p14:creationId xmlns:p14="http://schemas.microsoft.com/office/powerpoint/2010/main" val="12552530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1000"/>
                                        <p:tgtEl>
                                          <p:spTgt spid="3">
                                            <p:txEl>
                                              <p:pRg st="3" end="3"/>
                                            </p:txEl>
                                          </p:spTgt>
                                        </p:tgtEl>
                                      </p:cBhvr>
                                    </p:animEffect>
                                    <p:anim calcmode="lin" valueType="num">
                                      <p:cBhvr>
                                        <p:cTn id="3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fade">
                                      <p:cBhvr>
                                        <p:cTn id="45" dur="1000"/>
                                        <p:tgtEl>
                                          <p:spTgt spid="3">
                                            <p:txEl>
                                              <p:pRg st="4" end="4"/>
                                            </p:txEl>
                                          </p:spTgt>
                                        </p:tgtEl>
                                      </p:cBhvr>
                                    </p:animEffect>
                                    <p:anim calcmode="lin" valueType="num">
                                      <p:cBhvr>
                                        <p:cTn id="4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9" y="1212850"/>
            <a:ext cx="11887200" cy="5477397"/>
          </a:xfrm>
        </p:spPr>
        <p:txBody>
          <a:bodyPr/>
          <a:lstStyle/>
          <a:p>
            <a:r>
              <a:rPr lang="en-US" dirty="0" smtClean="0"/>
              <a:t>Clustered</a:t>
            </a:r>
          </a:p>
          <a:p>
            <a:r>
              <a:rPr lang="en-US" dirty="0" err="1" smtClean="0"/>
              <a:t>Nonclustered</a:t>
            </a:r>
            <a:endParaRPr lang="en-US" dirty="0" smtClean="0"/>
          </a:p>
          <a:p>
            <a:r>
              <a:rPr lang="en-US" dirty="0" smtClean="0"/>
              <a:t>Full Text</a:t>
            </a:r>
          </a:p>
          <a:p>
            <a:r>
              <a:rPr lang="en-US" dirty="0" smtClean="0"/>
              <a:t>Spatial</a:t>
            </a:r>
          </a:p>
          <a:p>
            <a:r>
              <a:rPr lang="en-US" dirty="0" err="1" smtClean="0"/>
              <a:t>ColumnStore</a:t>
            </a:r>
            <a:endParaRPr lang="en-US" dirty="0" smtClean="0"/>
          </a:p>
          <a:p>
            <a:r>
              <a:rPr lang="en-US" dirty="0" smtClean="0"/>
              <a:t>XML</a:t>
            </a:r>
          </a:p>
          <a:p>
            <a:r>
              <a:rPr lang="en-US" dirty="0" smtClean="0"/>
              <a:t>Semantic Search</a:t>
            </a:r>
          </a:p>
          <a:p>
            <a:endParaRPr lang="en-US" dirty="0"/>
          </a:p>
        </p:txBody>
      </p:sp>
      <p:sp>
        <p:nvSpPr>
          <p:cNvPr id="2" name="Title 1"/>
          <p:cNvSpPr>
            <a:spLocks noGrp="1"/>
          </p:cNvSpPr>
          <p:nvPr>
            <p:ph type="title"/>
          </p:nvPr>
        </p:nvSpPr>
        <p:spPr/>
        <p:txBody>
          <a:bodyPr/>
          <a:lstStyle/>
          <a:p>
            <a:r>
              <a:rPr lang="en-US" dirty="0" smtClean="0"/>
              <a:t>Indexes</a:t>
            </a:r>
            <a:endParaRPr lang="en-US" dirty="0"/>
          </a:p>
        </p:txBody>
      </p:sp>
      <p:sp>
        <p:nvSpPr>
          <p:cNvPr id="6" name="TextBox 5"/>
          <p:cNvSpPr txBox="1"/>
          <p:nvPr/>
        </p:nvSpPr>
        <p:spPr>
          <a:xfrm>
            <a:off x="882" y="6723769"/>
            <a:ext cx="12434711" cy="266818"/>
          </a:xfrm>
          <a:prstGeom prst="rect">
            <a:avLst/>
          </a:prstGeom>
          <a:noFill/>
        </p:spPr>
        <p:txBody>
          <a:bodyPr wrap="square" rtlCol="0">
            <a:spAutoFit/>
          </a:bodyPr>
          <a:lstStyle/>
          <a:p>
            <a:pPr algn="ctr" defTabSz="932597"/>
            <a:r>
              <a:rPr lang="en-US" sz="1071" dirty="0">
                <a:solidFill>
                  <a:srgbClr val="FFFFFF"/>
                </a:solidFill>
              </a:rPr>
              <a:t>http://www.flickr.com/photos/tryingyouth/2456237/</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8237" y="1861968"/>
            <a:ext cx="5145364" cy="3417991"/>
          </a:xfrm>
          <a:prstGeom prst="rect">
            <a:avLst/>
          </a:prstGeom>
        </p:spPr>
      </p:pic>
    </p:spTree>
    <p:extLst>
      <p:ext uri="{BB962C8B-B14F-4D97-AF65-F5344CB8AC3E}">
        <p14:creationId xmlns:p14="http://schemas.microsoft.com/office/powerpoint/2010/main" val="3928299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1000"/>
                                        <p:tgtEl>
                                          <p:spTgt spid="3">
                                            <p:txEl>
                                              <p:pRg st="3" end="3"/>
                                            </p:txEl>
                                          </p:spTgt>
                                        </p:tgtEl>
                                      </p:cBhvr>
                                    </p:animEffect>
                                    <p:anim calcmode="lin" valueType="num">
                                      <p:cBhvr>
                                        <p:cTn id="3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fade">
                                      <p:cBhvr>
                                        <p:cTn id="45" dur="1000"/>
                                        <p:tgtEl>
                                          <p:spTgt spid="3">
                                            <p:txEl>
                                              <p:pRg st="4" end="4"/>
                                            </p:txEl>
                                          </p:spTgt>
                                        </p:tgtEl>
                                      </p:cBhvr>
                                    </p:animEffect>
                                    <p:anim calcmode="lin" valueType="num">
                                      <p:cBhvr>
                                        <p:cTn id="4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animEffect transition="in" filter="fade">
                                      <p:cBhvr>
                                        <p:cTn id="52" dur="1000"/>
                                        <p:tgtEl>
                                          <p:spTgt spid="3">
                                            <p:txEl>
                                              <p:pRg st="5" end="5"/>
                                            </p:txEl>
                                          </p:spTgt>
                                        </p:tgtEl>
                                      </p:cBhvr>
                                    </p:animEffect>
                                    <p:anim calcmode="lin" valueType="num">
                                      <p:cBhvr>
                                        <p:cTn id="5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
                                            <p:txEl>
                                              <p:pRg st="6" end="6"/>
                                            </p:txEl>
                                          </p:spTgt>
                                        </p:tgtEl>
                                        <p:attrNameLst>
                                          <p:attrName>style.visibility</p:attrName>
                                        </p:attrNameLst>
                                      </p:cBhvr>
                                      <p:to>
                                        <p:strVal val="visible"/>
                                      </p:to>
                                    </p:set>
                                    <p:animEffect transition="in" filter="fade">
                                      <p:cBhvr>
                                        <p:cTn id="59" dur="1000"/>
                                        <p:tgtEl>
                                          <p:spTgt spid="3">
                                            <p:txEl>
                                              <p:pRg st="6" end="6"/>
                                            </p:txEl>
                                          </p:spTgt>
                                        </p:tgtEl>
                                      </p:cBhvr>
                                    </p:animEffect>
                                    <p:anim calcmode="lin" valueType="num">
                                      <p:cBhvr>
                                        <p:cTn id="6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6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Indexes</a:t>
            </a:r>
            <a:endParaRPr lang="en-US" dirty="0"/>
          </a:p>
        </p:txBody>
      </p:sp>
      <p:pic>
        <p:nvPicPr>
          <p:cNvPr id="4" name="Content Placeholder 3"/>
          <p:cNvPicPr>
            <a:picLocks noGrp="1" noChangeAspect="1"/>
          </p:cNvPicPr>
          <p:nvPr>
            <p:ph sz="quarter" idx="4294967295"/>
          </p:nvPr>
        </p:nvPicPr>
        <p:blipFill>
          <a:blip r:embed="rId3"/>
          <a:stretch>
            <a:fillRect/>
          </a:stretch>
        </p:blipFill>
        <p:spPr>
          <a:xfrm>
            <a:off x="882" y="1724345"/>
            <a:ext cx="6758136" cy="1819872"/>
          </a:xfrm>
          <a:prstGeom prst="rect">
            <a:avLst/>
          </a:prstGeom>
        </p:spPr>
      </p:pic>
      <p:pic>
        <p:nvPicPr>
          <p:cNvPr id="5" name="Picture 4"/>
          <p:cNvPicPr>
            <a:picLocks noChangeAspect="1"/>
          </p:cNvPicPr>
          <p:nvPr/>
        </p:nvPicPr>
        <p:blipFill>
          <a:blip r:embed="rId4"/>
          <a:stretch>
            <a:fillRect/>
          </a:stretch>
        </p:blipFill>
        <p:spPr>
          <a:xfrm>
            <a:off x="1692196" y="4021601"/>
            <a:ext cx="10354812" cy="2226841"/>
          </a:xfrm>
          <a:prstGeom prst="rect">
            <a:avLst/>
          </a:prstGeom>
        </p:spPr>
      </p:pic>
    </p:spTree>
    <p:extLst>
      <p:ext uri="{BB962C8B-B14F-4D97-AF65-F5344CB8AC3E}">
        <p14:creationId xmlns:p14="http://schemas.microsoft.com/office/powerpoint/2010/main" val="38519048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9" y="1212850"/>
            <a:ext cx="11887200" cy="738536"/>
          </a:xfrm>
        </p:spPr>
        <p:txBody>
          <a:bodyPr/>
          <a:lstStyle/>
          <a:p>
            <a:endParaRPr lang="en-US"/>
          </a:p>
        </p:txBody>
      </p:sp>
      <p:sp>
        <p:nvSpPr>
          <p:cNvPr id="2" name="Title 1"/>
          <p:cNvSpPr>
            <a:spLocks noGrp="1"/>
          </p:cNvSpPr>
          <p:nvPr>
            <p:ph type="title"/>
          </p:nvPr>
        </p:nvSpPr>
        <p:spPr/>
        <p:txBody>
          <a:bodyPr/>
          <a:lstStyle/>
          <a:p>
            <a:r>
              <a:rPr lang="en-US" dirty="0" smtClean="0"/>
              <a:t>Indexes</a:t>
            </a:r>
            <a:endParaRPr lang="en-US" dirty="0"/>
          </a:p>
        </p:txBody>
      </p:sp>
      <p:graphicFrame>
        <p:nvGraphicFramePr>
          <p:cNvPr id="4" name="Object 3"/>
          <p:cNvGraphicFramePr>
            <a:graphicFrameLocks noChangeAspect="1"/>
          </p:cNvGraphicFramePr>
          <p:nvPr>
            <p:extLst/>
          </p:nvPr>
        </p:nvGraphicFramePr>
        <p:xfrm>
          <a:off x="1431436" y="1558883"/>
          <a:ext cx="5684306" cy="2026089"/>
        </p:xfrm>
        <a:graphic>
          <a:graphicData uri="http://schemas.openxmlformats.org/presentationml/2006/ole">
            <mc:AlternateContent xmlns:mc="http://schemas.openxmlformats.org/markup-compatibility/2006">
              <mc:Choice xmlns:v="urn:schemas-microsoft-com:vml" Requires="v">
                <p:oleObj spid="_x0000_s1032" name="Bitmap Image" r:id="rId4" imgW="1924200" imgH="685800" progId="Paint.Picture">
                  <p:embed/>
                </p:oleObj>
              </mc:Choice>
              <mc:Fallback>
                <p:oleObj name="Bitmap Image" r:id="rId4" imgW="1924200" imgH="685800" progId="Paint.Picture">
                  <p:embed/>
                  <p:pic>
                    <p:nvPicPr>
                      <p:cNvPr id="0" name=""/>
                      <p:cNvPicPr/>
                      <p:nvPr/>
                    </p:nvPicPr>
                    <p:blipFill>
                      <a:blip r:embed="rId5"/>
                      <a:stretch>
                        <a:fillRect/>
                      </a:stretch>
                    </p:blipFill>
                    <p:spPr>
                      <a:xfrm>
                        <a:off x="1431436" y="1558883"/>
                        <a:ext cx="5684306" cy="2026089"/>
                      </a:xfrm>
                      <a:prstGeom prst="rect">
                        <a:avLst/>
                      </a:prstGeom>
                    </p:spPr>
                  </p:pic>
                </p:oleObj>
              </mc:Fallback>
            </mc:AlternateContent>
          </a:graphicData>
        </a:graphic>
      </p:graphicFrame>
      <p:graphicFrame>
        <p:nvGraphicFramePr>
          <p:cNvPr id="5" name="Object 4"/>
          <p:cNvGraphicFramePr>
            <a:graphicFrameLocks noChangeAspect="1"/>
          </p:cNvGraphicFramePr>
          <p:nvPr>
            <p:extLst/>
          </p:nvPr>
        </p:nvGraphicFramePr>
        <p:xfrm>
          <a:off x="2860424" y="3722596"/>
          <a:ext cx="7173464" cy="2319240"/>
        </p:xfrm>
        <a:graphic>
          <a:graphicData uri="http://schemas.openxmlformats.org/presentationml/2006/ole">
            <mc:AlternateContent xmlns:mc="http://schemas.openxmlformats.org/markup-compatibility/2006">
              <mc:Choice xmlns:v="urn:schemas-microsoft-com:vml" Requires="v">
                <p:oleObj spid="_x0000_s1033" name="Bitmap Image" r:id="rId6" imgW="2533680" imgH="819000" progId="Paint.Picture">
                  <p:embed/>
                </p:oleObj>
              </mc:Choice>
              <mc:Fallback>
                <p:oleObj name="Bitmap Image" r:id="rId6" imgW="2533680" imgH="819000" progId="Paint.Picture">
                  <p:embed/>
                  <p:pic>
                    <p:nvPicPr>
                      <p:cNvPr id="0" name=""/>
                      <p:cNvPicPr/>
                      <p:nvPr/>
                    </p:nvPicPr>
                    <p:blipFill>
                      <a:blip r:embed="rId7"/>
                      <a:stretch>
                        <a:fillRect/>
                      </a:stretch>
                    </p:blipFill>
                    <p:spPr>
                      <a:xfrm>
                        <a:off x="2860424" y="3722596"/>
                        <a:ext cx="7173464" cy="2319240"/>
                      </a:xfrm>
                      <a:prstGeom prst="rect">
                        <a:avLst/>
                      </a:prstGeom>
                    </p:spPr>
                  </p:pic>
                </p:oleObj>
              </mc:Fallback>
            </mc:AlternateContent>
          </a:graphicData>
        </a:graphic>
      </p:graphicFrame>
    </p:spTree>
    <p:extLst>
      <p:ext uri="{BB962C8B-B14F-4D97-AF65-F5344CB8AC3E}">
        <p14:creationId xmlns:p14="http://schemas.microsoft.com/office/powerpoint/2010/main" val="3780601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9" y="1212850"/>
            <a:ext cx="11887200" cy="3877215"/>
          </a:xfrm>
        </p:spPr>
        <p:txBody>
          <a:bodyPr/>
          <a:lstStyle/>
          <a:p>
            <a:r>
              <a:rPr lang="en-US" dirty="0" smtClean="0"/>
              <a:t>Indexes aren’t free</a:t>
            </a:r>
          </a:p>
          <a:p>
            <a:r>
              <a:rPr lang="en-US" dirty="0" smtClean="0"/>
              <a:t>Every index added slows down INSERT/UPDATE/DELETE operations</a:t>
            </a:r>
          </a:p>
          <a:p>
            <a:r>
              <a:rPr lang="en-US" dirty="0" smtClean="0"/>
              <a:t>Only create indexes where the cost of having the index is worth it</a:t>
            </a:r>
          </a:p>
          <a:p>
            <a:r>
              <a:rPr lang="en-US" dirty="0" smtClean="0"/>
              <a:t>Unused indexes can be removed from the database</a:t>
            </a:r>
            <a:endParaRPr lang="en-US" dirty="0"/>
          </a:p>
        </p:txBody>
      </p:sp>
      <p:sp>
        <p:nvSpPr>
          <p:cNvPr id="2" name="Title 1"/>
          <p:cNvSpPr>
            <a:spLocks noGrp="1"/>
          </p:cNvSpPr>
          <p:nvPr>
            <p:ph type="title"/>
          </p:nvPr>
        </p:nvSpPr>
        <p:spPr/>
        <p:txBody>
          <a:bodyPr/>
          <a:lstStyle/>
          <a:p>
            <a:r>
              <a:rPr lang="en-US" dirty="0" smtClean="0"/>
              <a:t>Indexes</a:t>
            </a:r>
            <a:endParaRPr lang="en-US" dirty="0"/>
          </a:p>
        </p:txBody>
      </p:sp>
    </p:spTree>
    <p:extLst>
      <p:ext uri="{BB962C8B-B14F-4D97-AF65-F5344CB8AC3E}">
        <p14:creationId xmlns:p14="http://schemas.microsoft.com/office/powerpoint/2010/main" val="36424757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pSp>
        <p:nvGrpSpPr>
          <p:cNvPr id="31" name="Group 30"/>
          <p:cNvGrpSpPr/>
          <p:nvPr/>
        </p:nvGrpSpPr>
        <p:grpSpPr>
          <a:xfrm>
            <a:off x="2166708" y="1644050"/>
            <a:ext cx="4005640" cy="3598347"/>
            <a:chOff x="1805440" y="1627669"/>
            <a:chExt cx="4267200" cy="3833311"/>
          </a:xfrm>
        </p:grpSpPr>
        <p:sp>
          <p:nvSpPr>
            <p:cNvPr id="32" name="Rectangle 31"/>
            <p:cNvSpPr/>
            <p:nvPr/>
          </p:nvSpPr>
          <p:spPr bwMode="auto">
            <a:xfrm>
              <a:off x="1805440" y="1627669"/>
              <a:ext cx="4267200" cy="3448879"/>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224" spc="-51" dirty="0">
                <a:gradFill>
                  <a:gsLst>
                    <a:gs pos="0">
                      <a:srgbClr val="FFFFFF"/>
                    </a:gs>
                    <a:gs pos="100000">
                      <a:srgbClr val="FFFFFF"/>
                    </a:gs>
                  </a:gsLst>
                  <a:lin ang="5400000" scaled="0"/>
                </a:gradFill>
                <a:ea typeface="Segoe UI" pitchFamily="34" charset="0"/>
                <a:cs typeface="Segoe UI" pitchFamily="34" charset="0"/>
              </a:endParaRPr>
            </a:p>
          </p:txBody>
        </p:sp>
        <p:grpSp>
          <p:nvGrpSpPr>
            <p:cNvPr id="34" name="Group 33"/>
            <p:cNvGrpSpPr/>
            <p:nvPr/>
          </p:nvGrpSpPr>
          <p:grpSpPr>
            <a:xfrm>
              <a:off x="1827212" y="4688018"/>
              <a:ext cx="4245427" cy="772962"/>
              <a:chOff x="609600" y="4688018"/>
              <a:chExt cx="3810000" cy="772962"/>
            </a:xfrm>
          </p:grpSpPr>
          <p:sp>
            <p:nvSpPr>
              <p:cNvPr id="35" name="Rectangle 34"/>
              <p:cNvSpPr/>
              <p:nvPr/>
            </p:nvSpPr>
            <p:spPr bwMode="auto">
              <a:xfrm>
                <a:off x="609600" y="4688018"/>
                <a:ext cx="3810000" cy="772962"/>
              </a:xfrm>
              <a:prstGeom prst="rect">
                <a:avLst/>
              </a:prstGeom>
              <a:solidFill>
                <a:schemeClr val="tx1"/>
              </a:solidFill>
              <a:ln w="12700" cap="flat" cmpd="sng" algn="ctr">
                <a:noFill/>
                <a:prstDash val="solid"/>
                <a:round/>
                <a:headEnd type="none" w="med" len="med"/>
                <a:tailEnd type="none" w="med" len="med"/>
              </a:ln>
              <a:effectLst/>
            </p:spPr>
            <p:txBody>
              <a:bodyPr vert="horz" wrap="square" lIns="93260" tIns="46630" rIns="93260" bIns="46630" numCol="1" rtlCol="0" anchor="ctr" anchorCtr="0" compatLnSpc="1">
                <a:prstTxWarp prst="textNoShape">
                  <a:avLst/>
                </a:prstTxWarp>
              </a:bodyPr>
              <a:lstStyle/>
              <a:p>
                <a:pPr algn="ctr" defTabSz="932597" fontAlgn="base">
                  <a:lnSpc>
                    <a:spcPct val="85000"/>
                  </a:lnSpc>
                  <a:spcBef>
                    <a:spcPct val="20000"/>
                  </a:spcBef>
                  <a:spcAft>
                    <a:spcPct val="0"/>
                  </a:spcAft>
                </a:pPr>
                <a:endParaRPr lang="en-US" sz="1836" b="1" dirty="0">
                  <a:solidFill>
                    <a:srgbClr val="505050"/>
                  </a:solidFill>
                  <a:latin typeface="Segoe Semibold" pitchFamily="34" charset="0"/>
                </a:endParaRPr>
              </a:p>
            </p:txBody>
          </p:sp>
          <p:pic>
            <p:nvPicPr>
              <p:cNvPr id="36" name="Picture 35" descr="MCM(rgb)_1262"/>
              <p:cNvPicPr/>
              <p:nvPr/>
            </p:nvPicPr>
            <p:blipFill>
              <a:blip r:embed="rId3">
                <a:extLst>
                  <a:ext uri="{28A0092B-C50C-407E-A947-70E740481C1C}">
                    <a14:useLocalDpi xmlns:a14="http://schemas.microsoft.com/office/drawing/2010/main" val="0"/>
                  </a:ext>
                </a:extLst>
              </a:blip>
              <a:srcRect/>
              <a:stretch>
                <a:fillRect/>
              </a:stretch>
            </p:blipFill>
            <p:spPr bwMode="auto">
              <a:xfrm>
                <a:off x="745671" y="4797095"/>
                <a:ext cx="1836306" cy="578515"/>
              </a:xfrm>
              <a:prstGeom prst="rect">
                <a:avLst/>
              </a:prstGeom>
              <a:noFill/>
              <a:ln>
                <a:noFill/>
              </a:ln>
            </p:spPr>
          </p:pic>
        </p:grpSp>
      </p:grpSp>
      <p:sp>
        <p:nvSpPr>
          <p:cNvPr id="49" name="Rectangle 48"/>
          <p:cNvSpPr/>
          <p:nvPr/>
        </p:nvSpPr>
        <p:spPr bwMode="auto">
          <a:xfrm>
            <a:off x="6276074" y="3490721"/>
            <a:ext cx="1945713" cy="175591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699311" fontAlgn="base">
              <a:spcBef>
                <a:spcPct val="0"/>
              </a:spcBef>
              <a:spcAft>
                <a:spcPct val="0"/>
              </a:spcAft>
            </a:pPr>
            <a:r>
              <a:rPr lang="en-US" sz="2856" dirty="0">
                <a:solidFill>
                  <a:srgbClr val="FFFFFF"/>
                </a:solidFill>
                <a:ea typeface="Segoe UI" pitchFamily="34" charset="0"/>
                <a:cs typeface="Segoe UI" pitchFamily="34" charset="0"/>
              </a:rPr>
              <a:t>Denny</a:t>
            </a:r>
          </a:p>
          <a:p>
            <a:pPr defTabSz="699311" fontAlgn="base">
              <a:spcBef>
                <a:spcPct val="0"/>
              </a:spcBef>
              <a:spcAft>
                <a:spcPct val="0"/>
              </a:spcAft>
            </a:pPr>
            <a:r>
              <a:rPr lang="en-US" sz="2856" dirty="0">
                <a:solidFill>
                  <a:srgbClr val="FFFFFF"/>
                </a:solidFill>
                <a:ea typeface="Segoe UI" pitchFamily="34" charset="0"/>
                <a:cs typeface="Segoe UI" pitchFamily="34" charset="0"/>
              </a:rPr>
              <a:t>Cherry</a:t>
            </a:r>
          </a:p>
        </p:txBody>
      </p:sp>
      <p:sp>
        <p:nvSpPr>
          <p:cNvPr id="47" name="Rectangle 46">
            <a:hlinkClick r:id="rId4"/>
          </p:cNvPr>
          <p:cNvSpPr/>
          <p:nvPr/>
        </p:nvSpPr>
        <p:spPr bwMode="auto">
          <a:xfrm>
            <a:off x="6273873" y="1644050"/>
            <a:ext cx="1945713" cy="175591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699311" fontAlgn="base">
              <a:spcBef>
                <a:spcPct val="0"/>
              </a:spcBef>
              <a:spcAft>
                <a:spcPct val="0"/>
              </a:spcAft>
            </a:pPr>
            <a:r>
              <a:rPr lang="en-US" sz="1326" dirty="0">
                <a:solidFill>
                  <a:srgbClr val="FFFFFF"/>
                </a:solidFill>
                <a:ea typeface="Segoe UI" pitchFamily="34" charset="0"/>
                <a:cs typeface="Segoe UI" pitchFamily="34" charset="0"/>
              </a:rPr>
              <a:t>mrdenny@dcac.co</a:t>
            </a:r>
          </a:p>
        </p:txBody>
      </p:sp>
      <p:grpSp>
        <p:nvGrpSpPr>
          <p:cNvPr id="53" name="Group 52"/>
          <p:cNvGrpSpPr/>
          <p:nvPr/>
        </p:nvGrpSpPr>
        <p:grpSpPr>
          <a:xfrm>
            <a:off x="6529780" y="1920705"/>
            <a:ext cx="1433896" cy="956609"/>
            <a:chOff x="6490667" y="1905000"/>
            <a:chExt cx="1360852" cy="907878"/>
          </a:xfrm>
        </p:grpSpPr>
        <p:sp>
          <p:nvSpPr>
            <p:cNvPr id="54" name="Freeform 11"/>
            <p:cNvSpPr>
              <a:spLocks/>
            </p:cNvSpPr>
            <p:nvPr/>
          </p:nvSpPr>
          <p:spPr bwMode="black">
            <a:xfrm>
              <a:off x="6620669" y="2087055"/>
              <a:ext cx="1196262" cy="609644"/>
            </a:xfrm>
            <a:custGeom>
              <a:avLst/>
              <a:gdLst>
                <a:gd name="T0" fmla="*/ 363 w 422"/>
                <a:gd name="T1" fmla="*/ 1 h 213"/>
                <a:gd name="T2" fmla="*/ 346 w 422"/>
                <a:gd name="T3" fmla="*/ 0 h 213"/>
                <a:gd name="T4" fmla="*/ 346 w 422"/>
                <a:gd name="T5" fmla="*/ 0 h 213"/>
                <a:gd name="T6" fmla="*/ 346 w 422"/>
                <a:gd name="T7" fmla="*/ 0 h 213"/>
                <a:gd name="T8" fmla="*/ 346 w 422"/>
                <a:gd name="T9" fmla="*/ 0 h 213"/>
                <a:gd name="T10" fmla="*/ 185 w 422"/>
                <a:gd name="T11" fmla="*/ 98 h 213"/>
                <a:gd name="T12" fmla="*/ 164 w 422"/>
                <a:gd name="T13" fmla="*/ 105 h 213"/>
                <a:gd name="T14" fmla="*/ 141 w 422"/>
                <a:gd name="T15" fmla="*/ 96 h 213"/>
                <a:gd name="T16" fmla="*/ 14 w 422"/>
                <a:gd name="T17" fmla="*/ 2 h 213"/>
                <a:gd name="T18" fmla="*/ 14 w 422"/>
                <a:gd name="T19" fmla="*/ 2 h 213"/>
                <a:gd name="T20" fmla="*/ 0 w 422"/>
                <a:gd name="T21" fmla="*/ 1 h 213"/>
                <a:gd name="T22" fmla="*/ 1 w 422"/>
                <a:gd name="T23" fmla="*/ 100 h 213"/>
                <a:gd name="T24" fmla="*/ 40 w 422"/>
                <a:gd name="T25" fmla="*/ 98 h 213"/>
                <a:gd name="T26" fmla="*/ 181 w 422"/>
                <a:gd name="T27" fmla="*/ 149 h 213"/>
                <a:gd name="T28" fmla="*/ 335 w 422"/>
                <a:gd name="T29" fmla="*/ 211 h 213"/>
                <a:gd name="T30" fmla="*/ 362 w 422"/>
                <a:gd name="T31" fmla="*/ 213 h 213"/>
                <a:gd name="T32" fmla="*/ 362 w 422"/>
                <a:gd name="T33" fmla="*/ 169 h 213"/>
                <a:gd name="T34" fmla="*/ 421 w 422"/>
                <a:gd name="T35" fmla="*/ 114 h 213"/>
                <a:gd name="T36" fmla="*/ 420 w 422"/>
                <a:gd name="T37" fmla="*/ 111 h 213"/>
                <a:gd name="T38" fmla="*/ 418 w 422"/>
                <a:gd name="T39" fmla="*/ 115 h 213"/>
                <a:gd name="T40" fmla="*/ 362 w 422"/>
                <a:gd name="T41" fmla="*/ 155 h 213"/>
                <a:gd name="T42" fmla="*/ 363 w 422"/>
                <a:gd name="T43"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2" h="213">
                  <a:moveTo>
                    <a:pt x="363" y="1"/>
                  </a:moveTo>
                  <a:cubicBezTo>
                    <a:pt x="363" y="1"/>
                    <a:pt x="346" y="0"/>
                    <a:pt x="346" y="0"/>
                  </a:cubicBezTo>
                  <a:cubicBezTo>
                    <a:pt x="346" y="0"/>
                    <a:pt x="346" y="0"/>
                    <a:pt x="346" y="0"/>
                  </a:cubicBezTo>
                  <a:cubicBezTo>
                    <a:pt x="346" y="0"/>
                    <a:pt x="346" y="0"/>
                    <a:pt x="346" y="0"/>
                  </a:cubicBezTo>
                  <a:cubicBezTo>
                    <a:pt x="346" y="0"/>
                    <a:pt x="346" y="0"/>
                    <a:pt x="346" y="0"/>
                  </a:cubicBezTo>
                  <a:cubicBezTo>
                    <a:pt x="299" y="29"/>
                    <a:pt x="203" y="87"/>
                    <a:pt x="185" y="98"/>
                  </a:cubicBezTo>
                  <a:cubicBezTo>
                    <a:pt x="182" y="100"/>
                    <a:pt x="173" y="105"/>
                    <a:pt x="164" y="105"/>
                  </a:cubicBezTo>
                  <a:cubicBezTo>
                    <a:pt x="154" y="105"/>
                    <a:pt x="147" y="101"/>
                    <a:pt x="141" y="96"/>
                  </a:cubicBezTo>
                  <a:cubicBezTo>
                    <a:pt x="126" y="86"/>
                    <a:pt x="59" y="35"/>
                    <a:pt x="14" y="2"/>
                  </a:cubicBezTo>
                  <a:cubicBezTo>
                    <a:pt x="14" y="2"/>
                    <a:pt x="14" y="2"/>
                    <a:pt x="14" y="2"/>
                  </a:cubicBezTo>
                  <a:cubicBezTo>
                    <a:pt x="14" y="2"/>
                    <a:pt x="0" y="1"/>
                    <a:pt x="0" y="1"/>
                  </a:cubicBezTo>
                  <a:cubicBezTo>
                    <a:pt x="0" y="28"/>
                    <a:pt x="0" y="65"/>
                    <a:pt x="1" y="100"/>
                  </a:cubicBezTo>
                  <a:cubicBezTo>
                    <a:pt x="12" y="98"/>
                    <a:pt x="26" y="97"/>
                    <a:pt x="40" y="98"/>
                  </a:cubicBezTo>
                  <a:cubicBezTo>
                    <a:pt x="91" y="101"/>
                    <a:pt x="139" y="125"/>
                    <a:pt x="181" y="149"/>
                  </a:cubicBezTo>
                  <a:cubicBezTo>
                    <a:pt x="222" y="172"/>
                    <a:pt x="273" y="200"/>
                    <a:pt x="335" y="211"/>
                  </a:cubicBezTo>
                  <a:cubicBezTo>
                    <a:pt x="344" y="212"/>
                    <a:pt x="353" y="213"/>
                    <a:pt x="362" y="213"/>
                  </a:cubicBezTo>
                  <a:cubicBezTo>
                    <a:pt x="362" y="169"/>
                    <a:pt x="362" y="169"/>
                    <a:pt x="362" y="169"/>
                  </a:cubicBezTo>
                  <a:cubicBezTo>
                    <a:pt x="412" y="159"/>
                    <a:pt x="419" y="127"/>
                    <a:pt x="421" y="114"/>
                  </a:cubicBezTo>
                  <a:cubicBezTo>
                    <a:pt x="421" y="113"/>
                    <a:pt x="422" y="111"/>
                    <a:pt x="420" y="111"/>
                  </a:cubicBezTo>
                  <a:cubicBezTo>
                    <a:pt x="418" y="111"/>
                    <a:pt x="418" y="114"/>
                    <a:pt x="418" y="115"/>
                  </a:cubicBezTo>
                  <a:cubicBezTo>
                    <a:pt x="416" y="122"/>
                    <a:pt x="411" y="148"/>
                    <a:pt x="362" y="155"/>
                  </a:cubicBezTo>
                  <a:lnTo>
                    <a:pt x="363" y="1"/>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FFFFFF">
                    <a:lumMod val="50000"/>
                  </a:srgbClr>
                </a:solidFill>
                <a:latin typeface="Segoe Light" pitchFamily="34" charset="0"/>
              </a:endParaRPr>
            </a:p>
          </p:txBody>
        </p:sp>
        <p:sp>
          <p:nvSpPr>
            <p:cNvPr id="55" name="Freeform 12"/>
            <p:cNvSpPr>
              <a:spLocks noEditPoints="1"/>
            </p:cNvSpPr>
            <p:nvPr/>
          </p:nvSpPr>
          <p:spPr bwMode="black">
            <a:xfrm>
              <a:off x="6490667" y="2404452"/>
              <a:ext cx="1360852" cy="408426"/>
            </a:xfrm>
            <a:custGeom>
              <a:avLst/>
              <a:gdLst>
                <a:gd name="T0" fmla="*/ 480 w 480"/>
                <a:gd name="T1" fmla="*/ 81 h 143"/>
                <a:gd name="T2" fmla="*/ 478 w 480"/>
                <a:gd name="T3" fmla="*/ 81 h 143"/>
                <a:gd name="T4" fmla="*/ 430 w 480"/>
                <a:gd name="T5" fmla="*/ 106 h 143"/>
                <a:gd name="T6" fmla="*/ 390 w 480"/>
                <a:gd name="T7" fmla="*/ 107 h 143"/>
                <a:gd name="T8" fmla="*/ 242 w 480"/>
                <a:gd name="T9" fmla="*/ 62 h 143"/>
                <a:gd name="T10" fmla="*/ 74 w 480"/>
                <a:gd name="T11" fmla="*/ 1 h 143"/>
                <a:gd name="T12" fmla="*/ 11 w 480"/>
                <a:gd name="T13" fmla="*/ 19 h 143"/>
                <a:gd name="T14" fmla="*/ 0 w 480"/>
                <a:gd name="T15" fmla="*/ 53 h 143"/>
                <a:gd name="T16" fmla="*/ 34 w 480"/>
                <a:gd name="T17" fmla="*/ 89 h 143"/>
                <a:gd name="T18" fmla="*/ 47 w 480"/>
                <a:gd name="T19" fmla="*/ 90 h 143"/>
                <a:gd name="T20" fmla="*/ 47 w 480"/>
                <a:gd name="T21" fmla="*/ 102 h 143"/>
                <a:gd name="T22" fmla="*/ 59 w 480"/>
                <a:gd name="T23" fmla="*/ 117 h 143"/>
                <a:gd name="T24" fmla="*/ 375 w 480"/>
                <a:gd name="T25" fmla="*/ 143 h 143"/>
                <a:gd name="T26" fmla="*/ 396 w 480"/>
                <a:gd name="T27" fmla="*/ 139 h 143"/>
                <a:gd name="T28" fmla="*/ 408 w 480"/>
                <a:gd name="T29" fmla="*/ 123 h 143"/>
                <a:gd name="T30" fmla="*/ 408 w 480"/>
                <a:gd name="T31" fmla="*/ 115 h 143"/>
                <a:gd name="T32" fmla="*/ 454 w 480"/>
                <a:gd name="T33" fmla="*/ 105 h 143"/>
                <a:gd name="T34" fmla="*/ 480 w 480"/>
                <a:gd name="T35" fmla="*/ 82 h 143"/>
                <a:gd name="T36" fmla="*/ 480 w 480"/>
                <a:gd name="T37" fmla="*/ 81 h 143"/>
                <a:gd name="T38" fmla="*/ 47 w 480"/>
                <a:gd name="T39" fmla="*/ 73 h 143"/>
                <a:gd name="T40" fmla="*/ 11 w 480"/>
                <a:gd name="T41" fmla="*/ 51 h 143"/>
                <a:gd name="T42" fmla="*/ 21 w 480"/>
                <a:gd name="T43" fmla="*/ 26 h 143"/>
                <a:gd name="T44" fmla="*/ 47 w 480"/>
                <a:gd name="T45" fmla="*/ 18 h 143"/>
                <a:gd name="T46" fmla="*/ 47 w 480"/>
                <a:gd name="T47"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143">
                  <a:moveTo>
                    <a:pt x="480" y="81"/>
                  </a:moveTo>
                  <a:cubicBezTo>
                    <a:pt x="479" y="80"/>
                    <a:pt x="478" y="81"/>
                    <a:pt x="478" y="81"/>
                  </a:cubicBezTo>
                  <a:cubicBezTo>
                    <a:pt x="463" y="97"/>
                    <a:pt x="443" y="103"/>
                    <a:pt x="430" y="106"/>
                  </a:cubicBezTo>
                  <a:cubicBezTo>
                    <a:pt x="420" y="108"/>
                    <a:pt x="408" y="108"/>
                    <a:pt x="390" y="107"/>
                  </a:cubicBezTo>
                  <a:cubicBezTo>
                    <a:pt x="350" y="103"/>
                    <a:pt x="301" y="91"/>
                    <a:pt x="242" y="62"/>
                  </a:cubicBezTo>
                  <a:cubicBezTo>
                    <a:pt x="169" y="25"/>
                    <a:pt x="119" y="3"/>
                    <a:pt x="74" y="1"/>
                  </a:cubicBezTo>
                  <a:cubicBezTo>
                    <a:pt x="54" y="0"/>
                    <a:pt x="26" y="1"/>
                    <a:pt x="11" y="19"/>
                  </a:cubicBezTo>
                  <a:cubicBezTo>
                    <a:pt x="3" y="27"/>
                    <a:pt x="0" y="40"/>
                    <a:pt x="0" y="53"/>
                  </a:cubicBezTo>
                  <a:cubicBezTo>
                    <a:pt x="1" y="80"/>
                    <a:pt x="23" y="88"/>
                    <a:pt x="34" y="89"/>
                  </a:cubicBezTo>
                  <a:cubicBezTo>
                    <a:pt x="38" y="90"/>
                    <a:pt x="43" y="91"/>
                    <a:pt x="47" y="90"/>
                  </a:cubicBezTo>
                  <a:cubicBezTo>
                    <a:pt x="47" y="97"/>
                    <a:pt x="47" y="101"/>
                    <a:pt x="47" y="102"/>
                  </a:cubicBezTo>
                  <a:cubicBezTo>
                    <a:pt x="47" y="112"/>
                    <a:pt x="50" y="116"/>
                    <a:pt x="59" y="117"/>
                  </a:cubicBezTo>
                  <a:cubicBezTo>
                    <a:pt x="68" y="117"/>
                    <a:pt x="371" y="143"/>
                    <a:pt x="375" y="143"/>
                  </a:cubicBezTo>
                  <a:cubicBezTo>
                    <a:pt x="380" y="143"/>
                    <a:pt x="391" y="142"/>
                    <a:pt x="396" y="139"/>
                  </a:cubicBezTo>
                  <a:cubicBezTo>
                    <a:pt x="401" y="136"/>
                    <a:pt x="408" y="133"/>
                    <a:pt x="408" y="123"/>
                  </a:cubicBezTo>
                  <a:cubicBezTo>
                    <a:pt x="408" y="115"/>
                    <a:pt x="408" y="115"/>
                    <a:pt x="408" y="115"/>
                  </a:cubicBezTo>
                  <a:cubicBezTo>
                    <a:pt x="425" y="115"/>
                    <a:pt x="441" y="111"/>
                    <a:pt x="454" y="105"/>
                  </a:cubicBezTo>
                  <a:cubicBezTo>
                    <a:pt x="464" y="100"/>
                    <a:pt x="473" y="92"/>
                    <a:pt x="480" y="82"/>
                  </a:cubicBezTo>
                  <a:cubicBezTo>
                    <a:pt x="480" y="82"/>
                    <a:pt x="480" y="81"/>
                    <a:pt x="480" y="81"/>
                  </a:cubicBezTo>
                  <a:close/>
                  <a:moveTo>
                    <a:pt x="47" y="73"/>
                  </a:moveTo>
                  <a:cubicBezTo>
                    <a:pt x="31" y="73"/>
                    <a:pt x="12" y="69"/>
                    <a:pt x="11" y="51"/>
                  </a:cubicBezTo>
                  <a:cubicBezTo>
                    <a:pt x="10" y="41"/>
                    <a:pt x="13" y="33"/>
                    <a:pt x="21" y="26"/>
                  </a:cubicBezTo>
                  <a:cubicBezTo>
                    <a:pt x="29" y="20"/>
                    <a:pt x="37" y="19"/>
                    <a:pt x="47" y="18"/>
                  </a:cubicBezTo>
                  <a:cubicBezTo>
                    <a:pt x="47" y="39"/>
                    <a:pt x="47" y="58"/>
                    <a:pt x="47" y="73"/>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FFFFFF">
                    <a:lumMod val="50000"/>
                  </a:srgbClr>
                </a:solidFill>
                <a:latin typeface="Segoe Light" pitchFamily="34" charset="0"/>
              </a:endParaRPr>
            </a:p>
          </p:txBody>
        </p:sp>
        <p:sp>
          <p:nvSpPr>
            <p:cNvPr id="56" name="Freeform 13"/>
            <p:cNvSpPr>
              <a:spLocks/>
            </p:cNvSpPr>
            <p:nvPr/>
          </p:nvSpPr>
          <p:spPr bwMode="black">
            <a:xfrm>
              <a:off x="6620669" y="1905000"/>
              <a:ext cx="1029286" cy="422798"/>
            </a:xfrm>
            <a:custGeom>
              <a:avLst/>
              <a:gdLst>
                <a:gd name="T0" fmla="*/ 137 w 363"/>
                <a:gd name="T1" fmla="*/ 138 h 148"/>
                <a:gd name="T2" fmla="*/ 163 w 363"/>
                <a:gd name="T3" fmla="*/ 148 h 148"/>
                <a:gd name="T4" fmla="*/ 189 w 363"/>
                <a:gd name="T5" fmla="*/ 140 h 148"/>
                <a:gd name="T6" fmla="*/ 363 w 363"/>
                <a:gd name="T7" fmla="*/ 32 h 148"/>
                <a:gd name="T8" fmla="*/ 363 w 363"/>
                <a:gd name="T9" fmla="*/ 19 h 148"/>
                <a:gd name="T10" fmla="*/ 348 w 363"/>
                <a:gd name="T11" fmla="*/ 3 h 148"/>
                <a:gd name="T12" fmla="*/ 335 w 363"/>
                <a:gd name="T13" fmla="*/ 0 h 148"/>
                <a:gd name="T14" fmla="*/ 330 w 363"/>
                <a:gd name="T15" fmla="*/ 0 h 148"/>
                <a:gd name="T16" fmla="*/ 13 w 363"/>
                <a:gd name="T17" fmla="*/ 14 h 148"/>
                <a:gd name="T18" fmla="*/ 0 w 363"/>
                <a:gd name="T19" fmla="*/ 27 h 148"/>
                <a:gd name="T20" fmla="*/ 0 w 363"/>
                <a:gd name="T21" fmla="*/ 38 h 148"/>
                <a:gd name="T22" fmla="*/ 137 w 363"/>
                <a:gd name="T23" fmla="*/ 13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148">
                  <a:moveTo>
                    <a:pt x="137" y="138"/>
                  </a:moveTo>
                  <a:cubicBezTo>
                    <a:pt x="146" y="145"/>
                    <a:pt x="154" y="148"/>
                    <a:pt x="163" y="148"/>
                  </a:cubicBezTo>
                  <a:cubicBezTo>
                    <a:pt x="172" y="148"/>
                    <a:pt x="181" y="145"/>
                    <a:pt x="189" y="140"/>
                  </a:cubicBezTo>
                  <a:cubicBezTo>
                    <a:pt x="202" y="132"/>
                    <a:pt x="312" y="64"/>
                    <a:pt x="363" y="32"/>
                  </a:cubicBezTo>
                  <a:cubicBezTo>
                    <a:pt x="363" y="19"/>
                    <a:pt x="363" y="19"/>
                    <a:pt x="363" y="19"/>
                  </a:cubicBezTo>
                  <a:cubicBezTo>
                    <a:pt x="363" y="9"/>
                    <a:pt x="355" y="5"/>
                    <a:pt x="348" y="3"/>
                  </a:cubicBezTo>
                  <a:cubicBezTo>
                    <a:pt x="344" y="1"/>
                    <a:pt x="339" y="1"/>
                    <a:pt x="335" y="0"/>
                  </a:cubicBezTo>
                  <a:cubicBezTo>
                    <a:pt x="334" y="0"/>
                    <a:pt x="332" y="0"/>
                    <a:pt x="330" y="0"/>
                  </a:cubicBezTo>
                  <a:cubicBezTo>
                    <a:pt x="328" y="0"/>
                    <a:pt x="22" y="14"/>
                    <a:pt x="13" y="14"/>
                  </a:cubicBezTo>
                  <a:cubicBezTo>
                    <a:pt x="4" y="14"/>
                    <a:pt x="0" y="18"/>
                    <a:pt x="0" y="27"/>
                  </a:cubicBezTo>
                  <a:cubicBezTo>
                    <a:pt x="0" y="28"/>
                    <a:pt x="0" y="30"/>
                    <a:pt x="0" y="38"/>
                  </a:cubicBezTo>
                  <a:cubicBezTo>
                    <a:pt x="40" y="66"/>
                    <a:pt x="126" y="130"/>
                    <a:pt x="137" y="138"/>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FFFFFF">
                    <a:lumMod val="50000"/>
                  </a:srgbClr>
                </a:solidFill>
                <a:latin typeface="Segoe Light" pitchFamily="34" charset="0"/>
              </a:endParaRPr>
            </a:p>
          </p:txBody>
        </p:sp>
      </p:grpSp>
      <p:grpSp>
        <p:nvGrpSpPr>
          <p:cNvPr id="14" name="Group 13"/>
          <p:cNvGrpSpPr/>
          <p:nvPr/>
        </p:nvGrpSpPr>
        <p:grpSpPr>
          <a:xfrm>
            <a:off x="8324058" y="1632057"/>
            <a:ext cx="1945713" cy="1755910"/>
            <a:chOff x="8159128" y="1600200"/>
            <a:chExt cx="1907735" cy="1721637"/>
          </a:xfrm>
        </p:grpSpPr>
        <p:sp>
          <p:nvSpPr>
            <p:cNvPr id="8" name="Rectangle 7">
              <a:hlinkClick r:id="rId4"/>
            </p:cNvPr>
            <p:cNvSpPr/>
            <p:nvPr/>
          </p:nvSpPr>
          <p:spPr bwMode="auto">
            <a:xfrm>
              <a:off x="8159128" y="1600200"/>
              <a:ext cx="1907735" cy="172163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699311" fontAlgn="base">
                <a:spcBef>
                  <a:spcPct val="0"/>
                </a:spcBef>
                <a:spcAft>
                  <a:spcPct val="0"/>
                </a:spcAft>
              </a:pPr>
              <a:r>
                <a:rPr lang="en-US" sz="1326" dirty="0">
                  <a:solidFill>
                    <a:srgbClr val="FFFFFF"/>
                  </a:solidFill>
                  <a:ea typeface="Segoe UI" pitchFamily="34" charset="0"/>
                  <a:cs typeface="Segoe UI" pitchFamily="34" charset="0"/>
                </a:rPr>
                <a:t>www.dcac.co</a:t>
              </a:r>
            </a:p>
          </p:txBody>
        </p:sp>
        <p:sp>
          <p:nvSpPr>
            <p:cNvPr id="57" name="Freeform 56"/>
            <p:cNvSpPr>
              <a:spLocks noEditPoints="1"/>
            </p:cNvSpPr>
            <p:nvPr/>
          </p:nvSpPr>
          <p:spPr bwMode="black">
            <a:xfrm>
              <a:off x="8424550" y="1883214"/>
              <a:ext cx="1376892" cy="937936"/>
            </a:xfrm>
            <a:custGeom>
              <a:avLst/>
              <a:gdLst>
                <a:gd name="T0" fmla="*/ 2306 w 2516"/>
                <a:gd name="T1" fmla="*/ 1227 h 1619"/>
                <a:gd name="T2" fmla="*/ 2306 w 2516"/>
                <a:gd name="T3" fmla="*/ 108 h 1619"/>
                <a:gd name="T4" fmla="*/ 2197 w 2516"/>
                <a:gd name="T5" fmla="*/ 0 h 1619"/>
                <a:gd name="T6" fmla="*/ 319 w 2516"/>
                <a:gd name="T7" fmla="*/ 0 h 1619"/>
                <a:gd name="T8" fmla="*/ 211 w 2516"/>
                <a:gd name="T9" fmla="*/ 108 h 1619"/>
                <a:gd name="T10" fmla="*/ 211 w 2516"/>
                <a:gd name="T11" fmla="*/ 1227 h 1619"/>
                <a:gd name="T12" fmla="*/ 0 w 2516"/>
                <a:gd name="T13" fmla="*/ 1484 h 1619"/>
                <a:gd name="T14" fmla="*/ 129 w 2516"/>
                <a:gd name="T15" fmla="*/ 1619 h 1619"/>
                <a:gd name="T16" fmla="*/ 2387 w 2516"/>
                <a:gd name="T17" fmla="*/ 1619 h 1619"/>
                <a:gd name="T18" fmla="*/ 2516 w 2516"/>
                <a:gd name="T19" fmla="*/ 1484 h 1619"/>
                <a:gd name="T20" fmla="*/ 2306 w 2516"/>
                <a:gd name="T21" fmla="*/ 1227 h 1619"/>
                <a:gd name="T22" fmla="*/ 2306 w 2516"/>
                <a:gd name="T23" fmla="*/ 1227 h 1619"/>
                <a:gd name="T24" fmla="*/ 1431 w 2516"/>
                <a:gd name="T25" fmla="*/ 1518 h 1619"/>
                <a:gd name="T26" fmla="*/ 1045 w 2516"/>
                <a:gd name="T27" fmla="*/ 1518 h 1619"/>
                <a:gd name="T28" fmla="*/ 1004 w 2516"/>
                <a:gd name="T29" fmla="*/ 1497 h 1619"/>
                <a:gd name="T30" fmla="*/ 1051 w 2516"/>
                <a:gd name="T31" fmla="*/ 1410 h 1619"/>
                <a:gd name="T32" fmla="*/ 1085 w 2516"/>
                <a:gd name="T33" fmla="*/ 1396 h 1619"/>
                <a:gd name="T34" fmla="*/ 1390 w 2516"/>
                <a:gd name="T35" fmla="*/ 1396 h 1619"/>
                <a:gd name="T36" fmla="*/ 1424 w 2516"/>
                <a:gd name="T37" fmla="*/ 1410 h 1619"/>
                <a:gd name="T38" fmla="*/ 1472 w 2516"/>
                <a:gd name="T39" fmla="*/ 1497 h 1619"/>
                <a:gd name="T40" fmla="*/ 1431 w 2516"/>
                <a:gd name="T41" fmla="*/ 1518 h 1619"/>
                <a:gd name="T42" fmla="*/ 2136 w 2516"/>
                <a:gd name="T43" fmla="*/ 1200 h 1619"/>
                <a:gd name="T44" fmla="*/ 380 w 2516"/>
                <a:gd name="T45" fmla="*/ 1200 h 1619"/>
                <a:gd name="T46" fmla="*/ 380 w 2516"/>
                <a:gd name="T47" fmla="*/ 222 h 1619"/>
                <a:gd name="T48" fmla="*/ 428 w 2516"/>
                <a:gd name="T49" fmla="*/ 169 h 1619"/>
                <a:gd name="T50" fmla="*/ 2089 w 2516"/>
                <a:gd name="T51" fmla="*/ 169 h 1619"/>
                <a:gd name="T52" fmla="*/ 2136 w 2516"/>
                <a:gd name="T53" fmla="*/ 222 h 1619"/>
                <a:gd name="T54" fmla="*/ 2136 w 2516"/>
                <a:gd name="T55" fmla="*/ 1200 h 1619"/>
                <a:gd name="T56" fmla="*/ 2136 w 2516"/>
                <a:gd name="T57" fmla="*/ 1200 h 1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16" h="1619">
                  <a:moveTo>
                    <a:pt x="2306" y="1227"/>
                  </a:moveTo>
                  <a:cubicBezTo>
                    <a:pt x="2306" y="108"/>
                    <a:pt x="2306" y="108"/>
                    <a:pt x="2306" y="108"/>
                  </a:cubicBezTo>
                  <a:cubicBezTo>
                    <a:pt x="2306" y="54"/>
                    <a:pt x="2258" y="0"/>
                    <a:pt x="2197" y="0"/>
                  </a:cubicBezTo>
                  <a:cubicBezTo>
                    <a:pt x="319" y="0"/>
                    <a:pt x="319" y="0"/>
                    <a:pt x="319" y="0"/>
                  </a:cubicBezTo>
                  <a:cubicBezTo>
                    <a:pt x="258" y="0"/>
                    <a:pt x="211" y="54"/>
                    <a:pt x="211" y="108"/>
                  </a:cubicBezTo>
                  <a:cubicBezTo>
                    <a:pt x="211" y="1227"/>
                    <a:pt x="211" y="1227"/>
                    <a:pt x="211" y="1227"/>
                  </a:cubicBezTo>
                  <a:cubicBezTo>
                    <a:pt x="0" y="1484"/>
                    <a:pt x="0" y="1484"/>
                    <a:pt x="0" y="1484"/>
                  </a:cubicBezTo>
                  <a:cubicBezTo>
                    <a:pt x="0" y="1558"/>
                    <a:pt x="61" y="1619"/>
                    <a:pt x="129" y="1619"/>
                  </a:cubicBezTo>
                  <a:cubicBezTo>
                    <a:pt x="2387" y="1619"/>
                    <a:pt x="2387" y="1619"/>
                    <a:pt x="2387" y="1619"/>
                  </a:cubicBezTo>
                  <a:cubicBezTo>
                    <a:pt x="2455" y="1619"/>
                    <a:pt x="2516" y="1558"/>
                    <a:pt x="2516" y="1484"/>
                  </a:cubicBezTo>
                  <a:cubicBezTo>
                    <a:pt x="2306" y="1227"/>
                    <a:pt x="2306" y="1227"/>
                    <a:pt x="2306" y="1227"/>
                  </a:cubicBezTo>
                  <a:cubicBezTo>
                    <a:pt x="2306" y="1227"/>
                    <a:pt x="2306" y="1227"/>
                    <a:pt x="2306" y="1227"/>
                  </a:cubicBezTo>
                  <a:close/>
                  <a:moveTo>
                    <a:pt x="1431" y="1518"/>
                  </a:moveTo>
                  <a:cubicBezTo>
                    <a:pt x="1045" y="1518"/>
                    <a:pt x="1045" y="1518"/>
                    <a:pt x="1045" y="1518"/>
                  </a:cubicBezTo>
                  <a:cubicBezTo>
                    <a:pt x="1024" y="1518"/>
                    <a:pt x="1004" y="1504"/>
                    <a:pt x="1004" y="1497"/>
                  </a:cubicBezTo>
                  <a:cubicBezTo>
                    <a:pt x="1051" y="1410"/>
                    <a:pt x="1051" y="1410"/>
                    <a:pt x="1051" y="1410"/>
                  </a:cubicBezTo>
                  <a:cubicBezTo>
                    <a:pt x="1051" y="1403"/>
                    <a:pt x="1065" y="1396"/>
                    <a:pt x="1085" y="1396"/>
                  </a:cubicBezTo>
                  <a:cubicBezTo>
                    <a:pt x="1390" y="1396"/>
                    <a:pt x="1390" y="1396"/>
                    <a:pt x="1390" y="1396"/>
                  </a:cubicBezTo>
                  <a:cubicBezTo>
                    <a:pt x="1411" y="1396"/>
                    <a:pt x="1424" y="1403"/>
                    <a:pt x="1424" y="1410"/>
                  </a:cubicBezTo>
                  <a:cubicBezTo>
                    <a:pt x="1472" y="1497"/>
                    <a:pt x="1472" y="1497"/>
                    <a:pt x="1472" y="1497"/>
                  </a:cubicBezTo>
                  <a:cubicBezTo>
                    <a:pt x="1472" y="1504"/>
                    <a:pt x="1451" y="1518"/>
                    <a:pt x="1431" y="1518"/>
                  </a:cubicBezTo>
                  <a:close/>
                  <a:moveTo>
                    <a:pt x="2136" y="1200"/>
                  </a:moveTo>
                  <a:cubicBezTo>
                    <a:pt x="380" y="1200"/>
                    <a:pt x="380" y="1200"/>
                    <a:pt x="380" y="1200"/>
                  </a:cubicBezTo>
                  <a:cubicBezTo>
                    <a:pt x="380" y="222"/>
                    <a:pt x="380" y="222"/>
                    <a:pt x="380" y="222"/>
                  </a:cubicBezTo>
                  <a:cubicBezTo>
                    <a:pt x="380" y="189"/>
                    <a:pt x="400" y="169"/>
                    <a:pt x="428" y="169"/>
                  </a:cubicBezTo>
                  <a:cubicBezTo>
                    <a:pt x="2089" y="169"/>
                    <a:pt x="2089" y="169"/>
                    <a:pt x="2089" y="169"/>
                  </a:cubicBezTo>
                  <a:cubicBezTo>
                    <a:pt x="2116" y="169"/>
                    <a:pt x="2136" y="189"/>
                    <a:pt x="2136" y="222"/>
                  </a:cubicBezTo>
                  <a:cubicBezTo>
                    <a:pt x="2136" y="1200"/>
                    <a:pt x="2136" y="1200"/>
                    <a:pt x="2136" y="1200"/>
                  </a:cubicBezTo>
                  <a:cubicBezTo>
                    <a:pt x="2136" y="1200"/>
                    <a:pt x="2136" y="1200"/>
                    <a:pt x="2136" y="1200"/>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428" spc="-124" dirty="0">
                <a:solidFill>
                  <a:srgbClr val="FFFFFF"/>
                </a:solidFill>
                <a:latin typeface="Segoe UI Light" pitchFamily="34" charset="0"/>
              </a:endParaRPr>
            </a:p>
          </p:txBody>
        </p:sp>
      </p:grpSp>
      <p:grpSp>
        <p:nvGrpSpPr>
          <p:cNvPr id="11" name="Group 10"/>
          <p:cNvGrpSpPr/>
          <p:nvPr/>
        </p:nvGrpSpPr>
        <p:grpSpPr>
          <a:xfrm>
            <a:off x="8324058" y="3486486"/>
            <a:ext cx="1945713" cy="1755910"/>
            <a:chOff x="8159128" y="3418433"/>
            <a:chExt cx="1907735" cy="1721637"/>
          </a:xfrm>
        </p:grpSpPr>
        <p:sp>
          <p:nvSpPr>
            <p:cNvPr id="20" name="Rectangle 19">
              <a:hlinkClick r:id="rId4"/>
            </p:cNvPr>
            <p:cNvSpPr/>
            <p:nvPr/>
          </p:nvSpPr>
          <p:spPr bwMode="auto">
            <a:xfrm>
              <a:off x="8159128" y="3418433"/>
              <a:ext cx="1907735" cy="17216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699311" fontAlgn="base">
                <a:spcBef>
                  <a:spcPct val="0"/>
                </a:spcBef>
                <a:spcAft>
                  <a:spcPct val="0"/>
                </a:spcAft>
              </a:pPr>
              <a:r>
                <a:rPr lang="en-US" sz="1428" dirty="0">
                  <a:solidFill>
                    <a:srgbClr val="FFFFFF"/>
                  </a:solidFill>
                  <a:ea typeface="Segoe UI" pitchFamily="34" charset="0"/>
                  <a:cs typeface="Segoe UI" pitchFamily="34" charset="0"/>
                </a:rPr>
                <a:t>@mrdenny</a:t>
              </a:r>
            </a:p>
          </p:txBody>
        </p:sp>
        <p:sp>
          <p:nvSpPr>
            <p:cNvPr id="58" name="Freeform 13"/>
            <p:cNvSpPr>
              <a:spLocks noEditPoints="1"/>
            </p:cNvSpPr>
            <p:nvPr/>
          </p:nvSpPr>
          <p:spPr bwMode="black">
            <a:xfrm>
              <a:off x="8598277" y="3697658"/>
              <a:ext cx="1029437" cy="876494"/>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428" spc="-124" dirty="0">
                <a:solidFill>
                  <a:srgbClr val="FFFFFF"/>
                </a:solidFill>
                <a:latin typeface="Segoe Light" pitchFamily="34" charset="0"/>
              </a:endParaRPr>
            </a:p>
          </p:txBody>
        </p:sp>
      </p:grpSp>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8673" y="4615822"/>
            <a:ext cx="1321187" cy="534348"/>
          </a:xfrm>
          <a:prstGeom prst="rect">
            <a:avLst/>
          </a:prstGeom>
        </p:spPr>
      </p:pic>
      <p:pic>
        <p:nvPicPr>
          <p:cNvPr id="1026" name="Picture 2" descr="http://avatar.xboxlive.com/avatar/mrd3nny/avatar-bod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40929" y="1420120"/>
            <a:ext cx="1457193" cy="2914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77922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214438"/>
            <a:ext cx="11885514" cy="742187"/>
          </a:xfrm>
        </p:spPr>
        <p:txBody>
          <a:bodyPr/>
          <a:lstStyle/>
          <a:p>
            <a:r>
              <a:rPr lang="en-US" dirty="0"/>
              <a:t>http://</a:t>
            </a:r>
            <a:r>
              <a:rPr lang="en-US" dirty="0" smtClean="0"/>
              <a:t>dcac.co/res/teched2014</a:t>
            </a:r>
            <a:endParaRPr lang="en-US" dirty="0"/>
          </a:p>
        </p:txBody>
      </p:sp>
      <p:sp>
        <p:nvSpPr>
          <p:cNvPr id="2" name="Title 1"/>
          <p:cNvSpPr>
            <a:spLocks noGrp="1"/>
          </p:cNvSpPr>
          <p:nvPr>
            <p:ph type="title"/>
          </p:nvPr>
        </p:nvSpPr>
        <p:spPr/>
        <p:txBody>
          <a:bodyPr/>
          <a:lstStyle/>
          <a:p>
            <a:r>
              <a:rPr lang="en-US" dirty="0" smtClean="0"/>
              <a:t>Additional Reading…</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0319" y="2479877"/>
            <a:ext cx="6354533" cy="4253861"/>
          </a:xfrm>
          <a:prstGeom prst="rect">
            <a:avLst/>
          </a:prstGeom>
        </p:spPr>
      </p:pic>
    </p:spTree>
    <p:extLst>
      <p:ext uri="{BB962C8B-B14F-4D97-AF65-F5344CB8AC3E}">
        <p14:creationId xmlns:p14="http://schemas.microsoft.com/office/powerpoint/2010/main" val="171205863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872" y="1213174"/>
            <a:ext cx="12068300" cy="724987"/>
          </a:xfrm>
        </p:spPr>
        <p:txBody>
          <a:bodyPr/>
          <a:lstStyle/>
          <a:p>
            <a:pPr>
              <a:spcBef>
                <a:spcPts val="2400"/>
              </a:spcBef>
            </a:pPr>
            <a:r>
              <a:rPr lang="en-US" sz="3799" dirty="0">
                <a:gradFill>
                  <a:gsLst>
                    <a:gs pos="1250">
                      <a:schemeClr val="tx1"/>
                    </a:gs>
                    <a:gs pos="100000">
                      <a:schemeClr val="tx1"/>
                    </a:gs>
                  </a:gsLst>
                  <a:lin ang="5400000" scaled="0"/>
                </a:gradFill>
              </a:rPr>
              <a:t>27 Hands on Labs + 8 Instructor Led Labs in Hall 7</a:t>
            </a:r>
          </a:p>
        </p:txBody>
      </p:sp>
      <p:sp>
        <p:nvSpPr>
          <p:cNvPr id="2" name="Title 1"/>
          <p:cNvSpPr>
            <a:spLocks noGrp="1"/>
          </p:cNvSpPr>
          <p:nvPr>
            <p:ph type="title"/>
          </p:nvPr>
        </p:nvSpPr>
        <p:spPr/>
        <p:txBody>
          <a:bodyPr/>
          <a:lstStyle/>
          <a:p>
            <a:r>
              <a:rPr lang="en-US" dirty="0" smtClean="0"/>
              <a:t>DBI Track resources</a:t>
            </a:r>
            <a:endParaRPr lang="en-US" dirty="0"/>
          </a:p>
        </p:txBody>
      </p:sp>
      <p:sp>
        <p:nvSpPr>
          <p:cNvPr id="10" name="Text Placeholder 7"/>
          <p:cNvSpPr txBox="1">
            <a:spLocks/>
          </p:cNvSpPr>
          <p:nvPr/>
        </p:nvSpPr>
        <p:spPr>
          <a:xfrm>
            <a:off x="267872" y="2232734"/>
            <a:ext cx="12068300" cy="1341309"/>
          </a:xfrm>
          <a:prstGeom prst="rect">
            <a:avLst/>
          </a:prstGeom>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34" indent="-342834" defTabSz="932563">
              <a:spcBef>
                <a:spcPts val="2400"/>
              </a:spcBef>
              <a:buClr>
                <a:srgbClr val="68217A"/>
              </a:buClr>
            </a:pPr>
            <a:r>
              <a:rPr lang="en-US" sz="3799" dirty="0">
                <a:gradFill>
                  <a:gsLst>
                    <a:gs pos="1250">
                      <a:srgbClr val="FFFFFF"/>
                    </a:gs>
                    <a:gs pos="100000">
                      <a:srgbClr val="FFFFFF"/>
                    </a:gs>
                  </a:gsLst>
                  <a:lin ang="5400000" scaled="0"/>
                </a:gradFill>
              </a:rPr>
              <a:t>Free SQL Server 2014 Technical Overview e-book</a:t>
            </a:r>
          </a:p>
          <a:p>
            <a:pPr marL="246102" lvl="1" indent="0" defTabSz="932563">
              <a:spcBef>
                <a:spcPts val="2400"/>
              </a:spcBef>
              <a:buClr>
                <a:srgbClr val="68217A"/>
              </a:buClr>
              <a:buNone/>
            </a:pPr>
            <a:r>
              <a:rPr lang="en-US" sz="2167" u="sng" dirty="0">
                <a:solidFill>
                  <a:srgbClr val="FFFF00"/>
                </a:solidFill>
                <a:latin typeface="Segoe UI Light"/>
                <a:hlinkClick r:id="rId4"/>
              </a:rPr>
              <a:t>microsoft.com/sqlserver</a:t>
            </a:r>
            <a:r>
              <a:rPr lang="en-US" sz="2167" dirty="0">
                <a:solidFill>
                  <a:srgbClr val="0072C6">
                    <a:lumMod val="60000"/>
                    <a:lumOff val="40000"/>
                  </a:srgbClr>
                </a:solidFill>
                <a:latin typeface="Segoe UI Light"/>
              </a:rPr>
              <a:t> and </a:t>
            </a:r>
            <a:r>
              <a:rPr lang="en-US" sz="2167" u="sng" dirty="0">
                <a:solidFill>
                  <a:srgbClr val="FFFF00"/>
                </a:solidFill>
                <a:latin typeface="Segoe UI Light"/>
                <a:hlinkClick r:id="rId5"/>
              </a:rPr>
              <a:t>Amazon Kindle Store</a:t>
            </a:r>
            <a:endParaRPr lang="en-US" sz="2167" u="sng" dirty="0">
              <a:solidFill>
                <a:srgbClr val="FFFF00"/>
              </a:solidFill>
              <a:latin typeface="Segoe UI Light"/>
            </a:endParaRPr>
          </a:p>
        </p:txBody>
      </p:sp>
      <p:sp>
        <p:nvSpPr>
          <p:cNvPr id="11" name="Text Placeholder 7"/>
          <p:cNvSpPr txBox="1">
            <a:spLocks/>
          </p:cNvSpPr>
          <p:nvPr/>
        </p:nvSpPr>
        <p:spPr>
          <a:xfrm>
            <a:off x="267872" y="3556818"/>
            <a:ext cx="12068300" cy="1341309"/>
          </a:xfrm>
          <a:prstGeom prst="rect">
            <a:avLst/>
          </a:prstGeom>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34" indent="-342834" defTabSz="932563">
              <a:spcBef>
                <a:spcPts val="2400"/>
              </a:spcBef>
              <a:buClr>
                <a:srgbClr val="68217A"/>
              </a:buClr>
            </a:pPr>
            <a:r>
              <a:rPr lang="en-US" sz="3799" dirty="0">
                <a:gradFill>
                  <a:gsLst>
                    <a:gs pos="1250">
                      <a:srgbClr val="FFFFFF"/>
                    </a:gs>
                    <a:gs pos="100000">
                      <a:srgbClr val="FFFFFF"/>
                    </a:gs>
                  </a:gsLst>
                  <a:lin ang="5400000" scaled="0"/>
                </a:gradFill>
              </a:rPr>
              <a:t>Free online training at Microsoft Virtual Academy</a:t>
            </a:r>
          </a:p>
          <a:p>
            <a:pPr marL="246102" lvl="1" indent="0" defTabSz="932563">
              <a:spcBef>
                <a:spcPts val="2400"/>
              </a:spcBef>
              <a:buClr>
                <a:srgbClr val="68217A"/>
              </a:buClr>
              <a:buNone/>
            </a:pPr>
            <a:r>
              <a:rPr lang="en-US" sz="2167" u="sng" dirty="0">
                <a:solidFill>
                  <a:srgbClr val="0072C6">
                    <a:lumMod val="60000"/>
                    <a:lumOff val="40000"/>
                  </a:srgbClr>
                </a:solidFill>
                <a:latin typeface="Segoe UI Light"/>
                <a:hlinkClick r:id="rId6"/>
              </a:rPr>
              <a:t>microsoftvirtualacademy.com</a:t>
            </a:r>
            <a:r>
              <a:rPr lang="en-US" sz="2167" dirty="0">
                <a:solidFill>
                  <a:srgbClr val="0072C6">
                    <a:lumMod val="60000"/>
                    <a:lumOff val="40000"/>
                  </a:srgbClr>
                </a:solidFill>
                <a:latin typeface="Segoe UI Light"/>
                <a:hlinkClick r:id="rId6"/>
              </a:rPr>
              <a:t> </a:t>
            </a:r>
            <a:endParaRPr lang="en-US" sz="2167" dirty="0">
              <a:solidFill>
                <a:srgbClr val="0072C6">
                  <a:lumMod val="60000"/>
                  <a:lumOff val="40000"/>
                </a:srgbClr>
              </a:solidFill>
              <a:latin typeface="Segoe UI Light"/>
            </a:endParaRPr>
          </a:p>
        </p:txBody>
      </p:sp>
      <p:sp>
        <p:nvSpPr>
          <p:cNvPr id="12" name="Text Placeholder 7"/>
          <p:cNvSpPr txBox="1">
            <a:spLocks/>
          </p:cNvSpPr>
          <p:nvPr/>
        </p:nvSpPr>
        <p:spPr>
          <a:xfrm>
            <a:off x="267872" y="4899941"/>
            <a:ext cx="12068300" cy="1341309"/>
          </a:xfrm>
          <a:prstGeom prst="rect">
            <a:avLst/>
          </a:prstGeom>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34" indent="-342834" defTabSz="932563">
              <a:spcBef>
                <a:spcPts val="2400"/>
              </a:spcBef>
              <a:buClr>
                <a:srgbClr val="68217A"/>
              </a:buClr>
            </a:pPr>
            <a:r>
              <a:rPr lang="en-US" sz="3799" dirty="0">
                <a:gradFill>
                  <a:gsLst>
                    <a:gs pos="1250">
                      <a:srgbClr val="FFFFFF"/>
                    </a:gs>
                    <a:gs pos="100000">
                      <a:srgbClr val="FFFFFF"/>
                    </a:gs>
                  </a:gsLst>
                  <a:lin ang="5400000" scaled="0"/>
                </a:gradFill>
              </a:rPr>
              <a:t>Try new Azure data services previews!</a:t>
            </a:r>
          </a:p>
          <a:p>
            <a:pPr marL="246102" lvl="1" indent="0" defTabSz="932563">
              <a:spcBef>
                <a:spcPts val="2400"/>
              </a:spcBef>
              <a:buClr>
                <a:srgbClr val="68217A"/>
              </a:buClr>
              <a:buNone/>
            </a:pPr>
            <a:r>
              <a:rPr lang="en-US" sz="2167" dirty="0">
                <a:solidFill>
                  <a:srgbClr val="FFFF00"/>
                </a:solidFill>
                <a:latin typeface="Segoe UI Light"/>
                <a:hlinkClick r:id="rId7"/>
              </a:rPr>
              <a:t>Azure Machine Learning</a:t>
            </a:r>
            <a:r>
              <a:rPr lang="en-US" sz="2167" dirty="0">
                <a:solidFill>
                  <a:srgbClr val="0072C6">
                    <a:lumMod val="60000"/>
                    <a:lumOff val="40000"/>
                  </a:srgbClr>
                </a:solidFill>
                <a:latin typeface="Segoe UI Light"/>
              </a:rPr>
              <a:t>,</a:t>
            </a:r>
            <a:r>
              <a:rPr lang="en-US" sz="2167" dirty="0">
                <a:solidFill>
                  <a:srgbClr val="FFFF00"/>
                </a:solidFill>
                <a:latin typeface="Segoe UI Light"/>
              </a:rPr>
              <a:t> </a:t>
            </a:r>
            <a:r>
              <a:rPr lang="en-US" sz="2167" dirty="0">
                <a:solidFill>
                  <a:srgbClr val="FFFF00"/>
                </a:solidFill>
                <a:latin typeface="Segoe UI Light"/>
                <a:hlinkClick r:id="rId8" action="ppaction://hlinkfile"/>
              </a:rPr>
              <a:t>DocumentDB</a:t>
            </a:r>
            <a:r>
              <a:rPr lang="en-US" sz="2167" dirty="0">
                <a:solidFill>
                  <a:srgbClr val="0072C6">
                    <a:lumMod val="60000"/>
                    <a:lumOff val="40000"/>
                  </a:srgbClr>
                </a:solidFill>
                <a:latin typeface="Segoe UI Light"/>
              </a:rPr>
              <a:t>, and </a:t>
            </a:r>
            <a:r>
              <a:rPr lang="en-US" sz="2167" dirty="0">
                <a:solidFill>
                  <a:srgbClr val="FFFF00"/>
                </a:solidFill>
                <a:latin typeface="Segoe UI Light"/>
                <a:hlinkClick r:id="rId8" action="ppaction://hlinkfile"/>
              </a:rPr>
              <a:t>Stream Analytics </a:t>
            </a:r>
            <a:endParaRPr lang="en-US" sz="2167" dirty="0">
              <a:solidFill>
                <a:srgbClr val="FFFF00"/>
              </a:solidFill>
              <a:latin typeface="Segoe UI Light"/>
            </a:endParaRPr>
          </a:p>
        </p:txBody>
      </p:sp>
    </p:spTree>
    <p:extLst>
      <p:ext uri="{BB962C8B-B14F-4D97-AF65-F5344CB8AC3E}">
        <p14:creationId xmlns:p14="http://schemas.microsoft.com/office/powerpoint/2010/main" val="129484400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p:stCondLst>
                                    <p:cond delay="250"/>
                                  </p:stCondLst>
                                  <p:childTnLst>
                                    <p:animMotion origin="layout" path="M -0.02413 -6.8089E-8 L 2.26704E-6 -6.8089E-8 " pathEditMode="relative" rAng="0" ptsTypes="AA">
                                      <p:cBhvr>
                                        <p:cTn id="14" dur="500" fill="hold"/>
                                        <p:tgtEl>
                                          <p:spTgt spid="10"/>
                                        </p:tgtEl>
                                        <p:attrNameLst>
                                          <p:attrName>ppt_x</p:attrName>
                                          <p:attrName>ppt_y</p:attrName>
                                        </p:attrNameLst>
                                      </p:cBhvr>
                                      <p:rCtr x="1200" y="0"/>
                                    </p:animMotion>
                                  </p:childTnLst>
                                </p:cTn>
                              </p:par>
                              <p:par>
                                <p:cTn id="15" presetID="10" presetClass="entr" presetSubtype="0"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63" presetClass="path" presetSubtype="0" decel="100000" fill="hold" grpId="1" nodeType="withEffect">
                                  <p:stCondLst>
                                    <p:cond delay="500"/>
                                  </p:stCondLst>
                                  <p:childTnLst>
                                    <p:animMotion origin="layout" path="M -0.02413 2.57376E-6 L 2.26704E-6 2.57376E-6 " pathEditMode="relative" rAng="0" ptsTypes="AA">
                                      <p:cBhvr>
                                        <p:cTn id="19" dur="500" fill="hold"/>
                                        <p:tgtEl>
                                          <p:spTgt spid="11"/>
                                        </p:tgtEl>
                                        <p:attrNameLst>
                                          <p:attrName>ppt_x</p:attrName>
                                          <p:attrName>ppt_y</p:attrName>
                                        </p:attrNameLst>
                                      </p:cBhvr>
                                      <p:rCtr x="1200" y="0"/>
                                    </p:animMotion>
                                  </p:childTnLst>
                                </p:cTn>
                              </p:par>
                              <p:par>
                                <p:cTn id="20" presetID="10" presetClass="entr" presetSubtype="0" fill="hold" grpId="0" nodeType="withEffect">
                                  <p:stCondLst>
                                    <p:cond delay="75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63" presetClass="path" presetSubtype="0" decel="100000" fill="hold" grpId="1" nodeType="withEffect">
                                  <p:stCondLst>
                                    <p:cond delay="750"/>
                                  </p:stCondLst>
                                  <p:childTnLst>
                                    <p:animMotion origin="layout" path="M -0.02413 2.17885E-6 L 2.26704E-6 2.17885E-6 " pathEditMode="relative" rAng="0" ptsTypes="AA">
                                      <p:cBhvr>
                                        <p:cTn id="24"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1" grpId="1"/>
      <p:bldP spid="12" grpId="0"/>
      <p:bldP spid="1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29972439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021551156"/>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075553"/>
      </p:ext>
    </p:extLst>
  </p:cSld>
  <p:clrMapOvr>
    <a:masterClrMapping/>
  </p:clrMapOvr>
  <p:transition spd="slow">
    <p:pu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79574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212850"/>
            <a:ext cx="11885514" cy="5457635"/>
          </a:xfrm>
        </p:spPr>
        <p:txBody>
          <a:bodyPr>
            <a:noAutofit/>
          </a:bodyPr>
          <a:lstStyle/>
          <a:p>
            <a:r>
              <a:rPr lang="en-US" sz="3672" dirty="0"/>
              <a:t>Files, File Groups, Disks</a:t>
            </a:r>
          </a:p>
          <a:p>
            <a:r>
              <a:rPr lang="en-US" sz="3672" dirty="0"/>
              <a:t>Backups</a:t>
            </a:r>
          </a:p>
          <a:p>
            <a:r>
              <a:rPr lang="en-US" sz="3672" dirty="0"/>
              <a:t>Recovery Model</a:t>
            </a:r>
          </a:p>
          <a:p>
            <a:r>
              <a:rPr lang="en-US" sz="3672" dirty="0"/>
              <a:t>Database Maintenance</a:t>
            </a:r>
          </a:p>
          <a:p>
            <a:r>
              <a:rPr lang="en-US" sz="3672" dirty="0"/>
              <a:t>Compression</a:t>
            </a:r>
          </a:p>
          <a:p>
            <a:r>
              <a:rPr lang="en-US" sz="3672" dirty="0"/>
              <a:t>Corruption</a:t>
            </a:r>
          </a:p>
          <a:p>
            <a:r>
              <a:rPr lang="en-US" sz="3672" dirty="0"/>
              <a:t>Compatibility Level</a:t>
            </a:r>
          </a:p>
          <a:p>
            <a:r>
              <a:rPr lang="en-US" sz="3672" dirty="0"/>
              <a:t>Indexes</a:t>
            </a:r>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585139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9" y="1212850"/>
            <a:ext cx="11887200" cy="2769476"/>
          </a:xfrm>
        </p:spPr>
        <p:txBody>
          <a:bodyPr/>
          <a:lstStyle/>
          <a:p>
            <a:r>
              <a:rPr lang="en-US" dirty="0" smtClean="0"/>
              <a:t>Each database is made up of at least two files</a:t>
            </a:r>
          </a:p>
          <a:p>
            <a:r>
              <a:rPr lang="en-US" dirty="0" smtClean="0"/>
              <a:t>One file is data</a:t>
            </a:r>
          </a:p>
          <a:p>
            <a:r>
              <a:rPr lang="en-US" dirty="0" smtClean="0"/>
              <a:t>One file is transaction log</a:t>
            </a:r>
          </a:p>
          <a:p>
            <a:endParaRPr lang="en-US" dirty="0"/>
          </a:p>
        </p:txBody>
      </p:sp>
      <p:sp>
        <p:nvSpPr>
          <p:cNvPr id="2" name="Title 1"/>
          <p:cNvSpPr>
            <a:spLocks noGrp="1"/>
          </p:cNvSpPr>
          <p:nvPr>
            <p:ph type="title"/>
          </p:nvPr>
        </p:nvSpPr>
        <p:spPr/>
        <p:txBody>
          <a:bodyPr/>
          <a:lstStyle/>
          <a:p>
            <a:r>
              <a:rPr lang="en-US" dirty="0"/>
              <a:t>Files, File Groups, Disks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6602" y="2369409"/>
            <a:ext cx="4564105" cy="3423079"/>
          </a:xfrm>
          <a:prstGeom prst="rect">
            <a:avLst/>
          </a:prstGeom>
        </p:spPr>
      </p:pic>
      <p:sp>
        <p:nvSpPr>
          <p:cNvPr id="5" name="TextBox 4"/>
          <p:cNvSpPr txBox="1"/>
          <p:nvPr/>
        </p:nvSpPr>
        <p:spPr>
          <a:xfrm>
            <a:off x="882" y="6740180"/>
            <a:ext cx="12434711" cy="262241"/>
          </a:xfrm>
          <a:prstGeom prst="rect">
            <a:avLst/>
          </a:prstGeom>
          <a:noFill/>
        </p:spPr>
        <p:txBody>
          <a:bodyPr wrap="square" rtlCol="0">
            <a:spAutoFit/>
          </a:bodyPr>
          <a:lstStyle/>
          <a:p>
            <a:pPr algn="ctr" defTabSz="932597"/>
            <a:r>
              <a:rPr lang="en-US" sz="1071" dirty="0">
                <a:solidFill>
                  <a:srgbClr val="FFFFFF"/>
                </a:solidFill>
              </a:rPr>
              <a:t>http://www.flickr.com/photos/photomequickbooth/4011249096/</a:t>
            </a:r>
          </a:p>
        </p:txBody>
      </p:sp>
    </p:spTree>
    <p:extLst>
      <p:ext uri="{BB962C8B-B14F-4D97-AF65-F5344CB8AC3E}">
        <p14:creationId xmlns:p14="http://schemas.microsoft.com/office/powerpoint/2010/main" val="31553295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6890" y="1734426"/>
            <a:ext cx="4564105" cy="3423079"/>
          </a:xfrm>
          <a:prstGeom prst="rect">
            <a:avLst/>
          </a:prstGeom>
        </p:spPr>
      </p:pic>
      <p:sp>
        <p:nvSpPr>
          <p:cNvPr id="3" name="Content Placeholder 2"/>
          <p:cNvSpPr>
            <a:spLocks noGrp="1"/>
          </p:cNvSpPr>
          <p:nvPr>
            <p:ph type="body" sz="quarter" idx="10"/>
          </p:nvPr>
        </p:nvSpPr>
        <p:spPr>
          <a:xfrm>
            <a:off x="274639" y="1212850"/>
            <a:ext cx="11887200" cy="2769476"/>
          </a:xfrm>
        </p:spPr>
        <p:txBody>
          <a:bodyPr/>
          <a:lstStyle/>
          <a:p>
            <a:r>
              <a:rPr lang="en-US" dirty="0" smtClean="0"/>
              <a:t>File Groups are made up of files</a:t>
            </a:r>
          </a:p>
          <a:p>
            <a:r>
              <a:rPr lang="en-US" dirty="0" smtClean="0"/>
              <a:t>Files hold the data</a:t>
            </a:r>
          </a:p>
          <a:p>
            <a:r>
              <a:rPr lang="en-US" dirty="0" smtClean="0"/>
              <a:t>Disks Hold Files</a:t>
            </a:r>
          </a:p>
          <a:p>
            <a:endParaRPr lang="en-US" dirty="0"/>
          </a:p>
        </p:txBody>
      </p:sp>
      <p:sp>
        <p:nvSpPr>
          <p:cNvPr id="2" name="Title 1"/>
          <p:cNvSpPr>
            <a:spLocks noGrp="1"/>
          </p:cNvSpPr>
          <p:nvPr>
            <p:ph type="title"/>
          </p:nvPr>
        </p:nvSpPr>
        <p:spPr/>
        <p:txBody>
          <a:bodyPr>
            <a:normAutofit fontScale="90000"/>
          </a:bodyPr>
          <a:lstStyle/>
          <a:p>
            <a:r>
              <a:rPr lang="en-US" dirty="0" smtClean="0"/>
              <a:t>Files, File Groups, Disks</a:t>
            </a:r>
            <a:endParaRPr lang="en-US" dirty="0"/>
          </a:p>
        </p:txBody>
      </p:sp>
      <p:pic>
        <p:nvPicPr>
          <p:cNvPr id="4" name="Picture 3"/>
          <p:cNvPicPr>
            <a:picLocks noChangeAspect="1"/>
          </p:cNvPicPr>
          <p:nvPr/>
        </p:nvPicPr>
        <p:blipFill>
          <a:blip r:embed="rId3"/>
          <a:stretch>
            <a:fillRect/>
          </a:stretch>
        </p:blipFill>
        <p:spPr>
          <a:xfrm>
            <a:off x="5949522" y="3070098"/>
            <a:ext cx="4633693" cy="2883558"/>
          </a:xfrm>
          <a:prstGeom prst="rect">
            <a:avLst/>
          </a:prstGeom>
        </p:spPr>
      </p:pic>
      <p:sp>
        <p:nvSpPr>
          <p:cNvPr id="6" name="TextBox 5"/>
          <p:cNvSpPr txBox="1"/>
          <p:nvPr/>
        </p:nvSpPr>
        <p:spPr>
          <a:xfrm>
            <a:off x="882" y="6740180"/>
            <a:ext cx="12434711" cy="262241"/>
          </a:xfrm>
          <a:prstGeom prst="rect">
            <a:avLst/>
          </a:prstGeom>
          <a:noFill/>
        </p:spPr>
        <p:txBody>
          <a:bodyPr wrap="square" rtlCol="0">
            <a:spAutoFit/>
          </a:bodyPr>
          <a:lstStyle/>
          <a:p>
            <a:pPr algn="ctr" defTabSz="932597"/>
            <a:r>
              <a:rPr lang="en-US" sz="1071" dirty="0">
                <a:solidFill>
                  <a:srgbClr val="FFFFFF"/>
                </a:solidFill>
              </a:rPr>
              <a:t>http://www.flickr.com/photos/photomequickbooth/4011249096/</a:t>
            </a:r>
          </a:p>
        </p:txBody>
      </p:sp>
    </p:spTree>
    <p:extLst>
      <p:ext uri="{BB962C8B-B14F-4D97-AF65-F5344CB8AC3E}">
        <p14:creationId xmlns:p14="http://schemas.microsoft.com/office/powerpoint/2010/main" val="1832434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214438"/>
            <a:ext cx="7423328" cy="3880633"/>
          </a:xfrm>
        </p:spPr>
        <p:txBody>
          <a:bodyPr/>
          <a:lstStyle/>
          <a:p>
            <a:r>
              <a:rPr lang="en-US" dirty="0" smtClean="0"/>
              <a:t>Tables created within file groups</a:t>
            </a:r>
          </a:p>
          <a:p>
            <a:r>
              <a:rPr lang="en-US" dirty="0" smtClean="0"/>
              <a:t>Allows tables to be spread across disks</a:t>
            </a:r>
          </a:p>
          <a:p>
            <a:r>
              <a:rPr lang="en-US" dirty="0" smtClean="0"/>
              <a:t>File groups typically only need one 1 file</a:t>
            </a:r>
          </a:p>
          <a:p>
            <a:endParaRPr lang="en-US" dirty="0"/>
          </a:p>
        </p:txBody>
      </p:sp>
      <p:sp>
        <p:nvSpPr>
          <p:cNvPr id="2" name="Title 1"/>
          <p:cNvSpPr>
            <a:spLocks noGrp="1"/>
          </p:cNvSpPr>
          <p:nvPr>
            <p:ph type="title"/>
          </p:nvPr>
        </p:nvSpPr>
        <p:spPr/>
        <p:txBody>
          <a:bodyPr/>
          <a:lstStyle/>
          <a:p>
            <a:r>
              <a:rPr lang="en-US" dirty="0"/>
              <a:t>Files, File Groups, Disks</a:t>
            </a:r>
          </a:p>
        </p:txBody>
      </p:sp>
      <p:pic>
        <p:nvPicPr>
          <p:cNvPr id="4" name="Picture 3"/>
          <p:cNvPicPr>
            <a:picLocks noChangeAspect="1"/>
          </p:cNvPicPr>
          <p:nvPr/>
        </p:nvPicPr>
        <p:blipFill>
          <a:blip r:embed="rId2"/>
          <a:stretch>
            <a:fillRect/>
          </a:stretch>
        </p:blipFill>
        <p:spPr>
          <a:xfrm>
            <a:off x="7698810" y="2137282"/>
            <a:ext cx="4605468" cy="4598272"/>
          </a:xfrm>
          <a:prstGeom prst="rect">
            <a:avLst/>
          </a:prstGeom>
        </p:spPr>
      </p:pic>
      <p:sp>
        <p:nvSpPr>
          <p:cNvPr id="6" name="TextBox 5"/>
          <p:cNvSpPr txBox="1"/>
          <p:nvPr/>
        </p:nvSpPr>
        <p:spPr>
          <a:xfrm>
            <a:off x="882" y="6735554"/>
            <a:ext cx="12434711" cy="262241"/>
          </a:xfrm>
          <a:prstGeom prst="rect">
            <a:avLst/>
          </a:prstGeom>
          <a:noFill/>
        </p:spPr>
        <p:txBody>
          <a:bodyPr wrap="square" rtlCol="0">
            <a:spAutoFit/>
          </a:bodyPr>
          <a:lstStyle/>
          <a:p>
            <a:pPr algn="ctr" defTabSz="932597"/>
            <a:r>
              <a:rPr lang="en-US" sz="1071" dirty="0">
                <a:solidFill>
                  <a:srgbClr val="FFFFFF"/>
                </a:solidFill>
              </a:rPr>
              <a:t>https://www.flickr.com/photos/andrewnebbett/5356889496/</a:t>
            </a:r>
          </a:p>
        </p:txBody>
      </p:sp>
    </p:spTree>
    <p:extLst>
      <p:ext uri="{BB962C8B-B14F-4D97-AF65-F5344CB8AC3E}">
        <p14:creationId xmlns:p14="http://schemas.microsoft.com/office/powerpoint/2010/main" val="4268421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214437"/>
            <a:ext cx="6804293" cy="2646365"/>
          </a:xfrm>
        </p:spPr>
        <p:txBody>
          <a:bodyPr/>
          <a:lstStyle/>
          <a:p>
            <a:r>
              <a:rPr lang="en-US" dirty="0" smtClean="0"/>
              <a:t>Single file </a:t>
            </a:r>
            <a:r>
              <a:rPr lang="en-US" dirty="0"/>
              <a:t>g</a:t>
            </a:r>
            <a:r>
              <a:rPr lang="en-US" dirty="0" smtClean="0"/>
              <a:t>roup</a:t>
            </a:r>
          </a:p>
          <a:p>
            <a:r>
              <a:rPr lang="en-US" dirty="0" smtClean="0"/>
              <a:t>4-8 files for most instances</a:t>
            </a:r>
          </a:p>
          <a:p>
            <a:r>
              <a:rPr lang="en-US" dirty="0" smtClean="0"/>
              <a:t>More if using lots of temporary tables, pivoting</a:t>
            </a:r>
            <a:endParaRPr lang="en-US" dirty="0"/>
          </a:p>
        </p:txBody>
      </p:sp>
      <p:sp>
        <p:nvSpPr>
          <p:cNvPr id="2" name="Title 1"/>
          <p:cNvSpPr>
            <a:spLocks noGrp="1"/>
          </p:cNvSpPr>
          <p:nvPr>
            <p:ph type="title"/>
          </p:nvPr>
        </p:nvSpPr>
        <p:spPr/>
        <p:txBody>
          <a:bodyPr/>
          <a:lstStyle/>
          <a:p>
            <a:r>
              <a:rPr lang="en-US" dirty="0" err="1" smtClean="0"/>
              <a:t>TempDB</a:t>
            </a:r>
            <a:r>
              <a:rPr lang="en-US" dirty="0" smtClean="0"/>
              <a:t> Database</a:t>
            </a:r>
            <a:endParaRPr lang="en-US" dirty="0"/>
          </a:p>
        </p:txBody>
      </p:sp>
      <p:pic>
        <p:nvPicPr>
          <p:cNvPr id="4" name="Picture 3"/>
          <p:cNvPicPr>
            <a:picLocks noChangeAspect="1"/>
          </p:cNvPicPr>
          <p:nvPr/>
        </p:nvPicPr>
        <p:blipFill>
          <a:blip r:embed="rId2"/>
          <a:stretch>
            <a:fillRect/>
          </a:stretch>
        </p:blipFill>
        <p:spPr>
          <a:xfrm>
            <a:off x="7281779" y="1745588"/>
            <a:ext cx="4679574" cy="3119715"/>
          </a:xfrm>
          <a:prstGeom prst="rect">
            <a:avLst/>
          </a:prstGeom>
        </p:spPr>
      </p:pic>
      <p:sp>
        <p:nvSpPr>
          <p:cNvPr id="5" name="TextBox 4"/>
          <p:cNvSpPr txBox="1"/>
          <p:nvPr/>
        </p:nvSpPr>
        <p:spPr>
          <a:xfrm>
            <a:off x="882" y="6735554"/>
            <a:ext cx="12434711" cy="262241"/>
          </a:xfrm>
          <a:prstGeom prst="rect">
            <a:avLst/>
          </a:prstGeom>
          <a:noFill/>
        </p:spPr>
        <p:txBody>
          <a:bodyPr wrap="square" rtlCol="0">
            <a:spAutoFit/>
          </a:bodyPr>
          <a:lstStyle/>
          <a:p>
            <a:pPr algn="ctr" defTabSz="932597"/>
            <a:r>
              <a:rPr lang="en-US" sz="1071" dirty="0">
                <a:solidFill>
                  <a:srgbClr val="FFFFFF"/>
                </a:solidFill>
              </a:rPr>
              <a:t>https://www.flickr.com/photos/rachaelvoorhees/4988206451/</a:t>
            </a:r>
          </a:p>
        </p:txBody>
      </p:sp>
    </p:spTree>
    <p:extLst>
      <p:ext uri="{BB962C8B-B14F-4D97-AF65-F5344CB8AC3E}">
        <p14:creationId xmlns:p14="http://schemas.microsoft.com/office/powerpoint/2010/main" val="39328266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214438"/>
            <a:ext cx="11885514" cy="3314560"/>
          </a:xfrm>
        </p:spPr>
        <p:txBody>
          <a:bodyPr/>
          <a:lstStyle/>
          <a:p>
            <a:r>
              <a:rPr lang="en-US" dirty="0" smtClean="0"/>
              <a:t>Three Recovery Models Available</a:t>
            </a:r>
          </a:p>
          <a:p>
            <a:pPr lvl="1"/>
            <a:r>
              <a:rPr lang="en-US" smtClean="0"/>
              <a:t>Simple</a:t>
            </a:r>
            <a:endParaRPr lang="en-US" dirty="0" smtClean="0"/>
          </a:p>
          <a:p>
            <a:pPr lvl="1"/>
            <a:r>
              <a:rPr lang="en-US" dirty="0" smtClean="0"/>
              <a:t>Bulk-Logged</a:t>
            </a:r>
          </a:p>
          <a:p>
            <a:pPr lvl="1"/>
            <a:r>
              <a:rPr lang="en-US" dirty="0" smtClean="0"/>
              <a:t>Full</a:t>
            </a:r>
          </a:p>
          <a:p>
            <a:r>
              <a:rPr lang="en-US" dirty="0" smtClean="0"/>
              <a:t>Used to control amount of logging</a:t>
            </a:r>
          </a:p>
          <a:p>
            <a:r>
              <a:rPr lang="en-US" dirty="0" smtClean="0"/>
              <a:t>Controls recoverability</a:t>
            </a:r>
            <a:endParaRPr lang="en-US" dirty="0"/>
          </a:p>
        </p:txBody>
      </p:sp>
      <p:sp>
        <p:nvSpPr>
          <p:cNvPr id="2" name="Title 1"/>
          <p:cNvSpPr>
            <a:spLocks noGrp="1"/>
          </p:cNvSpPr>
          <p:nvPr>
            <p:ph type="title"/>
          </p:nvPr>
        </p:nvSpPr>
        <p:spPr/>
        <p:txBody>
          <a:bodyPr/>
          <a:lstStyle/>
          <a:p>
            <a:r>
              <a:rPr lang="en-US" dirty="0" smtClean="0"/>
              <a:t>Recovery Models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8720" y="3240402"/>
            <a:ext cx="3942274" cy="2925167"/>
          </a:xfrm>
          <a:prstGeom prst="rect">
            <a:avLst/>
          </a:prstGeom>
        </p:spPr>
      </p:pic>
      <p:sp>
        <p:nvSpPr>
          <p:cNvPr id="5" name="TextBox 4"/>
          <p:cNvSpPr txBox="1"/>
          <p:nvPr/>
        </p:nvSpPr>
        <p:spPr>
          <a:xfrm>
            <a:off x="882" y="6727707"/>
            <a:ext cx="12434711" cy="266818"/>
          </a:xfrm>
          <a:prstGeom prst="rect">
            <a:avLst/>
          </a:prstGeom>
          <a:noFill/>
        </p:spPr>
        <p:txBody>
          <a:bodyPr wrap="square" rtlCol="0">
            <a:spAutoFit/>
          </a:bodyPr>
          <a:lstStyle/>
          <a:p>
            <a:pPr algn="ctr" defTabSz="932597"/>
            <a:r>
              <a:rPr lang="en-US" sz="1071">
                <a:solidFill>
                  <a:srgbClr val="FFFFFF"/>
                </a:solidFill>
              </a:rPr>
              <a:t>http://www.flickr.com/photos/decade_null/142235888/</a:t>
            </a:r>
          </a:p>
        </p:txBody>
      </p:sp>
    </p:spTree>
    <p:extLst>
      <p:ext uri="{BB962C8B-B14F-4D97-AF65-F5344CB8AC3E}">
        <p14:creationId xmlns:p14="http://schemas.microsoft.com/office/powerpoint/2010/main" val="2323666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fade">
                                      <p:cBhvr>
                                        <p:cTn id="46" dur="1000"/>
                                        <p:tgtEl>
                                          <p:spTgt spid="3">
                                            <p:txEl>
                                              <p:pRg st="5" end="5"/>
                                            </p:txEl>
                                          </p:spTgt>
                                        </p:tgtEl>
                                      </p:cBhvr>
                                    </p:animEffect>
                                    <p:anim calcmode="lin" valueType="num">
                                      <p:cBhvr>
                                        <p:cTn id="4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E14 Speaker PPT Template_v02.potx" id="{1DC5CB81-1092-4D98-82FC-5A51789E423C}" vid="{8D4EAD8D-F2B6-4BBA-B857-867178C2DA62}"/>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3.xml><?xml version="1.0" encoding="utf-8"?>
<a:theme xmlns:a="http://schemas.openxmlformats.org/drawingml/2006/main" name="2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4.xml><?xml version="1.0" encoding="utf-8"?>
<a:theme xmlns:a="http://schemas.openxmlformats.org/drawingml/2006/main" name="3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Denny Cherry</External_x0020_Speaker>
    <Session_x0020_Code xmlns="e36bfbf9-5e42-489c-a259-4c54eb22cb57">DBI-B220</Session_x0020_Code>
    <Presentation_x0020_Date xmlns="e36bfbf9-5e42-489c-a259-4c54eb22cb57">2014-10-29T00:00:00+01:00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230e9df3-be65-4c73-a93b-d1236ebd677e"/>
    <ds:schemaRef ds:uri="http://purl.org/dc/terms/"/>
    <ds:schemaRef ds:uri="e36bfbf9-5e42-489c-a259-4c54eb22cb57"/>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Template</Template>
  <TotalTime>4</TotalTime>
  <Words>1544</Words>
  <Application>Microsoft Office PowerPoint</Application>
  <PresentationFormat>Custom</PresentationFormat>
  <Paragraphs>222</Paragraphs>
  <Slides>35</Slides>
  <Notes>20</Notes>
  <HiddenSlides>0</HiddenSlides>
  <MMClips>0</MMClips>
  <ScaleCrop>false</ScaleCrop>
  <HeadingPairs>
    <vt:vector size="8" baseType="variant">
      <vt:variant>
        <vt:lpstr>Fonts Used</vt:lpstr>
      </vt:variant>
      <vt:variant>
        <vt:i4>8</vt:i4>
      </vt:variant>
      <vt:variant>
        <vt:lpstr>Theme</vt:lpstr>
      </vt:variant>
      <vt:variant>
        <vt:i4>4</vt:i4>
      </vt:variant>
      <vt:variant>
        <vt:lpstr>Embedded OLE Servers</vt:lpstr>
      </vt:variant>
      <vt:variant>
        <vt:i4>1</vt:i4>
      </vt:variant>
      <vt:variant>
        <vt:lpstr>Slide Titles</vt:lpstr>
      </vt:variant>
      <vt:variant>
        <vt:i4>35</vt:i4>
      </vt:variant>
    </vt:vector>
  </HeadingPairs>
  <TitlesOfParts>
    <vt:vector size="48" baseType="lpstr">
      <vt:lpstr>Arial</vt:lpstr>
      <vt:lpstr>Calibri</vt:lpstr>
      <vt:lpstr>Consolas</vt:lpstr>
      <vt:lpstr>Segoe Light</vt:lpstr>
      <vt:lpstr>Segoe Semibold</vt:lpstr>
      <vt:lpstr>Segoe UI</vt:lpstr>
      <vt:lpstr>Segoe UI Light</vt:lpstr>
      <vt:lpstr>Wingdings</vt:lpstr>
      <vt:lpstr>TEE14 Speaker PPT Template</vt:lpstr>
      <vt:lpstr>1_TEE14 Speaker PPT Template</vt:lpstr>
      <vt:lpstr>2_TEE14 Speaker PPT Template</vt:lpstr>
      <vt:lpstr>3_TEE14 Speaker PPT Template</vt:lpstr>
      <vt:lpstr>Bitmap Image</vt:lpstr>
      <vt:lpstr>PowerPoint Presentation</vt:lpstr>
      <vt:lpstr>Introduction to SQL Server Management for the Non-DBA</vt:lpstr>
      <vt:lpstr>PowerPoint Presentation</vt:lpstr>
      <vt:lpstr>Agenda</vt:lpstr>
      <vt:lpstr>Files, File Groups, Disks</vt:lpstr>
      <vt:lpstr>Files, File Groups, Disks</vt:lpstr>
      <vt:lpstr>Files, File Groups, Disks</vt:lpstr>
      <vt:lpstr>TempDB Database</vt:lpstr>
      <vt:lpstr>Recovery Models</vt:lpstr>
      <vt:lpstr>Simple Recovery Model</vt:lpstr>
      <vt:lpstr>Bulk Logged Recovery Model</vt:lpstr>
      <vt:lpstr>Full Recovery</vt:lpstr>
      <vt:lpstr>Backups</vt:lpstr>
      <vt:lpstr>Full Backups</vt:lpstr>
      <vt:lpstr>Differential Backups</vt:lpstr>
      <vt:lpstr>Transaction Log Backups</vt:lpstr>
      <vt:lpstr>Restoring Data</vt:lpstr>
      <vt:lpstr>Database Maintenance</vt:lpstr>
      <vt:lpstr>Database Maintenance</vt:lpstr>
      <vt:lpstr>Statistics?</vt:lpstr>
      <vt:lpstr>Statistics?</vt:lpstr>
      <vt:lpstr>Compression</vt:lpstr>
      <vt:lpstr>Corruption</vt:lpstr>
      <vt:lpstr>Compatibility Level</vt:lpstr>
      <vt:lpstr>Indexes</vt:lpstr>
      <vt:lpstr>Indexes</vt:lpstr>
      <vt:lpstr>Indexes</vt:lpstr>
      <vt:lpstr>Indexes</vt:lpstr>
      <vt:lpstr>Indexes</vt:lpstr>
      <vt:lpstr>Additional Reading…</vt:lpstr>
      <vt:lpstr>DBI Track resources</vt:lpstr>
      <vt:lpstr>Resources</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SQL Server Management for the Non-DBA</dc:title>
  <dc:subject>TechEd 2014</dc:subject>
  <dc:creator>Shows</dc:creator>
  <cp:keywords/>
  <dc:description>Template: Jordan Cayabyab, Artitudes Design
Formatting: 
Audience Type:</dc:description>
  <cp:lastModifiedBy>Jeremy Jenkins</cp:lastModifiedBy>
  <cp:revision>5</cp:revision>
  <dcterms:created xsi:type="dcterms:W3CDTF">2014-10-26T07:51:43Z</dcterms:created>
  <dcterms:modified xsi:type="dcterms:W3CDTF">2014-10-27T11:25:20Z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